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9" r:id="rId2"/>
    <p:sldId id="330" r:id="rId3"/>
    <p:sldId id="331" r:id="rId4"/>
    <p:sldId id="332" r:id="rId5"/>
    <p:sldId id="284" r:id="rId6"/>
    <p:sldId id="333" r:id="rId7"/>
    <p:sldId id="334" r:id="rId8"/>
    <p:sldId id="285" r:id="rId9"/>
    <p:sldId id="262" r:id="rId10"/>
    <p:sldId id="326" r:id="rId11"/>
    <p:sldId id="318" r:id="rId12"/>
    <p:sldId id="336" r:id="rId13"/>
    <p:sldId id="265" r:id="rId14"/>
    <p:sldId id="291" r:id="rId15"/>
    <p:sldId id="271" r:id="rId16"/>
    <p:sldId id="266" r:id="rId17"/>
    <p:sldId id="328" r:id="rId18"/>
    <p:sldId id="302" r:id="rId19"/>
    <p:sldId id="313" r:id="rId20"/>
    <p:sldId id="314" r:id="rId21"/>
    <p:sldId id="305" r:id="rId22"/>
    <p:sldId id="269" r:id="rId23"/>
    <p:sldId id="338" r:id="rId24"/>
    <p:sldId id="288" r:id="rId25"/>
    <p:sldId id="278" r:id="rId26"/>
    <p:sldId id="300" r:id="rId27"/>
    <p:sldId id="335" r:id="rId28"/>
    <p:sldId id="297" r:id="rId29"/>
    <p:sldId id="306" r:id="rId30"/>
    <p:sldId id="337" r:id="rId31"/>
    <p:sldId id="310" r:id="rId32"/>
    <p:sldId id="309" r:id="rId33"/>
    <p:sldId id="329" r:id="rId34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FF"/>
    <a:srgbClr val="00FFFF"/>
    <a:srgbClr val="E7F6FF"/>
    <a:srgbClr val="FFFF99"/>
    <a:srgbClr val="53548A"/>
    <a:srgbClr val="E7E7FF"/>
    <a:srgbClr val="E7F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71798" autoAdjust="0"/>
  </p:normalViewPr>
  <p:slideViewPr>
    <p:cSldViewPr snapToGrid="0">
      <p:cViewPr varScale="1">
        <p:scale>
          <a:sx n="108" d="100"/>
          <a:sy n="108" d="100"/>
        </p:scale>
        <p:origin x="172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EXPERIMENT</c:v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Arkusz1!$C$3:$C$7</c:f>
                <c:numCache>
                  <c:formatCode>General</c:formatCode>
                  <c:ptCount val="5"/>
                  <c:pt idx="0">
                    <c:v>2</c:v>
                  </c:pt>
                  <c:pt idx="1">
                    <c:v>6</c:v>
                  </c:pt>
                  <c:pt idx="4">
                    <c:v>5</c:v>
                  </c:pt>
                </c:numCache>
              </c:numRef>
            </c:plus>
            <c:minus>
              <c:numRef>
                <c:f>Arkusz1!$C$3:$C$7</c:f>
                <c:numCache>
                  <c:formatCode>General</c:formatCode>
                  <c:ptCount val="5"/>
                  <c:pt idx="0">
                    <c:v>2</c:v>
                  </c:pt>
                  <c:pt idx="1">
                    <c:v>6</c:v>
                  </c:pt>
                  <c:pt idx="4">
                    <c:v>5</c:v>
                  </c:pt>
                </c:numCache>
              </c:numRef>
            </c:minus>
            <c:spPr>
              <a:ln w="12700"/>
            </c:spPr>
          </c:errBars>
          <c:cat>
            <c:strRef>
              <c:f>Arkusz1!$A$3:$A$7</c:f>
              <c:strCache>
                <c:ptCount val="5"/>
                <c:pt idx="0">
                  <c:v>12B; 2-</c:v>
                </c:pt>
                <c:pt idx="1">
                  <c:v>12B; 2+</c:v>
                </c:pt>
                <c:pt idx="2">
                  <c:v>12B; 1+</c:v>
                </c:pt>
                <c:pt idx="3">
                  <c:v>12C; 2+</c:v>
                </c:pt>
                <c:pt idx="4">
                  <c:v>12C; 1+</c:v>
                </c:pt>
              </c:strCache>
            </c:strRef>
          </c:cat>
          <c:val>
            <c:numRef>
              <c:f>Arkusz1!$B$3:$B$7</c:f>
              <c:numCache>
                <c:formatCode>General</c:formatCode>
                <c:ptCount val="5"/>
                <c:pt idx="0">
                  <c:v>7</c:v>
                </c:pt>
                <c:pt idx="1">
                  <c:v>69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7-454C-8CF1-77CC0DBF7795}"/>
            </c:ext>
          </c:extLst>
        </c:ser>
        <c:ser>
          <c:idx val="2"/>
          <c:order val="1"/>
          <c:tx>
            <c:v>THEORY</c:v>
          </c:tx>
          <c:spPr>
            <a:solidFill>
              <a:srgbClr val="FFC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Arkusz1!$E$3:$E$7</c:f>
                <c:numCache>
                  <c:formatCode>General</c:formatCode>
                  <c:ptCount val="5"/>
                  <c:pt idx="0">
                    <c:v>4</c:v>
                  </c:pt>
                  <c:pt idx="1">
                    <c:v>13.601470508735444</c:v>
                  </c:pt>
                  <c:pt idx="2">
                    <c:v>5</c:v>
                  </c:pt>
                  <c:pt idx="3">
                    <c:v>3.6055512754639891</c:v>
                  </c:pt>
                  <c:pt idx="4">
                    <c:v>9</c:v>
                  </c:pt>
                </c:numCache>
              </c:numRef>
            </c:plus>
            <c:minus>
              <c:numRef>
                <c:f>Arkusz1!$E$3:$E$7</c:f>
                <c:numCache>
                  <c:formatCode>General</c:formatCode>
                  <c:ptCount val="5"/>
                  <c:pt idx="0">
                    <c:v>4</c:v>
                  </c:pt>
                  <c:pt idx="1">
                    <c:v>13.601470508735444</c:v>
                  </c:pt>
                  <c:pt idx="2">
                    <c:v>5</c:v>
                  </c:pt>
                  <c:pt idx="3">
                    <c:v>3.6055512754639891</c:v>
                  </c:pt>
                  <c:pt idx="4">
                    <c:v>9</c:v>
                  </c:pt>
                </c:numCache>
              </c:numRef>
            </c:minus>
            <c:spPr>
              <a:ln w="12700"/>
            </c:spPr>
          </c:errBars>
          <c:cat>
            <c:strRef>
              <c:f>Arkusz1!$A$3:$A$7</c:f>
              <c:strCache>
                <c:ptCount val="5"/>
                <c:pt idx="0">
                  <c:v>12B; 2-</c:v>
                </c:pt>
                <c:pt idx="1">
                  <c:v>12B; 2+</c:v>
                </c:pt>
                <c:pt idx="2">
                  <c:v>12B; 1+</c:v>
                </c:pt>
                <c:pt idx="3">
                  <c:v>12C; 2+</c:v>
                </c:pt>
                <c:pt idx="4">
                  <c:v>12C; 1+</c:v>
                </c:pt>
              </c:strCache>
            </c:strRef>
          </c:cat>
          <c:val>
            <c:numRef>
              <c:f>Arkusz1!$D$3:$D$7</c:f>
              <c:numCache>
                <c:formatCode>General</c:formatCode>
                <c:ptCount val="5"/>
                <c:pt idx="0">
                  <c:v>3</c:v>
                </c:pt>
                <c:pt idx="1">
                  <c:v>67</c:v>
                </c:pt>
                <c:pt idx="2">
                  <c:v>7</c:v>
                </c:pt>
                <c:pt idx="3">
                  <c:v>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7-454C-8CF1-77CC0DBF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09056"/>
        <c:axId val="75302592"/>
      </c:barChart>
      <c:catAx>
        <c:axId val="10890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pl-PL" b="0"/>
                  <a:t>FINAL STATE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5302592"/>
        <c:crosses val="autoZero"/>
        <c:auto val="1"/>
        <c:lblAlgn val="ctr"/>
        <c:lblOffset val="100"/>
        <c:noMultiLvlLbl val="0"/>
      </c:catAx>
      <c:valAx>
        <c:axId val="7530259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l-PL" b="0"/>
                  <a:t>BRANCHING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08909056"/>
        <c:crosses val="autoZero"/>
        <c:crossBetween val="between"/>
      </c:valAx>
      <c:spPr>
        <a:noFill/>
      </c:spPr>
    </c:plotArea>
    <c:legend>
      <c:legendPos val="tr"/>
      <c:layout>
        <c:manualLayout>
          <c:xMode val="edge"/>
          <c:yMode val="edge"/>
          <c:x val="0.65522987751531059"/>
          <c:y val="3.2407407407407406E-2"/>
          <c:w val="0.30032567804024496"/>
          <c:h val="0.23458005249343833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9E380-91D5-4785-AF9A-EA5AD2C7345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990619-D6F4-42CB-99BE-6677DC706765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>
              <a:solidFill>
                <a:srgbClr val="FF0000"/>
              </a:solidFill>
              <a:latin typeface="+mj-lt"/>
            </a:rPr>
            <a:t>Experiment</a:t>
          </a:r>
        </a:p>
        <a:p>
          <a:endParaRPr lang="pl-PL" dirty="0">
            <a:latin typeface="+mj-lt"/>
          </a:endParaRPr>
        </a:p>
      </dgm:t>
    </dgm:pt>
    <dgm:pt modelId="{E7A2123B-1FFF-4644-B7F4-1A213FFF787D}" type="parTrans" cxnId="{B14D2EDF-5371-4B42-BD65-A97A5B549F7A}">
      <dgm:prSet/>
      <dgm:spPr/>
      <dgm:t>
        <a:bodyPr/>
        <a:lstStyle/>
        <a:p>
          <a:endParaRPr lang="pl-PL"/>
        </a:p>
      </dgm:t>
    </dgm:pt>
    <dgm:pt modelId="{C718776B-3044-4586-8B78-410497D0262B}" type="sibTrans" cxnId="{B14D2EDF-5371-4B42-BD65-A97A5B549F7A}">
      <dgm:prSet/>
      <dgm:spPr>
        <a:ln w="38100"/>
      </dgm:spPr>
      <dgm:t>
        <a:bodyPr/>
        <a:lstStyle/>
        <a:p>
          <a:endParaRPr lang="pl-PL"/>
        </a:p>
      </dgm:t>
    </dgm:pt>
    <dgm:pt modelId="{DD982608-B7D6-449C-814A-46AA308D27EB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err="1">
              <a:solidFill>
                <a:srgbClr val="FF0000"/>
              </a:solidFill>
              <a:latin typeface="+mj-lt"/>
            </a:rPr>
            <a:t>Theory</a:t>
          </a:r>
          <a:endParaRPr lang="pl-PL" dirty="0">
            <a:solidFill>
              <a:srgbClr val="FF0000"/>
            </a:solidFill>
            <a:latin typeface="+mj-lt"/>
          </a:endParaRPr>
        </a:p>
        <a:p>
          <a:endParaRPr lang="pl-PL" dirty="0">
            <a:latin typeface="+mj-lt"/>
          </a:endParaRPr>
        </a:p>
      </dgm:t>
    </dgm:pt>
    <dgm:pt modelId="{8C9939D4-9535-4E37-AF40-1A97ABE829F7}" type="parTrans" cxnId="{04E83E33-82FA-4267-A811-EC0990072A23}">
      <dgm:prSet/>
      <dgm:spPr/>
      <dgm:t>
        <a:bodyPr/>
        <a:lstStyle/>
        <a:p>
          <a:endParaRPr lang="pl-PL"/>
        </a:p>
      </dgm:t>
    </dgm:pt>
    <dgm:pt modelId="{7A324128-319C-4DD6-B511-C51EB4F9E59E}" type="sibTrans" cxnId="{04E83E33-82FA-4267-A811-EC0990072A2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B2B423C5-5681-4340-8A7C-A1CD5CAF6A81}" type="pres">
      <dgm:prSet presAssocID="{3C89E380-91D5-4785-AF9A-EA5AD2C7345D}" presName="cycle" presStyleCnt="0">
        <dgm:presLayoutVars>
          <dgm:dir/>
          <dgm:resizeHandles val="exact"/>
        </dgm:presLayoutVars>
      </dgm:prSet>
      <dgm:spPr/>
    </dgm:pt>
    <dgm:pt modelId="{AC7AC91A-E600-4A00-9D83-2BBFC167F996}" type="pres">
      <dgm:prSet presAssocID="{ED990619-D6F4-42CB-99BE-6677DC706765}" presName="node" presStyleLbl="node1" presStyleIdx="0" presStyleCnt="2" custScaleY="136390">
        <dgm:presLayoutVars>
          <dgm:bulletEnabled val="1"/>
        </dgm:presLayoutVars>
      </dgm:prSet>
      <dgm:spPr/>
    </dgm:pt>
    <dgm:pt modelId="{97F187A9-521B-4AC6-9B0E-636AC6A1D742}" type="pres">
      <dgm:prSet presAssocID="{ED990619-D6F4-42CB-99BE-6677DC706765}" presName="spNode" presStyleCnt="0"/>
      <dgm:spPr/>
    </dgm:pt>
    <dgm:pt modelId="{B65ED74F-2AB1-4D5A-A469-5D2C57F3FFA7}" type="pres">
      <dgm:prSet presAssocID="{C718776B-3044-4586-8B78-410497D0262B}" presName="sibTrans" presStyleLbl="sibTrans1D1" presStyleIdx="0" presStyleCnt="2"/>
      <dgm:spPr/>
    </dgm:pt>
    <dgm:pt modelId="{DB74F591-B03B-4E1B-A231-B4CAD015FD9B}" type="pres">
      <dgm:prSet presAssocID="{DD982608-B7D6-449C-814A-46AA308D27EB}" presName="node" presStyleLbl="node1" presStyleIdx="1" presStyleCnt="2" custScaleY="134403">
        <dgm:presLayoutVars>
          <dgm:bulletEnabled val="1"/>
        </dgm:presLayoutVars>
      </dgm:prSet>
      <dgm:spPr/>
    </dgm:pt>
    <dgm:pt modelId="{5434E5FC-0D67-46A4-B6C5-2D4FAA3032C3}" type="pres">
      <dgm:prSet presAssocID="{DD982608-B7D6-449C-814A-46AA308D27EB}" presName="spNode" presStyleCnt="0"/>
      <dgm:spPr/>
    </dgm:pt>
    <dgm:pt modelId="{EBBE6E3A-116B-421F-B536-6D580FA2EA8C}" type="pres">
      <dgm:prSet presAssocID="{7A324128-319C-4DD6-B511-C51EB4F9E59E}" presName="sibTrans" presStyleLbl="sibTrans1D1" presStyleIdx="1" presStyleCnt="2"/>
      <dgm:spPr/>
    </dgm:pt>
  </dgm:ptLst>
  <dgm:cxnLst>
    <dgm:cxn modelId="{87A40302-90F0-4169-89CD-D5693EEAD271}" type="presOf" srcId="{ED990619-D6F4-42CB-99BE-6677DC706765}" destId="{AC7AC91A-E600-4A00-9D83-2BBFC167F996}" srcOrd="0" destOrd="0" presId="urn:microsoft.com/office/officeart/2005/8/layout/cycle5"/>
    <dgm:cxn modelId="{8C871F20-DE0A-408F-A4C2-11DE347E1074}" type="presOf" srcId="{DD982608-B7D6-449C-814A-46AA308D27EB}" destId="{DB74F591-B03B-4E1B-A231-B4CAD015FD9B}" srcOrd="0" destOrd="0" presId="urn:microsoft.com/office/officeart/2005/8/layout/cycle5"/>
    <dgm:cxn modelId="{04E83E33-82FA-4267-A811-EC0990072A23}" srcId="{3C89E380-91D5-4785-AF9A-EA5AD2C7345D}" destId="{DD982608-B7D6-449C-814A-46AA308D27EB}" srcOrd="1" destOrd="0" parTransId="{8C9939D4-9535-4E37-AF40-1A97ABE829F7}" sibTransId="{7A324128-319C-4DD6-B511-C51EB4F9E59E}"/>
    <dgm:cxn modelId="{F1EEAF3C-F88D-4C22-A15D-F83DEA041082}" type="presOf" srcId="{C718776B-3044-4586-8B78-410497D0262B}" destId="{B65ED74F-2AB1-4D5A-A469-5D2C57F3FFA7}" srcOrd="0" destOrd="0" presId="urn:microsoft.com/office/officeart/2005/8/layout/cycle5"/>
    <dgm:cxn modelId="{0D7BCB65-F640-49AA-AFC7-722389DE8EED}" type="presOf" srcId="{7A324128-319C-4DD6-B511-C51EB4F9E59E}" destId="{EBBE6E3A-116B-421F-B536-6D580FA2EA8C}" srcOrd="0" destOrd="0" presId="urn:microsoft.com/office/officeart/2005/8/layout/cycle5"/>
    <dgm:cxn modelId="{64E65BB0-404F-4423-A4E4-6E8CF2781CC8}" type="presOf" srcId="{3C89E380-91D5-4785-AF9A-EA5AD2C7345D}" destId="{B2B423C5-5681-4340-8A7C-A1CD5CAF6A81}" srcOrd="0" destOrd="0" presId="urn:microsoft.com/office/officeart/2005/8/layout/cycle5"/>
    <dgm:cxn modelId="{B14D2EDF-5371-4B42-BD65-A97A5B549F7A}" srcId="{3C89E380-91D5-4785-AF9A-EA5AD2C7345D}" destId="{ED990619-D6F4-42CB-99BE-6677DC706765}" srcOrd="0" destOrd="0" parTransId="{E7A2123B-1FFF-4644-B7F4-1A213FFF787D}" sibTransId="{C718776B-3044-4586-8B78-410497D0262B}"/>
    <dgm:cxn modelId="{3C4BEE3A-7370-4296-9CCE-DDD9E5B215DE}" type="presParOf" srcId="{B2B423C5-5681-4340-8A7C-A1CD5CAF6A81}" destId="{AC7AC91A-E600-4A00-9D83-2BBFC167F996}" srcOrd="0" destOrd="0" presId="urn:microsoft.com/office/officeart/2005/8/layout/cycle5"/>
    <dgm:cxn modelId="{8C54E516-5D40-4072-95A9-DD39A2BFBEDB}" type="presParOf" srcId="{B2B423C5-5681-4340-8A7C-A1CD5CAF6A81}" destId="{97F187A9-521B-4AC6-9B0E-636AC6A1D742}" srcOrd="1" destOrd="0" presId="urn:microsoft.com/office/officeart/2005/8/layout/cycle5"/>
    <dgm:cxn modelId="{A3325E4F-D22D-495F-BEEF-20E196C37121}" type="presParOf" srcId="{B2B423C5-5681-4340-8A7C-A1CD5CAF6A81}" destId="{B65ED74F-2AB1-4D5A-A469-5D2C57F3FFA7}" srcOrd="2" destOrd="0" presId="urn:microsoft.com/office/officeart/2005/8/layout/cycle5"/>
    <dgm:cxn modelId="{4FC27E35-381B-4722-A707-A1F3DECBB918}" type="presParOf" srcId="{B2B423C5-5681-4340-8A7C-A1CD5CAF6A81}" destId="{DB74F591-B03B-4E1B-A231-B4CAD015FD9B}" srcOrd="3" destOrd="0" presId="urn:microsoft.com/office/officeart/2005/8/layout/cycle5"/>
    <dgm:cxn modelId="{48C1A040-CE0A-44AD-80FA-D225E4DA4E56}" type="presParOf" srcId="{B2B423C5-5681-4340-8A7C-A1CD5CAF6A81}" destId="{5434E5FC-0D67-46A4-B6C5-2D4FAA3032C3}" srcOrd="4" destOrd="0" presId="urn:microsoft.com/office/officeart/2005/8/layout/cycle5"/>
    <dgm:cxn modelId="{2D706A17-6C2C-4279-866C-91083300B68B}" type="presParOf" srcId="{B2B423C5-5681-4340-8A7C-A1CD5CAF6A81}" destId="{EBBE6E3A-116B-421F-B536-6D580FA2EA8C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C91A-E600-4A00-9D83-2BBFC167F996}">
      <dsp:nvSpPr>
        <dsp:cNvPr id="0" name=""/>
        <dsp:cNvSpPr/>
      </dsp:nvSpPr>
      <dsp:spPr>
        <a:xfrm>
          <a:off x="379" y="454978"/>
          <a:ext cx="1666423" cy="147734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FF0000"/>
              </a:solidFill>
              <a:latin typeface="+mj-lt"/>
            </a:rPr>
            <a:t>Experiment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+mj-lt"/>
          </a:endParaRPr>
        </a:p>
      </dsp:txBody>
      <dsp:txXfrm>
        <a:off x="72497" y="527096"/>
        <a:ext cx="1522187" cy="1333106"/>
      </dsp:txXfrm>
    </dsp:sp>
    <dsp:sp modelId="{B65ED74F-2AB1-4D5A-A469-5D2C57F3FFA7}">
      <dsp:nvSpPr>
        <dsp:cNvPr id="0" name=""/>
        <dsp:cNvSpPr/>
      </dsp:nvSpPr>
      <dsp:spPr>
        <a:xfrm>
          <a:off x="833591" y="275272"/>
          <a:ext cx="1836754" cy="1836754"/>
        </a:xfrm>
        <a:custGeom>
          <a:avLst/>
          <a:gdLst/>
          <a:ahLst/>
          <a:cxnLst/>
          <a:rect l="0" t="0" r="0" b="0"/>
          <a:pathLst>
            <a:path>
              <a:moveTo>
                <a:pt x="564584" y="70882"/>
              </a:moveTo>
              <a:arcTo wR="918377" hR="918377" stAng="14840492" swAng="2785933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4F591-B03B-4E1B-A231-B4CAD015FD9B}">
      <dsp:nvSpPr>
        <dsp:cNvPr id="0" name=""/>
        <dsp:cNvSpPr/>
      </dsp:nvSpPr>
      <dsp:spPr>
        <a:xfrm>
          <a:off x="1837133" y="465740"/>
          <a:ext cx="1666423" cy="145581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solidFill>
                <a:srgbClr val="FF0000"/>
              </a:solidFill>
              <a:latin typeface="+mj-lt"/>
            </a:rPr>
            <a:t>Theory</a:t>
          </a:r>
          <a:endParaRPr lang="pl-PL" sz="2000" kern="1200" dirty="0">
            <a:solidFill>
              <a:srgbClr val="FF0000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+mj-lt"/>
          </a:endParaRPr>
        </a:p>
      </dsp:txBody>
      <dsp:txXfrm>
        <a:off x="1908200" y="536807"/>
        <a:ext cx="1524289" cy="1313685"/>
      </dsp:txXfrm>
    </dsp:sp>
    <dsp:sp modelId="{EBBE6E3A-116B-421F-B536-6D580FA2EA8C}">
      <dsp:nvSpPr>
        <dsp:cNvPr id="0" name=""/>
        <dsp:cNvSpPr/>
      </dsp:nvSpPr>
      <dsp:spPr>
        <a:xfrm>
          <a:off x="833591" y="275272"/>
          <a:ext cx="1836754" cy="1836754"/>
        </a:xfrm>
        <a:custGeom>
          <a:avLst/>
          <a:gdLst/>
          <a:ahLst/>
          <a:cxnLst/>
          <a:rect l="0" t="0" r="0" b="0"/>
          <a:pathLst>
            <a:path>
              <a:moveTo>
                <a:pt x="1288598" y="1758824"/>
              </a:moveTo>
              <a:arcTo wR="918377" hR="918377" stAng="3973575" swAng="278593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AEB0-E1F7-4880-B1B2-E5B06AE62D6F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20FD-0227-4870-BDB8-0329B9CF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86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sz="1200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5301-496F-4874-825E-49F119260A40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4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20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20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92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11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99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995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99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995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52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55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236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72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186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0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F16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5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07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01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5301-496F-4874-825E-49F119260A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9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79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091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20FD-0227-4870-BDB8-0329B9CF613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50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90" y="2857506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 flipV="1">
            <a:off x="541021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 flipV="1">
            <a:off x="541021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0" y="1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801421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848FCF-FAED-4DA0-8294-F19BFBA989A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30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6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51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78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3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1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5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2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7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2455736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2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275119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0" y="5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1" y="231212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 flipV="1">
            <a:off x="5410190" y="270190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 flipV="1">
            <a:off x="541021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85FBAE-FC3B-4B9E-B466-0FFA6E692C95}" type="datetimeFigureOut">
              <a:rPr lang="pl-PL" smtClean="0">
                <a:solidFill>
                  <a:srgbClr val="438086"/>
                </a:solidFill>
              </a:rPr>
              <a:pPr/>
              <a:t>15.12.2022</a:t>
            </a:fld>
            <a:endParaRPr lang="pl-PL">
              <a:solidFill>
                <a:srgbClr val="438086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>
              <a:solidFill>
                <a:srgbClr val="438086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848FCF-FAED-4DA0-8294-F19BFBA989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41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gif"/><Relationship Id="rId3" Type="http://schemas.openxmlformats.org/officeDocument/2006/relationships/image" Target="../media/image4.png"/><Relationship Id="rId21" Type="http://schemas.openxmlformats.org/officeDocument/2006/relationships/image" Target="../media/image16.svg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29.png"/><Relationship Id="rId4" Type="http://schemas.openxmlformats.org/officeDocument/2006/relationships/image" Target="../media/image31.emf"/><Relationship Id="rId9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02320"/>
            <a:ext cx="9144000" cy="1874502"/>
          </a:xfrm>
        </p:spPr>
        <p:txBody>
          <a:bodyPr>
            <a:noAutofit/>
          </a:bodyPr>
          <a:lstStyle/>
          <a:p>
            <a:pPr algn="ctr"/>
            <a:r>
              <a:rPr lang="pl-PL" sz="2800" dirty="0" err="1">
                <a:solidFill>
                  <a:srgbClr val="FFFF99"/>
                </a:solidFill>
              </a:rPr>
              <a:t>Studies</a:t>
            </a:r>
            <a:r>
              <a:rPr lang="en-US" sz="2800" dirty="0">
                <a:solidFill>
                  <a:srgbClr val="FFFF99"/>
                </a:solidFill>
              </a:rPr>
              <a:t> of “stretched” resonance</a:t>
            </a:r>
            <a:r>
              <a:rPr lang="pl-PL" sz="2800" dirty="0">
                <a:solidFill>
                  <a:srgbClr val="FFFF99"/>
                </a:solidFill>
              </a:rPr>
              <a:t>s</a:t>
            </a:r>
            <a:r>
              <a:rPr lang="en-US" sz="2800" dirty="0">
                <a:solidFill>
                  <a:srgbClr val="FFFF99"/>
                </a:solidFill>
              </a:rPr>
              <a:t> in</a:t>
            </a:r>
            <a:r>
              <a:rPr lang="pl-PL" sz="2800" dirty="0">
                <a:solidFill>
                  <a:srgbClr val="FFFF99"/>
                </a:solidFill>
              </a:rPr>
              <a:t> </a:t>
            </a:r>
            <a:r>
              <a:rPr lang="pl-PL" sz="2800" dirty="0" err="1">
                <a:solidFill>
                  <a:srgbClr val="FFFF99"/>
                </a:solidFill>
              </a:rPr>
              <a:t>light</a:t>
            </a:r>
            <a:r>
              <a:rPr lang="pl-PL" sz="2800" dirty="0">
                <a:solidFill>
                  <a:srgbClr val="FFFF99"/>
                </a:solidFill>
              </a:rPr>
              <a:t> </a:t>
            </a:r>
            <a:r>
              <a:rPr lang="pl-PL" sz="2800" dirty="0" err="1">
                <a:solidFill>
                  <a:srgbClr val="FFFF99"/>
                </a:solidFill>
              </a:rPr>
              <a:t>nuclei</a:t>
            </a:r>
            <a:r>
              <a:rPr lang="pl-PL" sz="2800" dirty="0">
                <a:solidFill>
                  <a:srgbClr val="FFFF99"/>
                </a:solidFill>
              </a:rPr>
              <a:t> </a:t>
            </a:r>
            <a:r>
              <a:rPr lang="pl-PL" sz="2800" dirty="0" err="1">
                <a:solidFill>
                  <a:srgbClr val="FFFF99"/>
                </a:solidFill>
              </a:rPr>
              <a:t>performed</a:t>
            </a:r>
            <a:r>
              <a:rPr lang="pl-PL" sz="2800" dirty="0">
                <a:solidFill>
                  <a:srgbClr val="FFFF99"/>
                </a:solidFill>
              </a:rPr>
              <a:t> </a:t>
            </a:r>
            <a:r>
              <a:rPr lang="en-US" sz="2800" dirty="0">
                <a:solidFill>
                  <a:srgbClr val="FFFF99"/>
                </a:solidFill>
              </a:rPr>
              <a:t>at CCB IFJ PAN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938588" y="3171957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ctr">
              <a:buClr>
                <a:srgbClr val="A04DA3"/>
              </a:buClr>
            </a:pPr>
            <a:endParaRPr lang="pl-PL" sz="1800" dirty="0">
              <a:solidFill>
                <a:srgbClr val="424456"/>
              </a:solidFill>
            </a:endParaRPr>
          </a:p>
        </p:txBody>
      </p:sp>
      <p:sp>
        <p:nvSpPr>
          <p:cNvPr id="9" name="Podtytuł 6">
            <a:extLst>
              <a:ext uri="{FF2B5EF4-FFF2-40B4-BE49-F238E27FC236}">
                <a16:creationId xmlns:a16="http://schemas.microsoft.com/office/drawing/2014/main" id="{6BE245EF-3BBE-41B8-8860-59B9AFDDE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67024"/>
            <a:ext cx="9138103" cy="2080989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 algn="ctr">
              <a:spcBef>
                <a:spcPts val="0"/>
              </a:spcBef>
            </a:pPr>
            <a:r>
              <a:rPr lang="pl-PL" sz="1000" b="1" dirty="0" err="1">
                <a:latin typeface="+mj-lt"/>
              </a:rPr>
              <a:t>Participants</a:t>
            </a:r>
            <a:r>
              <a:rPr lang="pl-PL" sz="1000" b="1" dirty="0">
                <a:latin typeface="+mj-lt"/>
              </a:rPr>
              <a:t> and </a:t>
            </a:r>
            <a:r>
              <a:rPr lang="pl-PL" sz="1000" b="1" dirty="0" err="1">
                <a:latin typeface="+mj-lt"/>
              </a:rPr>
              <a:t>collaboration</a:t>
            </a:r>
            <a:endParaRPr lang="pl-PL" sz="10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pl-PL" sz="800" i="1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900" b="1" u="sng" dirty="0">
                <a:latin typeface="+mj-lt"/>
              </a:rPr>
              <a:t>N. </a:t>
            </a:r>
            <a:r>
              <a:rPr lang="pl-PL" sz="900" b="1" u="sng" dirty="0" err="1">
                <a:latin typeface="+mj-lt"/>
              </a:rPr>
              <a:t>Cieplicka-Oryńczak</a:t>
            </a:r>
            <a:r>
              <a:rPr lang="pl-PL" sz="900" dirty="0">
                <a:latin typeface="+mj-lt"/>
              </a:rPr>
              <a:t>, </a:t>
            </a:r>
            <a:r>
              <a:rPr lang="pl-PL" sz="900" u="sng" dirty="0">
                <a:latin typeface="+mj-lt"/>
              </a:rPr>
              <a:t>B. Fornal</a:t>
            </a:r>
            <a:r>
              <a:rPr lang="pl-PL" sz="900" dirty="0">
                <a:latin typeface="+mj-lt"/>
              </a:rPr>
              <a:t>, M. </a:t>
            </a:r>
            <a:r>
              <a:rPr lang="pl-PL" sz="900" dirty="0" err="1">
                <a:latin typeface="+mj-lt"/>
              </a:rPr>
              <a:t>Ciemała</a:t>
            </a:r>
            <a:r>
              <a:rPr lang="pl-PL" sz="900" dirty="0">
                <a:latin typeface="+mj-lt"/>
              </a:rPr>
              <a:t>, M. Kmiecik, A. Maj, J. Łukasik, </a:t>
            </a:r>
            <a:br>
              <a:rPr lang="pl-PL" sz="900" dirty="0">
                <a:latin typeface="+mj-lt"/>
              </a:rPr>
            </a:br>
            <a:r>
              <a:rPr lang="pl-PL" sz="900" dirty="0">
                <a:latin typeface="+mj-lt"/>
              </a:rPr>
              <a:t>P. Pawłowski, B. </a:t>
            </a:r>
            <a:r>
              <a:rPr lang="pl-PL" sz="900" dirty="0" err="1">
                <a:latin typeface="+mj-lt"/>
              </a:rPr>
              <a:t>Sowicki</a:t>
            </a:r>
            <a:r>
              <a:rPr lang="pl-PL" sz="900" dirty="0">
                <a:latin typeface="+mj-lt"/>
              </a:rPr>
              <a:t>, B. Wasilewska, M. Ziębliński, P. Bednarczyk, I. Ciepał, </a:t>
            </a:r>
            <a:br>
              <a:rPr lang="pl-PL" sz="900" dirty="0">
                <a:latin typeface="+mj-lt"/>
              </a:rPr>
            </a:br>
            <a:r>
              <a:rPr lang="pl-PL" sz="900" dirty="0">
                <a:latin typeface="+mj-lt"/>
              </a:rPr>
              <a:t>K. </a:t>
            </a:r>
            <a:r>
              <a:rPr lang="pl-PL" sz="900" dirty="0" err="1">
                <a:latin typeface="+mj-lt"/>
              </a:rPr>
              <a:t>Dhanmeher</a:t>
            </a:r>
            <a:r>
              <a:rPr lang="pl-PL" sz="900" dirty="0">
                <a:latin typeface="+mj-lt"/>
              </a:rPr>
              <a:t>, J. Grębosz, Ł</a:t>
            </a:r>
            <a:r>
              <a:rPr lang="it-IT" sz="900" dirty="0">
                <a:latin typeface="+mj-lt"/>
              </a:rPr>
              <a:t>. W. Iskra</a:t>
            </a:r>
            <a:r>
              <a:rPr lang="pl-PL" sz="900" dirty="0">
                <a:latin typeface="+mj-lt"/>
              </a:rPr>
              <a:t>, M. Krzysiek, M. </a:t>
            </a:r>
            <a:r>
              <a:rPr lang="pl-PL" sz="900" dirty="0" err="1">
                <a:latin typeface="+mj-lt"/>
              </a:rPr>
              <a:t>Matejska-Minda</a:t>
            </a:r>
            <a:r>
              <a:rPr lang="pl-PL" sz="900" dirty="0">
                <a:latin typeface="+mj-lt"/>
              </a:rPr>
              <a:t>, </a:t>
            </a:r>
            <a:r>
              <a:rPr lang="it-IT" sz="900" dirty="0">
                <a:latin typeface="+mj-lt"/>
              </a:rPr>
              <a:t>K. Mazurek,</a:t>
            </a:r>
            <a:r>
              <a:rPr lang="pl-PL" sz="900" dirty="0">
                <a:latin typeface="+mj-lt"/>
              </a:rPr>
              <a:t> W. Parol, B. Włoch, </a:t>
            </a:r>
            <a:r>
              <a:rPr lang="en-US" sz="900" u="sng" dirty="0">
                <a:latin typeface="+mj-lt"/>
              </a:rPr>
              <a:t>Y. </a:t>
            </a:r>
            <a:r>
              <a:rPr lang="en-US" sz="900" u="sng" dirty="0" err="1">
                <a:latin typeface="+mj-lt"/>
              </a:rPr>
              <a:t>Jaganathen</a:t>
            </a:r>
            <a:endParaRPr lang="pl-PL" sz="900" u="sng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800" i="1" dirty="0">
                <a:latin typeface="+mj-lt"/>
              </a:rPr>
              <a:t>Institute of Nuclear Physics </a:t>
            </a:r>
            <a:r>
              <a:rPr lang="pl-PL" sz="800" i="1" dirty="0">
                <a:latin typeface="+mj-lt"/>
              </a:rPr>
              <a:t>PAN</a:t>
            </a:r>
            <a:r>
              <a:rPr lang="en-US" sz="800" i="1" dirty="0">
                <a:latin typeface="+mj-lt"/>
              </a:rPr>
              <a:t>, </a:t>
            </a:r>
            <a:r>
              <a:rPr lang="en-US" sz="800" i="1" dirty="0" err="1">
                <a:latin typeface="+mj-lt"/>
              </a:rPr>
              <a:t>Kraków</a:t>
            </a:r>
            <a:r>
              <a:rPr lang="en-US" sz="800" i="1" dirty="0">
                <a:latin typeface="+mj-lt"/>
              </a:rPr>
              <a:t>, </a:t>
            </a:r>
            <a:r>
              <a:rPr lang="en-US" sz="800" i="1" dirty="0" err="1">
                <a:latin typeface="+mj-lt"/>
              </a:rPr>
              <a:t>Polan</a:t>
            </a:r>
            <a:r>
              <a:rPr lang="pl-PL" sz="800" i="1" dirty="0">
                <a:latin typeface="+mj-lt"/>
              </a:rPr>
              <a:t>d</a:t>
            </a: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900" u="sng" dirty="0">
                <a:latin typeface="+mj-lt"/>
              </a:rPr>
              <a:t>S. Leoni</a:t>
            </a:r>
            <a:r>
              <a:rPr lang="pl-PL" sz="900" dirty="0">
                <a:latin typeface="+mj-lt"/>
              </a:rPr>
              <a:t>, </a:t>
            </a:r>
            <a:r>
              <a:rPr lang="it-IT" sz="900" dirty="0">
                <a:latin typeface="+mj-lt"/>
              </a:rPr>
              <a:t>C. Boiano, S. Brambilla, S. Ziliani, S. Bottoni,</a:t>
            </a:r>
            <a:r>
              <a:rPr lang="pl-PL" sz="900" dirty="0">
                <a:latin typeface="+mj-lt"/>
              </a:rPr>
              <a:t> </a:t>
            </a:r>
            <a:br>
              <a:rPr lang="pl-PL" sz="900" dirty="0">
                <a:latin typeface="+mj-lt"/>
              </a:rPr>
            </a:br>
            <a:r>
              <a:rPr lang="it-IT" sz="900" dirty="0">
                <a:latin typeface="+mj-lt"/>
              </a:rPr>
              <a:t>A. Bracco, F. Camera</a:t>
            </a:r>
            <a:r>
              <a:rPr lang="pl-PL" sz="900" dirty="0">
                <a:latin typeface="+mj-lt"/>
              </a:rPr>
              <a:t>, F. C. L. </a:t>
            </a:r>
            <a:r>
              <a:rPr lang="pl-PL" sz="900" dirty="0" err="1">
                <a:latin typeface="+mj-lt"/>
              </a:rPr>
              <a:t>Crespi</a:t>
            </a:r>
            <a:r>
              <a:rPr lang="pl-PL" sz="900" dirty="0">
                <a:latin typeface="+mj-lt"/>
              </a:rPr>
              <a:t>, E. Gamba, B. </a:t>
            </a:r>
            <a:r>
              <a:rPr lang="pl-PL" sz="900" dirty="0" err="1">
                <a:latin typeface="+mj-lt"/>
              </a:rPr>
              <a:t>Million</a:t>
            </a:r>
            <a:r>
              <a:rPr lang="it-IT" sz="900" dirty="0">
                <a:latin typeface="+mj-lt"/>
              </a:rPr>
              <a:t> </a:t>
            </a:r>
            <a:endParaRPr lang="pl-PL" sz="9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800" i="1" dirty="0">
                <a:latin typeface="+mj-lt"/>
              </a:rPr>
              <a:t>University of Milan and INFN </a:t>
            </a:r>
            <a:r>
              <a:rPr lang="en-US" sz="800" i="1" dirty="0" err="1">
                <a:latin typeface="+mj-lt"/>
              </a:rPr>
              <a:t>Sezione</a:t>
            </a:r>
            <a:r>
              <a:rPr lang="en-US" sz="800" i="1" dirty="0">
                <a:latin typeface="+mj-lt"/>
              </a:rPr>
              <a:t> di Milano, Milan, Italy</a:t>
            </a:r>
            <a:endParaRPr lang="pl-PL" sz="800" i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900" u="sng" dirty="0">
                <a:latin typeface="+mj-lt"/>
              </a:rPr>
              <a:t>M. P</a:t>
            </a:r>
            <a:r>
              <a:rPr lang="pl-PL" sz="900" u="sng" dirty="0">
                <a:latin typeface="+mj-lt"/>
              </a:rPr>
              <a:t>ł</a:t>
            </a:r>
            <a:r>
              <a:rPr lang="en-US" sz="900" u="sng" dirty="0" err="1">
                <a:latin typeface="+mj-lt"/>
              </a:rPr>
              <a:t>oszajczak</a:t>
            </a:r>
            <a:endParaRPr lang="pl-PL" sz="900" u="sng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800" i="1" dirty="0">
                <a:latin typeface="+mj-lt"/>
              </a:rPr>
              <a:t>GANIL, Caen, France</a:t>
            </a:r>
          </a:p>
          <a:p>
            <a:pPr algn="ctr">
              <a:spcBef>
                <a:spcPts val="0"/>
              </a:spcBef>
            </a:pPr>
            <a:endParaRPr lang="pl-PL" sz="800" i="1" dirty="0">
              <a:latin typeface="+mj-lt"/>
            </a:endParaRPr>
          </a:p>
          <a:p>
            <a:pPr marL="0" algn="ctr">
              <a:spcBef>
                <a:spcPts val="0"/>
              </a:spcBef>
            </a:pP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it-IT" sz="900" dirty="0">
                <a:latin typeface="+mj-lt"/>
              </a:rPr>
              <a:t>M. N. Harakeh</a:t>
            </a:r>
            <a:endParaRPr lang="pl-PL" sz="9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800" i="1" dirty="0" err="1">
                <a:latin typeface="+mj-lt"/>
              </a:rPr>
              <a:t>University</a:t>
            </a:r>
            <a:r>
              <a:rPr lang="pl-PL" sz="800" i="1" dirty="0">
                <a:latin typeface="+mj-lt"/>
              </a:rPr>
              <a:t> of Groningen, Groningen, </a:t>
            </a:r>
            <a:r>
              <a:rPr lang="pl-PL" sz="800" i="1" dirty="0" err="1">
                <a:latin typeface="+mj-lt"/>
              </a:rPr>
              <a:t>Netherlands</a:t>
            </a:r>
            <a:endParaRPr lang="pl-PL" sz="800" i="1" dirty="0"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200"/>
              </a:spcAft>
            </a:pPr>
            <a:endParaRPr lang="pl-PL" sz="800" dirty="0">
              <a:latin typeface="+mj-lt"/>
            </a:endParaRPr>
          </a:p>
          <a:p>
            <a:pPr marL="0" algn="ctr">
              <a:spcBef>
                <a:spcPts val="0"/>
              </a:spcBef>
            </a:pPr>
            <a:r>
              <a:rPr lang="it-IT" sz="900" dirty="0">
                <a:latin typeface="+mj-lt"/>
              </a:rPr>
              <a:t>N. Marginean</a:t>
            </a:r>
            <a:r>
              <a:rPr lang="pl-PL" sz="900" dirty="0">
                <a:latin typeface="+mj-lt"/>
              </a:rPr>
              <a:t>,</a:t>
            </a:r>
            <a:r>
              <a:rPr lang="it-IT" sz="900" dirty="0">
                <a:latin typeface="+mj-lt"/>
              </a:rPr>
              <a:t> C. Clisu,</a:t>
            </a:r>
            <a:r>
              <a:rPr lang="pl-PL" sz="900" dirty="0">
                <a:latin typeface="+mj-lt"/>
              </a:rPr>
              <a:t> </a:t>
            </a:r>
            <a:r>
              <a:rPr lang="it-IT" sz="900" dirty="0">
                <a:latin typeface="+mj-lt"/>
              </a:rPr>
              <a:t>N. Florea, R. Marginean, </a:t>
            </a:r>
            <a:br>
              <a:rPr lang="pl-PL" sz="900" dirty="0">
                <a:latin typeface="+mj-lt"/>
              </a:rPr>
            </a:br>
            <a:r>
              <a:rPr lang="it-IT" sz="900" dirty="0">
                <a:latin typeface="+mj-lt"/>
              </a:rPr>
              <a:t>L. Stan</a:t>
            </a:r>
            <a:r>
              <a:rPr lang="pl-PL" sz="900" dirty="0">
                <a:latin typeface="+mj-lt"/>
              </a:rPr>
              <a:t>, </a:t>
            </a:r>
            <a:r>
              <a:rPr lang="en-US" sz="900" dirty="0">
                <a:latin typeface="+mj-lt"/>
              </a:rPr>
              <a:t>I. </a:t>
            </a:r>
            <a:r>
              <a:rPr lang="en-US" sz="900" dirty="0" err="1">
                <a:latin typeface="+mj-lt"/>
              </a:rPr>
              <a:t>Burducea</a:t>
            </a:r>
            <a:r>
              <a:rPr lang="en-US" sz="900" dirty="0">
                <a:latin typeface="+mj-lt"/>
              </a:rPr>
              <a:t>, D. A. </a:t>
            </a:r>
            <a:r>
              <a:rPr lang="en-US" sz="900" dirty="0" err="1">
                <a:latin typeface="+mj-lt"/>
              </a:rPr>
              <a:t>Iancu</a:t>
            </a:r>
            <a:r>
              <a:rPr lang="it-IT" sz="800" dirty="0">
                <a:latin typeface="+mj-lt"/>
              </a:rPr>
              <a:t> </a:t>
            </a: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800" i="1" dirty="0">
                <a:latin typeface="+mj-lt"/>
              </a:rPr>
              <a:t>IFIN-HH, </a:t>
            </a:r>
            <a:r>
              <a:rPr lang="pl-PL" sz="800" i="1" dirty="0" err="1">
                <a:latin typeface="+mj-lt"/>
              </a:rPr>
              <a:t>Magurele</a:t>
            </a:r>
            <a:r>
              <a:rPr lang="pl-PL" sz="800" i="1" dirty="0">
                <a:latin typeface="+mj-lt"/>
              </a:rPr>
              <a:t>, Romania</a:t>
            </a: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it-IT" sz="900" dirty="0">
                <a:latin typeface="+mj-lt"/>
              </a:rPr>
              <a:t>M. Sfer</a:t>
            </a:r>
            <a:r>
              <a:rPr lang="pl-PL" sz="900" dirty="0">
                <a:latin typeface="+mj-lt"/>
              </a:rPr>
              <a:t>r</a:t>
            </a:r>
            <a:r>
              <a:rPr lang="it-IT" sz="900" dirty="0">
                <a:latin typeface="+mj-lt"/>
              </a:rPr>
              <a:t>azza</a:t>
            </a:r>
          </a:p>
          <a:p>
            <a:pPr algn="ctr">
              <a:spcBef>
                <a:spcPts val="0"/>
              </a:spcBef>
            </a:pPr>
            <a:r>
              <a:rPr lang="fr-FR" sz="800" i="1" dirty="0">
                <a:latin typeface="+mj-lt"/>
              </a:rPr>
              <a:t>Universite libre de Bruxelles, Brussels, Belgium</a:t>
            </a:r>
            <a:endParaRPr lang="pl-PL" sz="800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pl-PL" sz="800" i="1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900" dirty="0">
                <a:latin typeface="+mj-lt"/>
              </a:rPr>
              <a:t>P</a:t>
            </a:r>
            <a:r>
              <a:rPr lang="en-US" sz="900" dirty="0">
                <a:latin typeface="+mj-lt"/>
              </a:rPr>
              <a:t>. </a:t>
            </a:r>
            <a:r>
              <a:rPr lang="pl-PL" sz="900" dirty="0" err="1">
                <a:latin typeface="+mj-lt"/>
              </a:rPr>
              <a:t>Kulessa</a:t>
            </a:r>
            <a:endParaRPr lang="pl-PL" sz="9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800" i="1" dirty="0" err="1">
                <a:latin typeface="+mj-lt"/>
              </a:rPr>
              <a:t>Institut</a:t>
            </a:r>
            <a:r>
              <a:rPr lang="en-US" sz="800" i="1" dirty="0">
                <a:latin typeface="+mj-lt"/>
              </a:rPr>
              <a:t> </a:t>
            </a:r>
            <a:r>
              <a:rPr lang="en-US" sz="800" i="1" dirty="0" err="1">
                <a:latin typeface="+mj-lt"/>
              </a:rPr>
              <a:t>für</a:t>
            </a:r>
            <a:r>
              <a:rPr lang="en-US" sz="800" i="1" dirty="0">
                <a:latin typeface="+mj-lt"/>
              </a:rPr>
              <a:t> </a:t>
            </a:r>
            <a:r>
              <a:rPr lang="en-US" sz="800" i="1" dirty="0" err="1">
                <a:latin typeface="+mj-lt"/>
              </a:rPr>
              <a:t>Kernphysik</a:t>
            </a:r>
            <a:r>
              <a:rPr lang="en-US" sz="800" i="1" dirty="0">
                <a:latin typeface="+mj-lt"/>
              </a:rPr>
              <a:t>, </a:t>
            </a:r>
            <a:r>
              <a:rPr lang="en-US" sz="800" i="1" dirty="0" err="1">
                <a:latin typeface="+mj-lt"/>
              </a:rPr>
              <a:t>Jülich</a:t>
            </a:r>
            <a:r>
              <a:rPr lang="en-US" sz="800" i="1" dirty="0">
                <a:latin typeface="+mj-lt"/>
              </a:rPr>
              <a:t>, Germany</a:t>
            </a:r>
            <a:endParaRPr lang="pl-PL" sz="800" i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pl-PL" sz="800" i="1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900" dirty="0">
                <a:latin typeface="+mj-lt"/>
              </a:rPr>
              <a:t>I. </a:t>
            </a:r>
            <a:r>
              <a:rPr lang="pl-PL" sz="900" dirty="0" err="1">
                <a:latin typeface="+mj-lt"/>
              </a:rPr>
              <a:t>Matea</a:t>
            </a:r>
            <a:endParaRPr lang="pl-PL" sz="9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sz="800" i="1" dirty="0" err="1">
                <a:latin typeface="+mj-lt"/>
              </a:rPr>
              <a:t>Universite</a:t>
            </a:r>
            <a:r>
              <a:rPr lang="pl-PL" sz="800" i="1" dirty="0">
                <a:latin typeface="+mj-lt"/>
              </a:rPr>
              <a:t> Paris-</a:t>
            </a:r>
            <a:r>
              <a:rPr lang="pl-PL" sz="800" i="1" dirty="0" err="1">
                <a:latin typeface="+mj-lt"/>
              </a:rPr>
              <a:t>Saclay</a:t>
            </a:r>
            <a:r>
              <a:rPr lang="pl-PL" sz="800" i="1" dirty="0">
                <a:latin typeface="+mj-lt"/>
              </a:rPr>
              <a:t>, CNRS/IN2P3, </a:t>
            </a:r>
            <a:r>
              <a:rPr lang="pl-PL" sz="800" i="1" dirty="0" err="1">
                <a:latin typeface="+mj-lt"/>
              </a:rPr>
              <a:t>IJCLab</a:t>
            </a:r>
            <a:r>
              <a:rPr lang="pl-PL" sz="800" i="1" dirty="0">
                <a:latin typeface="+mj-lt"/>
              </a:rPr>
              <a:t>, Orsay, France</a:t>
            </a:r>
          </a:p>
          <a:p>
            <a:pPr algn="ctr">
              <a:spcBef>
                <a:spcPts val="0"/>
              </a:spcBef>
            </a:pPr>
            <a:endParaRPr lang="pl-PL" sz="800" i="1" dirty="0">
              <a:latin typeface="+mj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3F52591-15B8-476B-9638-B3AA56A5F7EF}"/>
              </a:ext>
            </a:extLst>
          </p:cNvPr>
          <p:cNvSpPr/>
          <p:nvPr/>
        </p:nvSpPr>
        <p:spPr>
          <a:xfrm>
            <a:off x="0" y="0"/>
            <a:ext cx="9144000" cy="75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2" descr="https://press.ifj.edu.pl/logo/logo_ifj_nzw_kolor_en.jpg">
            <a:extLst>
              <a:ext uri="{FF2B5EF4-FFF2-40B4-BE49-F238E27FC236}">
                <a16:creationId xmlns:a16="http://schemas.microsoft.com/office/drawing/2014/main" id="{23DE178F-5F68-47E8-BD6B-B0099831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1315" cy="7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FE7E503-A741-4A32-A36B-84D48B96F5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23000"/>
          <a:stretch/>
        </p:blipFill>
        <p:spPr>
          <a:xfrm>
            <a:off x="6973471" y="51206"/>
            <a:ext cx="1936441" cy="482803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796527ED-337C-4E6A-9A4D-827AE08D1972}"/>
              </a:ext>
            </a:extLst>
          </p:cNvPr>
          <p:cNvSpPr/>
          <p:nvPr/>
        </p:nvSpPr>
        <p:spPr>
          <a:xfrm>
            <a:off x="7166817" y="499765"/>
            <a:ext cx="18036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Project no. </a:t>
            </a:r>
            <a:r>
              <a:rPr lang="pl-PL" sz="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2020/39/D/ST2/03443</a:t>
            </a:r>
            <a:endParaRPr lang="pl-PL" sz="8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44353B7-6895-49E4-A7A3-7F6940FE2A24}"/>
              </a:ext>
            </a:extLst>
          </p:cNvPr>
          <p:cNvSpPr txBox="1"/>
          <p:nvPr/>
        </p:nvSpPr>
        <p:spPr>
          <a:xfrm>
            <a:off x="0" y="4891994"/>
            <a:ext cx="9144000" cy="246221"/>
          </a:xfrm>
          <a:prstGeom prst="rect">
            <a:avLst/>
          </a:prstGeom>
          <a:solidFill>
            <a:srgbClr val="4F9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IFJ PAN </a:t>
            </a:r>
            <a:r>
              <a:rPr lang="pl-PL" sz="1000" dirty="0" err="1">
                <a:latin typeface="+mj-lt"/>
              </a:rPr>
              <a:t>Seminar</a:t>
            </a:r>
            <a:r>
              <a:rPr lang="pl-PL" sz="1000" dirty="0">
                <a:latin typeface="+mj-lt"/>
              </a:rPr>
              <a:t>          15 </a:t>
            </a:r>
            <a:r>
              <a:rPr lang="pl-PL" sz="1000" dirty="0" err="1">
                <a:latin typeface="+mj-lt"/>
              </a:rPr>
              <a:t>December</a:t>
            </a:r>
            <a:r>
              <a:rPr lang="pl-PL" sz="1000" dirty="0">
                <a:latin typeface="+mj-lt"/>
              </a:rPr>
              <a:t> 2022 – Kraków, Poland</a:t>
            </a:r>
          </a:p>
        </p:txBody>
      </p:sp>
    </p:spTree>
    <p:extLst>
      <p:ext uri="{BB962C8B-B14F-4D97-AF65-F5344CB8AC3E}">
        <p14:creationId xmlns:p14="http://schemas.microsoft.com/office/powerpoint/2010/main" val="222708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a 37"/>
          <p:cNvGrpSpPr/>
          <p:nvPr/>
        </p:nvGrpSpPr>
        <p:grpSpPr>
          <a:xfrm>
            <a:off x="6963643" y="847898"/>
            <a:ext cx="1847849" cy="4295602"/>
            <a:chOff x="8220075" y="551543"/>
            <a:chExt cx="1847849" cy="4591957"/>
          </a:xfrm>
        </p:grpSpPr>
        <p:pic>
          <p:nvPicPr>
            <p:cNvPr id="29" name="Obraz 28"/>
            <p:cNvPicPr>
              <a:picLocks noChangeAspect="1"/>
            </p:cNvPicPr>
            <p:nvPr/>
          </p:nvPicPr>
          <p:blipFill rotWithShape="1">
            <a:blip r:embed="rId3"/>
            <a:srcRect t="780"/>
            <a:stretch/>
          </p:blipFill>
          <p:spPr>
            <a:xfrm>
              <a:off x="8220075" y="551543"/>
              <a:ext cx="1847849" cy="4591957"/>
            </a:xfrm>
            <a:prstGeom prst="rect">
              <a:avLst/>
            </a:prstGeom>
          </p:spPr>
        </p:pic>
        <p:sp>
          <p:nvSpPr>
            <p:cNvPr id="33" name="Prostokąt 32"/>
            <p:cNvSpPr/>
            <p:nvPr/>
          </p:nvSpPr>
          <p:spPr>
            <a:xfrm>
              <a:off x="8448675" y="1564572"/>
              <a:ext cx="1476375" cy="995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7623026" y="1945178"/>
            <a:ext cx="428238" cy="3062763"/>
            <a:chOff x="10145551" y="1711106"/>
            <a:chExt cx="428238" cy="3296835"/>
          </a:xfrm>
        </p:grpSpPr>
        <p:cxnSp>
          <p:nvCxnSpPr>
            <p:cNvPr id="24" name="Łącznik prostoliniowy 23"/>
            <p:cNvCxnSpPr/>
            <p:nvPr/>
          </p:nvCxnSpPr>
          <p:spPr>
            <a:xfrm>
              <a:off x="10305318" y="1711106"/>
              <a:ext cx="0" cy="312759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18"/>
            <p:cNvSpPr txBox="1"/>
            <p:nvPr/>
          </p:nvSpPr>
          <p:spPr>
            <a:xfrm>
              <a:off x="10145551" y="4792497"/>
              <a:ext cx="4282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b="1" dirty="0">
                  <a:solidFill>
                    <a:srgbClr val="FF0000"/>
                  </a:solidFill>
                  <a:latin typeface="+mj-lt"/>
                </a:rPr>
                <a:t>30°</a:t>
              </a:r>
              <a:endParaRPr lang="it-IT" sz="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205207" y="1406786"/>
            <a:ext cx="6490868" cy="3379823"/>
            <a:chOff x="480564" y="2134200"/>
            <a:chExt cx="8187956" cy="2658443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4"/>
            <a:srcRect l="22543" t="4542" b="8210"/>
            <a:stretch/>
          </p:blipFill>
          <p:spPr>
            <a:xfrm>
              <a:off x="6139215" y="2214841"/>
              <a:ext cx="2529305" cy="233164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5"/>
            <a:srcRect t="6911" r="26877" b="2149"/>
            <a:stretch/>
          </p:blipFill>
          <p:spPr>
            <a:xfrm>
              <a:off x="3853665" y="2197311"/>
              <a:ext cx="2376794" cy="2304866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6"/>
            <a:srcRect t="5252" r="26174" b="1996"/>
            <a:stretch/>
          </p:blipFill>
          <p:spPr>
            <a:xfrm>
              <a:off x="2222342" y="3614469"/>
              <a:ext cx="2374014" cy="887706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 rotWithShape="1">
            <a:blip r:embed="rId7"/>
            <a:srcRect l="6523" t="3198" r="22657"/>
            <a:stretch/>
          </p:blipFill>
          <p:spPr>
            <a:xfrm>
              <a:off x="518552" y="3319300"/>
              <a:ext cx="2300815" cy="1201982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 bwMode="auto">
            <a:xfrm>
              <a:off x="3685567" y="2134200"/>
              <a:ext cx="526994" cy="148026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" name="Łącznik prosty 12"/>
            <p:cNvCxnSpPr/>
            <p:nvPr/>
          </p:nvCxnSpPr>
          <p:spPr bwMode="auto">
            <a:xfrm>
              <a:off x="480564" y="4468382"/>
              <a:ext cx="8104305" cy="337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2A2A4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Łącznik prosty 19"/>
            <p:cNvCxnSpPr/>
            <p:nvPr/>
          </p:nvCxnSpPr>
          <p:spPr bwMode="auto">
            <a:xfrm flipV="1">
              <a:off x="533638" y="2134200"/>
              <a:ext cx="0" cy="23870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2A2A4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Łącznik prosty 26"/>
            <p:cNvCxnSpPr/>
            <p:nvPr/>
          </p:nvCxnSpPr>
          <p:spPr bwMode="auto">
            <a:xfrm flipV="1">
              <a:off x="8610039" y="2191587"/>
              <a:ext cx="0" cy="23239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2A2A4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CasellaDiTesto 18"/>
            <p:cNvSpPr txBox="1"/>
            <p:nvPr/>
          </p:nvSpPr>
          <p:spPr>
            <a:xfrm>
              <a:off x="1509471" y="3060568"/>
              <a:ext cx="849695" cy="242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21.47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89486" y="3306097"/>
              <a:ext cx="638382" cy="308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6037151" y="4574766"/>
              <a:ext cx="2559277" cy="21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+mj-lt"/>
                </a:rPr>
                <a:t>EXCITATION ENERGY [</a:t>
              </a:r>
              <a:r>
                <a:rPr lang="pl-PL" sz="1200" dirty="0" err="1">
                  <a:latin typeface="+mj-lt"/>
                </a:rPr>
                <a:t>MeV</a:t>
              </a:r>
              <a:r>
                <a:rPr lang="pl-PL" sz="1200" dirty="0">
                  <a:latin typeface="+mj-lt"/>
                </a:rPr>
                <a:t>]</a:t>
              </a:r>
            </a:p>
          </p:txBody>
        </p:sp>
        <p:cxnSp>
          <p:nvCxnSpPr>
            <p:cNvPr id="17" name="Łącznik prosty 12"/>
            <p:cNvCxnSpPr/>
            <p:nvPr/>
          </p:nvCxnSpPr>
          <p:spPr bwMode="auto">
            <a:xfrm>
              <a:off x="518552" y="2142818"/>
              <a:ext cx="8104305" cy="337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2A2A4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CasellaDiTesto 14"/>
          <p:cNvSpPr txBox="1"/>
          <p:nvPr/>
        </p:nvSpPr>
        <p:spPr>
          <a:xfrm>
            <a:off x="336499" y="1656645"/>
            <a:ext cx="393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latin typeface="+mj-lt"/>
              </a:rPr>
              <a:t>S.F. Collins et al., Nuc. Phys. A481, 494(1988)</a:t>
            </a:r>
          </a:p>
          <a:p>
            <a:r>
              <a:rPr lang="pl-PL" sz="800" i="1" dirty="0">
                <a:latin typeface="+mj-lt"/>
              </a:rPr>
              <a:t>(</a:t>
            </a:r>
            <a:r>
              <a:rPr lang="it-IT" sz="800" i="1" dirty="0">
                <a:latin typeface="+mj-lt"/>
              </a:rPr>
              <a:t>Indiana University Cyclotron Facility</a:t>
            </a:r>
            <a:r>
              <a:rPr lang="pl-PL" sz="800" i="1" dirty="0">
                <a:latin typeface="+mj-lt"/>
              </a:rPr>
              <a:t> </a:t>
            </a:r>
            <a:r>
              <a:rPr lang="it-IT" sz="800" i="1" dirty="0">
                <a:latin typeface="+mj-lt"/>
              </a:rPr>
              <a:t>Magnetic Spectrograph</a:t>
            </a:r>
            <a:r>
              <a:rPr lang="pl-PL" sz="800" i="1" dirty="0">
                <a:latin typeface="+mj-lt"/>
              </a:rPr>
              <a:t>) </a:t>
            </a:r>
          </a:p>
        </p:txBody>
      </p:sp>
      <p:sp>
        <p:nvSpPr>
          <p:cNvPr id="19" name="CasellaDiTesto 25"/>
          <p:cNvSpPr txBox="1"/>
          <p:nvPr/>
        </p:nvSpPr>
        <p:spPr>
          <a:xfrm>
            <a:off x="253737" y="1448626"/>
            <a:ext cx="2825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i="1" dirty="0">
                <a:latin typeface="+mj-lt"/>
              </a:rPr>
              <a:t>INELASTIC PROTON SCATTERING ON</a:t>
            </a:r>
            <a:r>
              <a:rPr lang="it-IT" sz="1100" i="1" dirty="0">
                <a:latin typeface="+mj-lt"/>
              </a:rPr>
              <a:t> </a:t>
            </a:r>
            <a:r>
              <a:rPr lang="it-IT" sz="1100" baseline="30000" dirty="0">
                <a:latin typeface="+mj-lt"/>
              </a:rPr>
              <a:t>13</a:t>
            </a:r>
            <a:r>
              <a:rPr lang="it-IT" sz="1100" dirty="0">
                <a:latin typeface="+mj-lt"/>
              </a:rPr>
              <a:t>C</a:t>
            </a:r>
            <a:endParaRPr lang="pl-PL" sz="1100" dirty="0">
              <a:latin typeface="+mj-lt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1407038" y="3152932"/>
            <a:ext cx="75216" cy="18028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1245219" y="3245110"/>
            <a:ext cx="75216" cy="1905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354957" y="1964307"/>
            <a:ext cx="1276333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sz="1400" dirty="0" err="1">
                <a:latin typeface="+mj-lt"/>
              </a:rPr>
              <a:t>E</a:t>
            </a:r>
            <a:r>
              <a:rPr lang="pl-PL" sz="1400" baseline="-25000" dirty="0" err="1">
                <a:latin typeface="+mj-lt"/>
              </a:rPr>
              <a:t>p</a:t>
            </a:r>
            <a:r>
              <a:rPr lang="pl-PL" sz="1400" dirty="0">
                <a:latin typeface="+mj-lt"/>
              </a:rPr>
              <a:t> = 135 </a:t>
            </a:r>
            <a:r>
              <a:rPr lang="pl-PL" sz="1400" dirty="0" err="1">
                <a:latin typeface="+mj-lt"/>
              </a:rPr>
              <a:t>MeV</a:t>
            </a:r>
            <a:r>
              <a:rPr lang="pl-PL" sz="1400" dirty="0">
                <a:latin typeface="+mj-lt"/>
              </a:rPr>
              <a:t> </a:t>
            </a:r>
          </a:p>
        </p:txBody>
      </p:sp>
      <p:sp>
        <p:nvSpPr>
          <p:cNvPr id="30" name="Tytuł 1"/>
          <p:cNvSpPr txBox="1">
            <a:spLocks/>
          </p:cNvSpPr>
          <p:nvPr/>
        </p:nvSpPr>
        <p:spPr>
          <a:xfrm>
            <a:off x="160080" y="13716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/>
              <a:t>Previous</a:t>
            </a:r>
            <a:r>
              <a:rPr lang="pl-PL" sz="2000" dirty="0"/>
              <a:t> </a:t>
            </a:r>
            <a:r>
              <a:rPr lang="pl-PL" sz="2000" dirty="0" err="1"/>
              <a:t>studies</a:t>
            </a:r>
            <a:r>
              <a:rPr lang="pl-PL" sz="2000" dirty="0"/>
              <a:t> of </a:t>
            </a:r>
            <a:r>
              <a:rPr lang="pl-PL" sz="2000" dirty="0" err="1"/>
              <a:t>stretched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r>
              <a:rPr lang="pl-PL" sz="2000" dirty="0"/>
              <a:t> in </a:t>
            </a:r>
            <a:r>
              <a:rPr lang="pl-PL" sz="2000" baseline="30000" dirty="0"/>
              <a:t>13</a:t>
            </a:r>
            <a:r>
              <a:rPr lang="pl-PL" sz="2000" dirty="0"/>
              <a:t>C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8CE53FD-EAB1-42CC-85FA-E9386A1ADDF5}"/>
              </a:ext>
            </a:extLst>
          </p:cNvPr>
          <p:cNvSpPr/>
          <p:nvPr/>
        </p:nvSpPr>
        <p:spPr>
          <a:xfrm>
            <a:off x="985032" y="3528196"/>
            <a:ext cx="81398" cy="19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5D4F6ED1-98D7-4A5C-864F-12D7D8323821}"/>
              </a:ext>
            </a:extLst>
          </p:cNvPr>
          <p:cNvSpPr/>
          <p:nvPr/>
        </p:nvSpPr>
        <p:spPr>
          <a:xfrm>
            <a:off x="1158988" y="3472937"/>
            <a:ext cx="81398" cy="19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E81A22D8-85F2-499E-9B83-D61B8843CCAC}"/>
              </a:ext>
            </a:extLst>
          </p:cNvPr>
          <p:cNvSpPr/>
          <p:nvPr/>
        </p:nvSpPr>
        <p:spPr>
          <a:xfrm>
            <a:off x="1464852" y="3467922"/>
            <a:ext cx="81398" cy="19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oliniowy 43"/>
          <p:cNvCxnSpPr/>
          <p:nvPr/>
        </p:nvCxnSpPr>
        <p:spPr>
          <a:xfrm flipV="1">
            <a:off x="1199687" y="2879264"/>
            <a:ext cx="0" cy="1494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 flipV="1">
            <a:off x="1505551" y="2890838"/>
            <a:ext cx="0" cy="14907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79666" y="4104616"/>
            <a:ext cx="2416013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+mj-lt"/>
              </a:rPr>
              <a:t>GATE ON SCATTERED PROTONS</a:t>
            </a:r>
          </a:p>
        </p:txBody>
      </p:sp>
      <p:sp>
        <p:nvSpPr>
          <p:cNvPr id="42" name="CasellaDiTesto 8">
            <a:extLst>
              <a:ext uri="{FF2B5EF4-FFF2-40B4-BE49-F238E27FC236}">
                <a16:creationId xmlns:a16="http://schemas.microsoft.com/office/drawing/2014/main" id="{96F96730-9203-468D-9AC2-C907B26C8EAC}"/>
              </a:ext>
            </a:extLst>
          </p:cNvPr>
          <p:cNvSpPr txBox="1"/>
          <p:nvPr/>
        </p:nvSpPr>
        <p:spPr>
          <a:xfrm>
            <a:off x="6973830" y="3244241"/>
            <a:ext cx="1866900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The M4 resonance </a:t>
            </a:r>
            <a:br>
              <a:rPr lang="pl-PL" sz="1400" dirty="0">
                <a:latin typeface="+mj-lt"/>
              </a:rPr>
            </a:br>
            <a:r>
              <a:rPr lang="it-IT" sz="1400" dirty="0">
                <a:latin typeface="+mj-lt"/>
              </a:rPr>
              <a:t>at 21.47 MeV</a:t>
            </a:r>
            <a:r>
              <a:rPr lang="pl-PL" sz="1400" dirty="0">
                <a:latin typeface="+mj-lt"/>
              </a:rPr>
              <a:t> in </a:t>
            </a:r>
            <a:r>
              <a:rPr lang="pl-PL" sz="1400" baseline="30000" dirty="0">
                <a:latin typeface="+mj-lt"/>
              </a:rPr>
              <a:t>13</a:t>
            </a:r>
            <a:r>
              <a:rPr lang="pl-PL" sz="1400" dirty="0">
                <a:latin typeface="+mj-lt"/>
              </a:rPr>
              <a:t>C</a:t>
            </a:r>
            <a:endParaRPr lang="it-IT" sz="1400" dirty="0">
              <a:latin typeface="+mj-lt"/>
            </a:endParaRPr>
          </a:p>
          <a:p>
            <a:pPr algn="ctr"/>
            <a:r>
              <a:rPr lang="it-IT" sz="1400" dirty="0">
                <a:latin typeface="+mj-lt"/>
              </a:rPr>
              <a:t>is peaked at 30°</a:t>
            </a:r>
          </a:p>
        </p:txBody>
      </p:sp>
      <p:grpSp>
        <p:nvGrpSpPr>
          <p:cNvPr id="28" name="Grupa 27"/>
          <p:cNvGrpSpPr/>
          <p:nvPr/>
        </p:nvGrpSpPr>
        <p:grpSpPr>
          <a:xfrm>
            <a:off x="3322278" y="839972"/>
            <a:ext cx="5701301" cy="4303528"/>
            <a:chOff x="8908169" y="611373"/>
            <a:chExt cx="5701301" cy="4303528"/>
          </a:xfrm>
        </p:grpSpPr>
        <p:sp>
          <p:nvSpPr>
            <p:cNvPr id="27" name="Prostokąt 26"/>
            <p:cNvSpPr/>
            <p:nvPr/>
          </p:nvSpPr>
          <p:spPr>
            <a:xfrm>
              <a:off x="8908169" y="611373"/>
              <a:ext cx="5667375" cy="4303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CasellaDiTesto 3"/>
            <p:cNvSpPr txBox="1"/>
            <p:nvPr/>
          </p:nvSpPr>
          <p:spPr>
            <a:xfrm>
              <a:off x="12415806" y="4213633"/>
              <a:ext cx="2193664" cy="600164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100" b="1" dirty="0" err="1">
                  <a:latin typeface="+mj-lt"/>
                  <a:cs typeface="Symbol" charset="2"/>
                </a:rPr>
                <a:t>Strongest</a:t>
              </a:r>
              <a:r>
                <a:rPr lang="pl-PL" sz="1100" b="1" dirty="0">
                  <a:latin typeface="+mj-lt"/>
                  <a:cs typeface="Symbol" charset="2"/>
                </a:rPr>
                <a:t> e</a:t>
              </a:r>
              <a:r>
                <a:rPr lang="it-IT" sz="1100" b="1" dirty="0">
                  <a:latin typeface="+mj-lt"/>
                  <a:cs typeface="Symbol" charset="2"/>
                </a:rPr>
                <a:t>xpected </a:t>
              </a:r>
              <a:r>
                <a:rPr lang="el-GR" sz="1100" b="1" dirty="0">
                  <a:latin typeface="+mj-lt"/>
                  <a:cs typeface="Symbol" charset="2"/>
                </a:rPr>
                <a:t>γ</a:t>
              </a:r>
              <a:r>
                <a:rPr lang="pl-PL" sz="1100" b="1" dirty="0">
                  <a:latin typeface="+mj-lt"/>
                  <a:cs typeface="Symbol" charset="2"/>
                </a:rPr>
                <a:t> </a:t>
              </a:r>
              <a:r>
                <a:rPr lang="it-IT" sz="1100" b="1" dirty="0">
                  <a:latin typeface="+mj-lt"/>
                </a:rPr>
                <a:t>rays:</a:t>
              </a:r>
              <a:r>
                <a:rPr lang="pl-PL" sz="1100" b="1" dirty="0">
                  <a:latin typeface="+mj-lt"/>
                </a:rPr>
                <a:t>  </a:t>
              </a:r>
              <a:r>
                <a:rPr lang="it-IT" sz="1100" b="1" baseline="30000" dirty="0">
                  <a:solidFill>
                    <a:srgbClr val="0000FF"/>
                  </a:solidFill>
                  <a:latin typeface="+mj-lt"/>
                </a:rPr>
                <a:t>12</a:t>
              </a:r>
              <a:r>
                <a:rPr lang="it-IT" sz="1100" b="1" dirty="0">
                  <a:solidFill>
                    <a:srgbClr val="0000FF"/>
                  </a:solidFill>
                  <a:latin typeface="+mj-lt"/>
                </a:rPr>
                <a:t>B</a:t>
              </a:r>
              <a:r>
                <a:rPr lang="pl-PL" sz="1100" b="1" dirty="0">
                  <a:latin typeface="+mj-lt"/>
                </a:rPr>
                <a:t>: </a:t>
              </a:r>
              <a:r>
                <a:rPr lang="is-IS" sz="1100" dirty="0">
                  <a:latin typeface="+mj-lt"/>
                </a:rPr>
                <a:t>953, 1668, 1674, 2723 keV</a:t>
              </a:r>
              <a:r>
                <a:rPr lang="pl-PL" sz="1100" dirty="0">
                  <a:latin typeface="+mj-lt"/>
                </a:rPr>
                <a:t>        </a:t>
              </a:r>
            </a:p>
            <a:p>
              <a:r>
                <a:rPr lang="it-IT" sz="1100" b="1" baseline="30000" dirty="0">
                  <a:solidFill>
                    <a:srgbClr val="0000FF"/>
                  </a:solidFill>
                  <a:latin typeface="+mj-lt"/>
                </a:rPr>
                <a:t>12</a:t>
              </a:r>
              <a:r>
                <a:rPr lang="it-IT" sz="1100" b="1" dirty="0">
                  <a:solidFill>
                    <a:srgbClr val="0000FF"/>
                  </a:solidFill>
                  <a:latin typeface="+mj-lt"/>
                </a:rPr>
                <a:t>C</a:t>
              </a:r>
              <a:r>
                <a:rPr lang="pl-PL" sz="1100" b="1" dirty="0">
                  <a:latin typeface="+mj-lt"/>
                </a:rPr>
                <a:t>: </a:t>
              </a:r>
              <a:r>
                <a:rPr lang="it-IT" sz="1100" dirty="0">
                  <a:latin typeface="+mj-lt"/>
                </a:rPr>
                <a:t>4</a:t>
              </a:r>
              <a:r>
                <a:rPr lang="pl-PL" sz="1100" dirty="0">
                  <a:latin typeface="+mj-lt"/>
                </a:rPr>
                <a:t>439</a:t>
              </a:r>
              <a:r>
                <a:rPr lang="it-IT" sz="1100" dirty="0">
                  <a:latin typeface="+mj-lt"/>
                </a:rPr>
                <a:t>, 1511</a:t>
              </a:r>
              <a:r>
                <a:rPr lang="pl-PL" sz="1100" dirty="0">
                  <a:latin typeface="+mj-lt"/>
                </a:rPr>
                <a:t>0</a:t>
              </a:r>
              <a:r>
                <a:rPr lang="it-IT" sz="1100" dirty="0">
                  <a:latin typeface="+mj-lt"/>
                </a:rPr>
                <a:t> </a:t>
              </a:r>
              <a:r>
                <a:rPr lang="pl-PL" sz="1100" dirty="0">
                  <a:latin typeface="+mj-lt"/>
                </a:rPr>
                <a:t>k</a:t>
              </a:r>
              <a:r>
                <a:rPr lang="it-IT" sz="1100" dirty="0">
                  <a:latin typeface="+mj-lt"/>
                </a:rPr>
                <a:t>eV</a:t>
              </a:r>
            </a:p>
          </p:txBody>
        </p:sp>
        <p:pic>
          <p:nvPicPr>
            <p:cNvPr id="32" name="Picture 2" descr="C:\Users\NCieplicka\Dropbox\Przyszlosc_fizyki_WAWA\schema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378" y="1009650"/>
              <a:ext cx="5023691" cy="330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Łuk 33"/>
          <p:cNvSpPr/>
          <p:nvPr/>
        </p:nvSpPr>
        <p:spPr>
          <a:xfrm rot="13551050" flipV="1">
            <a:off x="1231835" y="861670"/>
            <a:ext cx="4905349" cy="6765319"/>
          </a:xfrm>
          <a:prstGeom prst="arc">
            <a:avLst>
              <a:gd name="adj1" fmla="val 16200000"/>
              <a:gd name="adj2" fmla="val 730823"/>
            </a:avLst>
          </a:prstGeom>
          <a:ln w="28575">
            <a:solidFill>
              <a:srgbClr val="0099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3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2274" y="170248"/>
            <a:ext cx="8874176" cy="963543"/>
          </a:xfrm>
        </p:spPr>
        <p:txBody>
          <a:bodyPr>
            <a:normAutofit/>
          </a:bodyPr>
          <a:lstStyle/>
          <a:p>
            <a:r>
              <a:rPr lang="pl-PL" sz="2000" dirty="0" err="1"/>
              <a:t>Experimental</a:t>
            </a:r>
            <a:r>
              <a:rPr lang="pl-PL" sz="2000" dirty="0"/>
              <a:t> setup – </a:t>
            </a:r>
            <a:r>
              <a:rPr lang="pl-PL" sz="2000" dirty="0" err="1"/>
              <a:t>Cyclotron</a:t>
            </a:r>
            <a:r>
              <a:rPr lang="pl-PL" sz="2000" dirty="0"/>
              <a:t> Centre Bronowice  (Kraków, Poland)</a:t>
            </a:r>
          </a:p>
        </p:txBody>
      </p:sp>
      <p:pic>
        <p:nvPicPr>
          <p:cNvPr id="2050" name="Picture 2" descr="C:\Users\NCieplicka\Downloads\20220825_160839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9"/>
          <a:stretch/>
        </p:blipFill>
        <p:spPr bwMode="auto">
          <a:xfrm>
            <a:off x="191131" y="1675126"/>
            <a:ext cx="3525398" cy="31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"/>
          <a:stretch/>
        </p:blipFill>
        <p:spPr bwMode="auto">
          <a:xfrm>
            <a:off x="3903816" y="1687665"/>
            <a:ext cx="5023692" cy="31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4063118" y="1886647"/>
            <a:ext cx="165066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olny kształt 10"/>
          <p:cNvSpPr/>
          <p:nvPr/>
        </p:nvSpPr>
        <p:spPr>
          <a:xfrm>
            <a:off x="3987864" y="2237416"/>
            <a:ext cx="1948563" cy="652751"/>
          </a:xfrm>
          <a:custGeom>
            <a:avLst/>
            <a:gdLst>
              <a:gd name="connsiteX0" fmla="*/ 706412 w 1948563"/>
              <a:gd name="connsiteY0" fmla="*/ 0 h 678310"/>
              <a:gd name="connsiteX1" fmla="*/ 117009 w 1948563"/>
              <a:gd name="connsiteY1" fmla="*/ 168008 h 678310"/>
              <a:gd name="connsiteX2" fmla="*/ 50908 w 1948563"/>
              <a:gd name="connsiteY2" fmla="*/ 465463 h 678310"/>
              <a:gd name="connsiteX3" fmla="*/ 703657 w 1948563"/>
              <a:gd name="connsiteY3" fmla="*/ 677538 h 678310"/>
              <a:gd name="connsiteX4" fmla="*/ 1948563 w 1948563"/>
              <a:gd name="connsiteY4" fmla="*/ 391099 h 6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63" h="678310">
                <a:moveTo>
                  <a:pt x="706412" y="0"/>
                </a:moveTo>
                <a:cubicBezTo>
                  <a:pt x="466336" y="45215"/>
                  <a:pt x="226260" y="90431"/>
                  <a:pt x="117009" y="168008"/>
                </a:cubicBezTo>
                <a:cubicBezTo>
                  <a:pt x="7758" y="245585"/>
                  <a:pt x="-46867" y="380541"/>
                  <a:pt x="50908" y="465463"/>
                </a:cubicBezTo>
                <a:cubicBezTo>
                  <a:pt x="148683" y="550385"/>
                  <a:pt x="387381" y="689932"/>
                  <a:pt x="703657" y="677538"/>
                </a:cubicBezTo>
                <a:cubicBezTo>
                  <a:pt x="1019933" y="665144"/>
                  <a:pt x="1730521" y="431035"/>
                  <a:pt x="1948563" y="39109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170008" y="2533444"/>
            <a:ext cx="11569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stytut Fizyki Jądrowej P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16" y="4169712"/>
            <a:ext cx="2525280" cy="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60073" y="1672322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err="1">
                <a:solidFill>
                  <a:schemeClr val="bg1"/>
                </a:solidFill>
                <a:latin typeface="+mj-lt"/>
              </a:rPr>
              <a:t>Proteus</a:t>
            </a:r>
            <a:r>
              <a:rPr lang="pl-PL" sz="1100" b="1" dirty="0">
                <a:solidFill>
                  <a:schemeClr val="bg1"/>
                </a:solidFill>
                <a:latin typeface="+mj-lt"/>
              </a:rPr>
              <a:t> C-235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334ADA8-70A7-4C42-AA2A-7D5C74A52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81" y="1686325"/>
            <a:ext cx="1714500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4A89D8-C78F-479A-A76E-998C6E624399}"/>
              </a:ext>
            </a:extLst>
          </p:cNvPr>
          <p:cNvSpPr txBox="1"/>
          <p:nvPr/>
        </p:nvSpPr>
        <p:spPr>
          <a:xfrm>
            <a:off x="1" y="966599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pl-PL" sz="1400" i="1" dirty="0">
                <a:latin typeface="+mj-lt"/>
              </a:rPr>
              <a:t>Experiment: „</a:t>
            </a:r>
            <a:r>
              <a:rPr lang="pl-PL" sz="1400" i="1" dirty="0">
                <a:solidFill>
                  <a:srgbClr val="0070C0"/>
                </a:solidFill>
                <a:latin typeface="+mj-lt"/>
              </a:rPr>
              <a:t>STUDY OF M4 STRETCHED CONFIGURATION DECAY IN </a:t>
            </a:r>
            <a:r>
              <a:rPr lang="pl-PL" sz="1400" i="1" baseline="30000" dirty="0">
                <a:solidFill>
                  <a:srgbClr val="0070C0"/>
                </a:solidFill>
                <a:latin typeface="+mj-lt"/>
              </a:rPr>
              <a:t>13</a:t>
            </a:r>
            <a:r>
              <a:rPr lang="pl-PL" sz="1400" i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pl-PL" sz="1400" b="1" i="1" dirty="0">
                <a:latin typeface="+mj-lt"/>
              </a:rPr>
              <a:t>” </a:t>
            </a:r>
            <a:br>
              <a:rPr lang="pl-PL" sz="1200" i="1" dirty="0">
                <a:latin typeface="+mj-lt"/>
              </a:rPr>
            </a:br>
            <a:r>
              <a:rPr lang="pl-PL" sz="1200" i="1" dirty="0" err="1">
                <a:latin typeface="+mj-lt"/>
              </a:rPr>
              <a:t>Spokespersons</a:t>
            </a:r>
            <a:r>
              <a:rPr lang="pl-PL" sz="1200" i="1" dirty="0">
                <a:latin typeface="+mj-lt"/>
              </a:rPr>
              <a:t>: B. Fornal (IFJ PAN), S. Leoni (INFN and </a:t>
            </a:r>
            <a:r>
              <a:rPr lang="pl-PL" sz="1200" i="1" dirty="0" err="1">
                <a:latin typeface="+mj-lt"/>
              </a:rPr>
              <a:t>Univ</a:t>
            </a:r>
            <a:r>
              <a:rPr lang="pl-PL" sz="1200" i="1" dirty="0">
                <a:latin typeface="+mj-lt"/>
              </a:rPr>
              <a:t>. </a:t>
            </a:r>
            <a:r>
              <a:rPr lang="pl-PL" sz="1200" i="1" dirty="0" err="1">
                <a:latin typeface="+mj-lt"/>
              </a:rPr>
              <a:t>Milano</a:t>
            </a:r>
            <a:r>
              <a:rPr lang="pl-PL" sz="1200" i="1" dirty="0">
                <a:latin typeface="+mj-lt"/>
              </a:rPr>
              <a:t>), M. </a:t>
            </a:r>
            <a:r>
              <a:rPr lang="pl-PL" sz="1200" i="1" dirty="0" err="1">
                <a:latin typeface="+mj-lt"/>
              </a:rPr>
              <a:t>Ciemała</a:t>
            </a:r>
            <a:r>
              <a:rPr lang="pl-PL" sz="1200" i="1" dirty="0">
                <a:latin typeface="+mj-lt"/>
              </a:rPr>
              <a:t> (IFJ PAN)</a:t>
            </a:r>
          </a:p>
        </p:txBody>
      </p:sp>
    </p:spTree>
    <p:extLst>
      <p:ext uri="{BB962C8B-B14F-4D97-AF65-F5344CB8AC3E}">
        <p14:creationId xmlns:p14="http://schemas.microsoft.com/office/powerpoint/2010/main" val="24647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2274" y="170248"/>
            <a:ext cx="8874176" cy="963543"/>
          </a:xfrm>
        </p:spPr>
        <p:txBody>
          <a:bodyPr>
            <a:normAutofit/>
          </a:bodyPr>
          <a:lstStyle/>
          <a:p>
            <a:r>
              <a:rPr lang="pl-PL" sz="2000" dirty="0" err="1"/>
              <a:t>Experimental</a:t>
            </a:r>
            <a:r>
              <a:rPr lang="pl-PL" sz="2000" dirty="0"/>
              <a:t> setup – </a:t>
            </a:r>
            <a:r>
              <a:rPr lang="pl-PL" sz="2000" dirty="0" err="1"/>
              <a:t>Cyclotron</a:t>
            </a:r>
            <a:r>
              <a:rPr lang="pl-PL" sz="2000" dirty="0"/>
              <a:t> Centre Bronowice  (Kraków, Poland)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"/>
          <a:stretch/>
        </p:blipFill>
        <p:spPr bwMode="auto">
          <a:xfrm>
            <a:off x="3903816" y="1687665"/>
            <a:ext cx="5023692" cy="31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4063118" y="1886647"/>
            <a:ext cx="165066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olny kształt 10"/>
          <p:cNvSpPr/>
          <p:nvPr/>
        </p:nvSpPr>
        <p:spPr>
          <a:xfrm>
            <a:off x="3987864" y="2237416"/>
            <a:ext cx="1948563" cy="652751"/>
          </a:xfrm>
          <a:custGeom>
            <a:avLst/>
            <a:gdLst>
              <a:gd name="connsiteX0" fmla="*/ 706412 w 1948563"/>
              <a:gd name="connsiteY0" fmla="*/ 0 h 678310"/>
              <a:gd name="connsiteX1" fmla="*/ 117009 w 1948563"/>
              <a:gd name="connsiteY1" fmla="*/ 168008 h 678310"/>
              <a:gd name="connsiteX2" fmla="*/ 50908 w 1948563"/>
              <a:gd name="connsiteY2" fmla="*/ 465463 h 678310"/>
              <a:gd name="connsiteX3" fmla="*/ 703657 w 1948563"/>
              <a:gd name="connsiteY3" fmla="*/ 677538 h 678310"/>
              <a:gd name="connsiteX4" fmla="*/ 1948563 w 1948563"/>
              <a:gd name="connsiteY4" fmla="*/ 391099 h 6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63" h="678310">
                <a:moveTo>
                  <a:pt x="706412" y="0"/>
                </a:moveTo>
                <a:cubicBezTo>
                  <a:pt x="466336" y="45215"/>
                  <a:pt x="226260" y="90431"/>
                  <a:pt x="117009" y="168008"/>
                </a:cubicBezTo>
                <a:cubicBezTo>
                  <a:pt x="7758" y="245585"/>
                  <a:pt x="-46867" y="380541"/>
                  <a:pt x="50908" y="465463"/>
                </a:cubicBezTo>
                <a:cubicBezTo>
                  <a:pt x="148683" y="550385"/>
                  <a:pt x="387381" y="689932"/>
                  <a:pt x="703657" y="677538"/>
                </a:cubicBezTo>
                <a:cubicBezTo>
                  <a:pt x="1019933" y="665144"/>
                  <a:pt x="1730521" y="431035"/>
                  <a:pt x="1948563" y="39109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170008" y="2533444"/>
            <a:ext cx="11569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stytut Fizyki Jądrowej 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16" y="4169712"/>
            <a:ext cx="2525280" cy="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60073" y="1672322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err="1">
                <a:solidFill>
                  <a:schemeClr val="bg1"/>
                </a:solidFill>
                <a:latin typeface="+mj-lt"/>
              </a:rPr>
              <a:t>Proteus</a:t>
            </a:r>
            <a:r>
              <a:rPr lang="pl-PL" sz="1100" b="1" dirty="0">
                <a:solidFill>
                  <a:schemeClr val="bg1"/>
                </a:solidFill>
                <a:latin typeface="+mj-lt"/>
              </a:rPr>
              <a:t> C-235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334ADA8-70A7-4C42-AA2A-7D5C74A5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81" y="1686325"/>
            <a:ext cx="1714500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4A89D8-C78F-479A-A76E-998C6E624399}"/>
              </a:ext>
            </a:extLst>
          </p:cNvPr>
          <p:cNvSpPr txBox="1"/>
          <p:nvPr/>
        </p:nvSpPr>
        <p:spPr>
          <a:xfrm>
            <a:off x="1" y="966599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pl-PL" sz="1400" i="1" dirty="0">
                <a:latin typeface="+mj-lt"/>
              </a:rPr>
              <a:t>Experiment: „</a:t>
            </a:r>
            <a:r>
              <a:rPr lang="pl-PL" sz="1400" i="1" dirty="0">
                <a:solidFill>
                  <a:srgbClr val="0070C0"/>
                </a:solidFill>
                <a:latin typeface="+mj-lt"/>
              </a:rPr>
              <a:t>STUDY OF M4 STRETCHED CONFIGURATION DECAY IN </a:t>
            </a:r>
            <a:r>
              <a:rPr lang="pl-PL" sz="1400" i="1" baseline="30000" dirty="0">
                <a:solidFill>
                  <a:srgbClr val="0070C0"/>
                </a:solidFill>
                <a:latin typeface="+mj-lt"/>
              </a:rPr>
              <a:t>13</a:t>
            </a:r>
            <a:r>
              <a:rPr lang="pl-PL" sz="1400" i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pl-PL" sz="1400" b="1" i="1" dirty="0">
                <a:latin typeface="+mj-lt"/>
              </a:rPr>
              <a:t>” </a:t>
            </a:r>
            <a:br>
              <a:rPr lang="pl-PL" sz="1200" i="1" dirty="0">
                <a:latin typeface="+mj-lt"/>
              </a:rPr>
            </a:br>
            <a:r>
              <a:rPr lang="pl-PL" sz="1200" i="1" dirty="0" err="1">
                <a:latin typeface="+mj-lt"/>
              </a:rPr>
              <a:t>Spokespersons</a:t>
            </a:r>
            <a:r>
              <a:rPr lang="pl-PL" sz="1200" i="1" dirty="0">
                <a:latin typeface="+mj-lt"/>
              </a:rPr>
              <a:t>: B. Fornal (IFJ PAN), S. Leoni (INFN and </a:t>
            </a:r>
            <a:r>
              <a:rPr lang="pl-PL" sz="1200" i="1" dirty="0" err="1">
                <a:latin typeface="+mj-lt"/>
              </a:rPr>
              <a:t>Univ</a:t>
            </a:r>
            <a:r>
              <a:rPr lang="pl-PL" sz="1200" i="1" dirty="0">
                <a:latin typeface="+mj-lt"/>
              </a:rPr>
              <a:t>. </a:t>
            </a:r>
            <a:r>
              <a:rPr lang="pl-PL" sz="1200" i="1" dirty="0" err="1">
                <a:latin typeface="+mj-lt"/>
              </a:rPr>
              <a:t>Milano</a:t>
            </a:r>
            <a:r>
              <a:rPr lang="pl-PL" sz="1200" i="1" dirty="0">
                <a:latin typeface="+mj-lt"/>
              </a:rPr>
              <a:t>), M. </a:t>
            </a:r>
            <a:r>
              <a:rPr lang="pl-PL" sz="1200" i="1" dirty="0" err="1">
                <a:latin typeface="+mj-lt"/>
              </a:rPr>
              <a:t>Ciemała</a:t>
            </a:r>
            <a:r>
              <a:rPr lang="pl-PL" sz="1200" i="1" dirty="0">
                <a:latin typeface="+mj-lt"/>
              </a:rPr>
              <a:t> (IFJ PAN)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DF77993-9EC1-41B4-844A-87BD92363683}"/>
              </a:ext>
            </a:extLst>
          </p:cNvPr>
          <p:cNvSpPr/>
          <p:nvPr/>
        </p:nvSpPr>
        <p:spPr>
          <a:xfrm>
            <a:off x="1303290" y="2399629"/>
            <a:ext cx="428625" cy="19671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: zakrzywiony 5">
            <a:extLst>
              <a:ext uri="{FF2B5EF4-FFF2-40B4-BE49-F238E27FC236}">
                <a16:creationId xmlns:a16="http://schemas.microsoft.com/office/drawing/2014/main" id="{1068C49C-08FD-48F2-AC16-DE42E8C73D35}"/>
              </a:ext>
            </a:extLst>
          </p:cNvPr>
          <p:cNvCxnSpPr/>
          <p:nvPr/>
        </p:nvCxnSpPr>
        <p:spPr>
          <a:xfrm rot="16200000" flipH="1">
            <a:off x="1512846" y="3546344"/>
            <a:ext cx="364332" cy="264319"/>
          </a:xfrm>
          <a:prstGeom prst="curved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>
            <a:extLst>
              <a:ext uri="{FF2B5EF4-FFF2-40B4-BE49-F238E27FC236}">
                <a16:creationId xmlns:a16="http://schemas.microsoft.com/office/drawing/2014/main" id="{28F90026-598C-417F-B2BA-721FC60953E4}"/>
              </a:ext>
            </a:extLst>
          </p:cNvPr>
          <p:cNvSpPr/>
          <p:nvPr/>
        </p:nvSpPr>
        <p:spPr>
          <a:xfrm>
            <a:off x="1328147" y="3234384"/>
            <a:ext cx="232475" cy="232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CEE0495B-BF2B-4097-8425-E7EF1238CD53}"/>
              </a:ext>
            </a:extLst>
          </p:cNvPr>
          <p:cNvSpPr/>
          <p:nvPr/>
        </p:nvSpPr>
        <p:spPr>
          <a:xfrm>
            <a:off x="165806" y="3361809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B28EA18B-F709-46A2-AF9A-FBBFD207EBF7}"/>
              </a:ext>
            </a:extLst>
          </p:cNvPr>
          <p:cNvSpPr/>
          <p:nvPr/>
        </p:nvSpPr>
        <p:spPr>
          <a:xfrm>
            <a:off x="165806" y="3361809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81EA5DC2-D6B3-4925-AFD0-B80F91E23095}"/>
              </a:ext>
            </a:extLst>
          </p:cNvPr>
          <p:cNvCxnSpPr/>
          <p:nvPr/>
        </p:nvCxnSpPr>
        <p:spPr>
          <a:xfrm>
            <a:off x="212476" y="3408479"/>
            <a:ext cx="2844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9153F7B-F371-4F6B-A52D-F7218A5BF636}"/>
              </a:ext>
            </a:extLst>
          </p:cNvPr>
          <p:cNvSpPr txBox="1"/>
          <p:nvPr/>
        </p:nvSpPr>
        <p:spPr>
          <a:xfrm>
            <a:off x="-13493" y="3561348"/>
            <a:ext cx="102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FF0000"/>
                </a:solidFill>
                <a:latin typeface="+mj-lt"/>
              </a:rPr>
              <a:t>PROTON BEAM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FD4F3B-D98C-41AF-81F9-74F287994AFA}"/>
              </a:ext>
            </a:extLst>
          </p:cNvPr>
          <p:cNvSpPr txBox="1"/>
          <p:nvPr/>
        </p:nvSpPr>
        <p:spPr>
          <a:xfrm>
            <a:off x="1168463" y="2834274"/>
            <a:ext cx="69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13C</a:t>
            </a:r>
          </a:p>
          <a:p>
            <a:pPr algn="ctr"/>
            <a:r>
              <a:rPr lang="pl-PL" sz="1000" dirty="0">
                <a:latin typeface="+mj-lt"/>
              </a:rPr>
              <a:t>TARGET</a:t>
            </a:r>
          </a:p>
        </p:txBody>
      </p:sp>
      <p:cxnSp>
        <p:nvCxnSpPr>
          <p:cNvPr id="23" name="Łącznik: zakrzywiony 22">
            <a:extLst>
              <a:ext uri="{FF2B5EF4-FFF2-40B4-BE49-F238E27FC236}">
                <a16:creationId xmlns:a16="http://schemas.microsoft.com/office/drawing/2014/main" id="{14722748-78FB-40EA-8151-AD7736E2B79D}"/>
              </a:ext>
            </a:extLst>
          </p:cNvPr>
          <p:cNvCxnSpPr>
            <a:cxnSpLocks/>
          </p:cNvCxnSpPr>
          <p:nvPr/>
        </p:nvCxnSpPr>
        <p:spPr>
          <a:xfrm flipV="1">
            <a:off x="1733686" y="3052503"/>
            <a:ext cx="333642" cy="193427"/>
          </a:xfrm>
          <a:prstGeom prst="curved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zakrzywiony 24">
            <a:extLst>
              <a:ext uri="{FF2B5EF4-FFF2-40B4-BE49-F238E27FC236}">
                <a16:creationId xmlns:a16="http://schemas.microsoft.com/office/drawing/2014/main" id="{8FD2D60B-85DA-49DD-8B0D-B066DC8CC1A1}"/>
              </a:ext>
            </a:extLst>
          </p:cNvPr>
          <p:cNvCxnSpPr>
            <a:cxnSpLocks/>
          </p:cNvCxnSpPr>
          <p:nvPr/>
        </p:nvCxnSpPr>
        <p:spPr>
          <a:xfrm rot="10800000">
            <a:off x="1040646" y="3124300"/>
            <a:ext cx="352255" cy="212783"/>
          </a:xfrm>
          <a:prstGeom prst="curvedConnector3">
            <a:avLst>
              <a:gd name="adj1" fmla="val 50001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2650CBF-18E0-41EF-94A5-435A815D5C33}"/>
              </a:ext>
            </a:extLst>
          </p:cNvPr>
          <p:cNvSpPr txBox="1"/>
          <p:nvPr/>
        </p:nvSpPr>
        <p:spPr>
          <a:xfrm>
            <a:off x="901666" y="3913768"/>
            <a:ext cx="102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030A0"/>
                </a:solidFill>
                <a:latin typeface="+mj-lt"/>
              </a:rPr>
              <a:t>GAMMA RAYS</a:t>
            </a:r>
          </a:p>
        </p:txBody>
      </p:sp>
    </p:spTree>
    <p:extLst>
      <p:ext uri="{BB962C8B-B14F-4D97-AF65-F5344CB8AC3E}">
        <p14:creationId xmlns:p14="http://schemas.microsoft.com/office/powerpoint/2010/main" val="40187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3 C 0.04097 -0.0003 0.13212 -0.00185 0.14219 0.00463 C 0.17431 0.02037 0.26927 0.07778 0.29705 0.09661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4.5679E-6 L 0.0151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 descr="DSC_018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59" y="1066800"/>
            <a:ext cx="3130576" cy="1760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2274" y="170248"/>
            <a:ext cx="8874176" cy="963543"/>
          </a:xfrm>
        </p:spPr>
        <p:txBody>
          <a:bodyPr>
            <a:normAutofit/>
          </a:bodyPr>
          <a:lstStyle/>
          <a:p>
            <a:r>
              <a:rPr lang="pl-PL" sz="2000" dirty="0" err="1"/>
              <a:t>Experimental</a:t>
            </a:r>
            <a:r>
              <a:rPr lang="pl-PL" sz="2000" dirty="0"/>
              <a:t> setup – </a:t>
            </a:r>
            <a:r>
              <a:rPr lang="pl-PL" sz="2000" dirty="0" err="1"/>
              <a:t>measurements</a:t>
            </a:r>
            <a:r>
              <a:rPr lang="pl-PL" sz="2000" dirty="0"/>
              <a:t> with </a:t>
            </a:r>
            <a:r>
              <a:rPr lang="pl-PL" sz="2000" dirty="0" err="1"/>
              <a:t>thick</a:t>
            </a:r>
            <a:r>
              <a:rPr lang="pl-PL" sz="2000" dirty="0"/>
              <a:t> and </a:t>
            </a:r>
            <a:r>
              <a:rPr lang="pl-PL" sz="2000" dirty="0" err="1"/>
              <a:t>thin</a:t>
            </a:r>
            <a:r>
              <a:rPr lang="pl-PL" sz="2000" dirty="0"/>
              <a:t> </a:t>
            </a:r>
            <a:r>
              <a:rPr lang="pl-PL" sz="2000" dirty="0" err="1"/>
              <a:t>targets</a:t>
            </a:r>
            <a:endParaRPr lang="pl-PL" sz="2000" dirty="0"/>
          </a:p>
        </p:txBody>
      </p:sp>
      <p:grpSp>
        <p:nvGrpSpPr>
          <p:cNvPr id="20" name="Grupa 19"/>
          <p:cNvGrpSpPr/>
          <p:nvPr/>
        </p:nvGrpSpPr>
        <p:grpSpPr>
          <a:xfrm>
            <a:off x="5251431" y="3077741"/>
            <a:ext cx="3308844" cy="1855863"/>
            <a:chOff x="5484854" y="1458555"/>
            <a:chExt cx="3308844" cy="1855863"/>
          </a:xfrm>
        </p:grpSpPr>
        <p:pic>
          <p:nvPicPr>
            <p:cNvPr id="10" name="Picture 3" descr="C:\Users\NCieplicka\Dropbox\13C(p,p')_CCB\Eksperyment_maj2019\zdjecia\20190423_0941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386" y="1458555"/>
              <a:ext cx="3299312" cy="185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Łącznik prosty ze strzałką 10"/>
            <p:cNvCxnSpPr/>
            <p:nvPr/>
          </p:nvCxnSpPr>
          <p:spPr>
            <a:xfrm flipV="1">
              <a:off x="6563729" y="2054441"/>
              <a:ext cx="480262" cy="1217067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 flipV="1">
              <a:off x="7092869" y="1462821"/>
              <a:ext cx="182189" cy="446355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>
              <a:off x="6704524" y="2816861"/>
              <a:ext cx="76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FFFF00"/>
                  </a:solidFill>
                  <a:latin typeface="+mj-lt"/>
                </a:rPr>
                <a:t>BEAM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260130" y="2553195"/>
              <a:ext cx="78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FF00FF"/>
                  </a:solidFill>
                  <a:latin typeface="+mj-lt"/>
                </a:rPr>
                <a:t>DSSD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484854" y="1723435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B050"/>
                  </a:solidFill>
                  <a:latin typeface="+mj-lt"/>
                </a:rPr>
                <a:t>PARIS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7870645" y="1915434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B050"/>
                  </a:solidFill>
                  <a:latin typeface="+mj-lt"/>
                </a:rPr>
                <a:t>PARIS</a:t>
              </a:r>
            </a:p>
          </p:txBody>
        </p:sp>
      </p:grpSp>
      <p:sp>
        <p:nvSpPr>
          <p:cNvPr id="17" name="Prostokąt 16"/>
          <p:cNvSpPr/>
          <p:nvPr/>
        </p:nvSpPr>
        <p:spPr>
          <a:xfrm>
            <a:off x="0" y="3708315"/>
            <a:ext cx="4429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+mj-lt"/>
              </a:rPr>
              <a:t>1) S</a:t>
            </a:r>
            <a:r>
              <a:rPr lang="en-US" sz="1200" dirty="0" err="1">
                <a:latin typeface="+mj-lt"/>
              </a:rPr>
              <a:t>cattered</a:t>
            </a:r>
            <a:r>
              <a:rPr lang="en-US" sz="1200" dirty="0">
                <a:latin typeface="+mj-lt"/>
              </a:rPr>
              <a:t> protons measurement</a:t>
            </a:r>
            <a:r>
              <a:rPr lang="pl-PL" sz="1200" dirty="0">
                <a:latin typeface="+mj-lt"/>
              </a:rPr>
              <a:t>: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KRATTA</a:t>
            </a:r>
            <a:r>
              <a:rPr lang="en-US" sz="1200" dirty="0">
                <a:latin typeface="+mj-lt"/>
              </a:rPr>
              <a:t> telescope array </a:t>
            </a:r>
            <a:endParaRPr lang="pl-PL" sz="1200" dirty="0">
              <a:latin typeface="+mj-lt"/>
            </a:endParaRPr>
          </a:p>
          <a:p>
            <a:r>
              <a:rPr lang="pl-PL" sz="1200" dirty="0">
                <a:latin typeface="+mj-lt"/>
              </a:rPr>
              <a:t>2) </a:t>
            </a:r>
            <a:r>
              <a:rPr lang="en-US" sz="1200" dirty="0">
                <a:latin typeface="+mj-lt"/>
                <a:sym typeface="Symbol"/>
              </a:rPr>
              <a:t></a:t>
            </a:r>
            <a:r>
              <a:rPr lang="en-US" sz="1200" dirty="0">
                <a:latin typeface="+mj-lt"/>
              </a:rPr>
              <a:t>-ray detection</a:t>
            </a:r>
            <a:r>
              <a:rPr lang="pl-PL" sz="1200" dirty="0">
                <a:latin typeface="+mj-lt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>
                <a:latin typeface="+mj-lt"/>
              </a:rPr>
              <a:t>four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LaBr</a:t>
            </a:r>
            <a:r>
              <a:rPr lang="en-US" sz="12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1200" dirty="0">
                <a:latin typeface="+mj-lt"/>
              </a:rPr>
              <a:t> detectors</a:t>
            </a:r>
            <a:r>
              <a:rPr lang="pl-PL" sz="1200" dirty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(3”x3”)</a:t>
            </a:r>
            <a:endParaRPr lang="pl-PL" sz="1200" dirty="0">
              <a:latin typeface="+mj-lt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200" dirty="0">
                <a:latin typeface="+mj-lt"/>
              </a:rPr>
              <a:t>two clusters of the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PARIS</a:t>
            </a:r>
            <a:r>
              <a:rPr lang="en-US" sz="1200" dirty="0">
                <a:latin typeface="+mj-lt"/>
              </a:rPr>
              <a:t> scintillator</a:t>
            </a:r>
            <a:r>
              <a:rPr lang="pl-PL" sz="12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array</a:t>
            </a:r>
            <a:endParaRPr lang="pl-PL" sz="1200" dirty="0">
              <a:latin typeface="+mj-lt"/>
            </a:endParaRPr>
          </a:p>
          <a:p>
            <a:r>
              <a:rPr lang="pl-PL" sz="1200" dirty="0">
                <a:latin typeface="+mj-lt"/>
              </a:rPr>
              <a:t>3) M</a:t>
            </a:r>
            <a:r>
              <a:rPr lang="en-US" sz="1200" dirty="0" err="1">
                <a:latin typeface="+mj-lt"/>
              </a:rPr>
              <a:t>easurement</a:t>
            </a:r>
            <a:r>
              <a:rPr lang="en-US" sz="1200" dirty="0">
                <a:latin typeface="+mj-lt"/>
              </a:rPr>
              <a:t> of light charged particles produced in the reaction</a:t>
            </a:r>
            <a:r>
              <a:rPr lang="pl-PL" sz="1200" dirty="0">
                <a:latin typeface="+mj-lt"/>
              </a:rPr>
              <a:t>:</a:t>
            </a:r>
            <a:r>
              <a:rPr lang="en-US" sz="1200" dirty="0">
                <a:latin typeface="+mj-lt"/>
              </a:rPr>
              <a:t> a thick position-sensitive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 detector</a:t>
            </a:r>
            <a:endParaRPr lang="pl-PL" sz="1200" dirty="0">
              <a:latin typeface="+mj-lt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5272088" y="990533"/>
            <a:ext cx="3300411" cy="1866967"/>
            <a:chOff x="5272088" y="990533"/>
            <a:chExt cx="3300411" cy="1866967"/>
          </a:xfrm>
        </p:grpSpPr>
        <p:pic>
          <p:nvPicPr>
            <p:cNvPr id="21" name="Obraz 20" descr="DSC_018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159" y="1047750"/>
              <a:ext cx="3130576" cy="17601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0"/>
            <a:stretch/>
          </p:blipFill>
          <p:spPr bwMode="auto">
            <a:xfrm>
              <a:off x="5272088" y="990533"/>
              <a:ext cx="3300411" cy="1866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pole tekstowe 22"/>
            <p:cNvSpPr txBox="1"/>
            <p:nvPr/>
          </p:nvSpPr>
          <p:spPr>
            <a:xfrm>
              <a:off x="6001035" y="1813805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B050"/>
                  </a:solidFill>
                  <a:latin typeface="+mj-lt"/>
                </a:rPr>
                <a:t>PARIS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5711403" y="1082141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70C0"/>
                  </a:solidFill>
                  <a:latin typeface="+mj-lt"/>
                </a:rPr>
                <a:t>LABR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6847541" y="1069862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70C0"/>
                  </a:solidFill>
                  <a:latin typeface="+mj-lt"/>
                </a:rPr>
                <a:t>LABR</a:t>
              </a: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5475143" y="2426884"/>
              <a:ext cx="78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FF00FF"/>
                  </a:solidFill>
                  <a:latin typeface="+mj-lt"/>
                </a:rPr>
                <a:t>DSSD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7330667" y="2483944"/>
              <a:ext cx="78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FFC000"/>
                  </a:solidFill>
                  <a:latin typeface="+mj-lt"/>
                </a:rPr>
                <a:t>KRATTA</a:t>
              </a: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5945767" y="2292500"/>
              <a:ext cx="546040" cy="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/>
            <p:nvPr/>
          </p:nvCxnSpPr>
          <p:spPr>
            <a:xfrm>
              <a:off x="6560307" y="2294236"/>
              <a:ext cx="967242" cy="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DE482711-6CEB-49CE-89A2-369F45E44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8" y="1047750"/>
            <a:ext cx="4813116" cy="26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20EDC5DC-8B34-4691-BADC-D10B036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8" y="1047750"/>
            <a:ext cx="4813116" cy="2600002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2274" y="170248"/>
            <a:ext cx="8874176" cy="963543"/>
          </a:xfrm>
        </p:spPr>
        <p:txBody>
          <a:bodyPr>
            <a:normAutofit/>
          </a:bodyPr>
          <a:lstStyle/>
          <a:p>
            <a:r>
              <a:rPr lang="pl-PL" sz="2000" dirty="0" err="1"/>
              <a:t>Experimental</a:t>
            </a:r>
            <a:r>
              <a:rPr lang="pl-PL" sz="2000" dirty="0"/>
              <a:t> setup – </a:t>
            </a:r>
            <a:r>
              <a:rPr lang="pl-PL" sz="2000" dirty="0" err="1"/>
              <a:t>measurements</a:t>
            </a:r>
            <a:r>
              <a:rPr lang="pl-PL" sz="2000" dirty="0"/>
              <a:t> with </a:t>
            </a:r>
            <a:r>
              <a:rPr lang="pl-PL" sz="2000" dirty="0" err="1"/>
              <a:t>thick</a:t>
            </a:r>
            <a:r>
              <a:rPr lang="pl-PL" sz="2000" dirty="0"/>
              <a:t> and </a:t>
            </a:r>
            <a:r>
              <a:rPr lang="pl-PL" sz="2000" dirty="0" err="1"/>
              <a:t>thin</a:t>
            </a:r>
            <a:r>
              <a:rPr lang="pl-PL" sz="2000" dirty="0"/>
              <a:t> </a:t>
            </a:r>
            <a:r>
              <a:rPr lang="pl-PL" sz="2000" dirty="0" err="1"/>
              <a:t>targets</a:t>
            </a:r>
            <a:endParaRPr lang="pl-PL" sz="2000" dirty="0"/>
          </a:p>
        </p:txBody>
      </p:sp>
      <p:sp>
        <p:nvSpPr>
          <p:cNvPr id="17" name="Prostokąt 16"/>
          <p:cNvSpPr/>
          <p:nvPr/>
        </p:nvSpPr>
        <p:spPr>
          <a:xfrm>
            <a:off x="0" y="3708315"/>
            <a:ext cx="4429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+mj-lt"/>
              </a:rPr>
              <a:t>1) S</a:t>
            </a:r>
            <a:r>
              <a:rPr lang="en-US" sz="1200" dirty="0" err="1">
                <a:latin typeface="+mj-lt"/>
              </a:rPr>
              <a:t>cattered</a:t>
            </a:r>
            <a:r>
              <a:rPr lang="en-US" sz="1200" dirty="0">
                <a:latin typeface="+mj-lt"/>
              </a:rPr>
              <a:t> protons measurement</a:t>
            </a:r>
            <a:r>
              <a:rPr lang="pl-PL" sz="1200" dirty="0">
                <a:latin typeface="+mj-lt"/>
              </a:rPr>
              <a:t>: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KRATTA</a:t>
            </a:r>
            <a:r>
              <a:rPr lang="en-US" sz="1200" dirty="0">
                <a:latin typeface="+mj-lt"/>
              </a:rPr>
              <a:t> telescope array </a:t>
            </a:r>
            <a:endParaRPr lang="pl-PL" sz="1200" dirty="0">
              <a:latin typeface="+mj-lt"/>
            </a:endParaRPr>
          </a:p>
          <a:p>
            <a:r>
              <a:rPr lang="pl-PL" sz="1200" dirty="0">
                <a:latin typeface="+mj-lt"/>
              </a:rPr>
              <a:t>2) </a:t>
            </a:r>
            <a:r>
              <a:rPr lang="en-US" sz="1200" dirty="0">
                <a:latin typeface="+mj-lt"/>
                <a:sym typeface="Symbol"/>
              </a:rPr>
              <a:t></a:t>
            </a:r>
            <a:r>
              <a:rPr lang="en-US" sz="1200" dirty="0">
                <a:latin typeface="+mj-lt"/>
              </a:rPr>
              <a:t>-ray detection</a:t>
            </a:r>
            <a:r>
              <a:rPr lang="pl-PL" sz="1200" dirty="0">
                <a:latin typeface="+mj-lt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>
                <a:latin typeface="+mj-lt"/>
              </a:rPr>
              <a:t>four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LaBr</a:t>
            </a:r>
            <a:r>
              <a:rPr lang="en-US" sz="12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1200" dirty="0">
                <a:latin typeface="+mj-lt"/>
              </a:rPr>
              <a:t> detectors</a:t>
            </a:r>
            <a:r>
              <a:rPr lang="pl-PL" sz="1200" dirty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(3”x3”)</a:t>
            </a:r>
            <a:endParaRPr lang="pl-PL" sz="1200" dirty="0">
              <a:latin typeface="+mj-lt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200" dirty="0">
                <a:latin typeface="+mj-lt"/>
              </a:rPr>
              <a:t>two clusters of the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PARIS</a:t>
            </a:r>
            <a:r>
              <a:rPr lang="en-US" sz="1200" dirty="0">
                <a:latin typeface="+mj-lt"/>
              </a:rPr>
              <a:t> scintillator</a:t>
            </a:r>
            <a:r>
              <a:rPr lang="pl-PL" sz="12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array</a:t>
            </a:r>
            <a:endParaRPr lang="pl-PL" sz="1200" dirty="0">
              <a:latin typeface="+mj-lt"/>
            </a:endParaRPr>
          </a:p>
          <a:p>
            <a:r>
              <a:rPr lang="pl-PL" sz="1200" dirty="0">
                <a:latin typeface="+mj-lt"/>
              </a:rPr>
              <a:t>3) M</a:t>
            </a:r>
            <a:r>
              <a:rPr lang="en-US" sz="1200" dirty="0" err="1">
                <a:latin typeface="+mj-lt"/>
              </a:rPr>
              <a:t>easurement</a:t>
            </a:r>
            <a:r>
              <a:rPr lang="en-US" sz="1200" dirty="0">
                <a:latin typeface="+mj-lt"/>
              </a:rPr>
              <a:t> of light charged particles produced in the reaction</a:t>
            </a:r>
            <a:r>
              <a:rPr lang="pl-PL" sz="1200" dirty="0">
                <a:latin typeface="+mj-lt"/>
              </a:rPr>
              <a:t>:</a:t>
            </a:r>
            <a:r>
              <a:rPr lang="en-US" sz="1200" dirty="0">
                <a:latin typeface="+mj-lt"/>
              </a:rPr>
              <a:t> a thick position-sensitive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 detector</a:t>
            </a:r>
            <a:endParaRPr lang="pl-PL" sz="1200" dirty="0"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296106" y="4051473"/>
            <a:ext cx="4770776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THIN </a:t>
            </a:r>
            <a:r>
              <a:rPr lang="pl-PL" sz="1000" baseline="30000" dirty="0">
                <a:latin typeface="+mj-lt"/>
              </a:rPr>
              <a:t>13</a:t>
            </a:r>
            <a:r>
              <a:rPr lang="pl-PL" sz="1000" dirty="0">
                <a:latin typeface="+mj-lt"/>
              </a:rPr>
              <a:t>C TARGET 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1 mg/cm</a:t>
            </a:r>
            <a:r>
              <a:rPr lang="pl-PL" sz="10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pl-PL" sz="1000" dirty="0">
                <a:latin typeface="+mj-lt"/>
              </a:rPr>
              <a:t>: </a:t>
            </a:r>
            <a:r>
              <a:rPr lang="pl-PL" sz="1000" dirty="0" err="1">
                <a:latin typeface="+mj-lt"/>
              </a:rPr>
              <a:t>December</a:t>
            </a:r>
            <a:r>
              <a:rPr lang="pl-PL" sz="1000" dirty="0">
                <a:latin typeface="+mj-lt"/>
              </a:rPr>
              <a:t> 2019, March and </a:t>
            </a:r>
            <a:r>
              <a:rPr lang="pl-PL" sz="1000" dirty="0" err="1">
                <a:latin typeface="+mj-lt"/>
              </a:rPr>
              <a:t>June</a:t>
            </a:r>
            <a:r>
              <a:rPr lang="pl-PL" sz="1000" dirty="0">
                <a:latin typeface="+mj-lt"/>
              </a:rPr>
              <a:t> 2020</a:t>
            </a:r>
          </a:p>
          <a:p>
            <a:pPr algn="ctr"/>
            <a:r>
              <a:rPr lang="pl-PL" sz="1000" dirty="0">
                <a:latin typeface="+mj-lt"/>
              </a:rPr>
              <a:t> </a:t>
            </a:r>
            <a:br>
              <a:rPr lang="pl-PL" sz="1000" dirty="0">
                <a:latin typeface="+mj-lt"/>
              </a:rPr>
            </a:br>
            <a:r>
              <a:rPr lang="pl-PL" sz="1000" dirty="0">
                <a:latin typeface="+mj-lt"/>
              </a:rPr>
              <a:t>98 </a:t>
            </a:r>
            <a:r>
              <a:rPr lang="pl-PL" sz="1000" dirty="0" err="1">
                <a:latin typeface="+mj-lt"/>
              </a:rPr>
              <a:t>hours</a:t>
            </a:r>
            <a:r>
              <a:rPr lang="pl-PL" sz="1000" dirty="0">
                <a:latin typeface="+mj-lt"/>
              </a:rPr>
              <a:t> of </a:t>
            </a:r>
            <a:r>
              <a:rPr lang="pl-PL" sz="1000" dirty="0" err="1">
                <a:latin typeface="+mj-lt"/>
              </a:rPr>
              <a:t>measurement</a:t>
            </a:r>
            <a:r>
              <a:rPr lang="pl-PL" sz="1000" dirty="0">
                <a:latin typeface="+mj-lt"/>
              </a:rPr>
              <a:t> + 2 </a:t>
            </a:r>
            <a:r>
              <a:rPr lang="pl-PL" sz="1000" dirty="0" err="1">
                <a:latin typeface="+mj-lt"/>
              </a:rPr>
              <a:t>hours</a:t>
            </a:r>
            <a:r>
              <a:rPr lang="pl-PL" sz="1000" dirty="0">
                <a:latin typeface="+mj-lt"/>
              </a:rPr>
              <a:t> for </a:t>
            </a:r>
            <a:r>
              <a:rPr lang="pl-PL" sz="1000" dirty="0" err="1">
                <a:latin typeface="+mj-lt"/>
              </a:rPr>
              <a:t>calibration</a:t>
            </a:r>
            <a:r>
              <a:rPr lang="pl-PL" sz="1000" dirty="0">
                <a:latin typeface="+mj-lt"/>
              </a:rPr>
              <a:t> + 9 </a:t>
            </a:r>
            <a:r>
              <a:rPr lang="pl-PL" sz="1000" dirty="0" err="1">
                <a:latin typeface="+mj-lt"/>
              </a:rPr>
              <a:t>shifts</a:t>
            </a:r>
            <a:r>
              <a:rPr lang="pl-PL" sz="1000" dirty="0">
                <a:latin typeface="+mj-lt"/>
              </a:rPr>
              <a:t> for </a:t>
            </a:r>
            <a:r>
              <a:rPr lang="pl-PL" sz="1000" dirty="0" err="1">
                <a:latin typeface="+mj-lt"/>
              </a:rPr>
              <a:t>tests</a:t>
            </a:r>
            <a:endParaRPr lang="pl-PL" sz="1000" dirty="0">
              <a:latin typeface="+mj-lt"/>
            </a:endParaRPr>
          </a:p>
          <a:p>
            <a:pPr algn="ctr"/>
            <a:endParaRPr lang="pl-PL" sz="1000" dirty="0">
              <a:latin typeface="+mj-lt"/>
            </a:endParaRPr>
          </a:p>
          <a:p>
            <a:pPr algn="ctr"/>
            <a:r>
              <a:rPr lang="pl-PL" sz="1000" dirty="0">
                <a:latin typeface="+mj-lt"/>
              </a:rPr>
              <a:t>30 KRATTA </a:t>
            </a:r>
            <a:r>
              <a:rPr lang="pl-PL" sz="1000" dirty="0" err="1">
                <a:latin typeface="+mj-lt"/>
              </a:rPr>
              <a:t>modules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at</a:t>
            </a:r>
            <a:r>
              <a:rPr lang="pl-PL" sz="1000" dirty="0">
                <a:latin typeface="+mj-lt"/>
              </a:rPr>
              <a:t> ~36</a:t>
            </a:r>
            <a:r>
              <a:rPr lang="pl-PL" sz="1000" dirty="0"/>
              <a:t>° </a:t>
            </a:r>
            <a:r>
              <a:rPr lang="pl-PL" sz="1000" dirty="0">
                <a:latin typeface="+mj-lt"/>
              </a:rPr>
              <a:t>(</a:t>
            </a:r>
            <a:r>
              <a:rPr lang="pl-PL" sz="1000" dirty="0" err="1">
                <a:latin typeface="+mj-lt"/>
              </a:rPr>
              <a:t>angular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coverage</a:t>
            </a:r>
            <a:r>
              <a:rPr lang="pl-PL" sz="1000" dirty="0">
                <a:latin typeface="+mj-lt"/>
              </a:rPr>
              <a:t>: 30</a:t>
            </a:r>
            <a:r>
              <a:rPr lang="pl-PL" sz="1000" dirty="0"/>
              <a:t>° </a:t>
            </a:r>
            <a:r>
              <a:rPr lang="pl-PL" sz="1000" dirty="0">
                <a:latin typeface="+mj-lt"/>
              </a:rPr>
              <a:t>-43</a:t>
            </a:r>
            <a:r>
              <a:rPr lang="pl-PL" sz="1000" dirty="0"/>
              <a:t>°</a:t>
            </a:r>
            <a:r>
              <a:rPr lang="pl-PL" sz="1000" dirty="0">
                <a:latin typeface="+mj-lt"/>
              </a:rPr>
              <a:t>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296578" y="3073208"/>
            <a:ext cx="4755000" cy="8617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THICK </a:t>
            </a:r>
            <a:r>
              <a:rPr lang="pl-PL" sz="1000" baseline="30000" dirty="0">
                <a:latin typeface="+mj-lt"/>
              </a:rPr>
              <a:t>13</a:t>
            </a:r>
            <a:r>
              <a:rPr lang="pl-PL" sz="1000" dirty="0">
                <a:latin typeface="+mj-lt"/>
              </a:rPr>
              <a:t>C TARGET 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197 mg/cm</a:t>
            </a:r>
            <a:r>
              <a:rPr lang="pl-PL" sz="10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pl-PL" sz="1000" dirty="0">
                <a:latin typeface="+mj-lt"/>
              </a:rPr>
              <a:t>:  May-</a:t>
            </a:r>
            <a:r>
              <a:rPr lang="pl-PL" sz="1000" dirty="0" err="1">
                <a:latin typeface="+mj-lt"/>
              </a:rPr>
              <a:t>June</a:t>
            </a:r>
            <a:r>
              <a:rPr lang="pl-PL" sz="1000" dirty="0">
                <a:latin typeface="+mj-lt"/>
              </a:rPr>
              <a:t> 2019 </a:t>
            </a:r>
          </a:p>
          <a:p>
            <a:pPr algn="ctr"/>
            <a:br>
              <a:rPr lang="pl-PL" sz="1000" dirty="0">
                <a:latin typeface="+mj-lt"/>
              </a:rPr>
            </a:br>
            <a:r>
              <a:rPr lang="pl-PL" sz="1000" dirty="0">
                <a:latin typeface="+mj-lt"/>
              </a:rPr>
              <a:t>126 </a:t>
            </a:r>
            <a:r>
              <a:rPr lang="pl-PL" sz="1000" dirty="0" err="1">
                <a:latin typeface="+mj-lt"/>
              </a:rPr>
              <a:t>hours</a:t>
            </a:r>
            <a:r>
              <a:rPr lang="pl-PL" sz="1000" dirty="0">
                <a:latin typeface="+mj-lt"/>
              </a:rPr>
              <a:t> of </a:t>
            </a:r>
            <a:r>
              <a:rPr lang="pl-PL" sz="1000" dirty="0" err="1">
                <a:latin typeface="+mj-lt"/>
              </a:rPr>
              <a:t>measurement</a:t>
            </a:r>
            <a:r>
              <a:rPr lang="pl-PL" sz="1000" dirty="0">
                <a:latin typeface="+mj-lt"/>
              </a:rPr>
              <a:t> + 17 </a:t>
            </a:r>
            <a:r>
              <a:rPr lang="pl-PL" sz="1000" dirty="0" err="1">
                <a:latin typeface="+mj-lt"/>
              </a:rPr>
              <a:t>hours</a:t>
            </a:r>
            <a:r>
              <a:rPr lang="pl-PL" sz="1000" dirty="0">
                <a:latin typeface="+mj-lt"/>
              </a:rPr>
              <a:t> for </a:t>
            </a:r>
            <a:r>
              <a:rPr lang="pl-PL" sz="1000" dirty="0" err="1">
                <a:latin typeface="+mj-lt"/>
              </a:rPr>
              <a:t>calibration</a:t>
            </a:r>
            <a:r>
              <a:rPr lang="pl-PL" sz="1000" dirty="0">
                <a:latin typeface="+mj-lt"/>
              </a:rPr>
              <a:t> + 24 </a:t>
            </a:r>
            <a:r>
              <a:rPr lang="pl-PL" sz="1000" dirty="0" err="1">
                <a:latin typeface="+mj-lt"/>
              </a:rPr>
              <a:t>hours</a:t>
            </a:r>
            <a:r>
              <a:rPr lang="pl-PL" sz="1000" dirty="0">
                <a:latin typeface="+mj-lt"/>
              </a:rPr>
              <a:t> for </a:t>
            </a:r>
            <a:r>
              <a:rPr lang="pl-PL" sz="1000" dirty="0" err="1">
                <a:latin typeface="+mj-lt"/>
              </a:rPr>
              <a:t>tests</a:t>
            </a:r>
            <a:endParaRPr lang="pl-PL" sz="1000" dirty="0">
              <a:latin typeface="+mj-lt"/>
            </a:endParaRPr>
          </a:p>
          <a:p>
            <a:pPr algn="ctr"/>
            <a:endParaRPr lang="pl-PL" sz="1000" dirty="0">
              <a:latin typeface="+mj-lt"/>
            </a:endParaRPr>
          </a:p>
          <a:p>
            <a:pPr algn="ctr"/>
            <a:r>
              <a:rPr lang="pl-PL" sz="1000" dirty="0">
                <a:latin typeface="+mj-lt"/>
              </a:rPr>
              <a:t>6 KRATTA </a:t>
            </a:r>
            <a:r>
              <a:rPr lang="pl-PL" sz="1000" dirty="0" err="1">
                <a:latin typeface="+mj-lt"/>
              </a:rPr>
              <a:t>modules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at</a:t>
            </a:r>
            <a:r>
              <a:rPr lang="pl-PL" sz="1000" dirty="0">
                <a:latin typeface="+mj-lt"/>
              </a:rPr>
              <a:t> ~36°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5272088" y="990533"/>
            <a:ext cx="3300411" cy="1866967"/>
            <a:chOff x="5272088" y="990533"/>
            <a:chExt cx="3300411" cy="1866967"/>
          </a:xfrm>
        </p:grpSpPr>
        <p:pic>
          <p:nvPicPr>
            <p:cNvPr id="23" name="Obraz 22" descr="DSC_018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159" y="1047750"/>
              <a:ext cx="3130576" cy="17601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0"/>
            <a:stretch/>
          </p:blipFill>
          <p:spPr bwMode="auto">
            <a:xfrm>
              <a:off x="5272088" y="990533"/>
              <a:ext cx="3300411" cy="1866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pole tekstowe 24"/>
            <p:cNvSpPr txBox="1"/>
            <p:nvPr/>
          </p:nvSpPr>
          <p:spPr>
            <a:xfrm>
              <a:off x="6001035" y="1813805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B050"/>
                  </a:solidFill>
                  <a:latin typeface="+mj-lt"/>
                </a:rPr>
                <a:t>PARIS</a:t>
              </a: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5711403" y="1082141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70C0"/>
                  </a:solidFill>
                  <a:latin typeface="+mj-lt"/>
                </a:rPr>
                <a:t>LABR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6847541" y="1069862"/>
              <a:ext cx="8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70C0"/>
                  </a:solidFill>
                  <a:latin typeface="+mj-lt"/>
                </a:rPr>
                <a:t>LABR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5475143" y="2426884"/>
              <a:ext cx="78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FF00FF"/>
                  </a:solidFill>
                  <a:latin typeface="+mj-lt"/>
                </a:rPr>
                <a:t>DSSD</a:t>
              </a: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7330667" y="2483944"/>
              <a:ext cx="78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FFC000"/>
                  </a:solidFill>
                  <a:latin typeface="+mj-lt"/>
                </a:rPr>
                <a:t>KRATTA</a:t>
              </a:r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5945767" y="2292500"/>
              <a:ext cx="546040" cy="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/>
            <p:nvPr/>
          </p:nvCxnSpPr>
          <p:spPr>
            <a:xfrm>
              <a:off x="6560307" y="2294236"/>
              <a:ext cx="967242" cy="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20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270" y="80974"/>
            <a:ext cx="8967730" cy="1066800"/>
          </a:xfrm>
        </p:spPr>
        <p:txBody>
          <a:bodyPr>
            <a:noAutofit/>
          </a:bodyPr>
          <a:lstStyle/>
          <a:p>
            <a:r>
              <a:rPr lang="pl-PL" sz="2400" dirty="0" err="1"/>
              <a:t>Measurement</a:t>
            </a:r>
            <a:r>
              <a:rPr lang="pl-PL" sz="2400" dirty="0"/>
              <a:t> of the </a:t>
            </a:r>
            <a:r>
              <a:rPr lang="pl-PL" sz="2400" dirty="0" err="1"/>
              <a:t>scattered</a:t>
            </a:r>
            <a:r>
              <a:rPr lang="pl-PL" sz="2400" dirty="0"/>
              <a:t> </a:t>
            </a:r>
            <a:r>
              <a:rPr lang="pl-PL" sz="2400" dirty="0" err="1"/>
              <a:t>protons</a:t>
            </a:r>
            <a:r>
              <a:rPr lang="pl-PL" sz="2400" dirty="0"/>
              <a:t>: KRATTA </a:t>
            </a:r>
            <a:r>
              <a:rPr lang="pl-PL" sz="2400" dirty="0" err="1"/>
              <a:t>telescope</a:t>
            </a:r>
            <a:r>
              <a:rPr lang="pl-PL" sz="2400" dirty="0"/>
              <a:t> </a:t>
            </a:r>
            <a:r>
              <a:rPr lang="pl-PL" sz="2400" dirty="0" err="1"/>
              <a:t>array</a:t>
            </a:r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32" y="820384"/>
            <a:ext cx="3260992" cy="112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0" y="2126254"/>
            <a:ext cx="4138348" cy="291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>
            <a:off x="319490" y="1333524"/>
            <a:ext cx="13550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48764" y="1018729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latin typeface="+mj-lt"/>
              </a:rPr>
              <a:t>scattered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protons</a:t>
            </a:r>
            <a:endParaRPr lang="pl-PL" sz="1200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91125" y="2251495"/>
            <a:ext cx="971550" cy="907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/>
          <p:cNvGrpSpPr/>
          <p:nvPr/>
        </p:nvGrpSpPr>
        <p:grpSpPr>
          <a:xfrm>
            <a:off x="670063" y="2834987"/>
            <a:ext cx="2768777" cy="1187617"/>
            <a:chOff x="738554" y="4407488"/>
            <a:chExt cx="2768777" cy="1187617"/>
          </a:xfrm>
        </p:grpSpPr>
        <p:grpSp>
          <p:nvGrpSpPr>
            <p:cNvPr id="11" name="Grupa 10"/>
            <p:cNvGrpSpPr/>
            <p:nvPr/>
          </p:nvGrpSpPr>
          <p:grpSpPr>
            <a:xfrm>
              <a:off x="738554" y="4498464"/>
              <a:ext cx="2768777" cy="1096641"/>
              <a:chOff x="738554" y="4498464"/>
              <a:chExt cx="2768777" cy="1096641"/>
            </a:xfrm>
          </p:grpSpPr>
          <p:cxnSp>
            <p:nvCxnSpPr>
              <p:cNvPr id="13" name="Łącznik prostoliniowy 12"/>
              <p:cNvCxnSpPr/>
              <p:nvPr/>
            </p:nvCxnSpPr>
            <p:spPr>
              <a:xfrm>
                <a:off x="824878" y="4498464"/>
                <a:ext cx="952767" cy="4028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oliniowy 13"/>
              <p:cNvCxnSpPr/>
              <p:nvPr/>
            </p:nvCxnSpPr>
            <p:spPr>
              <a:xfrm>
                <a:off x="1777645" y="4901312"/>
                <a:ext cx="1729686" cy="50196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oliniowy 14"/>
              <p:cNvCxnSpPr/>
              <p:nvPr/>
            </p:nvCxnSpPr>
            <p:spPr>
              <a:xfrm flipH="1">
                <a:off x="3433796" y="5403273"/>
                <a:ext cx="73535" cy="1918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>
                <a:off x="2299453" y="5339329"/>
                <a:ext cx="1134343" cy="25257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oliniowy 16"/>
              <p:cNvCxnSpPr/>
              <p:nvPr/>
            </p:nvCxnSpPr>
            <p:spPr>
              <a:xfrm>
                <a:off x="1278881" y="4978045"/>
                <a:ext cx="1020572" cy="3612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738554" y="4699888"/>
                <a:ext cx="540327" cy="2781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oliniowy 18"/>
              <p:cNvCxnSpPr/>
              <p:nvPr/>
            </p:nvCxnSpPr>
            <p:spPr>
              <a:xfrm flipH="1">
                <a:off x="738554" y="4498464"/>
                <a:ext cx="86324" cy="2014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pole tekstowe 11"/>
            <p:cNvSpPr txBox="1"/>
            <p:nvPr/>
          </p:nvSpPr>
          <p:spPr>
            <a:xfrm>
              <a:off x="1458540" y="4407488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err="1">
                  <a:solidFill>
                    <a:srgbClr val="FF0000"/>
                  </a:solidFill>
                  <a:latin typeface="+mj-lt"/>
                </a:rPr>
                <a:t>protons</a:t>
              </a:r>
              <a:endParaRPr lang="pl-PL" sz="12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35" name="Prostokąt 34"/>
          <p:cNvSpPr/>
          <p:nvPr/>
        </p:nvSpPr>
        <p:spPr>
          <a:xfrm>
            <a:off x="515427" y="2204954"/>
            <a:ext cx="3087540" cy="30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+mj-lt"/>
              </a:rPr>
              <a:t>PROTON IDENTIFICATION MATRIX PD1-PD2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303695" y="925007"/>
            <a:ext cx="4549995" cy="4081792"/>
            <a:chOff x="4303695" y="925007"/>
            <a:chExt cx="4549995" cy="4081792"/>
          </a:xfrm>
        </p:grpSpPr>
        <p:grpSp>
          <p:nvGrpSpPr>
            <p:cNvPr id="36" name="Grupa 35"/>
            <p:cNvGrpSpPr/>
            <p:nvPr/>
          </p:nvGrpSpPr>
          <p:grpSpPr>
            <a:xfrm>
              <a:off x="4303695" y="925007"/>
              <a:ext cx="4549995" cy="4081792"/>
              <a:chOff x="4303695" y="925007"/>
              <a:chExt cx="4549995" cy="4081792"/>
            </a:xfrm>
          </p:grpSpPr>
          <p:sp>
            <p:nvSpPr>
              <p:cNvPr id="29" name="pole tekstowe 28"/>
              <p:cNvSpPr txBox="1"/>
              <p:nvPr/>
            </p:nvSpPr>
            <p:spPr>
              <a:xfrm>
                <a:off x="5410201" y="925007"/>
                <a:ext cx="3324224" cy="707886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l-PL" sz="1000" b="1" dirty="0" err="1">
                    <a:latin typeface="+mj-lt"/>
                  </a:rPr>
                  <a:t>Other</a:t>
                </a:r>
                <a:r>
                  <a:rPr lang="pl-PL" sz="1000" b="1" dirty="0">
                    <a:latin typeface="+mj-lt"/>
                  </a:rPr>
                  <a:t> </a:t>
                </a:r>
                <a:r>
                  <a:rPr lang="pl-PL" sz="1000" b="1" dirty="0" err="1">
                    <a:latin typeface="+mj-lt"/>
                  </a:rPr>
                  <a:t>sorting</a:t>
                </a:r>
                <a:r>
                  <a:rPr lang="pl-PL" sz="1000" b="1" dirty="0">
                    <a:latin typeface="+mj-lt"/>
                  </a:rPr>
                  <a:t> </a:t>
                </a:r>
                <a:r>
                  <a:rPr lang="pl-PL" sz="1000" b="1" dirty="0" err="1">
                    <a:latin typeface="+mj-lt"/>
                  </a:rPr>
                  <a:t>conditions</a:t>
                </a:r>
                <a:r>
                  <a:rPr lang="pl-PL" sz="1000" b="1" dirty="0">
                    <a:latin typeface="+mj-lt"/>
                  </a:rPr>
                  <a:t>:</a:t>
                </a:r>
              </a:p>
              <a:p>
                <a:pPr marL="180000" indent="-108000">
                  <a:buFont typeface="Arial" charset="0"/>
                  <a:buChar char="•"/>
                </a:pPr>
                <a:r>
                  <a:rPr lang="pl-PL" sz="1000" dirty="0">
                    <a:latin typeface="Helvetica" pitchFamily="34" charset="0"/>
                  </a:rPr>
                  <a:t>Plastic </a:t>
                </a:r>
                <a:r>
                  <a:rPr lang="pl-PL" sz="1000" dirty="0" err="1">
                    <a:latin typeface="Helvetica" pitchFamily="34" charset="0"/>
                  </a:rPr>
                  <a:t>multiplicity</a:t>
                </a:r>
                <a:r>
                  <a:rPr lang="pl-PL" sz="1000" dirty="0">
                    <a:latin typeface="Helvetica" pitchFamily="34" charset="0"/>
                  </a:rPr>
                  <a:t> = 1</a:t>
                </a:r>
                <a:endParaRPr lang="pl-PL" sz="1000" dirty="0">
                  <a:latin typeface="+mj-lt"/>
                </a:endParaRPr>
              </a:p>
              <a:p>
                <a:pPr marL="180000" indent="-108000">
                  <a:buFont typeface="Arial" charset="0"/>
                  <a:buChar char="•"/>
                </a:pPr>
                <a:r>
                  <a:rPr lang="pl-PL" sz="1000" dirty="0" err="1">
                    <a:latin typeface="Helvetica" pitchFamily="34" charset="0"/>
                  </a:rPr>
                  <a:t>Coincidence</a:t>
                </a:r>
                <a:r>
                  <a:rPr lang="pl-PL" sz="1000" dirty="0">
                    <a:latin typeface="Helvetica" pitchFamily="34" charset="0"/>
                  </a:rPr>
                  <a:t> with </a:t>
                </a:r>
                <a:r>
                  <a:rPr lang="pl-PL" sz="1000" dirty="0" err="1">
                    <a:latin typeface="Helvetica" pitchFamily="34" charset="0"/>
                  </a:rPr>
                  <a:t>corresponding</a:t>
                </a:r>
                <a:r>
                  <a:rPr lang="pl-PL" sz="1000" dirty="0">
                    <a:latin typeface="Helvetica" pitchFamily="34" charset="0"/>
                  </a:rPr>
                  <a:t> plastic</a:t>
                </a:r>
              </a:p>
              <a:p>
                <a:pPr marL="180000" indent="-108000">
                  <a:buFont typeface="Arial" charset="0"/>
                  <a:buChar char="•"/>
                </a:pPr>
                <a:r>
                  <a:rPr lang="pl-PL" sz="1000" dirty="0">
                    <a:latin typeface="Helvetica" pitchFamily="34" charset="0"/>
                  </a:rPr>
                  <a:t>Gates on </a:t>
                </a:r>
                <a:r>
                  <a:rPr lang="pl-PL" sz="1000" dirty="0" err="1">
                    <a:latin typeface="Helvetica" pitchFamily="34" charset="0"/>
                  </a:rPr>
                  <a:t>time</a:t>
                </a:r>
                <a:r>
                  <a:rPr lang="pl-PL" sz="1000" dirty="0">
                    <a:latin typeface="Helvetica" pitchFamily="34" charset="0"/>
                  </a:rPr>
                  <a:t> in PD1 and PD2</a:t>
                </a:r>
              </a:p>
            </p:txBody>
          </p:sp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5548" y="2132352"/>
                <a:ext cx="3818142" cy="2874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Strzałka w prawo 29"/>
              <p:cNvSpPr/>
              <p:nvPr/>
            </p:nvSpPr>
            <p:spPr>
              <a:xfrm>
                <a:off x="4303695" y="3298751"/>
                <a:ext cx="846276" cy="632636"/>
              </a:xfrm>
              <a:prstGeom prst="rightArrow">
                <a:avLst>
                  <a:gd name="adj1" fmla="val 72769"/>
                  <a:gd name="adj2" fmla="val 2893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800" i="1" dirty="0">
                    <a:solidFill>
                      <a:schemeClr val="tx1"/>
                    </a:solidFill>
                    <a:latin typeface="+mj-lt"/>
                  </a:rPr>
                  <a:t>PROJECTION ON PD2 AXIS</a:t>
                </a: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5786725" y="2326258"/>
                <a:ext cx="933252" cy="692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5064423" y="2216456"/>
                <a:ext cx="3087540" cy="3024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00" dirty="0">
                    <a:solidFill>
                      <a:schemeClr val="tx1"/>
                    </a:solidFill>
                    <a:latin typeface="+mj-lt"/>
                  </a:rPr>
                  <a:t>PROTON ENERGY SPECTRUM IN PD2</a:t>
                </a:r>
              </a:p>
            </p:txBody>
          </p:sp>
        </p:grpSp>
        <p:pic>
          <p:nvPicPr>
            <p:cNvPr id="26" name="Picture 7" descr="C:\Users\NCieplicka\Desktop\kitche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348" y="1010865"/>
              <a:ext cx="539750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ttangolo 4"/>
          <p:cNvSpPr/>
          <p:nvPr/>
        </p:nvSpPr>
        <p:spPr>
          <a:xfrm>
            <a:off x="3251467" y="1591622"/>
            <a:ext cx="177536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" i="1" dirty="0">
                <a:latin typeface="+mj-lt"/>
              </a:rPr>
              <a:t>J. </a:t>
            </a:r>
            <a:r>
              <a:rPr lang="pl-PL" sz="600" i="1" dirty="0" err="1">
                <a:latin typeface="+mj-lt"/>
              </a:rPr>
              <a:t>Lukasik</a:t>
            </a:r>
            <a:r>
              <a:rPr lang="it-IT" sz="600" i="1" dirty="0">
                <a:latin typeface="+mj-lt"/>
              </a:rPr>
              <a:t> et al., </a:t>
            </a:r>
            <a:r>
              <a:rPr lang="pl-PL" sz="600" i="1" dirty="0">
                <a:latin typeface="+mj-lt"/>
              </a:rPr>
              <a:t>NIM A709</a:t>
            </a:r>
            <a:r>
              <a:rPr lang="it-IT" sz="600" i="1" dirty="0">
                <a:latin typeface="+mj-lt"/>
              </a:rPr>
              <a:t>, 1</a:t>
            </a:r>
            <a:r>
              <a:rPr lang="pl-PL" sz="600" i="1" dirty="0">
                <a:latin typeface="+mj-lt"/>
              </a:rPr>
              <a:t>20</a:t>
            </a:r>
            <a:r>
              <a:rPr lang="it-IT" sz="600" i="1" dirty="0">
                <a:latin typeface="+mj-lt"/>
              </a:rPr>
              <a:t>(</a:t>
            </a:r>
            <a:r>
              <a:rPr lang="pl-PL" sz="600" i="1" dirty="0">
                <a:latin typeface="+mj-lt"/>
              </a:rPr>
              <a:t>2013</a:t>
            </a:r>
            <a:r>
              <a:rPr lang="it-IT" sz="6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5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02480"/>
            <a:ext cx="8229600" cy="683380"/>
          </a:xfrm>
        </p:spPr>
        <p:txBody>
          <a:bodyPr>
            <a:normAutofit/>
          </a:bodyPr>
          <a:lstStyle/>
          <a:p>
            <a:r>
              <a:rPr lang="pl-PL" sz="2400" dirty="0"/>
              <a:t>KRATTA – </a:t>
            </a:r>
            <a:r>
              <a:rPr lang="pl-PL" sz="2400" dirty="0" err="1"/>
              <a:t>excitation</a:t>
            </a:r>
            <a:r>
              <a:rPr lang="pl-PL" sz="2400" dirty="0"/>
              <a:t> </a:t>
            </a:r>
            <a:r>
              <a:rPr lang="pl-PL" sz="2400" dirty="0" err="1"/>
              <a:t>energy</a:t>
            </a:r>
            <a:r>
              <a:rPr lang="pl-PL" sz="2400" dirty="0"/>
              <a:t> spectra</a:t>
            </a:r>
          </a:p>
        </p:txBody>
      </p:sp>
      <p:pic>
        <p:nvPicPr>
          <p:cNvPr id="42" name="Picture 3" descr="C:\Users\NCieplicka\Desktop\KRATTA_36deg_singles_vs_tot_coin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3646" r="8602"/>
          <a:stretch/>
        </p:blipFill>
        <p:spPr bwMode="auto">
          <a:xfrm>
            <a:off x="4756028" y="2247900"/>
            <a:ext cx="4321296" cy="28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ole tekstowe 49"/>
          <p:cNvSpPr txBox="1"/>
          <p:nvPr/>
        </p:nvSpPr>
        <p:spPr>
          <a:xfrm>
            <a:off x="7595936" y="4912668"/>
            <a:ext cx="1527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+mj-lt"/>
              </a:rPr>
              <a:t>EXCITATION ENERGY[</a:t>
            </a:r>
            <a:r>
              <a:rPr lang="pl-PL" sz="900" dirty="0" err="1">
                <a:latin typeface="+mj-lt"/>
              </a:rPr>
              <a:t>MeV</a:t>
            </a:r>
            <a:r>
              <a:rPr lang="pl-PL" sz="900" dirty="0">
                <a:latin typeface="+mj-lt"/>
              </a:rPr>
              <a:t>]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7872577" y="2331317"/>
            <a:ext cx="1041515" cy="33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ole tekstowe 55"/>
          <p:cNvSpPr txBox="1"/>
          <p:nvPr/>
        </p:nvSpPr>
        <p:spPr>
          <a:xfrm>
            <a:off x="7463833" y="2280923"/>
            <a:ext cx="177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i="1" dirty="0">
                <a:latin typeface="+mj-lt"/>
              </a:rPr>
              <a:t>PROTON SINGLES</a:t>
            </a:r>
          </a:p>
          <a:p>
            <a:pPr algn="ctr"/>
            <a:r>
              <a:rPr lang="pl-PL" sz="800" b="1" i="1" dirty="0">
                <a:latin typeface="+mj-lt"/>
              </a:rPr>
              <a:t>(</a:t>
            </a:r>
            <a:r>
              <a:rPr lang="pl-PL" sz="800" b="1" i="1" dirty="0" err="1">
                <a:latin typeface="+mj-lt"/>
              </a:rPr>
              <a:t>only</a:t>
            </a:r>
            <a:r>
              <a:rPr lang="pl-PL" sz="800" b="1" i="1" dirty="0">
                <a:latin typeface="+mj-lt"/>
              </a:rPr>
              <a:t> </a:t>
            </a:r>
            <a:r>
              <a:rPr lang="pl-PL" sz="800" b="1" i="1" dirty="0" err="1">
                <a:latin typeface="+mj-lt"/>
              </a:rPr>
              <a:t>scattered</a:t>
            </a:r>
            <a:r>
              <a:rPr lang="pl-PL" sz="800" b="1" i="1" dirty="0">
                <a:latin typeface="+mj-lt"/>
              </a:rPr>
              <a:t> proton </a:t>
            </a:r>
            <a:r>
              <a:rPr lang="pl-PL" sz="800" b="1" i="1" dirty="0" err="1">
                <a:latin typeface="+mj-lt"/>
              </a:rPr>
              <a:t>required</a:t>
            </a:r>
            <a:r>
              <a:rPr lang="pl-PL" sz="800" b="1" i="1" dirty="0">
                <a:latin typeface="+mj-lt"/>
              </a:rPr>
              <a:t>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857250"/>
            <a:ext cx="366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Excitation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spectra </a:t>
            </a:r>
            <a:r>
              <a:rPr lang="pl-PL" sz="1000" dirty="0" err="1">
                <a:latin typeface="+mj-lt"/>
              </a:rPr>
              <a:t>measured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at</a:t>
            </a:r>
            <a:r>
              <a:rPr lang="pl-PL" sz="1000" dirty="0">
                <a:latin typeface="+mj-lt"/>
              </a:rPr>
              <a:t> ~36° </a:t>
            </a:r>
            <a:r>
              <a:rPr lang="pl-PL" sz="1000" dirty="0" err="1">
                <a:latin typeface="+mj-lt"/>
              </a:rPr>
              <a:t>corresponding</a:t>
            </a:r>
            <a:r>
              <a:rPr lang="pl-PL" sz="1000" dirty="0">
                <a:latin typeface="+mj-lt"/>
              </a:rPr>
              <a:t> to the </a:t>
            </a:r>
            <a:r>
              <a:rPr lang="pl-PL" sz="1000" dirty="0" err="1">
                <a:latin typeface="+mj-lt"/>
              </a:rPr>
              <a:t>excitations</a:t>
            </a:r>
            <a:r>
              <a:rPr lang="pl-PL" sz="1000" dirty="0">
                <a:latin typeface="+mj-lt"/>
              </a:rPr>
              <a:t> in the </a:t>
            </a:r>
            <a:r>
              <a:rPr lang="pl-PL" sz="1000" baseline="30000" dirty="0">
                <a:latin typeface="+mj-lt"/>
              </a:rPr>
              <a:t>13</a:t>
            </a:r>
            <a:r>
              <a:rPr lang="pl-PL" sz="1000" dirty="0">
                <a:latin typeface="+mj-lt"/>
              </a:rPr>
              <a:t>C target </a:t>
            </a:r>
            <a:r>
              <a:rPr lang="pl-PL" sz="1000" dirty="0" err="1">
                <a:latin typeface="+mj-lt"/>
              </a:rPr>
              <a:t>nucleus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measured</a:t>
            </a:r>
            <a:r>
              <a:rPr lang="pl-PL" sz="1000" dirty="0">
                <a:latin typeface="+mj-lt"/>
              </a:rPr>
              <a:t> as: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7654206" y="3478314"/>
            <a:ext cx="1594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+mj-lt"/>
              </a:rPr>
              <a:t>EXCITATION ENERGY[</a:t>
            </a:r>
            <a:r>
              <a:rPr lang="pl-PL" sz="900" dirty="0" err="1">
                <a:latin typeface="+mj-lt"/>
              </a:rPr>
              <a:t>MeV</a:t>
            </a:r>
            <a:r>
              <a:rPr lang="pl-PL" sz="900" dirty="0">
                <a:latin typeface="+mj-lt"/>
              </a:rPr>
              <a:t>]</a:t>
            </a:r>
          </a:p>
        </p:txBody>
      </p:sp>
      <p:sp>
        <p:nvSpPr>
          <p:cNvPr id="65" name="Objaśnienie ze strzałką w prawo 64"/>
          <p:cNvSpPr/>
          <p:nvPr/>
        </p:nvSpPr>
        <p:spPr>
          <a:xfrm>
            <a:off x="85726" y="2486025"/>
            <a:ext cx="4705350" cy="704850"/>
          </a:xfrm>
          <a:prstGeom prst="rightArrowCallout">
            <a:avLst>
              <a:gd name="adj1" fmla="val 13000"/>
              <a:gd name="adj2" fmla="val 11667"/>
              <a:gd name="adj3" fmla="val 25000"/>
              <a:gd name="adj4" fmla="val 9423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+mj-lt"/>
              </a:rPr>
              <a:t>SINGLES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(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only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scattered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proton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required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82421" y="3688555"/>
            <a:ext cx="4361579" cy="145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95"/>
          <p:cNvSpPr/>
          <p:nvPr/>
        </p:nvSpPr>
        <p:spPr>
          <a:xfrm>
            <a:off x="5511437" y="3574255"/>
            <a:ext cx="1841864" cy="145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EB591D2-4B85-4B51-B8FD-9C9C179176F2}"/>
              </a:ext>
            </a:extLst>
          </p:cNvPr>
          <p:cNvGrpSpPr/>
          <p:nvPr/>
        </p:nvGrpSpPr>
        <p:grpSpPr>
          <a:xfrm>
            <a:off x="4825217" y="736199"/>
            <a:ext cx="4034986" cy="2988688"/>
            <a:chOff x="4825217" y="736199"/>
            <a:chExt cx="4034986" cy="2988688"/>
          </a:xfrm>
        </p:grpSpPr>
        <p:grpSp>
          <p:nvGrpSpPr>
            <p:cNvPr id="99" name="Grupa 98"/>
            <p:cNvGrpSpPr/>
            <p:nvPr/>
          </p:nvGrpSpPr>
          <p:grpSpPr>
            <a:xfrm>
              <a:off x="4825217" y="754113"/>
              <a:ext cx="3468508" cy="2970774"/>
              <a:chOff x="3928219" y="762314"/>
              <a:chExt cx="4197261" cy="2970774"/>
            </a:xfrm>
          </p:grpSpPr>
          <p:grpSp>
            <p:nvGrpSpPr>
              <p:cNvPr id="97" name="Grupa 96"/>
              <p:cNvGrpSpPr/>
              <p:nvPr/>
            </p:nvGrpSpPr>
            <p:grpSpPr>
              <a:xfrm>
                <a:off x="3928219" y="762314"/>
                <a:ext cx="4197261" cy="2970774"/>
                <a:chOff x="3928219" y="762314"/>
                <a:chExt cx="4197261" cy="2970774"/>
              </a:xfrm>
            </p:grpSpPr>
            <p:grpSp>
              <p:nvGrpSpPr>
                <p:cNvPr id="94" name="Grupa 93"/>
                <p:cNvGrpSpPr/>
                <p:nvPr/>
              </p:nvGrpSpPr>
              <p:grpSpPr>
                <a:xfrm>
                  <a:off x="3928219" y="762314"/>
                  <a:ext cx="3599997" cy="2970774"/>
                  <a:chOff x="3928219" y="762314"/>
                  <a:chExt cx="3599997" cy="2970774"/>
                </a:xfrm>
              </p:grpSpPr>
              <p:grpSp>
                <p:nvGrpSpPr>
                  <p:cNvPr id="66" name="Grupa 65"/>
                  <p:cNvGrpSpPr/>
                  <p:nvPr/>
                </p:nvGrpSpPr>
                <p:grpSpPr>
                  <a:xfrm>
                    <a:off x="3928219" y="762314"/>
                    <a:ext cx="3599997" cy="1280832"/>
                    <a:chOff x="4000947" y="759465"/>
                    <a:chExt cx="3498361" cy="1280832"/>
                  </a:xfrm>
                </p:grpSpPr>
                <p:grpSp>
                  <p:nvGrpSpPr>
                    <p:cNvPr id="67" name="Grupa 66"/>
                    <p:cNvGrpSpPr/>
                    <p:nvPr/>
                  </p:nvGrpSpPr>
                  <p:grpSpPr>
                    <a:xfrm>
                      <a:off x="4253514" y="759465"/>
                      <a:ext cx="3245794" cy="1280832"/>
                      <a:chOff x="4190999" y="742950"/>
                      <a:chExt cx="3403610" cy="1469352"/>
                    </a:xfrm>
                  </p:grpSpPr>
                  <p:grpSp>
                    <p:nvGrpSpPr>
                      <p:cNvPr id="71" name="Grupa 70"/>
                      <p:cNvGrpSpPr/>
                      <p:nvPr/>
                    </p:nvGrpSpPr>
                    <p:grpSpPr>
                      <a:xfrm flipH="1">
                        <a:off x="4190999" y="742950"/>
                        <a:ext cx="3403610" cy="1469352"/>
                        <a:chOff x="518552" y="2134200"/>
                        <a:chExt cx="8149968" cy="2412281"/>
                      </a:xfrm>
                    </p:grpSpPr>
                    <p:pic>
                      <p:nvPicPr>
                        <p:cNvPr id="73" name="Obraz 72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/>
                        <a:srcRect l="22543" t="4542" b="8210"/>
                        <a:stretch/>
                      </p:blipFill>
                      <p:spPr>
                        <a:xfrm>
                          <a:off x="6139215" y="2214841"/>
                          <a:ext cx="2529305" cy="233164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4" name="Obraz 73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/>
                        <a:srcRect t="6911" r="26877" b="2149"/>
                        <a:stretch/>
                      </p:blipFill>
                      <p:spPr>
                        <a:xfrm>
                          <a:off x="3853665" y="2197311"/>
                          <a:ext cx="2376794" cy="230486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5" name="Obraz 74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/>
                        <a:srcRect t="5252" r="26174" b="1996"/>
                        <a:stretch/>
                      </p:blipFill>
                      <p:spPr>
                        <a:xfrm>
                          <a:off x="2222342" y="3614469"/>
                          <a:ext cx="2374014" cy="88770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6" name="Obraz 7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7"/>
                        <a:srcRect l="6523" t="3198" r="22657"/>
                        <a:stretch/>
                      </p:blipFill>
                      <p:spPr>
                        <a:xfrm>
                          <a:off x="518552" y="3319300"/>
                          <a:ext cx="2300815" cy="120198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7" name="Prostokąt 76"/>
                        <p:cNvSpPr/>
                        <p:nvPr/>
                      </p:nvSpPr>
                      <p:spPr bwMode="auto">
                        <a:xfrm>
                          <a:off x="3685567" y="2134200"/>
                          <a:ext cx="526994" cy="148026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 cap="flat" cmpd="sng" algn="ctr">
                          <a:noFill/>
                          <a:prstDash val="solid"/>
                          <a:miter lim="800000"/>
                          <a:headEnd type="none" w="med" len="med"/>
                          <a:tailEnd type="arrow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non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l-PL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8" name="Prostokąt 77"/>
                        <p:cNvSpPr/>
                        <p:nvPr/>
                      </p:nvSpPr>
                      <p:spPr>
                        <a:xfrm>
                          <a:off x="689486" y="3306097"/>
                          <a:ext cx="638382" cy="3083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sp>
                    <p:nvSpPr>
                      <p:cNvPr id="72" name="Prostokąt 71"/>
                      <p:cNvSpPr/>
                      <p:nvPr/>
                    </p:nvSpPr>
                    <p:spPr>
                      <a:xfrm>
                        <a:off x="4220843" y="782281"/>
                        <a:ext cx="3365549" cy="1401153"/>
                      </a:xfrm>
                      <a:prstGeom prst="rect">
                        <a:avLst/>
                      </a:prstGeom>
                      <a:noFill/>
                      <a:ln w="127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</p:grpSp>
                <p:sp>
                  <p:nvSpPr>
                    <p:cNvPr id="69" name="pole tekstowe 68"/>
                    <p:cNvSpPr txBox="1"/>
                    <p:nvPr/>
                  </p:nvSpPr>
                  <p:spPr>
                    <a:xfrm rot="16200000">
                      <a:off x="3836960" y="1271790"/>
                      <a:ext cx="57419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l-PL" sz="1000" dirty="0" err="1">
                          <a:latin typeface="+mj-lt"/>
                        </a:rPr>
                        <a:t>Counts</a:t>
                      </a:r>
                      <a:endParaRPr lang="pl-PL" sz="1000" dirty="0">
                        <a:latin typeface="+mj-lt"/>
                      </a:endParaRPr>
                    </a:p>
                  </p:txBody>
                </p:sp>
              </p:grpSp>
              <p:cxnSp>
                <p:nvCxnSpPr>
                  <p:cNvPr id="43" name="Łącznik prostoliniowy 42"/>
                  <p:cNvCxnSpPr/>
                  <p:nvPr/>
                </p:nvCxnSpPr>
                <p:spPr>
                  <a:xfrm>
                    <a:off x="4934183" y="2017059"/>
                    <a:ext cx="0" cy="14110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Łącznik prostoliniowy 43"/>
                  <p:cNvCxnSpPr/>
                  <p:nvPr/>
                </p:nvCxnSpPr>
                <p:spPr>
                  <a:xfrm>
                    <a:off x="5832368" y="2026315"/>
                    <a:ext cx="0" cy="14008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pole tekstowe 45"/>
                  <p:cNvSpPr txBox="1"/>
                  <p:nvPr/>
                </p:nvSpPr>
                <p:spPr>
                  <a:xfrm>
                    <a:off x="4825493" y="2589612"/>
                    <a:ext cx="216406" cy="184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pl-PL" sz="1200" dirty="0">
                        <a:latin typeface="+mj-lt"/>
                      </a:rPr>
                      <a:t>3.7</a:t>
                    </a:r>
                  </a:p>
                </p:txBody>
              </p:sp>
              <p:sp>
                <p:nvSpPr>
                  <p:cNvPr id="47" name="pole tekstowe 46"/>
                  <p:cNvSpPr txBox="1"/>
                  <p:nvPr/>
                </p:nvSpPr>
                <p:spPr>
                  <a:xfrm>
                    <a:off x="5507092" y="2431385"/>
                    <a:ext cx="60141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pl-PL" sz="1000" dirty="0">
                        <a:latin typeface="+mj-lt"/>
                      </a:rPr>
                      <a:t>11.9</a:t>
                    </a:r>
                  </a:p>
                  <a:p>
                    <a:pPr algn="ctr"/>
                    <a:r>
                      <a:rPr lang="pl-PL" sz="600" dirty="0" err="1">
                        <a:latin typeface="+mj-lt"/>
                      </a:rPr>
                      <a:t>decay</a:t>
                    </a:r>
                    <a:r>
                      <a:rPr lang="pl-PL" sz="600" dirty="0">
                        <a:latin typeface="+mj-lt"/>
                      </a:rPr>
                      <a:t> to </a:t>
                    </a:r>
                    <a:br>
                      <a:rPr lang="pl-PL" sz="600" dirty="0">
                        <a:latin typeface="+mj-lt"/>
                      </a:rPr>
                    </a:br>
                    <a:r>
                      <a:rPr lang="pl-PL" sz="600" dirty="0">
                        <a:latin typeface="+mj-lt"/>
                      </a:rPr>
                      <a:t>4.4 </a:t>
                    </a:r>
                    <a:r>
                      <a:rPr lang="pl-PL" sz="600" dirty="0" err="1">
                        <a:latin typeface="+mj-lt"/>
                      </a:rPr>
                      <a:t>MeV</a:t>
                    </a:r>
                    <a:r>
                      <a:rPr lang="pl-PL" sz="600" dirty="0">
                        <a:latin typeface="+mj-lt"/>
                      </a:rPr>
                      <a:t> (</a:t>
                    </a:r>
                    <a:r>
                      <a:rPr lang="pl-PL" sz="600" baseline="30000" dirty="0">
                        <a:latin typeface="+mj-lt"/>
                      </a:rPr>
                      <a:t>12</a:t>
                    </a:r>
                    <a:r>
                      <a:rPr lang="pl-PL" sz="600" dirty="0">
                        <a:latin typeface="+mj-lt"/>
                      </a:rPr>
                      <a:t>C)</a:t>
                    </a:r>
                  </a:p>
                </p:txBody>
              </p:sp>
              <p:cxnSp>
                <p:nvCxnSpPr>
                  <p:cNvPr id="48" name="Łącznik prostoliniowy 47"/>
                  <p:cNvCxnSpPr/>
                  <p:nvPr/>
                </p:nvCxnSpPr>
                <p:spPr>
                  <a:xfrm>
                    <a:off x="4545689" y="2027973"/>
                    <a:ext cx="0" cy="14011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pole tekstowe 48"/>
                  <p:cNvSpPr txBox="1"/>
                  <p:nvPr/>
                </p:nvSpPr>
                <p:spPr>
                  <a:xfrm>
                    <a:off x="4415471" y="3023910"/>
                    <a:ext cx="352546" cy="184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pl-PL" sz="1200" dirty="0" err="1">
                        <a:latin typeface="+mj-lt"/>
                      </a:rPr>
                      <a:t>g.s</a:t>
                    </a:r>
                    <a:r>
                      <a:rPr lang="pl-PL" sz="1200" dirty="0">
                        <a:latin typeface="+mj-lt"/>
                      </a:rPr>
                      <a:t>.</a:t>
                    </a:r>
                  </a:p>
                </p:txBody>
              </p:sp>
              <p:sp>
                <p:nvSpPr>
                  <p:cNvPr id="53" name="Prostokąt 52"/>
                  <p:cNvSpPr/>
                  <p:nvPr/>
                </p:nvSpPr>
                <p:spPr>
                  <a:xfrm>
                    <a:off x="6184803" y="3557009"/>
                    <a:ext cx="861957" cy="1760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54" name="Łącznik prostoliniowy 53"/>
                  <p:cNvCxnSpPr/>
                  <p:nvPr/>
                </p:nvCxnSpPr>
                <p:spPr>
                  <a:xfrm>
                    <a:off x="6929486" y="1672683"/>
                    <a:ext cx="0" cy="1762401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Łącznik prostoliniowy 56"/>
                  <p:cNvCxnSpPr/>
                  <p:nvPr/>
                </p:nvCxnSpPr>
                <p:spPr>
                  <a:xfrm>
                    <a:off x="5373125" y="2010335"/>
                    <a:ext cx="0" cy="141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pole tekstowe 57"/>
                  <p:cNvSpPr txBox="1"/>
                  <p:nvPr/>
                </p:nvSpPr>
                <p:spPr>
                  <a:xfrm>
                    <a:off x="5246050" y="2621771"/>
                    <a:ext cx="216406" cy="184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pl-PL" sz="1200" dirty="0">
                        <a:latin typeface="+mj-lt"/>
                      </a:rPr>
                      <a:t>7.6</a:t>
                    </a:r>
                  </a:p>
                </p:txBody>
              </p:sp>
              <p:cxnSp>
                <p:nvCxnSpPr>
                  <p:cNvPr id="59" name="Łącznik prostoliniowy 58"/>
                  <p:cNvCxnSpPr/>
                  <p:nvPr/>
                </p:nvCxnSpPr>
                <p:spPr>
                  <a:xfrm>
                    <a:off x="6203189" y="1926796"/>
                    <a:ext cx="0" cy="150083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Łącznik prostoliniowy 59"/>
                  <p:cNvCxnSpPr/>
                  <p:nvPr/>
                </p:nvCxnSpPr>
                <p:spPr>
                  <a:xfrm>
                    <a:off x="6311352" y="1916206"/>
                    <a:ext cx="0" cy="150914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pole tekstowe 60"/>
                  <p:cNvSpPr txBox="1"/>
                  <p:nvPr/>
                </p:nvSpPr>
                <p:spPr>
                  <a:xfrm>
                    <a:off x="6008835" y="2501558"/>
                    <a:ext cx="248466" cy="1538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pl-PL" sz="1000" dirty="0">
                        <a:latin typeface="+mj-lt"/>
                      </a:rPr>
                      <a:t>15.1</a:t>
                    </a:r>
                  </a:p>
                </p:txBody>
              </p:sp>
              <p:sp>
                <p:nvSpPr>
                  <p:cNvPr id="62" name="pole tekstowe 61"/>
                  <p:cNvSpPr txBox="1"/>
                  <p:nvPr/>
                </p:nvSpPr>
                <p:spPr>
                  <a:xfrm>
                    <a:off x="6241173" y="2627233"/>
                    <a:ext cx="248466" cy="1538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pl-PL" sz="1000" dirty="0">
                        <a:latin typeface="+mj-lt"/>
                      </a:rPr>
                      <a:t>16.1</a:t>
                    </a:r>
                  </a:p>
                </p:txBody>
              </p:sp>
              <p:sp>
                <p:nvSpPr>
                  <p:cNvPr id="45" name="pole tekstowe 44"/>
                  <p:cNvSpPr txBox="1"/>
                  <p:nvPr/>
                </p:nvSpPr>
                <p:spPr>
                  <a:xfrm>
                    <a:off x="6778805" y="2327338"/>
                    <a:ext cx="296556" cy="184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pl-PL" sz="1200" dirty="0">
                        <a:solidFill>
                          <a:srgbClr val="FF0000"/>
                        </a:solidFill>
                        <a:latin typeface="+mj-lt"/>
                      </a:rPr>
                      <a:t>21.5</a:t>
                    </a:r>
                  </a:p>
                </p:txBody>
              </p:sp>
            </p:grpSp>
            <p:sp>
              <p:nvSpPr>
                <p:cNvPr id="95" name="pole tekstowe 94"/>
                <p:cNvSpPr txBox="1"/>
                <p:nvPr/>
              </p:nvSpPr>
              <p:spPr>
                <a:xfrm>
                  <a:off x="6063459" y="2060237"/>
                  <a:ext cx="2062021" cy="1384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tIns="0" bIns="0" rtlCol="0">
                  <a:spAutoFit/>
                </a:bodyPr>
                <a:lstStyle/>
                <a:p>
                  <a:r>
                    <a:rPr lang="pl-PL" sz="900" dirty="0">
                      <a:latin typeface="+mj-lt"/>
                    </a:rPr>
                    <a:t>EXCITATION ENERGY[</a:t>
                  </a:r>
                  <a:r>
                    <a:rPr lang="pl-PL" sz="900" dirty="0" err="1">
                      <a:latin typeface="+mj-lt"/>
                    </a:rPr>
                    <a:t>MeV</a:t>
                  </a:r>
                  <a:r>
                    <a:rPr lang="pl-PL" sz="900" dirty="0">
                      <a:latin typeface="+mj-lt"/>
                    </a:rPr>
                    <a:t>]</a:t>
                  </a:r>
                </a:p>
              </p:txBody>
            </p:sp>
          </p:grpSp>
          <p:sp>
            <p:nvSpPr>
              <p:cNvPr id="98" name="Prostokąt 97"/>
              <p:cNvSpPr/>
              <p:nvPr/>
            </p:nvSpPr>
            <p:spPr>
              <a:xfrm>
                <a:off x="5846721" y="1451483"/>
                <a:ext cx="741038" cy="112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73DA5BC7-A03A-440D-8191-F1E3ADDFB245}"/>
                </a:ext>
              </a:extLst>
            </p:cNvPr>
            <p:cNvSpPr txBox="1"/>
            <p:nvPr/>
          </p:nvSpPr>
          <p:spPr>
            <a:xfrm>
              <a:off x="7841473" y="736199"/>
              <a:ext cx="101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i="1" dirty="0">
                  <a:latin typeface="+mj-lt"/>
                </a:rPr>
                <a:t>REFERENCE </a:t>
              </a:r>
            </a:p>
            <a:p>
              <a:pPr algn="ctr"/>
              <a:r>
                <a:rPr lang="pl-PL" sz="1000" b="1" i="1" dirty="0">
                  <a:latin typeface="+mj-lt"/>
                </a:rPr>
                <a:t>SPECTRUM</a:t>
              </a:r>
              <a:endParaRPr lang="pl-PL" sz="800" b="1" i="1" dirty="0">
                <a:latin typeface="+mj-lt"/>
              </a:endParaRPr>
            </a:p>
          </p:txBody>
        </p:sp>
        <p:sp>
          <p:nvSpPr>
            <p:cNvPr id="64" name="CasellaDiTesto 14">
              <a:extLst>
                <a:ext uri="{FF2B5EF4-FFF2-40B4-BE49-F238E27FC236}">
                  <a16:creationId xmlns:a16="http://schemas.microsoft.com/office/drawing/2014/main" id="{3B4E1363-46B3-4811-A9A9-249A818D4A13}"/>
                </a:ext>
              </a:extLst>
            </p:cNvPr>
            <p:cNvSpPr txBox="1"/>
            <p:nvPr/>
          </p:nvSpPr>
          <p:spPr>
            <a:xfrm>
              <a:off x="6473144" y="954059"/>
              <a:ext cx="15017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600" i="1" dirty="0">
                  <a:latin typeface="+mj-lt"/>
                </a:rPr>
                <a:t>S.F.Collins et al., Nuc. Phys. A481,494(1988)</a:t>
              </a:r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E54A7337-1F9D-405B-BFC6-41473ABB4BDE}"/>
                </a:ext>
              </a:extLst>
            </p:cNvPr>
            <p:cNvSpPr txBox="1"/>
            <p:nvPr/>
          </p:nvSpPr>
          <p:spPr>
            <a:xfrm>
              <a:off x="6662705" y="780921"/>
              <a:ext cx="11787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i="1" dirty="0">
                  <a:latin typeface="+mj-lt"/>
                </a:rPr>
                <a:t>13C(</a:t>
              </a:r>
              <a:r>
                <a:rPr lang="pl-PL" sz="800" i="1" dirty="0" err="1">
                  <a:latin typeface="+mj-lt"/>
                </a:rPr>
                <a:t>p,p</a:t>
              </a:r>
              <a:r>
                <a:rPr lang="pl-PL" sz="800" i="1" dirty="0">
                  <a:latin typeface="+mj-lt"/>
                </a:rPr>
                <a:t>’) @ 135 </a:t>
              </a:r>
              <a:r>
                <a:rPr lang="pl-PL" sz="800" i="1" dirty="0" err="1">
                  <a:latin typeface="+mj-lt"/>
                </a:rPr>
                <a:t>MeV</a:t>
              </a:r>
              <a:endParaRPr lang="pl-PL" sz="8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8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02480"/>
            <a:ext cx="8229600" cy="683380"/>
          </a:xfrm>
        </p:spPr>
        <p:txBody>
          <a:bodyPr>
            <a:normAutofit/>
          </a:bodyPr>
          <a:lstStyle/>
          <a:p>
            <a:r>
              <a:rPr lang="pl-PL" sz="2400" dirty="0"/>
              <a:t>KRATTA – </a:t>
            </a:r>
            <a:r>
              <a:rPr lang="pl-PL" sz="2400" dirty="0" err="1"/>
              <a:t>excitation</a:t>
            </a:r>
            <a:r>
              <a:rPr lang="pl-PL" sz="2400" dirty="0"/>
              <a:t> </a:t>
            </a:r>
            <a:r>
              <a:rPr lang="pl-PL" sz="2400" dirty="0" err="1"/>
              <a:t>energy</a:t>
            </a:r>
            <a:r>
              <a:rPr lang="pl-PL" sz="2400" dirty="0"/>
              <a:t> spectra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857250"/>
            <a:ext cx="366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Excitation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spectra </a:t>
            </a:r>
            <a:r>
              <a:rPr lang="pl-PL" sz="1000" dirty="0" err="1">
                <a:latin typeface="+mj-lt"/>
              </a:rPr>
              <a:t>measured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at</a:t>
            </a:r>
            <a:r>
              <a:rPr lang="pl-PL" sz="1000" dirty="0">
                <a:latin typeface="+mj-lt"/>
              </a:rPr>
              <a:t> ~36° </a:t>
            </a:r>
            <a:r>
              <a:rPr lang="pl-PL" sz="1000" dirty="0" err="1">
                <a:latin typeface="+mj-lt"/>
              </a:rPr>
              <a:t>corresponding</a:t>
            </a:r>
            <a:r>
              <a:rPr lang="pl-PL" sz="1000" dirty="0">
                <a:latin typeface="+mj-lt"/>
              </a:rPr>
              <a:t> to the </a:t>
            </a:r>
            <a:r>
              <a:rPr lang="pl-PL" sz="1000" dirty="0" err="1">
                <a:latin typeface="+mj-lt"/>
              </a:rPr>
              <a:t>excitations</a:t>
            </a:r>
            <a:r>
              <a:rPr lang="pl-PL" sz="1000" dirty="0">
                <a:latin typeface="+mj-lt"/>
              </a:rPr>
              <a:t> in the </a:t>
            </a:r>
            <a:r>
              <a:rPr lang="pl-PL" sz="1000" baseline="30000" dirty="0">
                <a:latin typeface="+mj-lt"/>
              </a:rPr>
              <a:t>13</a:t>
            </a:r>
            <a:r>
              <a:rPr lang="pl-PL" sz="1000" dirty="0">
                <a:latin typeface="+mj-lt"/>
              </a:rPr>
              <a:t>C target </a:t>
            </a:r>
            <a:r>
              <a:rPr lang="pl-PL" sz="1000" dirty="0" err="1">
                <a:latin typeface="+mj-lt"/>
              </a:rPr>
              <a:t>nucleus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measured</a:t>
            </a:r>
            <a:r>
              <a:rPr lang="pl-PL" sz="1000" dirty="0">
                <a:latin typeface="+mj-lt"/>
              </a:rPr>
              <a:t> as:</a:t>
            </a:r>
          </a:p>
        </p:txBody>
      </p:sp>
      <p:sp>
        <p:nvSpPr>
          <p:cNvPr id="55" name="Objaśnienie ze strzałką w prawo 54"/>
          <p:cNvSpPr/>
          <p:nvPr/>
        </p:nvSpPr>
        <p:spPr>
          <a:xfrm>
            <a:off x="81776" y="2133600"/>
            <a:ext cx="4687229" cy="2847975"/>
          </a:xfrm>
          <a:prstGeom prst="rightArrowCallout">
            <a:avLst>
              <a:gd name="adj1" fmla="val 3967"/>
              <a:gd name="adj2" fmla="val 3204"/>
              <a:gd name="adj3" fmla="val 6271"/>
              <a:gd name="adj4" fmla="val 9475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+mj-lt"/>
              </a:rPr>
              <a:t>IN COINCIDENCE WITH </a:t>
            </a:r>
            <a:r>
              <a:rPr lang="pl-PL" sz="1200" b="1" dirty="0">
                <a:solidFill>
                  <a:schemeClr val="tx1"/>
                </a:solidFill>
                <a:latin typeface="+mj-lt"/>
                <a:sym typeface="Symbol"/>
              </a:rPr>
              <a:t> </a:t>
            </a:r>
            <a:r>
              <a:rPr lang="pl-PL" sz="1200" b="1" dirty="0">
                <a:solidFill>
                  <a:schemeClr val="tx1"/>
                </a:solidFill>
                <a:latin typeface="+mj-lt"/>
              </a:rPr>
              <a:t>RAYS</a:t>
            </a:r>
          </a:p>
          <a:p>
            <a:pPr algn="ctr"/>
            <a:r>
              <a:rPr lang="pl-PL" sz="1000" dirty="0">
                <a:solidFill>
                  <a:schemeClr val="tx1"/>
                </a:solidFill>
                <a:latin typeface="+mj-lt"/>
              </a:rPr>
              <a:t>(4 big LaBr</a:t>
            </a:r>
            <a:r>
              <a:rPr lang="pl-PL" sz="1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000" dirty="0" err="1">
                <a:solidFill>
                  <a:schemeClr val="tx1"/>
                </a:solidFill>
                <a:latin typeface="+mj-lt"/>
              </a:rPr>
              <a:t>detectors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+ </a:t>
            </a:r>
            <a:r>
              <a:rPr lang="pl-PL" sz="1000" dirty="0">
                <a:solidFill>
                  <a:srgbClr val="FF0000"/>
                </a:solidFill>
                <a:latin typeface="+mj-lt"/>
              </a:rPr>
              <a:t>18 </a:t>
            </a:r>
            <a:r>
              <a:rPr lang="pl-PL" sz="1000" dirty="0" err="1">
                <a:solidFill>
                  <a:srgbClr val="FF0000"/>
                </a:solidFill>
                <a:latin typeface="+mj-lt"/>
              </a:rPr>
              <a:t>modules</a:t>
            </a:r>
            <a:r>
              <a:rPr lang="pl-PL" sz="1000" dirty="0">
                <a:solidFill>
                  <a:srgbClr val="FF0000"/>
                </a:solidFill>
                <a:latin typeface="+mj-lt"/>
              </a:rPr>
              <a:t> of PARIS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11" y="2690704"/>
            <a:ext cx="1911499" cy="10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" name="Grupa 114"/>
          <p:cNvGrpSpPr/>
          <p:nvPr/>
        </p:nvGrpSpPr>
        <p:grpSpPr>
          <a:xfrm>
            <a:off x="2512311" y="3806127"/>
            <a:ext cx="1927066" cy="1135820"/>
            <a:chOff x="2512311" y="3806127"/>
            <a:chExt cx="1927066" cy="11358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311" y="3806127"/>
              <a:ext cx="1927066" cy="1135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pole tekstowe 14"/>
            <p:cNvSpPr txBox="1"/>
            <p:nvPr/>
          </p:nvSpPr>
          <p:spPr>
            <a:xfrm>
              <a:off x="3127109" y="3894925"/>
              <a:ext cx="12490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GAMMA-RAY SPECTRUM</a:t>
              </a:r>
            </a:p>
            <a:p>
              <a:r>
                <a:rPr lang="pl-PL" sz="500" i="1" dirty="0">
                  <a:latin typeface="+mj-lt"/>
                </a:rPr>
                <a:t>(PARIS „fast” part)</a:t>
              </a:r>
            </a:p>
          </p:txBody>
        </p:sp>
      </p:grpSp>
      <p:grpSp>
        <p:nvGrpSpPr>
          <p:cNvPr id="123" name="Grupa 122"/>
          <p:cNvGrpSpPr/>
          <p:nvPr/>
        </p:nvGrpSpPr>
        <p:grpSpPr>
          <a:xfrm>
            <a:off x="161216" y="3329796"/>
            <a:ext cx="2075901" cy="1529751"/>
            <a:chOff x="161216" y="3329796"/>
            <a:chExt cx="2075901" cy="1529751"/>
          </a:xfrm>
        </p:grpSpPr>
        <p:sp>
          <p:nvSpPr>
            <p:cNvPr id="121" name="Prostokąt 120"/>
            <p:cNvSpPr/>
            <p:nvPr/>
          </p:nvSpPr>
          <p:spPr>
            <a:xfrm>
              <a:off x="230037" y="3329796"/>
              <a:ext cx="2007080" cy="1529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4" name="Symbol zastępczy zawartości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17" y="3363300"/>
              <a:ext cx="1666875" cy="1360507"/>
            </a:xfrm>
            <a:prstGeom prst="rect">
              <a:avLst/>
            </a:prstGeom>
          </p:spPr>
        </p:pic>
        <p:sp>
          <p:nvSpPr>
            <p:cNvPr id="82" name="Text Box 77"/>
            <p:cNvSpPr txBox="1">
              <a:spLocks noChangeArrowheads="1"/>
            </p:cNvSpPr>
            <p:nvPr/>
          </p:nvSpPr>
          <p:spPr bwMode="auto">
            <a:xfrm>
              <a:off x="161216" y="3425149"/>
              <a:ext cx="132306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pl-PL" sz="800" b="1" dirty="0">
                  <a:latin typeface="+mj-lt"/>
                </a:rPr>
                <a:t>The PARIS PHOSWICH</a:t>
              </a:r>
            </a:p>
          </p:txBody>
        </p:sp>
        <p:sp>
          <p:nvSpPr>
            <p:cNvPr id="130" name="Rettangolo 4"/>
            <p:cNvSpPr/>
            <p:nvPr/>
          </p:nvSpPr>
          <p:spPr>
            <a:xfrm>
              <a:off x="201283" y="4518852"/>
              <a:ext cx="1775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600" i="1" dirty="0">
                  <a:latin typeface="+mj-lt"/>
                </a:rPr>
                <a:t>A. Maj</a:t>
              </a:r>
              <a:r>
                <a:rPr lang="it-IT" sz="600" i="1" dirty="0">
                  <a:latin typeface="+mj-lt"/>
                </a:rPr>
                <a:t> et al., </a:t>
              </a:r>
              <a:r>
                <a:rPr lang="pl-PL" sz="600" i="1" dirty="0">
                  <a:latin typeface="+mj-lt"/>
                </a:rPr>
                <a:t>Acta </a:t>
              </a:r>
              <a:r>
                <a:rPr lang="pl-PL" sz="600" i="1" dirty="0" err="1">
                  <a:latin typeface="+mj-lt"/>
                </a:rPr>
                <a:t>Phys</a:t>
              </a:r>
              <a:r>
                <a:rPr lang="pl-PL" sz="600" i="1" dirty="0">
                  <a:latin typeface="+mj-lt"/>
                </a:rPr>
                <a:t>. Pol. B40, 565(2009) and http://paris.ifj.edu.pl</a:t>
              </a:r>
              <a:endParaRPr lang="it-IT" sz="600" i="1" dirty="0">
                <a:latin typeface="+mj-lt"/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807962" y="4026657"/>
            <a:ext cx="1645218" cy="926818"/>
            <a:chOff x="807962" y="4026657"/>
            <a:chExt cx="1645218" cy="926818"/>
          </a:xfrm>
        </p:grpSpPr>
        <p:grpSp>
          <p:nvGrpSpPr>
            <p:cNvPr id="18" name="Grupa 17"/>
            <p:cNvGrpSpPr/>
            <p:nvPr/>
          </p:nvGrpSpPr>
          <p:grpSpPr>
            <a:xfrm>
              <a:off x="807962" y="4454280"/>
              <a:ext cx="1645218" cy="499195"/>
              <a:chOff x="807962" y="4454280"/>
              <a:chExt cx="1645218" cy="499195"/>
            </a:xfrm>
          </p:grpSpPr>
          <p:pic>
            <p:nvPicPr>
              <p:cNvPr id="80" name="Picture 10" descr="combined - 116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40"/>
              <a:stretch/>
            </p:blipFill>
            <p:spPr>
              <a:xfrm>
                <a:off x="807962" y="4454280"/>
                <a:ext cx="1645218" cy="499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1444891" y="4683683"/>
                <a:ext cx="81624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800" dirty="0">
                    <a:solidFill>
                      <a:schemeClr val="bg1"/>
                    </a:solidFill>
                    <a:latin typeface="+mj-lt"/>
                  </a:rPr>
                  <a:t>MIXED SIGNAL</a:t>
                </a:r>
              </a:p>
            </p:txBody>
          </p:sp>
        </p:grpSp>
        <p:cxnSp>
          <p:nvCxnSpPr>
            <p:cNvPr id="87" name="Łącznik prosty ze strzałką 86"/>
            <p:cNvCxnSpPr/>
            <p:nvPr/>
          </p:nvCxnSpPr>
          <p:spPr>
            <a:xfrm flipH="1">
              <a:off x="1730103" y="4116251"/>
              <a:ext cx="171269" cy="307703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Nawias klamrowy zamykający 29"/>
            <p:cNvSpPr/>
            <p:nvPr/>
          </p:nvSpPr>
          <p:spPr>
            <a:xfrm rot="4020000">
              <a:off x="1848639" y="3721872"/>
              <a:ext cx="64097" cy="673668"/>
            </a:xfrm>
            <a:prstGeom prst="rightBrace">
              <a:avLst>
                <a:gd name="adj1" fmla="val 58333"/>
                <a:gd name="adj2" fmla="val 49315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103822" y="3010539"/>
            <a:ext cx="1786260" cy="1033768"/>
            <a:chOff x="115324" y="3027792"/>
            <a:chExt cx="1786260" cy="1033768"/>
          </a:xfrm>
        </p:grpSpPr>
        <p:grpSp>
          <p:nvGrpSpPr>
            <p:cNvPr id="16" name="Grupa 15"/>
            <p:cNvGrpSpPr/>
            <p:nvPr/>
          </p:nvGrpSpPr>
          <p:grpSpPr>
            <a:xfrm>
              <a:off x="115324" y="3027792"/>
              <a:ext cx="1404375" cy="417378"/>
              <a:chOff x="122304" y="3139474"/>
              <a:chExt cx="1404375" cy="417378"/>
            </a:xfrm>
          </p:grpSpPr>
          <p:pic>
            <p:nvPicPr>
              <p:cNvPr id="70" name="Picture 6" descr="long - 100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70"/>
              <a:stretch/>
            </p:blipFill>
            <p:spPr>
              <a:xfrm>
                <a:off x="122304" y="3139474"/>
                <a:ext cx="1404375" cy="417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3" name="pole tekstowe 82"/>
              <p:cNvSpPr txBox="1"/>
              <p:nvPr/>
            </p:nvSpPr>
            <p:spPr>
              <a:xfrm>
                <a:off x="657428" y="3280650"/>
                <a:ext cx="81464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800" dirty="0">
                    <a:solidFill>
                      <a:schemeClr val="bg1"/>
                    </a:solidFill>
                    <a:latin typeface="+mj-lt"/>
                  </a:rPr>
                  <a:t>SINGLE PULSE</a:t>
                </a:r>
              </a:p>
            </p:txBody>
          </p:sp>
        </p:grpSp>
        <p:sp>
          <p:nvSpPr>
            <p:cNvPr id="19" name="Prostokąt 18"/>
            <p:cNvSpPr/>
            <p:nvPr/>
          </p:nvSpPr>
          <p:spPr>
            <a:xfrm rot="20243591">
              <a:off x="1472451" y="3741079"/>
              <a:ext cx="429133" cy="320481"/>
            </a:xfrm>
            <a:prstGeom prst="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" name="Łącznik prosty ze strzałką 20"/>
            <p:cNvCxnSpPr>
              <a:endCxn id="83" idx="1"/>
            </p:cNvCxnSpPr>
            <p:nvPr/>
          </p:nvCxnSpPr>
          <p:spPr>
            <a:xfrm flipH="1" flipV="1">
              <a:off x="650448" y="3276690"/>
              <a:ext cx="966444" cy="470900"/>
            </a:xfrm>
            <a:prstGeom prst="straightConnector1">
              <a:avLst/>
            </a:prstGeom>
            <a:ln w="1905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a 34"/>
          <p:cNvGrpSpPr/>
          <p:nvPr/>
        </p:nvGrpSpPr>
        <p:grpSpPr>
          <a:xfrm>
            <a:off x="966791" y="2591782"/>
            <a:ext cx="1474270" cy="1325537"/>
            <a:chOff x="966790" y="2603284"/>
            <a:chExt cx="1474270" cy="1325537"/>
          </a:xfrm>
        </p:grpSpPr>
        <p:grpSp>
          <p:nvGrpSpPr>
            <p:cNvPr id="17" name="Grupa 16"/>
            <p:cNvGrpSpPr/>
            <p:nvPr/>
          </p:nvGrpSpPr>
          <p:grpSpPr>
            <a:xfrm>
              <a:off x="966790" y="2603284"/>
              <a:ext cx="1474270" cy="443645"/>
              <a:chOff x="903968" y="2610264"/>
              <a:chExt cx="1474270" cy="443645"/>
            </a:xfrm>
          </p:grpSpPr>
          <p:pic>
            <p:nvPicPr>
              <p:cNvPr id="79" name="Picture 4" descr="short - 509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2"/>
              <a:stretch/>
            </p:blipFill>
            <p:spPr>
              <a:xfrm>
                <a:off x="903968" y="2610264"/>
                <a:ext cx="1474270" cy="443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pole tekstowe 83"/>
              <p:cNvSpPr txBox="1"/>
              <p:nvPr/>
            </p:nvSpPr>
            <p:spPr>
              <a:xfrm>
                <a:off x="1426497" y="2697631"/>
                <a:ext cx="81464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800" dirty="0">
                    <a:solidFill>
                      <a:schemeClr val="bg1"/>
                    </a:solidFill>
                    <a:latin typeface="+mj-lt"/>
                  </a:rPr>
                  <a:t>SINGLE PULSE</a:t>
                </a:r>
              </a:p>
            </p:txBody>
          </p:sp>
        </p:grpSp>
        <p:sp>
          <p:nvSpPr>
            <p:cNvPr id="85" name="Prostokąt 84"/>
            <p:cNvSpPr/>
            <p:nvPr/>
          </p:nvSpPr>
          <p:spPr>
            <a:xfrm rot="20243591">
              <a:off x="1899906" y="3608340"/>
              <a:ext cx="221118" cy="3204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6" name="Łącznik prosty ze strzałką 85"/>
            <p:cNvCxnSpPr/>
            <p:nvPr/>
          </p:nvCxnSpPr>
          <p:spPr>
            <a:xfrm flipH="1" flipV="1">
              <a:off x="1420482" y="2823713"/>
              <a:ext cx="514273" cy="79179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BFD3F1E-D8A5-4746-ABE6-F8B8E2C3CA16}"/>
              </a:ext>
            </a:extLst>
          </p:cNvPr>
          <p:cNvGrpSpPr/>
          <p:nvPr/>
        </p:nvGrpSpPr>
        <p:grpSpPr>
          <a:xfrm>
            <a:off x="85726" y="2247900"/>
            <a:ext cx="9162975" cy="2895600"/>
            <a:chOff x="85726" y="2247900"/>
            <a:chExt cx="9162975" cy="2895600"/>
          </a:xfrm>
        </p:grpSpPr>
        <p:grpSp>
          <p:nvGrpSpPr>
            <p:cNvPr id="13" name="Grupa 12"/>
            <p:cNvGrpSpPr/>
            <p:nvPr/>
          </p:nvGrpSpPr>
          <p:grpSpPr>
            <a:xfrm>
              <a:off x="85726" y="2247900"/>
              <a:ext cx="9162975" cy="2895600"/>
              <a:chOff x="85726" y="2247900"/>
              <a:chExt cx="9162975" cy="2895600"/>
            </a:xfrm>
          </p:grpSpPr>
          <p:pic>
            <p:nvPicPr>
              <p:cNvPr id="42" name="Picture 3" descr="C:\Users\NCieplicka\Desktop\KRATTA_36deg_singles_vs_tot_coinc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9" t="3646" r="8602"/>
              <a:stretch/>
            </p:blipFill>
            <p:spPr bwMode="auto">
              <a:xfrm>
                <a:off x="4782420" y="2247900"/>
                <a:ext cx="4294903" cy="280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pole tekstowe 49"/>
              <p:cNvSpPr txBox="1"/>
              <p:nvPr/>
            </p:nvSpPr>
            <p:spPr>
              <a:xfrm>
                <a:off x="7595936" y="4912668"/>
                <a:ext cx="152712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>
                    <a:latin typeface="+mj-lt"/>
                  </a:rPr>
                  <a:t>EXCITATION ENERGY[</a:t>
                </a:r>
                <a:r>
                  <a:rPr lang="pl-PL" sz="900" dirty="0" err="1">
                    <a:latin typeface="+mj-lt"/>
                  </a:rPr>
                  <a:t>MeV</a:t>
                </a:r>
                <a:r>
                  <a:rPr lang="pl-PL" sz="900" dirty="0">
                    <a:latin typeface="+mj-lt"/>
                  </a:rPr>
                  <a:t>]</a:t>
                </a:r>
              </a:p>
            </p:txBody>
          </p:sp>
          <p:sp>
            <p:nvSpPr>
              <p:cNvPr id="51" name="Prostokąt 50"/>
              <p:cNvSpPr/>
              <p:nvPr/>
            </p:nvSpPr>
            <p:spPr>
              <a:xfrm>
                <a:off x="7872577" y="2331317"/>
                <a:ext cx="1041515" cy="336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5" name="Objaśnienie ze strzałką w prawo 64"/>
              <p:cNvSpPr/>
              <p:nvPr/>
            </p:nvSpPr>
            <p:spPr>
              <a:xfrm>
                <a:off x="85726" y="2486025"/>
                <a:ext cx="4705350" cy="704850"/>
              </a:xfrm>
              <a:prstGeom prst="rightArrowCallout">
                <a:avLst>
                  <a:gd name="adj1" fmla="val 13000"/>
                  <a:gd name="adj2" fmla="val 11667"/>
                  <a:gd name="adj3" fmla="val 25000"/>
                  <a:gd name="adj4" fmla="val 94234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b="1" dirty="0">
                    <a:solidFill>
                      <a:schemeClr val="tx1"/>
                    </a:solidFill>
                    <a:latin typeface="+mj-lt"/>
                  </a:rPr>
                  <a:t>SINGLES</a:t>
                </a:r>
                <a:r>
                  <a:rPr lang="pl-PL" sz="12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pl-PL" sz="1200" dirty="0" err="1">
                    <a:solidFill>
                      <a:schemeClr val="tx1"/>
                    </a:solidFill>
                    <a:latin typeface="+mj-lt"/>
                  </a:rPr>
                  <a:t>only</a:t>
                </a:r>
                <a:r>
                  <a:rPr lang="pl-PL" sz="1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l-PL" sz="1200" dirty="0" err="1">
                    <a:solidFill>
                      <a:schemeClr val="tx1"/>
                    </a:solidFill>
                    <a:latin typeface="+mj-lt"/>
                  </a:rPr>
                  <a:t>scattered</a:t>
                </a:r>
                <a:r>
                  <a:rPr lang="pl-PL" sz="1200" dirty="0">
                    <a:solidFill>
                      <a:schemeClr val="tx1"/>
                    </a:solidFill>
                    <a:latin typeface="+mj-lt"/>
                  </a:rPr>
                  <a:t> proton </a:t>
                </a:r>
                <a:r>
                  <a:rPr lang="pl-PL" sz="1200" dirty="0" err="1">
                    <a:solidFill>
                      <a:schemeClr val="tx1"/>
                    </a:solidFill>
                    <a:latin typeface="+mj-lt"/>
                  </a:rPr>
                  <a:t>required</a:t>
                </a:r>
                <a:r>
                  <a:rPr lang="pl-PL" sz="1200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</p:txBody>
          </p:sp>
          <p:sp>
            <p:nvSpPr>
              <p:cNvPr id="6" name="Prostokąt 5"/>
              <p:cNvSpPr/>
              <p:nvPr/>
            </p:nvSpPr>
            <p:spPr>
              <a:xfrm>
                <a:off x="4782421" y="3688555"/>
                <a:ext cx="4361579" cy="1454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 95"/>
              <p:cNvSpPr/>
              <p:nvPr/>
            </p:nvSpPr>
            <p:spPr>
              <a:xfrm>
                <a:off x="5511437" y="3574255"/>
                <a:ext cx="1841864" cy="1454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43" name="Łącznik prostoliniowy 42"/>
              <p:cNvCxnSpPr/>
              <p:nvPr/>
            </p:nvCxnSpPr>
            <p:spPr>
              <a:xfrm>
                <a:off x="5656520" y="2970266"/>
                <a:ext cx="0" cy="4496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oliniowy 43"/>
              <p:cNvCxnSpPr/>
              <p:nvPr/>
            </p:nvCxnSpPr>
            <p:spPr>
              <a:xfrm>
                <a:off x="6398756" y="2896623"/>
                <a:ext cx="0" cy="52236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pole tekstowe 45"/>
              <p:cNvSpPr txBox="1"/>
              <p:nvPr/>
            </p:nvSpPr>
            <p:spPr>
              <a:xfrm>
                <a:off x="5566701" y="2581411"/>
                <a:ext cx="1788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200" dirty="0">
                    <a:latin typeface="+mj-lt"/>
                  </a:rPr>
                  <a:t>3.7</a:t>
                </a:r>
              </a:p>
            </p:txBody>
          </p:sp>
          <p:sp>
            <p:nvSpPr>
              <p:cNvPr id="47" name="pole tekstowe 46"/>
              <p:cNvSpPr txBox="1"/>
              <p:nvPr/>
            </p:nvSpPr>
            <p:spPr>
              <a:xfrm>
                <a:off x="6129957" y="2423184"/>
                <a:ext cx="49699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l-PL" sz="1000" dirty="0">
                    <a:latin typeface="+mj-lt"/>
                  </a:rPr>
                  <a:t>11.9</a:t>
                </a:r>
              </a:p>
              <a:p>
                <a:pPr algn="ctr"/>
                <a:r>
                  <a:rPr lang="pl-PL" sz="600" dirty="0" err="1">
                    <a:latin typeface="+mj-lt"/>
                  </a:rPr>
                  <a:t>decay</a:t>
                </a:r>
                <a:r>
                  <a:rPr lang="pl-PL" sz="600" dirty="0">
                    <a:latin typeface="+mj-lt"/>
                  </a:rPr>
                  <a:t> to </a:t>
                </a:r>
                <a:br>
                  <a:rPr lang="pl-PL" sz="600" dirty="0">
                    <a:latin typeface="+mj-lt"/>
                  </a:rPr>
                </a:br>
                <a:r>
                  <a:rPr lang="pl-PL" sz="600" dirty="0">
                    <a:latin typeface="+mj-lt"/>
                  </a:rPr>
                  <a:t>4.4 </a:t>
                </a:r>
                <a:r>
                  <a:rPr lang="pl-PL" sz="600" dirty="0" err="1">
                    <a:latin typeface="+mj-lt"/>
                  </a:rPr>
                  <a:t>MeV</a:t>
                </a:r>
                <a:r>
                  <a:rPr lang="pl-PL" sz="600" dirty="0">
                    <a:latin typeface="+mj-lt"/>
                  </a:rPr>
                  <a:t> (</a:t>
                </a:r>
                <a:r>
                  <a:rPr lang="pl-PL" sz="600" baseline="30000" dirty="0">
                    <a:latin typeface="+mj-lt"/>
                  </a:rPr>
                  <a:t>12</a:t>
                </a:r>
                <a:r>
                  <a:rPr lang="pl-PL" sz="600" dirty="0">
                    <a:latin typeface="+mj-lt"/>
                  </a:rPr>
                  <a:t>C)</a:t>
                </a:r>
              </a:p>
            </p:txBody>
          </p:sp>
          <p:cxnSp>
            <p:nvCxnSpPr>
              <p:cNvPr id="48" name="Łącznik prostoliniowy 47"/>
              <p:cNvCxnSpPr/>
              <p:nvPr/>
            </p:nvCxnSpPr>
            <p:spPr>
              <a:xfrm>
                <a:off x="5335478" y="2531477"/>
                <a:ext cx="0" cy="88939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pole tekstowe 48"/>
              <p:cNvSpPr txBox="1"/>
              <p:nvPr/>
            </p:nvSpPr>
            <p:spPr>
              <a:xfrm>
                <a:off x="5227869" y="3015709"/>
                <a:ext cx="29133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1200" dirty="0" err="1">
                    <a:latin typeface="+mj-lt"/>
                  </a:rPr>
                  <a:t>g.s</a:t>
                </a:r>
                <a:r>
                  <a:rPr lang="pl-PL" sz="1200" dirty="0">
                    <a:latin typeface="+mj-lt"/>
                  </a:rPr>
                  <a:t>.</a:t>
                </a:r>
              </a:p>
            </p:txBody>
          </p:sp>
          <p:sp>
            <p:nvSpPr>
              <p:cNvPr id="53" name="Prostokąt 52"/>
              <p:cNvSpPr/>
              <p:nvPr/>
            </p:nvSpPr>
            <p:spPr>
              <a:xfrm>
                <a:off x="6689999" y="3548808"/>
                <a:ext cx="712299" cy="176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54" name="Łącznik prostoliniowy 53"/>
              <p:cNvCxnSpPr/>
              <p:nvPr/>
            </p:nvCxnSpPr>
            <p:spPr>
              <a:xfrm>
                <a:off x="7305386" y="2706379"/>
                <a:ext cx="0" cy="72050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oliniowy 56"/>
              <p:cNvCxnSpPr/>
              <p:nvPr/>
            </p:nvCxnSpPr>
            <p:spPr>
              <a:xfrm>
                <a:off x="6019250" y="2945718"/>
                <a:ext cx="0" cy="47073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pole tekstowe 57"/>
              <p:cNvSpPr txBox="1"/>
              <p:nvPr/>
            </p:nvSpPr>
            <p:spPr>
              <a:xfrm>
                <a:off x="5914238" y="2613570"/>
                <a:ext cx="1788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200" dirty="0">
                    <a:latin typeface="+mj-lt"/>
                  </a:rPr>
                  <a:t>7.6</a:t>
                </a:r>
              </a:p>
            </p:txBody>
          </p:sp>
          <p:cxnSp>
            <p:nvCxnSpPr>
              <p:cNvPr id="59" name="Łącznik prostoliniowy 58"/>
              <p:cNvCxnSpPr/>
              <p:nvPr/>
            </p:nvCxnSpPr>
            <p:spPr>
              <a:xfrm>
                <a:off x="6705193" y="2896623"/>
                <a:ext cx="0" cy="52280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oliniowy 59"/>
              <p:cNvCxnSpPr/>
              <p:nvPr/>
            </p:nvCxnSpPr>
            <p:spPr>
              <a:xfrm>
                <a:off x="6794576" y="2915034"/>
                <a:ext cx="0" cy="50211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/>
              <p:cNvSpPr txBox="1"/>
              <p:nvPr/>
            </p:nvSpPr>
            <p:spPr>
              <a:xfrm>
                <a:off x="6544584" y="2493357"/>
                <a:ext cx="20532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000" dirty="0">
                    <a:latin typeface="+mj-lt"/>
                  </a:rPr>
                  <a:t>15.1</a:t>
                </a:r>
              </a:p>
            </p:txBody>
          </p:sp>
          <p:sp>
            <p:nvSpPr>
              <p:cNvPr id="62" name="pole tekstowe 61"/>
              <p:cNvSpPr txBox="1"/>
              <p:nvPr/>
            </p:nvSpPr>
            <p:spPr>
              <a:xfrm>
                <a:off x="6736582" y="2619032"/>
                <a:ext cx="20532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000" dirty="0">
                    <a:latin typeface="+mj-lt"/>
                  </a:rPr>
                  <a:t>16.1</a:t>
                </a:r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>
                <a:off x="7180867" y="2319137"/>
                <a:ext cx="24506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200" dirty="0">
                    <a:solidFill>
                      <a:srgbClr val="FF0000"/>
                    </a:solidFill>
                    <a:latin typeface="+mj-lt"/>
                  </a:rPr>
                  <a:t>21.5</a:t>
                </a:r>
              </a:p>
            </p:txBody>
          </p:sp>
          <p:sp>
            <p:nvSpPr>
              <p:cNvPr id="63" name="pole tekstowe 62"/>
              <p:cNvSpPr txBox="1"/>
              <p:nvPr/>
            </p:nvSpPr>
            <p:spPr>
              <a:xfrm>
                <a:off x="7654206" y="3478314"/>
                <a:ext cx="15944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>
                    <a:latin typeface="+mj-lt"/>
                  </a:rPr>
                  <a:t>EXCITATION ENERGY[</a:t>
                </a:r>
                <a:r>
                  <a:rPr lang="pl-PL" sz="900" dirty="0" err="1">
                    <a:latin typeface="+mj-lt"/>
                  </a:rPr>
                  <a:t>MeV</a:t>
                </a:r>
                <a:r>
                  <a:rPr lang="pl-PL" sz="900" dirty="0">
                    <a:latin typeface="+mj-lt"/>
                  </a:rPr>
                  <a:t>]</a:t>
                </a:r>
              </a:p>
            </p:txBody>
          </p:sp>
        </p:grpSp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150EB85E-8102-4880-A9FE-323D75E9CB8E}"/>
                </a:ext>
              </a:extLst>
            </p:cNvPr>
            <p:cNvSpPr txBox="1"/>
            <p:nvPr/>
          </p:nvSpPr>
          <p:spPr>
            <a:xfrm>
              <a:off x="7463833" y="2280923"/>
              <a:ext cx="177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i="1" dirty="0">
                  <a:latin typeface="+mj-lt"/>
                </a:rPr>
                <a:t>PROTON SINGLES</a:t>
              </a:r>
            </a:p>
            <a:p>
              <a:pPr algn="ctr"/>
              <a:r>
                <a:rPr lang="pl-PL" sz="800" b="1" i="1" dirty="0">
                  <a:latin typeface="+mj-lt"/>
                </a:rPr>
                <a:t>(</a:t>
              </a:r>
              <a:r>
                <a:rPr lang="pl-PL" sz="800" b="1" i="1" dirty="0" err="1">
                  <a:latin typeface="+mj-lt"/>
                </a:rPr>
                <a:t>only</a:t>
              </a:r>
              <a:r>
                <a:rPr lang="pl-PL" sz="800" b="1" i="1" dirty="0">
                  <a:latin typeface="+mj-lt"/>
                </a:rPr>
                <a:t> </a:t>
              </a:r>
              <a:r>
                <a:rPr lang="pl-PL" sz="800" b="1" i="1" dirty="0" err="1">
                  <a:latin typeface="+mj-lt"/>
                </a:rPr>
                <a:t>scattered</a:t>
              </a:r>
              <a:r>
                <a:rPr lang="pl-PL" sz="800" b="1" i="1" dirty="0">
                  <a:latin typeface="+mj-lt"/>
                </a:rPr>
                <a:t> proton </a:t>
              </a:r>
              <a:r>
                <a:rPr lang="pl-PL" sz="800" b="1" i="1" dirty="0" err="1">
                  <a:latin typeface="+mj-lt"/>
                </a:rPr>
                <a:t>required</a:t>
              </a:r>
              <a:r>
                <a:rPr lang="pl-PL" sz="800" b="1" i="1" dirty="0">
                  <a:latin typeface="+mj-lt"/>
                </a:rPr>
                <a:t>)</a:t>
              </a:r>
            </a:p>
          </p:txBody>
        </p:sp>
      </p:grpSp>
      <p:grpSp>
        <p:nvGrpSpPr>
          <p:cNvPr id="120" name="Grupa 119"/>
          <p:cNvGrpSpPr/>
          <p:nvPr/>
        </p:nvGrpSpPr>
        <p:grpSpPr>
          <a:xfrm>
            <a:off x="4804492" y="2971979"/>
            <a:ext cx="4429676" cy="1442055"/>
            <a:chOff x="7519469" y="-485422"/>
            <a:chExt cx="4429676" cy="1442055"/>
          </a:xfrm>
        </p:grpSpPr>
        <p:pic>
          <p:nvPicPr>
            <p:cNvPr id="126" name="Picture 3" descr="C:\Users\NCieplicka\Desktop\KRATTA_36deg_singles_vs_tot_coinc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" t="54160" r="8602"/>
            <a:stretch/>
          </p:blipFill>
          <p:spPr bwMode="auto">
            <a:xfrm>
              <a:off x="7519469" y="-485422"/>
              <a:ext cx="4272832" cy="133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pole tekstowe 126"/>
            <p:cNvSpPr txBox="1"/>
            <p:nvPr/>
          </p:nvSpPr>
          <p:spPr>
            <a:xfrm>
              <a:off x="10354650" y="725801"/>
              <a:ext cx="15944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j-lt"/>
                </a:rPr>
                <a:t>EXCITATION ENERGY[</a:t>
              </a:r>
              <a:r>
                <a:rPr lang="pl-PL" sz="900" dirty="0" err="1">
                  <a:latin typeface="+mj-lt"/>
                </a:rPr>
                <a:t>MeV</a:t>
              </a:r>
              <a:r>
                <a:rPr lang="pl-PL" sz="900" dirty="0">
                  <a:latin typeface="+mj-lt"/>
                </a:rPr>
                <a:t>]</a:t>
              </a:r>
            </a:p>
          </p:txBody>
        </p:sp>
        <p:sp>
          <p:nvSpPr>
            <p:cNvPr id="125" name="Prostokąt 124"/>
            <p:cNvSpPr/>
            <p:nvPr/>
          </p:nvSpPr>
          <p:spPr>
            <a:xfrm>
              <a:off x="10532533" y="-405078"/>
              <a:ext cx="1095023" cy="32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10463531" y="-455882"/>
              <a:ext cx="1240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 i="1" dirty="0">
                  <a:latin typeface="+mj-lt"/>
                </a:rPr>
                <a:t>PROTON-GAMMA COINCIDENCES</a:t>
              </a:r>
            </a:p>
          </p:txBody>
        </p:sp>
      </p:grpSp>
      <p:cxnSp>
        <p:nvCxnSpPr>
          <p:cNvPr id="67" name="Łącznik prostoliniowy 53">
            <a:extLst>
              <a:ext uri="{FF2B5EF4-FFF2-40B4-BE49-F238E27FC236}">
                <a16:creationId xmlns:a16="http://schemas.microsoft.com/office/drawing/2014/main" id="{609D0A7F-C664-450A-8613-0AF727FD69D1}"/>
              </a:ext>
            </a:extLst>
          </p:cNvPr>
          <p:cNvCxnSpPr>
            <a:cxnSpLocks/>
          </p:cNvCxnSpPr>
          <p:nvPr/>
        </p:nvCxnSpPr>
        <p:spPr>
          <a:xfrm>
            <a:off x="7304432" y="2102588"/>
            <a:ext cx="0" cy="155106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NCieplicka\Dropbox\13C(p,p')_CCB\rysunek\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12440"/>
          <a:stretch/>
        </p:blipFill>
        <p:spPr bwMode="auto">
          <a:xfrm>
            <a:off x="-1" y="655608"/>
            <a:ext cx="4677347" cy="44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598" y="84523"/>
            <a:ext cx="9185427" cy="963543"/>
          </a:xfrm>
        </p:spPr>
        <p:txBody>
          <a:bodyPr>
            <a:normAutofit/>
          </a:bodyPr>
          <a:lstStyle/>
          <a:p>
            <a:r>
              <a:rPr lang="pl-PL" sz="1800" dirty="0" err="1"/>
              <a:t>Experimental</a:t>
            </a:r>
            <a:r>
              <a:rPr lang="pl-PL" sz="1800" dirty="0"/>
              <a:t> </a:t>
            </a:r>
            <a:r>
              <a:rPr lang="pl-PL" sz="1800" dirty="0" err="1"/>
              <a:t>results</a:t>
            </a:r>
            <a:r>
              <a:rPr lang="pl-PL" sz="1800" dirty="0"/>
              <a:t>: proton-gamma </a:t>
            </a:r>
            <a:r>
              <a:rPr lang="pl-PL" sz="1800" dirty="0" err="1"/>
              <a:t>coincidence</a:t>
            </a:r>
            <a:r>
              <a:rPr lang="pl-PL" sz="1800" dirty="0"/>
              <a:t> </a:t>
            </a:r>
            <a:r>
              <a:rPr lang="pl-PL" sz="1800" dirty="0" err="1"/>
              <a:t>measurement</a:t>
            </a:r>
            <a:endParaRPr lang="pl-PL" sz="1800" dirty="0"/>
          </a:p>
        </p:txBody>
      </p:sp>
      <p:grpSp>
        <p:nvGrpSpPr>
          <p:cNvPr id="5" name="Grupa 4"/>
          <p:cNvGrpSpPr/>
          <p:nvPr/>
        </p:nvGrpSpPr>
        <p:grpSpPr>
          <a:xfrm>
            <a:off x="400050" y="963055"/>
            <a:ext cx="6518786" cy="2656444"/>
            <a:chOff x="400050" y="963055"/>
            <a:chExt cx="6518786" cy="2656444"/>
          </a:xfrm>
        </p:grpSpPr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F314AF63-2FCF-D14C-AB3F-E825D5C4EC9D}"/>
                </a:ext>
              </a:extLst>
            </p:cNvPr>
            <p:cNvSpPr/>
            <p:nvPr/>
          </p:nvSpPr>
          <p:spPr>
            <a:xfrm>
              <a:off x="400050" y="3458182"/>
              <a:ext cx="3302333" cy="161317"/>
            </a:xfrm>
            <a:prstGeom prst="rect">
              <a:avLst/>
            </a:prstGeom>
            <a:solidFill>
              <a:srgbClr val="FFFF00">
                <a:alpha val="74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4729033" y="963055"/>
              <a:ext cx="2189803" cy="1862803"/>
              <a:chOff x="4755213" y="858392"/>
              <a:chExt cx="1793812" cy="1160908"/>
            </a:xfrm>
          </p:grpSpPr>
          <p:grpSp>
            <p:nvGrpSpPr>
              <p:cNvPr id="43" name="Grupa 42">
                <a:extLst>
                  <a:ext uri="{FF2B5EF4-FFF2-40B4-BE49-F238E27FC236}">
                    <a16:creationId xmlns:a16="http://schemas.microsoft.com/office/drawing/2014/main" id="{BEE23C65-4501-1148-9564-CB649BBC396E}"/>
                  </a:ext>
                </a:extLst>
              </p:cNvPr>
              <p:cNvGrpSpPr/>
              <p:nvPr/>
            </p:nvGrpSpPr>
            <p:grpSpPr>
              <a:xfrm>
                <a:off x="4755213" y="858392"/>
                <a:ext cx="1793812" cy="1160908"/>
                <a:chOff x="4013899" y="2652317"/>
                <a:chExt cx="1097393" cy="830916"/>
              </a:xfrm>
            </p:grpSpPr>
            <p:pic>
              <p:nvPicPr>
                <p:cNvPr id="50" name="Picture 2" descr="C:\Users\NCieplicka\Dropbox\13C(p,p')_CCB\annual_report\13C_spectr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314"/>
                <a:stretch/>
              </p:blipFill>
              <p:spPr bwMode="auto">
                <a:xfrm>
                  <a:off x="4013899" y="2652317"/>
                  <a:ext cx="1097393" cy="8309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pole tekstowe 50"/>
                <p:cNvSpPr txBox="1"/>
                <p:nvPr/>
              </p:nvSpPr>
              <p:spPr>
                <a:xfrm>
                  <a:off x="4389189" y="2781780"/>
                  <a:ext cx="636079" cy="54915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pl-PL" sz="800" dirty="0">
                      <a:latin typeface="+mj-lt"/>
                    </a:rPr>
                    <a:t>GATE 21.47 </a:t>
                  </a:r>
                  <a:r>
                    <a:rPr lang="pl-PL" sz="800" dirty="0" err="1">
                      <a:latin typeface="+mj-lt"/>
                    </a:rPr>
                    <a:t>MeV</a:t>
                  </a:r>
                  <a:r>
                    <a:rPr lang="pl-PL" sz="800" dirty="0">
                      <a:latin typeface="+mj-lt"/>
                    </a:rPr>
                    <a:t> (</a:t>
                  </a:r>
                  <a:r>
                    <a:rPr lang="pl-PL" sz="800" baseline="30000" dirty="0">
                      <a:latin typeface="+mj-lt"/>
                    </a:rPr>
                    <a:t>13</a:t>
                  </a:r>
                  <a:r>
                    <a:rPr lang="pl-PL" sz="800" dirty="0">
                      <a:latin typeface="+mj-lt"/>
                    </a:rPr>
                    <a:t>C)</a:t>
                  </a:r>
                </a:p>
              </p:txBody>
            </p:sp>
          </p:grpSp>
          <p:sp>
            <p:nvSpPr>
              <p:cNvPr id="3" name="Prostokąt 2"/>
              <p:cNvSpPr/>
              <p:nvPr/>
            </p:nvSpPr>
            <p:spPr>
              <a:xfrm>
                <a:off x="6346723" y="930683"/>
                <a:ext cx="180975" cy="1090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6" name="Dowolny kształt 45">
              <a:extLst>
                <a:ext uri="{FF2B5EF4-FFF2-40B4-BE49-F238E27FC236}">
                  <a16:creationId xmlns:a16="http://schemas.microsoft.com/office/drawing/2014/main" id="{EC227D43-10CE-3545-8D64-0A277CFC6E9C}"/>
                </a:ext>
              </a:extLst>
            </p:cNvPr>
            <p:cNvSpPr/>
            <p:nvPr/>
          </p:nvSpPr>
          <p:spPr>
            <a:xfrm rot="20354693">
              <a:off x="3584930" y="2809941"/>
              <a:ext cx="2005972" cy="408961"/>
            </a:xfrm>
            <a:custGeom>
              <a:avLst/>
              <a:gdLst>
                <a:gd name="connsiteX0" fmla="*/ 0 w 1494503"/>
                <a:gd name="connsiteY0" fmla="*/ 117987 h 131032"/>
                <a:gd name="connsiteX1" fmla="*/ 501445 w 1494503"/>
                <a:gd name="connsiteY1" fmla="*/ 127819 h 131032"/>
                <a:gd name="connsiteX2" fmla="*/ 1111045 w 1494503"/>
                <a:gd name="connsiteY2" fmla="*/ 68826 h 131032"/>
                <a:gd name="connsiteX3" fmla="*/ 1494503 w 1494503"/>
                <a:gd name="connsiteY3" fmla="*/ 0 h 13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503" h="131032">
                  <a:moveTo>
                    <a:pt x="0" y="117987"/>
                  </a:moveTo>
                  <a:cubicBezTo>
                    <a:pt x="158135" y="126999"/>
                    <a:pt x="316271" y="136012"/>
                    <a:pt x="501445" y="127819"/>
                  </a:cubicBezTo>
                  <a:cubicBezTo>
                    <a:pt x="686619" y="119626"/>
                    <a:pt x="945535" y="90129"/>
                    <a:pt x="1111045" y="68826"/>
                  </a:cubicBezTo>
                  <a:cubicBezTo>
                    <a:pt x="1276555" y="47523"/>
                    <a:pt x="1385529" y="23761"/>
                    <a:pt x="1494503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tailEnd type="stealth" w="lg" len="lg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691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NCieplicka\Dropbox\13C(p,p')_CCB\rysunek\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12440"/>
          <a:stretch/>
        </p:blipFill>
        <p:spPr bwMode="auto">
          <a:xfrm>
            <a:off x="-1" y="655608"/>
            <a:ext cx="4677347" cy="44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598" y="84523"/>
            <a:ext cx="9185427" cy="963543"/>
          </a:xfrm>
        </p:spPr>
        <p:txBody>
          <a:bodyPr>
            <a:normAutofit/>
          </a:bodyPr>
          <a:lstStyle/>
          <a:p>
            <a:r>
              <a:rPr lang="pl-PL" sz="1800" dirty="0" err="1"/>
              <a:t>Experimental</a:t>
            </a:r>
            <a:r>
              <a:rPr lang="pl-PL" sz="1800" dirty="0"/>
              <a:t> </a:t>
            </a:r>
            <a:r>
              <a:rPr lang="pl-PL" sz="1800" dirty="0" err="1"/>
              <a:t>results</a:t>
            </a:r>
            <a:r>
              <a:rPr lang="pl-PL" sz="1800" dirty="0"/>
              <a:t>: proton-gamma </a:t>
            </a:r>
            <a:r>
              <a:rPr lang="pl-PL" sz="1800" dirty="0" err="1"/>
              <a:t>coincidence</a:t>
            </a:r>
            <a:r>
              <a:rPr lang="pl-PL" sz="1800" dirty="0"/>
              <a:t> </a:t>
            </a:r>
            <a:r>
              <a:rPr lang="pl-PL" sz="1800" dirty="0" err="1"/>
              <a:t>measurement</a:t>
            </a:r>
            <a:endParaRPr lang="pl-PL" sz="1800" dirty="0"/>
          </a:p>
        </p:txBody>
      </p:sp>
      <p:grpSp>
        <p:nvGrpSpPr>
          <p:cNvPr id="2" name="Grupa 1"/>
          <p:cNvGrpSpPr/>
          <p:nvPr/>
        </p:nvGrpSpPr>
        <p:grpSpPr>
          <a:xfrm>
            <a:off x="4729033" y="963055"/>
            <a:ext cx="2189803" cy="1862803"/>
            <a:chOff x="4755213" y="858392"/>
            <a:chExt cx="1793812" cy="1160908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BEE23C65-4501-1148-9564-CB649BBC396E}"/>
                </a:ext>
              </a:extLst>
            </p:cNvPr>
            <p:cNvGrpSpPr/>
            <p:nvPr/>
          </p:nvGrpSpPr>
          <p:grpSpPr>
            <a:xfrm>
              <a:off x="4755213" y="858392"/>
              <a:ext cx="1793812" cy="1160908"/>
              <a:chOff x="4013899" y="2652317"/>
              <a:chExt cx="1097393" cy="830916"/>
            </a:xfrm>
          </p:grpSpPr>
          <p:pic>
            <p:nvPicPr>
              <p:cNvPr id="50" name="Picture 2" descr="C:\Users\NCieplicka\Dropbox\13C(p,p')_CCB\annual_report\13C_spectra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14"/>
              <a:stretch/>
            </p:blipFill>
            <p:spPr bwMode="auto">
              <a:xfrm>
                <a:off x="4013899" y="2652317"/>
                <a:ext cx="1097393" cy="83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pole tekstowe 50"/>
              <p:cNvSpPr txBox="1"/>
              <p:nvPr/>
            </p:nvSpPr>
            <p:spPr>
              <a:xfrm>
                <a:off x="4389189" y="2781780"/>
                <a:ext cx="636079" cy="5491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pl-PL" sz="800" dirty="0">
                    <a:latin typeface="+mj-lt"/>
                  </a:rPr>
                  <a:t>GATE 21.47 </a:t>
                </a:r>
                <a:r>
                  <a:rPr lang="pl-PL" sz="800" dirty="0" err="1">
                    <a:latin typeface="+mj-lt"/>
                  </a:rPr>
                  <a:t>MeV</a:t>
                </a:r>
                <a:r>
                  <a:rPr lang="pl-PL" sz="800" dirty="0">
                    <a:latin typeface="+mj-lt"/>
                  </a:rPr>
                  <a:t> (</a:t>
                </a:r>
                <a:r>
                  <a:rPr lang="pl-PL" sz="800" baseline="30000" dirty="0">
                    <a:latin typeface="+mj-lt"/>
                  </a:rPr>
                  <a:t>13</a:t>
                </a:r>
                <a:r>
                  <a:rPr lang="pl-PL" sz="800" dirty="0">
                    <a:latin typeface="+mj-lt"/>
                  </a:rPr>
                  <a:t>C)</a:t>
                </a:r>
              </a:p>
            </p:txBody>
          </p:sp>
        </p:grpSp>
        <p:sp>
          <p:nvSpPr>
            <p:cNvPr id="3" name="Prostokąt 2"/>
            <p:cNvSpPr/>
            <p:nvPr/>
          </p:nvSpPr>
          <p:spPr>
            <a:xfrm>
              <a:off x="6346723" y="930683"/>
              <a:ext cx="180975" cy="109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F314AF63-2FCF-D14C-AB3F-E825D5C4EC9D}"/>
              </a:ext>
            </a:extLst>
          </p:cNvPr>
          <p:cNvSpPr/>
          <p:nvPr/>
        </p:nvSpPr>
        <p:spPr>
          <a:xfrm rot="16200000">
            <a:off x="-799394" y="3276846"/>
            <a:ext cx="2697180" cy="135500"/>
          </a:xfrm>
          <a:prstGeom prst="rect">
            <a:avLst/>
          </a:prstGeom>
          <a:solidFill>
            <a:srgbClr val="FFFF00">
              <a:alpha val="74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659900" y="1037151"/>
            <a:ext cx="8391822" cy="2761519"/>
            <a:chOff x="659900" y="1037151"/>
            <a:chExt cx="8391822" cy="2761519"/>
          </a:xfrm>
        </p:grpSpPr>
        <p:grpSp>
          <p:nvGrpSpPr>
            <p:cNvPr id="6" name="Grupa 5"/>
            <p:cNvGrpSpPr/>
            <p:nvPr/>
          </p:nvGrpSpPr>
          <p:grpSpPr>
            <a:xfrm>
              <a:off x="6988984" y="1037151"/>
              <a:ext cx="2062738" cy="1813358"/>
              <a:chOff x="6988984" y="1037151"/>
              <a:chExt cx="2062738" cy="1813358"/>
            </a:xfrm>
          </p:grpSpPr>
          <p:pic>
            <p:nvPicPr>
              <p:cNvPr id="1026" name="Picture 2" descr="C:\Users\NCieplicka\Dropbox\13C(p,p')_CCB\Coloque_GANIL\gate_95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9"/>
              <a:stretch/>
            </p:blipFill>
            <p:spPr bwMode="auto">
              <a:xfrm>
                <a:off x="6988984" y="1037151"/>
                <a:ext cx="2062738" cy="1813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Prostokąt 17"/>
              <p:cNvSpPr/>
              <p:nvPr/>
            </p:nvSpPr>
            <p:spPr>
              <a:xfrm>
                <a:off x="7256535" y="1068525"/>
                <a:ext cx="810135" cy="175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7281999" y="1090110"/>
                <a:ext cx="827898" cy="24622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pl-PL" sz="800" dirty="0">
                    <a:latin typeface="+mj-lt"/>
                  </a:rPr>
                  <a:t>GATE 953 </a:t>
                </a:r>
                <a:r>
                  <a:rPr lang="pl-PL" sz="800" dirty="0" err="1">
                    <a:latin typeface="+mj-lt"/>
                  </a:rPr>
                  <a:t>keV</a:t>
                </a:r>
                <a:r>
                  <a:rPr lang="pl-PL" sz="800" dirty="0">
                    <a:latin typeface="+mj-lt"/>
                  </a:rPr>
                  <a:t> </a:t>
                </a:r>
              </a:p>
              <a:p>
                <a:pPr algn="ctr"/>
                <a:r>
                  <a:rPr lang="pl-PL" sz="800" dirty="0">
                    <a:latin typeface="+mj-lt"/>
                  </a:rPr>
                  <a:t>(</a:t>
                </a:r>
                <a:r>
                  <a:rPr lang="pl-PL" sz="800" baseline="30000" dirty="0">
                    <a:latin typeface="+mj-lt"/>
                  </a:rPr>
                  <a:t>12</a:t>
                </a:r>
                <a:r>
                  <a:rPr lang="pl-PL" sz="800" dirty="0">
                    <a:latin typeface="+mj-lt"/>
                  </a:rPr>
                  <a:t>B)</a:t>
                </a:r>
              </a:p>
            </p:txBody>
          </p:sp>
        </p:grpSp>
        <p:sp>
          <p:nvSpPr>
            <p:cNvPr id="16" name="Dowolny kształt 15">
              <a:extLst>
                <a:ext uri="{FF2B5EF4-FFF2-40B4-BE49-F238E27FC236}">
                  <a16:creationId xmlns:a16="http://schemas.microsoft.com/office/drawing/2014/main" id="{EC227D43-10CE-3545-8D64-0A277CFC6E9C}"/>
                </a:ext>
              </a:extLst>
            </p:cNvPr>
            <p:cNvSpPr/>
            <p:nvPr/>
          </p:nvSpPr>
          <p:spPr>
            <a:xfrm>
              <a:off x="659900" y="2545597"/>
              <a:ext cx="6798906" cy="1253073"/>
            </a:xfrm>
            <a:custGeom>
              <a:avLst/>
              <a:gdLst>
                <a:gd name="connsiteX0" fmla="*/ 0 w 1494503"/>
                <a:gd name="connsiteY0" fmla="*/ 117987 h 131032"/>
                <a:gd name="connsiteX1" fmla="*/ 501445 w 1494503"/>
                <a:gd name="connsiteY1" fmla="*/ 127819 h 131032"/>
                <a:gd name="connsiteX2" fmla="*/ 1111045 w 1494503"/>
                <a:gd name="connsiteY2" fmla="*/ 68826 h 131032"/>
                <a:gd name="connsiteX3" fmla="*/ 1494503 w 1494503"/>
                <a:gd name="connsiteY3" fmla="*/ 0 h 13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4503" h="131032">
                  <a:moveTo>
                    <a:pt x="0" y="117987"/>
                  </a:moveTo>
                  <a:cubicBezTo>
                    <a:pt x="158135" y="126999"/>
                    <a:pt x="316271" y="136012"/>
                    <a:pt x="501445" y="127819"/>
                  </a:cubicBezTo>
                  <a:cubicBezTo>
                    <a:pt x="686619" y="119626"/>
                    <a:pt x="945535" y="90129"/>
                    <a:pt x="1111045" y="68826"/>
                  </a:cubicBezTo>
                  <a:cubicBezTo>
                    <a:pt x="1276555" y="47523"/>
                    <a:pt x="1385529" y="23761"/>
                    <a:pt x="1494503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tailEnd type="stealth" w="lg" len="lg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8258175" y="1255966"/>
            <a:ext cx="599844" cy="1250641"/>
            <a:chOff x="8258175" y="1255966"/>
            <a:chExt cx="599844" cy="1250641"/>
          </a:xfrm>
        </p:grpSpPr>
        <p:cxnSp>
          <p:nvCxnSpPr>
            <p:cNvPr id="9" name="Łącznik prostoliniowy 8"/>
            <p:cNvCxnSpPr/>
            <p:nvPr/>
          </p:nvCxnSpPr>
          <p:spPr>
            <a:xfrm>
              <a:off x="8258676" y="1255966"/>
              <a:ext cx="0" cy="125064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8258175" y="1952625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21.47</a:t>
              </a:r>
            </a:p>
          </p:txBody>
        </p:sp>
      </p:grpSp>
      <p:sp>
        <p:nvSpPr>
          <p:cNvPr id="22" name="Prostokąt 21"/>
          <p:cNvSpPr/>
          <p:nvPr/>
        </p:nvSpPr>
        <p:spPr>
          <a:xfrm>
            <a:off x="358274" y="753979"/>
            <a:ext cx="395705" cy="22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-74862" y="67911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baseline="30000" dirty="0">
                <a:solidFill>
                  <a:srgbClr val="FF0000"/>
                </a:solidFill>
                <a:latin typeface="+mj-lt"/>
              </a:rPr>
              <a:t>12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035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794" y="329138"/>
            <a:ext cx="8229600" cy="800100"/>
          </a:xfrm>
        </p:spPr>
        <p:txBody>
          <a:bodyPr>
            <a:normAutofit/>
          </a:bodyPr>
          <a:lstStyle/>
          <a:p>
            <a:r>
              <a:rPr lang="pl-PL" sz="3200" dirty="0" err="1"/>
              <a:t>Outline</a:t>
            </a:r>
            <a:endParaRPr lang="pl-PL" sz="32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AD4946D-21CB-4096-874E-968BD9B56B33}"/>
              </a:ext>
            </a:extLst>
          </p:cNvPr>
          <p:cNvGrpSpPr/>
          <p:nvPr/>
        </p:nvGrpSpPr>
        <p:grpSpPr>
          <a:xfrm>
            <a:off x="258091" y="2175919"/>
            <a:ext cx="8527913" cy="1814047"/>
            <a:chOff x="219497" y="2249752"/>
            <a:chExt cx="8527913" cy="1814047"/>
          </a:xfrm>
        </p:grpSpPr>
        <p:sp>
          <p:nvSpPr>
            <p:cNvPr id="6" name="Symbol zastępczy zawartości 2">
              <a:extLst>
                <a:ext uri="{FF2B5EF4-FFF2-40B4-BE49-F238E27FC236}">
                  <a16:creationId xmlns:a16="http://schemas.microsoft.com/office/drawing/2014/main" id="{0E755A4C-92C8-46AF-ADDB-3C49D7D66B39}"/>
                </a:ext>
              </a:extLst>
            </p:cNvPr>
            <p:cNvSpPr txBox="1">
              <a:spLocks/>
            </p:cNvSpPr>
            <p:nvPr/>
          </p:nvSpPr>
          <p:spPr>
            <a:xfrm>
              <a:off x="274461" y="2249752"/>
              <a:ext cx="8472949" cy="455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anchor="ctr" anchorCtr="0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buClr>
                  <a:srgbClr val="009999"/>
                </a:buClr>
                <a:buFont typeface="Georgia"/>
                <a:buNone/>
              </a:pPr>
              <a:r>
                <a:rPr lang="pl-PL" sz="1600" i="1" dirty="0">
                  <a:solidFill>
                    <a:srgbClr val="0070C0"/>
                  </a:solidFill>
                  <a:latin typeface="+mj-lt"/>
                </a:rPr>
                <a:t>STRETCHED STATE IN </a:t>
              </a:r>
              <a:r>
                <a:rPr lang="pl-PL" sz="1600" i="1" baseline="30000" dirty="0">
                  <a:solidFill>
                    <a:srgbClr val="0070C0"/>
                  </a:solidFill>
                  <a:latin typeface="+mj-lt"/>
                </a:rPr>
                <a:t>13</a:t>
              </a:r>
              <a:r>
                <a:rPr lang="pl-PL" sz="1600" i="1" dirty="0">
                  <a:solidFill>
                    <a:srgbClr val="0070C0"/>
                  </a:solidFill>
                  <a:latin typeface="+mj-lt"/>
                </a:rPr>
                <a:t>C: THE FIRST CASE STUDIED AT CYCLOTRON CENTRE BRONOWICE</a:t>
              </a:r>
            </a:p>
          </p:txBody>
        </p:sp>
        <p:sp>
          <p:nvSpPr>
            <p:cNvPr id="7" name="Symbol zastępczy zawartości 2">
              <a:extLst>
                <a:ext uri="{FF2B5EF4-FFF2-40B4-BE49-F238E27FC236}">
                  <a16:creationId xmlns:a16="http://schemas.microsoft.com/office/drawing/2014/main" id="{18C13731-8A39-47ED-B6DF-32BFD4B1CE0F}"/>
                </a:ext>
              </a:extLst>
            </p:cNvPr>
            <p:cNvSpPr txBox="1">
              <a:spLocks/>
            </p:cNvSpPr>
            <p:nvPr/>
          </p:nvSpPr>
          <p:spPr>
            <a:xfrm>
              <a:off x="219497" y="2662555"/>
              <a:ext cx="5206183" cy="14012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Aft>
                  <a:spcPts val="600"/>
                </a:spcAft>
                <a:buClr>
                  <a:srgbClr val="009999"/>
                </a:buClr>
                <a:buFont typeface="Georgia"/>
                <a:buNone/>
              </a:pPr>
              <a:r>
                <a:rPr lang="pl-PL" sz="1400" i="1" dirty="0">
                  <a:latin typeface="+mj-lt"/>
                </a:rPr>
                <a:t> EXPERIMENT AND RESULTS OF ANALYSIS:</a:t>
              </a:r>
            </a:p>
            <a:p>
              <a:pPr lvl="1"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" pitchFamily="2" charset="2"/>
                <a:buChar char="v"/>
              </a:pP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Scattered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protons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– gamma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ray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coincidences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endParaRPr lang="pl-PL" sz="1400" i="1" dirty="0">
                <a:solidFill>
                  <a:schemeClr val="tx1"/>
                </a:solidFill>
                <a:latin typeface="+mj-lt"/>
              </a:endParaRPr>
            </a:p>
            <a:p>
              <a:pPr lvl="1"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" pitchFamily="2" charset="2"/>
                <a:buChar char="v"/>
              </a:pP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Scattered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protons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–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light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charged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particles</a:t>
              </a:r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400" dirty="0" err="1">
                  <a:solidFill>
                    <a:schemeClr val="tx1"/>
                  </a:solidFill>
                  <a:latin typeface="+mj-lt"/>
                </a:rPr>
                <a:t>coincidences</a:t>
              </a:r>
              <a:endParaRPr lang="pl-PL" sz="1400" i="1" dirty="0">
                <a:latin typeface="+mj-lt"/>
              </a:endParaRPr>
            </a:p>
          </p:txBody>
        </p:sp>
      </p:grp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6A612A46-AA01-4B7A-97CD-A38BF06B72B0}"/>
              </a:ext>
            </a:extLst>
          </p:cNvPr>
          <p:cNvSpPr txBox="1">
            <a:spLocks/>
          </p:cNvSpPr>
          <p:nvPr/>
        </p:nvSpPr>
        <p:spPr>
          <a:xfrm>
            <a:off x="5326595" y="2589659"/>
            <a:ext cx="3895043" cy="1015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Aft>
                <a:spcPts val="600"/>
              </a:spcAft>
              <a:buClr>
                <a:srgbClr val="009999"/>
              </a:buClr>
              <a:buFont typeface="Georgia"/>
              <a:buNone/>
            </a:pPr>
            <a:r>
              <a:rPr lang="pl-PL" sz="1400" i="1" dirty="0">
                <a:latin typeface="+mj-lt"/>
              </a:rPr>
              <a:t>GAMOW SHELL MODEL CALCULATIONS</a:t>
            </a:r>
            <a:endParaRPr lang="pl-PL" sz="1400" dirty="0">
              <a:latin typeface="+mj-lt"/>
            </a:endParaRPr>
          </a:p>
          <a:p>
            <a:pPr marL="109728" indent="0">
              <a:spcAft>
                <a:spcPts val="600"/>
              </a:spcAft>
              <a:buClr>
                <a:srgbClr val="009999"/>
              </a:buClr>
              <a:buFont typeface="Georgia"/>
              <a:buNone/>
            </a:pPr>
            <a:r>
              <a:rPr lang="pl-PL" sz="1400" i="1" dirty="0">
                <a:latin typeface="+mj-lt"/>
              </a:rPr>
              <a:t>Y. </a:t>
            </a:r>
            <a:r>
              <a:rPr lang="pl-PL" sz="1400" i="1" dirty="0" err="1">
                <a:latin typeface="+mj-lt"/>
              </a:rPr>
              <a:t>Jaganathen</a:t>
            </a:r>
            <a:r>
              <a:rPr lang="pl-PL" sz="1400" i="1" dirty="0">
                <a:latin typeface="+mj-lt"/>
              </a:rPr>
              <a:t> (IFJ PAN, Poland), </a:t>
            </a:r>
            <a:br>
              <a:rPr lang="pl-PL" sz="1400" i="1" dirty="0">
                <a:latin typeface="+mj-lt"/>
              </a:rPr>
            </a:br>
            <a:r>
              <a:rPr lang="pl-PL" sz="1400" i="1" dirty="0">
                <a:latin typeface="+mj-lt"/>
              </a:rPr>
              <a:t>M. </a:t>
            </a:r>
            <a:r>
              <a:rPr lang="pl-PL" sz="1400" i="1" dirty="0" err="1">
                <a:latin typeface="+mj-lt"/>
              </a:rPr>
              <a:t>Płoszajczak</a:t>
            </a:r>
            <a:r>
              <a:rPr lang="pl-PL" sz="1400" i="1" dirty="0">
                <a:latin typeface="+mj-lt"/>
              </a:rPr>
              <a:t> (GANIL, France)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4B8C86DD-836C-4E96-A3AD-1985F2C077DF}"/>
              </a:ext>
            </a:extLst>
          </p:cNvPr>
          <p:cNvSpPr txBox="1">
            <a:spLocks/>
          </p:cNvSpPr>
          <p:nvPr/>
        </p:nvSpPr>
        <p:spPr>
          <a:xfrm>
            <a:off x="258091" y="4181190"/>
            <a:ext cx="5206183" cy="7742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Aft>
                <a:spcPts val="600"/>
              </a:spcAft>
              <a:buClr>
                <a:srgbClr val="009999"/>
              </a:buClr>
              <a:buFont typeface="Georgia"/>
              <a:buNone/>
            </a:pPr>
            <a:r>
              <a:rPr lang="pl-PL" sz="1600" i="1" dirty="0">
                <a:solidFill>
                  <a:srgbClr val="0070C0"/>
                </a:solidFill>
                <a:latin typeface="+mj-lt"/>
              </a:rPr>
              <a:t>FURTHER STUDIES OF STRETCHED STATES AT CCB</a:t>
            </a:r>
          </a:p>
          <a:p>
            <a:pPr marL="109728" indent="0">
              <a:spcAft>
                <a:spcPts val="600"/>
              </a:spcAft>
              <a:buClr>
                <a:srgbClr val="009999"/>
              </a:buClr>
              <a:buFont typeface="Georgia"/>
              <a:buNone/>
            </a:pPr>
            <a:r>
              <a:rPr lang="pl-PL" sz="1400" i="1" dirty="0">
                <a:latin typeface="+mj-lt"/>
              </a:rPr>
              <a:t>PRELIMINARY RESULTS OF EXPERIMENT FOR </a:t>
            </a:r>
            <a:r>
              <a:rPr lang="pl-PL" sz="1400" baseline="30000" dirty="0">
                <a:solidFill>
                  <a:schemeClr val="tx1"/>
                </a:solidFill>
                <a:latin typeface="+mj-lt"/>
              </a:rPr>
              <a:t>14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N </a:t>
            </a:r>
            <a:r>
              <a:rPr lang="pl-PL" sz="1400" i="1" dirty="0">
                <a:solidFill>
                  <a:schemeClr val="tx1"/>
                </a:solidFill>
                <a:latin typeface="+mj-lt"/>
              </a:rPr>
              <a:t>AND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400" baseline="30000" dirty="0">
                <a:solidFill>
                  <a:schemeClr val="tx1"/>
                </a:solidFill>
                <a:latin typeface="+mj-lt"/>
              </a:rPr>
              <a:t>16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O</a:t>
            </a:r>
            <a:endParaRPr lang="pl-PL" sz="1400" i="1" dirty="0">
              <a:latin typeface="+mj-lt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5B60BC6-65D8-4999-B4FC-40C17A35CE6C}"/>
              </a:ext>
            </a:extLst>
          </p:cNvPr>
          <p:cNvGrpSpPr/>
          <p:nvPr/>
        </p:nvGrpSpPr>
        <p:grpSpPr>
          <a:xfrm>
            <a:off x="258091" y="1177803"/>
            <a:ext cx="8536975" cy="903065"/>
            <a:chOff x="258092" y="1276142"/>
            <a:chExt cx="8536975" cy="903065"/>
          </a:xfrm>
        </p:grpSpPr>
        <p:sp>
          <p:nvSpPr>
            <p:cNvPr id="9" name="Symbol zastępczy zawartości 2">
              <a:extLst>
                <a:ext uri="{FF2B5EF4-FFF2-40B4-BE49-F238E27FC236}">
                  <a16:creationId xmlns:a16="http://schemas.microsoft.com/office/drawing/2014/main" id="{E973183E-16A6-4378-9A91-DA12799640A1}"/>
                </a:ext>
              </a:extLst>
            </p:cNvPr>
            <p:cNvSpPr txBox="1">
              <a:spLocks/>
            </p:cNvSpPr>
            <p:nvPr/>
          </p:nvSpPr>
          <p:spPr>
            <a:xfrm>
              <a:off x="322118" y="1276142"/>
              <a:ext cx="8472949" cy="455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anchor="ctr" anchorCtr="0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buClr>
                  <a:srgbClr val="009999"/>
                </a:buClr>
                <a:buFont typeface="Georgia"/>
                <a:buNone/>
              </a:pPr>
              <a:r>
                <a:rPr lang="pl-PL" sz="1600" i="1" dirty="0">
                  <a:solidFill>
                    <a:srgbClr val="0070C0"/>
                  </a:solidFill>
                  <a:latin typeface="+mj-lt"/>
                </a:rPr>
                <a:t>INTRODUCTION</a:t>
              </a:r>
            </a:p>
          </p:txBody>
        </p:sp>
        <p:sp>
          <p:nvSpPr>
            <p:cNvPr id="10" name="Symbol zastępczy zawartości 2">
              <a:extLst>
                <a:ext uri="{FF2B5EF4-FFF2-40B4-BE49-F238E27FC236}">
                  <a16:creationId xmlns:a16="http://schemas.microsoft.com/office/drawing/2014/main" id="{BAFA4199-F9FA-464A-9413-E9758D5B2EF9}"/>
                </a:ext>
              </a:extLst>
            </p:cNvPr>
            <p:cNvSpPr txBox="1">
              <a:spLocks/>
            </p:cNvSpPr>
            <p:nvPr/>
          </p:nvSpPr>
          <p:spPr>
            <a:xfrm>
              <a:off x="258092" y="1672893"/>
              <a:ext cx="5206183" cy="5063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Aft>
                  <a:spcPts val="600"/>
                </a:spcAft>
                <a:buClr>
                  <a:srgbClr val="009999"/>
                </a:buClr>
                <a:buFont typeface="Georgia"/>
                <a:buNone/>
              </a:pPr>
              <a:r>
                <a:rPr lang="pl-PL" sz="1400" i="1" dirty="0">
                  <a:latin typeface="+mj-lt"/>
                </a:rPr>
                <a:t> WHAT IS A STRETCHED STATE AND WHY IT IS INTERESTING?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8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NCieplicka\Dropbox\13C(p,p')_CCB\rysunek\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12440"/>
          <a:stretch/>
        </p:blipFill>
        <p:spPr bwMode="auto">
          <a:xfrm>
            <a:off x="-1" y="655608"/>
            <a:ext cx="4677347" cy="44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598" y="84523"/>
            <a:ext cx="9185427" cy="963543"/>
          </a:xfrm>
        </p:spPr>
        <p:txBody>
          <a:bodyPr>
            <a:normAutofit/>
          </a:bodyPr>
          <a:lstStyle/>
          <a:p>
            <a:r>
              <a:rPr lang="pl-PL" sz="1800" dirty="0" err="1"/>
              <a:t>Experimental</a:t>
            </a:r>
            <a:r>
              <a:rPr lang="pl-PL" sz="1800" dirty="0"/>
              <a:t> </a:t>
            </a:r>
            <a:r>
              <a:rPr lang="pl-PL" sz="1800" dirty="0" err="1"/>
              <a:t>results</a:t>
            </a:r>
            <a:r>
              <a:rPr lang="pl-PL" sz="1800" dirty="0"/>
              <a:t>: proton-gamma </a:t>
            </a:r>
            <a:r>
              <a:rPr lang="pl-PL" sz="1800" dirty="0" err="1"/>
              <a:t>coincidence</a:t>
            </a:r>
            <a:r>
              <a:rPr lang="pl-PL" sz="1800" dirty="0"/>
              <a:t> </a:t>
            </a:r>
            <a:r>
              <a:rPr lang="pl-PL" sz="1800" dirty="0" err="1"/>
              <a:t>measurement</a:t>
            </a:r>
            <a:endParaRPr lang="pl-PL" sz="1800" dirty="0"/>
          </a:p>
        </p:txBody>
      </p:sp>
      <p:grpSp>
        <p:nvGrpSpPr>
          <p:cNvPr id="2" name="Grupa 1"/>
          <p:cNvGrpSpPr/>
          <p:nvPr/>
        </p:nvGrpSpPr>
        <p:grpSpPr>
          <a:xfrm>
            <a:off x="4729033" y="963055"/>
            <a:ext cx="2189803" cy="1862803"/>
            <a:chOff x="4755213" y="858392"/>
            <a:chExt cx="1793812" cy="1160908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BEE23C65-4501-1148-9564-CB649BBC396E}"/>
                </a:ext>
              </a:extLst>
            </p:cNvPr>
            <p:cNvGrpSpPr/>
            <p:nvPr/>
          </p:nvGrpSpPr>
          <p:grpSpPr>
            <a:xfrm>
              <a:off x="4755213" y="858392"/>
              <a:ext cx="1793812" cy="1160908"/>
              <a:chOff x="4013899" y="2652317"/>
              <a:chExt cx="1097393" cy="830916"/>
            </a:xfrm>
          </p:grpSpPr>
          <p:pic>
            <p:nvPicPr>
              <p:cNvPr id="50" name="Picture 2" descr="C:\Users\NCieplicka\Dropbox\13C(p,p')_CCB\annual_report\13C_spectra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14"/>
              <a:stretch/>
            </p:blipFill>
            <p:spPr bwMode="auto">
              <a:xfrm>
                <a:off x="4013899" y="2652317"/>
                <a:ext cx="1097393" cy="83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pole tekstowe 50"/>
              <p:cNvSpPr txBox="1"/>
              <p:nvPr/>
            </p:nvSpPr>
            <p:spPr>
              <a:xfrm>
                <a:off x="4389189" y="2781780"/>
                <a:ext cx="636079" cy="5491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pl-PL" sz="800" dirty="0">
                    <a:latin typeface="+mj-lt"/>
                  </a:rPr>
                  <a:t>GATE 21.47 </a:t>
                </a:r>
                <a:r>
                  <a:rPr lang="pl-PL" sz="800" dirty="0" err="1">
                    <a:latin typeface="+mj-lt"/>
                  </a:rPr>
                  <a:t>MeV</a:t>
                </a:r>
                <a:r>
                  <a:rPr lang="pl-PL" sz="800" dirty="0">
                    <a:latin typeface="+mj-lt"/>
                  </a:rPr>
                  <a:t> (</a:t>
                </a:r>
                <a:r>
                  <a:rPr lang="pl-PL" sz="800" baseline="30000" dirty="0">
                    <a:latin typeface="+mj-lt"/>
                  </a:rPr>
                  <a:t>13</a:t>
                </a:r>
                <a:r>
                  <a:rPr lang="pl-PL" sz="800" dirty="0">
                    <a:latin typeface="+mj-lt"/>
                  </a:rPr>
                  <a:t>C)</a:t>
                </a:r>
              </a:p>
            </p:txBody>
          </p:sp>
        </p:grpSp>
        <p:sp>
          <p:nvSpPr>
            <p:cNvPr id="3" name="Prostokąt 2"/>
            <p:cNvSpPr/>
            <p:nvPr/>
          </p:nvSpPr>
          <p:spPr>
            <a:xfrm>
              <a:off x="6346723" y="930683"/>
              <a:ext cx="180975" cy="109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F314AF63-2FCF-D14C-AB3F-E825D5C4EC9D}"/>
              </a:ext>
            </a:extLst>
          </p:cNvPr>
          <p:cNvSpPr/>
          <p:nvPr/>
        </p:nvSpPr>
        <p:spPr>
          <a:xfrm rot="16200000">
            <a:off x="-216590" y="3271822"/>
            <a:ext cx="2697180" cy="135500"/>
          </a:xfrm>
          <a:prstGeom prst="rect">
            <a:avLst/>
          </a:prstGeom>
          <a:solidFill>
            <a:srgbClr val="FFFF00">
              <a:alpha val="74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6988984" y="1037151"/>
            <a:ext cx="2062738" cy="1813358"/>
            <a:chOff x="6988984" y="1037151"/>
            <a:chExt cx="2062738" cy="1813358"/>
          </a:xfrm>
        </p:grpSpPr>
        <p:pic>
          <p:nvPicPr>
            <p:cNvPr id="1026" name="Picture 2" descr="C:\Users\NCieplicka\Dropbox\13C(p,p')_CCB\Coloque_GANIL\gate_95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"/>
            <a:stretch/>
          </p:blipFill>
          <p:spPr bwMode="auto">
            <a:xfrm>
              <a:off x="6988984" y="1037151"/>
              <a:ext cx="2062738" cy="18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rostokąt 17"/>
            <p:cNvSpPr/>
            <p:nvPr/>
          </p:nvSpPr>
          <p:spPr>
            <a:xfrm>
              <a:off x="7256535" y="1068525"/>
              <a:ext cx="810135" cy="175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7281999" y="1090110"/>
              <a:ext cx="827898" cy="24622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pl-PL" sz="800" dirty="0">
                  <a:latin typeface="+mj-lt"/>
                </a:rPr>
                <a:t>GATE 953 </a:t>
              </a:r>
              <a:r>
                <a:rPr lang="pl-PL" sz="800" dirty="0" err="1">
                  <a:latin typeface="+mj-lt"/>
                </a:rPr>
                <a:t>keV</a:t>
              </a:r>
              <a:r>
                <a:rPr lang="pl-PL" sz="800" dirty="0">
                  <a:latin typeface="+mj-lt"/>
                </a:rPr>
                <a:t> </a:t>
              </a:r>
            </a:p>
            <a:p>
              <a:pPr algn="ctr"/>
              <a:r>
                <a:rPr lang="pl-PL" sz="800" dirty="0">
                  <a:latin typeface="+mj-lt"/>
                </a:rPr>
                <a:t>(</a:t>
              </a:r>
              <a:r>
                <a:rPr lang="pl-PL" sz="800" baseline="30000" dirty="0">
                  <a:latin typeface="+mj-lt"/>
                </a:rPr>
                <a:t>12</a:t>
              </a:r>
              <a:r>
                <a:rPr lang="pl-PL" sz="800" dirty="0">
                  <a:latin typeface="+mj-lt"/>
                </a:rPr>
                <a:t>B)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8258175" y="1255966"/>
            <a:ext cx="599844" cy="1250641"/>
            <a:chOff x="8258175" y="1255966"/>
            <a:chExt cx="599844" cy="1250641"/>
          </a:xfrm>
        </p:grpSpPr>
        <p:cxnSp>
          <p:nvCxnSpPr>
            <p:cNvPr id="9" name="Łącznik prostoliniowy 8"/>
            <p:cNvCxnSpPr/>
            <p:nvPr/>
          </p:nvCxnSpPr>
          <p:spPr>
            <a:xfrm>
              <a:off x="8258676" y="1255966"/>
              <a:ext cx="0" cy="125064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8258175" y="1952625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21.47</a:t>
              </a:r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694516" y="764027"/>
            <a:ext cx="395705" cy="22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718768" y="6992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baseline="30000" dirty="0">
                <a:solidFill>
                  <a:srgbClr val="FF0000"/>
                </a:solidFill>
                <a:latin typeface="+mj-lt"/>
              </a:rPr>
              <a:t>12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942754" y="760678"/>
            <a:ext cx="395705" cy="22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F314AF63-2FCF-D14C-AB3F-E825D5C4EC9D}"/>
              </a:ext>
            </a:extLst>
          </p:cNvPr>
          <p:cNvSpPr/>
          <p:nvPr/>
        </p:nvSpPr>
        <p:spPr>
          <a:xfrm rot="16200000">
            <a:off x="1478232" y="3278521"/>
            <a:ext cx="2697180" cy="135500"/>
          </a:xfrm>
          <a:prstGeom prst="rect">
            <a:avLst/>
          </a:prstGeom>
          <a:solidFill>
            <a:srgbClr val="FFFF00">
              <a:alpha val="74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4695825" y="3102637"/>
            <a:ext cx="2241378" cy="1799083"/>
            <a:chOff x="4695825" y="3102637"/>
            <a:chExt cx="2241378" cy="1799083"/>
          </a:xfrm>
        </p:grpSpPr>
        <p:pic>
          <p:nvPicPr>
            <p:cNvPr id="1029" name="Picture 5" descr="C:\Users\NCieplicka\Dropbox\13C(p,p')_CCB\Coloque_GANIL\gate_444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79" r="-1"/>
            <a:stretch/>
          </p:blipFill>
          <p:spPr bwMode="auto">
            <a:xfrm>
              <a:off x="4695825" y="3102637"/>
              <a:ext cx="2241378" cy="179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pole tekstowe 25"/>
            <p:cNvSpPr txBox="1"/>
            <p:nvPr/>
          </p:nvSpPr>
          <p:spPr>
            <a:xfrm>
              <a:off x="6048527" y="3158361"/>
              <a:ext cx="827898" cy="24622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pl-PL" sz="800" dirty="0">
                  <a:latin typeface="+mj-lt"/>
                </a:rPr>
                <a:t>GATE 4.4 </a:t>
              </a:r>
              <a:r>
                <a:rPr lang="pl-PL" sz="800" dirty="0" err="1">
                  <a:latin typeface="+mj-lt"/>
                </a:rPr>
                <a:t>MeV</a:t>
              </a:r>
              <a:r>
                <a:rPr lang="pl-PL" sz="800" dirty="0">
                  <a:latin typeface="+mj-lt"/>
                </a:rPr>
                <a:t> </a:t>
              </a:r>
            </a:p>
            <a:p>
              <a:pPr algn="ctr"/>
              <a:r>
                <a:rPr lang="pl-PL" sz="800" dirty="0">
                  <a:latin typeface="+mj-lt"/>
                </a:rPr>
                <a:t>(</a:t>
              </a:r>
              <a:r>
                <a:rPr lang="pl-PL" sz="800" baseline="30000" dirty="0">
                  <a:latin typeface="+mj-lt"/>
                </a:rPr>
                <a:t>12</a:t>
              </a:r>
              <a:r>
                <a:rPr lang="pl-PL" sz="800" dirty="0">
                  <a:latin typeface="+mj-lt"/>
                </a:rPr>
                <a:t>C)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156340" y="3147690"/>
              <a:ext cx="581386" cy="258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6994566" y="3110744"/>
            <a:ext cx="2040836" cy="1800225"/>
            <a:chOff x="6994566" y="3110744"/>
            <a:chExt cx="2040836" cy="1800225"/>
          </a:xfrm>
        </p:grpSpPr>
        <p:pic>
          <p:nvPicPr>
            <p:cNvPr id="1028" name="Picture 4" descr="C:\Users\NCieplicka\Dropbox\13C(p,p')_CCB\Coloque_GANIL\gate_15100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"/>
            <a:stretch/>
          </p:blipFill>
          <p:spPr bwMode="auto">
            <a:xfrm>
              <a:off x="6994566" y="3110744"/>
              <a:ext cx="2040836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Prostokąt 28"/>
            <p:cNvSpPr/>
            <p:nvPr/>
          </p:nvSpPr>
          <p:spPr>
            <a:xfrm>
              <a:off x="7254953" y="3154213"/>
              <a:ext cx="878582" cy="21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7269416" y="3158895"/>
              <a:ext cx="827898" cy="24622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pl-PL" sz="800" dirty="0">
                  <a:latin typeface="+mj-lt"/>
                </a:rPr>
                <a:t>GATE 15.1 </a:t>
              </a:r>
              <a:r>
                <a:rPr lang="pl-PL" sz="800" dirty="0" err="1">
                  <a:latin typeface="+mj-lt"/>
                </a:rPr>
                <a:t>MeV</a:t>
              </a:r>
              <a:r>
                <a:rPr lang="pl-PL" sz="800" dirty="0">
                  <a:latin typeface="+mj-lt"/>
                </a:rPr>
                <a:t> </a:t>
              </a:r>
            </a:p>
            <a:p>
              <a:pPr algn="ctr"/>
              <a:r>
                <a:rPr lang="pl-PL" sz="800" dirty="0">
                  <a:latin typeface="+mj-lt"/>
                </a:rPr>
                <a:t>(</a:t>
              </a:r>
              <a:r>
                <a:rPr lang="pl-PL" sz="800" baseline="30000" dirty="0">
                  <a:latin typeface="+mj-lt"/>
                </a:rPr>
                <a:t>12</a:t>
              </a:r>
              <a:r>
                <a:rPr lang="pl-PL" sz="800" dirty="0">
                  <a:latin typeface="+mj-lt"/>
                </a:rPr>
                <a:t>C)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8258175" y="3341941"/>
            <a:ext cx="599844" cy="1250641"/>
            <a:chOff x="8258175" y="1255966"/>
            <a:chExt cx="599844" cy="1250641"/>
          </a:xfrm>
        </p:grpSpPr>
        <p:cxnSp>
          <p:nvCxnSpPr>
            <p:cNvPr id="32" name="Łącznik prostoliniowy 31"/>
            <p:cNvCxnSpPr/>
            <p:nvPr/>
          </p:nvCxnSpPr>
          <p:spPr>
            <a:xfrm>
              <a:off x="8258676" y="1255966"/>
              <a:ext cx="0" cy="125064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32"/>
            <p:cNvSpPr txBox="1"/>
            <p:nvPr/>
          </p:nvSpPr>
          <p:spPr>
            <a:xfrm>
              <a:off x="8258175" y="1952625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21.47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/>
          <p:cNvGrpSpPr/>
          <p:nvPr/>
        </p:nvGrpSpPr>
        <p:grpSpPr>
          <a:xfrm>
            <a:off x="4235570" y="919740"/>
            <a:ext cx="5708025" cy="4126394"/>
            <a:chOff x="4235570" y="919740"/>
            <a:chExt cx="5708025" cy="4126394"/>
          </a:xfrm>
        </p:grpSpPr>
        <p:grpSp>
          <p:nvGrpSpPr>
            <p:cNvPr id="62" name="Grupa 61"/>
            <p:cNvGrpSpPr/>
            <p:nvPr/>
          </p:nvGrpSpPr>
          <p:grpSpPr>
            <a:xfrm>
              <a:off x="4235570" y="919740"/>
              <a:ext cx="5708025" cy="4126394"/>
              <a:chOff x="5188244" y="921503"/>
              <a:chExt cx="4079324" cy="3408450"/>
            </a:xfrm>
          </p:grpSpPr>
          <p:grpSp>
            <p:nvGrpSpPr>
              <p:cNvPr id="22" name="Grupa 21"/>
              <p:cNvGrpSpPr/>
              <p:nvPr/>
            </p:nvGrpSpPr>
            <p:grpSpPr>
              <a:xfrm>
                <a:off x="5346599" y="921503"/>
                <a:ext cx="3797399" cy="3408450"/>
                <a:chOff x="5440649" y="894609"/>
                <a:chExt cx="3657342" cy="3953436"/>
              </a:xfrm>
            </p:grpSpPr>
            <p:grpSp>
              <p:nvGrpSpPr>
                <p:cNvPr id="18" name="Grupa 17"/>
                <p:cNvGrpSpPr/>
                <p:nvPr/>
              </p:nvGrpSpPr>
              <p:grpSpPr>
                <a:xfrm>
                  <a:off x="5776942" y="894609"/>
                  <a:ext cx="2443752" cy="3857648"/>
                  <a:chOff x="5824567" y="285009"/>
                  <a:chExt cx="2443752" cy="3857648"/>
                </a:xfrm>
              </p:grpSpPr>
              <p:grpSp>
                <p:nvGrpSpPr>
                  <p:cNvPr id="10" name="Grupa 9"/>
                  <p:cNvGrpSpPr/>
                  <p:nvPr/>
                </p:nvGrpSpPr>
                <p:grpSpPr>
                  <a:xfrm>
                    <a:off x="5941392" y="450205"/>
                    <a:ext cx="2151216" cy="3555807"/>
                    <a:chOff x="3188015" y="1969476"/>
                    <a:chExt cx="3630612" cy="4258163"/>
                  </a:xfrm>
                </p:grpSpPr>
                <p:pic>
                  <p:nvPicPr>
                    <p:cNvPr id="12" name="Picture 3" descr="C:\Users\NCieplicka\Dropbox\13C(p,p')_CCB\IAC 2020\levels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88015" y="1969476"/>
                      <a:ext cx="3630612" cy="425816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3" name="Prostokąt 12"/>
                    <p:cNvSpPr/>
                    <p:nvPr/>
                  </p:nvSpPr>
                  <p:spPr>
                    <a:xfrm>
                      <a:off x="3202781" y="3020291"/>
                      <a:ext cx="728663" cy="45997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sp>
                <p:nvSpPr>
                  <p:cNvPr id="11" name="Prostokąt 10"/>
                  <p:cNvSpPr/>
                  <p:nvPr/>
                </p:nvSpPr>
                <p:spPr>
                  <a:xfrm>
                    <a:off x="5824567" y="285009"/>
                    <a:ext cx="2443752" cy="3857648"/>
                  </a:xfrm>
                  <a:prstGeom prst="rect">
                    <a:avLst/>
                  </a:prstGeom>
                  <a:solidFill>
                    <a:schemeClr val="bg1">
                      <a:alpha val="3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</p:grpSp>
            <p:pic>
              <p:nvPicPr>
                <p:cNvPr id="1028" name="Picture 4" descr="C:\Users\NCieplicka\Dropbox\13C(p,p')_CCB\13C_expected_decay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23"/>
                <a:stretch/>
              </p:blipFill>
              <p:spPr bwMode="auto">
                <a:xfrm>
                  <a:off x="5440649" y="1713781"/>
                  <a:ext cx="3657342" cy="3134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Prostokąt 60"/>
              <p:cNvSpPr/>
              <p:nvPr/>
            </p:nvSpPr>
            <p:spPr>
              <a:xfrm>
                <a:off x="8439665" y="1661984"/>
                <a:ext cx="827903" cy="7599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 66"/>
              <p:cNvSpPr/>
              <p:nvPr/>
            </p:nvSpPr>
            <p:spPr>
              <a:xfrm>
                <a:off x="8252254" y="1956487"/>
                <a:ext cx="827903" cy="2491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8" name="Prostokąt 67"/>
              <p:cNvSpPr/>
              <p:nvPr/>
            </p:nvSpPr>
            <p:spPr>
              <a:xfrm>
                <a:off x="5188244" y="2642453"/>
                <a:ext cx="975716" cy="7146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8" name="pole tekstowe 47"/>
            <p:cNvSpPr txBox="1"/>
            <p:nvPr/>
          </p:nvSpPr>
          <p:spPr>
            <a:xfrm>
              <a:off x="4849921" y="1170190"/>
              <a:ext cx="12438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800" i="1" dirty="0">
                  <a:latin typeface="+mj-lt"/>
                </a:rPr>
                <a:t>PROTON DECAY TO </a:t>
              </a:r>
              <a:r>
                <a:rPr lang="pl-PL" sz="800" i="1" baseline="30000" dirty="0">
                  <a:latin typeface="+mj-lt"/>
                </a:rPr>
                <a:t>12</a:t>
              </a:r>
              <a:r>
                <a:rPr lang="pl-PL" sz="800" i="1" dirty="0">
                  <a:latin typeface="+mj-lt"/>
                </a:rPr>
                <a:t>B</a:t>
              </a:r>
            </a:p>
            <a:p>
              <a:endParaRPr lang="pl-PL" sz="1200" dirty="0">
                <a:latin typeface="+mj-lt"/>
              </a:endParaRP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7337976" y="1164621"/>
              <a:ext cx="1614311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800" i="1" dirty="0">
                  <a:latin typeface="+mj-lt"/>
                </a:rPr>
                <a:t>NEUTRON DECAY TO </a:t>
              </a:r>
              <a:r>
                <a:rPr lang="pl-PL" sz="800" i="1" baseline="30000" dirty="0">
                  <a:latin typeface="+mj-lt"/>
                </a:rPr>
                <a:t>12</a:t>
              </a:r>
              <a:r>
                <a:rPr lang="pl-PL" sz="800" i="1" dirty="0">
                  <a:latin typeface="+mj-lt"/>
                </a:rPr>
                <a:t>C</a:t>
              </a:r>
            </a:p>
          </p:txBody>
        </p:sp>
        <p:cxnSp>
          <p:nvCxnSpPr>
            <p:cNvPr id="19" name="Łącznik prostoliniowy 18"/>
            <p:cNvCxnSpPr/>
            <p:nvPr/>
          </p:nvCxnSpPr>
          <p:spPr>
            <a:xfrm>
              <a:off x="6320308" y="1931832"/>
              <a:ext cx="6600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a 68"/>
          <p:cNvGrpSpPr/>
          <p:nvPr/>
        </p:nvGrpSpPr>
        <p:grpSpPr>
          <a:xfrm>
            <a:off x="6977852" y="1802944"/>
            <a:ext cx="735523" cy="2336389"/>
            <a:chOff x="7380039" y="1670164"/>
            <a:chExt cx="621958" cy="1929885"/>
          </a:xfrm>
        </p:grpSpPr>
        <p:cxnSp>
          <p:nvCxnSpPr>
            <p:cNvPr id="55" name="Łącznik prosty ze strzałką 54"/>
            <p:cNvCxnSpPr/>
            <p:nvPr/>
          </p:nvCxnSpPr>
          <p:spPr>
            <a:xfrm>
              <a:off x="7380039" y="1774630"/>
              <a:ext cx="543866" cy="15827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ze strzałką 57"/>
            <p:cNvCxnSpPr/>
            <p:nvPr/>
          </p:nvCxnSpPr>
          <p:spPr>
            <a:xfrm>
              <a:off x="8001996" y="1931670"/>
              <a:ext cx="1" cy="166837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pole tekstowe 59"/>
            <p:cNvSpPr txBox="1"/>
            <p:nvPr/>
          </p:nvSpPr>
          <p:spPr>
            <a:xfrm>
              <a:off x="7538347" y="1670164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i="1" dirty="0">
                  <a:solidFill>
                    <a:srgbClr val="00B050"/>
                  </a:solidFill>
                  <a:latin typeface="+mj-lt"/>
                </a:rPr>
                <a:t>24(5)</a:t>
              </a:r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5234883" y="1809958"/>
            <a:ext cx="1077138" cy="664084"/>
            <a:chOff x="6201446" y="1663811"/>
            <a:chExt cx="910827" cy="548541"/>
          </a:xfrm>
        </p:grpSpPr>
        <p:cxnSp>
          <p:nvCxnSpPr>
            <p:cNvPr id="45" name="Łącznik prosty ze strzałką 44"/>
            <p:cNvCxnSpPr/>
            <p:nvPr/>
          </p:nvCxnSpPr>
          <p:spPr>
            <a:xfrm flipH="1">
              <a:off x="6650352" y="1752650"/>
              <a:ext cx="450437" cy="259754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/>
            <p:nvPr/>
          </p:nvCxnSpPr>
          <p:spPr>
            <a:xfrm flipH="1">
              <a:off x="6644938" y="1745372"/>
              <a:ext cx="467335" cy="15383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ze strzałką 48"/>
            <p:cNvCxnSpPr/>
            <p:nvPr/>
          </p:nvCxnSpPr>
          <p:spPr>
            <a:xfrm flipH="1">
              <a:off x="6201446" y="1902493"/>
              <a:ext cx="2671" cy="20052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ze strzałką 51"/>
            <p:cNvCxnSpPr/>
            <p:nvPr/>
          </p:nvCxnSpPr>
          <p:spPr>
            <a:xfrm flipH="1">
              <a:off x="6405355" y="2011824"/>
              <a:ext cx="2671" cy="20052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ole tekstowe 63"/>
            <p:cNvSpPr txBox="1"/>
            <p:nvPr/>
          </p:nvSpPr>
          <p:spPr>
            <a:xfrm>
              <a:off x="6625224" y="1663811"/>
              <a:ext cx="342853" cy="17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i="1" dirty="0">
                  <a:solidFill>
                    <a:srgbClr val="0000FF"/>
                  </a:solidFill>
                  <a:latin typeface="+mj-lt"/>
                </a:rPr>
                <a:t>7(2)</a:t>
              </a:r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5649901" y="1932373"/>
            <a:ext cx="857441" cy="549604"/>
            <a:chOff x="6474259" y="1789058"/>
            <a:chExt cx="725052" cy="453979"/>
          </a:xfrm>
        </p:grpSpPr>
        <p:cxnSp>
          <p:nvCxnSpPr>
            <p:cNvPr id="41" name="Łącznik prosty ze strzałką 40"/>
            <p:cNvCxnSpPr>
              <a:cxnSpLocks/>
            </p:cNvCxnSpPr>
            <p:nvPr/>
          </p:nvCxnSpPr>
          <p:spPr>
            <a:xfrm>
              <a:off x="6474259" y="2117741"/>
              <a:ext cx="0" cy="1252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 flipH="1">
              <a:off x="6559398" y="1789058"/>
              <a:ext cx="479756" cy="31801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ole tekstowe 64"/>
            <p:cNvSpPr txBox="1"/>
            <p:nvPr/>
          </p:nvSpPr>
          <p:spPr>
            <a:xfrm>
              <a:off x="6774195" y="1902297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i="1" dirty="0">
                  <a:solidFill>
                    <a:srgbClr val="FF0000"/>
                  </a:solidFill>
                  <a:latin typeface="+mj-lt"/>
                </a:rPr>
                <a:t>69(6)</a:t>
              </a:r>
            </a:p>
          </p:txBody>
        </p:sp>
      </p:grpSp>
      <p:cxnSp>
        <p:nvCxnSpPr>
          <p:cNvPr id="86" name="Łącznik prosty ze strzałką 85"/>
          <p:cNvCxnSpPr/>
          <p:nvPr/>
        </p:nvCxnSpPr>
        <p:spPr>
          <a:xfrm flipH="1">
            <a:off x="5745517" y="1951629"/>
            <a:ext cx="566572" cy="518529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ole tekstowe 84"/>
          <p:cNvSpPr txBox="1"/>
          <p:nvPr/>
        </p:nvSpPr>
        <p:spPr>
          <a:xfrm>
            <a:off x="5836247" y="2501422"/>
            <a:ext cx="132760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1100" dirty="0" err="1">
                <a:latin typeface="+mj-lt"/>
              </a:rPr>
              <a:t>Decay</a:t>
            </a:r>
            <a:r>
              <a:rPr lang="pl-PL" sz="1100" dirty="0">
                <a:latin typeface="+mj-lt"/>
              </a:rPr>
              <a:t> to </a:t>
            </a:r>
            <a:r>
              <a:rPr lang="pl-PL" sz="1100" baseline="30000" dirty="0">
                <a:latin typeface="+mj-lt"/>
              </a:rPr>
              <a:t>12</a:t>
            </a:r>
            <a:r>
              <a:rPr lang="pl-PL" sz="1100" dirty="0">
                <a:latin typeface="+mj-lt"/>
              </a:rPr>
              <a:t>B </a:t>
            </a:r>
            <a:r>
              <a:rPr lang="pl-PL" sz="1100" dirty="0" err="1">
                <a:latin typeface="+mj-lt"/>
              </a:rPr>
              <a:t>g.s</a:t>
            </a:r>
            <a:r>
              <a:rPr lang="pl-PL" sz="1100" dirty="0">
                <a:latin typeface="+mj-lt"/>
              </a:rPr>
              <a:t>. ?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7822706" y="3671521"/>
            <a:ext cx="484538" cy="289337"/>
            <a:chOff x="8458200" y="577438"/>
            <a:chExt cx="484538" cy="289337"/>
          </a:xfrm>
        </p:grpSpPr>
        <p:cxnSp>
          <p:nvCxnSpPr>
            <p:cNvPr id="25" name="Łącznik prostoliniowy 24"/>
            <p:cNvCxnSpPr/>
            <p:nvPr/>
          </p:nvCxnSpPr>
          <p:spPr>
            <a:xfrm>
              <a:off x="8466488" y="577438"/>
              <a:ext cx="476250" cy="285750"/>
            </a:xfrm>
            <a:prstGeom prst="line">
              <a:avLst/>
            </a:prstGeom>
            <a:ln w="28575">
              <a:solidFill>
                <a:srgbClr val="B622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oliniowy 107"/>
            <p:cNvCxnSpPr/>
            <p:nvPr/>
          </p:nvCxnSpPr>
          <p:spPr>
            <a:xfrm flipH="1">
              <a:off x="8458200" y="581025"/>
              <a:ext cx="476250" cy="285750"/>
            </a:xfrm>
            <a:prstGeom prst="line">
              <a:avLst/>
            </a:prstGeom>
            <a:ln w="28575">
              <a:solidFill>
                <a:srgbClr val="B622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rostokąt 2"/>
          <p:cNvSpPr/>
          <p:nvPr/>
        </p:nvSpPr>
        <p:spPr>
          <a:xfrm>
            <a:off x="4633507" y="1890307"/>
            <a:ext cx="287031" cy="20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2" descr="C:\Users\NCieplicka\Dropbox\13C(p,p')_CCB\rysunek\matrix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12440"/>
          <a:stretch/>
        </p:blipFill>
        <p:spPr bwMode="auto">
          <a:xfrm>
            <a:off x="-1" y="655608"/>
            <a:ext cx="4677347" cy="44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598" y="84523"/>
            <a:ext cx="9185427" cy="963543"/>
          </a:xfrm>
        </p:spPr>
        <p:txBody>
          <a:bodyPr>
            <a:normAutofit/>
          </a:bodyPr>
          <a:lstStyle/>
          <a:p>
            <a:r>
              <a:rPr lang="pl-PL" sz="1800" dirty="0" err="1"/>
              <a:t>Experimental</a:t>
            </a:r>
            <a:r>
              <a:rPr lang="pl-PL" sz="1800" dirty="0"/>
              <a:t> </a:t>
            </a:r>
            <a:r>
              <a:rPr lang="pl-PL" sz="1800" dirty="0" err="1"/>
              <a:t>results</a:t>
            </a:r>
            <a:r>
              <a:rPr lang="pl-PL" sz="1800" dirty="0"/>
              <a:t>: proton-gamma </a:t>
            </a:r>
            <a:r>
              <a:rPr lang="pl-PL" sz="1800" dirty="0" err="1"/>
              <a:t>coincidence</a:t>
            </a:r>
            <a:r>
              <a:rPr lang="pl-PL" sz="1800" dirty="0"/>
              <a:t> </a:t>
            </a:r>
            <a:r>
              <a:rPr lang="pl-PL" sz="1800" dirty="0" err="1"/>
              <a:t>measurement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832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ytuł 1"/>
          <p:cNvSpPr txBox="1">
            <a:spLocks/>
          </p:cNvSpPr>
          <p:nvPr/>
        </p:nvSpPr>
        <p:spPr>
          <a:xfrm>
            <a:off x="1149533" y="186689"/>
            <a:ext cx="6802039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dirty="0"/>
              <a:t>PERFORMANCE OF DSSSD (FROM THICK </a:t>
            </a:r>
            <a:r>
              <a:rPr lang="pl-PL" sz="1800" baseline="30000" dirty="0"/>
              <a:t>13</a:t>
            </a:r>
            <a:r>
              <a:rPr lang="pl-PL" sz="1800" dirty="0"/>
              <a:t>C TARGET EXPERIMENT) </a:t>
            </a:r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6433909" y="3949273"/>
            <a:ext cx="3295650" cy="146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pl-PL" sz="1800" b="1" dirty="0"/>
          </a:p>
        </p:txBody>
      </p:sp>
      <p:pic>
        <p:nvPicPr>
          <p:cNvPr id="38" name="Picture 2" descr="C:\Users\NCieplicka\Dropbox\13C(p,p')_CCB\DSSD\20190328_132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8789"/>
          <a:stretch/>
        </p:blipFill>
        <p:spPr bwMode="auto">
          <a:xfrm>
            <a:off x="485775" y="2514599"/>
            <a:ext cx="1724025" cy="24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ymbol zastępczy zawartości 2"/>
          <p:cNvSpPr txBox="1">
            <a:spLocks/>
          </p:cNvSpPr>
          <p:nvPr/>
        </p:nvSpPr>
        <p:spPr>
          <a:xfrm>
            <a:off x="6342936" y="3734711"/>
            <a:ext cx="2867378" cy="114460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Font typeface="Georgia"/>
              <a:buNone/>
            </a:pP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MegAmp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Pulse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Shape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Amplifier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br>
              <a:rPr lang="pl-PL" sz="1200" b="1" dirty="0">
                <a:solidFill>
                  <a:schemeClr val="accent2"/>
                </a:solidFill>
                <a:latin typeface="+mj-lt"/>
              </a:rPr>
            </a:b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(C. </a:t>
            </a:r>
            <a:r>
              <a:rPr lang="pl-PL" sz="1200" b="1" i="1" dirty="0" err="1">
                <a:solidFill>
                  <a:schemeClr val="accent2"/>
                </a:solidFill>
                <a:latin typeface="+mj-lt"/>
              </a:rPr>
              <a:t>Boiano</a:t>
            </a: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, S. </a:t>
            </a:r>
            <a:r>
              <a:rPr lang="pl-PL" sz="1200" b="1" i="1" dirty="0" err="1">
                <a:solidFill>
                  <a:schemeClr val="accent2"/>
                </a:solidFill>
                <a:latin typeface="+mj-lt"/>
              </a:rPr>
              <a:t>Brambilla</a:t>
            </a: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, INFN </a:t>
            </a:r>
            <a:r>
              <a:rPr lang="pl-PL" sz="1200" b="1" i="1" dirty="0" err="1">
                <a:solidFill>
                  <a:schemeClr val="accent2"/>
                </a:solidFill>
                <a:latin typeface="+mj-lt"/>
              </a:rPr>
              <a:t>Milano</a:t>
            </a: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marL="109728" indent="0" algn="ctr">
              <a:buFont typeface="Georgia"/>
              <a:buNone/>
            </a:pPr>
            <a:r>
              <a:rPr lang="pl-PL" sz="1200" dirty="0">
                <a:latin typeface="+mj-lt"/>
              </a:rPr>
              <a:t>Information on the </a:t>
            </a:r>
            <a:r>
              <a:rPr lang="pl-PL" sz="1200" dirty="0" err="1">
                <a:latin typeface="+mj-lt"/>
              </a:rPr>
              <a:t>energy</a:t>
            </a:r>
            <a:r>
              <a:rPr lang="pl-PL" sz="1200" dirty="0">
                <a:latin typeface="+mj-lt"/>
              </a:rPr>
              <a:t> 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and </a:t>
            </a:r>
            <a:r>
              <a:rPr lang="pl-PL" sz="1200" dirty="0" err="1">
                <a:latin typeface="+mj-lt"/>
              </a:rPr>
              <a:t>rise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time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  <a:sym typeface="Wingdings" pitchFamily="2" charset="2"/>
              </a:rPr>
              <a:t>allowing</a:t>
            </a:r>
            <a:r>
              <a:rPr lang="pl-PL" sz="1200" dirty="0">
                <a:latin typeface="+mj-lt"/>
                <a:sym typeface="Wingdings" pitchFamily="2" charset="2"/>
              </a:rPr>
              <a:t> for </a:t>
            </a:r>
            <a:br>
              <a:rPr lang="pl-PL" sz="1200" dirty="0">
                <a:latin typeface="+mj-lt"/>
                <a:sym typeface="Wingdings" pitchFamily="2" charset="2"/>
              </a:rPr>
            </a:br>
            <a:r>
              <a:rPr lang="pl-PL" sz="1200" b="1" u="sng" dirty="0" err="1">
                <a:latin typeface="+mj-lt"/>
                <a:sym typeface="Wingdings" pitchFamily="2" charset="2"/>
              </a:rPr>
              <a:t>light</a:t>
            </a:r>
            <a:r>
              <a:rPr lang="pl-PL" sz="1200" b="1" u="sng" dirty="0">
                <a:latin typeface="+mj-lt"/>
                <a:sym typeface="Wingdings" pitchFamily="2" charset="2"/>
              </a:rPr>
              <a:t> </a:t>
            </a:r>
            <a:r>
              <a:rPr lang="pl-PL" sz="1200" b="1" u="sng" dirty="0" err="1">
                <a:latin typeface="+mj-lt"/>
                <a:sym typeface="Wingdings" pitchFamily="2" charset="2"/>
              </a:rPr>
              <a:t>particle</a:t>
            </a:r>
            <a:r>
              <a:rPr lang="pl-PL" sz="1200" b="1" u="sng" dirty="0">
                <a:latin typeface="+mj-lt"/>
                <a:sym typeface="Wingdings" pitchFamily="2" charset="2"/>
              </a:rPr>
              <a:t> </a:t>
            </a:r>
            <a:r>
              <a:rPr lang="pl-PL" sz="1200" b="1" u="sng" dirty="0" err="1">
                <a:latin typeface="+mj-lt"/>
                <a:sym typeface="Wingdings" pitchFamily="2" charset="2"/>
              </a:rPr>
              <a:t>identification</a:t>
            </a:r>
            <a:endParaRPr lang="pl-PL" sz="1200" b="1" u="sng" dirty="0">
              <a:latin typeface="+mj-lt"/>
            </a:endParaRPr>
          </a:p>
        </p:txBody>
      </p:sp>
      <p:pic>
        <p:nvPicPr>
          <p:cNvPr id="36" name="Picture 2" descr="C:\Users\NCieplicka\Desktop\scheme_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53714"/>
            <a:ext cx="3305175" cy="11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76200" y="1103284"/>
            <a:ext cx="2867025" cy="1714679"/>
            <a:chOff x="190500" y="1008034"/>
            <a:chExt cx="2867025" cy="1714679"/>
          </a:xfrm>
        </p:grpSpPr>
        <p:sp>
          <p:nvSpPr>
            <p:cNvPr id="41" name="pole tekstowe 40"/>
            <p:cNvSpPr txBox="1"/>
            <p:nvPr/>
          </p:nvSpPr>
          <p:spPr>
            <a:xfrm>
              <a:off x="190500" y="1008034"/>
              <a:ext cx="285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Double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Sided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Silicon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Strip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Detector</a:t>
              </a:r>
              <a:endParaRPr lang="pl-PL" sz="1200" b="1" dirty="0">
                <a:solidFill>
                  <a:schemeClr val="accent2"/>
                </a:solidFill>
                <a:latin typeface="+mj-lt"/>
              </a:endParaRPr>
            </a:p>
            <a:p>
              <a:pPr algn="ctr"/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(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Micron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Semiconductor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Ltd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)</a:t>
              </a: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390524" y="1522384"/>
              <a:ext cx="2667001" cy="1200329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pl-PL" sz="1200" dirty="0">
                  <a:latin typeface="+mj-lt"/>
                </a:rPr>
                <a:t>Active </a:t>
              </a:r>
              <a:r>
                <a:rPr lang="pl-PL" sz="1200" dirty="0" err="1">
                  <a:latin typeface="+mj-lt"/>
                </a:rPr>
                <a:t>area</a:t>
              </a:r>
              <a:r>
                <a:rPr lang="pl-PL" sz="1200" dirty="0">
                  <a:latin typeface="+mj-lt"/>
                </a:rPr>
                <a:t>:    No. of </a:t>
              </a:r>
              <a:r>
                <a:rPr lang="pl-PL" sz="1200" dirty="0" err="1">
                  <a:latin typeface="+mj-lt"/>
                </a:rPr>
                <a:t>strips</a:t>
              </a:r>
              <a:r>
                <a:rPr lang="pl-PL" sz="1200" dirty="0">
                  <a:latin typeface="+mj-lt"/>
                </a:rPr>
                <a:t>:</a:t>
              </a:r>
            </a:p>
            <a:p>
              <a:r>
                <a:rPr lang="pl-PL" sz="1200" dirty="0" err="1">
                  <a:latin typeface="+mj-lt"/>
                </a:rPr>
                <a:t>Thickness</a:t>
              </a:r>
              <a:r>
                <a:rPr lang="pl-PL" sz="1200" dirty="0">
                  <a:latin typeface="+mj-lt"/>
                </a:rPr>
                <a:t>:     </a:t>
              </a: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r>
                <a:rPr lang="pl-PL" sz="1200" dirty="0">
                  <a:latin typeface="+mj-lt"/>
                </a:rPr>
                <a:t>50mm x 50mm</a:t>
              </a:r>
            </a:p>
            <a:p>
              <a:r>
                <a:rPr lang="pl-PL" sz="1200" dirty="0">
                  <a:latin typeface="+mj-lt"/>
                </a:rPr>
                <a:t>32 (16 per </a:t>
              </a:r>
              <a:r>
                <a:rPr lang="pl-PL" sz="1200" dirty="0" err="1">
                  <a:latin typeface="+mj-lt"/>
                </a:rPr>
                <a:t>side</a:t>
              </a:r>
              <a:r>
                <a:rPr lang="pl-PL" sz="1200" dirty="0">
                  <a:latin typeface="+mj-lt"/>
                </a:rPr>
                <a:t>) 1.5 mm</a:t>
              </a: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</p:txBody>
        </p:sp>
      </p:grpSp>
      <p:sp>
        <p:nvSpPr>
          <p:cNvPr id="43" name="Strzałka w prawo 42"/>
          <p:cNvSpPr/>
          <p:nvPr/>
        </p:nvSpPr>
        <p:spPr>
          <a:xfrm>
            <a:off x="6081823" y="4182371"/>
            <a:ext cx="497397" cy="19771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ytuł 1"/>
          <p:cNvSpPr txBox="1">
            <a:spLocks/>
          </p:cNvSpPr>
          <p:nvPr/>
        </p:nvSpPr>
        <p:spPr>
          <a:xfrm>
            <a:off x="2371725" y="3269607"/>
            <a:ext cx="2600326" cy="66168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tx1"/>
                </a:solidFill>
              </a:rPr>
              <a:t>SCHEME OF ACQUISITION LINE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990975" y="3743325"/>
            <a:ext cx="619125" cy="1209675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2B0BAA2-70C2-46E6-ACB3-8D665C703D3C}"/>
              </a:ext>
            </a:extLst>
          </p:cNvPr>
          <p:cNvSpPr/>
          <p:nvPr/>
        </p:nvSpPr>
        <p:spPr>
          <a:xfrm>
            <a:off x="76200" y="1103284"/>
            <a:ext cx="6005623" cy="3956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A0F0E541-9362-41D2-826B-210911403EB7}"/>
              </a:ext>
            </a:extLst>
          </p:cNvPr>
          <p:cNvSpPr/>
          <p:nvPr/>
        </p:nvSpPr>
        <p:spPr>
          <a:xfrm>
            <a:off x="7393364" y="1253489"/>
            <a:ext cx="428625" cy="19671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Owal 59">
            <a:extLst>
              <a:ext uri="{FF2B5EF4-FFF2-40B4-BE49-F238E27FC236}">
                <a16:creationId xmlns:a16="http://schemas.microsoft.com/office/drawing/2014/main" id="{D3018EDC-15E3-4835-ABBA-E4A399BC7B01}"/>
              </a:ext>
            </a:extLst>
          </p:cNvPr>
          <p:cNvSpPr/>
          <p:nvPr/>
        </p:nvSpPr>
        <p:spPr>
          <a:xfrm>
            <a:off x="7418221" y="2088244"/>
            <a:ext cx="232475" cy="232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Owal 62">
            <a:extLst>
              <a:ext uri="{FF2B5EF4-FFF2-40B4-BE49-F238E27FC236}">
                <a16:creationId xmlns:a16="http://schemas.microsoft.com/office/drawing/2014/main" id="{7C707B02-CDF0-41BF-B574-216B270229D6}"/>
              </a:ext>
            </a:extLst>
          </p:cNvPr>
          <p:cNvSpPr/>
          <p:nvPr/>
        </p:nvSpPr>
        <p:spPr>
          <a:xfrm>
            <a:off x="6255880" y="2215669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Owal 63">
            <a:extLst>
              <a:ext uri="{FF2B5EF4-FFF2-40B4-BE49-F238E27FC236}">
                <a16:creationId xmlns:a16="http://schemas.microsoft.com/office/drawing/2014/main" id="{82B5CF07-BAD8-43CF-A0D4-E68CE6A1350F}"/>
              </a:ext>
            </a:extLst>
          </p:cNvPr>
          <p:cNvSpPr/>
          <p:nvPr/>
        </p:nvSpPr>
        <p:spPr>
          <a:xfrm>
            <a:off x="6255880" y="2215669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D06D8477-327A-4851-B05A-F4C8C44BD8B1}"/>
              </a:ext>
            </a:extLst>
          </p:cNvPr>
          <p:cNvCxnSpPr/>
          <p:nvPr/>
        </p:nvCxnSpPr>
        <p:spPr>
          <a:xfrm>
            <a:off x="6302550" y="2262339"/>
            <a:ext cx="2844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01A2683-7002-40EA-8791-366C47A8EF64}"/>
              </a:ext>
            </a:extLst>
          </p:cNvPr>
          <p:cNvSpPr txBox="1"/>
          <p:nvPr/>
        </p:nvSpPr>
        <p:spPr>
          <a:xfrm>
            <a:off x="6076581" y="2415208"/>
            <a:ext cx="102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FF0000"/>
                </a:solidFill>
                <a:latin typeface="+mj-lt"/>
              </a:rPr>
              <a:t>PROTON BEAM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44B41B81-C382-4D74-B6C7-DA594884A09D}"/>
              </a:ext>
            </a:extLst>
          </p:cNvPr>
          <p:cNvSpPr txBox="1"/>
          <p:nvPr/>
        </p:nvSpPr>
        <p:spPr>
          <a:xfrm>
            <a:off x="7258537" y="1688134"/>
            <a:ext cx="69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13C</a:t>
            </a:r>
          </a:p>
          <a:p>
            <a:pPr algn="ctr"/>
            <a:r>
              <a:rPr lang="pl-PL" sz="1000" dirty="0">
                <a:latin typeface="+mj-lt"/>
              </a:rPr>
              <a:t>TARGET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EBC273F-3855-49F3-828D-75D034827658}"/>
              </a:ext>
            </a:extLst>
          </p:cNvPr>
          <p:cNvSpPr txBox="1"/>
          <p:nvPr/>
        </p:nvSpPr>
        <p:spPr>
          <a:xfrm>
            <a:off x="6605135" y="2738691"/>
            <a:ext cx="112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00FF"/>
                </a:solidFill>
                <a:latin typeface="+mj-lt"/>
              </a:rPr>
              <a:t>LIGHT CHARGED PARTICLES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B6222242-37AE-46C5-98F4-287F34EFE90C}"/>
              </a:ext>
            </a:extLst>
          </p:cNvPr>
          <p:cNvCxnSpPr/>
          <p:nvPr/>
        </p:nvCxnSpPr>
        <p:spPr>
          <a:xfrm flipH="1">
            <a:off x="7382112" y="2306374"/>
            <a:ext cx="170354" cy="23987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C9B13CB2-802F-49AA-93E5-9F2F45298615}"/>
              </a:ext>
            </a:extLst>
          </p:cNvPr>
          <p:cNvCxnSpPr>
            <a:cxnSpLocks/>
          </p:cNvCxnSpPr>
          <p:nvPr/>
        </p:nvCxnSpPr>
        <p:spPr>
          <a:xfrm flipH="1" flipV="1">
            <a:off x="7233471" y="2051821"/>
            <a:ext cx="254724" cy="6866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>
            <a:extLst>
              <a:ext uri="{FF2B5EF4-FFF2-40B4-BE49-F238E27FC236}">
                <a16:creationId xmlns:a16="http://schemas.microsoft.com/office/drawing/2014/main" id="{7A79574C-C61D-43A1-A93E-0EFD014EA289}"/>
              </a:ext>
            </a:extLst>
          </p:cNvPr>
          <p:cNvCxnSpPr>
            <a:cxnSpLocks/>
          </p:cNvCxnSpPr>
          <p:nvPr/>
        </p:nvCxnSpPr>
        <p:spPr>
          <a:xfrm>
            <a:off x="7772245" y="2319062"/>
            <a:ext cx="183641" cy="19229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3 C 0.04097 -0.0003 0.13211 -0.00185 0.14218 0.00463 C 0.1743 0.02038 0.26927 0.07778 0.29704 0.09661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4.93827E-6 L 0.0151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93 0.00031 L 1.66667E-6 -3.4773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1" animBg="1"/>
      <p:bldP spid="43" grpId="2" animBg="1"/>
      <p:bldP spid="14" grpId="0" animBg="1"/>
      <p:bldP spid="2" grpId="0" animBg="1"/>
      <p:bldP spid="60" grpId="0" animBg="1"/>
      <p:bldP spid="63" grpId="0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ytuł 1"/>
          <p:cNvSpPr txBox="1">
            <a:spLocks/>
          </p:cNvSpPr>
          <p:nvPr/>
        </p:nvSpPr>
        <p:spPr>
          <a:xfrm>
            <a:off x="1149533" y="186689"/>
            <a:ext cx="6802039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dirty="0"/>
              <a:t>PERFORMANCE OF DSSSD (FROM THICK </a:t>
            </a:r>
            <a:r>
              <a:rPr lang="pl-PL" sz="1800" baseline="30000" dirty="0"/>
              <a:t>13</a:t>
            </a:r>
            <a:r>
              <a:rPr lang="pl-PL" sz="1800" dirty="0"/>
              <a:t>C TARGET EXPERIMENT) </a:t>
            </a:r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6433909" y="3949273"/>
            <a:ext cx="3295650" cy="146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pl-PL" sz="1800" b="1" dirty="0"/>
          </a:p>
        </p:txBody>
      </p:sp>
      <p:pic>
        <p:nvPicPr>
          <p:cNvPr id="38" name="Picture 2" descr="C:\Users\NCieplicka\Dropbox\13C(p,p')_CCB\DSSD\20190328_132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8789"/>
          <a:stretch/>
        </p:blipFill>
        <p:spPr bwMode="auto">
          <a:xfrm>
            <a:off x="485775" y="2514599"/>
            <a:ext cx="1724025" cy="24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ymbol zastępczy zawartości 2"/>
          <p:cNvSpPr txBox="1">
            <a:spLocks/>
          </p:cNvSpPr>
          <p:nvPr/>
        </p:nvSpPr>
        <p:spPr>
          <a:xfrm>
            <a:off x="6342936" y="3734711"/>
            <a:ext cx="2867378" cy="114460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Font typeface="Georgia"/>
              <a:buNone/>
            </a:pP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MegAmp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Pulse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Shape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200" b="1" dirty="0" err="1">
                <a:solidFill>
                  <a:schemeClr val="accent2"/>
                </a:solidFill>
                <a:latin typeface="+mj-lt"/>
              </a:rPr>
              <a:t>Amplifier</a:t>
            </a:r>
            <a:r>
              <a:rPr lang="pl-PL" sz="1200" b="1" dirty="0">
                <a:solidFill>
                  <a:schemeClr val="accent2"/>
                </a:solidFill>
                <a:latin typeface="+mj-lt"/>
              </a:rPr>
              <a:t> </a:t>
            </a:r>
            <a:br>
              <a:rPr lang="pl-PL" sz="1200" b="1" dirty="0">
                <a:solidFill>
                  <a:schemeClr val="accent2"/>
                </a:solidFill>
                <a:latin typeface="+mj-lt"/>
              </a:rPr>
            </a:b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(C. </a:t>
            </a:r>
            <a:r>
              <a:rPr lang="pl-PL" sz="1200" b="1" i="1" dirty="0" err="1">
                <a:solidFill>
                  <a:schemeClr val="accent2"/>
                </a:solidFill>
                <a:latin typeface="+mj-lt"/>
              </a:rPr>
              <a:t>Boiano</a:t>
            </a: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, S. </a:t>
            </a:r>
            <a:r>
              <a:rPr lang="pl-PL" sz="1200" b="1" i="1" dirty="0" err="1">
                <a:solidFill>
                  <a:schemeClr val="accent2"/>
                </a:solidFill>
                <a:latin typeface="+mj-lt"/>
              </a:rPr>
              <a:t>Brambilla</a:t>
            </a: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, INFN </a:t>
            </a:r>
            <a:r>
              <a:rPr lang="pl-PL" sz="1200" b="1" i="1" dirty="0" err="1">
                <a:solidFill>
                  <a:schemeClr val="accent2"/>
                </a:solidFill>
                <a:latin typeface="+mj-lt"/>
              </a:rPr>
              <a:t>Milano</a:t>
            </a:r>
            <a:r>
              <a:rPr lang="pl-PL" sz="1200" b="1" i="1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marL="109728" indent="0" algn="ctr">
              <a:buFont typeface="Georgia"/>
              <a:buNone/>
            </a:pPr>
            <a:r>
              <a:rPr lang="pl-PL" sz="1200" dirty="0">
                <a:latin typeface="+mj-lt"/>
              </a:rPr>
              <a:t>Information on the </a:t>
            </a:r>
            <a:r>
              <a:rPr lang="pl-PL" sz="1200" dirty="0" err="1">
                <a:latin typeface="+mj-lt"/>
              </a:rPr>
              <a:t>energy</a:t>
            </a:r>
            <a:r>
              <a:rPr lang="pl-PL" sz="1200" dirty="0">
                <a:latin typeface="+mj-lt"/>
              </a:rPr>
              <a:t> 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and </a:t>
            </a:r>
            <a:r>
              <a:rPr lang="pl-PL" sz="1200" dirty="0" err="1">
                <a:latin typeface="+mj-lt"/>
              </a:rPr>
              <a:t>rise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time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  <a:sym typeface="Wingdings" pitchFamily="2" charset="2"/>
              </a:rPr>
              <a:t>allowing</a:t>
            </a:r>
            <a:r>
              <a:rPr lang="pl-PL" sz="1200" dirty="0">
                <a:latin typeface="+mj-lt"/>
                <a:sym typeface="Wingdings" pitchFamily="2" charset="2"/>
              </a:rPr>
              <a:t> for </a:t>
            </a:r>
            <a:br>
              <a:rPr lang="pl-PL" sz="1200" dirty="0">
                <a:latin typeface="+mj-lt"/>
                <a:sym typeface="Wingdings" pitchFamily="2" charset="2"/>
              </a:rPr>
            </a:br>
            <a:r>
              <a:rPr lang="pl-PL" sz="1200" b="1" u="sng" dirty="0" err="1">
                <a:latin typeface="+mj-lt"/>
                <a:sym typeface="Wingdings" pitchFamily="2" charset="2"/>
              </a:rPr>
              <a:t>light</a:t>
            </a:r>
            <a:r>
              <a:rPr lang="pl-PL" sz="1200" b="1" u="sng" dirty="0">
                <a:latin typeface="+mj-lt"/>
                <a:sym typeface="Wingdings" pitchFamily="2" charset="2"/>
              </a:rPr>
              <a:t> </a:t>
            </a:r>
            <a:r>
              <a:rPr lang="pl-PL" sz="1200" b="1" u="sng" dirty="0" err="1">
                <a:latin typeface="+mj-lt"/>
                <a:sym typeface="Wingdings" pitchFamily="2" charset="2"/>
              </a:rPr>
              <a:t>particle</a:t>
            </a:r>
            <a:r>
              <a:rPr lang="pl-PL" sz="1200" b="1" u="sng" dirty="0">
                <a:latin typeface="+mj-lt"/>
                <a:sym typeface="Wingdings" pitchFamily="2" charset="2"/>
              </a:rPr>
              <a:t> </a:t>
            </a:r>
            <a:r>
              <a:rPr lang="pl-PL" sz="1200" b="1" u="sng" dirty="0" err="1">
                <a:latin typeface="+mj-lt"/>
                <a:sym typeface="Wingdings" pitchFamily="2" charset="2"/>
              </a:rPr>
              <a:t>identification</a:t>
            </a:r>
            <a:endParaRPr lang="pl-PL" sz="1200" b="1" u="sng" dirty="0">
              <a:latin typeface="+mj-lt"/>
            </a:endParaRPr>
          </a:p>
        </p:txBody>
      </p:sp>
      <p:pic>
        <p:nvPicPr>
          <p:cNvPr id="36" name="Picture 2" descr="C:\Users\NCieplicka\Desktop\scheme_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53714"/>
            <a:ext cx="3305175" cy="11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76200" y="1103284"/>
            <a:ext cx="2867025" cy="1714679"/>
            <a:chOff x="190500" y="1008034"/>
            <a:chExt cx="2867025" cy="1714679"/>
          </a:xfrm>
        </p:grpSpPr>
        <p:sp>
          <p:nvSpPr>
            <p:cNvPr id="41" name="pole tekstowe 40"/>
            <p:cNvSpPr txBox="1"/>
            <p:nvPr/>
          </p:nvSpPr>
          <p:spPr>
            <a:xfrm>
              <a:off x="190500" y="1008034"/>
              <a:ext cx="285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Double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Sided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Silicon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Strip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Detector</a:t>
              </a:r>
              <a:endParaRPr lang="pl-PL" sz="1200" b="1" dirty="0">
                <a:solidFill>
                  <a:schemeClr val="accent2"/>
                </a:solidFill>
                <a:latin typeface="+mj-lt"/>
              </a:endParaRPr>
            </a:p>
            <a:p>
              <a:pPr algn="ctr"/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(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Micron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Semiconductor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Ltd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)</a:t>
              </a: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390524" y="1522384"/>
              <a:ext cx="2667001" cy="1200329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pl-PL" sz="1200" dirty="0">
                  <a:latin typeface="+mj-lt"/>
                </a:rPr>
                <a:t>Active </a:t>
              </a:r>
              <a:r>
                <a:rPr lang="pl-PL" sz="1200" dirty="0" err="1">
                  <a:latin typeface="+mj-lt"/>
                </a:rPr>
                <a:t>area</a:t>
              </a:r>
              <a:r>
                <a:rPr lang="pl-PL" sz="1200" dirty="0">
                  <a:latin typeface="+mj-lt"/>
                </a:rPr>
                <a:t>:    No. of </a:t>
              </a:r>
              <a:r>
                <a:rPr lang="pl-PL" sz="1200" dirty="0" err="1">
                  <a:latin typeface="+mj-lt"/>
                </a:rPr>
                <a:t>strips</a:t>
              </a:r>
              <a:r>
                <a:rPr lang="pl-PL" sz="1200" dirty="0">
                  <a:latin typeface="+mj-lt"/>
                </a:rPr>
                <a:t>:</a:t>
              </a:r>
            </a:p>
            <a:p>
              <a:r>
                <a:rPr lang="pl-PL" sz="1200" dirty="0" err="1">
                  <a:latin typeface="+mj-lt"/>
                </a:rPr>
                <a:t>Thickness</a:t>
              </a:r>
              <a:r>
                <a:rPr lang="pl-PL" sz="1200" dirty="0">
                  <a:latin typeface="+mj-lt"/>
                </a:rPr>
                <a:t>:     </a:t>
              </a: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r>
                <a:rPr lang="pl-PL" sz="1200" dirty="0">
                  <a:latin typeface="+mj-lt"/>
                </a:rPr>
                <a:t>50mm x 50mm</a:t>
              </a:r>
            </a:p>
            <a:p>
              <a:r>
                <a:rPr lang="pl-PL" sz="1200" dirty="0">
                  <a:latin typeface="+mj-lt"/>
                </a:rPr>
                <a:t>32 (16 per </a:t>
              </a:r>
              <a:r>
                <a:rPr lang="pl-PL" sz="1200" dirty="0" err="1">
                  <a:latin typeface="+mj-lt"/>
                </a:rPr>
                <a:t>side</a:t>
              </a:r>
              <a:r>
                <a:rPr lang="pl-PL" sz="1200" dirty="0">
                  <a:latin typeface="+mj-lt"/>
                </a:rPr>
                <a:t>) 1.5 mm</a:t>
              </a: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</p:txBody>
        </p:sp>
      </p:grpSp>
      <p:sp>
        <p:nvSpPr>
          <p:cNvPr id="43" name="Strzałka w prawo 42"/>
          <p:cNvSpPr/>
          <p:nvPr/>
        </p:nvSpPr>
        <p:spPr>
          <a:xfrm>
            <a:off x="6081823" y="4182371"/>
            <a:ext cx="497397" cy="19771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ytuł 1"/>
          <p:cNvSpPr txBox="1">
            <a:spLocks/>
          </p:cNvSpPr>
          <p:nvPr/>
        </p:nvSpPr>
        <p:spPr>
          <a:xfrm>
            <a:off x="2371725" y="3269607"/>
            <a:ext cx="2600326" cy="66168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tx1"/>
                </a:solidFill>
              </a:rPr>
              <a:t>SCHEME OF ACQUISITION LINE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990975" y="3743325"/>
            <a:ext cx="619125" cy="1209675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4" name="Grupa 33"/>
          <p:cNvGrpSpPr/>
          <p:nvPr/>
        </p:nvGrpSpPr>
        <p:grpSpPr>
          <a:xfrm>
            <a:off x="3486150" y="845880"/>
            <a:ext cx="2600326" cy="2533502"/>
            <a:chOff x="3486150" y="845880"/>
            <a:chExt cx="2600326" cy="2533502"/>
          </a:xfrm>
        </p:grpSpPr>
        <p:pic>
          <p:nvPicPr>
            <p:cNvPr id="4" name="Picture 4" descr="C:\Users\NCieplicka\Desktop\DSSD_ID_01_TOTAL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2"/>
            <a:stretch/>
          </p:blipFill>
          <p:spPr bwMode="auto">
            <a:xfrm>
              <a:off x="3714750" y="1402140"/>
              <a:ext cx="2143125" cy="197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ytuł 1"/>
            <p:cNvSpPr txBox="1">
              <a:spLocks/>
            </p:cNvSpPr>
            <p:nvPr/>
          </p:nvSpPr>
          <p:spPr>
            <a:xfrm>
              <a:off x="3486150" y="845880"/>
              <a:ext cx="2600326" cy="661686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PARTICLE IDENTIFICATION MATRIX</a:t>
              </a:r>
              <a:br>
                <a:rPr lang="pl-PL" sz="1200" dirty="0">
                  <a:solidFill>
                    <a:schemeClr val="tx1"/>
                  </a:solidFill>
                </a:rPr>
              </a:br>
              <a:r>
                <a:rPr lang="pl-PL" sz="800" dirty="0">
                  <a:solidFill>
                    <a:schemeClr val="tx1"/>
                  </a:solidFill>
                </a:rPr>
                <a:t>(for one </a:t>
              </a:r>
              <a:r>
                <a:rPr lang="pl-PL" sz="800" dirty="0" err="1">
                  <a:solidFill>
                    <a:schemeClr val="tx1"/>
                  </a:solidFill>
                </a:rPr>
                <a:t>strip</a:t>
              </a:r>
              <a:r>
                <a:rPr lang="pl-PL" sz="800" dirty="0">
                  <a:solidFill>
                    <a:schemeClr val="tx1"/>
                  </a:solidFill>
                </a:rPr>
                <a:t>, </a:t>
              </a:r>
              <a:r>
                <a:rPr lang="pl-PL" sz="800" dirty="0" err="1">
                  <a:solidFill>
                    <a:schemeClr val="tx1"/>
                  </a:solidFill>
                </a:rPr>
                <a:t>representative</a:t>
              </a:r>
              <a:r>
                <a:rPr lang="pl-PL" sz="800" dirty="0">
                  <a:solidFill>
                    <a:schemeClr val="tx1"/>
                  </a:solidFill>
                </a:rPr>
                <a:t> </a:t>
              </a:r>
              <a:r>
                <a:rPr lang="pl-PL" sz="800" dirty="0" err="1">
                  <a:solidFill>
                    <a:schemeClr val="tx1"/>
                  </a:solidFill>
                </a:rPr>
                <a:t>example</a:t>
              </a:r>
              <a:r>
                <a:rPr lang="pl-PL" sz="8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4806479" y="3237955"/>
              <a:ext cx="960519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~Rise </a:t>
              </a:r>
              <a:r>
                <a:rPr lang="pl-PL" sz="800" dirty="0" err="1">
                  <a:latin typeface="+mj-lt"/>
                </a:rPr>
                <a:t>time</a:t>
              </a:r>
              <a:r>
                <a:rPr lang="pl-PL" sz="800" dirty="0">
                  <a:latin typeface="+mj-lt"/>
                </a:rPr>
                <a:t> [</a:t>
              </a:r>
              <a:r>
                <a:rPr lang="pl-PL" sz="800" dirty="0" err="1">
                  <a:latin typeface="+mj-lt"/>
                </a:rPr>
                <a:t>a.u</a:t>
              </a:r>
              <a:r>
                <a:rPr lang="pl-PL" sz="800" dirty="0">
                  <a:latin typeface="+mj-lt"/>
                </a:rPr>
                <a:t>.]</a:t>
              </a:r>
            </a:p>
          </p:txBody>
        </p:sp>
        <p:sp>
          <p:nvSpPr>
            <p:cNvPr id="46" name="pole tekstowe 45"/>
            <p:cNvSpPr txBox="1"/>
            <p:nvPr/>
          </p:nvSpPr>
          <p:spPr>
            <a:xfrm rot="16200000">
              <a:off x="3184651" y="1884654"/>
              <a:ext cx="118173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pl-PL" sz="800" dirty="0" err="1">
                  <a:latin typeface="+mj-lt"/>
                </a:rPr>
                <a:t>Particle</a:t>
              </a:r>
              <a:r>
                <a:rPr lang="pl-PL" sz="800" dirty="0">
                  <a:latin typeface="+mj-lt"/>
                </a:rPr>
                <a:t> </a:t>
              </a:r>
              <a:r>
                <a:rPr lang="pl-PL" sz="800" dirty="0" err="1">
                  <a:latin typeface="+mj-lt"/>
                </a:rPr>
                <a:t>energy</a:t>
              </a:r>
              <a:r>
                <a:rPr lang="pl-PL" sz="800" dirty="0">
                  <a:latin typeface="+mj-lt"/>
                </a:rPr>
                <a:t> [</a:t>
              </a:r>
              <a:r>
                <a:rPr lang="pl-PL" sz="800" dirty="0" err="1">
                  <a:latin typeface="+mj-lt"/>
                </a:rPr>
                <a:t>MeV</a:t>
              </a:r>
              <a:r>
                <a:rPr lang="pl-PL" sz="800" dirty="0">
                  <a:latin typeface="+mj-lt"/>
                </a:rPr>
                <a:t>]</a:t>
              </a: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3060848" y="2225152"/>
            <a:ext cx="2056512" cy="530570"/>
            <a:chOff x="3060848" y="2225152"/>
            <a:chExt cx="2056512" cy="530570"/>
          </a:xfrm>
        </p:grpSpPr>
        <p:cxnSp>
          <p:nvCxnSpPr>
            <p:cNvPr id="8" name="Łącznik prostoliniowy 7"/>
            <p:cNvCxnSpPr/>
            <p:nvPr/>
          </p:nvCxnSpPr>
          <p:spPr>
            <a:xfrm>
              <a:off x="3661138" y="2656587"/>
              <a:ext cx="145622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3060848" y="2225152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24.7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181573" y="23654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20.9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332013" y="254027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15.5</a:t>
              </a:r>
            </a:p>
          </p:txBody>
        </p:sp>
        <p:cxnSp>
          <p:nvCxnSpPr>
            <p:cNvPr id="47" name="Łącznik prostoliniowy 46"/>
            <p:cNvCxnSpPr/>
            <p:nvPr/>
          </p:nvCxnSpPr>
          <p:spPr>
            <a:xfrm>
              <a:off x="3531961" y="2472255"/>
              <a:ext cx="145622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oliniowy 47"/>
            <p:cNvCxnSpPr/>
            <p:nvPr/>
          </p:nvCxnSpPr>
          <p:spPr>
            <a:xfrm>
              <a:off x="3395526" y="2338724"/>
              <a:ext cx="145622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a 49"/>
          <p:cNvGrpSpPr/>
          <p:nvPr/>
        </p:nvGrpSpPr>
        <p:grpSpPr>
          <a:xfrm>
            <a:off x="4830672" y="2202742"/>
            <a:ext cx="793178" cy="552695"/>
            <a:chOff x="4830672" y="2202742"/>
            <a:chExt cx="793178" cy="552695"/>
          </a:xfrm>
        </p:grpSpPr>
        <p:sp>
          <p:nvSpPr>
            <p:cNvPr id="5" name="pole tekstowe 4"/>
            <p:cNvSpPr txBox="1"/>
            <p:nvPr/>
          </p:nvSpPr>
          <p:spPr>
            <a:xfrm>
              <a:off x="5136216" y="2539993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solidFill>
                    <a:srgbClr val="0000FF"/>
                  </a:solidFill>
                  <a:latin typeface="+mj-lt"/>
                </a:rPr>
                <a:t>proton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4990165" y="2356078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solidFill>
                    <a:srgbClr val="0000FF"/>
                  </a:solidFill>
                  <a:latin typeface="+mj-lt"/>
                </a:rPr>
                <a:t>deuteron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830672" y="2202742"/>
              <a:ext cx="4443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>
                  <a:solidFill>
                    <a:srgbClr val="0000FF"/>
                  </a:solidFill>
                  <a:latin typeface="+mj-lt"/>
                </a:rPr>
                <a:t>triton</a:t>
              </a:r>
              <a:endParaRPr lang="pl-PL" sz="800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45" name="Prostokąt 44"/>
          <p:cNvSpPr/>
          <p:nvPr/>
        </p:nvSpPr>
        <p:spPr>
          <a:xfrm>
            <a:off x="5121460" y="1496664"/>
            <a:ext cx="504355" cy="37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100448FC-5781-4F63-B428-943CC6CCE7B8}"/>
              </a:ext>
            </a:extLst>
          </p:cNvPr>
          <p:cNvSpPr/>
          <p:nvPr/>
        </p:nvSpPr>
        <p:spPr>
          <a:xfrm>
            <a:off x="7393364" y="1253489"/>
            <a:ext cx="428625" cy="19671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Owal 71">
            <a:extLst>
              <a:ext uri="{FF2B5EF4-FFF2-40B4-BE49-F238E27FC236}">
                <a16:creationId xmlns:a16="http://schemas.microsoft.com/office/drawing/2014/main" id="{4D94056E-41BC-498A-B1D6-B324DCA82904}"/>
              </a:ext>
            </a:extLst>
          </p:cNvPr>
          <p:cNvSpPr/>
          <p:nvPr/>
        </p:nvSpPr>
        <p:spPr>
          <a:xfrm>
            <a:off x="7418221" y="2088244"/>
            <a:ext cx="232475" cy="232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Owal 72">
            <a:extLst>
              <a:ext uri="{FF2B5EF4-FFF2-40B4-BE49-F238E27FC236}">
                <a16:creationId xmlns:a16="http://schemas.microsoft.com/office/drawing/2014/main" id="{BE2365CD-4020-4555-9178-524A625C03A8}"/>
              </a:ext>
            </a:extLst>
          </p:cNvPr>
          <p:cNvSpPr/>
          <p:nvPr/>
        </p:nvSpPr>
        <p:spPr>
          <a:xfrm>
            <a:off x="6255880" y="2215669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Owal 73">
            <a:extLst>
              <a:ext uri="{FF2B5EF4-FFF2-40B4-BE49-F238E27FC236}">
                <a16:creationId xmlns:a16="http://schemas.microsoft.com/office/drawing/2014/main" id="{8ABEBD04-CE4C-469A-AB0B-04FDDA60E517}"/>
              </a:ext>
            </a:extLst>
          </p:cNvPr>
          <p:cNvSpPr/>
          <p:nvPr/>
        </p:nvSpPr>
        <p:spPr>
          <a:xfrm>
            <a:off x="6255880" y="2215669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5" name="Łącznik prosty ze strzałką 74">
            <a:extLst>
              <a:ext uri="{FF2B5EF4-FFF2-40B4-BE49-F238E27FC236}">
                <a16:creationId xmlns:a16="http://schemas.microsoft.com/office/drawing/2014/main" id="{8FA3245C-B9B6-41F2-BB87-BA984C8BD709}"/>
              </a:ext>
            </a:extLst>
          </p:cNvPr>
          <p:cNvCxnSpPr/>
          <p:nvPr/>
        </p:nvCxnSpPr>
        <p:spPr>
          <a:xfrm>
            <a:off x="6302550" y="2262339"/>
            <a:ext cx="2844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3AA1A162-D9A2-450A-AEF2-D0C429985385}"/>
              </a:ext>
            </a:extLst>
          </p:cNvPr>
          <p:cNvSpPr txBox="1"/>
          <p:nvPr/>
        </p:nvSpPr>
        <p:spPr>
          <a:xfrm>
            <a:off x="6076581" y="2415208"/>
            <a:ext cx="102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FF0000"/>
                </a:solidFill>
                <a:latin typeface="+mj-lt"/>
              </a:rPr>
              <a:t>PROTON BEAM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4053E1BD-E6A3-4DCE-99E5-BF7EC7C6C630}"/>
              </a:ext>
            </a:extLst>
          </p:cNvPr>
          <p:cNvSpPr txBox="1"/>
          <p:nvPr/>
        </p:nvSpPr>
        <p:spPr>
          <a:xfrm>
            <a:off x="7258537" y="1688134"/>
            <a:ext cx="69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13C</a:t>
            </a:r>
          </a:p>
          <a:p>
            <a:pPr algn="ctr"/>
            <a:r>
              <a:rPr lang="pl-PL" sz="1000" dirty="0">
                <a:latin typeface="+mj-lt"/>
              </a:rPr>
              <a:t>TARGET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FADF1422-B0D7-4A3E-B71E-B15901A4F2F4}"/>
              </a:ext>
            </a:extLst>
          </p:cNvPr>
          <p:cNvSpPr txBox="1"/>
          <p:nvPr/>
        </p:nvSpPr>
        <p:spPr>
          <a:xfrm>
            <a:off x="6605135" y="2738691"/>
            <a:ext cx="112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00FF"/>
                </a:solidFill>
                <a:latin typeface="+mj-lt"/>
              </a:rPr>
              <a:t>LIGHT CHARGED PARTICLES</a:t>
            </a:r>
          </a:p>
        </p:txBody>
      </p:sp>
      <p:cxnSp>
        <p:nvCxnSpPr>
          <p:cNvPr id="79" name="Łącznik prosty ze strzałką 78">
            <a:extLst>
              <a:ext uri="{FF2B5EF4-FFF2-40B4-BE49-F238E27FC236}">
                <a16:creationId xmlns:a16="http://schemas.microsoft.com/office/drawing/2014/main" id="{D6D67E76-ABA3-402A-B68A-608F3C32FBD9}"/>
              </a:ext>
            </a:extLst>
          </p:cNvPr>
          <p:cNvCxnSpPr/>
          <p:nvPr/>
        </p:nvCxnSpPr>
        <p:spPr>
          <a:xfrm flipH="1">
            <a:off x="7382112" y="2306374"/>
            <a:ext cx="170354" cy="23987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2F7B8C88-5AC9-4C39-84DB-777177AFB53D}"/>
              </a:ext>
            </a:extLst>
          </p:cNvPr>
          <p:cNvCxnSpPr>
            <a:cxnSpLocks/>
          </p:cNvCxnSpPr>
          <p:nvPr/>
        </p:nvCxnSpPr>
        <p:spPr>
          <a:xfrm flipH="1" flipV="1">
            <a:off x="7233471" y="2051821"/>
            <a:ext cx="254724" cy="6866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>
            <a:extLst>
              <a:ext uri="{FF2B5EF4-FFF2-40B4-BE49-F238E27FC236}">
                <a16:creationId xmlns:a16="http://schemas.microsoft.com/office/drawing/2014/main" id="{C3643771-A23E-481E-8862-AB9085509FED}"/>
              </a:ext>
            </a:extLst>
          </p:cNvPr>
          <p:cNvCxnSpPr>
            <a:cxnSpLocks/>
          </p:cNvCxnSpPr>
          <p:nvPr/>
        </p:nvCxnSpPr>
        <p:spPr>
          <a:xfrm>
            <a:off x="7772245" y="2319062"/>
            <a:ext cx="183641" cy="19229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3 C 0.04097 -0.0003 0.13211 -0.00185 0.14218 0.00463 C 0.1743 0.02038 0.26927 0.07778 0.29704 0.09661 " pathEditMode="relative" rAng="0" ptsTypes="AAA">
                                      <p:cBhvr>
                                        <p:cTn id="1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48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4.93827E-6 L 0.0151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ole tekstowe 29"/>
          <p:cNvSpPr txBox="1"/>
          <p:nvPr/>
        </p:nvSpPr>
        <p:spPr>
          <a:xfrm>
            <a:off x="2839828" y="3446152"/>
            <a:ext cx="3299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solidFill>
                  <a:srgbClr val="0070C0"/>
                </a:solidFill>
                <a:latin typeface="+mj-lt"/>
              </a:rPr>
              <a:t>Why</a:t>
            </a:r>
            <a:r>
              <a:rPr lang="pl-PL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2000" b="1" dirty="0" err="1">
                <a:solidFill>
                  <a:srgbClr val="0070C0"/>
                </a:solidFill>
                <a:latin typeface="+mj-lt"/>
              </a:rPr>
              <a:t>another</a:t>
            </a:r>
            <a:r>
              <a:rPr lang="pl-PL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2000" b="1" dirty="0" err="1">
                <a:solidFill>
                  <a:srgbClr val="0070C0"/>
                </a:solidFill>
                <a:latin typeface="+mj-lt"/>
              </a:rPr>
              <a:t>experiment</a:t>
            </a:r>
            <a:r>
              <a:rPr lang="pl-PL" sz="2000" b="1" dirty="0">
                <a:solidFill>
                  <a:srgbClr val="0070C0"/>
                </a:solidFill>
                <a:latin typeface="+mj-lt"/>
              </a:rPr>
              <a:t>?</a:t>
            </a:r>
          </a:p>
          <a:p>
            <a:r>
              <a:rPr lang="pl-PL" sz="20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2602880" y="3782738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err="1">
                <a:latin typeface="+mj-lt"/>
              </a:rPr>
              <a:t>Expected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energies</a:t>
            </a:r>
            <a:r>
              <a:rPr lang="pl-PL" sz="1200" dirty="0">
                <a:latin typeface="+mj-lt"/>
              </a:rPr>
              <a:t> of </a:t>
            </a:r>
            <a:r>
              <a:rPr lang="pl-PL" sz="1200" dirty="0" err="1">
                <a:latin typeface="+mj-lt"/>
              </a:rPr>
              <a:t>emitted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protons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are</a:t>
            </a:r>
            <a:r>
              <a:rPr lang="pl-PL" sz="1200" dirty="0">
                <a:latin typeface="+mj-lt"/>
              </a:rPr>
              <a:t> </a:t>
            </a:r>
          </a:p>
          <a:p>
            <a:pPr algn="ctr"/>
            <a:r>
              <a:rPr lang="pl-PL" sz="1200" dirty="0" err="1">
                <a:latin typeface="+mj-lt"/>
              </a:rPr>
              <a:t>below</a:t>
            </a:r>
            <a:r>
              <a:rPr lang="pl-PL" sz="1200" dirty="0">
                <a:latin typeface="+mj-lt"/>
              </a:rPr>
              <a:t> 4 </a:t>
            </a:r>
            <a:r>
              <a:rPr lang="pl-PL" sz="1200" dirty="0" err="1">
                <a:latin typeface="+mj-lt"/>
              </a:rPr>
              <a:t>MeV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so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protons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will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stuck</a:t>
            </a:r>
            <a:r>
              <a:rPr lang="pl-PL" sz="1200" dirty="0">
                <a:latin typeface="+mj-lt"/>
              </a:rPr>
              <a:t> in the </a:t>
            </a:r>
            <a:r>
              <a:rPr lang="pl-PL" sz="1200" dirty="0" err="1">
                <a:latin typeface="+mj-lt"/>
              </a:rPr>
              <a:t>thick</a:t>
            </a:r>
            <a:r>
              <a:rPr lang="pl-PL" sz="1200" dirty="0">
                <a:latin typeface="+mj-lt"/>
              </a:rPr>
              <a:t> target</a:t>
            </a:r>
          </a:p>
        </p:txBody>
      </p:sp>
      <p:sp>
        <p:nvSpPr>
          <p:cNvPr id="32" name="Tytuł 1"/>
          <p:cNvSpPr txBox="1">
            <a:spLocks/>
          </p:cNvSpPr>
          <p:nvPr/>
        </p:nvSpPr>
        <p:spPr>
          <a:xfrm>
            <a:off x="1149533" y="186689"/>
            <a:ext cx="6802039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dirty="0"/>
              <a:t>PERFORMANCE OF DSSSD (FROM THICK </a:t>
            </a:r>
            <a:r>
              <a:rPr lang="pl-PL" sz="1800" baseline="30000" dirty="0"/>
              <a:t>13</a:t>
            </a:r>
            <a:r>
              <a:rPr lang="pl-PL" sz="1800" dirty="0"/>
              <a:t>C TARGET EXPERIMENT) </a:t>
            </a:r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6433909" y="3949273"/>
            <a:ext cx="3295650" cy="146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pl-PL" sz="1800" b="1" dirty="0"/>
          </a:p>
        </p:txBody>
      </p:sp>
      <p:pic>
        <p:nvPicPr>
          <p:cNvPr id="38" name="Picture 2" descr="C:\Users\NCieplicka\Dropbox\13C(p,p')_CCB\DSSD\20190328_1325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8789"/>
          <a:stretch/>
        </p:blipFill>
        <p:spPr bwMode="auto">
          <a:xfrm>
            <a:off x="485775" y="2514599"/>
            <a:ext cx="1724025" cy="24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01897"/>
              </p:ext>
            </p:extLst>
          </p:nvPr>
        </p:nvGraphicFramePr>
        <p:xfrm>
          <a:off x="6769157" y="3922657"/>
          <a:ext cx="1956124" cy="111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7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12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>
                          <a:latin typeface="+mj-lt"/>
                        </a:rPr>
                        <a:t>Excit.Energy</a:t>
                      </a:r>
                      <a:br>
                        <a:rPr lang="pl-PL" sz="1000" dirty="0">
                          <a:latin typeface="+mj-lt"/>
                        </a:rPr>
                      </a:br>
                      <a:r>
                        <a:rPr lang="pl-PL" sz="1000" baseline="0" dirty="0">
                          <a:latin typeface="+mj-lt"/>
                        </a:rPr>
                        <a:t> </a:t>
                      </a:r>
                      <a:r>
                        <a:rPr lang="pl-PL" sz="1000" dirty="0">
                          <a:latin typeface="+mj-lt"/>
                        </a:rPr>
                        <a:t>in </a:t>
                      </a:r>
                      <a:r>
                        <a:rPr lang="pl-PL" sz="1000" baseline="30000" dirty="0">
                          <a:latin typeface="+mj-lt"/>
                        </a:rPr>
                        <a:t>12</a:t>
                      </a:r>
                      <a:r>
                        <a:rPr lang="pl-PL" sz="1000" dirty="0">
                          <a:latin typeface="+mj-lt"/>
                        </a:rPr>
                        <a:t>B [</a:t>
                      </a:r>
                      <a:r>
                        <a:rPr lang="pl-PL" sz="1000" dirty="0" err="1">
                          <a:latin typeface="+mj-lt"/>
                        </a:rPr>
                        <a:t>MeV</a:t>
                      </a:r>
                      <a:r>
                        <a:rPr lang="pl-PL" sz="1000" dirty="0">
                          <a:latin typeface="+mj-lt"/>
                        </a:rPr>
                        <a:t>]</a:t>
                      </a:r>
                      <a:endParaRPr lang="pl-PL" sz="1000" b="1" dirty="0">
                        <a:latin typeface="+mj-lt"/>
                      </a:endParaRP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>
                          <a:latin typeface="+mj-lt"/>
                        </a:rPr>
                        <a:t>E</a:t>
                      </a:r>
                      <a:r>
                        <a:rPr lang="pl-PL" sz="1000" baseline="-25000" dirty="0" err="1">
                          <a:latin typeface="+mj-lt"/>
                        </a:rPr>
                        <a:t>proton</a:t>
                      </a:r>
                      <a:r>
                        <a:rPr lang="pl-PL" sz="1000" baseline="30000" dirty="0">
                          <a:latin typeface="+mj-lt"/>
                        </a:rPr>
                        <a:t> </a:t>
                      </a:r>
                      <a:r>
                        <a:rPr lang="pl-PL" sz="1000" baseline="0" dirty="0">
                          <a:latin typeface="+mj-lt"/>
                        </a:rPr>
                        <a:t>[</a:t>
                      </a:r>
                      <a:r>
                        <a:rPr lang="pl-PL" sz="1000" baseline="0" dirty="0" err="1">
                          <a:latin typeface="+mj-lt"/>
                        </a:rPr>
                        <a:t>MeV</a:t>
                      </a:r>
                      <a:r>
                        <a:rPr lang="pl-PL" sz="1000" baseline="0" dirty="0">
                          <a:latin typeface="+mj-lt"/>
                        </a:rPr>
                        <a:t>]</a:t>
                      </a:r>
                      <a:endParaRPr lang="pl-PL" sz="1000" b="1" baseline="-25000" dirty="0">
                        <a:latin typeface="+mj-lt"/>
                      </a:endParaRP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2.723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1.214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2.621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1.316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1.674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2.263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0.953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2.984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0.0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3.937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ytuł 1"/>
          <p:cNvSpPr txBox="1">
            <a:spLocks/>
          </p:cNvSpPr>
          <p:nvPr/>
        </p:nvSpPr>
        <p:spPr>
          <a:xfrm>
            <a:off x="2543795" y="4291340"/>
            <a:ext cx="3914057" cy="7413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tx1"/>
                </a:solidFill>
              </a:rPr>
              <a:t>THIN TARGET NEEDED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FOR LOW-ENERGY PROTONS!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76200" y="1103284"/>
            <a:ext cx="2867025" cy="1714679"/>
            <a:chOff x="190500" y="1008034"/>
            <a:chExt cx="2867025" cy="1714679"/>
          </a:xfrm>
        </p:grpSpPr>
        <p:sp>
          <p:nvSpPr>
            <p:cNvPr id="36" name="pole tekstowe 35"/>
            <p:cNvSpPr txBox="1"/>
            <p:nvPr/>
          </p:nvSpPr>
          <p:spPr>
            <a:xfrm>
              <a:off x="190500" y="1008034"/>
              <a:ext cx="285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Double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Sided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Silicon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Strip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Detector</a:t>
              </a:r>
              <a:endParaRPr lang="pl-PL" sz="1200" b="1" dirty="0">
                <a:solidFill>
                  <a:schemeClr val="accent2"/>
                </a:solidFill>
                <a:latin typeface="+mj-lt"/>
              </a:endParaRPr>
            </a:p>
            <a:p>
              <a:pPr algn="ctr"/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(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Micron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 Semiconductor </a:t>
              </a:r>
              <a:r>
                <a:rPr lang="pl-PL" sz="1200" b="1" dirty="0" err="1">
                  <a:solidFill>
                    <a:schemeClr val="accent2"/>
                  </a:solidFill>
                  <a:latin typeface="+mj-lt"/>
                </a:rPr>
                <a:t>Ltd</a:t>
              </a:r>
              <a:r>
                <a:rPr lang="pl-PL" sz="1200" b="1" dirty="0">
                  <a:solidFill>
                    <a:schemeClr val="accent2"/>
                  </a:solidFill>
                  <a:latin typeface="+mj-lt"/>
                </a:rPr>
                <a:t>)</a:t>
              </a: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390524" y="1522384"/>
              <a:ext cx="2667001" cy="1200329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pl-PL" sz="1200" dirty="0">
                  <a:latin typeface="+mj-lt"/>
                </a:rPr>
                <a:t>Active </a:t>
              </a:r>
              <a:r>
                <a:rPr lang="pl-PL" sz="1200" dirty="0" err="1">
                  <a:latin typeface="+mj-lt"/>
                </a:rPr>
                <a:t>area</a:t>
              </a:r>
              <a:r>
                <a:rPr lang="pl-PL" sz="1200" dirty="0">
                  <a:latin typeface="+mj-lt"/>
                </a:rPr>
                <a:t>:    No. of </a:t>
              </a:r>
              <a:r>
                <a:rPr lang="pl-PL" sz="1200" dirty="0" err="1">
                  <a:latin typeface="+mj-lt"/>
                </a:rPr>
                <a:t>strips</a:t>
              </a:r>
              <a:r>
                <a:rPr lang="pl-PL" sz="1200" dirty="0">
                  <a:latin typeface="+mj-lt"/>
                </a:rPr>
                <a:t>:</a:t>
              </a:r>
            </a:p>
            <a:p>
              <a:r>
                <a:rPr lang="pl-PL" sz="1200" dirty="0" err="1">
                  <a:latin typeface="+mj-lt"/>
                </a:rPr>
                <a:t>Thickness</a:t>
              </a:r>
              <a:r>
                <a:rPr lang="pl-PL" sz="1200" dirty="0">
                  <a:latin typeface="+mj-lt"/>
                </a:rPr>
                <a:t>:     </a:t>
              </a: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r>
                <a:rPr lang="pl-PL" sz="1200" dirty="0">
                  <a:latin typeface="+mj-lt"/>
                </a:rPr>
                <a:t>50mm x 50mm</a:t>
              </a:r>
            </a:p>
            <a:p>
              <a:r>
                <a:rPr lang="pl-PL" sz="1200" dirty="0">
                  <a:latin typeface="+mj-lt"/>
                </a:rPr>
                <a:t>32 (16 per </a:t>
              </a:r>
              <a:r>
                <a:rPr lang="pl-PL" sz="1200" dirty="0" err="1">
                  <a:latin typeface="+mj-lt"/>
                </a:rPr>
                <a:t>side</a:t>
              </a:r>
              <a:r>
                <a:rPr lang="pl-PL" sz="1200" dirty="0">
                  <a:latin typeface="+mj-lt"/>
                </a:rPr>
                <a:t>) 1.5 mm</a:t>
              </a: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  <a:p>
              <a:endParaRPr lang="pl-PL" sz="1200" dirty="0">
                <a:latin typeface="+mj-lt"/>
              </a:endParaRPr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3486150" y="845880"/>
            <a:ext cx="2600326" cy="2533502"/>
            <a:chOff x="3486150" y="845880"/>
            <a:chExt cx="2600326" cy="2533502"/>
          </a:xfrm>
        </p:grpSpPr>
        <p:pic>
          <p:nvPicPr>
            <p:cNvPr id="62" name="Picture 4" descr="C:\Users\NCieplicka\Desktop\DSSD_ID_01_TOTAL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2"/>
            <a:stretch/>
          </p:blipFill>
          <p:spPr bwMode="auto">
            <a:xfrm>
              <a:off x="3714750" y="1402140"/>
              <a:ext cx="2143125" cy="197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ytuł 1"/>
            <p:cNvSpPr txBox="1">
              <a:spLocks/>
            </p:cNvSpPr>
            <p:nvPr/>
          </p:nvSpPr>
          <p:spPr>
            <a:xfrm>
              <a:off x="3486150" y="845880"/>
              <a:ext cx="2600326" cy="661686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PARTICLE IDENTIFICATION MATRIX</a:t>
              </a:r>
              <a:br>
                <a:rPr lang="pl-PL" sz="1200" dirty="0">
                  <a:solidFill>
                    <a:schemeClr val="tx1"/>
                  </a:solidFill>
                </a:rPr>
              </a:br>
              <a:r>
                <a:rPr lang="pl-PL" sz="800" dirty="0">
                  <a:solidFill>
                    <a:schemeClr val="tx1"/>
                  </a:solidFill>
                </a:rPr>
                <a:t>(for one </a:t>
              </a:r>
              <a:r>
                <a:rPr lang="pl-PL" sz="800" dirty="0" err="1">
                  <a:solidFill>
                    <a:schemeClr val="tx1"/>
                  </a:solidFill>
                </a:rPr>
                <a:t>strip</a:t>
              </a:r>
              <a:r>
                <a:rPr lang="pl-PL" sz="800" dirty="0">
                  <a:solidFill>
                    <a:schemeClr val="tx1"/>
                  </a:solidFill>
                </a:rPr>
                <a:t>, </a:t>
              </a:r>
              <a:r>
                <a:rPr lang="pl-PL" sz="800" dirty="0" err="1">
                  <a:solidFill>
                    <a:schemeClr val="tx1"/>
                  </a:solidFill>
                </a:rPr>
                <a:t>representative</a:t>
              </a:r>
              <a:r>
                <a:rPr lang="pl-PL" sz="800" dirty="0">
                  <a:solidFill>
                    <a:schemeClr val="tx1"/>
                  </a:solidFill>
                </a:rPr>
                <a:t> </a:t>
              </a:r>
              <a:r>
                <a:rPr lang="pl-PL" sz="800" dirty="0" err="1">
                  <a:solidFill>
                    <a:schemeClr val="tx1"/>
                  </a:solidFill>
                </a:rPr>
                <a:t>example</a:t>
              </a:r>
              <a:r>
                <a:rPr lang="pl-PL" sz="8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64" name="pole tekstowe 63"/>
            <p:cNvSpPr txBox="1"/>
            <p:nvPr/>
          </p:nvSpPr>
          <p:spPr>
            <a:xfrm>
              <a:off x="4800084" y="3247546"/>
              <a:ext cx="960519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~Rise </a:t>
              </a:r>
              <a:r>
                <a:rPr lang="pl-PL" sz="800" dirty="0" err="1">
                  <a:latin typeface="+mj-lt"/>
                </a:rPr>
                <a:t>time</a:t>
              </a:r>
              <a:r>
                <a:rPr lang="pl-PL" sz="800" dirty="0">
                  <a:latin typeface="+mj-lt"/>
                </a:rPr>
                <a:t> [</a:t>
              </a:r>
              <a:r>
                <a:rPr lang="pl-PL" sz="800" dirty="0" err="1">
                  <a:latin typeface="+mj-lt"/>
                </a:rPr>
                <a:t>a.u</a:t>
              </a:r>
              <a:r>
                <a:rPr lang="pl-PL" sz="800" dirty="0">
                  <a:latin typeface="+mj-lt"/>
                </a:rPr>
                <a:t>.]</a:t>
              </a:r>
            </a:p>
          </p:txBody>
        </p:sp>
        <p:sp>
          <p:nvSpPr>
            <p:cNvPr id="65" name="pole tekstowe 64"/>
            <p:cNvSpPr txBox="1"/>
            <p:nvPr/>
          </p:nvSpPr>
          <p:spPr>
            <a:xfrm rot="16200000">
              <a:off x="3184651" y="1884654"/>
              <a:ext cx="118173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pl-PL" sz="800" dirty="0" err="1">
                  <a:latin typeface="+mj-lt"/>
                </a:rPr>
                <a:t>Particle</a:t>
              </a:r>
              <a:r>
                <a:rPr lang="pl-PL" sz="800" dirty="0">
                  <a:latin typeface="+mj-lt"/>
                </a:rPr>
                <a:t> </a:t>
              </a:r>
              <a:r>
                <a:rPr lang="pl-PL" sz="800" dirty="0" err="1">
                  <a:latin typeface="+mj-lt"/>
                </a:rPr>
                <a:t>energy</a:t>
              </a:r>
              <a:r>
                <a:rPr lang="pl-PL" sz="800" dirty="0">
                  <a:latin typeface="+mj-lt"/>
                </a:rPr>
                <a:t> [</a:t>
              </a:r>
              <a:r>
                <a:rPr lang="pl-PL" sz="800" dirty="0" err="1">
                  <a:latin typeface="+mj-lt"/>
                </a:rPr>
                <a:t>MeV</a:t>
              </a:r>
              <a:r>
                <a:rPr lang="pl-PL" sz="800" dirty="0">
                  <a:latin typeface="+mj-lt"/>
                </a:rPr>
                <a:t>]</a:t>
              </a:r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3060848" y="2225152"/>
            <a:ext cx="2056512" cy="530570"/>
            <a:chOff x="3060848" y="2225152"/>
            <a:chExt cx="2056512" cy="530570"/>
          </a:xfrm>
        </p:grpSpPr>
        <p:cxnSp>
          <p:nvCxnSpPr>
            <p:cNvPr id="67" name="Łącznik prostoliniowy 66"/>
            <p:cNvCxnSpPr/>
            <p:nvPr/>
          </p:nvCxnSpPr>
          <p:spPr>
            <a:xfrm>
              <a:off x="3661138" y="2656587"/>
              <a:ext cx="145622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ole tekstowe 67"/>
            <p:cNvSpPr txBox="1"/>
            <p:nvPr/>
          </p:nvSpPr>
          <p:spPr>
            <a:xfrm>
              <a:off x="3060848" y="2225152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24.7</a:t>
              </a:r>
            </a:p>
          </p:txBody>
        </p:sp>
        <p:sp>
          <p:nvSpPr>
            <p:cNvPr id="69" name="pole tekstowe 68"/>
            <p:cNvSpPr txBox="1"/>
            <p:nvPr/>
          </p:nvSpPr>
          <p:spPr>
            <a:xfrm>
              <a:off x="3181573" y="23654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20.9</a:t>
              </a:r>
            </a:p>
          </p:txBody>
        </p:sp>
        <p:sp>
          <p:nvSpPr>
            <p:cNvPr id="70" name="pole tekstowe 69"/>
            <p:cNvSpPr txBox="1"/>
            <p:nvPr/>
          </p:nvSpPr>
          <p:spPr>
            <a:xfrm>
              <a:off x="3332013" y="254027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latin typeface="+mj-lt"/>
                </a:rPr>
                <a:t>15.5</a:t>
              </a:r>
            </a:p>
          </p:txBody>
        </p:sp>
        <p:cxnSp>
          <p:nvCxnSpPr>
            <p:cNvPr id="71" name="Łącznik prostoliniowy 70"/>
            <p:cNvCxnSpPr/>
            <p:nvPr/>
          </p:nvCxnSpPr>
          <p:spPr>
            <a:xfrm>
              <a:off x="3531961" y="2472255"/>
              <a:ext cx="145622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oliniowy 71"/>
            <p:cNvCxnSpPr/>
            <p:nvPr/>
          </p:nvCxnSpPr>
          <p:spPr>
            <a:xfrm>
              <a:off x="3395526" y="2338724"/>
              <a:ext cx="145622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a 72"/>
          <p:cNvGrpSpPr/>
          <p:nvPr/>
        </p:nvGrpSpPr>
        <p:grpSpPr>
          <a:xfrm>
            <a:off x="4830672" y="2202742"/>
            <a:ext cx="793178" cy="552695"/>
            <a:chOff x="4830672" y="2202742"/>
            <a:chExt cx="793178" cy="552695"/>
          </a:xfrm>
        </p:grpSpPr>
        <p:sp>
          <p:nvSpPr>
            <p:cNvPr id="74" name="pole tekstowe 73"/>
            <p:cNvSpPr txBox="1"/>
            <p:nvPr/>
          </p:nvSpPr>
          <p:spPr>
            <a:xfrm>
              <a:off x="5136216" y="2539993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solidFill>
                    <a:srgbClr val="0000FF"/>
                  </a:solidFill>
                  <a:latin typeface="+mj-lt"/>
                </a:rPr>
                <a:t>proton</a:t>
              </a:r>
            </a:p>
          </p:txBody>
        </p:sp>
        <p:sp>
          <p:nvSpPr>
            <p:cNvPr id="75" name="pole tekstowe 74"/>
            <p:cNvSpPr txBox="1"/>
            <p:nvPr/>
          </p:nvSpPr>
          <p:spPr>
            <a:xfrm>
              <a:off x="4990165" y="2356078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>
                  <a:solidFill>
                    <a:srgbClr val="0000FF"/>
                  </a:solidFill>
                  <a:latin typeface="+mj-lt"/>
                </a:rPr>
                <a:t>deuteron</a:t>
              </a:r>
            </a:p>
          </p:txBody>
        </p:sp>
        <p:sp>
          <p:nvSpPr>
            <p:cNvPr id="76" name="pole tekstowe 75"/>
            <p:cNvSpPr txBox="1"/>
            <p:nvPr/>
          </p:nvSpPr>
          <p:spPr>
            <a:xfrm>
              <a:off x="4830672" y="2202742"/>
              <a:ext cx="4443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>
                  <a:solidFill>
                    <a:srgbClr val="0000FF"/>
                  </a:solidFill>
                  <a:latin typeface="+mj-lt"/>
                </a:rPr>
                <a:t>triton</a:t>
              </a:r>
              <a:endParaRPr lang="pl-PL" sz="800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77" name="Prostokąt 76"/>
          <p:cNvSpPr/>
          <p:nvPr/>
        </p:nvSpPr>
        <p:spPr>
          <a:xfrm>
            <a:off x="5121460" y="1496664"/>
            <a:ext cx="504355" cy="37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0F8F42A-8AAC-4A3F-B12D-2555D55F8545}"/>
              </a:ext>
            </a:extLst>
          </p:cNvPr>
          <p:cNvGrpSpPr/>
          <p:nvPr/>
        </p:nvGrpSpPr>
        <p:grpSpPr>
          <a:xfrm>
            <a:off x="6284874" y="1142302"/>
            <a:ext cx="3060891" cy="2551768"/>
            <a:chOff x="6284874" y="1142302"/>
            <a:chExt cx="3060891" cy="2551768"/>
          </a:xfrm>
        </p:grpSpPr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82FADAC8-C9A3-4B7D-908C-53DBF60BE9DE}"/>
                </a:ext>
              </a:extLst>
            </p:cNvPr>
            <p:cNvGrpSpPr/>
            <p:nvPr/>
          </p:nvGrpSpPr>
          <p:grpSpPr>
            <a:xfrm>
              <a:off x="6284874" y="1142302"/>
              <a:ext cx="3060891" cy="2551768"/>
              <a:chOff x="6466115" y="3162810"/>
              <a:chExt cx="2559133" cy="1980690"/>
            </a:xfrm>
          </p:grpSpPr>
          <p:pic>
            <p:nvPicPr>
              <p:cNvPr id="50" name="Picture 2">
                <a:extLst>
                  <a:ext uri="{FF2B5EF4-FFF2-40B4-BE49-F238E27FC236}">
                    <a16:creationId xmlns:a16="http://schemas.microsoft.com/office/drawing/2014/main" id="{AE759170-962F-4153-9997-AF1883272C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6115" y="3162810"/>
                <a:ext cx="2499756" cy="1980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Prostokąt 50">
                <a:extLst>
                  <a:ext uri="{FF2B5EF4-FFF2-40B4-BE49-F238E27FC236}">
                    <a16:creationId xmlns:a16="http://schemas.microsoft.com/office/drawing/2014/main" id="{02E29ED8-478B-483D-80B7-E2276D99CD6E}"/>
                  </a:ext>
                </a:extLst>
              </p:cNvPr>
              <p:cNvSpPr/>
              <p:nvPr/>
            </p:nvSpPr>
            <p:spPr>
              <a:xfrm>
                <a:off x="6507679" y="3912920"/>
                <a:ext cx="605641" cy="5878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rostokąt 51">
                <a:extLst>
                  <a:ext uri="{FF2B5EF4-FFF2-40B4-BE49-F238E27FC236}">
                    <a16:creationId xmlns:a16="http://schemas.microsoft.com/office/drawing/2014/main" id="{95C640A6-ED5A-46DC-B971-6606F51D5381}"/>
                  </a:ext>
                </a:extLst>
              </p:cNvPr>
              <p:cNvSpPr/>
              <p:nvPr/>
            </p:nvSpPr>
            <p:spPr>
              <a:xfrm>
                <a:off x="8589820" y="3253839"/>
                <a:ext cx="435428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Prostokąt 52">
                <a:extLst>
                  <a:ext uri="{FF2B5EF4-FFF2-40B4-BE49-F238E27FC236}">
                    <a16:creationId xmlns:a16="http://schemas.microsoft.com/office/drawing/2014/main" id="{1146929B-39A0-4CF9-9CF1-908CD43A4468}"/>
                  </a:ext>
                </a:extLst>
              </p:cNvPr>
              <p:cNvSpPr/>
              <p:nvPr/>
            </p:nvSpPr>
            <p:spPr>
              <a:xfrm>
                <a:off x="8409711" y="3477491"/>
                <a:ext cx="277089" cy="19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" name="Pasek ukośny 1">
              <a:extLst>
                <a:ext uri="{FF2B5EF4-FFF2-40B4-BE49-F238E27FC236}">
                  <a16:creationId xmlns:a16="http://schemas.microsoft.com/office/drawing/2014/main" id="{BCD493F7-2CC8-42B9-852A-71EABBE50454}"/>
                </a:ext>
              </a:extLst>
            </p:cNvPr>
            <p:cNvSpPr/>
            <p:nvPr/>
          </p:nvSpPr>
          <p:spPr>
            <a:xfrm rot="2753543">
              <a:off x="7053556" y="1598801"/>
              <a:ext cx="204188" cy="208123"/>
            </a:xfrm>
            <a:prstGeom prst="diagStripe">
              <a:avLst>
                <a:gd name="adj" fmla="val 25776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8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ole tekstowe 29"/>
          <p:cNvSpPr txBox="1"/>
          <p:nvPr/>
        </p:nvSpPr>
        <p:spPr>
          <a:xfrm>
            <a:off x="2839828" y="3446152"/>
            <a:ext cx="3299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solidFill>
                  <a:srgbClr val="0070C0"/>
                </a:solidFill>
                <a:latin typeface="+mj-lt"/>
              </a:rPr>
              <a:t>Why</a:t>
            </a:r>
            <a:r>
              <a:rPr lang="pl-PL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2000" b="1" dirty="0" err="1">
                <a:solidFill>
                  <a:srgbClr val="0070C0"/>
                </a:solidFill>
                <a:latin typeface="+mj-lt"/>
              </a:rPr>
              <a:t>another</a:t>
            </a:r>
            <a:r>
              <a:rPr lang="pl-PL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2000" b="1" dirty="0" err="1">
                <a:solidFill>
                  <a:srgbClr val="0070C0"/>
                </a:solidFill>
                <a:latin typeface="+mj-lt"/>
              </a:rPr>
              <a:t>experiment</a:t>
            </a:r>
            <a:r>
              <a:rPr lang="pl-PL" sz="2000" b="1" dirty="0">
                <a:solidFill>
                  <a:srgbClr val="0070C0"/>
                </a:solidFill>
                <a:latin typeface="+mj-lt"/>
              </a:rPr>
              <a:t>?</a:t>
            </a:r>
          </a:p>
          <a:p>
            <a:r>
              <a:rPr lang="pl-PL" sz="20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2602880" y="3782738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err="1">
                <a:latin typeface="+mj-lt"/>
              </a:rPr>
              <a:t>Expected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energies</a:t>
            </a:r>
            <a:r>
              <a:rPr lang="pl-PL" sz="1200" dirty="0">
                <a:latin typeface="+mj-lt"/>
              </a:rPr>
              <a:t> of </a:t>
            </a:r>
            <a:r>
              <a:rPr lang="pl-PL" sz="1200" dirty="0" err="1">
                <a:latin typeface="+mj-lt"/>
              </a:rPr>
              <a:t>emitted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protons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are</a:t>
            </a:r>
            <a:r>
              <a:rPr lang="pl-PL" sz="1200" dirty="0">
                <a:latin typeface="+mj-lt"/>
              </a:rPr>
              <a:t> </a:t>
            </a:r>
          </a:p>
          <a:p>
            <a:pPr algn="ctr"/>
            <a:r>
              <a:rPr lang="pl-PL" sz="1200" dirty="0" err="1">
                <a:latin typeface="+mj-lt"/>
              </a:rPr>
              <a:t>below</a:t>
            </a:r>
            <a:r>
              <a:rPr lang="pl-PL" sz="1200" dirty="0">
                <a:latin typeface="+mj-lt"/>
              </a:rPr>
              <a:t> 4 </a:t>
            </a:r>
            <a:r>
              <a:rPr lang="pl-PL" sz="1200" dirty="0" err="1">
                <a:latin typeface="+mj-lt"/>
              </a:rPr>
              <a:t>MeV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so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protons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will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stuck</a:t>
            </a:r>
            <a:r>
              <a:rPr lang="pl-PL" sz="1200" dirty="0">
                <a:latin typeface="+mj-lt"/>
              </a:rPr>
              <a:t> in the </a:t>
            </a:r>
            <a:r>
              <a:rPr lang="pl-PL" sz="1200" dirty="0" err="1">
                <a:latin typeface="+mj-lt"/>
              </a:rPr>
              <a:t>thick</a:t>
            </a:r>
            <a:r>
              <a:rPr lang="pl-PL" sz="1200" dirty="0">
                <a:latin typeface="+mj-lt"/>
              </a:rPr>
              <a:t> target</a:t>
            </a:r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6433909" y="3949273"/>
            <a:ext cx="3295650" cy="146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pl-PL" sz="1800" b="1" dirty="0"/>
          </a:p>
        </p:txBody>
      </p:sp>
      <p:pic>
        <p:nvPicPr>
          <p:cNvPr id="38" name="Picture 2" descr="C:\Users\NCieplicka\Dropbox\13C(p,p')_CCB\DSSD\20190328_132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8789"/>
          <a:stretch/>
        </p:blipFill>
        <p:spPr bwMode="auto">
          <a:xfrm>
            <a:off x="485775" y="2514599"/>
            <a:ext cx="1724025" cy="24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ole tekstowe 40"/>
          <p:cNvSpPr txBox="1"/>
          <p:nvPr/>
        </p:nvSpPr>
        <p:spPr>
          <a:xfrm>
            <a:off x="268441" y="969934"/>
            <a:ext cx="2493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Double</a:t>
            </a:r>
            <a:r>
              <a:rPr lang="pl-PL" sz="10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Sided</a:t>
            </a:r>
            <a:r>
              <a:rPr lang="pl-PL" sz="10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Silicon</a:t>
            </a:r>
            <a:r>
              <a:rPr lang="pl-PL" sz="10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Strip</a:t>
            </a:r>
            <a:r>
              <a:rPr lang="pl-PL" sz="10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Detector</a:t>
            </a:r>
            <a:endParaRPr lang="pl-PL" sz="10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pl-PL" sz="1000" b="1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Micron</a:t>
            </a:r>
            <a:r>
              <a:rPr lang="pl-PL" sz="1000" b="1" dirty="0">
                <a:solidFill>
                  <a:schemeClr val="accent2"/>
                </a:solidFill>
                <a:latin typeface="+mj-lt"/>
              </a:rPr>
              <a:t> Semiconductor </a:t>
            </a:r>
            <a:r>
              <a:rPr lang="pl-PL" sz="1000" b="1" dirty="0" err="1">
                <a:solidFill>
                  <a:schemeClr val="accent2"/>
                </a:solidFill>
                <a:latin typeface="+mj-lt"/>
              </a:rPr>
              <a:t>Ltd</a:t>
            </a:r>
            <a:r>
              <a:rPr lang="pl-PL" sz="1000" b="1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algn="ctr"/>
            <a:endParaRPr lang="pl-PL" sz="1000" b="1" dirty="0">
              <a:solidFill>
                <a:schemeClr val="accent2"/>
              </a:solidFill>
              <a:latin typeface="+mj-lt"/>
            </a:endParaRPr>
          </a:p>
          <a:p>
            <a:r>
              <a:rPr lang="pl-PL" sz="1000" dirty="0">
                <a:latin typeface="+mj-lt"/>
              </a:rPr>
              <a:t>Active </a:t>
            </a:r>
            <a:r>
              <a:rPr lang="pl-PL" sz="1000" dirty="0" err="1">
                <a:latin typeface="+mj-lt"/>
              </a:rPr>
              <a:t>area</a:t>
            </a:r>
            <a:r>
              <a:rPr lang="pl-PL" sz="1000" dirty="0">
                <a:latin typeface="+mj-lt"/>
              </a:rPr>
              <a:t>:	50mm x 50mm</a:t>
            </a:r>
          </a:p>
          <a:p>
            <a:r>
              <a:rPr lang="pl-PL" sz="1000" dirty="0">
                <a:latin typeface="+mj-lt"/>
              </a:rPr>
              <a:t>No. of </a:t>
            </a:r>
            <a:r>
              <a:rPr lang="pl-PL" sz="1000" dirty="0" err="1">
                <a:latin typeface="+mj-lt"/>
              </a:rPr>
              <a:t>strips</a:t>
            </a:r>
            <a:r>
              <a:rPr lang="pl-PL" sz="1000" dirty="0">
                <a:latin typeface="+mj-lt"/>
              </a:rPr>
              <a:t>: 	32 (16 per </a:t>
            </a:r>
            <a:r>
              <a:rPr lang="pl-PL" sz="1000" dirty="0" err="1">
                <a:latin typeface="+mj-lt"/>
              </a:rPr>
              <a:t>side</a:t>
            </a:r>
            <a:r>
              <a:rPr lang="pl-PL" sz="1000" dirty="0">
                <a:latin typeface="+mj-lt"/>
              </a:rPr>
              <a:t>)</a:t>
            </a:r>
          </a:p>
          <a:p>
            <a:r>
              <a:rPr lang="pl-PL" sz="1000" dirty="0" err="1">
                <a:latin typeface="+mj-lt"/>
              </a:rPr>
              <a:t>Thickness</a:t>
            </a:r>
            <a:r>
              <a:rPr lang="pl-PL" sz="1000" dirty="0">
                <a:latin typeface="+mj-lt"/>
              </a:rPr>
              <a:t>:     	1.5 mm</a:t>
            </a:r>
          </a:p>
          <a:p>
            <a:endParaRPr lang="pl-PL" sz="1000" dirty="0">
              <a:latin typeface="+mj-lt"/>
            </a:endParaRPr>
          </a:p>
          <a:p>
            <a:r>
              <a:rPr lang="pl-PL" sz="1000" dirty="0">
                <a:latin typeface="+mj-lt"/>
              </a:rPr>
              <a:t>Information on the </a:t>
            </a: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and </a:t>
            </a:r>
            <a:r>
              <a:rPr lang="pl-PL" sz="1000" dirty="0" err="1">
                <a:latin typeface="+mj-lt"/>
              </a:rPr>
              <a:t>rise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time</a:t>
            </a:r>
            <a:r>
              <a:rPr lang="pl-PL" sz="1000" dirty="0">
                <a:latin typeface="+mj-lt"/>
              </a:rPr>
              <a:t> </a:t>
            </a:r>
          </a:p>
          <a:p>
            <a:r>
              <a:rPr lang="pl-PL" sz="1000" dirty="0" err="1">
                <a:latin typeface="+mj-lt"/>
                <a:sym typeface="Wingdings" pitchFamily="2" charset="2"/>
              </a:rPr>
              <a:t>allowing</a:t>
            </a:r>
            <a:r>
              <a:rPr lang="pl-PL" sz="1000" dirty="0">
                <a:latin typeface="+mj-lt"/>
                <a:sym typeface="Wingdings" pitchFamily="2" charset="2"/>
              </a:rPr>
              <a:t> for </a:t>
            </a:r>
            <a:r>
              <a:rPr lang="pl-PL" sz="1000" dirty="0" err="1">
                <a:latin typeface="+mj-lt"/>
                <a:sym typeface="Wingdings" pitchFamily="2" charset="2"/>
              </a:rPr>
              <a:t>light</a:t>
            </a:r>
            <a:r>
              <a:rPr lang="pl-PL" sz="1000" dirty="0">
                <a:latin typeface="+mj-lt"/>
                <a:sym typeface="Wingdings" pitchFamily="2" charset="2"/>
              </a:rPr>
              <a:t> </a:t>
            </a:r>
            <a:r>
              <a:rPr lang="pl-PL" sz="1000" dirty="0" err="1">
                <a:latin typeface="+mj-lt"/>
                <a:sym typeface="Wingdings" pitchFamily="2" charset="2"/>
              </a:rPr>
              <a:t>particle</a:t>
            </a:r>
            <a:r>
              <a:rPr lang="pl-PL" sz="1000" dirty="0">
                <a:latin typeface="+mj-lt"/>
                <a:sym typeface="Wingdings" pitchFamily="2" charset="2"/>
              </a:rPr>
              <a:t> </a:t>
            </a:r>
            <a:r>
              <a:rPr lang="pl-PL" sz="1000" dirty="0" err="1">
                <a:latin typeface="+mj-lt"/>
                <a:sym typeface="Wingdings" pitchFamily="2" charset="2"/>
              </a:rPr>
              <a:t>identification</a:t>
            </a:r>
            <a:endParaRPr lang="pl-PL" sz="1000" dirty="0">
              <a:latin typeface="+mj-lt"/>
            </a:endParaRPr>
          </a:p>
          <a:p>
            <a:pPr algn="ctr"/>
            <a:endParaRPr lang="pl-PL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9" name="Tytuł 1"/>
          <p:cNvSpPr txBox="1">
            <a:spLocks/>
          </p:cNvSpPr>
          <p:nvPr/>
        </p:nvSpPr>
        <p:spPr>
          <a:xfrm>
            <a:off x="2543795" y="4291340"/>
            <a:ext cx="3914057" cy="7413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tx1"/>
                </a:solidFill>
              </a:rPr>
              <a:t>THIN TARGET NEEDED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FOR LOW-ENERGY PROTONS!</a:t>
            </a:r>
          </a:p>
        </p:txBody>
      </p:sp>
      <p:pic>
        <p:nvPicPr>
          <p:cNvPr id="36" name="Picture 2" descr="C:\Users\NCieplicka\Dropbox\13C(p,p')_CCB\thin_target\13C_targ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085" r="-3129" b="40115"/>
          <a:stretch/>
        </p:blipFill>
        <p:spPr bwMode="auto">
          <a:xfrm>
            <a:off x="3408268" y="989462"/>
            <a:ext cx="2585468" cy="14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Obraz 36" descr="C:\Users\NCieplicka\Downloads\20191219_131632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2" t="25454" r="27778" b="31942"/>
          <a:stretch/>
        </p:blipFill>
        <p:spPr bwMode="auto">
          <a:xfrm>
            <a:off x="6148754" y="1012992"/>
            <a:ext cx="2205314" cy="1431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Prostokąt 39"/>
          <p:cNvSpPr/>
          <p:nvPr/>
        </p:nvSpPr>
        <p:spPr>
          <a:xfrm>
            <a:off x="3408268" y="2632276"/>
            <a:ext cx="4945800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400" b="1" baseline="30000" dirty="0">
                <a:latin typeface="+mj-lt"/>
              </a:rPr>
              <a:t>13</a:t>
            </a:r>
            <a:r>
              <a:rPr lang="pl-PL" sz="1400" b="1" dirty="0">
                <a:latin typeface="+mj-lt"/>
              </a:rPr>
              <a:t>C target </a:t>
            </a:r>
            <a:r>
              <a:rPr lang="pl-PL" sz="1400" b="1" dirty="0" err="1">
                <a:latin typeface="+mj-lt"/>
              </a:rPr>
              <a:t>made</a:t>
            </a:r>
            <a:r>
              <a:rPr lang="pl-PL" sz="1400" b="1" dirty="0">
                <a:latin typeface="+mj-lt"/>
              </a:rPr>
              <a:t> of 10 </a:t>
            </a:r>
            <a:r>
              <a:rPr lang="pl-PL" sz="1400" b="1" dirty="0" err="1">
                <a:latin typeface="+mj-lt"/>
              </a:rPr>
              <a:t>foils</a:t>
            </a:r>
            <a:r>
              <a:rPr lang="pl-PL" sz="1400" b="1" dirty="0">
                <a:latin typeface="+mj-lt"/>
              </a:rPr>
              <a:t> in </a:t>
            </a:r>
            <a:r>
              <a:rPr lang="pl-PL" sz="1400" b="1" dirty="0" err="1">
                <a:latin typeface="+mj-lt"/>
              </a:rPr>
              <a:t>separate</a:t>
            </a:r>
            <a:r>
              <a:rPr lang="pl-PL" sz="1400" b="1" dirty="0">
                <a:latin typeface="+mj-lt"/>
              </a:rPr>
              <a:t> </a:t>
            </a:r>
            <a:r>
              <a:rPr lang="pl-PL" sz="1400" b="1" dirty="0" err="1">
                <a:latin typeface="+mj-lt"/>
              </a:rPr>
              <a:t>frames</a:t>
            </a:r>
            <a:r>
              <a:rPr lang="pl-PL" sz="1400" b="1" dirty="0">
                <a:latin typeface="+mj-lt"/>
              </a:rPr>
              <a:t>, </a:t>
            </a:r>
          </a:p>
          <a:p>
            <a:pPr algn="ctr"/>
            <a:r>
              <a:rPr lang="pl-PL" sz="1400" b="1" dirty="0" err="1">
                <a:latin typeface="+mj-lt"/>
              </a:rPr>
              <a:t>total</a:t>
            </a:r>
            <a:r>
              <a:rPr lang="pl-PL" sz="1400" b="1" dirty="0">
                <a:latin typeface="+mj-lt"/>
              </a:rPr>
              <a:t> </a:t>
            </a:r>
            <a:r>
              <a:rPr lang="pl-PL" sz="1400" b="1" dirty="0" err="1">
                <a:latin typeface="+mj-lt"/>
              </a:rPr>
              <a:t>thickness</a:t>
            </a:r>
            <a:r>
              <a:rPr lang="pl-PL" sz="1400" b="1" dirty="0">
                <a:latin typeface="+mj-lt"/>
              </a:rPr>
              <a:t> 1 mg/cm</a:t>
            </a:r>
            <a:r>
              <a:rPr lang="pl-PL" sz="1400" b="1" baseline="30000" dirty="0">
                <a:latin typeface="+mj-lt"/>
              </a:rPr>
              <a:t>2</a:t>
            </a:r>
          </a:p>
          <a:p>
            <a:pPr algn="ctr"/>
            <a:r>
              <a:rPr lang="pl-PL" sz="1000" i="1" dirty="0">
                <a:latin typeface="+mj-lt"/>
              </a:rPr>
              <a:t>(</a:t>
            </a:r>
            <a:r>
              <a:rPr lang="pl-PL" sz="1000" i="1" dirty="0" err="1">
                <a:latin typeface="+mj-lt"/>
              </a:rPr>
              <a:t>Nicoleta</a:t>
            </a:r>
            <a:r>
              <a:rPr lang="pl-PL" sz="1000" i="1" dirty="0">
                <a:latin typeface="+mj-lt"/>
              </a:rPr>
              <a:t> </a:t>
            </a:r>
            <a:r>
              <a:rPr lang="pl-PL" sz="1000" i="1" dirty="0" err="1">
                <a:latin typeface="+mj-lt"/>
              </a:rPr>
              <a:t>Florea</a:t>
            </a:r>
            <a:r>
              <a:rPr lang="pl-PL" sz="1000" i="1" dirty="0">
                <a:latin typeface="+mj-lt"/>
              </a:rPr>
              <a:t>, </a:t>
            </a:r>
            <a:r>
              <a:rPr lang="pl-PL" sz="1000" i="1" dirty="0" err="1">
                <a:latin typeface="+mj-lt"/>
              </a:rPr>
              <a:t>Nicu</a:t>
            </a:r>
            <a:r>
              <a:rPr lang="pl-PL" sz="1000" i="1" dirty="0">
                <a:latin typeface="+mj-lt"/>
              </a:rPr>
              <a:t> </a:t>
            </a:r>
            <a:r>
              <a:rPr lang="pl-PL" sz="1000" i="1" dirty="0" err="1">
                <a:latin typeface="+mj-lt"/>
              </a:rPr>
              <a:t>Marginean</a:t>
            </a:r>
            <a:r>
              <a:rPr lang="pl-PL" sz="1000" i="1" dirty="0">
                <a:latin typeface="+mj-lt"/>
              </a:rPr>
              <a:t> IFIN-HH, </a:t>
            </a:r>
            <a:r>
              <a:rPr lang="pl-PL" sz="1000" i="1" dirty="0" err="1">
                <a:latin typeface="+mj-lt"/>
              </a:rPr>
              <a:t>Bucharest</a:t>
            </a:r>
            <a:r>
              <a:rPr lang="pl-PL" sz="1000" i="1" dirty="0">
                <a:latin typeface="+mj-lt"/>
              </a:rPr>
              <a:t>, Romania)</a:t>
            </a:r>
          </a:p>
        </p:txBody>
      </p:sp>
      <p:sp>
        <p:nvSpPr>
          <p:cNvPr id="43" name="Tytuł 1"/>
          <p:cNvSpPr>
            <a:spLocks noGrp="1"/>
          </p:cNvSpPr>
          <p:nvPr>
            <p:ph type="title"/>
          </p:nvPr>
        </p:nvSpPr>
        <p:spPr>
          <a:xfrm>
            <a:off x="378541" y="127322"/>
            <a:ext cx="7106985" cy="1066800"/>
          </a:xfrm>
        </p:spPr>
        <p:txBody>
          <a:bodyPr>
            <a:normAutofit/>
          </a:bodyPr>
          <a:lstStyle/>
          <a:p>
            <a:r>
              <a:rPr lang="pl-PL" sz="2400" dirty="0" err="1"/>
              <a:t>Thin</a:t>
            </a:r>
            <a:r>
              <a:rPr lang="pl-PL" sz="2400" dirty="0"/>
              <a:t> 1 mg/cm</a:t>
            </a:r>
            <a:r>
              <a:rPr lang="pl-PL" sz="2400" baseline="30000" dirty="0"/>
              <a:t>2</a:t>
            </a:r>
            <a:r>
              <a:rPr lang="pl-PL" sz="2400" dirty="0"/>
              <a:t> </a:t>
            </a:r>
            <a:r>
              <a:rPr lang="pl-PL" sz="2400" baseline="30000" dirty="0"/>
              <a:t>13</a:t>
            </a:r>
            <a:r>
              <a:rPr lang="pl-PL" sz="2400" dirty="0"/>
              <a:t>C target </a:t>
            </a:r>
            <a:r>
              <a:rPr lang="pl-PL" sz="2400" dirty="0" err="1"/>
              <a:t>experiment</a:t>
            </a:r>
            <a:endParaRPr lang="pl-PL" sz="24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868EE7C0-B9F6-46F4-957D-105A0076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82902"/>
              </p:ext>
            </p:extLst>
          </p:nvPr>
        </p:nvGraphicFramePr>
        <p:xfrm>
          <a:off x="6769157" y="3922657"/>
          <a:ext cx="1956124" cy="111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7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12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>
                          <a:latin typeface="+mj-lt"/>
                        </a:rPr>
                        <a:t>Excit.Energy</a:t>
                      </a:r>
                      <a:br>
                        <a:rPr lang="pl-PL" sz="1000" dirty="0">
                          <a:latin typeface="+mj-lt"/>
                        </a:rPr>
                      </a:br>
                      <a:r>
                        <a:rPr lang="pl-PL" sz="1000" baseline="0" dirty="0">
                          <a:latin typeface="+mj-lt"/>
                        </a:rPr>
                        <a:t> </a:t>
                      </a:r>
                      <a:r>
                        <a:rPr lang="pl-PL" sz="1000" dirty="0">
                          <a:latin typeface="+mj-lt"/>
                        </a:rPr>
                        <a:t>in </a:t>
                      </a:r>
                      <a:r>
                        <a:rPr lang="pl-PL" sz="1000" baseline="30000" dirty="0">
                          <a:latin typeface="+mj-lt"/>
                        </a:rPr>
                        <a:t>12</a:t>
                      </a:r>
                      <a:r>
                        <a:rPr lang="pl-PL" sz="1000" dirty="0">
                          <a:latin typeface="+mj-lt"/>
                        </a:rPr>
                        <a:t>B [</a:t>
                      </a:r>
                      <a:r>
                        <a:rPr lang="pl-PL" sz="1000" dirty="0" err="1">
                          <a:latin typeface="+mj-lt"/>
                        </a:rPr>
                        <a:t>MeV</a:t>
                      </a:r>
                      <a:r>
                        <a:rPr lang="pl-PL" sz="1000" dirty="0">
                          <a:latin typeface="+mj-lt"/>
                        </a:rPr>
                        <a:t>]</a:t>
                      </a:r>
                      <a:endParaRPr lang="pl-PL" sz="1000" b="1" dirty="0">
                        <a:latin typeface="+mj-lt"/>
                      </a:endParaRP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>
                          <a:latin typeface="+mj-lt"/>
                        </a:rPr>
                        <a:t>E</a:t>
                      </a:r>
                      <a:r>
                        <a:rPr lang="pl-PL" sz="1000" baseline="-25000" dirty="0" err="1">
                          <a:latin typeface="+mj-lt"/>
                        </a:rPr>
                        <a:t>proton</a:t>
                      </a:r>
                      <a:r>
                        <a:rPr lang="pl-PL" sz="1000" baseline="30000" dirty="0">
                          <a:latin typeface="+mj-lt"/>
                        </a:rPr>
                        <a:t> </a:t>
                      </a:r>
                      <a:r>
                        <a:rPr lang="pl-PL" sz="1000" baseline="0" dirty="0">
                          <a:latin typeface="+mj-lt"/>
                        </a:rPr>
                        <a:t>[</a:t>
                      </a:r>
                      <a:r>
                        <a:rPr lang="pl-PL" sz="1000" baseline="0" dirty="0" err="1">
                          <a:latin typeface="+mj-lt"/>
                        </a:rPr>
                        <a:t>MeV</a:t>
                      </a:r>
                      <a:r>
                        <a:rPr lang="pl-PL" sz="1000" baseline="0" dirty="0">
                          <a:latin typeface="+mj-lt"/>
                        </a:rPr>
                        <a:t>]</a:t>
                      </a:r>
                      <a:endParaRPr lang="pl-PL" sz="1000" b="1" baseline="-25000" dirty="0">
                        <a:latin typeface="+mj-lt"/>
                      </a:endParaRP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2.723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1.214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2.621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1.316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1.674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2.263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0.953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2.984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0.0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3.937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9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30401A1A-1113-44A0-988F-1101934E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41" y="127322"/>
            <a:ext cx="7106985" cy="1066800"/>
          </a:xfrm>
        </p:spPr>
        <p:txBody>
          <a:bodyPr>
            <a:normAutofit/>
          </a:bodyPr>
          <a:lstStyle/>
          <a:p>
            <a:r>
              <a:rPr lang="pl-PL" sz="2400" dirty="0" err="1"/>
              <a:t>Thin</a:t>
            </a:r>
            <a:r>
              <a:rPr lang="pl-PL" sz="2400" dirty="0"/>
              <a:t> 1 mg/cm</a:t>
            </a:r>
            <a:r>
              <a:rPr lang="pl-PL" sz="2400" baseline="30000" dirty="0"/>
              <a:t>2</a:t>
            </a:r>
            <a:r>
              <a:rPr lang="pl-PL" sz="2400" dirty="0"/>
              <a:t> </a:t>
            </a:r>
            <a:r>
              <a:rPr lang="pl-PL" sz="2400" baseline="30000" dirty="0"/>
              <a:t>13</a:t>
            </a:r>
            <a:r>
              <a:rPr lang="pl-PL" sz="2400" dirty="0"/>
              <a:t>C target </a:t>
            </a:r>
            <a:r>
              <a:rPr lang="pl-PL" sz="2400" dirty="0" err="1"/>
              <a:t>preparation</a:t>
            </a:r>
            <a:endParaRPr lang="pl-PL" sz="2400" dirty="0"/>
          </a:p>
        </p:txBody>
      </p:sp>
      <p:pic>
        <p:nvPicPr>
          <p:cNvPr id="9" name="Picture 2" descr="C:\Users\NCieplicka\Dropbox\13C(p,p')_CCB\thin_target\13C_target.jpg">
            <a:extLst>
              <a:ext uri="{FF2B5EF4-FFF2-40B4-BE49-F238E27FC236}">
                <a16:creationId xmlns:a16="http://schemas.microsoft.com/office/drawing/2014/main" id="{4F88B88E-264F-48D8-9F30-9F830D8E7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085" r="-3129" b="40115"/>
          <a:stretch/>
        </p:blipFill>
        <p:spPr bwMode="auto">
          <a:xfrm>
            <a:off x="3408268" y="989462"/>
            <a:ext cx="2585468" cy="14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C:\Users\NCieplicka\Downloads\20191219_131632(1).jpg">
            <a:extLst>
              <a:ext uri="{FF2B5EF4-FFF2-40B4-BE49-F238E27FC236}">
                <a16:creationId xmlns:a16="http://schemas.microsoft.com/office/drawing/2014/main" id="{56EC6324-D7B2-45B2-91BB-A2E6AE7ED24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2" t="25454" r="27778" b="31942"/>
          <a:stretch/>
        </p:blipFill>
        <p:spPr bwMode="auto">
          <a:xfrm>
            <a:off x="6148754" y="1012992"/>
            <a:ext cx="2205314" cy="1431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2411492C-F876-4636-A3CE-FBB6CE40089F}"/>
              </a:ext>
            </a:extLst>
          </p:cNvPr>
          <p:cNvSpPr/>
          <p:nvPr/>
        </p:nvSpPr>
        <p:spPr>
          <a:xfrm>
            <a:off x="3408268" y="2632276"/>
            <a:ext cx="4945800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400" b="1" baseline="30000" dirty="0">
                <a:latin typeface="+mj-lt"/>
              </a:rPr>
              <a:t>13</a:t>
            </a:r>
            <a:r>
              <a:rPr lang="pl-PL" sz="1400" b="1" dirty="0">
                <a:latin typeface="+mj-lt"/>
              </a:rPr>
              <a:t>C target </a:t>
            </a:r>
            <a:r>
              <a:rPr lang="pl-PL" sz="1400" b="1" dirty="0" err="1">
                <a:latin typeface="+mj-lt"/>
              </a:rPr>
              <a:t>made</a:t>
            </a:r>
            <a:r>
              <a:rPr lang="pl-PL" sz="1400" b="1" dirty="0">
                <a:latin typeface="+mj-lt"/>
              </a:rPr>
              <a:t> of 10 </a:t>
            </a:r>
            <a:r>
              <a:rPr lang="pl-PL" sz="1400" b="1" dirty="0" err="1">
                <a:latin typeface="+mj-lt"/>
              </a:rPr>
              <a:t>foils</a:t>
            </a:r>
            <a:r>
              <a:rPr lang="pl-PL" sz="1400" b="1" dirty="0">
                <a:latin typeface="+mj-lt"/>
              </a:rPr>
              <a:t> in </a:t>
            </a:r>
            <a:r>
              <a:rPr lang="pl-PL" sz="1400" b="1" dirty="0" err="1">
                <a:latin typeface="+mj-lt"/>
              </a:rPr>
              <a:t>separate</a:t>
            </a:r>
            <a:r>
              <a:rPr lang="pl-PL" sz="1400" b="1" dirty="0">
                <a:latin typeface="+mj-lt"/>
              </a:rPr>
              <a:t> </a:t>
            </a:r>
            <a:r>
              <a:rPr lang="pl-PL" sz="1400" b="1" dirty="0" err="1">
                <a:latin typeface="+mj-lt"/>
              </a:rPr>
              <a:t>frames</a:t>
            </a:r>
            <a:r>
              <a:rPr lang="pl-PL" sz="1400" b="1" dirty="0">
                <a:latin typeface="+mj-lt"/>
              </a:rPr>
              <a:t>, </a:t>
            </a:r>
          </a:p>
          <a:p>
            <a:pPr algn="ctr"/>
            <a:r>
              <a:rPr lang="pl-PL" sz="1400" b="1" dirty="0" err="1">
                <a:latin typeface="+mj-lt"/>
              </a:rPr>
              <a:t>total</a:t>
            </a:r>
            <a:r>
              <a:rPr lang="pl-PL" sz="1400" b="1" dirty="0">
                <a:latin typeface="+mj-lt"/>
              </a:rPr>
              <a:t> </a:t>
            </a:r>
            <a:r>
              <a:rPr lang="pl-PL" sz="1400" b="1" dirty="0" err="1">
                <a:latin typeface="+mj-lt"/>
              </a:rPr>
              <a:t>thickness</a:t>
            </a:r>
            <a:r>
              <a:rPr lang="pl-PL" sz="1400" b="1" dirty="0">
                <a:latin typeface="+mj-lt"/>
              </a:rPr>
              <a:t> 1 mg/cm</a:t>
            </a:r>
            <a:r>
              <a:rPr lang="pl-PL" sz="1400" b="1" baseline="30000" dirty="0">
                <a:latin typeface="+mj-lt"/>
              </a:rPr>
              <a:t>2</a:t>
            </a:r>
          </a:p>
          <a:p>
            <a:pPr algn="ctr"/>
            <a:r>
              <a:rPr lang="pl-PL" sz="1000" i="1" dirty="0">
                <a:latin typeface="+mj-lt"/>
              </a:rPr>
              <a:t>(</a:t>
            </a:r>
            <a:r>
              <a:rPr lang="pl-PL" sz="1000" i="1" dirty="0" err="1">
                <a:latin typeface="+mj-lt"/>
              </a:rPr>
              <a:t>Nicoleta</a:t>
            </a:r>
            <a:r>
              <a:rPr lang="pl-PL" sz="1000" i="1" dirty="0">
                <a:latin typeface="+mj-lt"/>
              </a:rPr>
              <a:t> </a:t>
            </a:r>
            <a:r>
              <a:rPr lang="pl-PL" sz="1000" i="1" dirty="0" err="1">
                <a:latin typeface="+mj-lt"/>
              </a:rPr>
              <a:t>Florea</a:t>
            </a:r>
            <a:r>
              <a:rPr lang="pl-PL" sz="1000" i="1" dirty="0">
                <a:latin typeface="+mj-lt"/>
              </a:rPr>
              <a:t>, </a:t>
            </a:r>
            <a:r>
              <a:rPr lang="pl-PL" sz="1000" i="1" dirty="0" err="1">
                <a:latin typeface="+mj-lt"/>
              </a:rPr>
              <a:t>Nicu</a:t>
            </a:r>
            <a:r>
              <a:rPr lang="pl-PL" sz="1000" i="1" dirty="0">
                <a:latin typeface="+mj-lt"/>
              </a:rPr>
              <a:t> </a:t>
            </a:r>
            <a:r>
              <a:rPr lang="pl-PL" sz="1000" i="1" dirty="0" err="1">
                <a:latin typeface="+mj-lt"/>
              </a:rPr>
              <a:t>Marginean</a:t>
            </a:r>
            <a:r>
              <a:rPr lang="pl-PL" sz="1000" i="1" dirty="0">
                <a:latin typeface="+mj-lt"/>
              </a:rPr>
              <a:t> IFIN-HH, </a:t>
            </a:r>
            <a:r>
              <a:rPr lang="pl-PL" sz="1000" i="1" dirty="0" err="1">
                <a:latin typeface="+mj-lt"/>
              </a:rPr>
              <a:t>Bucharest</a:t>
            </a:r>
            <a:r>
              <a:rPr lang="pl-PL" sz="1000" i="1" dirty="0">
                <a:latin typeface="+mj-lt"/>
              </a:rPr>
              <a:t>, Romania)</a:t>
            </a:r>
          </a:p>
        </p:txBody>
      </p:sp>
      <p:pic>
        <p:nvPicPr>
          <p:cNvPr id="12" name="target_preparation_cut">
            <a:hlinkClick r:id="" action="ppaction://media"/>
            <a:extLst>
              <a:ext uri="{FF2B5EF4-FFF2-40B4-BE49-F238E27FC236}">
                <a16:creationId xmlns:a16="http://schemas.microsoft.com/office/drawing/2014/main" id="{F616DFCD-F4C9-4A1E-973A-1314475C1C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250" y="952178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Cieplicka\Dropbox\13C(p,p')_CCB\thin_target\VI_2020\Ex_rebinned_for_corrected_Eparticle_ener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" y="1684953"/>
            <a:ext cx="2152650" cy="13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052390" y="1687332"/>
            <a:ext cx="70509" cy="1124985"/>
          </a:xfrm>
          <a:prstGeom prst="rect">
            <a:avLst/>
          </a:prstGeom>
          <a:solidFill>
            <a:srgbClr val="0070C0">
              <a:alpha val="18824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86195" y="1692236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b="1" dirty="0">
                <a:solidFill>
                  <a:srgbClr val="FF0000"/>
                </a:solidFill>
                <a:latin typeface="+mj-lt"/>
              </a:rPr>
              <a:t>GATE</a:t>
            </a:r>
          </a:p>
          <a:p>
            <a:r>
              <a:rPr lang="pl-PL" sz="600" b="1" dirty="0">
                <a:solidFill>
                  <a:srgbClr val="0070C0"/>
                </a:solidFill>
                <a:latin typeface="+mj-lt"/>
              </a:rPr>
              <a:t>BACKGROUND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49105" y="1684952"/>
            <a:ext cx="69056" cy="1124985"/>
          </a:xfrm>
          <a:prstGeom prst="rect">
            <a:avLst/>
          </a:prstGeom>
          <a:solidFill>
            <a:srgbClr val="0070C0">
              <a:alpha val="18824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132425" y="1684953"/>
            <a:ext cx="107156" cy="1124984"/>
          </a:xfrm>
          <a:prstGeom prst="rect">
            <a:avLst/>
          </a:prstGeom>
          <a:solidFill>
            <a:srgbClr val="FF0000">
              <a:alpha val="1882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2" descr="C:\Users\NCieplicka\Dropbox\13C(p,p')_CCB\thin_target\VI_2020\Ex_rebinned_for_corrected_Eparticle_ener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" y="3114023"/>
            <a:ext cx="2152650" cy="13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18744" y="3121306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b="1" dirty="0">
                <a:solidFill>
                  <a:srgbClr val="FF0000"/>
                </a:solidFill>
                <a:latin typeface="+mj-lt"/>
              </a:rPr>
              <a:t>GATE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136399" y="3114023"/>
            <a:ext cx="107156" cy="1124984"/>
          </a:xfrm>
          <a:prstGeom prst="rect">
            <a:avLst/>
          </a:prstGeom>
          <a:solidFill>
            <a:srgbClr val="FF0000">
              <a:alpha val="1882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9831688" y="716503"/>
            <a:ext cx="2981717" cy="86177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000" b="1" dirty="0" err="1">
                <a:latin typeface="+mj-lt"/>
              </a:rPr>
              <a:t>Sorting</a:t>
            </a:r>
            <a:r>
              <a:rPr lang="pl-PL" sz="1000" b="1" dirty="0">
                <a:latin typeface="+mj-lt"/>
              </a:rPr>
              <a:t> </a:t>
            </a:r>
            <a:r>
              <a:rPr lang="pl-PL" sz="1000" b="1" dirty="0" err="1">
                <a:latin typeface="+mj-lt"/>
              </a:rPr>
              <a:t>conditions</a:t>
            </a:r>
            <a:r>
              <a:rPr lang="pl-PL" sz="1000" b="1" dirty="0">
                <a:latin typeface="+mj-lt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000" dirty="0" err="1">
                <a:latin typeface="+mj-lt"/>
              </a:rPr>
              <a:t>gate</a:t>
            </a:r>
            <a:r>
              <a:rPr lang="pl-PL" sz="1000" dirty="0">
                <a:latin typeface="+mj-lt"/>
              </a:rPr>
              <a:t> on </a:t>
            </a:r>
            <a:r>
              <a:rPr lang="pl-PL" sz="1000" dirty="0" err="1">
                <a:latin typeface="+mj-lt"/>
              </a:rPr>
              <a:t>protons</a:t>
            </a:r>
            <a:r>
              <a:rPr lang="pl-PL" sz="1000" dirty="0">
                <a:latin typeface="+mj-lt"/>
              </a:rPr>
              <a:t> in KRATTA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000" dirty="0" err="1">
                <a:latin typeface="+mj-lt"/>
              </a:rPr>
              <a:t>gate</a:t>
            </a:r>
            <a:r>
              <a:rPr lang="pl-PL" sz="1000" dirty="0">
                <a:latin typeface="+mj-lt"/>
              </a:rPr>
              <a:t> on </a:t>
            </a:r>
            <a:r>
              <a:rPr lang="pl-PL" sz="1000" dirty="0" err="1">
                <a:latin typeface="+mj-lt"/>
              </a:rPr>
              <a:t>times</a:t>
            </a:r>
            <a:r>
              <a:rPr lang="pl-PL" sz="1000" dirty="0">
                <a:latin typeface="+mj-lt"/>
              </a:rPr>
              <a:t> in KRATTA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000" dirty="0">
                <a:latin typeface="+mj-lt"/>
              </a:rPr>
              <a:t>plastic </a:t>
            </a:r>
            <a:r>
              <a:rPr lang="pl-PL" sz="1000" dirty="0" err="1">
                <a:latin typeface="+mj-lt"/>
              </a:rPr>
              <a:t>mult</a:t>
            </a:r>
            <a:r>
              <a:rPr lang="pl-PL" sz="1000" dirty="0">
                <a:latin typeface="+mj-lt"/>
              </a:rPr>
              <a:t> = 1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000" dirty="0">
                <a:latin typeface="+mj-lt"/>
              </a:rPr>
              <a:t>plastic ID </a:t>
            </a:r>
            <a:r>
              <a:rPr lang="pl-PL" sz="1000" dirty="0" err="1">
                <a:latin typeface="+mj-lt"/>
              </a:rPr>
              <a:t>corresponding</a:t>
            </a:r>
            <a:r>
              <a:rPr lang="pl-PL" sz="1000" dirty="0">
                <a:latin typeface="+mj-lt"/>
              </a:rPr>
              <a:t> to KRATTA ID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831688" y="1627252"/>
            <a:ext cx="5820608" cy="86177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000" b="1" u="sng" dirty="0">
                <a:solidFill>
                  <a:srgbClr val="FF0000"/>
                </a:solidFill>
                <a:latin typeface="+mj-lt"/>
              </a:rPr>
              <a:t>+ KINEMATIC CORRECTION </a:t>
            </a:r>
            <a:r>
              <a:rPr lang="pl-PL" sz="1000" b="1" dirty="0">
                <a:solidFill>
                  <a:schemeClr val="tx1"/>
                </a:solidFill>
                <a:latin typeface="+mj-lt"/>
              </a:rPr>
              <a:t>(by M. </a:t>
            </a:r>
            <a:r>
              <a:rPr lang="pl-PL" sz="1000" b="1" dirty="0" err="1">
                <a:solidFill>
                  <a:schemeClr val="tx1"/>
                </a:solidFill>
                <a:latin typeface="+mj-lt"/>
              </a:rPr>
              <a:t>Ciemała</a:t>
            </a:r>
            <a:r>
              <a:rPr lang="pl-PL" sz="1000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000" dirty="0" err="1">
                <a:latin typeface="+mj-lt"/>
              </a:rPr>
              <a:t>Kinetic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of proton in DSSD was </a:t>
            </a:r>
            <a:r>
              <a:rPr lang="pl-PL" sz="1000" dirty="0" err="1">
                <a:latin typeface="+mj-lt"/>
              </a:rPr>
              <a:t>reconstructed</a:t>
            </a:r>
            <a:r>
              <a:rPr lang="pl-PL" sz="1000" dirty="0">
                <a:latin typeface="+mj-lt"/>
              </a:rPr>
              <a:t>, </a:t>
            </a:r>
            <a:r>
              <a:rPr lang="pl-PL" sz="1000" dirty="0" err="1">
                <a:latin typeface="+mj-lt"/>
              </a:rPr>
              <a:t>that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is</a:t>
            </a:r>
            <a:r>
              <a:rPr lang="pl-PL" sz="1000" dirty="0">
                <a:latin typeface="+mj-lt"/>
              </a:rPr>
              <a:t>, </a:t>
            </a:r>
            <a:r>
              <a:rPr lang="pl-PL" sz="1000" dirty="0" err="1">
                <a:latin typeface="+mj-lt"/>
              </a:rPr>
              <a:t>corrected</a:t>
            </a:r>
            <a:r>
              <a:rPr lang="pl-PL" sz="1000" dirty="0">
                <a:latin typeface="+mj-lt"/>
              </a:rPr>
              <a:t> on the </a:t>
            </a: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of </a:t>
            </a:r>
            <a:r>
              <a:rPr lang="pl-PL" sz="1000" baseline="30000" dirty="0">
                <a:latin typeface="+mj-lt"/>
              </a:rPr>
              <a:t>13</a:t>
            </a:r>
            <a:r>
              <a:rPr lang="pl-PL" sz="1000" dirty="0">
                <a:latin typeface="+mj-lt"/>
              </a:rPr>
              <a:t>C </a:t>
            </a:r>
            <a:r>
              <a:rPr lang="pl-PL" sz="1000" dirty="0" err="1">
                <a:latin typeface="+mj-lt"/>
              </a:rPr>
              <a:t>recoil</a:t>
            </a:r>
            <a:r>
              <a:rPr lang="pl-PL" sz="1000" dirty="0">
                <a:latin typeface="+mj-lt"/>
              </a:rPr>
              <a:t>  (</a:t>
            </a:r>
            <a:r>
              <a:rPr lang="pl-PL" sz="1000" dirty="0" err="1">
                <a:latin typeface="+mj-lt"/>
              </a:rPr>
              <a:t>all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angles</a:t>
            </a:r>
            <a:r>
              <a:rPr lang="pl-PL" sz="1000" dirty="0">
                <a:latin typeface="+mj-lt"/>
              </a:rPr>
              <a:t> of Plastics and DSSD </a:t>
            </a:r>
            <a:r>
              <a:rPr lang="pl-PL" sz="1000" dirty="0" err="1">
                <a:latin typeface="+mj-lt"/>
              </a:rPr>
              <a:t>pixels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included</a:t>
            </a:r>
            <a:r>
              <a:rPr lang="pl-PL" sz="1000" dirty="0">
                <a:latin typeface="+mj-lt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loss</a:t>
            </a:r>
            <a:r>
              <a:rPr lang="pl-PL" sz="1000" dirty="0">
                <a:latin typeface="+mj-lt"/>
              </a:rPr>
              <a:t> of the </a:t>
            </a:r>
            <a:r>
              <a:rPr lang="pl-PL" sz="1000" dirty="0" err="1">
                <a:latin typeface="+mj-lt"/>
              </a:rPr>
              <a:t>particle</a:t>
            </a:r>
            <a:r>
              <a:rPr lang="pl-PL" sz="1000" dirty="0">
                <a:latin typeface="+mj-lt"/>
              </a:rPr>
              <a:t> in the </a:t>
            </a:r>
            <a:r>
              <a:rPr lang="pl-PL" sz="1000" dirty="0" err="1">
                <a:latin typeface="+mj-lt"/>
              </a:rPr>
              <a:t>middle</a:t>
            </a:r>
            <a:r>
              <a:rPr lang="pl-PL" sz="1000" dirty="0">
                <a:latin typeface="+mj-lt"/>
              </a:rPr>
              <a:t> of the target was </a:t>
            </a:r>
            <a:r>
              <a:rPr lang="pl-PL" sz="1000" dirty="0" err="1">
                <a:latin typeface="+mj-lt"/>
              </a:rPr>
              <a:t>included</a:t>
            </a:r>
            <a:endParaRPr lang="pl-PL" sz="1000" dirty="0">
              <a:latin typeface="+mj-lt"/>
            </a:endParaRPr>
          </a:p>
          <a:p>
            <a:pPr marL="171450" indent="-171450">
              <a:buFont typeface="Arial" charset="0"/>
              <a:buChar char="•"/>
            </a:pPr>
            <a:r>
              <a:rPr lang="pl-PL" sz="1000" dirty="0" err="1">
                <a:latin typeface="+mj-lt"/>
              </a:rPr>
              <a:t>Energy</a:t>
            </a:r>
            <a:r>
              <a:rPr lang="pl-PL" sz="1000" dirty="0">
                <a:latin typeface="+mj-lt"/>
              </a:rPr>
              <a:t> of </a:t>
            </a:r>
            <a:r>
              <a:rPr lang="pl-PL" sz="1000" baseline="30000" dirty="0">
                <a:latin typeface="+mj-lt"/>
              </a:rPr>
              <a:t>12</a:t>
            </a:r>
            <a:r>
              <a:rPr lang="pl-PL" sz="1000" dirty="0">
                <a:latin typeface="+mj-lt"/>
              </a:rPr>
              <a:t>B </a:t>
            </a:r>
            <a:r>
              <a:rPr lang="pl-PL" sz="1000" dirty="0" err="1">
                <a:latin typeface="+mj-lt"/>
              </a:rPr>
              <a:t>recoil</a:t>
            </a:r>
            <a:r>
              <a:rPr lang="pl-PL" sz="1000" dirty="0">
                <a:latin typeface="+mj-lt"/>
              </a:rPr>
              <a:t> was </a:t>
            </a:r>
            <a:r>
              <a:rPr lang="pl-PL" sz="1000" dirty="0" err="1">
                <a:latin typeface="+mj-lt"/>
              </a:rPr>
              <a:t>added</a:t>
            </a:r>
            <a:endParaRPr lang="pl-PL" sz="1000" dirty="0">
              <a:latin typeface="+mj-lt"/>
            </a:endParaRPr>
          </a:p>
        </p:txBody>
      </p:sp>
      <p:sp>
        <p:nvSpPr>
          <p:cNvPr id="22" name="Tytuł 1"/>
          <p:cNvSpPr>
            <a:spLocks noGrp="1"/>
          </p:cNvSpPr>
          <p:nvPr>
            <p:ph type="title"/>
          </p:nvPr>
        </p:nvSpPr>
        <p:spPr>
          <a:xfrm>
            <a:off x="0" y="268181"/>
            <a:ext cx="9144000" cy="695916"/>
          </a:xfrm>
        </p:spPr>
        <p:txBody>
          <a:bodyPr>
            <a:normAutofit/>
          </a:bodyPr>
          <a:lstStyle/>
          <a:p>
            <a:pPr algn="ctr"/>
            <a:r>
              <a:rPr lang="pl-PL" sz="2000" dirty="0" err="1"/>
              <a:t>Scattered</a:t>
            </a:r>
            <a:r>
              <a:rPr lang="pl-PL" sz="2000" dirty="0"/>
              <a:t> proton – </a:t>
            </a:r>
            <a:r>
              <a:rPr lang="pl-PL" sz="2000" dirty="0" err="1"/>
              <a:t>light</a:t>
            </a:r>
            <a:r>
              <a:rPr lang="pl-PL" sz="2000" dirty="0"/>
              <a:t> </a:t>
            </a:r>
            <a:r>
              <a:rPr lang="pl-PL" sz="2000" dirty="0" err="1"/>
              <a:t>charged</a:t>
            </a:r>
            <a:r>
              <a:rPr lang="pl-PL" sz="2000" dirty="0"/>
              <a:t> </a:t>
            </a:r>
            <a:r>
              <a:rPr lang="pl-PL" sz="2000" dirty="0" err="1"/>
              <a:t>particle</a:t>
            </a:r>
            <a:r>
              <a:rPr lang="pl-PL" sz="2000" dirty="0"/>
              <a:t> </a:t>
            </a:r>
            <a:r>
              <a:rPr lang="pl-PL" sz="2000" dirty="0" err="1"/>
              <a:t>coincidences</a:t>
            </a:r>
            <a:endParaRPr lang="pl-PL" sz="2000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27740"/>
              </p:ext>
            </p:extLst>
          </p:nvPr>
        </p:nvGraphicFramePr>
        <p:xfrm>
          <a:off x="6804507" y="3872275"/>
          <a:ext cx="1956124" cy="111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7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12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>
                          <a:latin typeface="+mj-lt"/>
                        </a:rPr>
                        <a:t>Excit.Energy</a:t>
                      </a:r>
                      <a:br>
                        <a:rPr lang="pl-PL" sz="1000" dirty="0">
                          <a:latin typeface="+mj-lt"/>
                        </a:rPr>
                      </a:br>
                      <a:r>
                        <a:rPr lang="pl-PL" sz="1000" baseline="0" dirty="0">
                          <a:latin typeface="+mj-lt"/>
                        </a:rPr>
                        <a:t> </a:t>
                      </a:r>
                      <a:r>
                        <a:rPr lang="pl-PL" sz="1000" dirty="0">
                          <a:latin typeface="+mj-lt"/>
                        </a:rPr>
                        <a:t>in </a:t>
                      </a:r>
                      <a:r>
                        <a:rPr lang="pl-PL" sz="1000" baseline="30000" dirty="0">
                          <a:latin typeface="+mj-lt"/>
                        </a:rPr>
                        <a:t>12</a:t>
                      </a:r>
                      <a:r>
                        <a:rPr lang="pl-PL" sz="1000" dirty="0">
                          <a:latin typeface="+mj-lt"/>
                        </a:rPr>
                        <a:t>B [</a:t>
                      </a:r>
                      <a:r>
                        <a:rPr lang="pl-PL" sz="1000" dirty="0" err="1">
                          <a:latin typeface="+mj-lt"/>
                        </a:rPr>
                        <a:t>MeV</a:t>
                      </a:r>
                      <a:r>
                        <a:rPr lang="pl-PL" sz="1000" dirty="0">
                          <a:latin typeface="+mj-lt"/>
                        </a:rPr>
                        <a:t>]</a:t>
                      </a:r>
                      <a:endParaRPr lang="pl-PL" sz="1000" b="1" dirty="0">
                        <a:latin typeface="+mj-lt"/>
                      </a:endParaRP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>
                          <a:latin typeface="+mj-lt"/>
                        </a:rPr>
                        <a:t>E</a:t>
                      </a:r>
                      <a:r>
                        <a:rPr lang="pl-PL" sz="1000" baseline="-25000" dirty="0" err="1">
                          <a:latin typeface="+mj-lt"/>
                        </a:rPr>
                        <a:t>proton</a:t>
                      </a:r>
                      <a:r>
                        <a:rPr lang="pl-PL" sz="1000" baseline="30000" dirty="0">
                          <a:latin typeface="+mj-lt"/>
                        </a:rPr>
                        <a:t> </a:t>
                      </a:r>
                      <a:r>
                        <a:rPr lang="pl-PL" sz="1000" baseline="0" dirty="0">
                          <a:latin typeface="+mj-lt"/>
                        </a:rPr>
                        <a:t>[</a:t>
                      </a:r>
                      <a:r>
                        <a:rPr lang="pl-PL" sz="1000" baseline="0" dirty="0" err="1">
                          <a:latin typeface="+mj-lt"/>
                        </a:rPr>
                        <a:t>MeV</a:t>
                      </a:r>
                      <a:r>
                        <a:rPr lang="pl-PL" sz="1000" baseline="0" dirty="0">
                          <a:latin typeface="+mj-lt"/>
                        </a:rPr>
                        <a:t>]</a:t>
                      </a:r>
                      <a:endParaRPr lang="pl-PL" sz="1000" b="1" baseline="-25000" dirty="0">
                        <a:latin typeface="+mj-lt"/>
                      </a:endParaRP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2.723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1.214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2.621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1.316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1.674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2.263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0.953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2.984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3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0.0</a:t>
                      </a:r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+mj-lt"/>
                        </a:rPr>
                        <a:t>3.937</a:t>
                      </a:r>
                    </a:p>
                  </a:txBody>
                  <a:tcPr marL="3600" marR="3600" marT="3600" marB="36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Prostokąt 20"/>
          <p:cNvSpPr/>
          <p:nvPr/>
        </p:nvSpPr>
        <p:spPr>
          <a:xfrm>
            <a:off x="6799402" y="4656261"/>
            <a:ext cx="1971349" cy="16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zawartości 2"/>
          <p:cNvSpPr>
            <a:spLocks noGrp="1"/>
          </p:cNvSpPr>
          <p:nvPr>
            <p:ph idx="1"/>
          </p:nvPr>
        </p:nvSpPr>
        <p:spPr>
          <a:xfrm>
            <a:off x="-96920" y="1410458"/>
            <a:ext cx="2519058" cy="392242"/>
          </a:xfrm>
        </p:spPr>
        <p:txBody>
          <a:bodyPr>
            <a:noAutofit/>
          </a:bodyPr>
          <a:lstStyle/>
          <a:p>
            <a:pPr marL="109728" indent="0" algn="ctr">
              <a:spcBef>
                <a:spcPts val="0"/>
              </a:spcBef>
              <a:buNone/>
            </a:pPr>
            <a:r>
              <a:rPr lang="pl-PL" sz="600" i="1" dirty="0" err="1">
                <a:latin typeface="+mj-lt"/>
              </a:rPr>
              <a:t>Projection</a:t>
            </a:r>
            <a:r>
              <a:rPr lang="pl-PL" sz="600" i="1" dirty="0">
                <a:latin typeface="+mj-lt"/>
              </a:rPr>
              <a:t> of the </a:t>
            </a:r>
            <a:r>
              <a:rPr lang="pl-PL" sz="600" i="1" dirty="0" err="1">
                <a:latin typeface="+mj-lt"/>
              </a:rPr>
              <a:t>excitation</a:t>
            </a:r>
            <a:r>
              <a:rPr lang="pl-PL" sz="600" i="1" dirty="0">
                <a:latin typeface="+mj-lt"/>
              </a:rPr>
              <a:t> </a:t>
            </a:r>
            <a:r>
              <a:rPr lang="pl-PL" sz="600" i="1" dirty="0" err="1">
                <a:latin typeface="+mj-lt"/>
              </a:rPr>
              <a:t>energy</a:t>
            </a:r>
            <a:r>
              <a:rPr lang="pl-PL" sz="600" i="1" dirty="0">
                <a:latin typeface="+mj-lt"/>
              </a:rPr>
              <a:t>  vs. </a:t>
            </a:r>
            <a:r>
              <a:rPr lang="pl-PL" sz="600" i="1" dirty="0" err="1">
                <a:latin typeface="+mj-lt"/>
              </a:rPr>
              <a:t>particle</a:t>
            </a:r>
            <a:r>
              <a:rPr lang="pl-PL" sz="600" i="1" dirty="0">
                <a:latin typeface="+mj-lt"/>
              </a:rPr>
              <a:t> </a:t>
            </a:r>
            <a:r>
              <a:rPr lang="pl-PL" sz="600" i="1" dirty="0" err="1">
                <a:latin typeface="+mj-lt"/>
              </a:rPr>
              <a:t>energy</a:t>
            </a:r>
            <a:r>
              <a:rPr lang="pl-PL" sz="600" i="1" dirty="0">
                <a:latin typeface="+mj-lt"/>
              </a:rPr>
              <a:t> </a:t>
            </a:r>
            <a:r>
              <a:rPr lang="pl-PL" sz="600" i="1" dirty="0" err="1">
                <a:latin typeface="+mj-lt"/>
              </a:rPr>
              <a:t>matrix</a:t>
            </a:r>
            <a:r>
              <a:rPr lang="pl-PL" sz="600" i="1" dirty="0">
                <a:latin typeface="+mj-lt"/>
              </a:rPr>
              <a:t>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6789877" y="4818186"/>
            <a:ext cx="1971349" cy="1642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2546003" y="1635548"/>
            <a:ext cx="3264986" cy="2871205"/>
            <a:chOff x="2728189" y="2162254"/>
            <a:chExt cx="3264986" cy="2871205"/>
          </a:xfrm>
        </p:grpSpPr>
        <p:pic>
          <p:nvPicPr>
            <p:cNvPr id="1026" name="Picture 2" descr="C:\Users\NCieplicka\Dropbox\13C(p,p')_CCB\thin_target\VI_2020\cut_bez_tla_z_tlem_FIN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189" y="2162254"/>
              <a:ext cx="3264986" cy="287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Prostokąt 28"/>
            <p:cNvSpPr/>
            <p:nvPr/>
          </p:nvSpPr>
          <p:spPr>
            <a:xfrm>
              <a:off x="4337222" y="2279822"/>
              <a:ext cx="1624913" cy="333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28" name="Łącznik prostoliniowy 27"/>
          <p:cNvCxnSpPr/>
          <p:nvPr/>
        </p:nvCxnSpPr>
        <p:spPr>
          <a:xfrm>
            <a:off x="4595699" y="2095833"/>
            <a:ext cx="34962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4586735" y="1852999"/>
            <a:ext cx="3496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933511" y="1685091"/>
            <a:ext cx="1013253" cy="593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600" dirty="0">
                <a:latin typeface="+mj-lt"/>
              </a:rPr>
              <a:t>NO BACKGROUNG SUBTRACTION</a:t>
            </a:r>
          </a:p>
          <a:p>
            <a:endParaRPr lang="pl-PL" sz="600" dirty="0">
              <a:latin typeface="+mj-lt"/>
            </a:endParaRPr>
          </a:p>
          <a:p>
            <a:r>
              <a:rPr lang="pl-PL" sz="600" dirty="0">
                <a:latin typeface="+mj-lt"/>
              </a:rPr>
              <a:t>WITH BACKGROUND SUBTRACTION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3508182" y="1273519"/>
            <a:ext cx="824265" cy="2867520"/>
            <a:chOff x="3979294" y="2841748"/>
            <a:chExt cx="824265" cy="3174673"/>
          </a:xfrm>
        </p:grpSpPr>
        <p:sp>
          <p:nvSpPr>
            <p:cNvPr id="19" name="pole tekstowe 18"/>
            <p:cNvSpPr txBox="1"/>
            <p:nvPr/>
          </p:nvSpPr>
          <p:spPr>
            <a:xfrm>
              <a:off x="3979294" y="2841748"/>
              <a:ext cx="824265" cy="3407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dirty="0">
                  <a:latin typeface="+mj-lt"/>
                </a:rPr>
                <a:t>3.0 </a:t>
              </a:r>
              <a:r>
                <a:rPr lang="pl-PL" sz="1400" dirty="0" err="1">
                  <a:latin typeface="+mj-lt"/>
                </a:rPr>
                <a:t>MeV</a:t>
              </a:r>
              <a:endParaRPr lang="pl-PL" sz="1400" dirty="0">
                <a:latin typeface="+mj-lt"/>
              </a:endParaRPr>
            </a:p>
          </p:txBody>
        </p:sp>
        <p:cxnSp>
          <p:nvCxnSpPr>
            <p:cNvPr id="20" name="Łącznik prostoliniowy 19"/>
            <p:cNvCxnSpPr/>
            <p:nvPr/>
          </p:nvCxnSpPr>
          <p:spPr>
            <a:xfrm>
              <a:off x="4327398" y="3156173"/>
              <a:ext cx="0" cy="28602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ole tekstowe 4"/>
          <p:cNvSpPr txBox="1"/>
          <p:nvPr/>
        </p:nvSpPr>
        <p:spPr>
          <a:xfrm>
            <a:off x="3949089" y="2354408"/>
            <a:ext cx="841897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00FF"/>
                </a:solidFill>
                <a:latin typeface="+mj-lt"/>
              </a:rPr>
              <a:t>~4 </a:t>
            </a:r>
            <a:r>
              <a:rPr lang="pl-PL" sz="1200" dirty="0" err="1">
                <a:solidFill>
                  <a:srgbClr val="0000FF"/>
                </a:solidFill>
                <a:latin typeface="+mj-lt"/>
              </a:rPr>
              <a:t>counts</a:t>
            </a:r>
            <a:endParaRPr lang="pl-PL" sz="12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56D4C074-93C6-4CDD-8570-42E7A9E420D5}"/>
              </a:ext>
            </a:extLst>
          </p:cNvPr>
          <p:cNvGrpSpPr/>
          <p:nvPr/>
        </p:nvGrpSpPr>
        <p:grpSpPr>
          <a:xfrm>
            <a:off x="6284874" y="1142302"/>
            <a:ext cx="3060891" cy="2551768"/>
            <a:chOff x="6466115" y="3162810"/>
            <a:chExt cx="2559133" cy="1980690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E9BC0C98-C59C-4C50-8172-6E775482B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115" y="3162810"/>
              <a:ext cx="2499756" cy="198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86D303FE-A7C5-44F7-BFAB-09432225184C}"/>
                </a:ext>
              </a:extLst>
            </p:cNvPr>
            <p:cNvSpPr/>
            <p:nvPr/>
          </p:nvSpPr>
          <p:spPr>
            <a:xfrm>
              <a:off x="6507679" y="3912920"/>
              <a:ext cx="605641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D2166635-F6EF-499E-9012-64632B1752C8}"/>
                </a:ext>
              </a:extLst>
            </p:cNvPr>
            <p:cNvSpPr/>
            <p:nvPr/>
          </p:nvSpPr>
          <p:spPr>
            <a:xfrm>
              <a:off x="8589820" y="3253839"/>
              <a:ext cx="435428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2AA07CFF-B34A-4891-9F5F-14CA0A072813}"/>
                </a:ext>
              </a:extLst>
            </p:cNvPr>
            <p:cNvSpPr/>
            <p:nvPr/>
          </p:nvSpPr>
          <p:spPr>
            <a:xfrm>
              <a:off x="8409711" y="3477491"/>
              <a:ext cx="277089" cy="19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7" name="Pasek ukośny 46">
            <a:extLst>
              <a:ext uri="{FF2B5EF4-FFF2-40B4-BE49-F238E27FC236}">
                <a16:creationId xmlns:a16="http://schemas.microsoft.com/office/drawing/2014/main" id="{84FF0CBA-6DED-43B4-89B4-B51B1C15BD1C}"/>
              </a:ext>
            </a:extLst>
          </p:cNvPr>
          <p:cNvSpPr/>
          <p:nvPr/>
        </p:nvSpPr>
        <p:spPr>
          <a:xfrm rot="2753543">
            <a:off x="7053556" y="1598801"/>
            <a:ext cx="204188" cy="208123"/>
          </a:xfrm>
          <a:prstGeom prst="diagStripe">
            <a:avLst>
              <a:gd name="adj" fmla="val 2577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5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15746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pl-PL" sz="2000" dirty="0" err="1"/>
              <a:t>Decay</a:t>
            </a:r>
            <a:r>
              <a:rPr lang="pl-PL" sz="2000" dirty="0"/>
              <a:t> of the 21.47-MeV </a:t>
            </a:r>
            <a:r>
              <a:rPr lang="pl-PL" sz="2000" dirty="0" err="1"/>
              <a:t>stretched</a:t>
            </a:r>
            <a:r>
              <a:rPr lang="pl-PL" sz="2000" dirty="0"/>
              <a:t> </a:t>
            </a:r>
            <a:r>
              <a:rPr lang="pl-PL" sz="2000" dirty="0" err="1"/>
              <a:t>state</a:t>
            </a:r>
            <a:r>
              <a:rPr lang="pl-PL" sz="2000" dirty="0"/>
              <a:t> in </a:t>
            </a:r>
            <a:r>
              <a:rPr lang="pl-PL" sz="2000" baseline="30000" dirty="0"/>
              <a:t>13</a:t>
            </a:r>
            <a:r>
              <a:rPr lang="pl-PL" sz="2000" dirty="0"/>
              <a:t>C: </a:t>
            </a:r>
            <a:r>
              <a:rPr lang="pl-PL" sz="2000" dirty="0" err="1"/>
              <a:t>first</a:t>
            </a:r>
            <a:r>
              <a:rPr lang="pl-PL" sz="2000" dirty="0"/>
              <a:t> </a:t>
            </a:r>
            <a:r>
              <a:rPr lang="pl-PL" sz="2000" dirty="0" err="1"/>
              <a:t>experimental</a:t>
            </a:r>
            <a:r>
              <a:rPr lang="pl-PL" sz="2000" dirty="0"/>
              <a:t> </a:t>
            </a:r>
            <a:r>
              <a:rPr lang="pl-PL" sz="2000" dirty="0" err="1"/>
              <a:t>information</a:t>
            </a:r>
            <a:endParaRPr lang="pl-PL" sz="20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3EDF3E4-2A75-46B5-B73A-E15A06AC75D7}"/>
              </a:ext>
            </a:extLst>
          </p:cNvPr>
          <p:cNvGrpSpPr/>
          <p:nvPr/>
        </p:nvGrpSpPr>
        <p:grpSpPr>
          <a:xfrm>
            <a:off x="2465609" y="981828"/>
            <a:ext cx="4810796" cy="4161672"/>
            <a:chOff x="1321724" y="964276"/>
            <a:chExt cx="4810796" cy="4161672"/>
          </a:xfrm>
        </p:grpSpPr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00D07990-F862-440E-8F94-F984A3542819}"/>
                </a:ext>
              </a:extLst>
            </p:cNvPr>
            <p:cNvGrpSpPr/>
            <p:nvPr/>
          </p:nvGrpSpPr>
          <p:grpSpPr>
            <a:xfrm>
              <a:off x="1321724" y="1030778"/>
              <a:ext cx="4775146" cy="4095170"/>
              <a:chOff x="6466115" y="3162810"/>
              <a:chExt cx="2499756" cy="1980690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4096AFED-3D6F-4AA1-8255-48B87EBEC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6115" y="3162810"/>
                <a:ext cx="2499756" cy="1980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6F3DE3A3-0775-45F7-8330-1DB9441F4BFA}"/>
                  </a:ext>
                </a:extLst>
              </p:cNvPr>
              <p:cNvSpPr/>
              <p:nvPr/>
            </p:nvSpPr>
            <p:spPr>
              <a:xfrm>
                <a:off x="6507679" y="3912920"/>
                <a:ext cx="605641" cy="5878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BE1FEBA4-2E40-46C7-928E-98C2A9ECB384}"/>
                </a:ext>
              </a:extLst>
            </p:cNvPr>
            <p:cNvSpPr/>
            <p:nvPr/>
          </p:nvSpPr>
          <p:spPr>
            <a:xfrm>
              <a:off x="5359168" y="964276"/>
              <a:ext cx="773352" cy="1393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A537A1C3-9598-4D44-85B2-8FAF3FE8583F}"/>
                </a:ext>
              </a:extLst>
            </p:cNvPr>
            <p:cNvSpPr/>
            <p:nvPr/>
          </p:nvSpPr>
          <p:spPr>
            <a:xfrm>
              <a:off x="5072687" y="1695380"/>
              <a:ext cx="773352" cy="671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408980" y="3640939"/>
            <a:ext cx="238928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+mj-lt"/>
              </a:rPr>
              <a:t>Fraction</a:t>
            </a:r>
            <a:r>
              <a:rPr lang="pl-PL" sz="1200" dirty="0">
                <a:latin typeface="+mj-lt"/>
              </a:rPr>
              <a:t> of the </a:t>
            </a:r>
            <a:r>
              <a:rPr lang="pl-PL" sz="1200" dirty="0" err="1">
                <a:latin typeface="+mj-lt"/>
              </a:rPr>
              <a:t>decay</a:t>
            </a:r>
            <a:r>
              <a:rPr lang="pl-PL" sz="1200" dirty="0">
                <a:latin typeface="+mj-lt"/>
              </a:rPr>
              <a:t> 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with 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gamma-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ray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emission</a:t>
            </a:r>
            <a:r>
              <a:rPr lang="pl-PL" sz="1200" dirty="0">
                <a:latin typeface="+mj-lt"/>
              </a:rPr>
              <a:t> from </a:t>
            </a:r>
            <a:r>
              <a:rPr lang="pl-PL" sz="1200" dirty="0" err="1">
                <a:latin typeface="+mj-lt"/>
              </a:rPr>
              <a:t>daughter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nucleus</a:t>
            </a:r>
            <a:r>
              <a:rPr lang="pl-PL" sz="1200" dirty="0">
                <a:latin typeface="+mj-lt"/>
              </a:rPr>
              <a:t>:</a:t>
            </a:r>
            <a:r>
              <a:rPr lang="pl-PL" sz="1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pl-PL" sz="1200" b="1" dirty="0">
                <a:solidFill>
                  <a:srgbClr val="FF0000"/>
                </a:solidFill>
                <a:latin typeface="+mj-lt"/>
              </a:rPr>
              <a:t>46(10)%</a:t>
            </a:r>
          </a:p>
        </p:txBody>
      </p:sp>
    </p:spTree>
    <p:extLst>
      <p:ext uri="{BB962C8B-B14F-4D97-AF65-F5344CB8AC3E}">
        <p14:creationId xmlns:p14="http://schemas.microsoft.com/office/powerpoint/2010/main" val="24196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530212" y="1558497"/>
            <a:ext cx="5692521" cy="270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l"/>
            <a:r>
              <a:rPr lang="en-US" sz="14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Gamow Shell Model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is an </a:t>
            </a: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open-quantum system extension </a:t>
            </a:r>
            <a:br>
              <a:rPr lang="pl-PL" sz="1400" b="1" u="sng" dirty="0">
                <a:solidFill>
                  <a:schemeClr val="tx1"/>
                </a:solidFill>
                <a:latin typeface="+mj-lt"/>
              </a:rPr>
            </a:b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of the traditional Shell Model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400" dirty="0" err="1">
                <a:solidFill>
                  <a:schemeClr val="tx1"/>
                </a:solidFill>
                <a:latin typeface="+mj-lt"/>
              </a:rPr>
              <a:t>which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400" dirty="0" err="1">
                <a:solidFill>
                  <a:schemeClr val="tx1"/>
                </a:solidFill>
                <a:latin typeface="+mj-lt"/>
              </a:rPr>
              <a:t>provides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109728" algn="l"/>
            <a:endParaRPr lang="pl-PL" sz="1400" dirty="0">
              <a:solidFill>
                <a:schemeClr val="tx1"/>
              </a:solidFill>
              <a:latin typeface="+mj-lt"/>
            </a:endParaRPr>
          </a:p>
          <a:p>
            <a:pPr marL="281178" indent="-171450" algn="l">
              <a:buFont typeface="Wingdings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 rigorous treatment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bound and unbound nuclear excitations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including coupling to a continuum of non-resonant particles</a:t>
            </a:r>
            <a:endParaRPr lang="pl-PL" sz="1400" dirty="0">
              <a:solidFill>
                <a:schemeClr val="tx1"/>
              </a:solidFill>
              <a:latin typeface="+mj-lt"/>
            </a:endParaRPr>
          </a:p>
          <a:p>
            <a:pPr marL="281178" indent="-171450" algn="l">
              <a:buFont typeface="Wingdings" pitchFamily="2" charset="2"/>
              <a:buChar char="Ø"/>
            </a:pPr>
            <a:endParaRPr lang="pl-PL" sz="1400" dirty="0">
              <a:solidFill>
                <a:schemeClr val="tx1"/>
              </a:solidFill>
              <a:latin typeface="+mj-lt"/>
            </a:endParaRPr>
          </a:p>
          <a:p>
            <a:pPr marL="281178" indent="-171450" algn="l">
              <a:buFont typeface="Wingdings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 fully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consistent calculation of the resonance energy and width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and their mutual relation </a:t>
            </a:r>
            <a:endParaRPr lang="pl-PL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498583" y="315309"/>
            <a:ext cx="8503525" cy="6306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/>
              <a:t>Stretched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r>
              <a:rPr lang="pl-PL" sz="2000" dirty="0"/>
              <a:t> in the continuum – </a:t>
            </a:r>
            <a:r>
              <a:rPr lang="pl-PL" sz="2000" dirty="0" err="1"/>
              <a:t>Gamow</a:t>
            </a:r>
            <a:r>
              <a:rPr lang="pl-PL" sz="2000" dirty="0"/>
              <a:t> Shell Model </a:t>
            </a:r>
            <a:r>
              <a:rPr lang="pl-PL" sz="2000" dirty="0" err="1"/>
              <a:t>calculations</a:t>
            </a:r>
            <a:r>
              <a:rPr lang="pl-PL" sz="1400" dirty="0"/>
              <a:t>   </a:t>
            </a:r>
          </a:p>
        </p:txBody>
      </p:sp>
      <p:sp>
        <p:nvSpPr>
          <p:cNvPr id="20" name="Symbol zastępczy zawartości 2"/>
          <p:cNvSpPr txBox="1">
            <a:spLocks/>
          </p:cNvSpPr>
          <p:nvPr/>
        </p:nvSpPr>
        <p:spPr>
          <a:xfrm>
            <a:off x="168879" y="788454"/>
            <a:ext cx="8291895" cy="32115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1400" b="1" dirty="0" err="1">
                <a:solidFill>
                  <a:srgbClr val="0070C0"/>
                </a:solidFill>
                <a:latin typeface="+mj-lt"/>
              </a:rPr>
              <a:t>Calculations</a:t>
            </a:r>
            <a:r>
              <a:rPr lang="pl-PL" sz="1400" b="1" dirty="0">
                <a:solidFill>
                  <a:srgbClr val="0070C0"/>
                </a:solidFill>
                <a:latin typeface="+mj-lt"/>
              </a:rPr>
              <a:t> by Y. </a:t>
            </a:r>
            <a:r>
              <a:rPr lang="pl-PL" sz="1400" b="1" dirty="0" err="1">
                <a:solidFill>
                  <a:srgbClr val="0070C0"/>
                </a:solidFill>
                <a:latin typeface="+mj-lt"/>
              </a:rPr>
              <a:t>Jaganathen</a:t>
            </a:r>
            <a:r>
              <a:rPr lang="pl-PL" sz="1400" b="1" dirty="0">
                <a:solidFill>
                  <a:srgbClr val="0070C0"/>
                </a:solidFill>
                <a:latin typeface="+mj-lt"/>
              </a:rPr>
              <a:t> (IFJ PAN) and M. </a:t>
            </a:r>
            <a:r>
              <a:rPr lang="pl-PL" sz="1400" b="1" dirty="0" err="1">
                <a:solidFill>
                  <a:srgbClr val="0070C0"/>
                </a:solidFill>
                <a:latin typeface="+mj-lt"/>
              </a:rPr>
              <a:t>Płoszajczak</a:t>
            </a:r>
            <a:r>
              <a:rPr lang="pl-PL" sz="1400" b="1" dirty="0">
                <a:solidFill>
                  <a:srgbClr val="0070C0"/>
                </a:solidFill>
                <a:latin typeface="+mj-lt"/>
              </a:rPr>
              <a:t> (GANIL)</a:t>
            </a:r>
          </a:p>
          <a:p>
            <a:pPr marL="36000" indent="0">
              <a:spcBef>
                <a:spcPts val="0"/>
              </a:spcBef>
              <a:spcAft>
                <a:spcPts val="600"/>
              </a:spcAft>
              <a:buClr>
                <a:srgbClr val="4F9F9F"/>
              </a:buClr>
              <a:buNone/>
            </a:pPr>
            <a:endParaRPr lang="pl-PL" sz="1200" dirty="0">
              <a:latin typeface="+mj-lt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1530212" y="4032679"/>
            <a:ext cx="5692521" cy="4460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b="1" dirty="0">
                <a:solidFill>
                  <a:schemeClr val="tx1"/>
                </a:solidFill>
              </a:rPr>
              <a:t>FOR THE FIRST TIME GSM CALCULATIONS WERE PERFORMED FOR SUCH </a:t>
            </a:r>
            <a:r>
              <a:rPr lang="pl-PL" sz="1000" b="1" dirty="0">
                <a:solidFill>
                  <a:srgbClr val="FF0000"/>
                </a:solidFill>
              </a:rPr>
              <a:t>„HEAVY” SYSTEM </a:t>
            </a:r>
          </a:p>
        </p:txBody>
      </p:sp>
    </p:spTree>
    <p:extLst>
      <p:ext uri="{BB962C8B-B14F-4D97-AF65-F5344CB8AC3E}">
        <p14:creationId xmlns:p14="http://schemas.microsoft.com/office/powerpoint/2010/main" val="12910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upa 89">
            <a:extLst>
              <a:ext uri="{FF2B5EF4-FFF2-40B4-BE49-F238E27FC236}">
                <a16:creationId xmlns:a16="http://schemas.microsoft.com/office/drawing/2014/main" id="{1946DF61-5ABC-4DB8-BED1-65935BF84680}"/>
              </a:ext>
            </a:extLst>
          </p:cNvPr>
          <p:cNvGrpSpPr>
            <a:grpSpLocks noChangeAspect="1"/>
          </p:cNvGrpSpPr>
          <p:nvPr/>
        </p:nvGrpSpPr>
        <p:grpSpPr>
          <a:xfrm>
            <a:off x="278800" y="1063650"/>
            <a:ext cx="1352203" cy="1358948"/>
            <a:chOff x="6372197" y="2255726"/>
            <a:chExt cx="2218857" cy="2229343"/>
          </a:xfrm>
        </p:grpSpPr>
        <p:pic>
          <p:nvPicPr>
            <p:cNvPr id="101" name="Picture 4" descr="p-15_new">
              <a:extLst>
                <a:ext uri="{FF2B5EF4-FFF2-40B4-BE49-F238E27FC236}">
                  <a16:creationId xmlns:a16="http://schemas.microsoft.com/office/drawing/2014/main" id="{0D72CF73-6CF3-4FB3-85F9-72AA3F75D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8181519" y="302883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4" descr="p-15_new">
              <a:extLst>
                <a:ext uri="{FF2B5EF4-FFF2-40B4-BE49-F238E27FC236}">
                  <a16:creationId xmlns:a16="http://schemas.microsoft.com/office/drawing/2014/main" id="{62FEAD1F-B46A-421E-9C4D-4F111392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211694" y="225572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4" descr="p-15_new">
              <a:extLst>
                <a:ext uri="{FF2B5EF4-FFF2-40B4-BE49-F238E27FC236}">
                  <a16:creationId xmlns:a16="http://schemas.microsoft.com/office/drawing/2014/main" id="{C7C3FFCC-357D-4728-B51E-3527D92C52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497864" y="2287587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p-15_new">
              <a:extLst>
                <a:ext uri="{FF2B5EF4-FFF2-40B4-BE49-F238E27FC236}">
                  <a16:creationId xmlns:a16="http://schemas.microsoft.com/office/drawing/2014/main" id="{EDE6BC05-6B00-4EDB-9C01-7195087C44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489369" y="259744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" descr="p-15_new">
              <a:extLst>
                <a:ext uri="{FF2B5EF4-FFF2-40B4-BE49-F238E27FC236}">
                  <a16:creationId xmlns:a16="http://schemas.microsoft.com/office/drawing/2014/main" id="{52EFFB5E-400B-4DE5-8CCC-D3315FE854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728902" y="239317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p-15_new">
              <a:extLst>
                <a:ext uri="{FF2B5EF4-FFF2-40B4-BE49-F238E27FC236}">
                  <a16:creationId xmlns:a16="http://schemas.microsoft.com/office/drawing/2014/main" id="{0BCAC3F3-F29C-4E2F-91E0-68818F0AD9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567678" y="37422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p-15_new">
              <a:extLst>
                <a:ext uri="{FF2B5EF4-FFF2-40B4-BE49-F238E27FC236}">
                  <a16:creationId xmlns:a16="http://schemas.microsoft.com/office/drawing/2014/main" id="{AB2C2E76-8846-4B5F-A25C-E0D84C676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922364" y="275799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p-15_new">
              <a:extLst>
                <a:ext uri="{FF2B5EF4-FFF2-40B4-BE49-F238E27FC236}">
                  <a16:creationId xmlns:a16="http://schemas.microsoft.com/office/drawing/2014/main" id="{489DFA4D-01AE-4A4C-9929-93C0497E5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235388" y="297899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p-15_new">
              <a:extLst>
                <a:ext uri="{FF2B5EF4-FFF2-40B4-BE49-F238E27FC236}">
                  <a16:creationId xmlns:a16="http://schemas.microsoft.com/office/drawing/2014/main" id="{28184B54-363D-4AB0-AAF7-FB6E562316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659137" y="340858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" descr="p-15_new">
              <a:extLst>
                <a:ext uri="{FF2B5EF4-FFF2-40B4-BE49-F238E27FC236}">
                  <a16:creationId xmlns:a16="http://schemas.microsoft.com/office/drawing/2014/main" id="{C388EC4C-8822-4C30-95FD-92CF6B3F2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271554" y="247237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p-15_new">
              <a:extLst>
                <a:ext uri="{FF2B5EF4-FFF2-40B4-BE49-F238E27FC236}">
                  <a16:creationId xmlns:a16="http://schemas.microsoft.com/office/drawing/2014/main" id="{218276A4-69A0-488F-B4D1-7C11A51580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951664" y="257620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p-15_new">
              <a:extLst>
                <a:ext uri="{FF2B5EF4-FFF2-40B4-BE49-F238E27FC236}">
                  <a16:creationId xmlns:a16="http://schemas.microsoft.com/office/drawing/2014/main" id="{1E42170E-22E6-499B-AB83-7140DC991F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749086" y="262715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p-15_new">
              <a:extLst>
                <a:ext uri="{FF2B5EF4-FFF2-40B4-BE49-F238E27FC236}">
                  <a16:creationId xmlns:a16="http://schemas.microsoft.com/office/drawing/2014/main" id="{4C050554-AC63-4ED2-8BAF-C74E821E5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813704" y="2942781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p-15_new">
              <a:extLst>
                <a:ext uri="{FF2B5EF4-FFF2-40B4-BE49-F238E27FC236}">
                  <a16:creationId xmlns:a16="http://schemas.microsoft.com/office/drawing/2014/main" id="{14BE7FFE-69AE-4CFB-A7FB-49682262E8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018877" y="231334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p-15_new">
              <a:extLst>
                <a:ext uri="{FF2B5EF4-FFF2-40B4-BE49-F238E27FC236}">
                  <a16:creationId xmlns:a16="http://schemas.microsoft.com/office/drawing/2014/main" id="{876C44B4-E64C-4E00-B4DA-47AE9D0020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948203" y="307026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p-15_new">
              <a:extLst>
                <a:ext uri="{FF2B5EF4-FFF2-40B4-BE49-F238E27FC236}">
                  <a16:creationId xmlns:a16="http://schemas.microsoft.com/office/drawing/2014/main" id="{C815596F-87D3-4C61-BB87-553EE693AC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8221488" y="3253770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p-15_new">
              <a:extLst>
                <a:ext uri="{FF2B5EF4-FFF2-40B4-BE49-F238E27FC236}">
                  <a16:creationId xmlns:a16="http://schemas.microsoft.com/office/drawing/2014/main" id="{45FC57F7-7315-4625-AE7D-1A046FDF6E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828039" y="393522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p-15_new">
              <a:extLst>
                <a:ext uri="{FF2B5EF4-FFF2-40B4-BE49-F238E27FC236}">
                  <a16:creationId xmlns:a16="http://schemas.microsoft.com/office/drawing/2014/main" id="{C23F7AE0-F39A-4C72-8AD2-7CB239BA16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933863" y="354996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p-15_new">
              <a:extLst>
                <a:ext uri="{FF2B5EF4-FFF2-40B4-BE49-F238E27FC236}">
                  <a16:creationId xmlns:a16="http://schemas.microsoft.com/office/drawing/2014/main" id="{3D368F00-6D13-47AF-B8C5-A2EAC9D2D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998481" y="345351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p-15_new">
              <a:extLst>
                <a:ext uri="{FF2B5EF4-FFF2-40B4-BE49-F238E27FC236}">
                  <a16:creationId xmlns:a16="http://schemas.microsoft.com/office/drawing/2014/main" id="{1C7347FB-B0CB-48D2-A398-F3B990F34D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235387" y="328242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p-15_new">
              <a:extLst>
                <a:ext uri="{FF2B5EF4-FFF2-40B4-BE49-F238E27FC236}">
                  <a16:creationId xmlns:a16="http://schemas.microsoft.com/office/drawing/2014/main" id="{CC219C59-761A-4185-9CE9-26F3268C4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8112173" y="359065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p-15_new">
              <a:extLst>
                <a:ext uri="{FF2B5EF4-FFF2-40B4-BE49-F238E27FC236}">
                  <a16:creationId xmlns:a16="http://schemas.microsoft.com/office/drawing/2014/main" id="{5D973EA7-3145-481D-A0E0-03DBD61C0D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6124">
              <a:off x="7851961" y="3323422"/>
              <a:ext cx="369817" cy="36983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p-15_new">
              <a:extLst>
                <a:ext uri="{FF2B5EF4-FFF2-40B4-BE49-F238E27FC236}">
                  <a16:creationId xmlns:a16="http://schemas.microsoft.com/office/drawing/2014/main" id="{13FAB0F3-E323-4591-98E5-BB9726384B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561571" y="2947277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p-15_new">
              <a:extLst>
                <a:ext uri="{FF2B5EF4-FFF2-40B4-BE49-F238E27FC236}">
                  <a16:creationId xmlns:a16="http://schemas.microsoft.com/office/drawing/2014/main" id="{E00F05E4-0BD2-4161-A3E7-5CDD4585EC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954905" y="296922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p-15_new">
              <a:extLst>
                <a:ext uri="{FF2B5EF4-FFF2-40B4-BE49-F238E27FC236}">
                  <a16:creationId xmlns:a16="http://schemas.microsoft.com/office/drawing/2014/main" id="{3E39EA95-00D9-4FAC-BCC3-4E832D8DA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214622" y="273471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p-15_new">
              <a:extLst>
                <a:ext uri="{FF2B5EF4-FFF2-40B4-BE49-F238E27FC236}">
                  <a16:creationId xmlns:a16="http://schemas.microsoft.com/office/drawing/2014/main" id="{90C4DF54-665F-449C-9949-2F36C7705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700924" y="335077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p-15_new">
              <a:extLst>
                <a:ext uri="{FF2B5EF4-FFF2-40B4-BE49-F238E27FC236}">
                  <a16:creationId xmlns:a16="http://schemas.microsoft.com/office/drawing/2014/main" id="{09D113D4-F0FF-4707-8954-D3ACB9EC56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124672" y="378036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p-15_new">
              <a:extLst>
                <a:ext uri="{FF2B5EF4-FFF2-40B4-BE49-F238E27FC236}">
                  <a16:creationId xmlns:a16="http://schemas.microsoft.com/office/drawing/2014/main" id="{3020D427-ADA2-45FE-AE51-25692753F1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737090" y="284415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p-15_new">
              <a:extLst>
                <a:ext uri="{FF2B5EF4-FFF2-40B4-BE49-F238E27FC236}">
                  <a16:creationId xmlns:a16="http://schemas.microsoft.com/office/drawing/2014/main" id="{A48F43C6-6179-48A4-BD5F-C120D5AC5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437223" y="292224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p-15_new">
              <a:extLst>
                <a:ext uri="{FF2B5EF4-FFF2-40B4-BE49-F238E27FC236}">
                  <a16:creationId xmlns:a16="http://schemas.microsoft.com/office/drawing/2014/main" id="{F5FD73EE-2972-43EB-A45C-D6743DD8A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214621" y="299893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p-15_new">
              <a:extLst>
                <a:ext uri="{FF2B5EF4-FFF2-40B4-BE49-F238E27FC236}">
                  <a16:creationId xmlns:a16="http://schemas.microsoft.com/office/drawing/2014/main" id="{301BDBA1-8292-4DEC-BD8F-A63DED569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399399" y="2584433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p-15_new">
              <a:extLst>
                <a:ext uri="{FF2B5EF4-FFF2-40B4-BE49-F238E27FC236}">
                  <a16:creationId xmlns:a16="http://schemas.microsoft.com/office/drawing/2014/main" id="{61B07FF4-FD42-431C-85C0-F241D22D2F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637846" y="304915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p-15_new">
              <a:extLst>
                <a:ext uri="{FF2B5EF4-FFF2-40B4-BE49-F238E27FC236}">
                  <a16:creationId xmlns:a16="http://schemas.microsoft.com/office/drawing/2014/main" id="{0E4525DC-A312-48EC-A2A6-84A54F7E63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433978" y="2864366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p-15_new">
              <a:extLst>
                <a:ext uri="{FF2B5EF4-FFF2-40B4-BE49-F238E27FC236}">
                  <a16:creationId xmlns:a16="http://schemas.microsoft.com/office/drawing/2014/main" id="{1E589F62-9575-4FF4-9615-608E6F46C6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687025" y="3625550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p-15_new">
              <a:extLst>
                <a:ext uri="{FF2B5EF4-FFF2-40B4-BE49-F238E27FC236}">
                  <a16:creationId xmlns:a16="http://schemas.microsoft.com/office/drawing/2014/main" id="{04FD2EC1-472D-40DA-BD42-BE91E94525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399400" y="392174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p-15_new">
              <a:extLst>
                <a:ext uri="{FF2B5EF4-FFF2-40B4-BE49-F238E27FC236}">
                  <a16:creationId xmlns:a16="http://schemas.microsoft.com/office/drawing/2014/main" id="{0FFC0B20-1BFA-475F-93ED-48854B3A30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252445" y="403889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p-15_new">
              <a:extLst>
                <a:ext uri="{FF2B5EF4-FFF2-40B4-BE49-F238E27FC236}">
                  <a16:creationId xmlns:a16="http://schemas.microsoft.com/office/drawing/2014/main" id="{9070DD78-86E6-45F0-B56C-3398D57B97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859717" y="392362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p-15_new">
              <a:extLst>
                <a:ext uri="{FF2B5EF4-FFF2-40B4-BE49-F238E27FC236}">
                  <a16:creationId xmlns:a16="http://schemas.microsoft.com/office/drawing/2014/main" id="{63C86DD7-BF22-42AE-A9E1-8AFCF8F8DD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648796" y="40344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p-15_new">
              <a:extLst>
                <a:ext uri="{FF2B5EF4-FFF2-40B4-BE49-F238E27FC236}">
                  <a16:creationId xmlns:a16="http://schemas.microsoft.com/office/drawing/2014/main" id="{D0867E87-4809-40A1-A5ED-86AD703C96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317469" y="3695242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p-15_new">
              <a:extLst>
                <a:ext uri="{FF2B5EF4-FFF2-40B4-BE49-F238E27FC236}">
                  <a16:creationId xmlns:a16="http://schemas.microsoft.com/office/drawing/2014/main" id="{9B0C36B1-BED2-4BCA-A745-86505BE2D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067667" y="320937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p-15_new">
              <a:extLst>
                <a:ext uri="{FF2B5EF4-FFF2-40B4-BE49-F238E27FC236}">
                  <a16:creationId xmlns:a16="http://schemas.microsoft.com/office/drawing/2014/main" id="{96DFFF7E-439A-44B8-BAE9-2D7B0A31B9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970554" y="3821727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p-15_new">
              <a:extLst>
                <a:ext uri="{FF2B5EF4-FFF2-40B4-BE49-F238E27FC236}">
                  <a16:creationId xmlns:a16="http://schemas.microsoft.com/office/drawing/2014/main" id="{1E099AAE-3303-4E8C-A43E-CDBD62E6EA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8070524" y="304307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p-15_new">
              <a:extLst>
                <a:ext uri="{FF2B5EF4-FFF2-40B4-BE49-F238E27FC236}">
                  <a16:creationId xmlns:a16="http://schemas.microsoft.com/office/drawing/2014/main" id="{11AC32A8-8561-42C9-A5B4-484F7078AF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8118641" y="2799132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p-15_new">
              <a:extLst>
                <a:ext uri="{FF2B5EF4-FFF2-40B4-BE49-F238E27FC236}">
                  <a16:creationId xmlns:a16="http://schemas.microsoft.com/office/drawing/2014/main" id="{DF5241F6-A6EC-4B94-B245-33F754502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840652" y="238802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p-15_new">
              <a:extLst>
                <a:ext uri="{FF2B5EF4-FFF2-40B4-BE49-F238E27FC236}">
                  <a16:creationId xmlns:a16="http://schemas.microsoft.com/office/drawing/2014/main" id="{C27AEA81-702C-4808-99DF-412E42C2E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35985" y="2476515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p-15_new">
              <a:extLst>
                <a:ext uri="{FF2B5EF4-FFF2-40B4-BE49-F238E27FC236}">
                  <a16:creationId xmlns:a16="http://schemas.microsoft.com/office/drawing/2014/main" id="{0CEF7D5B-54CF-45E9-8BDB-D95C0DAC87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532441" y="2666829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4" descr="p-15_new">
              <a:extLst>
                <a:ext uri="{FF2B5EF4-FFF2-40B4-BE49-F238E27FC236}">
                  <a16:creationId xmlns:a16="http://schemas.microsoft.com/office/drawing/2014/main" id="{769BAD0A-E3FB-4CB6-8CB9-6EB3B5613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633733" y="256206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4" descr="p-15_new">
              <a:extLst>
                <a:ext uri="{FF2B5EF4-FFF2-40B4-BE49-F238E27FC236}">
                  <a16:creationId xmlns:a16="http://schemas.microsoft.com/office/drawing/2014/main" id="{67CBFAB6-AB8F-4AC1-95A8-AB2B292BF5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604943" y="308092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4" descr="p-15_new">
              <a:extLst>
                <a:ext uri="{FF2B5EF4-FFF2-40B4-BE49-F238E27FC236}">
                  <a16:creationId xmlns:a16="http://schemas.microsoft.com/office/drawing/2014/main" id="{A9ADE73D-F174-44FC-888F-BBF990304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468294" y="325735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4" descr="p-15_new">
              <a:extLst>
                <a:ext uri="{FF2B5EF4-FFF2-40B4-BE49-F238E27FC236}">
                  <a16:creationId xmlns:a16="http://schemas.microsoft.com/office/drawing/2014/main" id="{532F431A-0465-46BC-A058-0A6B45EC66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8177969" y="341865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4" descr="p-15_new">
              <a:extLst>
                <a:ext uri="{FF2B5EF4-FFF2-40B4-BE49-F238E27FC236}">
                  <a16:creationId xmlns:a16="http://schemas.microsoft.com/office/drawing/2014/main" id="{637CA4FC-B819-4170-BD31-9357460FF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13373" y="2757992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p-15_new">
              <a:extLst>
                <a:ext uri="{FF2B5EF4-FFF2-40B4-BE49-F238E27FC236}">
                  <a16:creationId xmlns:a16="http://schemas.microsoft.com/office/drawing/2014/main" id="{8A102212-E0C3-4463-9317-FEE1DA2BB6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771035" y="304487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4" descr="p-15_new">
              <a:extLst>
                <a:ext uri="{FF2B5EF4-FFF2-40B4-BE49-F238E27FC236}">
                  <a16:creationId xmlns:a16="http://schemas.microsoft.com/office/drawing/2014/main" id="{D6AF9902-6009-4C3D-9392-AB6D8C8AE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680110" y="388918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4" descr="p-15_new">
              <a:extLst>
                <a:ext uri="{FF2B5EF4-FFF2-40B4-BE49-F238E27FC236}">
                  <a16:creationId xmlns:a16="http://schemas.microsoft.com/office/drawing/2014/main" id="{1EE82CEA-F12D-489B-812B-83AD5A5E0A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365992" y="3535557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p-15_new">
              <a:extLst>
                <a:ext uri="{FF2B5EF4-FFF2-40B4-BE49-F238E27FC236}">
                  <a16:creationId xmlns:a16="http://schemas.microsoft.com/office/drawing/2014/main" id="{BACF58B5-5F4B-4A3C-BCFF-8A570F4DD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096577" y="366079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 descr="p-15_new">
              <a:extLst>
                <a:ext uri="{FF2B5EF4-FFF2-40B4-BE49-F238E27FC236}">
                  <a16:creationId xmlns:a16="http://schemas.microsoft.com/office/drawing/2014/main" id="{BB023EF9-D28A-4E17-9426-DD1663589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124971" y="351896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p-15_new">
              <a:extLst>
                <a:ext uri="{FF2B5EF4-FFF2-40B4-BE49-F238E27FC236}">
                  <a16:creationId xmlns:a16="http://schemas.microsoft.com/office/drawing/2014/main" id="{9F755837-221E-4043-BE48-8C85C91D58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01996" y="341264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p-15_new">
              <a:extLst>
                <a:ext uri="{FF2B5EF4-FFF2-40B4-BE49-F238E27FC236}">
                  <a16:creationId xmlns:a16="http://schemas.microsoft.com/office/drawing/2014/main" id="{A4EFC86D-B73C-49EF-B087-E3DDE58DB9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372207" y="304725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p-15_new">
              <a:extLst>
                <a:ext uri="{FF2B5EF4-FFF2-40B4-BE49-F238E27FC236}">
                  <a16:creationId xmlns:a16="http://schemas.microsoft.com/office/drawing/2014/main" id="{91349CC4-6B44-41B5-9CAE-D44F930D8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392446" y="3366187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p-15_new">
              <a:extLst>
                <a:ext uri="{FF2B5EF4-FFF2-40B4-BE49-F238E27FC236}">
                  <a16:creationId xmlns:a16="http://schemas.microsoft.com/office/drawing/2014/main" id="{89AD7E68-67E6-4E6D-873C-5F1BC73CF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372209" y="322019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p-15_new">
              <a:extLst>
                <a:ext uri="{FF2B5EF4-FFF2-40B4-BE49-F238E27FC236}">
                  <a16:creationId xmlns:a16="http://schemas.microsoft.com/office/drawing/2014/main" id="{CD969C86-82A5-48F7-9F8B-FD417E0D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853325" y="380686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p-15_new">
              <a:extLst>
                <a:ext uri="{FF2B5EF4-FFF2-40B4-BE49-F238E27FC236}">
                  <a16:creationId xmlns:a16="http://schemas.microsoft.com/office/drawing/2014/main" id="{8A6B47D3-9EB2-4AA7-A6D1-9B834BEB3F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525019" y="368713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 descr="p-15_new">
              <a:extLst>
                <a:ext uri="{FF2B5EF4-FFF2-40B4-BE49-F238E27FC236}">
                  <a16:creationId xmlns:a16="http://schemas.microsoft.com/office/drawing/2014/main" id="{BB2AF728-C900-4B97-88C9-90AD04ADCA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413739" y="345695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4" descr="p-15_new">
              <a:extLst>
                <a:ext uri="{FF2B5EF4-FFF2-40B4-BE49-F238E27FC236}">
                  <a16:creationId xmlns:a16="http://schemas.microsoft.com/office/drawing/2014/main" id="{52C38C31-0C9B-48C9-B9D5-D08582963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01997" y="4038890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4" descr="p-15_new">
              <a:extLst>
                <a:ext uri="{FF2B5EF4-FFF2-40B4-BE49-F238E27FC236}">
                  <a16:creationId xmlns:a16="http://schemas.microsoft.com/office/drawing/2014/main" id="{E71AF9AA-B343-42D2-ACEF-91266A51A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055802" y="40796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4" descr="p-15_new">
              <a:extLst>
                <a:ext uri="{FF2B5EF4-FFF2-40B4-BE49-F238E27FC236}">
                  <a16:creationId xmlns:a16="http://schemas.microsoft.com/office/drawing/2014/main" id="{3E346515-2464-4242-A36C-2C6186946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283516" y="4115502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4" descr="p-15_new">
              <a:extLst>
                <a:ext uri="{FF2B5EF4-FFF2-40B4-BE49-F238E27FC236}">
                  <a16:creationId xmlns:a16="http://schemas.microsoft.com/office/drawing/2014/main" id="{89E3A37D-F4CD-4E2A-AECB-474F0EE9E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513386" y="40796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p-15_new">
              <a:extLst>
                <a:ext uri="{FF2B5EF4-FFF2-40B4-BE49-F238E27FC236}">
                  <a16:creationId xmlns:a16="http://schemas.microsoft.com/office/drawing/2014/main" id="{8BC0D3BB-2044-4331-A662-158B59E40E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341681" y="398467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p-15_new">
              <a:extLst>
                <a:ext uri="{FF2B5EF4-FFF2-40B4-BE49-F238E27FC236}">
                  <a16:creationId xmlns:a16="http://schemas.microsoft.com/office/drawing/2014/main" id="{C26ACD3E-606E-4B64-84B3-73F564804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464014" y="382529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4" descr="p-15_new">
              <a:extLst>
                <a:ext uri="{FF2B5EF4-FFF2-40B4-BE49-F238E27FC236}">
                  <a16:creationId xmlns:a16="http://schemas.microsoft.com/office/drawing/2014/main" id="{DCE45080-967B-4B9A-80E5-A3EEB9F669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473936" y="360396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4" descr="p-15_new">
              <a:extLst>
                <a:ext uri="{FF2B5EF4-FFF2-40B4-BE49-F238E27FC236}">
                  <a16:creationId xmlns:a16="http://schemas.microsoft.com/office/drawing/2014/main" id="{F7808B8A-4EA0-4E22-A993-77E97E268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700914" y="365447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4" descr="p-15_new">
              <a:extLst>
                <a:ext uri="{FF2B5EF4-FFF2-40B4-BE49-F238E27FC236}">
                  <a16:creationId xmlns:a16="http://schemas.microsoft.com/office/drawing/2014/main" id="{BFDA1331-6791-4713-B481-F965D5F4E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229268" y="32594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3" name="Ovale 110">
            <a:extLst>
              <a:ext uri="{FF2B5EF4-FFF2-40B4-BE49-F238E27FC236}">
                <a16:creationId xmlns:a16="http://schemas.microsoft.com/office/drawing/2014/main" id="{AC39A42E-DB9A-4FA5-A259-2E8DE0B1A112}"/>
              </a:ext>
            </a:extLst>
          </p:cNvPr>
          <p:cNvSpPr>
            <a:spLocks noChangeAspect="1"/>
          </p:cNvSpPr>
          <p:nvPr/>
        </p:nvSpPr>
        <p:spPr bwMode="auto">
          <a:xfrm>
            <a:off x="622891" y="1798665"/>
            <a:ext cx="177162" cy="177162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" name="Ovale 111">
            <a:extLst>
              <a:ext uri="{FF2B5EF4-FFF2-40B4-BE49-F238E27FC236}">
                <a16:creationId xmlns:a16="http://schemas.microsoft.com/office/drawing/2014/main" id="{E1A39898-B0A3-44DD-934A-02ECFF31EBE6}"/>
              </a:ext>
            </a:extLst>
          </p:cNvPr>
          <p:cNvSpPr>
            <a:spLocks noChangeAspect="1"/>
          </p:cNvSpPr>
          <p:nvPr/>
        </p:nvSpPr>
        <p:spPr bwMode="auto">
          <a:xfrm>
            <a:off x="825614" y="1684575"/>
            <a:ext cx="177162" cy="177162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3" name="Rectangle 3">
            <a:extLst>
              <a:ext uri="{FF2B5EF4-FFF2-40B4-BE49-F238E27FC236}">
                <a16:creationId xmlns:a16="http://schemas.microsoft.com/office/drawing/2014/main" id="{CBDE7641-1136-436E-A9E6-EC26F2A243ED}"/>
              </a:ext>
            </a:extLst>
          </p:cNvPr>
          <p:cNvSpPr/>
          <p:nvPr/>
        </p:nvSpPr>
        <p:spPr>
          <a:xfrm>
            <a:off x="1539897" y="1190345"/>
            <a:ext cx="2694901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b="1" kern="0" dirty="0">
              <a:solidFill>
                <a:srgbClr val="0000FF"/>
              </a:solidFill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r>
              <a:rPr lang="it-IT" sz="1200" b="1" kern="0" dirty="0">
                <a:latin typeface="+mj-lt"/>
                <a:cs typeface="Corbel" charset="0"/>
              </a:rPr>
              <a:t>ATOMIC NUCLEUS</a:t>
            </a: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kern="0" dirty="0"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r>
              <a:rPr lang="it-IT" sz="1200" kern="0" dirty="0" err="1">
                <a:latin typeface="+mj-lt"/>
                <a:cs typeface="Corbel" charset="0"/>
              </a:rPr>
              <a:t>Many</a:t>
            </a:r>
            <a:r>
              <a:rPr lang="it-IT" sz="1200" kern="0" dirty="0">
                <a:latin typeface="+mj-lt"/>
                <a:cs typeface="Corbel" charset="0"/>
              </a:rPr>
              <a:t> Body Quantum System</a:t>
            </a: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r>
              <a:rPr lang="it-IT" sz="1200" kern="0" dirty="0">
                <a:latin typeface="+mj-lt"/>
                <a:cs typeface="Corbel" charset="0"/>
              </a:rPr>
              <a:t>bound by the </a:t>
            </a:r>
            <a:r>
              <a:rPr lang="pl-PL" sz="1200" kern="0" dirty="0" err="1">
                <a:latin typeface="+mj-lt"/>
                <a:cs typeface="Corbel" charset="0"/>
              </a:rPr>
              <a:t>nuclear</a:t>
            </a:r>
            <a:r>
              <a:rPr lang="pl-PL" sz="1200" kern="0" dirty="0">
                <a:latin typeface="+mj-lt"/>
                <a:cs typeface="Corbel" charset="0"/>
              </a:rPr>
              <a:t> </a:t>
            </a:r>
            <a:r>
              <a:rPr lang="pl-PL" sz="1200" kern="0" dirty="0" err="1">
                <a:latin typeface="+mj-lt"/>
                <a:cs typeface="Corbel" charset="0"/>
              </a:rPr>
              <a:t>force</a:t>
            </a:r>
            <a:endParaRPr lang="it-IT" sz="1200" kern="0" dirty="0"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kern="0" dirty="0"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kern="0" dirty="0">
              <a:solidFill>
                <a:srgbClr val="CC0099"/>
              </a:solidFill>
              <a:latin typeface="+mj-lt"/>
              <a:cs typeface="Corbel" charset="0"/>
            </a:endParaRPr>
          </a:p>
        </p:txBody>
      </p:sp>
      <p:sp>
        <p:nvSpPr>
          <p:cNvPr id="194" name="Tytuł 1">
            <a:extLst>
              <a:ext uri="{FF2B5EF4-FFF2-40B4-BE49-F238E27FC236}">
                <a16:creationId xmlns:a16="http://schemas.microsoft.com/office/drawing/2014/main" id="{5BEF1890-C388-4C35-A208-B2C0D9D1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64" y="196643"/>
            <a:ext cx="8229600" cy="800100"/>
          </a:xfrm>
        </p:spPr>
        <p:txBody>
          <a:bodyPr>
            <a:normAutofit/>
          </a:bodyPr>
          <a:lstStyle/>
          <a:p>
            <a:r>
              <a:rPr lang="pl-PL" sz="2800" dirty="0" err="1"/>
              <a:t>Introduction</a:t>
            </a:r>
            <a:r>
              <a:rPr lang="pl-PL" sz="2800" dirty="0"/>
              <a:t> </a:t>
            </a:r>
          </a:p>
        </p:txBody>
      </p:sp>
      <p:sp>
        <p:nvSpPr>
          <p:cNvPr id="211" name="Strzałka: pięciokąt 210">
            <a:extLst>
              <a:ext uri="{FF2B5EF4-FFF2-40B4-BE49-F238E27FC236}">
                <a16:creationId xmlns:a16="http://schemas.microsoft.com/office/drawing/2014/main" id="{800AF5C6-309A-44FE-969D-2877F5E39CCE}"/>
              </a:ext>
            </a:extLst>
          </p:cNvPr>
          <p:cNvSpPr/>
          <p:nvPr/>
        </p:nvSpPr>
        <p:spPr>
          <a:xfrm>
            <a:off x="205836" y="3298203"/>
            <a:ext cx="4497546" cy="809036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COMPLEXITY OF THE SYSTEM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+mj-lt"/>
              </a:rPr>
              <a:t>QUARKS and GLUONS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building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blocks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while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building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blocks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nuclei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212" name="Strzałka: pięciokąt 211">
            <a:extLst>
              <a:ext uri="{FF2B5EF4-FFF2-40B4-BE49-F238E27FC236}">
                <a16:creationId xmlns:a16="http://schemas.microsoft.com/office/drawing/2014/main" id="{C573A816-AA06-46A6-9344-EB4099E8F5E0}"/>
              </a:ext>
            </a:extLst>
          </p:cNvPr>
          <p:cNvSpPr/>
          <p:nvPr/>
        </p:nvSpPr>
        <p:spPr>
          <a:xfrm>
            <a:off x="205836" y="4253449"/>
            <a:ext cx="4497546" cy="809036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COMPLEXITY OF THE NUCLEAR FORCE</a:t>
            </a:r>
          </a:p>
          <a:p>
            <a:pPr algn="ctr"/>
            <a:r>
              <a:rPr lang="pl-PL" sz="1200" dirty="0" err="1">
                <a:solidFill>
                  <a:schemeClr val="tx1"/>
                </a:solidFill>
                <a:latin typeface="+mj-lt"/>
              </a:rPr>
              <a:t>nuclear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force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acting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between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arises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from the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residual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force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acting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between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quarks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different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pSp>
        <p:nvGrpSpPr>
          <p:cNvPr id="221" name="Grupa 220">
            <a:extLst>
              <a:ext uri="{FF2B5EF4-FFF2-40B4-BE49-F238E27FC236}">
                <a16:creationId xmlns:a16="http://schemas.microsoft.com/office/drawing/2014/main" id="{ADDE6752-11F3-423E-8524-EA359C197539}"/>
              </a:ext>
            </a:extLst>
          </p:cNvPr>
          <p:cNvGrpSpPr/>
          <p:nvPr/>
        </p:nvGrpSpPr>
        <p:grpSpPr>
          <a:xfrm>
            <a:off x="737551" y="1852712"/>
            <a:ext cx="2526848" cy="1452585"/>
            <a:chOff x="737551" y="1852712"/>
            <a:chExt cx="2526848" cy="1452585"/>
          </a:xfrm>
        </p:grpSpPr>
        <p:grpSp>
          <p:nvGrpSpPr>
            <p:cNvPr id="175" name="Grupa 174">
              <a:extLst>
                <a:ext uri="{FF2B5EF4-FFF2-40B4-BE49-F238E27FC236}">
                  <a16:creationId xmlns:a16="http://schemas.microsoft.com/office/drawing/2014/main" id="{C3E32EFB-2CC0-4D1A-857A-2C51AF2C1A90}"/>
                </a:ext>
              </a:extLst>
            </p:cNvPr>
            <p:cNvGrpSpPr/>
            <p:nvPr/>
          </p:nvGrpSpPr>
          <p:grpSpPr>
            <a:xfrm>
              <a:off x="737551" y="1852712"/>
              <a:ext cx="2486688" cy="1219887"/>
              <a:chOff x="-1215318" y="3222920"/>
              <a:chExt cx="6198584" cy="2883445"/>
            </a:xfrm>
          </p:grpSpPr>
          <p:grpSp>
            <p:nvGrpSpPr>
              <p:cNvPr id="177" name="Gruppo 28">
                <a:extLst>
                  <a:ext uri="{FF2B5EF4-FFF2-40B4-BE49-F238E27FC236}">
                    <a16:creationId xmlns:a16="http://schemas.microsoft.com/office/drawing/2014/main" id="{B295807F-6BEE-4B89-91AB-79BB9AFD6F02}"/>
                  </a:ext>
                </a:extLst>
              </p:cNvPr>
              <p:cNvGrpSpPr/>
              <p:nvPr/>
            </p:nvGrpSpPr>
            <p:grpSpPr>
              <a:xfrm>
                <a:off x="1325817" y="4627350"/>
                <a:ext cx="3657449" cy="1479015"/>
                <a:chOff x="407765" y="4322776"/>
                <a:chExt cx="4718871" cy="2117353"/>
              </a:xfrm>
            </p:grpSpPr>
            <p:pic>
              <p:nvPicPr>
                <p:cNvPr id="180" name="Immagine 5">
                  <a:extLst>
                    <a:ext uri="{FF2B5EF4-FFF2-40B4-BE49-F238E27FC236}">
                      <a16:creationId xmlns:a16="http://schemas.microsoft.com/office/drawing/2014/main" id="{41769326-29C3-4931-854F-1EDBE2FAF3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7765" y="4322776"/>
                  <a:ext cx="2109053" cy="2109053"/>
                </a:xfrm>
                <a:prstGeom prst="rect">
                  <a:avLst/>
                </a:prstGeom>
              </p:spPr>
            </p:pic>
            <p:grpSp>
              <p:nvGrpSpPr>
                <p:cNvPr id="181" name="Gruppo 9">
                  <a:extLst>
                    <a:ext uri="{FF2B5EF4-FFF2-40B4-BE49-F238E27FC236}">
                      <a16:creationId xmlns:a16="http://schemas.microsoft.com/office/drawing/2014/main" id="{87434290-C601-4D14-8A00-2A43F72BA238}"/>
                    </a:ext>
                  </a:extLst>
                </p:cNvPr>
                <p:cNvGrpSpPr/>
                <p:nvPr/>
              </p:nvGrpSpPr>
              <p:grpSpPr>
                <a:xfrm>
                  <a:off x="3017583" y="4331076"/>
                  <a:ext cx="2109053" cy="2109053"/>
                  <a:chOff x="2907680" y="4370915"/>
                  <a:chExt cx="2109053" cy="2109053"/>
                </a:xfrm>
              </p:grpSpPr>
              <p:pic>
                <p:nvPicPr>
                  <p:cNvPr id="190" name="Immagine 173">
                    <a:extLst>
                      <a:ext uri="{FF2B5EF4-FFF2-40B4-BE49-F238E27FC236}">
                        <a16:creationId xmlns:a16="http://schemas.microsoft.com/office/drawing/2014/main" id="{8AACF170-6B80-4A38-9732-C715393E01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907680" y="4370915"/>
                    <a:ext cx="2109053" cy="2109053"/>
                  </a:xfrm>
                  <a:prstGeom prst="rect">
                    <a:avLst/>
                  </a:prstGeom>
                </p:spPr>
              </p:pic>
              <p:sp>
                <p:nvSpPr>
                  <p:cNvPr id="192" name="CasellaDiTesto 7">
                    <a:extLst>
                      <a:ext uri="{FF2B5EF4-FFF2-40B4-BE49-F238E27FC236}">
                        <a16:creationId xmlns:a16="http://schemas.microsoft.com/office/drawing/2014/main" id="{E6FA11E6-8974-45F5-9BFB-937A3DAD7A62}"/>
                      </a:ext>
                    </a:extLst>
                  </p:cNvPr>
                  <p:cNvSpPr txBox="1"/>
                  <p:nvPr/>
                </p:nvSpPr>
                <p:spPr>
                  <a:xfrm>
                    <a:off x="3147390" y="4402571"/>
                    <a:ext cx="913543" cy="11466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solidFill>
                          <a:srgbClr val="000000"/>
                        </a:solidFill>
                        <a:latin typeface="Arial"/>
                      </a:rPr>
                      <a:t>d</a:t>
                    </a:r>
                  </a:p>
                </p:txBody>
              </p:sp>
            </p:grpSp>
            <p:sp>
              <p:nvSpPr>
                <p:cNvPr id="182" name="Ovale 170">
                  <a:extLst>
                    <a:ext uri="{FF2B5EF4-FFF2-40B4-BE49-F238E27FC236}">
                      <a16:creationId xmlns:a16="http://schemas.microsoft.com/office/drawing/2014/main" id="{F5E20BFE-3AFE-40DD-9F53-40B1E38329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0812" y="4349234"/>
                  <a:ext cx="1943988" cy="1943988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FF6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3" name="Ovale 175">
                  <a:extLst>
                    <a:ext uri="{FF2B5EF4-FFF2-40B4-BE49-F238E27FC236}">
                      <a16:creationId xmlns:a16="http://schemas.microsoft.com/office/drawing/2014/main" id="{EEAEAA8C-DBA8-4FF1-AD64-83280961D2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0994" y="4345073"/>
                  <a:ext cx="1943988" cy="1943988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184" name="Connettore 7 14">
                  <a:extLst>
                    <a:ext uri="{FF2B5EF4-FFF2-40B4-BE49-F238E27FC236}">
                      <a16:creationId xmlns:a16="http://schemas.microsoft.com/office/drawing/2014/main" id="{F57787C0-2556-47CC-A6C7-D7CAFF186FB1}"/>
                    </a:ext>
                  </a:extLst>
                </p:cNvPr>
                <p:cNvCxnSpPr/>
                <p:nvPr/>
              </p:nvCxnSpPr>
              <p:spPr bwMode="auto">
                <a:xfrm>
                  <a:off x="1343231" y="4997340"/>
                  <a:ext cx="285121" cy="157709"/>
                </a:xfrm>
                <a:prstGeom prst="curvedConnector3">
                  <a:avLst>
                    <a:gd name="adj1" fmla="val 53182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5" name="Connettore 7 181">
                  <a:extLst>
                    <a:ext uri="{FF2B5EF4-FFF2-40B4-BE49-F238E27FC236}">
                      <a16:creationId xmlns:a16="http://schemas.microsoft.com/office/drawing/2014/main" id="{797B7CD7-FAE3-46D2-9342-8C51A3763595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955528" y="5313194"/>
                  <a:ext cx="424886" cy="16782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6" name="Connettore 7 182">
                  <a:extLst>
                    <a:ext uri="{FF2B5EF4-FFF2-40B4-BE49-F238E27FC236}">
                      <a16:creationId xmlns:a16="http://schemas.microsoft.com/office/drawing/2014/main" id="{D3D0FFAB-158C-409C-8F85-3FD1D8609497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1450365" y="5395784"/>
                  <a:ext cx="316692" cy="22378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7" name="Connettore 7 183">
                  <a:extLst>
                    <a:ext uri="{FF2B5EF4-FFF2-40B4-BE49-F238E27FC236}">
                      <a16:creationId xmlns:a16="http://schemas.microsoft.com/office/drawing/2014/main" id="{3217EDCC-3249-4FF2-BCEB-6DC1581312DF}"/>
                    </a:ext>
                  </a:extLst>
                </p:cNvPr>
                <p:cNvCxnSpPr/>
                <p:nvPr/>
              </p:nvCxnSpPr>
              <p:spPr bwMode="auto">
                <a:xfrm>
                  <a:off x="4020770" y="5017665"/>
                  <a:ext cx="285121" cy="157708"/>
                </a:xfrm>
                <a:prstGeom prst="curvedConnector3">
                  <a:avLst>
                    <a:gd name="adj1" fmla="val 53182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8" name="Connettore 7 184">
                  <a:extLst>
                    <a:ext uri="{FF2B5EF4-FFF2-40B4-BE49-F238E27FC236}">
                      <a16:creationId xmlns:a16="http://schemas.microsoft.com/office/drawing/2014/main" id="{C0255449-B8EC-4125-A1E6-5ED655E404D5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3579131" y="5334603"/>
                  <a:ext cx="424884" cy="16782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9" name="Connettore 7 185">
                  <a:extLst>
                    <a:ext uri="{FF2B5EF4-FFF2-40B4-BE49-F238E27FC236}">
                      <a16:creationId xmlns:a16="http://schemas.microsoft.com/office/drawing/2014/main" id="{07E852FD-483B-4E87-91A8-8A958E7A8B2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073968" y="5417194"/>
                  <a:ext cx="316692" cy="22378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78" name="Connettore 1 23">
                <a:extLst>
                  <a:ext uri="{FF2B5EF4-FFF2-40B4-BE49-F238E27FC236}">
                    <a16:creationId xmlns:a16="http://schemas.microsoft.com/office/drawing/2014/main" id="{CF331F5E-CFF4-416D-95D0-68B0C6BE4E6C}"/>
                  </a:ext>
                </a:extLst>
              </p:cNvPr>
              <p:cNvCxnSpPr>
                <a:stCxn id="172" idx="7"/>
                <a:endCxn id="182" idx="1"/>
              </p:cNvCxnSpPr>
              <p:nvPr/>
            </p:nvCxnSpPr>
            <p:spPr bwMode="auto">
              <a:xfrm>
                <a:off x="-546233" y="3222920"/>
                <a:ext cx="4125746" cy="162177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Connettore 1 187">
                <a:extLst>
                  <a:ext uri="{FF2B5EF4-FFF2-40B4-BE49-F238E27FC236}">
                    <a16:creationId xmlns:a16="http://schemas.microsoft.com/office/drawing/2014/main" id="{00BBD1BA-9AD8-4AF1-9920-148E084B45AB}"/>
                  </a:ext>
                </a:extLst>
              </p:cNvPr>
              <p:cNvCxnSpPr>
                <a:cxnSpLocks/>
                <a:stCxn id="156" idx="2"/>
              </p:cNvCxnSpPr>
              <p:nvPr/>
            </p:nvCxnSpPr>
            <p:spPr bwMode="auto">
              <a:xfrm>
                <a:off x="-1215318" y="3444207"/>
                <a:ext cx="2628202" cy="15191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9" name="pole tekstowe 218">
              <a:extLst>
                <a:ext uri="{FF2B5EF4-FFF2-40B4-BE49-F238E27FC236}">
                  <a16:creationId xmlns:a16="http://schemas.microsoft.com/office/drawing/2014/main" id="{D24051E5-164E-4E0D-AFD4-7824C507ABED}"/>
                </a:ext>
              </a:extLst>
            </p:cNvPr>
            <p:cNvSpPr txBox="1"/>
            <p:nvPr/>
          </p:nvSpPr>
          <p:spPr>
            <a:xfrm>
              <a:off x="1726829" y="3051948"/>
              <a:ext cx="660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i="1" dirty="0">
                  <a:solidFill>
                    <a:srgbClr val="0000FF"/>
                  </a:solidFill>
                  <a:latin typeface="+mj-lt"/>
                </a:rPr>
                <a:t>PROTON</a:t>
              </a:r>
            </a:p>
          </p:txBody>
        </p:sp>
        <p:sp>
          <p:nvSpPr>
            <p:cNvPr id="220" name="pole tekstowe 219">
              <a:extLst>
                <a:ext uri="{FF2B5EF4-FFF2-40B4-BE49-F238E27FC236}">
                  <a16:creationId xmlns:a16="http://schemas.microsoft.com/office/drawing/2014/main" id="{1209DD46-5E17-4F8F-92D2-BE6DE9A81970}"/>
                </a:ext>
              </a:extLst>
            </p:cNvPr>
            <p:cNvSpPr txBox="1"/>
            <p:nvPr/>
          </p:nvSpPr>
          <p:spPr>
            <a:xfrm>
              <a:off x="2528300" y="3059076"/>
              <a:ext cx="7360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i="1" dirty="0">
                  <a:solidFill>
                    <a:srgbClr val="FF0000"/>
                  </a:solidFill>
                  <a:latin typeface="+mj-lt"/>
                </a:rPr>
                <a:t>NEUTRON</a:t>
              </a:r>
            </a:p>
          </p:txBody>
        </p:sp>
      </p:grpSp>
      <p:grpSp>
        <p:nvGrpSpPr>
          <p:cNvPr id="240" name="Grupa 239">
            <a:extLst>
              <a:ext uri="{FF2B5EF4-FFF2-40B4-BE49-F238E27FC236}">
                <a16:creationId xmlns:a16="http://schemas.microsoft.com/office/drawing/2014/main" id="{C20D0A5E-EF17-4E4F-9E44-946DF32F7E04}"/>
              </a:ext>
            </a:extLst>
          </p:cNvPr>
          <p:cNvGrpSpPr/>
          <p:nvPr/>
        </p:nvGrpSpPr>
        <p:grpSpPr>
          <a:xfrm>
            <a:off x="5294990" y="430872"/>
            <a:ext cx="3503937" cy="2830897"/>
            <a:chOff x="5294990" y="430872"/>
            <a:chExt cx="3503937" cy="2830897"/>
          </a:xfrm>
        </p:grpSpPr>
        <p:sp>
          <p:nvSpPr>
            <p:cNvPr id="223" name="Rectangle 3">
              <a:extLst>
                <a:ext uri="{FF2B5EF4-FFF2-40B4-BE49-F238E27FC236}">
                  <a16:creationId xmlns:a16="http://schemas.microsoft.com/office/drawing/2014/main" id="{19766D58-2A15-4169-960C-ABFFB651E1C9}"/>
                </a:ext>
              </a:extLst>
            </p:cNvPr>
            <p:cNvSpPr/>
            <p:nvPr/>
          </p:nvSpPr>
          <p:spPr>
            <a:xfrm>
              <a:off x="6187047" y="430872"/>
              <a:ext cx="1761254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b="1" i="1" kern="0" dirty="0">
                <a:solidFill>
                  <a:srgbClr val="0000FF"/>
                </a:solidFill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r>
                <a:rPr lang="pl-PL" sz="1200" b="1" i="1" kern="0" dirty="0">
                  <a:latin typeface="+mj-lt"/>
                  <a:cs typeface="Corbel" charset="0"/>
                </a:rPr>
                <a:t>OBSERVATION</a:t>
              </a:r>
              <a:endParaRPr lang="it-IT" sz="1200" i="1" kern="0" dirty="0"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i="1" kern="0" dirty="0">
                <a:latin typeface="+mj-lt"/>
                <a:cs typeface="Corbel" charset="0"/>
              </a:endParaRPr>
            </a:p>
          </p:txBody>
        </p:sp>
        <p:graphicFrame>
          <p:nvGraphicFramePr>
            <p:cNvPr id="201" name="Diagram 200">
              <a:extLst>
                <a:ext uri="{FF2B5EF4-FFF2-40B4-BE49-F238E27FC236}">
                  <a16:creationId xmlns:a16="http://schemas.microsoft.com/office/drawing/2014/main" id="{521607F9-B001-4DDC-AF2C-133DCE452E78}"/>
                </a:ext>
              </a:extLst>
            </p:cNvPr>
            <p:cNvGraphicFramePr/>
            <p:nvPr/>
          </p:nvGraphicFramePr>
          <p:xfrm>
            <a:off x="5294990" y="608490"/>
            <a:ext cx="3503937" cy="2387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24" name="Rectangle 3">
              <a:extLst>
                <a:ext uri="{FF2B5EF4-FFF2-40B4-BE49-F238E27FC236}">
                  <a16:creationId xmlns:a16="http://schemas.microsoft.com/office/drawing/2014/main" id="{5BE27AA5-0C59-418C-8902-5B360C32436E}"/>
                </a:ext>
              </a:extLst>
            </p:cNvPr>
            <p:cNvSpPr/>
            <p:nvPr/>
          </p:nvSpPr>
          <p:spPr>
            <a:xfrm>
              <a:off x="6237175" y="2670838"/>
              <a:ext cx="1761254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b="1" i="1" kern="0" dirty="0">
                <a:solidFill>
                  <a:srgbClr val="0000FF"/>
                </a:solidFill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r>
                <a:rPr lang="pl-PL" sz="1200" b="1" i="1" kern="0" dirty="0">
                  <a:latin typeface="+mj-lt"/>
                  <a:cs typeface="Corbel" charset="0"/>
                </a:rPr>
                <a:t>PREDICTION </a:t>
              </a:r>
              <a:endParaRPr lang="it-IT" sz="1200" i="1" kern="0" dirty="0"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i="1" kern="0" dirty="0">
                <a:latin typeface="+mj-lt"/>
                <a:cs typeface="Corbel" charset="0"/>
              </a:endParaRPr>
            </a:p>
          </p:txBody>
        </p:sp>
        <p:pic>
          <p:nvPicPr>
            <p:cNvPr id="228" name="Grafika 227" descr="Kolba z wypełnieniem pełnym">
              <a:extLst>
                <a:ext uri="{FF2B5EF4-FFF2-40B4-BE49-F238E27FC236}">
                  <a16:creationId xmlns:a16="http://schemas.microsoft.com/office/drawing/2014/main" id="{3D19AF25-9F38-4951-9E0A-0BA978A6A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22520" y="1892941"/>
              <a:ext cx="514373" cy="514373"/>
            </a:xfrm>
            <a:prstGeom prst="rect">
              <a:avLst/>
            </a:prstGeom>
          </p:spPr>
        </p:pic>
        <p:pic>
          <p:nvPicPr>
            <p:cNvPr id="230" name="Grafika 229" descr="Mikroskop z wypełnieniem pełnym">
              <a:extLst>
                <a:ext uri="{FF2B5EF4-FFF2-40B4-BE49-F238E27FC236}">
                  <a16:creationId xmlns:a16="http://schemas.microsoft.com/office/drawing/2014/main" id="{063E1285-DDB0-4A07-A3A9-ADC6DB9C9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901620" y="1966718"/>
              <a:ext cx="442809" cy="442809"/>
            </a:xfrm>
            <a:prstGeom prst="rect">
              <a:avLst/>
            </a:prstGeom>
          </p:spPr>
        </p:pic>
        <p:pic>
          <p:nvPicPr>
            <p:cNvPr id="232" name="Grafika 231" descr="Ołówek z wypełnieniem pełnym">
              <a:extLst>
                <a:ext uri="{FF2B5EF4-FFF2-40B4-BE49-F238E27FC236}">
                  <a16:creationId xmlns:a16="http://schemas.microsoft.com/office/drawing/2014/main" id="{1CBCF26A-92D0-4596-9537-3EEA84A74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19574" y="2019077"/>
              <a:ext cx="419634" cy="419634"/>
            </a:xfrm>
            <a:prstGeom prst="rect">
              <a:avLst/>
            </a:prstGeom>
          </p:spPr>
        </p:pic>
        <p:pic>
          <p:nvPicPr>
            <p:cNvPr id="234" name="Grafika 233" descr="Linijka z wypełnieniem pełnym">
              <a:extLst>
                <a:ext uri="{FF2B5EF4-FFF2-40B4-BE49-F238E27FC236}">
                  <a16:creationId xmlns:a16="http://schemas.microsoft.com/office/drawing/2014/main" id="{CDB513D0-46C5-40AF-A700-6F6575939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504780" y="1991148"/>
              <a:ext cx="442808" cy="442808"/>
            </a:xfrm>
            <a:prstGeom prst="rect">
              <a:avLst/>
            </a:prstGeom>
          </p:spPr>
        </p:pic>
        <p:pic>
          <p:nvPicPr>
            <p:cNvPr id="236" name="Grafika 235" descr="Książki z wypełnieniem pełnym">
              <a:extLst>
                <a:ext uri="{FF2B5EF4-FFF2-40B4-BE49-F238E27FC236}">
                  <a16:creationId xmlns:a16="http://schemas.microsoft.com/office/drawing/2014/main" id="{45B5374B-2718-4CE4-8CD7-976F55589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314054" y="2028974"/>
              <a:ext cx="452913" cy="452913"/>
            </a:xfrm>
            <a:prstGeom prst="rect">
              <a:avLst/>
            </a:prstGeom>
          </p:spPr>
        </p:pic>
        <p:pic>
          <p:nvPicPr>
            <p:cNvPr id="238" name="Grafika 237" descr="Zamknięta książka z wypełnieniem pełnym">
              <a:extLst>
                <a:ext uri="{FF2B5EF4-FFF2-40B4-BE49-F238E27FC236}">
                  <a16:creationId xmlns:a16="http://schemas.microsoft.com/office/drawing/2014/main" id="{017ADBCA-C4E0-4060-8DCB-5B11D99E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267174" y="1998439"/>
              <a:ext cx="435696" cy="435696"/>
            </a:xfrm>
            <a:prstGeom prst="rect">
              <a:avLst/>
            </a:prstGeom>
          </p:spPr>
        </p:pic>
      </p:grpSp>
      <p:grpSp>
        <p:nvGrpSpPr>
          <p:cNvPr id="243" name="Grupa 242">
            <a:extLst>
              <a:ext uri="{FF2B5EF4-FFF2-40B4-BE49-F238E27FC236}">
                <a16:creationId xmlns:a16="http://schemas.microsoft.com/office/drawing/2014/main" id="{7006CE27-6DFC-49BE-BBFA-D9B3F186F0D6}"/>
              </a:ext>
            </a:extLst>
          </p:cNvPr>
          <p:cNvGrpSpPr/>
          <p:nvPr/>
        </p:nvGrpSpPr>
        <p:grpSpPr>
          <a:xfrm>
            <a:off x="5117839" y="3332367"/>
            <a:ext cx="3945694" cy="1600438"/>
            <a:chOff x="5117839" y="3332367"/>
            <a:chExt cx="3945694" cy="1600438"/>
          </a:xfrm>
        </p:grpSpPr>
        <p:sp>
          <p:nvSpPr>
            <p:cNvPr id="198" name="pole tekstowe 197">
              <a:extLst>
                <a:ext uri="{FF2B5EF4-FFF2-40B4-BE49-F238E27FC236}">
                  <a16:creationId xmlns:a16="http://schemas.microsoft.com/office/drawing/2014/main" id="{4BDC91EB-A29F-4A26-B26E-FB7D468B8689}"/>
                </a:ext>
              </a:extLst>
            </p:cNvPr>
            <p:cNvSpPr txBox="1"/>
            <p:nvPr/>
          </p:nvSpPr>
          <p:spPr>
            <a:xfrm>
              <a:off x="5117839" y="3332367"/>
              <a:ext cx="3945694" cy="1600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080000" rtlCol="0">
              <a:spAutoFit/>
            </a:bodyPr>
            <a:lstStyle/>
            <a:p>
              <a:pPr algn="ctr"/>
              <a:endParaRPr lang="pl-PL" sz="1000" dirty="0">
                <a:latin typeface="+mj-lt"/>
              </a:endParaRPr>
            </a:p>
            <a:p>
              <a:pPr algn="ctr"/>
              <a:r>
                <a:rPr lang="pl-PL" sz="1400" b="1" dirty="0">
                  <a:solidFill>
                    <a:srgbClr val="FF0000"/>
                  </a:solidFill>
                  <a:latin typeface="+mj-lt"/>
                </a:rPr>
                <a:t>No a priori </a:t>
              </a:r>
              <a:r>
                <a:rPr lang="pl-PL" sz="1400" b="1" dirty="0" err="1">
                  <a:solidFill>
                    <a:srgbClr val="FF0000"/>
                  </a:solidFill>
                  <a:latin typeface="+mj-lt"/>
                </a:rPr>
                <a:t>theory</a:t>
              </a:r>
              <a:r>
                <a:rPr lang="pl-PL" sz="1400" b="1" dirty="0">
                  <a:solidFill>
                    <a:srgbClr val="FF0000"/>
                  </a:solidFill>
                  <a:latin typeface="+mj-lt"/>
                </a:rPr>
                <a:t> for </a:t>
              </a:r>
              <a:br>
                <a:rPr lang="pl-PL" sz="1400" b="1" dirty="0">
                  <a:solidFill>
                    <a:srgbClr val="FF0000"/>
                  </a:solidFill>
                  <a:latin typeface="+mj-lt"/>
                </a:rPr>
              </a:br>
              <a:r>
                <a:rPr lang="pl-PL" sz="1400" b="1" dirty="0" err="1">
                  <a:solidFill>
                    <a:srgbClr val="FF0000"/>
                  </a:solidFill>
                  <a:latin typeface="+mj-lt"/>
                </a:rPr>
                <a:t>nuclear</a:t>
              </a:r>
              <a:r>
                <a:rPr lang="pl-PL" sz="14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400" b="1" dirty="0" err="1">
                  <a:solidFill>
                    <a:srgbClr val="FF0000"/>
                  </a:solidFill>
                  <a:latin typeface="+mj-lt"/>
                </a:rPr>
                <a:t>interaction</a:t>
              </a:r>
              <a:r>
                <a:rPr lang="pl-PL" sz="1400" b="1" dirty="0">
                  <a:solidFill>
                    <a:srgbClr val="FF0000"/>
                  </a:solidFill>
                  <a:latin typeface="+mj-lt"/>
                </a:rPr>
                <a:t>!</a:t>
              </a:r>
            </a:p>
            <a:p>
              <a:pPr algn="ctr"/>
              <a:endParaRPr lang="pl-PL" sz="1000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000" dirty="0" err="1">
                  <a:latin typeface="+mj-lt"/>
                </a:rPr>
                <a:t>Until</a:t>
              </a:r>
              <a:r>
                <a:rPr lang="pl-PL" sz="1000" dirty="0">
                  <a:latin typeface="+mj-lt"/>
                </a:rPr>
                <a:t> the </a:t>
              </a:r>
              <a:r>
                <a:rPr lang="pl-PL" sz="1000" dirty="0" err="1">
                  <a:latin typeface="+mj-lt"/>
                </a:rPr>
                <a:t>nucleon-nucleon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interaction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can</a:t>
              </a:r>
              <a:r>
                <a:rPr lang="pl-PL" sz="1000" dirty="0">
                  <a:latin typeface="+mj-lt"/>
                </a:rPr>
                <a:t> be </a:t>
              </a:r>
              <a:r>
                <a:rPr lang="pl-PL" sz="1000" dirty="0" err="1">
                  <a:latin typeface="+mj-lt"/>
                </a:rPr>
                <a:t>derived</a:t>
              </a:r>
              <a:r>
                <a:rPr lang="pl-PL" sz="1000" dirty="0">
                  <a:latin typeface="+mj-lt"/>
                </a:rPr>
                <a:t> from </a:t>
              </a:r>
              <a:r>
                <a:rPr lang="pl-PL" sz="1000" dirty="0" err="1">
                  <a:latin typeface="+mj-lt"/>
                </a:rPr>
                <a:t>more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fundamental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theory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such</a:t>
              </a:r>
              <a:r>
                <a:rPr lang="pl-PL" sz="1000" dirty="0">
                  <a:latin typeface="+mj-lt"/>
                </a:rPr>
                <a:t> as Quantum </a:t>
              </a:r>
              <a:r>
                <a:rPr lang="pl-PL" sz="1000" dirty="0" err="1">
                  <a:latin typeface="+mj-lt"/>
                </a:rPr>
                <a:t>Chromodynamics</a:t>
              </a:r>
              <a:r>
                <a:rPr lang="pl-PL" sz="1000" dirty="0">
                  <a:latin typeface="+mj-lt"/>
                </a:rPr>
                <a:t> we </a:t>
              </a:r>
              <a:r>
                <a:rPr lang="pl-PL" sz="1000" dirty="0" err="1">
                  <a:latin typeface="+mj-lt"/>
                </a:rPr>
                <a:t>have</a:t>
              </a:r>
              <a:r>
                <a:rPr lang="pl-PL" sz="1000" dirty="0">
                  <a:latin typeface="+mj-lt"/>
                </a:rPr>
                <a:t> to </a:t>
              </a:r>
              <a:r>
                <a:rPr lang="pl-PL" sz="1000" dirty="0" err="1">
                  <a:latin typeface="+mj-lt"/>
                </a:rPr>
                <a:t>use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various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parametrizations</a:t>
              </a:r>
              <a:r>
                <a:rPr lang="pl-PL" sz="1000" dirty="0">
                  <a:latin typeface="+mj-lt"/>
                </a:rPr>
                <a:t> for </a:t>
              </a:r>
              <a:r>
                <a:rPr lang="pl-PL" sz="1000" dirty="0" err="1">
                  <a:latin typeface="+mj-lt"/>
                </a:rPr>
                <a:t>different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purposes</a:t>
              </a:r>
              <a:r>
                <a:rPr lang="pl-PL" sz="1000" dirty="0">
                  <a:latin typeface="+mj-lt"/>
                </a:rPr>
                <a:t>.</a:t>
              </a:r>
            </a:p>
            <a:p>
              <a:pPr algn="ctr"/>
              <a:endParaRPr lang="pl-PL" sz="1000" dirty="0">
                <a:latin typeface="+mj-lt"/>
              </a:endParaRPr>
            </a:p>
          </p:txBody>
        </p:sp>
        <p:pic>
          <p:nvPicPr>
            <p:cNvPr id="242" name="Grafika 241" descr="Ostrzeżenie z wypełnieniem pełnym">
              <a:extLst>
                <a:ext uri="{FF2B5EF4-FFF2-40B4-BE49-F238E27FC236}">
                  <a16:creationId xmlns:a16="http://schemas.microsoft.com/office/drawing/2014/main" id="{5BAA959E-2B75-4206-8DC9-533E351C5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230256" y="3678642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F4A5B2E1-2D91-1AB1-C1ED-50E48D0282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69" y="2576951"/>
            <a:ext cx="211982" cy="3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211" grpId="0" animBg="1"/>
      <p:bldP spid="2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98583" y="315309"/>
            <a:ext cx="8503525" cy="6306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/>
              <a:t>Stretched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r>
              <a:rPr lang="pl-PL" sz="2000" dirty="0"/>
              <a:t> in the continuum – </a:t>
            </a:r>
            <a:r>
              <a:rPr lang="pl-PL" sz="2000" dirty="0" err="1"/>
              <a:t>Gamow</a:t>
            </a:r>
            <a:r>
              <a:rPr lang="pl-PL" sz="2000" dirty="0"/>
              <a:t> Shell Model </a:t>
            </a:r>
            <a:r>
              <a:rPr lang="pl-PL" sz="2000" dirty="0" err="1"/>
              <a:t>calculations</a:t>
            </a:r>
            <a:r>
              <a:rPr lang="pl-PL" sz="1400" dirty="0"/>
              <a:t>  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812030" y="1327497"/>
            <a:ext cx="4610100" cy="1498337"/>
            <a:chOff x="4467225" y="1806838"/>
            <a:chExt cx="4610100" cy="14983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1" b="23389"/>
            <a:stretch/>
          </p:blipFill>
          <p:spPr bwMode="auto">
            <a:xfrm>
              <a:off x="4467225" y="2152650"/>
              <a:ext cx="4610100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Prostokąt 20"/>
            <p:cNvSpPr/>
            <p:nvPr/>
          </p:nvSpPr>
          <p:spPr>
            <a:xfrm>
              <a:off x="4505325" y="1806838"/>
              <a:ext cx="4495799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>
                  <a:latin typeface="+mj-lt"/>
                </a:rPr>
                <a:t>CANDIDATES FOR THE 21.5-MeV M4 RESONANCE IN </a:t>
              </a:r>
              <a:r>
                <a:rPr lang="pl-PL" sz="1200" b="1" baseline="30000" dirty="0">
                  <a:latin typeface="+mj-lt"/>
                </a:rPr>
                <a:t>13</a:t>
              </a:r>
              <a:r>
                <a:rPr lang="pl-PL" sz="1200" b="1" dirty="0">
                  <a:latin typeface="+mj-lt"/>
                </a:rPr>
                <a:t>C:</a:t>
              </a:r>
            </a:p>
          </p:txBody>
        </p:sp>
      </p:grpSp>
      <p:cxnSp>
        <p:nvCxnSpPr>
          <p:cNvPr id="5" name="Łącznik prostoliniowy 4"/>
          <p:cNvCxnSpPr/>
          <p:nvPr/>
        </p:nvCxnSpPr>
        <p:spPr>
          <a:xfrm>
            <a:off x="3907280" y="2444834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aśnienie prostokątne zaokrąglone 5"/>
          <p:cNvSpPr/>
          <p:nvPr/>
        </p:nvSpPr>
        <p:spPr>
          <a:xfrm>
            <a:off x="579563" y="2732519"/>
            <a:ext cx="2324100" cy="761306"/>
          </a:xfrm>
          <a:prstGeom prst="wedgeRoundRectCallout">
            <a:avLst>
              <a:gd name="adj1" fmla="val 84948"/>
              <a:gd name="adj2" fmla="val -8663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+mj-lt"/>
              </a:rPr>
              <a:t>Small </a:t>
            </a:r>
            <a:r>
              <a:rPr lang="pl-PL" sz="1000" dirty="0" err="1">
                <a:solidFill>
                  <a:schemeClr val="tx1"/>
                </a:solidFill>
                <a:latin typeface="+mj-lt"/>
              </a:rPr>
              <a:t>percentage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of a particle-hole excitation between the </a:t>
            </a:r>
            <a:r>
              <a:rPr lang="en-US" sz="1000" i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1000" baseline="-25000" dirty="0">
                <a:solidFill>
                  <a:schemeClr val="tx1"/>
                </a:solidFill>
                <a:latin typeface="+mj-lt"/>
              </a:rPr>
              <a:t>3/2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br>
              <a:rPr lang="pl-PL" sz="1000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and the </a:t>
            </a:r>
            <a:r>
              <a:rPr lang="en-US" sz="1000" i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000" baseline="-25000" dirty="0">
                <a:solidFill>
                  <a:schemeClr val="tx1"/>
                </a:solidFill>
                <a:latin typeface="+mj-lt"/>
              </a:rPr>
              <a:t>5/2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orbitals </a:t>
            </a:r>
            <a:endParaRPr lang="pl-PL" sz="1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217593" y="3351645"/>
            <a:ext cx="1551595" cy="1403413"/>
            <a:chOff x="4649634" y="3457185"/>
            <a:chExt cx="1551595" cy="1403413"/>
          </a:xfrm>
        </p:grpSpPr>
        <p:grpSp>
          <p:nvGrpSpPr>
            <p:cNvPr id="25" name="Grupa 24"/>
            <p:cNvGrpSpPr/>
            <p:nvPr/>
          </p:nvGrpSpPr>
          <p:grpSpPr>
            <a:xfrm>
              <a:off x="4649634" y="3457185"/>
              <a:ext cx="1551595" cy="1403413"/>
              <a:chOff x="7233349" y="1019368"/>
              <a:chExt cx="1551595" cy="1403413"/>
            </a:xfrm>
          </p:grpSpPr>
          <p:pic>
            <p:nvPicPr>
              <p:cNvPr id="26" name="Picture 2" descr="C:\Users\NCieplicka\Dropbox\13C(p,p')_CCB\IAC 2020\ORBITALS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88" t="37717" r="23245"/>
              <a:stretch/>
            </p:blipFill>
            <p:spPr bwMode="auto">
              <a:xfrm>
                <a:off x="7233349" y="1019368"/>
                <a:ext cx="1546320" cy="1093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pole tekstowe 26"/>
              <p:cNvSpPr txBox="1"/>
              <p:nvPr/>
            </p:nvSpPr>
            <p:spPr>
              <a:xfrm>
                <a:off x="7487419" y="2071219"/>
                <a:ext cx="129752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600" i="1" dirty="0">
                    <a:latin typeface="+mj-lt"/>
                  </a:rPr>
                  <a:t>PROTONS                  NEUTRONS</a:t>
                </a:r>
              </a:p>
            </p:txBody>
          </p:sp>
          <p:sp>
            <p:nvSpPr>
              <p:cNvPr id="28" name="Elipsa 27"/>
              <p:cNvSpPr/>
              <p:nvPr/>
            </p:nvSpPr>
            <p:spPr>
              <a:xfrm>
                <a:off x="7613908" y="2005078"/>
                <a:ext cx="78949" cy="78038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7723788" y="2003071"/>
                <a:ext cx="78949" cy="78038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Elipsa 29"/>
              <p:cNvSpPr/>
              <p:nvPr/>
            </p:nvSpPr>
            <p:spPr>
              <a:xfrm>
                <a:off x="7565395" y="1687198"/>
                <a:ext cx="78949" cy="78038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Elipsa 30"/>
              <p:cNvSpPr/>
              <p:nvPr/>
            </p:nvSpPr>
            <p:spPr>
              <a:xfrm>
                <a:off x="7663041" y="1692198"/>
                <a:ext cx="78949" cy="78038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7765429" y="1694418"/>
                <a:ext cx="78949" cy="78038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Elipsa 32"/>
              <p:cNvSpPr/>
              <p:nvPr/>
            </p:nvSpPr>
            <p:spPr>
              <a:xfrm>
                <a:off x="7864090" y="1694638"/>
                <a:ext cx="78949" cy="78038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Elipsa 33"/>
              <p:cNvSpPr/>
              <p:nvPr/>
            </p:nvSpPr>
            <p:spPr>
              <a:xfrm>
                <a:off x="8407214" y="2001618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Elipsa 34"/>
              <p:cNvSpPr/>
              <p:nvPr/>
            </p:nvSpPr>
            <p:spPr>
              <a:xfrm>
                <a:off x="8516350" y="2000904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Elipsa 35"/>
              <p:cNvSpPr/>
              <p:nvPr/>
            </p:nvSpPr>
            <p:spPr>
              <a:xfrm>
                <a:off x="8295464" y="1689815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8399725" y="1687435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8501499" y="1694341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8596441" y="1691960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8468012" y="1584518"/>
                <a:ext cx="78949" cy="78038"/>
              </a:xfrm>
              <a:prstGeom prst="ellipse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rostokąt 40"/>
              <p:cNvSpPr/>
              <p:nvPr/>
            </p:nvSpPr>
            <p:spPr>
              <a:xfrm>
                <a:off x="7891184" y="2145782"/>
                <a:ext cx="38504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1200" baseline="30000" dirty="0">
                    <a:latin typeface="+mj-lt"/>
                  </a:rPr>
                  <a:t>13</a:t>
                </a:r>
                <a:r>
                  <a:rPr lang="pl-PL" sz="1200" dirty="0">
                    <a:latin typeface="+mj-lt"/>
                  </a:rPr>
                  <a:t>C</a:t>
                </a:r>
              </a:p>
            </p:txBody>
          </p:sp>
        </p:grpSp>
        <p:cxnSp>
          <p:nvCxnSpPr>
            <p:cNvPr id="42" name="Łącznik prosty ze strzałką 41"/>
            <p:cNvCxnSpPr/>
            <p:nvPr/>
          </p:nvCxnSpPr>
          <p:spPr>
            <a:xfrm flipH="1">
              <a:off x="5655469" y="3757484"/>
              <a:ext cx="2777" cy="42161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5340370" y="3843849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M4</a:t>
              </a:r>
            </a:p>
          </p:txBody>
        </p:sp>
      </p:grpSp>
      <p:cxnSp>
        <p:nvCxnSpPr>
          <p:cNvPr id="44" name="Łącznik prostoliniowy 43"/>
          <p:cNvCxnSpPr/>
          <p:nvPr/>
        </p:nvCxnSpPr>
        <p:spPr>
          <a:xfrm>
            <a:off x="3905300" y="2062844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aśnienie prostokątne zaokrąglone 44"/>
          <p:cNvSpPr/>
          <p:nvPr/>
        </p:nvSpPr>
        <p:spPr>
          <a:xfrm>
            <a:off x="579563" y="1582754"/>
            <a:ext cx="2300349" cy="618710"/>
          </a:xfrm>
          <a:prstGeom prst="wedgeRoundRectCallout">
            <a:avLst>
              <a:gd name="adj1" fmla="val 84601"/>
              <a:gd name="adj2" fmla="val 2441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ostly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000" dirty="0" err="1">
                <a:solidFill>
                  <a:schemeClr val="tx1"/>
                </a:solidFill>
                <a:latin typeface="+mj-lt"/>
              </a:rPr>
              <a:t>decays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to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the 1</a:t>
            </a:r>
            <a:r>
              <a:rPr lang="pl-PL" sz="1000" baseline="30000" dirty="0">
                <a:solidFill>
                  <a:schemeClr val="tx1"/>
                </a:solidFill>
                <a:latin typeface="+mj-lt"/>
              </a:rPr>
              <a:t>+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states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of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</a:t>
            </a:r>
            <a:br>
              <a:rPr lang="pl-PL" sz="1000" dirty="0">
                <a:solidFill>
                  <a:schemeClr val="tx1"/>
                </a:solidFill>
                <a:latin typeface="+mj-lt"/>
              </a:rPr>
            </a:b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B 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C</a:t>
            </a:r>
            <a:endParaRPr lang="pl-PL" sz="1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Łącznik prostoliniowy 45"/>
          <p:cNvCxnSpPr/>
          <p:nvPr/>
        </p:nvCxnSpPr>
        <p:spPr>
          <a:xfrm>
            <a:off x="3940927" y="2692236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3822971" y="2146545"/>
            <a:ext cx="4398640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/>
          <p:cNvGrpSpPr/>
          <p:nvPr/>
        </p:nvGrpSpPr>
        <p:grpSpPr>
          <a:xfrm>
            <a:off x="6425054" y="3029130"/>
            <a:ext cx="2559133" cy="1980690"/>
            <a:chOff x="6466115" y="3162810"/>
            <a:chExt cx="2559133" cy="198069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115" y="3162810"/>
              <a:ext cx="2499756" cy="198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Prostokąt 10"/>
            <p:cNvSpPr/>
            <p:nvPr/>
          </p:nvSpPr>
          <p:spPr>
            <a:xfrm>
              <a:off x="6507679" y="3912920"/>
              <a:ext cx="605641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8589820" y="3253839"/>
              <a:ext cx="435428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8409711" y="3477491"/>
              <a:ext cx="277089" cy="19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9" name="Objaśnienie prostokątne zaokrąglone 48"/>
          <p:cNvSpPr/>
          <p:nvPr/>
        </p:nvSpPr>
        <p:spPr>
          <a:xfrm>
            <a:off x="617053" y="4120250"/>
            <a:ext cx="2300349" cy="768227"/>
          </a:xfrm>
          <a:prstGeom prst="wedgeRoundRectCallout">
            <a:avLst>
              <a:gd name="adj1" fmla="val 83780"/>
              <a:gd name="adj2" fmla="val -23047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oes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not decay to the 1</a:t>
            </a: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+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state at 15.11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MeV in </a:t>
            </a: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C or to the negative parity states in </a:t>
            </a: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B </a:t>
            </a:r>
            <a:endParaRPr lang="pl-PL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1681505F-71E9-4F00-A702-10286C8C2D8A}"/>
              </a:ext>
            </a:extLst>
          </p:cNvPr>
          <p:cNvSpPr txBox="1">
            <a:spLocks/>
          </p:cNvSpPr>
          <p:nvPr/>
        </p:nvSpPr>
        <p:spPr>
          <a:xfrm>
            <a:off x="168879" y="788454"/>
            <a:ext cx="8291895" cy="32115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1400" b="1" dirty="0" err="1">
                <a:solidFill>
                  <a:srgbClr val="0070C0"/>
                </a:solidFill>
                <a:latin typeface="+mj-lt"/>
              </a:rPr>
              <a:t>Calculations</a:t>
            </a:r>
            <a:r>
              <a:rPr lang="pl-PL" sz="1400" b="1" dirty="0">
                <a:solidFill>
                  <a:srgbClr val="0070C0"/>
                </a:solidFill>
                <a:latin typeface="+mj-lt"/>
              </a:rPr>
              <a:t> by Y. </a:t>
            </a:r>
            <a:r>
              <a:rPr lang="pl-PL" sz="1400" b="1" dirty="0" err="1">
                <a:solidFill>
                  <a:srgbClr val="0070C0"/>
                </a:solidFill>
                <a:latin typeface="+mj-lt"/>
              </a:rPr>
              <a:t>Jaganathen</a:t>
            </a:r>
            <a:r>
              <a:rPr lang="pl-PL" sz="1400" b="1" dirty="0">
                <a:solidFill>
                  <a:srgbClr val="0070C0"/>
                </a:solidFill>
                <a:latin typeface="+mj-lt"/>
              </a:rPr>
              <a:t> (IFJ PAN) and M. </a:t>
            </a:r>
            <a:r>
              <a:rPr lang="pl-PL" sz="1400" b="1" dirty="0" err="1">
                <a:solidFill>
                  <a:srgbClr val="0070C0"/>
                </a:solidFill>
                <a:latin typeface="+mj-lt"/>
              </a:rPr>
              <a:t>Płoszajczak</a:t>
            </a:r>
            <a:r>
              <a:rPr lang="pl-PL" sz="1400" b="1" dirty="0">
                <a:solidFill>
                  <a:srgbClr val="0070C0"/>
                </a:solidFill>
                <a:latin typeface="+mj-lt"/>
              </a:rPr>
              <a:t> (GANIL)</a:t>
            </a:r>
          </a:p>
          <a:p>
            <a:pPr marL="36000" indent="0">
              <a:spcBef>
                <a:spcPts val="0"/>
              </a:spcBef>
              <a:spcAft>
                <a:spcPts val="600"/>
              </a:spcAft>
              <a:buClr>
                <a:srgbClr val="4F9F9F"/>
              </a:buClr>
              <a:buNone/>
            </a:pPr>
            <a:endParaRPr 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8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24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14351" y="520866"/>
            <a:ext cx="8267700" cy="75548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/>
              <a:t>Stretched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r>
              <a:rPr lang="pl-PL" sz="2000" dirty="0"/>
              <a:t> in the continuum – </a:t>
            </a:r>
            <a:r>
              <a:rPr lang="pl-PL" sz="2000" dirty="0" err="1"/>
              <a:t>Gamow</a:t>
            </a:r>
            <a:r>
              <a:rPr lang="pl-PL" sz="2000" dirty="0"/>
              <a:t> Shell Model </a:t>
            </a:r>
            <a:r>
              <a:rPr lang="pl-PL" sz="2000" dirty="0" err="1"/>
              <a:t>calculations</a:t>
            </a:r>
            <a:endParaRPr lang="pl-PL" sz="2000" dirty="0"/>
          </a:p>
          <a:p>
            <a:pPr algn="ctr"/>
            <a:r>
              <a:rPr lang="pl-PL" sz="1400" i="1" dirty="0"/>
              <a:t>(by Y. </a:t>
            </a:r>
            <a:r>
              <a:rPr lang="pl-PL" sz="1400" i="1" dirty="0" err="1"/>
              <a:t>Jaganathen</a:t>
            </a:r>
            <a:r>
              <a:rPr lang="pl-PL" sz="1400" i="1" dirty="0"/>
              <a:t> (IFJ PAN) and M. </a:t>
            </a:r>
            <a:r>
              <a:rPr lang="pl-PL" sz="1400" i="1" dirty="0" err="1"/>
              <a:t>Płoszajczak</a:t>
            </a:r>
            <a:r>
              <a:rPr lang="pl-PL" sz="1400" i="1" dirty="0"/>
              <a:t> (GANIL))</a:t>
            </a:r>
          </a:p>
          <a:p>
            <a:endParaRPr lang="pl-PL" sz="2000" dirty="0"/>
          </a:p>
        </p:txBody>
      </p:sp>
      <p:grpSp>
        <p:nvGrpSpPr>
          <p:cNvPr id="74" name="Grupa 73"/>
          <p:cNvGrpSpPr/>
          <p:nvPr/>
        </p:nvGrpSpPr>
        <p:grpSpPr>
          <a:xfrm>
            <a:off x="5098259" y="1057956"/>
            <a:ext cx="4459919" cy="3958935"/>
            <a:chOff x="6466115" y="3162810"/>
            <a:chExt cx="2559133" cy="198069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115" y="3162810"/>
              <a:ext cx="2499756" cy="198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Prostokąt 90"/>
            <p:cNvSpPr/>
            <p:nvPr/>
          </p:nvSpPr>
          <p:spPr>
            <a:xfrm>
              <a:off x="6507679" y="3912920"/>
              <a:ext cx="605641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/>
            <p:cNvSpPr/>
            <p:nvPr/>
          </p:nvSpPr>
          <p:spPr>
            <a:xfrm>
              <a:off x="8589820" y="3253839"/>
              <a:ext cx="435428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/>
            <p:cNvSpPr/>
            <p:nvPr/>
          </p:nvSpPr>
          <p:spPr>
            <a:xfrm>
              <a:off x="8409711" y="3477491"/>
              <a:ext cx="277089" cy="19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148330" y="1149667"/>
            <a:ext cx="4714615" cy="2135680"/>
            <a:chOff x="148330" y="1149667"/>
            <a:chExt cx="4714615" cy="21356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30" y="1149667"/>
              <a:ext cx="4714615" cy="2135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Prostokąt 1"/>
            <p:cNvSpPr/>
            <p:nvPr/>
          </p:nvSpPr>
          <p:spPr>
            <a:xfrm>
              <a:off x="2097881" y="2035444"/>
              <a:ext cx="51218" cy="98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/>
            <p:cNvSpPr/>
            <p:nvPr/>
          </p:nvSpPr>
          <p:spPr>
            <a:xfrm>
              <a:off x="1940718" y="2756963"/>
              <a:ext cx="78582" cy="98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7" name="Prostokąt 96"/>
          <p:cNvSpPr/>
          <p:nvPr/>
        </p:nvSpPr>
        <p:spPr>
          <a:xfrm>
            <a:off x="2918102" y="1684583"/>
            <a:ext cx="866241" cy="1550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Prostokąt 101"/>
          <p:cNvSpPr/>
          <p:nvPr/>
        </p:nvSpPr>
        <p:spPr>
          <a:xfrm>
            <a:off x="1755422" y="1684420"/>
            <a:ext cx="547511" cy="1538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4" name="Wykres 13"/>
          <p:cNvGraphicFramePr>
            <a:graphicFrameLocks/>
          </p:cNvGraphicFramePr>
          <p:nvPr/>
        </p:nvGraphicFramePr>
        <p:xfrm>
          <a:off x="-46156" y="3436650"/>
          <a:ext cx="4978112" cy="178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2288673" y="1379621"/>
            <a:ext cx="1176421" cy="27806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16568" y="1371600"/>
            <a:ext cx="1176421" cy="278063"/>
          </a:xfrm>
          <a:prstGeom prst="rect">
            <a:avLst/>
          </a:prstGeom>
          <a:solidFill>
            <a:srgbClr val="00B0F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0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9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9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2" grpId="0" animBg="1"/>
      <p:bldGraphic spid="14" grpId="0">
        <p:bldAsOne/>
      </p:bldGraphic>
      <p:bldP spid="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4981254" y="800420"/>
            <a:ext cx="4459919" cy="3958935"/>
            <a:chOff x="6466115" y="3162810"/>
            <a:chExt cx="2559133" cy="198069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115" y="3162810"/>
              <a:ext cx="2499756" cy="198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Prostokąt 21"/>
            <p:cNvSpPr/>
            <p:nvPr/>
          </p:nvSpPr>
          <p:spPr>
            <a:xfrm>
              <a:off x="6507679" y="3912920"/>
              <a:ext cx="605641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8589820" y="3253839"/>
              <a:ext cx="435428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8409711" y="3477491"/>
              <a:ext cx="277089" cy="19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31693" y="85725"/>
            <a:ext cx="8229600" cy="1066800"/>
          </a:xfrm>
        </p:spPr>
        <p:txBody>
          <a:bodyPr>
            <a:normAutofit/>
          </a:bodyPr>
          <a:lstStyle/>
          <a:p>
            <a:r>
              <a:rPr lang="pl-PL" sz="2400" dirty="0" err="1"/>
              <a:t>Summary</a:t>
            </a:r>
            <a:endParaRPr lang="pl-PL" sz="24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63274" y="1211865"/>
            <a:ext cx="4192173" cy="245188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100" b="1" i="1" dirty="0">
                <a:solidFill>
                  <a:srgbClr val="0070C0"/>
                </a:solidFill>
                <a:latin typeface="+mj-lt"/>
              </a:rPr>
              <a:t>EXPERIMENT</a:t>
            </a:r>
          </a:p>
          <a:p>
            <a:pPr>
              <a:buClr>
                <a:srgbClr val="0070C0"/>
              </a:buClr>
              <a:buFont typeface="Wingdings" pitchFamily="2" charset="2"/>
              <a:buChar char="þ"/>
            </a:pPr>
            <a:r>
              <a:rPr lang="pl-PL" sz="1100" dirty="0">
                <a:latin typeface="+mj-lt"/>
              </a:rPr>
              <a:t>T</a:t>
            </a:r>
            <a:r>
              <a:rPr lang="en-US" sz="1100" dirty="0">
                <a:latin typeface="+mj-lt"/>
              </a:rPr>
              <a:t>he </a:t>
            </a:r>
            <a:r>
              <a:rPr lang="pl-PL" sz="1100" dirty="0" err="1">
                <a:latin typeface="+mj-lt"/>
              </a:rPr>
              <a:t>first</a:t>
            </a:r>
            <a:r>
              <a:rPr lang="pl-PL" sz="1100" dirty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information </a:t>
            </a:r>
            <a:r>
              <a:rPr lang="pl-PL" sz="1100" dirty="0">
                <a:latin typeface="+mj-lt"/>
              </a:rPr>
              <a:t>on the</a:t>
            </a:r>
            <a:r>
              <a:rPr lang="en-US" sz="1100" dirty="0">
                <a:latin typeface="+mj-lt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+mj-lt"/>
              </a:rPr>
              <a:t>decay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100" b="1" dirty="0" err="1">
                <a:solidFill>
                  <a:srgbClr val="FF0000"/>
                </a:solidFill>
                <a:latin typeface="+mj-lt"/>
              </a:rPr>
              <a:t>branching</a:t>
            </a:r>
            <a:r>
              <a:rPr lang="en-US" sz="1100" b="1" dirty="0">
                <a:solidFill>
                  <a:srgbClr val="FF0000"/>
                </a:solidFill>
                <a:latin typeface="+mj-lt"/>
              </a:rPr>
              <a:t> </a:t>
            </a:r>
            <a:br>
              <a:rPr lang="pl-PL" sz="1100" b="1" dirty="0">
                <a:solidFill>
                  <a:srgbClr val="FF0000"/>
                </a:solidFill>
                <a:latin typeface="+mj-lt"/>
              </a:rPr>
            </a:br>
            <a:r>
              <a:rPr lang="en-US" sz="1100" b="1" dirty="0">
                <a:solidFill>
                  <a:srgbClr val="FF0000"/>
                </a:solidFill>
                <a:latin typeface="+mj-lt"/>
              </a:rPr>
              <a:t>of 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the 21.47-MeV </a:t>
            </a:r>
            <a:r>
              <a:rPr lang="en-US" sz="1100" b="1" dirty="0">
                <a:solidFill>
                  <a:srgbClr val="FF0000"/>
                </a:solidFill>
                <a:latin typeface="+mj-lt"/>
              </a:rPr>
              <a:t>stretched state in </a:t>
            </a:r>
            <a:r>
              <a:rPr lang="pl-PL" sz="1100" b="1" baseline="30000" dirty="0">
                <a:solidFill>
                  <a:srgbClr val="FF0000"/>
                </a:solidFill>
                <a:latin typeface="+mj-lt"/>
              </a:rPr>
              <a:t>13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C </a:t>
            </a:r>
            <a:r>
              <a:rPr lang="pl-PL" sz="1100" dirty="0" err="1">
                <a:latin typeface="+mj-lt"/>
              </a:rPr>
              <a:t>nucleus</a:t>
            </a:r>
            <a:r>
              <a:rPr lang="pl-PL" sz="1100" dirty="0">
                <a:latin typeface="+mj-lt"/>
              </a:rPr>
              <a:t> </a:t>
            </a:r>
            <a:br>
              <a:rPr lang="pl-PL" sz="1100" dirty="0">
                <a:latin typeface="+mj-lt"/>
              </a:rPr>
            </a:br>
            <a:r>
              <a:rPr lang="pl-PL" sz="1100" dirty="0">
                <a:latin typeface="+mj-lt"/>
              </a:rPr>
              <a:t>was </a:t>
            </a:r>
            <a:r>
              <a:rPr lang="pl-PL" sz="1100" dirty="0" err="1">
                <a:latin typeface="+mj-lt"/>
              </a:rPr>
              <a:t>obtained</a:t>
            </a:r>
            <a:r>
              <a:rPr lang="pl-PL" sz="1100" dirty="0">
                <a:latin typeface="+mj-lt"/>
              </a:rPr>
              <a:t> from proton-gamma </a:t>
            </a:r>
            <a:r>
              <a:rPr lang="pl-PL" sz="1100" dirty="0" err="1">
                <a:latin typeface="+mj-lt"/>
              </a:rPr>
              <a:t>coincidence</a:t>
            </a:r>
            <a:r>
              <a:rPr lang="pl-PL" sz="1100" dirty="0">
                <a:latin typeface="+mj-lt"/>
              </a:rPr>
              <a:t> </a:t>
            </a:r>
            <a:r>
              <a:rPr lang="pl-PL" sz="1100" dirty="0" err="1">
                <a:latin typeface="+mj-lt"/>
              </a:rPr>
              <a:t>measurements</a:t>
            </a:r>
            <a:r>
              <a:rPr lang="pl-PL" sz="1100" dirty="0">
                <a:latin typeface="+mj-lt"/>
              </a:rPr>
              <a:t>.</a:t>
            </a:r>
          </a:p>
          <a:p>
            <a:pPr marL="109728" indent="0">
              <a:buClr>
                <a:schemeClr val="accent2"/>
              </a:buClr>
              <a:buNone/>
            </a:pPr>
            <a:endParaRPr lang="pl-PL" sz="1100" dirty="0">
              <a:latin typeface="+mj-lt"/>
            </a:endParaRPr>
          </a:p>
          <a:p>
            <a:pPr marL="109728" indent="0">
              <a:buClr>
                <a:schemeClr val="accent2"/>
              </a:buClr>
              <a:buNone/>
            </a:pPr>
            <a:r>
              <a:rPr lang="pl-PL" sz="1100" b="1" i="1" dirty="0">
                <a:solidFill>
                  <a:srgbClr val="0070C0"/>
                </a:solidFill>
                <a:latin typeface="+mj-lt"/>
              </a:rPr>
              <a:t>GAMOW SHELL MODEL CALCULATIONS</a:t>
            </a:r>
          </a:p>
          <a:p>
            <a:pPr>
              <a:buClr>
                <a:srgbClr val="0070C0"/>
              </a:buClr>
              <a:buFont typeface="Wingdings" pitchFamily="2" charset="2"/>
              <a:buChar char="þ"/>
            </a:pPr>
            <a:r>
              <a:rPr lang="pl-PL" sz="1100" dirty="0" err="1">
                <a:latin typeface="+mj-lt"/>
              </a:rPr>
              <a:t>Performed</a:t>
            </a:r>
            <a:r>
              <a:rPr lang="pl-PL" sz="1100" dirty="0">
                <a:latin typeface="+mj-lt"/>
              </a:rPr>
              <a:t>  for the </a:t>
            </a:r>
            <a:r>
              <a:rPr lang="pl-PL" sz="1100" dirty="0" err="1">
                <a:latin typeface="+mj-lt"/>
              </a:rPr>
              <a:t>first</a:t>
            </a:r>
            <a:r>
              <a:rPr lang="pl-PL" sz="1100" dirty="0">
                <a:latin typeface="+mj-lt"/>
              </a:rPr>
              <a:t> </a:t>
            </a:r>
            <a:r>
              <a:rPr lang="pl-PL" sz="1100" dirty="0" err="1">
                <a:latin typeface="+mj-lt"/>
              </a:rPr>
              <a:t>time</a:t>
            </a:r>
            <a:r>
              <a:rPr lang="pl-PL" sz="1100" dirty="0">
                <a:latin typeface="+mj-lt"/>
              </a:rPr>
              <a:t> for </a:t>
            </a:r>
            <a:r>
              <a:rPr lang="pl-PL" sz="1100" dirty="0" err="1">
                <a:latin typeface="+mj-lt"/>
              </a:rPr>
              <a:t>such</a:t>
            </a:r>
            <a:r>
              <a:rPr lang="pl-PL" sz="1100" dirty="0">
                <a:latin typeface="+mj-lt"/>
              </a:rPr>
              <a:t> „heavy” system. </a:t>
            </a:r>
          </a:p>
          <a:p>
            <a:pPr>
              <a:buClr>
                <a:srgbClr val="0070C0"/>
              </a:buClr>
              <a:buFont typeface="Wingdings" pitchFamily="2" charset="2"/>
              <a:buChar char="þ"/>
            </a:pPr>
            <a:r>
              <a:rPr lang="pl-PL" sz="1100" dirty="0" err="1">
                <a:latin typeface="+mj-lt"/>
              </a:rPr>
              <a:t>Successful</a:t>
            </a:r>
            <a:r>
              <a:rPr lang="pl-PL" sz="1100" dirty="0">
                <a:latin typeface="+mj-lt"/>
              </a:rPr>
              <a:t> </a:t>
            </a:r>
            <a:r>
              <a:rPr lang="pl-PL" sz="1100" dirty="0" err="1">
                <a:latin typeface="+mj-lt"/>
              </a:rPr>
              <a:t>comparison</a:t>
            </a:r>
            <a:r>
              <a:rPr lang="pl-PL" sz="1100" dirty="0">
                <a:latin typeface="+mj-lt"/>
              </a:rPr>
              <a:t> with </a:t>
            </a:r>
            <a:r>
              <a:rPr lang="pl-PL" sz="1100" dirty="0" err="1">
                <a:latin typeface="+mj-lt"/>
              </a:rPr>
              <a:t>experiment</a:t>
            </a:r>
            <a:r>
              <a:rPr lang="pl-PL" sz="1100" dirty="0">
                <a:latin typeface="+mj-lt"/>
              </a:rPr>
              <a:t> in </a:t>
            </a:r>
            <a:r>
              <a:rPr lang="pl-PL" sz="1100" dirty="0" err="1">
                <a:latin typeface="+mj-lt"/>
              </a:rPr>
              <a:t>terms</a:t>
            </a:r>
            <a:r>
              <a:rPr lang="pl-PL" sz="1100" dirty="0">
                <a:latin typeface="+mj-lt"/>
              </a:rPr>
              <a:t> of </a:t>
            </a:r>
            <a:br>
              <a:rPr lang="pl-PL" sz="1100" dirty="0">
                <a:latin typeface="+mj-lt"/>
              </a:rPr>
            </a:br>
            <a:r>
              <a:rPr lang="pl-PL" sz="1100" b="1" dirty="0" err="1">
                <a:solidFill>
                  <a:srgbClr val="FF0000"/>
                </a:solidFill>
                <a:latin typeface="+mj-lt"/>
              </a:rPr>
              <a:t>state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100" b="1" dirty="0" err="1">
                <a:solidFill>
                  <a:srgbClr val="FF0000"/>
                </a:solidFill>
                <a:latin typeface="+mj-lt"/>
              </a:rPr>
              <a:t>energy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pl-PL" sz="1100" b="1" dirty="0" err="1">
                <a:solidFill>
                  <a:srgbClr val="FF0000"/>
                </a:solidFill>
                <a:latin typeface="+mj-lt"/>
              </a:rPr>
              <a:t>width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pl-PL" sz="1100" b="1" dirty="0" err="1">
                <a:solidFill>
                  <a:srgbClr val="FF0000"/>
                </a:solidFill>
                <a:latin typeface="+mj-lt"/>
              </a:rPr>
              <a:t>decay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100" b="1" dirty="0" err="1">
                <a:solidFill>
                  <a:srgbClr val="FF0000"/>
                </a:solidFill>
                <a:latin typeface="+mj-lt"/>
              </a:rPr>
              <a:t>branchings</a:t>
            </a:r>
            <a:r>
              <a:rPr lang="pl-PL" sz="1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100" dirty="0">
                <a:latin typeface="+mj-lt"/>
              </a:rPr>
              <a:t>proves the high quality and precision of the GSM wave-function</a:t>
            </a:r>
            <a:r>
              <a:rPr lang="pl-PL" sz="1100" dirty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calculations </a:t>
            </a:r>
            <a:endParaRPr lang="pl-PL" sz="1100" dirty="0">
              <a:latin typeface="+mj-lt"/>
            </a:endParaRPr>
          </a:p>
          <a:p>
            <a:pPr marL="109728" indent="0">
              <a:buNone/>
            </a:pPr>
            <a:endParaRPr lang="pl-PL" sz="1100" dirty="0">
              <a:latin typeface="+mj-lt"/>
            </a:endParaRPr>
          </a:p>
          <a:p>
            <a:endParaRPr lang="pl-PL" sz="1100" dirty="0">
              <a:latin typeface="+mj-lt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16448" y="3821290"/>
            <a:ext cx="4144767" cy="9043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200" b="1" dirty="0">
              <a:solidFill>
                <a:srgbClr val="0070C0"/>
              </a:solidFill>
            </a:endParaRPr>
          </a:p>
          <a:p>
            <a:pPr algn="ctr"/>
            <a:r>
              <a:rPr lang="pl-PL" sz="1200" b="1" dirty="0" err="1">
                <a:solidFill>
                  <a:srgbClr val="0070C0"/>
                </a:solidFill>
              </a:rPr>
              <a:t>This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newly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developed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approach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will</a:t>
            </a:r>
            <a:r>
              <a:rPr lang="pl-PL" sz="1200" b="1" dirty="0">
                <a:solidFill>
                  <a:srgbClr val="0070C0"/>
                </a:solidFill>
              </a:rPr>
              <a:t> be </a:t>
            </a:r>
            <a:r>
              <a:rPr lang="pl-PL" sz="1200" b="1" dirty="0" err="1">
                <a:solidFill>
                  <a:srgbClr val="0070C0"/>
                </a:solidFill>
              </a:rPr>
              <a:t>crucial</a:t>
            </a:r>
            <a:r>
              <a:rPr lang="pl-PL" sz="1200" b="1" dirty="0">
                <a:solidFill>
                  <a:srgbClr val="0070C0"/>
                </a:solidFill>
              </a:rPr>
              <a:t> in </a:t>
            </a:r>
            <a:r>
              <a:rPr lang="pl-PL" sz="1200" b="1" dirty="0" err="1">
                <a:solidFill>
                  <a:srgbClr val="0070C0"/>
                </a:solidFill>
              </a:rPr>
              <a:t>predicting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structures</a:t>
            </a:r>
            <a:r>
              <a:rPr lang="pl-PL" sz="1200" b="1" dirty="0">
                <a:solidFill>
                  <a:srgbClr val="0070C0"/>
                </a:solidFill>
              </a:rPr>
              <a:t> in the continuum in </a:t>
            </a:r>
            <a:r>
              <a:rPr lang="pl-PL" sz="1200" b="1" dirty="0" err="1">
                <a:solidFill>
                  <a:srgbClr val="0070C0"/>
                </a:solidFill>
              </a:rPr>
              <a:t>other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nuclei</a:t>
            </a:r>
            <a:r>
              <a:rPr lang="pl-PL" sz="1200" b="1" dirty="0">
                <a:solidFill>
                  <a:srgbClr val="0070C0"/>
                </a:solidFill>
              </a:rPr>
              <a:t> in </a:t>
            </a:r>
            <a:r>
              <a:rPr lang="pl-PL" sz="1200" b="1" dirty="0" err="1">
                <a:solidFill>
                  <a:srgbClr val="0070C0"/>
                </a:solidFill>
              </a:rPr>
              <a:t>this</a:t>
            </a:r>
            <a:r>
              <a:rPr lang="pl-PL" sz="1200" b="1" dirty="0">
                <a:solidFill>
                  <a:srgbClr val="0070C0"/>
                </a:solidFill>
              </a:rPr>
              <a:t> </a:t>
            </a:r>
            <a:r>
              <a:rPr lang="pl-PL" sz="1200" b="1" dirty="0" err="1">
                <a:solidFill>
                  <a:srgbClr val="0070C0"/>
                </a:solidFill>
              </a:rPr>
              <a:t>key</a:t>
            </a:r>
            <a:r>
              <a:rPr lang="pl-PL" sz="1200" b="1" dirty="0">
                <a:solidFill>
                  <a:srgbClr val="0070C0"/>
                </a:solidFill>
              </a:rPr>
              <a:t> region of </a:t>
            </a:r>
            <a:r>
              <a:rPr lang="pl-PL" sz="1200" b="1" dirty="0" err="1">
                <a:solidFill>
                  <a:srgbClr val="0070C0"/>
                </a:solidFill>
              </a:rPr>
              <a:t>nuclear</a:t>
            </a:r>
            <a:r>
              <a:rPr lang="pl-PL" sz="1200" b="1" dirty="0">
                <a:solidFill>
                  <a:srgbClr val="0070C0"/>
                </a:solidFill>
              </a:rPr>
              <a:t> chart. </a:t>
            </a:r>
          </a:p>
          <a:p>
            <a:pPr algn="ctr"/>
            <a:endParaRPr lang="pl-PL" sz="1200" b="1" dirty="0">
              <a:solidFill>
                <a:srgbClr val="0070C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 rot="20656371">
            <a:off x="4493615" y="2487501"/>
            <a:ext cx="3199803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  <a:latin typeface="+mj-lt"/>
              </a:rPr>
              <a:t>BETTER UNDERSTANDING </a:t>
            </a:r>
            <a:br>
              <a:rPr lang="pl-PL" sz="1600" b="1" dirty="0">
                <a:solidFill>
                  <a:srgbClr val="FF0000"/>
                </a:solidFill>
                <a:latin typeface="+mj-lt"/>
              </a:rPr>
            </a:br>
            <a:r>
              <a:rPr lang="pl-PL" sz="1600" b="1" dirty="0">
                <a:solidFill>
                  <a:srgbClr val="FF0000"/>
                </a:solidFill>
                <a:latin typeface="+mj-lt"/>
              </a:rPr>
              <a:t>OF THE DECAY PATTERN!</a:t>
            </a:r>
          </a:p>
        </p:txBody>
      </p:sp>
    </p:spTree>
    <p:extLst>
      <p:ext uri="{BB962C8B-B14F-4D97-AF65-F5344CB8AC3E}">
        <p14:creationId xmlns:p14="http://schemas.microsoft.com/office/powerpoint/2010/main" val="36634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AB5490F-A66F-4331-A786-F23AB78A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88" y="931046"/>
            <a:ext cx="5823823" cy="259715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F249656-CB7B-4196-A9E9-309A1C25B325}"/>
              </a:ext>
            </a:extLst>
          </p:cNvPr>
          <p:cNvSpPr/>
          <p:nvPr/>
        </p:nvSpPr>
        <p:spPr>
          <a:xfrm>
            <a:off x="1032573" y="3983326"/>
            <a:ext cx="7078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Thank</a:t>
            </a:r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pl-PL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you</a:t>
            </a:r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for </a:t>
            </a:r>
            <a:r>
              <a:rPr lang="pl-PL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your</a:t>
            </a:r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pl-PL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attention</a:t>
            </a:r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07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7AE0-4FF9-40DF-A6E5-A748629F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90544"/>
            <a:ext cx="8229600" cy="800100"/>
          </a:xfrm>
        </p:spPr>
        <p:txBody>
          <a:bodyPr>
            <a:normAutofit/>
          </a:bodyPr>
          <a:lstStyle/>
          <a:p>
            <a:r>
              <a:rPr lang="pl-PL" sz="2800" dirty="0" err="1"/>
              <a:t>Introduction</a:t>
            </a:r>
            <a:r>
              <a:rPr lang="pl-PL" sz="2800" dirty="0"/>
              <a:t> - Shell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C6C8EE5-319B-4E7F-B953-10ECB82EAB80}"/>
                  </a:ext>
                </a:extLst>
              </p:cNvPr>
              <p:cNvSpPr txBox="1"/>
              <p:nvPr/>
            </p:nvSpPr>
            <p:spPr>
              <a:xfrm>
                <a:off x="3344798" y="2421013"/>
                <a:ext cx="2049174" cy="24080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pl-PL" sz="1200" b="0" i="0" u="none" strike="noStrike" baseline="0" dirty="0">
                    <a:latin typeface="+mj-lt"/>
                  </a:rPr>
                  <a:t>The </a:t>
                </a:r>
                <a:r>
                  <a:rPr lang="pl-PL" sz="1200" b="0" i="0" u="none" strike="noStrike" baseline="0" dirty="0" err="1">
                    <a:latin typeface="+mj-lt"/>
                  </a:rPr>
                  <a:t>possible</a:t>
                </a:r>
                <a:r>
                  <a:rPr lang="pl-PL" sz="1200" b="0" i="0" u="none" strike="noStrike" baseline="0" dirty="0">
                    <a:latin typeface="+mj-lt"/>
                  </a:rPr>
                  <a:t> </a:t>
                </a:r>
                <a:r>
                  <a:rPr lang="pl-PL" sz="1200" b="0" i="0" u="none" strike="noStrike" baseline="0" dirty="0" err="1">
                    <a:latin typeface="+mj-lt"/>
                  </a:rPr>
                  <a:t>values</a:t>
                </a:r>
                <a:r>
                  <a:rPr lang="pl-PL" sz="1200" dirty="0">
                    <a:latin typeface="+mj-lt"/>
                  </a:rPr>
                  <a:t> </a:t>
                </a:r>
                <a:r>
                  <a:rPr lang="en-US" sz="1200" b="0" i="0" u="none" strike="noStrike" baseline="0" dirty="0">
                    <a:latin typeface="+mj-lt"/>
                  </a:rPr>
                  <a:t>of </a:t>
                </a:r>
                <a:r>
                  <a:rPr lang="en-US" sz="1200" b="1" i="0" strike="noStrike" baseline="0" dirty="0">
                    <a:solidFill>
                      <a:srgbClr val="FF0000"/>
                    </a:solidFill>
                    <a:latin typeface="+mj-lt"/>
                  </a:rPr>
                  <a:t>state energies</a:t>
                </a:r>
                <a:r>
                  <a:rPr lang="en-US" sz="1200" b="0" i="0" u="none" strike="noStrike" baseline="0" dirty="0">
                    <a:latin typeface="+mj-lt"/>
                  </a:rPr>
                  <a:t> for a particle moving in a potential are obtained by solving the Schrödinger</a:t>
                </a:r>
                <a:r>
                  <a:rPr lang="pl-PL" sz="1200" b="0" i="0" u="none" strike="noStrike" baseline="0" dirty="0">
                    <a:latin typeface="+mj-lt"/>
                  </a:rPr>
                  <a:t> </a:t>
                </a:r>
                <a:r>
                  <a:rPr lang="en-US" sz="1200" b="0" i="0" u="none" strike="noStrike" baseline="0" dirty="0">
                    <a:latin typeface="+mj-lt"/>
                  </a:rPr>
                  <a:t>equation:</a:t>
                </a:r>
                <a:endParaRPr lang="pl-PL" sz="1200" dirty="0">
                  <a:latin typeface="+mj-lt"/>
                </a:endParaRPr>
              </a:p>
              <a:p>
                <a:pPr algn="just"/>
                <a:endParaRPr lang="pl-PL" sz="1200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pl-PL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pl-PL" dirty="0">
                  <a:latin typeface="+mj-lt"/>
                </a:endParaRPr>
              </a:p>
              <a:p>
                <a:pPr algn="just"/>
                <a:endParaRPr lang="pl-PL" sz="1200" dirty="0">
                  <a:latin typeface="+mj-lt"/>
                </a:endParaRPr>
              </a:p>
              <a:p>
                <a:pPr algn="just"/>
                <a:r>
                  <a:rPr lang="en-US" sz="1200" b="0" i="0" u="none" strike="noStrike" baseline="0" dirty="0">
                    <a:latin typeface="+mj-lt"/>
                  </a:rPr>
                  <a:t>for this potential, where </a:t>
                </a:r>
                <a:r>
                  <a:rPr lang="en-US" sz="1200" b="0" i="1" u="none" strike="noStrike" baseline="0" dirty="0">
                    <a:latin typeface="+mj-lt"/>
                    <a:sym typeface="Symbol" panose="05050102010706020507" pitchFamily="18" charset="2"/>
                  </a:rPr>
                  <a:t></a:t>
                </a:r>
                <a:r>
                  <a:rPr lang="en-US" sz="1200" b="0" i="0" u="none" strike="noStrike" baseline="0" dirty="0">
                    <a:latin typeface="+mj-lt"/>
                  </a:rPr>
                  <a:t> is the particle's wave function.</a:t>
                </a:r>
                <a:endParaRPr lang="pl-PL" sz="1200" b="0" i="0" u="none" strike="noStrike" baseline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C6C8EE5-319B-4E7F-B953-10ECB82E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798" y="2421013"/>
                <a:ext cx="2049174" cy="2408095"/>
              </a:xfrm>
              <a:prstGeom prst="rect">
                <a:avLst/>
              </a:prstGeom>
              <a:blipFill>
                <a:blip r:embed="rId3"/>
                <a:stretch>
                  <a:fillRect b="-5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97C3D3B-EE25-4C2E-8370-096E70FA7859}"/>
              </a:ext>
            </a:extLst>
          </p:cNvPr>
          <p:cNvSpPr txBox="1"/>
          <p:nvPr/>
        </p:nvSpPr>
        <p:spPr>
          <a:xfrm>
            <a:off x="150851" y="1159677"/>
            <a:ext cx="3539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70C0"/>
                </a:solidFill>
                <a:latin typeface="+mj-lt"/>
              </a:rPr>
              <a:t>Quantum </a:t>
            </a:r>
            <a:r>
              <a:rPr lang="pl-PL" sz="1400" dirty="0" err="1">
                <a:solidFill>
                  <a:srgbClr val="0070C0"/>
                </a:solidFill>
                <a:latin typeface="+mj-lt"/>
              </a:rPr>
              <a:t>states</a:t>
            </a:r>
            <a:r>
              <a:rPr lang="pl-PL" sz="1400" dirty="0">
                <a:solidFill>
                  <a:srgbClr val="0070C0"/>
                </a:solidFill>
                <a:latin typeface="+mj-lt"/>
              </a:rPr>
              <a:t> in the </a:t>
            </a:r>
            <a:r>
              <a:rPr lang="pl-PL" sz="1400" dirty="0" err="1">
                <a:solidFill>
                  <a:srgbClr val="0070C0"/>
                </a:solidFill>
                <a:latin typeface="+mj-lt"/>
              </a:rPr>
              <a:t>nuclear</a:t>
            </a:r>
            <a:r>
              <a:rPr lang="pl-PL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400" dirty="0" err="1">
                <a:solidFill>
                  <a:srgbClr val="0070C0"/>
                </a:solidFill>
                <a:latin typeface="+mj-lt"/>
              </a:rPr>
              <a:t>mean</a:t>
            </a:r>
            <a:r>
              <a:rPr lang="pl-PL" sz="1400" dirty="0">
                <a:solidFill>
                  <a:srgbClr val="0070C0"/>
                </a:solidFill>
                <a:latin typeface="+mj-lt"/>
              </a:rPr>
              <a:t> field</a:t>
            </a: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21CDECCF-D5FD-44B6-9716-CF99C2C55D2A}"/>
              </a:ext>
            </a:extLst>
          </p:cNvPr>
          <p:cNvGrpSpPr/>
          <p:nvPr/>
        </p:nvGrpSpPr>
        <p:grpSpPr>
          <a:xfrm>
            <a:off x="7844956" y="681609"/>
            <a:ext cx="1334020" cy="4496430"/>
            <a:chOff x="7844956" y="681609"/>
            <a:chExt cx="1334020" cy="4496430"/>
          </a:xfrm>
        </p:grpSpPr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A0D8D029-CCCF-4D52-8252-C9E1EA25C2BD}"/>
                </a:ext>
              </a:extLst>
            </p:cNvPr>
            <p:cNvSpPr txBox="1"/>
            <p:nvPr/>
          </p:nvSpPr>
          <p:spPr>
            <a:xfrm>
              <a:off x="7844956" y="4777929"/>
              <a:ext cx="133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 err="1">
                  <a:latin typeface="+mj-lt"/>
                </a:rPr>
                <a:t>Number</a:t>
              </a:r>
              <a:r>
                <a:rPr lang="pl-PL" sz="1000" dirty="0">
                  <a:latin typeface="+mj-lt"/>
                </a:rPr>
                <a:t> of </a:t>
              </a:r>
              <a:r>
                <a:rPr lang="pl-PL" sz="1000" dirty="0" err="1">
                  <a:latin typeface="+mj-lt"/>
                </a:rPr>
                <a:t>nucleons</a:t>
              </a:r>
              <a:endParaRPr lang="pl-PL" sz="1000" dirty="0">
                <a:latin typeface="+mj-lt"/>
              </a:endParaRPr>
            </a:p>
            <a:p>
              <a:pPr algn="ctr"/>
              <a:endParaRPr lang="pl-PL" sz="1000" dirty="0">
                <a:latin typeface="+mj-lt"/>
              </a:endParaRP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BA05179A-E3BE-4470-AFF1-DC8A464784F7}"/>
                </a:ext>
              </a:extLst>
            </p:cNvPr>
            <p:cNvSpPr/>
            <p:nvPr/>
          </p:nvSpPr>
          <p:spPr>
            <a:xfrm>
              <a:off x="8375859" y="3437653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+mj-lt"/>
                </a:rPr>
                <a:t>20</a:t>
              </a:r>
            </a:p>
          </p:txBody>
        </p:sp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9544ED53-A972-4D75-A620-0400E062343C}"/>
                </a:ext>
              </a:extLst>
            </p:cNvPr>
            <p:cNvSpPr/>
            <p:nvPr/>
          </p:nvSpPr>
          <p:spPr>
            <a:xfrm>
              <a:off x="8373468" y="2593053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+mj-lt"/>
                </a:rPr>
                <a:t>50</a:t>
              </a:r>
            </a:p>
          </p:txBody>
        </p:sp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704A2A42-F192-41AE-84A6-EE74F84C7963}"/>
                </a:ext>
              </a:extLst>
            </p:cNvPr>
            <p:cNvSpPr/>
            <p:nvPr/>
          </p:nvSpPr>
          <p:spPr>
            <a:xfrm>
              <a:off x="8373467" y="1715084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+mj-lt"/>
                </a:rPr>
                <a:t>82</a:t>
              </a:r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70D007C8-3E60-4842-BF3E-53371C376175}"/>
                </a:ext>
              </a:extLst>
            </p:cNvPr>
            <p:cNvSpPr/>
            <p:nvPr/>
          </p:nvSpPr>
          <p:spPr>
            <a:xfrm>
              <a:off x="8375859" y="3150318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+mj-lt"/>
                </a:rPr>
                <a:t>28</a:t>
              </a:r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94F3A618-5880-4F62-B41A-9C820CFC0090}"/>
                </a:ext>
              </a:extLst>
            </p:cNvPr>
            <p:cNvSpPr/>
            <p:nvPr/>
          </p:nvSpPr>
          <p:spPr>
            <a:xfrm>
              <a:off x="8375859" y="3892783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+mj-lt"/>
                </a:rPr>
                <a:t>8</a:t>
              </a:r>
            </a:p>
          </p:txBody>
        </p:sp>
        <p:sp>
          <p:nvSpPr>
            <p:cNvPr id="31" name="Owal 30">
              <a:extLst>
                <a:ext uri="{FF2B5EF4-FFF2-40B4-BE49-F238E27FC236}">
                  <a16:creationId xmlns:a16="http://schemas.microsoft.com/office/drawing/2014/main" id="{D266F3AC-D8BD-47F7-BF5A-5DDD2166A8B2}"/>
                </a:ext>
              </a:extLst>
            </p:cNvPr>
            <p:cNvSpPr/>
            <p:nvPr/>
          </p:nvSpPr>
          <p:spPr>
            <a:xfrm>
              <a:off x="8373469" y="4307603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E01629E6-0F45-46B1-8CA2-0FEDDA8D4C6C}"/>
                </a:ext>
              </a:extLst>
            </p:cNvPr>
            <p:cNvSpPr/>
            <p:nvPr/>
          </p:nvSpPr>
          <p:spPr>
            <a:xfrm>
              <a:off x="8373467" y="681609"/>
              <a:ext cx="276999" cy="276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pl-PL" sz="1000" b="1" dirty="0">
                  <a:solidFill>
                    <a:schemeClr val="tx1"/>
                  </a:solidFill>
                  <a:latin typeface="+mj-lt"/>
                </a:rPr>
                <a:t>126</a:t>
              </a:r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F964466-A19F-47CB-B552-5C399D247C90}"/>
              </a:ext>
            </a:extLst>
          </p:cNvPr>
          <p:cNvSpPr txBox="1"/>
          <p:nvPr/>
        </p:nvSpPr>
        <p:spPr>
          <a:xfrm>
            <a:off x="150851" y="1428608"/>
            <a:ext cx="5682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+mj-lt"/>
              </a:rPr>
              <a:t>The primary assumption of the nuclear shell model is that the movement of nucleons can</a:t>
            </a:r>
            <a:r>
              <a:rPr lang="pl-PL" sz="1200" b="0" i="0" u="none" strike="noStrike" baseline="0" dirty="0">
                <a:latin typeface="+mj-lt"/>
              </a:rPr>
              <a:t> </a:t>
            </a:r>
            <a:r>
              <a:rPr lang="en-US" sz="1200" b="0" i="0" u="none" strike="noStrike" baseline="0" dirty="0">
                <a:latin typeface="+mj-lt"/>
              </a:rPr>
              <a:t>be to a good approximation treated as the movement of independent particles in a potential</a:t>
            </a:r>
            <a:r>
              <a:rPr lang="pl-PL" sz="1200" b="0" i="0" u="none" strike="noStrike" baseline="0" dirty="0">
                <a:latin typeface="+mj-lt"/>
              </a:rPr>
              <a:t> </a:t>
            </a:r>
            <a:r>
              <a:rPr lang="en-US" sz="1200" b="0" i="0" u="none" strike="noStrike" baseline="0" dirty="0">
                <a:latin typeface="+mj-lt"/>
              </a:rPr>
              <a:t>that represents the average interaction with the other nucleons.</a:t>
            </a:r>
            <a:endParaRPr lang="pl-PL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98D933E1-EA63-4DCA-87B9-3678CA51C5A2}"/>
                  </a:ext>
                </a:extLst>
              </p:cNvPr>
              <p:cNvSpPr txBox="1"/>
              <p:nvPr/>
            </p:nvSpPr>
            <p:spPr>
              <a:xfrm>
                <a:off x="386934" y="4522281"/>
                <a:ext cx="2265364" cy="37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98D933E1-EA63-4DCA-87B9-3678CA51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" y="4522281"/>
                <a:ext cx="2265364" cy="378758"/>
              </a:xfrm>
              <a:prstGeom prst="rect">
                <a:avLst/>
              </a:prstGeom>
              <a:blipFill>
                <a:blip r:embed="rId4"/>
                <a:stretch>
                  <a:fillRect t="-6452" r="-7527" b="-145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a 41">
            <a:extLst>
              <a:ext uri="{FF2B5EF4-FFF2-40B4-BE49-F238E27FC236}">
                <a16:creationId xmlns:a16="http://schemas.microsoft.com/office/drawing/2014/main" id="{2A55B118-D66A-4496-BA19-24321A052B54}"/>
              </a:ext>
            </a:extLst>
          </p:cNvPr>
          <p:cNvGrpSpPr/>
          <p:nvPr/>
        </p:nvGrpSpPr>
        <p:grpSpPr>
          <a:xfrm>
            <a:off x="268493" y="2360500"/>
            <a:ext cx="2502247" cy="2185639"/>
            <a:chOff x="595248" y="2510390"/>
            <a:chExt cx="2120496" cy="1852191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75586CF3-1208-43D6-B1FD-0EB69BA82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248" r="5370" b="22312"/>
            <a:stretch/>
          </p:blipFill>
          <p:spPr>
            <a:xfrm>
              <a:off x="595248" y="2510390"/>
              <a:ext cx="2120496" cy="1797213"/>
            </a:xfrm>
            <a:prstGeom prst="rect">
              <a:avLst/>
            </a:prstGeom>
          </p:spPr>
        </p:pic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E62CE741-5B66-4D0B-9DEE-E886D591F6B7}"/>
                </a:ext>
              </a:extLst>
            </p:cNvPr>
            <p:cNvSpPr/>
            <p:nvPr/>
          </p:nvSpPr>
          <p:spPr>
            <a:xfrm>
              <a:off x="1044511" y="3983823"/>
              <a:ext cx="292507" cy="3787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9F549A27-71B8-4163-91E3-24543D7684C9}"/>
              </a:ext>
            </a:extLst>
          </p:cNvPr>
          <p:cNvGrpSpPr/>
          <p:nvPr/>
        </p:nvGrpSpPr>
        <p:grpSpPr>
          <a:xfrm>
            <a:off x="5827374" y="623993"/>
            <a:ext cx="2181217" cy="4405346"/>
            <a:chOff x="5827374" y="623993"/>
            <a:chExt cx="2181217" cy="4405346"/>
          </a:xfrm>
        </p:grpSpPr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2301D52A-85A0-45AB-9B92-3FEDC99B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013" y="889553"/>
              <a:ext cx="1507578" cy="3760787"/>
            </a:xfrm>
            <a:prstGeom prst="rect">
              <a:avLst/>
            </a:prstGeom>
          </p:spPr>
        </p:pic>
        <p:cxnSp>
          <p:nvCxnSpPr>
            <p:cNvPr id="34" name="Łącznik prosty ze strzałką 33">
              <a:extLst>
                <a:ext uri="{FF2B5EF4-FFF2-40B4-BE49-F238E27FC236}">
                  <a16:creationId xmlns:a16="http://schemas.microsoft.com/office/drawing/2014/main" id="{282435C5-978C-4DB9-8FD2-3E1F0B143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5901" y="623993"/>
              <a:ext cx="0" cy="402634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2E6613EC-BA18-4A27-B51E-13CD33154BFE}"/>
                </a:ext>
              </a:extLst>
            </p:cNvPr>
            <p:cNvSpPr txBox="1"/>
            <p:nvPr/>
          </p:nvSpPr>
          <p:spPr>
            <a:xfrm rot="16200000">
              <a:off x="5643510" y="810484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latin typeface="+mj-lt"/>
                </a:rPr>
                <a:t>Energy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pole tekstowe 42">
                  <a:extLst>
                    <a:ext uri="{FF2B5EF4-FFF2-40B4-BE49-F238E27FC236}">
                      <a16:creationId xmlns:a16="http://schemas.microsoft.com/office/drawing/2014/main" id="{64B87693-9A70-45FF-9EFF-C01D5B911ABA}"/>
                    </a:ext>
                  </a:extLst>
                </p:cNvPr>
                <p:cNvSpPr txBox="1"/>
                <p:nvPr/>
              </p:nvSpPr>
              <p:spPr>
                <a:xfrm>
                  <a:off x="6491704" y="4721562"/>
                  <a:ext cx="4411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 err="1">
                      <a:latin typeface="+mj-lt"/>
                    </a:rPr>
                    <a:t>n</a:t>
                  </a:r>
                  <a14:m>
                    <m:oMath xmlns:m="http://schemas.openxmlformats.org/officeDocument/2006/math">
                      <m:r>
                        <a:rPr lang="pl-P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pl-PL" sz="1400" dirty="0">
                      <a:latin typeface="+mj-lt"/>
                    </a:rPr>
                    <a:t>j</a:t>
                  </a:r>
                </a:p>
              </p:txBody>
            </p:sp>
          </mc:Choice>
          <mc:Fallback xmlns="">
            <p:sp>
              <p:nvSpPr>
                <p:cNvPr id="43" name="pole tekstowe 42">
                  <a:extLst>
                    <a:ext uri="{FF2B5EF4-FFF2-40B4-BE49-F238E27FC236}">
                      <a16:creationId xmlns:a16="http://schemas.microsoft.com/office/drawing/2014/main" id="{64B87693-9A70-45FF-9EFF-C01D5B911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704" y="4721562"/>
                  <a:ext cx="441146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4167" t="-6000" r="-4167" b="-1800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69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az 64">
            <a:extLst>
              <a:ext uri="{FF2B5EF4-FFF2-40B4-BE49-F238E27FC236}">
                <a16:creationId xmlns:a16="http://schemas.microsoft.com/office/drawing/2014/main" id="{12A1818A-FC76-400C-83A0-2667AA623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13" y="889553"/>
            <a:ext cx="1507578" cy="3760787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69945" y="335333"/>
            <a:ext cx="4847994" cy="15127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dirty="0" err="1">
                <a:latin typeface="+mj-lt"/>
              </a:rPr>
              <a:t>Stretched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states</a:t>
            </a:r>
            <a:endParaRPr lang="pl-PL" sz="2000" dirty="0">
              <a:latin typeface="+mj-lt"/>
            </a:endParaRPr>
          </a:p>
          <a:p>
            <a:pPr marL="109728" indent="0" algn="ctr">
              <a:spcAft>
                <a:spcPts val="600"/>
              </a:spcAft>
              <a:buNone/>
            </a:pPr>
            <a:r>
              <a:rPr lang="pl-PL" sz="1200" dirty="0" err="1">
                <a:latin typeface="+mj-lt"/>
              </a:rPr>
              <a:t>Such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states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are</a:t>
            </a:r>
            <a:r>
              <a:rPr lang="pl-PL" sz="1200" dirty="0">
                <a:latin typeface="+mj-lt"/>
              </a:rPr>
              <a:t> d</a:t>
            </a:r>
            <a:r>
              <a:rPr lang="en-US" sz="1200" dirty="0" err="1">
                <a:latin typeface="+mj-lt"/>
              </a:rPr>
              <a:t>ominated</a:t>
            </a:r>
            <a:r>
              <a:rPr lang="en-US" sz="1200" dirty="0">
                <a:latin typeface="+mj-lt"/>
              </a:rPr>
              <a:t> by a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single particle-hole component</a:t>
            </a:r>
            <a:r>
              <a:rPr lang="en-US" sz="1200" dirty="0">
                <a:latin typeface="+mj-lt"/>
              </a:rPr>
              <a:t> </a:t>
            </a:r>
            <a:br>
              <a:rPr lang="pl-PL" sz="1200" dirty="0">
                <a:latin typeface="+mj-lt"/>
              </a:rPr>
            </a:br>
            <a:r>
              <a:rPr lang="en-US" sz="1200" dirty="0">
                <a:latin typeface="+mj-lt"/>
              </a:rPr>
              <a:t>for which the excited particle and the residual hole couple to </a:t>
            </a:r>
            <a:br>
              <a:rPr lang="pl-PL" sz="1200" dirty="0">
                <a:latin typeface="+mj-lt"/>
              </a:rPr>
            </a:br>
            <a:r>
              <a:rPr lang="en-US" sz="1200" dirty="0">
                <a:latin typeface="+mj-lt"/>
              </a:rPr>
              <a:t>the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maximal possible spin value</a:t>
            </a:r>
            <a:r>
              <a:rPr lang="pl-PL" sz="1200" dirty="0">
                <a:latin typeface="+mj-lt"/>
              </a:rPr>
              <a:t>: </a:t>
            </a:r>
          </a:p>
          <a:p>
            <a:pPr marL="109728" indent="0" algn="ctr">
              <a:spcAft>
                <a:spcPts val="600"/>
              </a:spcAft>
              <a:buNone/>
            </a:pP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max</a:t>
            </a:r>
            <a:r>
              <a:rPr lang="en-US" sz="1600" dirty="0">
                <a:latin typeface="+mj-lt"/>
              </a:rPr>
              <a:t> = </a:t>
            </a: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p</a:t>
            </a:r>
            <a:r>
              <a:rPr lang="en-US" sz="16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(max) </a:t>
            </a:r>
            <a:r>
              <a:rPr lang="en-US" sz="1600" dirty="0">
                <a:latin typeface="+mj-lt"/>
              </a:rPr>
              <a:t>+ </a:t>
            </a: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h</a:t>
            </a:r>
            <a:r>
              <a:rPr lang="pl-PL" sz="1600" baseline="-250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(max)</a:t>
            </a:r>
          </a:p>
        </p:txBody>
      </p:sp>
      <p:sp>
        <p:nvSpPr>
          <p:cNvPr id="2" name="Prostokąt 1"/>
          <p:cNvSpPr/>
          <p:nvPr/>
        </p:nvSpPr>
        <p:spPr>
          <a:xfrm>
            <a:off x="587416" y="372479"/>
            <a:ext cx="4847994" cy="1490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B272402-186E-4DC8-8EC7-D4537C22CA33}"/>
              </a:ext>
            </a:extLst>
          </p:cNvPr>
          <p:cNvSpPr/>
          <p:nvPr/>
        </p:nvSpPr>
        <p:spPr>
          <a:xfrm>
            <a:off x="6501013" y="418038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E415C69B-11FF-4109-B413-5FB8D6893B6B}"/>
              </a:ext>
            </a:extLst>
          </p:cNvPr>
          <p:cNvSpPr/>
          <p:nvPr/>
        </p:nvSpPr>
        <p:spPr>
          <a:xfrm>
            <a:off x="7144913" y="376564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F37DC0A-0E7E-4CD9-A87A-C54C20A7D3C4}"/>
              </a:ext>
            </a:extLst>
          </p:cNvPr>
          <p:cNvCxnSpPr>
            <a:cxnSpLocks/>
          </p:cNvCxnSpPr>
          <p:nvPr/>
        </p:nvCxnSpPr>
        <p:spPr>
          <a:xfrm>
            <a:off x="6974915" y="3879153"/>
            <a:ext cx="0" cy="42092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601F0BE-852B-42B0-97E2-B27A199AF624}"/>
              </a:ext>
            </a:extLst>
          </p:cNvPr>
          <p:cNvSpPr txBox="1"/>
          <p:nvPr/>
        </p:nvSpPr>
        <p:spPr>
          <a:xfrm>
            <a:off x="6628001" y="390339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M4</a:t>
            </a:r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06DC9400-CE8B-42F3-8FF6-E8C5ABF42E0D}"/>
              </a:ext>
            </a:extLst>
          </p:cNvPr>
          <p:cNvSpPr/>
          <p:nvPr/>
        </p:nvSpPr>
        <p:spPr>
          <a:xfrm>
            <a:off x="7091216" y="327071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CFD9192F-44CC-47EA-BF94-9BB02BF511DF}"/>
              </a:ext>
            </a:extLst>
          </p:cNvPr>
          <p:cNvSpPr/>
          <p:nvPr/>
        </p:nvSpPr>
        <p:spPr>
          <a:xfrm>
            <a:off x="7556700" y="2751401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83222DA9-8BFC-48A9-8F33-BFB8A4994621}"/>
              </a:ext>
            </a:extLst>
          </p:cNvPr>
          <p:cNvSpPr/>
          <p:nvPr/>
        </p:nvSpPr>
        <p:spPr>
          <a:xfrm>
            <a:off x="7556699" y="1888412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2D2394DC-C52B-48BD-B329-DBA5896B4755}"/>
              </a:ext>
            </a:extLst>
          </p:cNvPr>
          <p:cNvSpPr/>
          <p:nvPr/>
        </p:nvSpPr>
        <p:spPr>
          <a:xfrm>
            <a:off x="7583905" y="816632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10C79D38-F668-487C-A7E9-912FE1F1F7D6}"/>
              </a:ext>
            </a:extLst>
          </p:cNvPr>
          <p:cNvCxnSpPr>
            <a:cxnSpLocks/>
          </p:cNvCxnSpPr>
          <p:nvPr/>
        </p:nvCxnSpPr>
        <p:spPr>
          <a:xfrm>
            <a:off x="7067865" y="3406454"/>
            <a:ext cx="0" cy="4726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8E1AF0BF-F063-4A27-8664-D96FFB7E61DA}"/>
              </a:ext>
            </a:extLst>
          </p:cNvPr>
          <p:cNvSpPr txBox="1"/>
          <p:nvPr/>
        </p:nvSpPr>
        <p:spPr>
          <a:xfrm>
            <a:off x="6730844" y="342719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M6</a:t>
            </a:r>
          </a:p>
        </p:txBody>
      </p: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45ACD34A-4ACC-4035-8C5C-CEE2CD9075FD}"/>
              </a:ext>
            </a:extLst>
          </p:cNvPr>
          <p:cNvCxnSpPr>
            <a:cxnSpLocks/>
          </p:cNvCxnSpPr>
          <p:nvPr/>
        </p:nvCxnSpPr>
        <p:spPr>
          <a:xfrm>
            <a:off x="7382417" y="2870356"/>
            <a:ext cx="0" cy="53609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ABA04742-B92C-4483-AD00-99B14F7074FF}"/>
              </a:ext>
            </a:extLst>
          </p:cNvPr>
          <p:cNvSpPr txBox="1"/>
          <p:nvPr/>
        </p:nvSpPr>
        <p:spPr>
          <a:xfrm>
            <a:off x="7059877" y="29127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M8</a:t>
            </a:r>
          </a:p>
        </p:txBody>
      </p:sp>
      <p:cxnSp>
        <p:nvCxnSpPr>
          <p:cNvPr id="86" name="Łącznik prosty ze strzałką 85">
            <a:extLst>
              <a:ext uri="{FF2B5EF4-FFF2-40B4-BE49-F238E27FC236}">
                <a16:creationId xmlns:a16="http://schemas.microsoft.com/office/drawing/2014/main" id="{7BB8CC8D-5761-429C-A950-53628B35B755}"/>
              </a:ext>
            </a:extLst>
          </p:cNvPr>
          <p:cNvCxnSpPr>
            <a:cxnSpLocks/>
          </p:cNvCxnSpPr>
          <p:nvPr/>
        </p:nvCxnSpPr>
        <p:spPr>
          <a:xfrm>
            <a:off x="7472832" y="2008103"/>
            <a:ext cx="0" cy="8622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1C0ABE35-BC11-4E2D-BE8D-1949F4CEC30E}"/>
              </a:ext>
            </a:extLst>
          </p:cNvPr>
          <p:cNvSpPr txBox="1"/>
          <p:nvPr/>
        </p:nvSpPr>
        <p:spPr>
          <a:xfrm>
            <a:off x="7060677" y="214571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M10</a:t>
            </a:r>
          </a:p>
        </p:txBody>
      </p:sp>
      <p:cxnSp>
        <p:nvCxnSpPr>
          <p:cNvPr id="88" name="Łącznik prosty ze strzałką 87">
            <a:extLst>
              <a:ext uri="{FF2B5EF4-FFF2-40B4-BE49-F238E27FC236}">
                <a16:creationId xmlns:a16="http://schemas.microsoft.com/office/drawing/2014/main" id="{24E21894-C0B5-4EC4-8975-549DF8537C76}"/>
              </a:ext>
            </a:extLst>
          </p:cNvPr>
          <p:cNvCxnSpPr>
            <a:cxnSpLocks/>
          </p:cNvCxnSpPr>
          <p:nvPr/>
        </p:nvCxnSpPr>
        <p:spPr>
          <a:xfrm>
            <a:off x="7965324" y="935379"/>
            <a:ext cx="0" cy="10648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994CC91D-56A2-47D5-82A4-AC66CF9D6CD1}"/>
              </a:ext>
            </a:extLst>
          </p:cNvPr>
          <p:cNvSpPr txBox="1"/>
          <p:nvPr/>
        </p:nvSpPr>
        <p:spPr>
          <a:xfrm>
            <a:off x="7517516" y="119080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M12</a:t>
            </a: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4E939B68-5307-4E98-8DBB-0F1F655A72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8"/>
          <a:stretch/>
        </p:blipFill>
        <p:spPr>
          <a:xfrm>
            <a:off x="1639856" y="2501962"/>
            <a:ext cx="2241072" cy="167842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D2B378B5-4A45-475E-87D4-679CCB3324FC}"/>
              </a:ext>
            </a:extLst>
          </p:cNvPr>
          <p:cNvSpPr txBox="1"/>
          <p:nvPr/>
        </p:nvSpPr>
        <p:spPr>
          <a:xfrm>
            <a:off x="1801577" y="4295656"/>
            <a:ext cx="24390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dirty="0">
                <a:solidFill>
                  <a:srgbClr val="FFC000"/>
                </a:solidFill>
                <a:latin typeface="+mj-lt"/>
              </a:rPr>
              <a:t>PROTONS</a:t>
            </a:r>
            <a:r>
              <a:rPr lang="pl-PL" sz="1200" dirty="0">
                <a:latin typeface="+mj-lt"/>
              </a:rPr>
              <a:t>   </a:t>
            </a:r>
            <a:r>
              <a:rPr lang="pl-PL" sz="1200" baseline="30000" dirty="0">
                <a:latin typeface="+mj-lt"/>
              </a:rPr>
              <a:t>      </a:t>
            </a:r>
            <a:r>
              <a:rPr lang="pl-PL" sz="1200" dirty="0">
                <a:solidFill>
                  <a:srgbClr val="009999"/>
                </a:solidFill>
                <a:latin typeface="+mj-lt"/>
              </a:rPr>
              <a:t>NEUTRONS</a:t>
            </a:r>
          </a:p>
          <a:p>
            <a:pPr algn="ctr">
              <a:spcAft>
                <a:spcPts val="600"/>
              </a:spcAft>
            </a:pPr>
            <a:r>
              <a:rPr lang="pl-PL" sz="1400" baseline="30000" dirty="0">
                <a:latin typeface="+mj-lt"/>
              </a:rPr>
              <a:t>16</a:t>
            </a:r>
            <a:r>
              <a:rPr lang="pl-PL" sz="1400" dirty="0">
                <a:latin typeface="+mj-lt"/>
              </a:rPr>
              <a:t>O </a:t>
            </a:r>
          </a:p>
        </p:txBody>
      </p:sp>
      <p:sp>
        <p:nvSpPr>
          <p:cNvPr id="46" name="Elipsa 206">
            <a:extLst>
              <a:ext uri="{FF2B5EF4-FFF2-40B4-BE49-F238E27FC236}">
                <a16:creationId xmlns:a16="http://schemas.microsoft.com/office/drawing/2014/main" id="{BAB15F0D-9F12-4515-9301-1AC5B57E29DE}"/>
              </a:ext>
            </a:extLst>
          </p:cNvPr>
          <p:cNvSpPr/>
          <p:nvPr/>
        </p:nvSpPr>
        <p:spPr>
          <a:xfrm>
            <a:off x="2321169" y="4033368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207">
            <a:extLst>
              <a:ext uri="{FF2B5EF4-FFF2-40B4-BE49-F238E27FC236}">
                <a16:creationId xmlns:a16="http://schemas.microsoft.com/office/drawing/2014/main" id="{E3C4E576-9117-44A9-9517-046E6160EA0F}"/>
              </a:ext>
            </a:extLst>
          </p:cNvPr>
          <p:cNvSpPr/>
          <p:nvPr/>
        </p:nvSpPr>
        <p:spPr>
          <a:xfrm>
            <a:off x="2478745" y="4034983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208">
            <a:extLst>
              <a:ext uri="{FF2B5EF4-FFF2-40B4-BE49-F238E27FC236}">
                <a16:creationId xmlns:a16="http://schemas.microsoft.com/office/drawing/2014/main" id="{318123CF-056E-4279-9469-741CF3A28652}"/>
              </a:ext>
            </a:extLst>
          </p:cNvPr>
          <p:cNvSpPr/>
          <p:nvPr/>
        </p:nvSpPr>
        <p:spPr>
          <a:xfrm>
            <a:off x="2161714" y="3561888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209">
            <a:extLst>
              <a:ext uri="{FF2B5EF4-FFF2-40B4-BE49-F238E27FC236}">
                <a16:creationId xmlns:a16="http://schemas.microsoft.com/office/drawing/2014/main" id="{49D8673F-4543-4925-A2CD-3444FC68A4B5}"/>
              </a:ext>
            </a:extLst>
          </p:cNvPr>
          <p:cNvSpPr/>
          <p:nvPr/>
        </p:nvSpPr>
        <p:spPr>
          <a:xfrm>
            <a:off x="2318782" y="3561998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Elipsa 210">
            <a:extLst>
              <a:ext uri="{FF2B5EF4-FFF2-40B4-BE49-F238E27FC236}">
                <a16:creationId xmlns:a16="http://schemas.microsoft.com/office/drawing/2014/main" id="{345C912C-5D9F-4855-9D62-A74B2EF040C1}"/>
              </a:ext>
            </a:extLst>
          </p:cNvPr>
          <p:cNvSpPr/>
          <p:nvPr/>
        </p:nvSpPr>
        <p:spPr>
          <a:xfrm>
            <a:off x="2472282" y="3561943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211">
            <a:extLst>
              <a:ext uri="{FF2B5EF4-FFF2-40B4-BE49-F238E27FC236}">
                <a16:creationId xmlns:a16="http://schemas.microsoft.com/office/drawing/2014/main" id="{7ADEB006-F0A6-478C-9FC6-9A95177278E6}"/>
              </a:ext>
            </a:extLst>
          </p:cNvPr>
          <p:cNvSpPr/>
          <p:nvPr/>
        </p:nvSpPr>
        <p:spPr>
          <a:xfrm>
            <a:off x="2627281" y="3561888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212">
            <a:extLst>
              <a:ext uri="{FF2B5EF4-FFF2-40B4-BE49-F238E27FC236}">
                <a16:creationId xmlns:a16="http://schemas.microsoft.com/office/drawing/2014/main" id="{3DACEA1B-661D-418A-B387-31BE0D5E1F5A}"/>
              </a:ext>
            </a:extLst>
          </p:cNvPr>
          <p:cNvSpPr/>
          <p:nvPr/>
        </p:nvSpPr>
        <p:spPr>
          <a:xfrm>
            <a:off x="3381531" y="4026958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213">
            <a:extLst>
              <a:ext uri="{FF2B5EF4-FFF2-40B4-BE49-F238E27FC236}">
                <a16:creationId xmlns:a16="http://schemas.microsoft.com/office/drawing/2014/main" id="{6A8C6505-CF26-433D-996A-0C179950533F}"/>
              </a:ext>
            </a:extLst>
          </p:cNvPr>
          <p:cNvSpPr/>
          <p:nvPr/>
        </p:nvSpPr>
        <p:spPr>
          <a:xfrm>
            <a:off x="3532224" y="4026431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214">
            <a:extLst>
              <a:ext uri="{FF2B5EF4-FFF2-40B4-BE49-F238E27FC236}">
                <a16:creationId xmlns:a16="http://schemas.microsoft.com/office/drawing/2014/main" id="{78EE2B06-4110-4857-9E25-0BD1BBE08BCF}"/>
              </a:ext>
            </a:extLst>
          </p:cNvPr>
          <p:cNvSpPr/>
          <p:nvPr/>
        </p:nvSpPr>
        <p:spPr>
          <a:xfrm>
            <a:off x="3204552" y="3561943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Elipsa 215">
            <a:extLst>
              <a:ext uri="{FF2B5EF4-FFF2-40B4-BE49-F238E27FC236}">
                <a16:creationId xmlns:a16="http://schemas.microsoft.com/office/drawing/2014/main" id="{9768FF4C-91E8-4C2A-A83D-DC09C23B257A}"/>
              </a:ext>
            </a:extLst>
          </p:cNvPr>
          <p:cNvSpPr/>
          <p:nvPr/>
        </p:nvSpPr>
        <p:spPr>
          <a:xfrm>
            <a:off x="3369066" y="3562358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216">
            <a:extLst>
              <a:ext uri="{FF2B5EF4-FFF2-40B4-BE49-F238E27FC236}">
                <a16:creationId xmlns:a16="http://schemas.microsoft.com/office/drawing/2014/main" id="{40B916EF-9CE0-445A-AD83-BD60B2971BF7}"/>
              </a:ext>
            </a:extLst>
          </p:cNvPr>
          <p:cNvSpPr/>
          <p:nvPr/>
        </p:nvSpPr>
        <p:spPr>
          <a:xfrm>
            <a:off x="3518364" y="3562358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217">
            <a:extLst>
              <a:ext uri="{FF2B5EF4-FFF2-40B4-BE49-F238E27FC236}">
                <a16:creationId xmlns:a16="http://schemas.microsoft.com/office/drawing/2014/main" id="{FD7DBC8C-5B96-43EA-BF7A-67C7AFD2E0D8}"/>
              </a:ext>
            </a:extLst>
          </p:cNvPr>
          <p:cNvSpPr/>
          <p:nvPr/>
        </p:nvSpPr>
        <p:spPr>
          <a:xfrm>
            <a:off x="3672946" y="3562358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218">
            <a:extLst>
              <a:ext uri="{FF2B5EF4-FFF2-40B4-BE49-F238E27FC236}">
                <a16:creationId xmlns:a16="http://schemas.microsoft.com/office/drawing/2014/main" id="{38EE6A0C-00AD-434B-94DA-72A4E5B37FF9}"/>
              </a:ext>
            </a:extLst>
          </p:cNvPr>
          <p:cNvSpPr/>
          <p:nvPr/>
        </p:nvSpPr>
        <p:spPr>
          <a:xfrm>
            <a:off x="3365482" y="3413540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8" name="Łącznik prosty ze strzałką 67">
            <a:extLst>
              <a:ext uri="{FF2B5EF4-FFF2-40B4-BE49-F238E27FC236}">
                <a16:creationId xmlns:a16="http://schemas.microsoft.com/office/drawing/2014/main" id="{C250B69B-D7D4-4B3C-BF59-47BBBE377A8E}"/>
              </a:ext>
            </a:extLst>
          </p:cNvPr>
          <p:cNvCxnSpPr>
            <a:cxnSpLocks/>
          </p:cNvCxnSpPr>
          <p:nvPr/>
        </p:nvCxnSpPr>
        <p:spPr>
          <a:xfrm>
            <a:off x="3277946" y="3037840"/>
            <a:ext cx="0" cy="591946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ipsa 228">
            <a:extLst>
              <a:ext uri="{FF2B5EF4-FFF2-40B4-BE49-F238E27FC236}">
                <a16:creationId xmlns:a16="http://schemas.microsoft.com/office/drawing/2014/main" id="{FFEB6F1C-2743-41A7-8463-2F784DA36D5B}"/>
              </a:ext>
            </a:extLst>
          </p:cNvPr>
          <p:cNvSpPr/>
          <p:nvPr/>
        </p:nvSpPr>
        <p:spPr>
          <a:xfrm>
            <a:off x="3206913" y="3563392"/>
            <a:ext cx="149298" cy="147021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Elipsa 211">
            <a:extLst>
              <a:ext uri="{FF2B5EF4-FFF2-40B4-BE49-F238E27FC236}">
                <a16:creationId xmlns:a16="http://schemas.microsoft.com/office/drawing/2014/main" id="{83573317-F72D-4463-96C0-DDB811AA3C78}"/>
              </a:ext>
            </a:extLst>
          </p:cNvPr>
          <p:cNvSpPr/>
          <p:nvPr/>
        </p:nvSpPr>
        <p:spPr>
          <a:xfrm>
            <a:off x="2470375" y="3406454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Elipsa 211">
            <a:extLst>
              <a:ext uri="{FF2B5EF4-FFF2-40B4-BE49-F238E27FC236}">
                <a16:creationId xmlns:a16="http://schemas.microsoft.com/office/drawing/2014/main" id="{30D09C86-2F9E-47C7-A8D8-818BC13B732D}"/>
              </a:ext>
            </a:extLst>
          </p:cNvPr>
          <p:cNvSpPr/>
          <p:nvPr/>
        </p:nvSpPr>
        <p:spPr>
          <a:xfrm>
            <a:off x="2318782" y="3408888"/>
            <a:ext cx="149298" cy="147021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218">
            <a:extLst>
              <a:ext uri="{FF2B5EF4-FFF2-40B4-BE49-F238E27FC236}">
                <a16:creationId xmlns:a16="http://schemas.microsoft.com/office/drawing/2014/main" id="{0CD8DB47-A4B5-4811-88D7-783D0414FEF3}"/>
              </a:ext>
            </a:extLst>
          </p:cNvPr>
          <p:cNvSpPr/>
          <p:nvPr/>
        </p:nvSpPr>
        <p:spPr>
          <a:xfrm>
            <a:off x="3518364" y="3412150"/>
            <a:ext cx="149298" cy="147021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37478762-C912-45A1-931E-F739595128FF}"/>
              </a:ext>
            </a:extLst>
          </p:cNvPr>
          <p:cNvGrpSpPr/>
          <p:nvPr/>
        </p:nvGrpSpPr>
        <p:grpSpPr>
          <a:xfrm>
            <a:off x="1327467" y="2008103"/>
            <a:ext cx="5106585" cy="2896147"/>
            <a:chOff x="1327467" y="1841729"/>
            <a:chExt cx="5106585" cy="3201986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388F5055-53AE-45D8-A4EA-E1CDA82D2175}"/>
                </a:ext>
              </a:extLst>
            </p:cNvPr>
            <p:cNvSpPr/>
            <p:nvPr/>
          </p:nvSpPr>
          <p:spPr>
            <a:xfrm>
              <a:off x="1327467" y="1841729"/>
              <a:ext cx="3012757" cy="3201986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50D12BC3-7EE7-4D60-AF86-826BF73964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0224" y="4650340"/>
              <a:ext cx="2093828" cy="3933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90">
              <a:extLst>
                <a:ext uri="{FF2B5EF4-FFF2-40B4-BE49-F238E27FC236}">
                  <a16:creationId xmlns:a16="http://schemas.microsoft.com/office/drawing/2014/main" id="{39E0D593-5024-46A4-A4D4-1D1BAB024E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1612" y="1841729"/>
              <a:ext cx="2102440" cy="172396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Prostokąt 91">
            <a:extLst>
              <a:ext uri="{FF2B5EF4-FFF2-40B4-BE49-F238E27FC236}">
                <a16:creationId xmlns:a16="http://schemas.microsoft.com/office/drawing/2014/main" id="{D4972315-C719-4FA9-826C-51AAE56592E0}"/>
              </a:ext>
            </a:extLst>
          </p:cNvPr>
          <p:cNvSpPr/>
          <p:nvPr/>
        </p:nvSpPr>
        <p:spPr>
          <a:xfrm>
            <a:off x="1451812" y="2081600"/>
            <a:ext cx="2818016" cy="2726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pole tekstowe 92">
            <a:extLst>
              <a:ext uri="{FF2B5EF4-FFF2-40B4-BE49-F238E27FC236}">
                <a16:creationId xmlns:a16="http://schemas.microsoft.com/office/drawing/2014/main" id="{15FA0040-020B-43F8-95A0-BBEAB7BCDD06}"/>
              </a:ext>
            </a:extLst>
          </p:cNvPr>
          <p:cNvSpPr txBox="1"/>
          <p:nvPr/>
        </p:nvSpPr>
        <p:spPr>
          <a:xfrm>
            <a:off x="1714934" y="2137643"/>
            <a:ext cx="21580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FF0000"/>
                </a:solidFill>
                <a:latin typeface="+mj-lt"/>
              </a:rPr>
              <a:t>J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= </a:t>
            </a:r>
            <a:r>
              <a:rPr lang="pl-PL" sz="1600" i="1" dirty="0">
                <a:solidFill>
                  <a:srgbClr val="FF0000"/>
                </a:solidFill>
                <a:latin typeface="+mj-lt"/>
              </a:rPr>
              <a:t>5/2</a:t>
            </a:r>
            <a:r>
              <a:rPr lang="pl-PL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+ </a:t>
            </a:r>
            <a:r>
              <a:rPr lang="pl-PL" sz="1600" i="1" dirty="0">
                <a:solidFill>
                  <a:srgbClr val="FF0000"/>
                </a:solidFill>
                <a:latin typeface="+mj-lt"/>
              </a:rPr>
              <a:t>3/2 = 4</a:t>
            </a:r>
            <a:endParaRPr lang="pl-PL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1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3457E-7 L -5.55556E-7 -0.119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13" grpId="0"/>
      <p:bldP spid="50" grpId="0" animBg="1"/>
      <p:bldP spid="51" grpId="0" animBg="1"/>
      <p:bldP spid="52" grpId="0" animBg="1"/>
      <p:bldP spid="53" grpId="0" animBg="1"/>
      <p:bldP spid="72" grpId="0"/>
      <p:bldP spid="85" grpId="0"/>
      <p:bldP spid="87" grpId="0"/>
      <p:bldP spid="89" grpId="0"/>
      <p:bldP spid="62" grpId="0" animBg="1"/>
      <p:bldP spid="69" grpId="0" animBg="1"/>
      <p:bldP spid="92" grpId="0" animBg="1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az 64">
            <a:extLst>
              <a:ext uri="{FF2B5EF4-FFF2-40B4-BE49-F238E27FC236}">
                <a16:creationId xmlns:a16="http://schemas.microsoft.com/office/drawing/2014/main" id="{12A1818A-FC76-400C-83A0-2667AA623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13" y="889553"/>
            <a:ext cx="1507578" cy="3760787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69945" y="335333"/>
            <a:ext cx="4847994" cy="15127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dirty="0" err="1">
                <a:latin typeface="+mj-lt"/>
              </a:rPr>
              <a:t>Stretched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states</a:t>
            </a:r>
            <a:endParaRPr lang="pl-PL" sz="2000" dirty="0">
              <a:latin typeface="+mj-lt"/>
            </a:endParaRPr>
          </a:p>
          <a:p>
            <a:pPr marL="109728" indent="0" algn="ctr">
              <a:spcAft>
                <a:spcPts val="600"/>
              </a:spcAft>
              <a:buNone/>
            </a:pPr>
            <a:r>
              <a:rPr lang="pl-PL" sz="1200" dirty="0" err="1">
                <a:latin typeface="+mj-lt"/>
              </a:rPr>
              <a:t>Such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states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are</a:t>
            </a:r>
            <a:r>
              <a:rPr lang="pl-PL" sz="1200" dirty="0">
                <a:latin typeface="+mj-lt"/>
              </a:rPr>
              <a:t> d</a:t>
            </a:r>
            <a:r>
              <a:rPr lang="en-US" sz="1200" dirty="0" err="1">
                <a:latin typeface="+mj-lt"/>
              </a:rPr>
              <a:t>ominated</a:t>
            </a:r>
            <a:r>
              <a:rPr lang="en-US" sz="1200" dirty="0">
                <a:latin typeface="+mj-lt"/>
              </a:rPr>
              <a:t> by a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single particle-hole component</a:t>
            </a:r>
            <a:r>
              <a:rPr lang="en-US" sz="1200" dirty="0">
                <a:latin typeface="+mj-lt"/>
              </a:rPr>
              <a:t> </a:t>
            </a:r>
            <a:br>
              <a:rPr lang="pl-PL" sz="1200" dirty="0">
                <a:latin typeface="+mj-lt"/>
              </a:rPr>
            </a:br>
            <a:r>
              <a:rPr lang="en-US" sz="1200" dirty="0">
                <a:latin typeface="+mj-lt"/>
              </a:rPr>
              <a:t>for which the excited particle and the residual hole couple to </a:t>
            </a:r>
            <a:br>
              <a:rPr lang="pl-PL" sz="1200" dirty="0">
                <a:latin typeface="+mj-lt"/>
              </a:rPr>
            </a:br>
            <a:r>
              <a:rPr lang="en-US" sz="1200" dirty="0">
                <a:latin typeface="+mj-lt"/>
              </a:rPr>
              <a:t>the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maximal possible spin value</a:t>
            </a:r>
            <a:r>
              <a:rPr lang="pl-PL" sz="1200" dirty="0">
                <a:latin typeface="+mj-lt"/>
              </a:rPr>
              <a:t>: </a:t>
            </a:r>
          </a:p>
          <a:p>
            <a:pPr marL="109728" indent="0" algn="ctr">
              <a:spcAft>
                <a:spcPts val="600"/>
              </a:spcAft>
              <a:buNone/>
            </a:pP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max</a:t>
            </a:r>
            <a:r>
              <a:rPr lang="en-US" sz="1600" dirty="0">
                <a:latin typeface="+mj-lt"/>
              </a:rPr>
              <a:t> = </a:t>
            </a: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p</a:t>
            </a:r>
            <a:r>
              <a:rPr lang="en-US" sz="16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(max) </a:t>
            </a:r>
            <a:r>
              <a:rPr lang="en-US" sz="1600" dirty="0">
                <a:latin typeface="+mj-lt"/>
              </a:rPr>
              <a:t>+ </a:t>
            </a: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h</a:t>
            </a:r>
            <a:r>
              <a:rPr lang="pl-PL" sz="1600" baseline="-250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(max)</a:t>
            </a:r>
          </a:p>
        </p:txBody>
      </p:sp>
      <p:sp>
        <p:nvSpPr>
          <p:cNvPr id="2" name="Prostokąt 1"/>
          <p:cNvSpPr/>
          <p:nvPr/>
        </p:nvSpPr>
        <p:spPr>
          <a:xfrm>
            <a:off x="587416" y="372479"/>
            <a:ext cx="4847994" cy="1490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/>
          <p:cNvGrpSpPr/>
          <p:nvPr/>
        </p:nvGrpSpPr>
        <p:grpSpPr>
          <a:xfrm>
            <a:off x="562357" y="2071601"/>
            <a:ext cx="4363156" cy="2972693"/>
            <a:chOff x="4509911" y="2170807"/>
            <a:chExt cx="4363156" cy="2972693"/>
          </a:xfrm>
        </p:grpSpPr>
        <p:grpSp>
          <p:nvGrpSpPr>
            <p:cNvPr id="41" name="Grupa 40"/>
            <p:cNvGrpSpPr/>
            <p:nvPr/>
          </p:nvGrpSpPr>
          <p:grpSpPr>
            <a:xfrm>
              <a:off x="4509911" y="2179399"/>
              <a:ext cx="4363156" cy="2964101"/>
              <a:chOff x="4509911" y="2179399"/>
              <a:chExt cx="4363156" cy="296410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9911" y="2179399"/>
                <a:ext cx="4363156" cy="2964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Prostokąt 7"/>
              <p:cNvSpPr/>
              <p:nvPr/>
            </p:nvSpPr>
            <p:spPr>
              <a:xfrm>
                <a:off x="8004075" y="4428484"/>
                <a:ext cx="754483" cy="471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5" name="pole tekstowe 54"/>
            <p:cNvSpPr txBox="1"/>
            <p:nvPr/>
          </p:nvSpPr>
          <p:spPr>
            <a:xfrm>
              <a:off x="5451233" y="2170807"/>
              <a:ext cx="241063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latin typeface="+mj-lt"/>
                </a:rPr>
                <a:t>REPORTED STRETCHED STATES</a:t>
              </a:r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875015" y="4461838"/>
            <a:ext cx="2902206" cy="461665"/>
            <a:chOff x="4822569" y="4561044"/>
            <a:chExt cx="2902206" cy="461665"/>
          </a:xfrm>
        </p:grpSpPr>
        <p:sp>
          <p:nvSpPr>
            <p:cNvPr id="74" name="CasellaDiTesto 8"/>
            <p:cNvSpPr txBox="1"/>
            <p:nvPr/>
          </p:nvSpPr>
          <p:spPr>
            <a:xfrm>
              <a:off x="5694315" y="4561044"/>
              <a:ext cx="2030460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p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d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M4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baseline="30000" dirty="0">
                  <a:latin typeface="+mj-lt"/>
                </a:rPr>
                <a:t>11</a:t>
              </a:r>
              <a:r>
                <a:rPr lang="pl-PL" sz="1200" b="1" dirty="0">
                  <a:latin typeface="+mj-lt"/>
                </a:rPr>
                <a:t>B, </a:t>
              </a:r>
              <a:r>
                <a:rPr lang="pl-PL" sz="1200" b="1" baseline="30000" dirty="0">
                  <a:latin typeface="+mj-lt"/>
                </a:rPr>
                <a:t>12,13,14</a:t>
              </a:r>
              <a:r>
                <a:rPr lang="pl-PL" sz="1200" b="1" dirty="0">
                  <a:latin typeface="+mj-lt"/>
                </a:rPr>
                <a:t>C, </a:t>
              </a:r>
              <a:r>
                <a:rPr lang="pl-PL" sz="1200" b="1" baseline="30000" dirty="0">
                  <a:latin typeface="+mj-lt"/>
                </a:rPr>
                <a:t>14,15</a:t>
              </a:r>
              <a:r>
                <a:rPr lang="pl-PL" sz="1200" b="1" dirty="0">
                  <a:latin typeface="+mj-lt"/>
                </a:rPr>
                <a:t>N, </a:t>
              </a:r>
              <a:r>
                <a:rPr lang="pl-PL" sz="1200" b="1" baseline="30000" dirty="0">
                  <a:latin typeface="+mj-lt"/>
                </a:rPr>
                <a:t>16</a:t>
              </a:r>
              <a:r>
                <a:rPr lang="pl-PL" sz="1200" b="1" dirty="0">
                  <a:latin typeface="+mj-lt"/>
                </a:rPr>
                <a:t>O</a:t>
              </a:r>
            </a:p>
          </p:txBody>
        </p:sp>
        <p:cxnSp>
          <p:nvCxnSpPr>
            <p:cNvPr id="47" name="Łącznik prosty ze strzałką 46"/>
            <p:cNvCxnSpPr>
              <a:stCxn id="42" idx="6"/>
              <a:endCxn id="74" idx="1"/>
            </p:cNvCxnSpPr>
            <p:nvPr/>
          </p:nvCxnSpPr>
          <p:spPr>
            <a:xfrm flipV="1">
              <a:off x="4822569" y="4791877"/>
              <a:ext cx="871746" cy="784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Elipsa 41"/>
          <p:cNvSpPr/>
          <p:nvPr/>
        </p:nvSpPr>
        <p:spPr>
          <a:xfrm>
            <a:off x="685011" y="4717723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5" name="Grupa 74"/>
          <p:cNvGrpSpPr/>
          <p:nvPr/>
        </p:nvGrpSpPr>
        <p:grpSpPr>
          <a:xfrm>
            <a:off x="1015846" y="3756454"/>
            <a:ext cx="4009465" cy="856421"/>
            <a:chOff x="4509060" y="4392769"/>
            <a:chExt cx="4009465" cy="856421"/>
          </a:xfrm>
        </p:grpSpPr>
        <p:sp>
          <p:nvSpPr>
            <p:cNvPr id="76" name="CasellaDiTesto 8"/>
            <p:cNvSpPr txBox="1"/>
            <p:nvPr/>
          </p:nvSpPr>
          <p:spPr>
            <a:xfrm>
              <a:off x="6488065" y="4392769"/>
              <a:ext cx="2030460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5/2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f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7/2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M6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baseline="30000" dirty="0">
                  <a:latin typeface="+mj-lt"/>
                </a:rPr>
                <a:t>24</a:t>
              </a:r>
              <a:r>
                <a:rPr lang="pl-PL" sz="1200" b="1" dirty="0">
                  <a:latin typeface="+mj-lt"/>
                </a:rPr>
                <a:t>Mg, </a:t>
              </a:r>
              <a:r>
                <a:rPr lang="pl-PL" sz="1200" b="1" baseline="30000" dirty="0">
                  <a:latin typeface="+mj-lt"/>
                </a:rPr>
                <a:t>28</a:t>
              </a:r>
              <a:r>
                <a:rPr lang="pl-PL" sz="1200" b="1" dirty="0">
                  <a:latin typeface="+mj-lt"/>
                </a:rPr>
                <a:t>Si</a:t>
              </a:r>
            </a:p>
          </p:txBody>
        </p:sp>
        <p:cxnSp>
          <p:nvCxnSpPr>
            <p:cNvPr id="77" name="Łącznik prosty ze strzałką 76"/>
            <p:cNvCxnSpPr>
              <a:stCxn id="78" idx="6"/>
              <a:endCxn id="76" idx="1"/>
            </p:cNvCxnSpPr>
            <p:nvPr/>
          </p:nvCxnSpPr>
          <p:spPr>
            <a:xfrm flipV="1">
              <a:off x="4509060" y="4623602"/>
              <a:ext cx="1979005" cy="625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Elipsa 77"/>
          <p:cNvSpPr/>
          <p:nvPr/>
        </p:nvSpPr>
        <p:spPr>
          <a:xfrm>
            <a:off x="825842" y="4559436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0" name="Grupa 79"/>
          <p:cNvGrpSpPr/>
          <p:nvPr/>
        </p:nvGrpSpPr>
        <p:grpSpPr>
          <a:xfrm>
            <a:off x="548557" y="3303544"/>
            <a:ext cx="2030460" cy="951692"/>
            <a:chOff x="3681108" y="4983748"/>
            <a:chExt cx="2030460" cy="951692"/>
          </a:xfrm>
        </p:grpSpPr>
        <p:sp>
          <p:nvSpPr>
            <p:cNvPr id="81" name="CasellaDiTesto 8"/>
            <p:cNvSpPr txBox="1"/>
            <p:nvPr/>
          </p:nvSpPr>
          <p:spPr>
            <a:xfrm>
              <a:off x="3681108" y="4983748"/>
              <a:ext cx="2030460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f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7/2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g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9/2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M8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en-US" sz="1200" b="1" baseline="30000" dirty="0">
                  <a:latin typeface="+mj-lt"/>
                </a:rPr>
                <a:t>52</a:t>
              </a:r>
              <a:r>
                <a:rPr lang="en-US" sz="1200" b="1" dirty="0">
                  <a:latin typeface="+mj-lt"/>
                </a:rPr>
                <a:t>Cr, </a:t>
              </a:r>
              <a:r>
                <a:rPr lang="en-US" sz="1200" b="1" baseline="30000" dirty="0">
                  <a:latin typeface="+mj-lt"/>
                </a:rPr>
                <a:t>54</a:t>
              </a:r>
              <a:r>
                <a:rPr lang="en-US" sz="1200" b="1" dirty="0">
                  <a:latin typeface="+mj-lt"/>
                </a:rPr>
                <a:t>Fe, </a:t>
              </a:r>
              <a:r>
                <a:rPr lang="en-US" sz="1200" b="1" baseline="30000" dirty="0">
                  <a:latin typeface="+mj-lt"/>
                </a:rPr>
                <a:t>56</a:t>
              </a:r>
              <a:r>
                <a:rPr lang="en-US" sz="1200" b="1" dirty="0">
                  <a:latin typeface="+mj-lt"/>
                </a:rPr>
                <a:t>Fe, </a:t>
              </a:r>
              <a:r>
                <a:rPr lang="en-US" sz="1200" b="1" baseline="30000" dirty="0">
                  <a:latin typeface="+mj-lt"/>
                </a:rPr>
                <a:t>58</a:t>
              </a:r>
              <a:r>
                <a:rPr lang="en-US" sz="1200" b="1" dirty="0">
                  <a:latin typeface="+mj-lt"/>
                </a:rPr>
                <a:t>Ni </a:t>
              </a:r>
              <a:r>
                <a:rPr lang="en-US" sz="1200" b="1" baseline="30000" dirty="0">
                  <a:latin typeface="+mj-lt"/>
                </a:rPr>
                <a:t>60</a:t>
              </a:r>
              <a:r>
                <a:rPr lang="en-US" sz="1200" b="1" dirty="0">
                  <a:latin typeface="+mj-lt"/>
                </a:rPr>
                <a:t>Ni </a:t>
              </a:r>
              <a:endParaRPr lang="pl-PL" sz="1200" b="1" dirty="0">
                <a:latin typeface="+mj-lt"/>
              </a:endParaRPr>
            </a:p>
          </p:txBody>
        </p:sp>
        <p:cxnSp>
          <p:nvCxnSpPr>
            <p:cNvPr id="82" name="Łącznik prosty ze strzałką 81"/>
            <p:cNvCxnSpPr>
              <a:stCxn id="83" idx="0"/>
              <a:endCxn id="81" idx="2"/>
            </p:cNvCxnSpPr>
            <p:nvPr/>
          </p:nvCxnSpPr>
          <p:spPr>
            <a:xfrm flipV="1">
              <a:off x="4454444" y="5445413"/>
              <a:ext cx="241894" cy="49002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Elipsa 82"/>
          <p:cNvSpPr/>
          <p:nvPr/>
        </p:nvSpPr>
        <p:spPr>
          <a:xfrm>
            <a:off x="1226891" y="4255236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4" name="Grupa 93"/>
          <p:cNvGrpSpPr/>
          <p:nvPr/>
        </p:nvGrpSpPr>
        <p:grpSpPr>
          <a:xfrm>
            <a:off x="1085706" y="2348368"/>
            <a:ext cx="2433175" cy="646331"/>
            <a:chOff x="2227215" y="4227669"/>
            <a:chExt cx="2433175" cy="646331"/>
          </a:xfrm>
        </p:grpSpPr>
        <p:sp>
          <p:nvSpPr>
            <p:cNvPr id="95" name="CasellaDiTesto 8"/>
            <p:cNvSpPr txBox="1"/>
            <p:nvPr/>
          </p:nvSpPr>
          <p:spPr>
            <a:xfrm>
              <a:off x="2227215" y="4227669"/>
              <a:ext cx="2148590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h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11/2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i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M12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j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15/2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M14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baseline="30000" dirty="0">
                  <a:latin typeface="+mj-lt"/>
                </a:rPr>
                <a:t>208</a:t>
              </a:r>
              <a:r>
                <a:rPr lang="pl-PL" sz="1200" b="1" dirty="0">
                  <a:latin typeface="+mj-lt"/>
                </a:rPr>
                <a:t>Pb</a:t>
              </a:r>
            </a:p>
          </p:txBody>
        </p:sp>
        <p:cxnSp>
          <p:nvCxnSpPr>
            <p:cNvPr id="96" name="Łącznik prosty ze strzałką 95"/>
            <p:cNvCxnSpPr>
              <a:stCxn id="97" idx="1"/>
              <a:endCxn id="95" idx="3"/>
            </p:cNvCxnSpPr>
            <p:nvPr/>
          </p:nvCxnSpPr>
          <p:spPr>
            <a:xfrm flipH="1" flipV="1">
              <a:off x="4375805" y="4550835"/>
              <a:ext cx="284585" cy="2817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Elipsa 96"/>
          <p:cNvSpPr/>
          <p:nvPr/>
        </p:nvSpPr>
        <p:spPr>
          <a:xfrm>
            <a:off x="3491056" y="2937628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B272402-186E-4DC8-8EC7-D4537C22CA33}"/>
              </a:ext>
            </a:extLst>
          </p:cNvPr>
          <p:cNvSpPr/>
          <p:nvPr/>
        </p:nvSpPr>
        <p:spPr>
          <a:xfrm>
            <a:off x="6501013" y="418038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E415C69B-11FF-4109-B413-5FB8D6893B6B}"/>
              </a:ext>
            </a:extLst>
          </p:cNvPr>
          <p:cNvSpPr/>
          <p:nvPr/>
        </p:nvSpPr>
        <p:spPr>
          <a:xfrm>
            <a:off x="7144913" y="376564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F37DC0A-0E7E-4CD9-A87A-C54C20A7D3C4}"/>
              </a:ext>
            </a:extLst>
          </p:cNvPr>
          <p:cNvCxnSpPr>
            <a:cxnSpLocks/>
          </p:cNvCxnSpPr>
          <p:nvPr/>
        </p:nvCxnSpPr>
        <p:spPr>
          <a:xfrm>
            <a:off x="6974915" y="3879153"/>
            <a:ext cx="0" cy="42092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601F0BE-852B-42B0-97E2-B27A199AF624}"/>
              </a:ext>
            </a:extLst>
          </p:cNvPr>
          <p:cNvSpPr txBox="1"/>
          <p:nvPr/>
        </p:nvSpPr>
        <p:spPr>
          <a:xfrm>
            <a:off x="6628001" y="390339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M4</a:t>
            </a:r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06DC9400-CE8B-42F3-8FF6-E8C5ABF42E0D}"/>
              </a:ext>
            </a:extLst>
          </p:cNvPr>
          <p:cNvSpPr/>
          <p:nvPr/>
        </p:nvSpPr>
        <p:spPr>
          <a:xfrm>
            <a:off x="7091216" y="327071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CFD9192F-44CC-47EA-BF94-9BB02BF511DF}"/>
              </a:ext>
            </a:extLst>
          </p:cNvPr>
          <p:cNvSpPr/>
          <p:nvPr/>
        </p:nvSpPr>
        <p:spPr>
          <a:xfrm>
            <a:off x="7556700" y="2751401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83222DA9-8BFC-48A9-8F33-BFB8A4994621}"/>
              </a:ext>
            </a:extLst>
          </p:cNvPr>
          <p:cNvSpPr/>
          <p:nvPr/>
        </p:nvSpPr>
        <p:spPr>
          <a:xfrm>
            <a:off x="7556699" y="1888412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2D2394DC-C52B-48BD-B329-DBA5896B4755}"/>
              </a:ext>
            </a:extLst>
          </p:cNvPr>
          <p:cNvSpPr/>
          <p:nvPr/>
        </p:nvSpPr>
        <p:spPr>
          <a:xfrm>
            <a:off x="7583905" y="816632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10C79D38-F668-487C-A7E9-912FE1F1F7D6}"/>
              </a:ext>
            </a:extLst>
          </p:cNvPr>
          <p:cNvCxnSpPr>
            <a:cxnSpLocks/>
          </p:cNvCxnSpPr>
          <p:nvPr/>
        </p:nvCxnSpPr>
        <p:spPr>
          <a:xfrm>
            <a:off x="7067865" y="3406454"/>
            <a:ext cx="0" cy="4726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8E1AF0BF-F063-4A27-8664-D96FFB7E61DA}"/>
              </a:ext>
            </a:extLst>
          </p:cNvPr>
          <p:cNvSpPr txBox="1"/>
          <p:nvPr/>
        </p:nvSpPr>
        <p:spPr>
          <a:xfrm>
            <a:off x="6730844" y="342719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M6</a:t>
            </a:r>
          </a:p>
        </p:txBody>
      </p: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45ACD34A-4ACC-4035-8C5C-CEE2CD9075FD}"/>
              </a:ext>
            </a:extLst>
          </p:cNvPr>
          <p:cNvCxnSpPr>
            <a:cxnSpLocks/>
          </p:cNvCxnSpPr>
          <p:nvPr/>
        </p:nvCxnSpPr>
        <p:spPr>
          <a:xfrm>
            <a:off x="7382417" y="2870356"/>
            <a:ext cx="0" cy="53609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ABA04742-B92C-4483-AD00-99B14F7074FF}"/>
              </a:ext>
            </a:extLst>
          </p:cNvPr>
          <p:cNvSpPr txBox="1"/>
          <p:nvPr/>
        </p:nvSpPr>
        <p:spPr>
          <a:xfrm>
            <a:off x="7059877" y="29127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M8</a:t>
            </a:r>
          </a:p>
        </p:txBody>
      </p:sp>
      <p:cxnSp>
        <p:nvCxnSpPr>
          <p:cNvPr id="86" name="Łącznik prosty ze strzałką 85">
            <a:extLst>
              <a:ext uri="{FF2B5EF4-FFF2-40B4-BE49-F238E27FC236}">
                <a16:creationId xmlns:a16="http://schemas.microsoft.com/office/drawing/2014/main" id="{7BB8CC8D-5761-429C-A950-53628B35B755}"/>
              </a:ext>
            </a:extLst>
          </p:cNvPr>
          <p:cNvCxnSpPr>
            <a:cxnSpLocks/>
          </p:cNvCxnSpPr>
          <p:nvPr/>
        </p:nvCxnSpPr>
        <p:spPr>
          <a:xfrm>
            <a:off x="7472832" y="2008103"/>
            <a:ext cx="0" cy="8622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1C0ABE35-BC11-4E2D-BE8D-1949F4CEC30E}"/>
              </a:ext>
            </a:extLst>
          </p:cNvPr>
          <p:cNvSpPr txBox="1"/>
          <p:nvPr/>
        </p:nvSpPr>
        <p:spPr>
          <a:xfrm>
            <a:off x="7060677" y="214571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M10</a:t>
            </a:r>
          </a:p>
        </p:txBody>
      </p:sp>
      <p:cxnSp>
        <p:nvCxnSpPr>
          <p:cNvPr id="88" name="Łącznik prosty ze strzałką 87">
            <a:extLst>
              <a:ext uri="{FF2B5EF4-FFF2-40B4-BE49-F238E27FC236}">
                <a16:creationId xmlns:a16="http://schemas.microsoft.com/office/drawing/2014/main" id="{24E21894-C0B5-4EC4-8975-549DF8537C76}"/>
              </a:ext>
            </a:extLst>
          </p:cNvPr>
          <p:cNvCxnSpPr>
            <a:cxnSpLocks/>
          </p:cNvCxnSpPr>
          <p:nvPr/>
        </p:nvCxnSpPr>
        <p:spPr>
          <a:xfrm>
            <a:off x="7965324" y="935379"/>
            <a:ext cx="0" cy="10648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994CC91D-56A2-47D5-82A4-AC66CF9D6CD1}"/>
              </a:ext>
            </a:extLst>
          </p:cNvPr>
          <p:cNvSpPr txBox="1"/>
          <p:nvPr/>
        </p:nvSpPr>
        <p:spPr>
          <a:xfrm>
            <a:off x="7517516" y="119080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M12</a:t>
            </a:r>
          </a:p>
        </p:txBody>
      </p:sp>
    </p:spTree>
    <p:extLst>
      <p:ext uri="{BB962C8B-B14F-4D97-AF65-F5344CB8AC3E}">
        <p14:creationId xmlns:p14="http://schemas.microsoft.com/office/powerpoint/2010/main" val="42813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8" grpId="0" animBg="1"/>
      <p:bldP spid="83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Obraz 217">
            <a:extLst>
              <a:ext uri="{FF2B5EF4-FFF2-40B4-BE49-F238E27FC236}">
                <a16:creationId xmlns:a16="http://schemas.microsoft.com/office/drawing/2014/main" id="{454F82E7-6BB4-48D9-9480-0FCDB7880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2"/>
          <a:stretch/>
        </p:blipFill>
        <p:spPr>
          <a:xfrm>
            <a:off x="331666" y="2083132"/>
            <a:ext cx="1798220" cy="2452352"/>
          </a:xfrm>
          <a:prstGeom prst="rect">
            <a:avLst/>
          </a:prstGeom>
        </p:spPr>
      </p:pic>
      <p:sp>
        <p:nvSpPr>
          <p:cNvPr id="72" name="Tytuł 1"/>
          <p:cNvSpPr>
            <a:spLocks noGrp="1"/>
          </p:cNvSpPr>
          <p:nvPr>
            <p:ph type="title"/>
          </p:nvPr>
        </p:nvSpPr>
        <p:spPr>
          <a:xfrm>
            <a:off x="189037" y="104775"/>
            <a:ext cx="8229600" cy="1066800"/>
          </a:xfrm>
        </p:spPr>
        <p:txBody>
          <a:bodyPr>
            <a:normAutofit/>
          </a:bodyPr>
          <a:lstStyle/>
          <a:p>
            <a:r>
              <a:rPr lang="pl-PL" sz="2400" dirty="0" err="1"/>
              <a:t>Stretched</a:t>
            </a:r>
            <a:r>
              <a:rPr lang="pl-PL" sz="2400" dirty="0"/>
              <a:t> </a:t>
            </a:r>
            <a:r>
              <a:rPr lang="pl-PL" sz="2400" dirty="0" err="1"/>
              <a:t>states</a:t>
            </a:r>
            <a:r>
              <a:rPr lang="pl-PL" sz="2400" dirty="0"/>
              <a:t> in </a:t>
            </a:r>
            <a:r>
              <a:rPr lang="pl-PL" sz="2400" dirty="0" err="1"/>
              <a:t>light</a:t>
            </a:r>
            <a:r>
              <a:rPr lang="pl-PL" sz="2400" dirty="0"/>
              <a:t> </a:t>
            </a:r>
            <a:r>
              <a:rPr lang="pl-PL" sz="2400" dirty="0" err="1"/>
              <a:t>nuclei</a:t>
            </a:r>
            <a:r>
              <a:rPr lang="pl-PL" sz="2400" dirty="0"/>
              <a:t> – continuum region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2700885" y="1916730"/>
            <a:ext cx="2161558" cy="3067217"/>
            <a:chOff x="3695262" y="1902325"/>
            <a:chExt cx="2161558" cy="3067217"/>
          </a:xfrm>
        </p:grpSpPr>
        <p:sp>
          <p:nvSpPr>
            <p:cNvPr id="74" name="pole tekstowe 73"/>
            <p:cNvSpPr txBox="1"/>
            <p:nvPr/>
          </p:nvSpPr>
          <p:spPr>
            <a:xfrm rot="16200000">
              <a:off x="3253955" y="4074464"/>
              <a:ext cx="11502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dirty="0">
                  <a:latin typeface="+mj-lt"/>
                </a:rPr>
                <a:t>BOUND STATES</a:t>
              </a:r>
            </a:p>
          </p:txBody>
        </p:sp>
        <p:sp>
          <p:nvSpPr>
            <p:cNvPr id="75" name="pole tekstowe 74"/>
            <p:cNvSpPr txBox="1"/>
            <p:nvPr/>
          </p:nvSpPr>
          <p:spPr>
            <a:xfrm rot="16200000">
              <a:off x="3120139" y="2477448"/>
              <a:ext cx="139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dirty="0">
                  <a:latin typeface="+mj-lt"/>
                </a:rPr>
                <a:t>UNBOUND STATES</a:t>
              </a:r>
            </a:p>
          </p:txBody>
        </p:sp>
        <p:grpSp>
          <p:nvGrpSpPr>
            <p:cNvPr id="78" name="Grupa 77"/>
            <p:cNvGrpSpPr/>
            <p:nvPr/>
          </p:nvGrpSpPr>
          <p:grpSpPr>
            <a:xfrm>
              <a:off x="4068223" y="2047986"/>
              <a:ext cx="883277" cy="2868311"/>
              <a:chOff x="7644616" y="2640098"/>
              <a:chExt cx="883277" cy="2868311"/>
            </a:xfrm>
          </p:grpSpPr>
          <p:cxnSp>
            <p:nvCxnSpPr>
              <p:cNvPr id="79" name="Łącznik prostoliniowy 78"/>
              <p:cNvCxnSpPr/>
              <p:nvPr/>
            </p:nvCxnSpPr>
            <p:spPr>
              <a:xfrm>
                <a:off x="7722712" y="5109806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oliniowy 79"/>
              <p:cNvCxnSpPr/>
              <p:nvPr/>
            </p:nvCxnSpPr>
            <p:spPr>
              <a:xfrm>
                <a:off x="7722712" y="49037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Łącznik prostoliniowy 80"/>
              <p:cNvCxnSpPr/>
              <p:nvPr/>
            </p:nvCxnSpPr>
            <p:spPr>
              <a:xfrm>
                <a:off x="7722712" y="479403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Łącznik prostoliniowy 81"/>
              <p:cNvCxnSpPr/>
              <p:nvPr/>
            </p:nvCxnSpPr>
            <p:spPr>
              <a:xfrm>
                <a:off x="7722712" y="447948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oliniowy 82"/>
              <p:cNvCxnSpPr/>
              <p:nvPr/>
            </p:nvCxnSpPr>
            <p:spPr>
              <a:xfrm>
                <a:off x="7722712" y="408445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Łącznik prostoliniowy 83"/>
              <p:cNvCxnSpPr/>
              <p:nvPr/>
            </p:nvCxnSpPr>
            <p:spPr>
              <a:xfrm>
                <a:off x="7722712" y="398936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oliniowy 84"/>
              <p:cNvCxnSpPr/>
              <p:nvPr/>
            </p:nvCxnSpPr>
            <p:spPr>
              <a:xfrm>
                <a:off x="7722712" y="390767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oliniowy 85"/>
              <p:cNvCxnSpPr/>
              <p:nvPr/>
            </p:nvCxnSpPr>
            <p:spPr>
              <a:xfrm>
                <a:off x="7722712" y="3812577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oliniowy 86"/>
              <p:cNvCxnSpPr/>
              <p:nvPr/>
            </p:nvCxnSpPr>
            <p:spPr>
              <a:xfrm>
                <a:off x="7722712" y="394097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oliniowy 87"/>
              <p:cNvCxnSpPr/>
              <p:nvPr/>
            </p:nvCxnSpPr>
            <p:spPr>
              <a:xfrm>
                <a:off x="7722712" y="385928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Łącznik prostoliniowy 88"/>
              <p:cNvCxnSpPr/>
              <p:nvPr/>
            </p:nvCxnSpPr>
            <p:spPr>
              <a:xfrm>
                <a:off x="7722712" y="376419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Prostokąt 89"/>
              <p:cNvSpPr/>
              <p:nvPr/>
            </p:nvSpPr>
            <p:spPr>
              <a:xfrm>
                <a:off x="7722712" y="2640098"/>
                <a:ext cx="638175" cy="11240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91" name="Łącznik prostoliniowy 90"/>
              <p:cNvCxnSpPr/>
              <p:nvPr/>
            </p:nvCxnSpPr>
            <p:spPr>
              <a:xfrm>
                <a:off x="7722712" y="321509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oliniowy 91"/>
              <p:cNvCxnSpPr/>
              <p:nvPr/>
            </p:nvCxnSpPr>
            <p:spPr>
              <a:xfrm>
                <a:off x="7722712" y="312000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oliniowy 92"/>
              <p:cNvCxnSpPr/>
              <p:nvPr/>
            </p:nvCxnSpPr>
            <p:spPr>
              <a:xfrm>
                <a:off x="7722712" y="324839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oliniowy 93"/>
              <p:cNvCxnSpPr/>
              <p:nvPr/>
            </p:nvCxnSpPr>
            <p:spPr>
              <a:xfrm>
                <a:off x="7722712" y="3166713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Łącznik prostoliniowy 94"/>
              <p:cNvCxnSpPr/>
              <p:nvPr/>
            </p:nvCxnSpPr>
            <p:spPr>
              <a:xfrm>
                <a:off x="7722712" y="307161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oliniowy 95"/>
              <p:cNvCxnSpPr/>
              <p:nvPr/>
            </p:nvCxnSpPr>
            <p:spPr>
              <a:xfrm>
                <a:off x="7722712" y="344251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Łącznik prostoliniowy 96"/>
              <p:cNvCxnSpPr/>
              <p:nvPr/>
            </p:nvCxnSpPr>
            <p:spPr>
              <a:xfrm>
                <a:off x="7722712" y="334741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Łącznik prostoliniowy 97"/>
              <p:cNvCxnSpPr/>
              <p:nvPr/>
            </p:nvCxnSpPr>
            <p:spPr>
              <a:xfrm>
                <a:off x="7722712" y="347581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oliniowy 98"/>
              <p:cNvCxnSpPr/>
              <p:nvPr/>
            </p:nvCxnSpPr>
            <p:spPr>
              <a:xfrm>
                <a:off x="7722712" y="3394126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oliniowy 99"/>
              <p:cNvCxnSpPr/>
              <p:nvPr/>
            </p:nvCxnSpPr>
            <p:spPr>
              <a:xfrm>
                <a:off x="7722712" y="3299028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oliniowy 100"/>
              <p:cNvCxnSpPr/>
              <p:nvPr/>
            </p:nvCxnSpPr>
            <p:spPr>
              <a:xfrm>
                <a:off x="7722712" y="365050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oliniowy 101"/>
              <p:cNvCxnSpPr/>
              <p:nvPr/>
            </p:nvCxnSpPr>
            <p:spPr>
              <a:xfrm>
                <a:off x="7722712" y="355540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oliniowy 102"/>
              <p:cNvCxnSpPr/>
              <p:nvPr/>
            </p:nvCxnSpPr>
            <p:spPr>
              <a:xfrm>
                <a:off x="7722712" y="368380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Łącznik prostoliniowy 115"/>
              <p:cNvCxnSpPr/>
              <p:nvPr/>
            </p:nvCxnSpPr>
            <p:spPr>
              <a:xfrm>
                <a:off x="7722712" y="360211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oliniowy 116"/>
              <p:cNvCxnSpPr/>
              <p:nvPr/>
            </p:nvCxnSpPr>
            <p:spPr>
              <a:xfrm>
                <a:off x="7722712" y="3507016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oliniowy 117"/>
              <p:cNvCxnSpPr/>
              <p:nvPr/>
            </p:nvCxnSpPr>
            <p:spPr>
              <a:xfrm>
                <a:off x="7722712" y="42941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oliniowy 118"/>
              <p:cNvCxnSpPr/>
              <p:nvPr/>
            </p:nvCxnSpPr>
            <p:spPr>
              <a:xfrm>
                <a:off x="7722712" y="550840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Łącznik prostoliniowy 119"/>
              <p:cNvCxnSpPr/>
              <p:nvPr/>
            </p:nvCxnSpPr>
            <p:spPr>
              <a:xfrm>
                <a:off x="7722712" y="438423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Łącznik prostoliniowy 120"/>
              <p:cNvCxnSpPr>
                <a:cxnSpLocks/>
              </p:cNvCxnSpPr>
              <p:nvPr/>
            </p:nvCxnSpPr>
            <p:spPr>
              <a:xfrm>
                <a:off x="7644616" y="3725643"/>
                <a:ext cx="883277" cy="6709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oliniowy 121"/>
              <p:cNvCxnSpPr/>
              <p:nvPr/>
            </p:nvCxnSpPr>
            <p:spPr>
              <a:xfrm>
                <a:off x="7722712" y="280234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oliniowy 122"/>
              <p:cNvCxnSpPr/>
              <p:nvPr/>
            </p:nvCxnSpPr>
            <p:spPr>
              <a:xfrm>
                <a:off x="7722712" y="270725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oliniowy 123"/>
              <p:cNvCxnSpPr/>
              <p:nvPr/>
            </p:nvCxnSpPr>
            <p:spPr>
              <a:xfrm>
                <a:off x="7722712" y="283564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oliniowy 124"/>
              <p:cNvCxnSpPr/>
              <p:nvPr/>
            </p:nvCxnSpPr>
            <p:spPr>
              <a:xfrm>
                <a:off x="7722712" y="2753963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Łącznik prostoliniowy 125"/>
              <p:cNvCxnSpPr/>
              <p:nvPr/>
            </p:nvCxnSpPr>
            <p:spPr>
              <a:xfrm>
                <a:off x="7722712" y="265886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Łącznik prostoliniowy 126"/>
              <p:cNvCxnSpPr/>
              <p:nvPr/>
            </p:nvCxnSpPr>
            <p:spPr>
              <a:xfrm>
                <a:off x="7722712" y="30297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Łącznik prostoliniowy 127"/>
              <p:cNvCxnSpPr/>
              <p:nvPr/>
            </p:nvCxnSpPr>
            <p:spPr>
              <a:xfrm>
                <a:off x="7722712" y="293466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Łącznik prostoliniowy 128"/>
              <p:cNvCxnSpPr/>
              <p:nvPr/>
            </p:nvCxnSpPr>
            <p:spPr>
              <a:xfrm>
                <a:off x="7722712" y="30630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Łącznik prostoliniowy 129"/>
              <p:cNvCxnSpPr/>
              <p:nvPr/>
            </p:nvCxnSpPr>
            <p:spPr>
              <a:xfrm>
                <a:off x="7722712" y="2981376"/>
                <a:ext cx="638175" cy="0"/>
              </a:xfrm>
              <a:prstGeom prst="line">
                <a:avLst/>
              </a:prstGeom>
              <a:ln w="38100">
                <a:solidFill>
                  <a:srgbClr val="5354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Łącznik prostoliniowy 130"/>
              <p:cNvCxnSpPr/>
              <p:nvPr/>
            </p:nvCxnSpPr>
            <p:spPr>
              <a:xfrm>
                <a:off x="7722712" y="2886278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oliniowy 131"/>
              <p:cNvCxnSpPr/>
              <p:nvPr/>
            </p:nvCxnSpPr>
            <p:spPr>
              <a:xfrm>
                <a:off x="7722712" y="323775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oliniowy 132"/>
              <p:cNvCxnSpPr/>
              <p:nvPr/>
            </p:nvCxnSpPr>
            <p:spPr>
              <a:xfrm>
                <a:off x="7722712" y="314265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Nawias klamrowy zamykający 6"/>
            <p:cNvSpPr/>
            <p:nvPr/>
          </p:nvSpPr>
          <p:spPr>
            <a:xfrm flipH="1">
              <a:off x="3978427" y="2066753"/>
              <a:ext cx="77873" cy="1015913"/>
            </a:xfrm>
            <a:prstGeom prst="rightBrace">
              <a:avLst>
                <a:gd name="adj1" fmla="val 5583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Nawias klamrowy zamykający 103"/>
            <p:cNvSpPr/>
            <p:nvPr/>
          </p:nvSpPr>
          <p:spPr>
            <a:xfrm flipH="1">
              <a:off x="3983838" y="3230533"/>
              <a:ext cx="66398" cy="1739009"/>
            </a:xfrm>
            <a:prstGeom prst="rightBrace">
              <a:avLst>
                <a:gd name="adj1" fmla="val 5583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pole tekstowe 75"/>
            <p:cNvSpPr txBox="1"/>
            <p:nvPr/>
          </p:nvSpPr>
          <p:spPr>
            <a:xfrm>
              <a:off x="4888285" y="2863241"/>
              <a:ext cx="9685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b="1" dirty="0">
                  <a:solidFill>
                    <a:srgbClr val="00B050"/>
                  </a:solidFill>
                  <a:latin typeface="+mj-lt"/>
                </a:rPr>
                <a:t>PARTICLE </a:t>
              </a:r>
            </a:p>
            <a:p>
              <a:pPr algn="ctr"/>
              <a:r>
                <a:rPr lang="pl-PL" sz="1000" b="1" dirty="0">
                  <a:solidFill>
                    <a:srgbClr val="00B050"/>
                  </a:solidFill>
                  <a:latin typeface="+mj-lt"/>
                </a:rPr>
                <a:t>SEPARATION </a:t>
              </a:r>
            </a:p>
            <a:p>
              <a:pPr algn="ctr"/>
              <a:r>
                <a:rPr lang="pl-PL" sz="1000" b="1" dirty="0">
                  <a:solidFill>
                    <a:srgbClr val="00B050"/>
                  </a:solidFill>
                  <a:latin typeface="+mj-lt"/>
                </a:rPr>
                <a:t>ENERGY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5371426" y="2134857"/>
            <a:ext cx="3709752" cy="2947507"/>
            <a:chOff x="5434248" y="2023175"/>
            <a:chExt cx="3709752" cy="2947507"/>
          </a:xfrm>
        </p:grpSpPr>
        <p:pic>
          <p:nvPicPr>
            <p:cNvPr id="105" name="Immagine 9"/>
            <p:cNvPicPr>
              <a:picLocks noChangeAspect="1"/>
            </p:cNvPicPr>
            <p:nvPr/>
          </p:nvPicPr>
          <p:blipFill rotWithShape="1">
            <a:blip r:embed="rId4"/>
            <a:srcRect l="17440" t="1168" r="632" b="5835"/>
            <a:stretch/>
          </p:blipFill>
          <p:spPr>
            <a:xfrm>
              <a:off x="5934075" y="2588419"/>
              <a:ext cx="2993231" cy="1945481"/>
            </a:xfrm>
            <a:prstGeom prst="rect">
              <a:avLst/>
            </a:prstGeom>
          </p:spPr>
        </p:pic>
        <p:sp>
          <p:nvSpPr>
            <p:cNvPr id="193" name="Prostokąt 192"/>
            <p:cNvSpPr/>
            <p:nvPr/>
          </p:nvSpPr>
          <p:spPr>
            <a:xfrm>
              <a:off x="5929622" y="2544075"/>
              <a:ext cx="937548" cy="276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/>
            <p:cNvSpPr/>
            <p:nvPr/>
          </p:nvSpPr>
          <p:spPr bwMode="auto">
            <a:xfrm>
              <a:off x="6240182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Prostokąt 109"/>
            <p:cNvSpPr/>
            <p:nvPr/>
          </p:nvSpPr>
          <p:spPr bwMode="auto">
            <a:xfrm>
              <a:off x="6639894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Prostokąt 110"/>
            <p:cNvSpPr/>
            <p:nvPr/>
          </p:nvSpPr>
          <p:spPr bwMode="auto">
            <a:xfrm>
              <a:off x="7472856" y="4560940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Prostokąt 111"/>
            <p:cNvSpPr/>
            <p:nvPr/>
          </p:nvSpPr>
          <p:spPr bwMode="auto">
            <a:xfrm>
              <a:off x="7886711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Prostokąt 112"/>
            <p:cNvSpPr/>
            <p:nvPr/>
          </p:nvSpPr>
          <p:spPr bwMode="auto">
            <a:xfrm>
              <a:off x="9132535" y="4554626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pole tekstowe 113"/>
            <p:cNvSpPr txBox="1"/>
            <p:nvPr/>
          </p:nvSpPr>
          <p:spPr>
            <a:xfrm>
              <a:off x="6213158" y="4697621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15" name="pole tekstowe 114"/>
            <p:cNvSpPr txBox="1"/>
            <p:nvPr/>
          </p:nvSpPr>
          <p:spPr>
            <a:xfrm>
              <a:off x="6843218" y="469762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135" name="pole tekstowe 134"/>
            <p:cNvSpPr txBox="1"/>
            <p:nvPr/>
          </p:nvSpPr>
          <p:spPr>
            <a:xfrm>
              <a:off x="7451036" y="4700087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4" name="pole tekstowe 153"/>
            <p:cNvSpPr txBox="1"/>
            <p:nvPr/>
          </p:nvSpPr>
          <p:spPr>
            <a:xfrm>
              <a:off x="8314097" y="471200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155" name="Prostokąt 154"/>
            <p:cNvSpPr/>
            <p:nvPr/>
          </p:nvSpPr>
          <p:spPr bwMode="auto">
            <a:xfrm rot="16200000">
              <a:off x="5773927" y="4106895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Prostokąt 155"/>
            <p:cNvSpPr/>
            <p:nvPr/>
          </p:nvSpPr>
          <p:spPr bwMode="auto">
            <a:xfrm rot="16200000">
              <a:off x="5765444" y="3673453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Prostokąt 156"/>
            <p:cNvSpPr/>
            <p:nvPr/>
          </p:nvSpPr>
          <p:spPr bwMode="auto">
            <a:xfrm rot="16200000">
              <a:off x="5765444" y="2788084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8" name="pole tekstowe 157"/>
            <p:cNvSpPr txBox="1"/>
            <p:nvPr/>
          </p:nvSpPr>
          <p:spPr>
            <a:xfrm>
              <a:off x="5453718" y="397679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9" name="pole tekstowe 158"/>
            <p:cNvSpPr txBox="1"/>
            <p:nvPr/>
          </p:nvSpPr>
          <p:spPr>
            <a:xfrm>
              <a:off x="5453720" y="3274494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160" name="pole tekstowe 159"/>
            <p:cNvSpPr txBox="1"/>
            <p:nvPr/>
          </p:nvSpPr>
          <p:spPr>
            <a:xfrm>
              <a:off x="5453720" y="265614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61" name="pole tekstowe 160"/>
            <p:cNvSpPr txBox="1"/>
            <p:nvPr/>
          </p:nvSpPr>
          <p:spPr>
            <a:xfrm>
              <a:off x="5434248" y="203322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162" name="Prostokąt 161"/>
            <p:cNvSpPr/>
            <p:nvPr/>
          </p:nvSpPr>
          <p:spPr bwMode="auto">
            <a:xfrm rot="16200000">
              <a:off x="5769844" y="2358376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3" name="Łącznik prosty ze strzałką 162"/>
            <p:cNvCxnSpPr/>
            <p:nvPr/>
          </p:nvCxnSpPr>
          <p:spPr>
            <a:xfrm>
              <a:off x="6243623" y="4625682"/>
              <a:ext cx="399713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ze strzałką 163"/>
            <p:cNvCxnSpPr/>
            <p:nvPr/>
          </p:nvCxnSpPr>
          <p:spPr>
            <a:xfrm>
              <a:off x="6646775" y="4625682"/>
              <a:ext cx="82229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ze strzałką 164"/>
            <p:cNvCxnSpPr/>
            <p:nvPr/>
          </p:nvCxnSpPr>
          <p:spPr>
            <a:xfrm>
              <a:off x="7479737" y="4625682"/>
              <a:ext cx="41385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y ze strzałką 165"/>
            <p:cNvCxnSpPr/>
            <p:nvPr/>
          </p:nvCxnSpPr>
          <p:spPr>
            <a:xfrm>
              <a:off x="7901522" y="4627502"/>
              <a:ext cx="1234456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ze strzałką 166"/>
            <p:cNvCxnSpPr/>
            <p:nvPr/>
          </p:nvCxnSpPr>
          <p:spPr>
            <a:xfrm>
              <a:off x="5897092" y="3889389"/>
              <a:ext cx="0" cy="422305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y ze strzałką 167"/>
            <p:cNvCxnSpPr/>
            <p:nvPr/>
          </p:nvCxnSpPr>
          <p:spPr>
            <a:xfrm>
              <a:off x="5899610" y="2990915"/>
              <a:ext cx="0" cy="895316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ze strzałką 168"/>
            <p:cNvCxnSpPr/>
            <p:nvPr/>
          </p:nvCxnSpPr>
          <p:spPr>
            <a:xfrm>
              <a:off x="5899610" y="2563176"/>
              <a:ext cx="0" cy="43344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ze strzałką 169"/>
            <p:cNvCxnSpPr/>
            <p:nvPr/>
          </p:nvCxnSpPr>
          <p:spPr>
            <a:xfrm rot="10800000">
              <a:off x="5899610" y="2023175"/>
              <a:ext cx="0" cy="545567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Prostokąt 193"/>
            <p:cNvSpPr/>
            <p:nvPr/>
          </p:nvSpPr>
          <p:spPr>
            <a:xfrm>
              <a:off x="7641741" y="4106175"/>
              <a:ext cx="1359384" cy="42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06" name="Grupa 105"/>
          <p:cNvGrpSpPr/>
          <p:nvPr/>
        </p:nvGrpSpPr>
        <p:grpSpPr>
          <a:xfrm>
            <a:off x="7559352" y="3092425"/>
            <a:ext cx="392478" cy="284131"/>
            <a:chOff x="7499886" y="3047529"/>
            <a:chExt cx="392478" cy="284131"/>
          </a:xfrm>
        </p:grpSpPr>
        <p:sp>
          <p:nvSpPr>
            <p:cNvPr id="107" name="Elipsa 8"/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8" name="TextBox 45"/>
            <p:cNvSpPr txBox="1"/>
            <p:nvPr/>
          </p:nvSpPr>
          <p:spPr>
            <a:xfrm>
              <a:off x="7499886" y="3057161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71" name="Grupa 170"/>
          <p:cNvGrpSpPr/>
          <p:nvPr/>
        </p:nvGrpSpPr>
        <p:grpSpPr>
          <a:xfrm>
            <a:off x="7549015" y="2666316"/>
            <a:ext cx="392478" cy="286631"/>
            <a:chOff x="7499886" y="3047529"/>
            <a:chExt cx="392478" cy="286631"/>
          </a:xfrm>
        </p:grpSpPr>
        <p:sp>
          <p:nvSpPr>
            <p:cNvPr id="172" name="Elipsa 8"/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3" name="TextBox 45"/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6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74" name="Grupa 173"/>
          <p:cNvGrpSpPr/>
          <p:nvPr/>
        </p:nvGrpSpPr>
        <p:grpSpPr>
          <a:xfrm>
            <a:off x="7564115" y="2890018"/>
            <a:ext cx="392478" cy="286631"/>
            <a:chOff x="7499886" y="3047529"/>
            <a:chExt cx="392478" cy="286631"/>
          </a:xfrm>
        </p:grpSpPr>
        <p:sp>
          <p:nvSpPr>
            <p:cNvPr id="175" name="Elipsa 8"/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6" name="TextBox 45"/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5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77" name="Grupa 176"/>
          <p:cNvGrpSpPr/>
          <p:nvPr/>
        </p:nvGrpSpPr>
        <p:grpSpPr>
          <a:xfrm>
            <a:off x="7324345" y="2878808"/>
            <a:ext cx="392478" cy="276999"/>
            <a:chOff x="7499886" y="3045255"/>
            <a:chExt cx="392478" cy="276999"/>
          </a:xfrm>
        </p:grpSpPr>
        <p:sp>
          <p:nvSpPr>
            <p:cNvPr id="178" name="Elipsa 8"/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9" name="TextBox 45"/>
            <p:cNvSpPr txBox="1"/>
            <p:nvPr/>
          </p:nvSpPr>
          <p:spPr>
            <a:xfrm>
              <a:off x="7499886" y="3045255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80" name="Grupa 179"/>
          <p:cNvGrpSpPr/>
          <p:nvPr/>
        </p:nvGrpSpPr>
        <p:grpSpPr>
          <a:xfrm>
            <a:off x="7111579" y="3085438"/>
            <a:ext cx="392478" cy="274499"/>
            <a:chOff x="7495173" y="3045255"/>
            <a:chExt cx="392478" cy="274499"/>
          </a:xfrm>
        </p:grpSpPr>
        <p:sp>
          <p:nvSpPr>
            <p:cNvPr id="181" name="Elipsa 8"/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82" name="TextBox 45"/>
            <p:cNvSpPr txBox="1"/>
            <p:nvPr/>
          </p:nvSpPr>
          <p:spPr>
            <a:xfrm>
              <a:off x="7495173" y="3045255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2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83" name="Grupa 182"/>
          <p:cNvGrpSpPr/>
          <p:nvPr/>
        </p:nvGrpSpPr>
        <p:grpSpPr>
          <a:xfrm>
            <a:off x="7120194" y="3343805"/>
            <a:ext cx="392478" cy="274557"/>
            <a:chOff x="7502217" y="3047529"/>
            <a:chExt cx="392478" cy="274557"/>
          </a:xfrm>
        </p:grpSpPr>
        <p:sp>
          <p:nvSpPr>
            <p:cNvPr id="184" name="Elipsa 8"/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85" name="TextBox 45"/>
            <p:cNvSpPr txBox="1"/>
            <p:nvPr/>
          </p:nvSpPr>
          <p:spPr>
            <a:xfrm>
              <a:off x="7502217" y="3047587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86" name="Grupa 185"/>
          <p:cNvGrpSpPr/>
          <p:nvPr/>
        </p:nvGrpSpPr>
        <p:grpSpPr>
          <a:xfrm>
            <a:off x="7316571" y="3090855"/>
            <a:ext cx="392478" cy="279416"/>
            <a:chOff x="7252391" y="3050671"/>
            <a:chExt cx="392478" cy="279416"/>
          </a:xfrm>
        </p:grpSpPr>
        <p:sp>
          <p:nvSpPr>
            <p:cNvPr id="187" name="Elipsa 8"/>
            <p:cNvSpPr/>
            <p:nvPr/>
          </p:nvSpPr>
          <p:spPr>
            <a:xfrm>
              <a:off x="7333625" y="3050671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8" name="TextBox 45"/>
            <p:cNvSpPr txBox="1"/>
            <p:nvPr/>
          </p:nvSpPr>
          <p:spPr>
            <a:xfrm>
              <a:off x="7252391" y="3055588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3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196" name="pole tekstowe 195"/>
          <p:cNvSpPr txBox="1"/>
          <p:nvPr/>
        </p:nvSpPr>
        <p:spPr>
          <a:xfrm>
            <a:off x="5807486" y="1966256"/>
            <a:ext cx="327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+mj-lt"/>
              </a:rPr>
              <a:t>REPORTED STRETCHED STATES</a:t>
            </a:r>
          </a:p>
          <a:p>
            <a:pPr algn="ctr"/>
            <a:r>
              <a:rPr lang="pl-PL" sz="1000" b="1" dirty="0">
                <a:latin typeface="+mj-lt"/>
              </a:rPr>
              <a:t>In </a:t>
            </a:r>
            <a:r>
              <a:rPr lang="pl-PL" sz="1000" b="1" dirty="0" err="1">
                <a:latin typeface="+mj-lt"/>
              </a:rPr>
              <a:t>light</a:t>
            </a:r>
            <a:r>
              <a:rPr lang="pl-PL" sz="1000" b="1" dirty="0">
                <a:latin typeface="+mj-lt"/>
              </a:rPr>
              <a:t> </a:t>
            </a:r>
            <a:r>
              <a:rPr lang="pl-PL" sz="1000" b="1" dirty="0" err="1">
                <a:latin typeface="+mj-lt"/>
              </a:rPr>
              <a:t>nuclei</a:t>
            </a:r>
            <a:r>
              <a:rPr lang="pl-PL" sz="1000" b="1" dirty="0">
                <a:latin typeface="+mj-lt"/>
              </a:rPr>
              <a:t> </a:t>
            </a:r>
            <a:r>
              <a:rPr lang="pl-PL" sz="1000" b="1" dirty="0" err="1">
                <a:latin typeface="+mj-lt"/>
              </a:rPr>
              <a:t>reached</a:t>
            </a:r>
            <a:r>
              <a:rPr lang="pl-PL" sz="1000" b="1" dirty="0">
                <a:latin typeface="+mj-lt"/>
              </a:rPr>
              <a:t> by 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pl-PL" sz="1000" b="1" baseline="-25000" dirty="0">
                <a:solidFill>
                  <a:srgbClr val="FF0000"/>
                </a:solidFill>
                <a:latin typeface="+mj-lt"/>
              </a:rPr>
              <a:t>3/2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000" b="1" dirty="0">
                <a:solidFill>
                  <a:srgbClr val="FF0000"/>
                </a:solidFill>
                <a:latin typeface="+mj-lt"/>
                <a:sym typeface="Wingdings 3"/>
              </a:rPr>
              <a:t>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 d</a:t>
            </a:r>
            <a:r>
              <a:rPr lang="pl-PL" sz="1000" b="1" baseline="-25000" dirty="0">
                <a:solidFill>
                  <a:srgbClr val="FF0000"/>
                </a:solidFill>
                <a:latin typeface="+mj-lt"/>
              </a:rPr>
              <a:t>3/2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 M4 </a:t>
            </a:r>
            <a:r>
              <a:rPr lang="pl-PL" sz="1000" b="1" dirty="0" err="1">
                <a:solidFill>
                  <a:srgbClr val="FF0000"/>
                </a:solidFill>
                <a:latin typeface="+mj-lt"/>
              </a:rPr>
              <a:t>transitions</a:t>
            </a:r>
            <a:endParaRPr lang="pl-PL" sz="1000" b="1" dirty="0">
              <a:latin typeface="+mj-lt"/>
            </a:endParaRPr>
          </a:p>
          <a:p>
            <a:pPr algn="ctr"/>
            <a:r>
              <a:rPr lang="pl-PL" sz="800" i="1" dirty="0" err="1">
                <a:latin typeface="+mj-lt"/>
              </a:rPr>
              <a:t>Populated</a:t>
            </a:r>
            <a:r>
              <a:rPr lang="pl-PL" sz="800" i="1" dirty="0">
                <a:latin typeface="+mj-lt"/>
              </a:rPr>
              <a:t> in </a:t>
            </a:r>
            <a:r>
              <a:rPr lang="pl-PL" sz="800" i="1" dirty="0" err="1">
                <a:latin typeface="+mj-lt"/>
              </a:rPr>
              <a:t>inelastic</a:t>
            </a:r>
            <a:r>
              <a:rPr lang="pl-PL" sz="800" i="1" dirty="0">
                <a:latin typeface="+mj-lt"/>
              </a:rPr>
              <a:t> </a:t>
            </a:r>
            <a:r>
              <a:rPr lang="pl-PL" sz="800" i="1" dirty="0" err="1">
                <a:latin typeface="+mj-lt"/>
              </a:rPr>
              <a:t>scattering</a:t>
            </a:r>
            <a:r>
              <a:rPr lang="pl-PL" sz="800" i="1" dirty="0">
                <a:latin typeface="+mj-lt"/>
              </a:rPr>
              <a:t> of </a:t>
            </a:r>
            <a:r>
              <a:rPr lang="pl-PL" sz="800" i="1" dirty="0" err="1">
                <a:latin typeface="+mj-lt"/>
              </a:rPr>
              <a:t>protons</a:t>
            </a:r>
            <a:r>
              <a:rPr lang="pl-PL" sz="800" i="1" dirty="0">
                <a:latin typeface="+mj-lt"/>
              </a:rPr>
              <a:t>, </a:t>
            </a:r>
            <a:br>
              <a:rPr lang="pl-PL" sz="800" i="1" dirty="0">
                <a:latin typeface="+mj-lt"/>
              </a:rPr>
            </a:br>
            <a:r>
              <a:rPr lang="pl-PL" sz="800" i="1" dirty="0" err="1">
                <a:latin typeface="+mj-lt"/>
              </a:rPr>
              <a:t>electrons</a:t>
            </a:r>
            <a:r>
              <a:rPr lang="pl-PL" sz="800" i="1" dirty="0">
                <a:latin typeface="+mj-lt"/>
              </a:rPr>
              <a:t> </a:t>
            </a:r>
            <a:r>
              <a:rPr lang="pl-PL" sz="800" i="1" dirty="0" err="1">
                <a:latin typeface="+mj-lt"/>
              </a:rPr>
              <a:t>or</a:t>
            </a:r>
            <a:r>
              <a:rPr lang="pl-PL" sz="800" i="1" dirty="0">
                <a:latin typeface="+mj-lt"/>
              </a:rPr>
              <a:t> </a:t>
            </a:r>
            <a:r>
              <a:rPr lang="pl-PL" sz="800" i="1" dirty="0" err="1">
                <a:latin typeface="+mj-lt"/>
              </a:rPr>
              <a:t>pions</a:t>
            </a:r>
            <a:r>
              <a:rPr lang="pl-PL" sz="800" i="1" dirty="0">
                <a:latin typeface="+mj-lt"/>
              </a:rPr>
              <a:t> (</a:t>
            </a:r>
            <a:r>
              <a:rPr lang="pl-PL" sz="800" i="1" dirty="0" err="1">
                <a:latin typeface="+mj-lt"/>
              </a:rPr>
              <a:t>experiments</a:t>
            </a:r>
            <a:r>
              <a:rPr lang="pl-PL" sz="800" i="1" dirty="0">
                <a:latin typeface="+mj-lt"/>
              </a:rPr>
              <a:t> in the 80’s)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3156760" y="2366158"/>
            <a:ext cx="1697638" cy="380480"/>
            <a:chOff x="4145402" y="2363928"/>
            <a:chExt cx="1697638" cy="380480"/>
          </a:xfrm>
        </p:grpSpPr>
        <p:cxnSp>
          <p:nvCxnSpPr>
            <p:cNvPr id="197" name="Łącznik prostoliniowy 196"/>
            <p:cNvCxnSpPr/>
            <p:nvPr/>
          </p:nvCxnSpPr>
          <p:spPr>
            <a:xfrm>
              <a:off x="4145402" y="2552649"/>
              <a:ext cx="638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pole tekstowe 197"/>
            <p:cNvSpPr txBox="1"/>
            <p:nvPr/>
          </p:nvSpPr>
          <p:spPr>
            <a:xfrm>
              <a:off x="4871091" y="2363928"/>
              <a:ext cx="971949" cy="38048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M4 STATES</a:t>
              </a:r>
            </a:p>
            <a:p>
              <a:pPr algn="ctr"/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IN CONTINUUM</a:t>
              </a:r>
            </a:p>
          </p:txBody>
        </p:sp>
      </p:grpSp>
      <p:sp>
        <p:nvSpPr>
          <p:cNvPr id="192" name="CasellaDiTesto 8"/>
          <p:cNvSpPr txBox="1"/>
          <p:nvPr/>
        </p:nvSpPr>
        <p:spPr>
          <a:xfrm>
            <a:off x="5617253" y="3690202"/>
            <a:ext cx="3302000" cy="43355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1"/>
            </a:solidFill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pl-PL" sz="1400" b="1" i="1" dirty="0">
                <a:solidFill>
                  <a:srgbClr val="FF0000"/>
                </a:solidFill>
                <a:latin typeface="+mj-lt"/>
              </a:rPr>
              <a:t>NO DATA ON M4 RESONANCES DECAY!</a:t>
            </a:r>
            <a:endParaRPr lang="it-IT" sz="1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9" name="pole tekstowe 198">
            <a:extLst>
              <a:ext uri="{FF2B5EF4-FFF2-40B4-BE49-F238E27FC236}">
                <a16:creationId xmlns:a16="http://schemas.microsoft.com/office/drawing/2014/main" id="{5DA9C8ED-8555-4D9C-A86E-10605BA843B2}"/>
              </a:ext>
            </a:extLst>
          </p:cNvPr>
          <p:cNvSpPr txBox="1"/>
          <p:nvPr/>
        </p:nvSpPr>
        <p:spPr>
          <a:xfrm>
            <a:off x="438716" y="4580791"/>
            <a:ext cx="19570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000" b="1" dirty="0">
                <a:solidFill>
                  <a:srgbClr val="FFC000"/>
                </a:solidFill>
                <a:latin typeface="+mj-lt"/>
              </a:rPr>
              <a:t>PROTONS</a:t>
            </a:r>
            <a:r>
              <a:rPr lang="pl-PL" sz="1000" b="1" dirty="0">
                <a:latin typeface="+mj-lt"/>
              </a:rPr>
              <a:t>   </a:t>
            </a:r>
            <a:r>
              <a:rPr lang="pl-PL" sz="1000" b="1" baseline="30000" dirty="0">
                <a:latin typeface="+mj-lt"/>
              </a:rPr>
              <a:t>      </a:t>
            </a:r>
            <a:r>
              <a:rPr lang="pl-PL" sz="1000" b="1" dirty="0">
                <a:solidFill>
                  <a:srgbClr val="009999"/>
                </a:solidFill>
                <a:latin typeface="+mj-lt"/>
              </a:rPr>
              <a:t>NEUTRONS</a:t>
            </a:r>
          </a:p>
          <a:p>
            <a:pPr algn="ctr">
              <a:spcAft>
                <a:spcPts val="600"/>
              </a:spcAft>
            </a:pPr>
            <a:r>
              <a:rPr lang="pl-PL" sz="1600" baseline="30000" dirty="0">
                <a:latin typeface="+mj-lt"/>
              </a:rPr>
              <a:t>13</a:t>
            </a:r>
            <a:r>
              <a:rPr lang="pl-PL" sz="1600" dirty="0">
                <a:latin typeface="+mj-lt"/>
              </a:rPr>
              <a:t>C</a:t>
            </a:r>
          </a:p>
        </p:txBody>
      </p:sp>
      <p:sp>
        <p:nvSpPr>
          <p:cNvPr id="200" name="Elipsa 206">
            <a:extLst>
              <a:ext uri="{FF2B5EF4-FFF2-40B4-BE49-F238E27FC236}">
                <a16:creationId xmlns:a16="http://schemas.microsoft.com/office/drawing/2014/main" id="{DB6B0A3B-93EA-4E95-A04E-59EC8BF51096}"/>
              </a:ext>
            </a:extLst>
          </p:cNvPr>
          <p:cNvSpPr/>
          <p:nvPr/>
        </p:nvSpPr>
        <p:spPr>
          <a:xfrm>
            <a:off x="895131" y="4437560"/>
            <a:ext cx="70958" cy="69876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1" name="Elipsa 207">
            <a:extLst>
              <a:ext uri="{FF2B5EF4-FFF2-40B4-BE49-F238E27FC236}">
                <a16:creationId xmlns:a16="http://schemas.microsoft.com/office/drawing/2014/main" id="{9E18BE3C-C76B-47B4-BE47-A9AFDD7DD2E9}"/>
              </a:ext>
            </a:extLst>
          </p:cNvPr>
          <p:cNvSpPr/>
          <p:nvPr/>
        </p:nvSpPr>
        <p:spPr>
          <a:xfrm>
            <a:off x="995396" y="4439343"/>
            <a:ext cx="70958" cy="69876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2" name="Elipsa 208">
            <a:extLst>
              <a:ext uri="{FF2B5EF4-FFF2-40B4-BE49-F238E27FC236}">
                <a16:creationId xmlns:a16="http://schemas.microsoft.com/office/drawing/2014/main" id="{D060E5EC-4C3A-408A-B697-C28D34DF5C35}"/>
              </a:ext>
            </a:extLst>
          </p:cNvPr>
          <p:cNvSpPr/>
          <p:nvPr/>
        </p:nvSpPr>
        <p:spPr>
          <a:xfrm>
            <a:off x="797295" y="4062818"/>
            <a:ext cx="70958" cy="69876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3" name="Elipsa 209">
            <a:extLst>
              <a:ext uri="{FF2B5EF4-FFF2-40B4-BE49-F238E27FC236}">
                <a16:creationId xmlns:a16="http://schemas.microsoft.com/office/drawing/2014/main" id="{32CD8D24-7533-4809-9B6B-C14785840948}"/>
              </a:ext>
            </a:extLst>
          </p:cNvPr>
          <p:cNvSpPr/>
          <p:nvPr/>
        </p:nvSpPr>
        <p:spPr>
          <a:xfrm>
            <a:off x="891729" y="4064408"/>
            <a:ext cx="70958" cy="69876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4" name="Elipsa 210">
            <a:extLst>
              <a:ext uri="{FF2B5EF4-FFF2-40B4-BE49-F238E27FC236}">
                <a16:creationId xmlns:a16="http://schemas.microsoft.com/office/drawing/2014/main" id="{38F4E82F-8B52-4D2C-9BB7-72BCB1E00C47}"/>
              </a:ext>
            </a:extLst>
          </p:cNvPr>
          <p:cNvSpPr/>
          <p:nvPr/>
        </p:nvSpPr>
        <p:spPr>
          <a:xfrm>
            <a:off x="993155" y="4064408"/>
            <a:ext cx="70958" cy="69876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" name="Elipsa 211">
            <a:extLst>
              <a:ext uri="{FF2B5EF4-FFF2-40B4-BE49-F238E27FC236}">
                <a16:creationId xmlns:a16="http://schemas.microsoft.com/office/drawing/2014/main" id="{40BC6243-79D7-47F8-B42D-58E8FB4B3B7D}"/>
              </a:ext>
            </a:extLst>
          </p:cNvPr>
          <p:cNvSpPr/>
          <p:nvPr/>
        </p:nvSpPr>
        <p:spPr>
          <a:xfrm>
            <a:off x="1093860" y="4063010"/>
            <a:ext cx="70958" cy="69876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Elipsa 212">
            <a:extLst>
              <a:ext uri="{FF2B5EF4-FFF2-40B4-BE49-F238E27FC236}">
                <a16:creationId xmlns:a16="http://schemas.microsoft.com/office/drawing/2014/main" id="{F2182E36-EB8E-450A-8E94-B1DFC902CD00}"/>
              </a:ext>
            </a:extLst>
          </p:cNvPr>
          <p:cNvSpPr/>
          <p:nvPr/>
        </p:nvSpPr>
        <p:spPr>
          <a:xfrm>
            <a:off x="1737841" y="4434484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7" name="Elipsa 213">
            <a:extLst>
              <a:ext uri="{FF2B5EF4-FFF2-40B4-BE49-F238E27FC236}">
                <a16:creationId xmlns:a16="http://schemas.microsoft.com/office/drawing/2014/main" id="{10832DA3-1169-44B2-8DF2-3F74AD32DF1F}"/>
              </a:ext>
            </a:extLst>
          </p:cNvPr>
          <p:cNvSpPr/>
          <p:nvPr/>
        </p:nvSpPr>
        <p:spPr>
          <a:xfrm>
            <a:off x="1836492" y="4436263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8" name="Elipsa 214">
            <a:extLst>
              <a:ext uri="{FF2B5EF4-FFF2-40B4-BE49-F238E27FC236}">
                <a16:creationId xmlns:a16="http://schemas.microsoft.com/office/drawing/2014/main" id="{2838A9F0-6730-4F8C-A928-F08F0D0590BB}"/>
              </a:ext>
            </a:extLst>
          </p:cNvPr>
          <p:cNvSpPr/>
          <p:nvPr/>
        </p:nvSpPr>
        <p:spPr>
          <a:xfrm>
            <a:off x="1631929" y="4062923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9" name="Elipsa 215">
            <a:extLst>
              <a:ext uri="{FF2B5EF4-FFF2-40B4-BE49-F238E27FC236}">
                <a16:creationId xmlns:a16="http://schemas.microsoft.com/office/drawing/2014/main" id="{99427E8E-19D2-4BFA-A3AC-44DAE13C3B83}"/>
              </a:ext>
            </a:extLst>
          </p:cNvPr>
          <p:cNvSpPr/>
          <p:nvPr/>
        </p:nvSpPr>
        <p:spPr>
          <a:xfrm>
            <a:off x="1734439" y="4062921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0" name="Elipsa 216">
            <a:extLst>
              <a:ext uri="{FF2B5EF4-FFF2-40B4-BE49-F238E27FC236}">
                <a16:creationId xmlns:a16="http://schemas.microsoft.com/office/drawing/2014/main" id="{41EAC7CA-A429-46FD-9896-B2CE075C6B5C}"/>
              </a:ext>
            </a:extLst>
          </p:cNvPr>
          <p:cNvSpPr/>
          <p:nvPr/>
        </p:nvSpPr>
        <p:spPr>
          <a:xfrm>
            <a:off x="1831022" y="4064512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1" name="Elipsa 217">
            <a:extLst>
              <a:ext uri="{FF2B5EF4-FFF2-40B4-BE49-F238E27FC236}">
                <a16:creationId xmlns:a16="http://schemas.microsoft.com/office/drawing/2014/main" id="{AFDE39A3-C0C9-4BC3-A3C4-E8F00DD3E9E1}"/>
              </a:ext>
            </a:extLst>
          </p:cNvPr>
          <p:cNvSpPr/>
          <p:nvPr/>
        </p:nvSpPr>
        <p:spPr>
          <a:xfrm>
            <a:off x="1928495" y="4063114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2" name="Elipsa 218">
            <a:extLst>
              <a:ext uri="{FF2B5EF4-FFF2-40B4-BE49-F238E27FC236}">
                <a16:creationId xmlns:a16="http://schemas.microsoft.com/office/drawing/2014/main" id="{F7ED5042-1263-423D-AE56-476C50B02EC2}"/>
              </a:ext>
            </a:extLst>
          </p:cNvPr>
          <p:cNvSpPr/>
          <p:nvPr/>
        </p:nvSpPr>
        <p:spPr>
          <a:xfrm>
            <a:off x="1796705" y="3936115"/>
            <a:ext cx="70958" cy="69876"/>
          </a:xfrm>
          <a:prstGeom prst="ellipse">
            <a:avLst/>
          </a:prstGeom>
          <a:solidFill>
            <a:srgbClr val="0099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3" name="Łącznik prosty ze strzałką 212">
            <a:extLst>
              <a:ext uri="{FF2B5EF4-FFF2-40B4-BE49-F238E27FC236}">
                <a16:creationId xmlns:a16="http://schemas.microsoft.com/office/drawing/2014/main" id="{F0DF7EB0-BF40-488D-B2CD-6CCF840AEEEC}"/>
              </a:ext>
            </a:extLst>
          </p:cNvPr>
          <p:cNvCxnSpPr/>
          <p:nvPr/>
        </p:nvCxnSpPr>
        <p:spPr>
          <a:xfrm>
            <a:off x="1663357" y="3629329"/>
            <a:ext cx="0" cy="426916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Dowolny kształt 222">
            <a:extLst>
              <a:ext uri="{FF2B5EF4-FFF2-40B4-BE49-F238E27FC236}">
                <a16:creationId xmlns:a16="http://schemas.microsoft.com/office/drawing/2014/main" id="{39E90095-7958-4D45-919C-5BE2ED985211}"/>
              </a:ext>
            </a:extLst>
          </p:cNvPr>
          <p:cNvSpPr/>
          <p:nvPr/>
        </p:nvSpPr>
        <p:spPr>
          <a:xfrm rot="6343326">
            <a:off x="1740056" y="2589641"/>
            <a:ext cx="1387645" cy="1005567"/>
          </a:xfrm>
          <a:custGeom>
            <a:avLst/>
            <a:gdLst>
              <a:gd name="connsiteX0" fmla="*/ 1627632 w 1627632"/>
              <a:gd name="connsiteY0" fmla="*/ 1060704 h 1060704"/>
              <a:gd name="connsiteX1" fmla="*/ 1234440 w 1627632"/>
              <a:gd name="connsiteY1" fmla="*/ 649224 h 1060704"/>
              <a:gd name="connsiteX2" fmla="*/ 1005840 w 1627632"/>
              <a:gd name="connsiteY2" fmla="*/ 438912 h 1060704"/>
              <a:gd name="connsiteX3" fmla="*/ 704088 w 1627632"/>
              <a:gd name="connsiteY3" fmla="*/ 219456 h 1060704"/>
              <a:gd name="connsiteX4" fmla="*/ 402336 w 1627632"/>
              <a:gd name="connsiteY4" fmla="*/ 82296 h 1060704"/>
              <a:gd name="connsiteX5" fmla="*/ 0 w 1627632"/>
              <a:gd name="connsiteY5" fmla="*/ 0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632" h="1060704">
                <a:moveTo>
                  <a:pt x="1627632" y="1060704"/>
                </a:moveTo>
                <a:cubicBezTo>
                  <a:pt x="1482852" y="906780"/>
                  <a:pt x="1338072" y="752856"/>
                  <a:pt x="1234440" y="649224"/>
                </a:cubicBezTo>
                <a:cubicBezTo>
                  <a:pt x="1130808" y="545592"/>
                  <a:pt x="1094232" y="510540"/>
                  <a:pt x="1005840" y="438912"/>
                </a:cubicBezTo>
                <a:cubicBezTo>
                  <a:pt x="917448" y="367284"/>
                  <a:pt x="804672" y="278892"/>
                  <a:pt x="704088" y="219456"/>
                </a:cubicBezTo>
                <a:cubicBezTo>
                  <a:pt x="603504" y="160020"/>
                  <a:pt x="519684" y="118872"/>
                  <a:pt x="402336" y="82296"/>
                </a:cubicBezTo>
                <a:cubicBezTo>
                  <a:pt x="284988" y="45720"/>
                  <a:pt x="142494" y="22860"/>
                  <a:pt x="0" y="0"/>
                </a:cubicBezTo>
              </a:path>
            </a:pathLst>
          </a:custGeom>
          <a:noFill/>
          <a:ln cap="rnd"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7" name="Elipsa 228">
            <a:extLst>
              <a:ext uri="{FF2B5EF4-FFF2-40B4-BE49-F238E27FC236}">
                <a16:creationId xmlns:a16="http://schemas.microsoft.com/office/drawing/2014/main" id="{4EFA75B9-D1F8-45C4-AC94-8396B92082F7}"/>
              </a:ext>
            </a:extLst>
          </p:cNvPr>
          <p:cNvSpPr/>
          <p:nvPr/>
        </p:nvSpPr>
        <p:spPr>
          <a:xfrm>
            <a:off x="1634290" y="4064372"/>
            <a:ext cx="70958" cy="69876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6575FFE-30E1-4FFF-82A2-EB9CA1CCE4AB}"/>
              </a:ext>
            </a:extLst>
          </p:cNvPr>
          <p:cNvSpPr/>
          <p:nvPr/>
        </p:nvSpPr>
        <p:spPr>
          <a:xfrm>
            <a:off x="220114" y="2198521"/>
            <a:ext cx="2310452" cy="28570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4" name="Strzałka: pięciokąt 133">
            <a:extLst>
              <a:ext uri="{FF2B5EF4-FFF2-40B4-BE49-F238E27FC236}">
                <a16:creationId xmlns:a16="http://schemas.microsoft.com/office/drawing/2014/main" id="{A954B129-6F53-40AD-8ED0-B196F70E1662}"/>
              </a:ext>
            </a:extLst>
          </p:cNvPr>
          <p:cNvSpPr/>
          <p:nvPr/>
        </p:nvSpPr>
        <p:spPr>
          <a:xfrm>
            <a:off x="729479" y="963479"/>
            <a:ext cx="3103064" cy="844221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09728" indent="0" algn="ctr">
              <a:buNone/>
            </a:pPr>
            <a:r>
              <a:rPr lang="pl-PL" sz="1200" b="1" dirty="0">
                <a:solidFill>
                  <a:srgbClr val="FF0000"/>
                </a:solidFill>
                <a:latin typeface="+mj-lt"/>
              </a:rPr>
              <a:t>CONFIGURATIONAL PURITY</a:t>
            </a:r>
            <a:endParaRPr lang="pl-PL" sz="1200" dirty="0">
              <a:solidFill>
                <a:srgbClr val="FF0000"/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ones of the simplest known </a:t>
            </a:r>
            <a:br>
              <a:rPr lang="pl-PL" sz="1200" dirty="0">
                <a:solidFill>
                  <a:schemeClr val="tx1"/>
                </a:solidFill>
                <a:latin typeface="+mj-lt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</a:rPr>
              <a:t>nuclear excitations</a:t>
            </a:r>
            <a:endParaRPr lang="pl-PL" sz="1200" strike="sngStrik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6F74B38A-8FAA-47B4-978C-7CE7B19B491D}"/>
              </a:ext>
            </a:extLst>
          </p:cNvPr>
          <p:cNvSpPr txBox="1"/>
          <p:nvPr/>
        </p:nvSpPr>
        <p:spPr>
          <a:xfrm>
            <a:off x="4475861" y="993115"/>
            <a:ext cx="3809591" cy="833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108000" bIns="108000" rtlCol="0">
            <a:spAutoFit/>
          </a:bodyPr>
          <a:lstStyle/>
          <a:p>
            <a:pPr marL="109728" indent="0" algn="ctr">
              <a:buNone/>
            </a:pPr>
            <a:r>
              <a:rPr lang="pl-PL" sz="1000" b="1" dirty="0">
                <a:solidFill>
                  <a:srgbClr val="FF0000"/>
                </a:solidFill>
                <a:latin typeface="+mj-lt"/>
              </a:rPr>
              <a:t>TESTING GROUND FOR THEORETICAL CALCULATIONS</a:t>
            </a:r>
            <a:endParaRPr lang="pl-PL" sz="1000" dirty="0">
              <a:latin typeface="+mj-lt"/>
            </a:endParaRPr>
          </a:p>
          <a:p>
            <a:pPr marL="109728" indent="0" algn="ctr">
              <a:buNone/>
            </a:pPr>
            <a:r>
              <a:rPr lang="en-US" sz="1000" dirty="0">
                <a:latin typeface="+mj-lt"/>
              </a:rPr>
              <a:t>properties of stretched states </a:t>
            </a:r>
            <a:r>
              <a:rPr lang="pl-PL" sz="1000" dirty="0">
                <a:latin typeface="+mj-lt"/>
              </a:rPr>
              <a:t>(</a:t>
            </a:r>
            <a:r>
              <a:rPr lang="en-US" sz="1000" dirty="0">
                <a:latin typeface="+mj-lt"/>
              </a:rPr>
              <a:t>decay patterns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e.g</a:t>
            </a:r>
            <a:r>
              <a:rPr lang="pl-PL" sz="1000" dirty="0">
                <a:latin typeface="+mj-lt"/>
              </a:rPr>
              <a:t>.) </a:t>
            </a:r>
            <a:r>
              <a:rPr lang="pl-PL" sz="1000" dirty="0" err="1">
                <a:latin typeface="+mj-lt"/>
              </a:rPr>
              <a:t>used</a:t>
            </a:r>
            <a:r>
              <a:rPr lang="pl-PL" sz="1000" dirty="0">
                <a:latin typeface="+mj-lt"/>
              </a:rPr>
              <a:t> as</a:t>
            </a:r>
          </a:p>
          <a:p>
            <a:pPr marL="109728" indent="0" algn="ctr">
              <a:buNone/>
            </a:pPr>
            <a:r>
              <a:rPr lang="en-US" sz="1000" b="1" u="sng" dirty="0">
                <a:solidFill>
                  <a:schemeClr val="tx1"/>
                </a:solidFill>
                <a:latin typeface="+mj-lt"/>
              </a:rPr>
              <a:t>demanding test of state-of-the-art theory approaches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</a:t>
            </a:r>
            <a:endParaRPr lang="pl-PL" sz="1000" dirty="0">
              <a:solidFill>
                <a:schemeClr val="tx1"/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pl-PL" sz="1000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000" dirty="0" err="1">
                <a:solidFill>
                  <a:schemeClr val="tx1"/>
                </a:solidFill>
                <a:latin typeface="+mj-lt"/>
              </a:rPr>
              <a:t>Gamow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Shell </a:t>
            </a:r>
            <a:r>
              <a:rPr lang="pl-PL" sz="1000" dirty="0">
                <a:latin typeface="+mj-lt"/>
              </a:rPr>
              <a:t>Model </a:t>
            </a:r>
            <a:r>
              <a:rPr lang="pl-PL" sz="1000" dirty="0" err="1">
                <a:latin typeface="+mj-lt"/>
              </a:rPr>
              <a:t>e.g</a:t>
            </a:r>
            <a:r>
              <a:rPr lang="pl-PL" sz="1000" dirty="0">
                <a:latin typeface="+mj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036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827E-6 L -1.66667E-6 -0.096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2" grpId="0" animBg="1"/>
      <p:bldP spid="208" grpId="0" animBg="1"/>
      <p:bldP spid="216" grpId="0" animBg="1"/>
      <p:bldP spid="217" grpId="0" animBg="1"/>
      <p:bldP spid="4" grpId="0" animBg="1"/>
      <p:bldP spid="134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"/>
          <p:cNvSpPr txBox="1">
            <a:spLocks/>
          </p:cNvSpPr>
          <p:nvPr/>
        </p:nvSpPr>
        <p:spPr>
          <a:xfrm>
            <a:off x="384372" y="66675"/>
            <a:ext cx="7473753" cy="96354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/>
              <a:t>Stretched</a:t>
            </a:r>
            <a:r>
              <a:rPr lang="pl-PL" sz="2000" dirty="0"/>
              <a:t> M4 </a:t>
            </a:r>
            <a:r>
              <a:rPr lang="pl-PL" sz="2000" dirty="0" err="1"/>
              <a:t>resonances</a:t>
            </a:r>
            <a:r>
              <a:rPr lang="pl-PL" sz="2000" dirty="0"/>
              <a:t> in </a:t>
            </a:r>
            <a:r>
              <a:rPr lang="pl-PL" sz="2000" dirty="0" err="1"/>
              <a:t>light</a:t>
            </a:r>
            <a:r>
              <a:rPr lang="pl-PL" sz="2000" dirty="0"/>
              <a:t> </a:t>
            </a:r>
            <a:r>
              <a:rPr lang="pl-PL" sz="2000" dirty="0" err="1"/>
              <a:t>nuclei</a:t>
            </a:r>
            <a:endParaRPr lang="pl-PL" sz="2000" dirty="0"/>
          </a:p>
        </p:txBody>
      </p:sp>
      <p:grpSp>
        <p:nvGrpSpPr>
          <p:cNvPr id="2" name="Grupa 1"/>
          <p:cNvGrpSpPr/>
          <p:nvPr/>
        </p:nvGrpSpPr>
        <p:grpSpPr>
          <a:xfrm>
            <a:off x="175014" y="2278982"/>
            <a:ext cx="4610101" cy="2458382"/>
            <a:chOff x="238124" y="972001"/>
            <a:chExt cx="4610101" cy="2458382"/>
          </a:xfrm>
        </p:grpSpPr>
        <p:pic>
          <p:nvPicPr>
            <p:cNvPr id="4" name="Immagine 1"/>
            <p:cNvPicPr>
              <a:picLocks noChangeAspect="1"/>
            </p:cNvPicPr>
            <p:nvPr/>
          </p:nvPicPr>
          <p:blipFill rotWithShape="1">
            <a:blip r:embed="rId3"/>
            <a:srcRect l="2851" r="5298" b="18470"/>
            <a:stretch/>
          </p:blipFill>
          <p:spPr>
            <a:xfrm>
              <a:off x="238124" y="1139953"/>
              <a:ext cx="4552951" cy="2290430"/>
            </a:xfrm>
            <a:prstGeom prst="rect">
              <a:avLst/>
            </a:prstGeom>
          </p:spPr>
        </p:pic>
        <p:sp>
          <p:nvSpPr>
            <p:cNvPr id="5" name="CasellaDiTesto 2"/>
            <p:cNvSpPr txBox="1"/>
            <p:nvPr/>
          </p:nvSpPr>
          <p:spPr>
            <a:xfrm>
              <a:off x="448169" y="972001"/>
              <a:ext cx="4400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INELASTIC ELECTRON SCATTERING EXPERIMENTS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6" name="Rettangolo 4"/>
            <p:cNvSpPr/>
            <p:nvPr/>
          </p:nvSpPr>
          <p:spPr>
            <a:xfrm>
              <a:off x="342028" y="2950821"/>
              <a:ext cx="177536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600" i="1" dirty="0">
                  <a:latin typeface="+mj-lt"/>
                </a:rPr>
                <a:t>R.S. Hicks et al., PRC34, 1161(1986)</a:t>
              </a:r>
            </a:p>
          </p:txBody>
        </p:sp>
        <p:sp>
          <p:nvSpPr>
            <p:cNvPr id="9" name="Rettangolo 7"/>
            <p:cNvSpPr/>
            <p:nvPr/>
          </p:nvSpPr>
          <p:spPr>
            <a:xfrm>
              <a:off x="524804" y="1337084"/>
              <a:ext cx="43722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>
              <a:spAutoFit/>
            </a:bodyPr>
            <a:lstStyle/>
            <a:p>
              <a:r>
                <a:rPr lang="it-IT" sz="1400" b="1" baseline="30000" dirty="0">
                  <a:solidFill>
                    <a:srgbClr val="0000FF"/>
                  </a:solidFill>
                  <a:latin typeface="+mj-lt"/>
                </a:rPr>
                <a:t>14</a:t>
              </a:r>
              <a:r>
                <a:rPr lang="it-IT" sz="1400" b="1" dirty="0">
                  <a:solidFill>
                    <a:srgbClr val="0000FF"/>
                  </a:solidFill>
                  <a:latin typeface="+mj-lt"/>
                </a:rPr>
                <a:t>C       </a:t>
              </a:r>
            </a:p>
          </p:txBody>
        </p:sp>
        <p:sp>
          <p:nvSpPr>
            <p:cNvPr id="11" name="CasellaDiTesto 9"/>
            <p:cNvSpPr txBox="1"/>
            <p:nvPr/>
          </p:nvSpPr>
          <p:spPr>
            <a:xfrm>
              <a:off x="3103622" y="1292837"/>
              <a:ext cx="7763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>
                  <a:solidFill>
                    <a:srgbClr val="FF0000"/>
                  </a:solidFill>
                  <a:latin typeface="+mj-lt"/>
                </a:rPr>
                <a:t>24.3</a:t>
              </a:r>
            </a:p>
          </p:txBody>
        </p:sp>
        <p:sp>
          <p:nvSpPr>
            <p:cNvPr id="12" name="CasellaDiTesto 10"/>
            <p:cNvSpPr txBox="1"/>
            <p:nvPr/>
          </p:nvSpPr>
          <p:spPr>
            <a:xfrm>
              <a:off x="1638049" y="1246744"/>
              <a:ext cx="7619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11.7</a:t>
              </a:r>
            </a:p>
          </p:txBody>
        </p:sp>
        <p:sp>
          <p:nvSpPr>
            <p:cNvPr id="13" name="CasellaDiTesto 11"/>
            <p:cNvSpPr txBox="1"/>
            <p:nvPr/>
          </p:nvSpPr>
          <p:spPr>
            <a:xfrm>
              <a:off x="2227076" y="1274253"/>
              <a:ext cx="7763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17.3</a:t>
              </a:r>
            </a:p>
          </p:txBody>
        </p:sp>
        <p:sp>
          <p:nvSpPr>
            <p:cNvPr id="14" name="CasellaDiTesto 12"/>
            <p:cNvSpPr txBox="1"/>
            <p:nvPr/>
          </p:nvSpPr>
          <p:spPr>
            <a:xfrm>
              <a:off x="1434047" y="2218190"/>
              <a:ext cx="6312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9.5</a:t>
              </a:r>
            </a:p>
          </p:txBody>
        </p:sp>
        <p:sp>
          <p:nvSpPr>
            <p:cNvPr id="15" name="CasellaDiTesto 13"/>
            <p:cNvSpPr txBox="1"/>
            <p:nvPr/>
          </p:nvSpPr>
          <p:spPr>
            <a:xfrm>
              <a:off x="2022875" y="2096366"/>
              <a:ext cx="921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16.08</a:t>
              </a:r>
            </a:p>
          </p:txBody>
        </p:sp>
        <p:sp>
          <p:nvSpPr>
            <p:cNvPr id="16" name="CasellaDiTesto 14"/>
            <p:cNvSpPr txBox="1"/>
            <p:nvPr/>
          </p:nvSpPr>
          <p:spPr>
            <a:xfrm>
              <a:off x="2570957" y="1823389"/>
              <a:ext cx="921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21.47</a:t>
              </a:r>
            </a:p>
          </p:txBody>
        </p:sp>
        <p:sp>
          <p:nvSpPr>
            <p:cNvPr id="17" name="Rettangolo 3"/>
            <p:cNvSpPr/>
            <p:nvPr/>
          </p:nvSpPr>
          <p:spPr>
            <a:xfrm>
              <a:off x="3853044" y="1379261"/>
              <a:ext cx="797700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it-IT" sz="800" i="1" dirty="0">
                  <a:solidFill>
                    <a:srgbClr val="FF0000"/>
                  </a:solidFill>
                  <a:latin typeface="+mj-lt"/>
                </a:rPr>
                <a:t>RADIOACTIVE </a:t>
              </a:r>
              <a:endParaRPr lang="pl-PL" sz="800" i="1" dirty="0">
                <a:solidFill>
                  <a:srgbClr val="FF0000"/>
                </a:solidFill>
                <a:latin typeface="+mj-lt"/>
              </a:endParaRPr>
            </a:p>
            <a:p>
              <a:pPr algn="r"/>
              <a:r>
                <a:rPr lang="it-IT" sz="800" i="1" dirty="0">
                  <a:solidFill>
                    <a:srgbClr val="FF0000"/>
                  </a:solidFill>
                  <a:latin typeface="+mj-lt"/>
                </a:rPr>
                <a:t>TARGET</a:t>
              </a:r>
              <a:endParaRPr lang="it-IT" sz="800" dirty="0">
                <a:latin typeface="+mj-lt"/>
              </a:endParaRPr>
            </a:p>
          </p:txBody>
        </p:sp>
        <p:sp>
          <p:nvSpPr>
            <p:cNvPr id="18" name="Rettangolo 17"/>
            <p:cNvSpPr/>
            <p:nvPr/>
          </p:nvSpPr>
          <p:spPr bwMode="auto">
            <a:xfrm>
              <a:off x="3623981" y="2776169"/>
              <a:ext cx="718110" cy="158113"/>
            </a:xfrm>
            <a:prstGeom prst="rect">
              <a:avLst/>
            </a:prstGeom>
            <a:solidFill>
              <a:srgbClr val="FFFF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CasellaDiTesto 15"/>
            <p:cNvSpPr txBox="1"/>
            <p:nvPr/>
          </p:nvSpPr>
          <p:spPr>
            <a:xfrm>
              <a:off x="2585227" y="2459723"/>
              <a:ext cx="1884581" cy="50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19.5</a:t>
              </a:r>
            </a:p>
            <a:p>
              <a:pPr>
                <a:lnSpc>
                  <a:spcPct val="50000"/>
                </a:lnSpc>
              </a:pPr>
              <a:endParaRPr lang="it-IT" sz="800" b="1" dirty="0">
                <a:solidFill>
                  <a:srgbClr val="FF0000"/>
                </a:solidFill>
                <a:latin typeface="+mj-lt"/>
              </a:endParaRPr>
            </a:p>
            <a:p>
              <a:pPr>
                <a:lnSpc>
                  <a:spcPct val="80000"/>
                </a:lnSpc>
              </a:pPr>
              <a:r>
                <a:rPr lang="it-IT" sz="800" i="1" dirty="0">
                  <a:solidFill>
                    <a:srgbClr val="FF0000"/>
                  </a:solidFill>
                  <a:latin typeface="+mj-lt"/>
                </a:rPr>
                <a:t>   </a:t>
              </a:r>
              <a:r>
                <a:rPr lang="pl-PL" sz="800" i="1" dirty="0">
                  <a:solidFill>
                    <a:srgbClr val="FF0000"/>
                  </a:solidFill>
                  <a:latin typeface="+mj-lt"/>
                </a:rPr>
                <a:t>  </a:t>
              </a:r>
              <a:r>
                <a:rPr lang="it-IT" sz="800" i="1" dirty="0">
                  <a:solidFill>
                    <a:srgbClr val="FF0000"/>
                  </a:solidFill>
                  <a:latin typeface="+mj-lt"/>
                </a:rPr>
                <a:t>Mixed with other</a:t>
              </a:r>
            </a:p>
            <a:p>
              <a:pPr>
                <a:lnSpc>
                  <a:spcPct val="80000"/>
                </a:lnSpc>
              </a:pPr>
              <a:r>
                <a:rPr lang="it-IT" sz="800" i="1" dirty="0">
                  <a:solidFill>
                    <a:srgbClr val="FF0000"/>
                  </a:solidFill>
                  <a:latin typeface="+mj-lt"/>
                </a:rPr>
                <a:t>   </a:t>
              </a:r>
              <a:r>
                <a:rPr lang="pl-PL" sz="800" i="1" dirty="0">
                  <a:solidFill>
                    <a:srgbClr val="FF0000"/>
                  </a:solidFill>
                  <a:latin typeface="+mj-lt"/>
                </a:rPr>
                <a:t>  </a:t>
              </a:r>
              <a:r>
                <a:rPr lang="it-IT" sz="800" i="1" dirty="0">
                  <a:solidFill>
                    <a:srgbClr val="FF0000"/>
                  </a:solidFill>
                  <a:latin typeface="+mj-lt"/>
                </a:rPr>
                <a:t>multipolarities  - COMPLEX CASE</a:t>
              </a:r>
            </a:p>
          </p:txBody>
        </p:sp>
        <p:sp>
          <p:nvSpPr>
            <p:cNvPr id="75" name="Rettangolo 7"/>
            <p:cNvSpPr/>
            <p:nvPr/>
          </p:nvSpPr>
          <p:spPr>
            <a:xfrm>
              <a:off x="518633" y="1979016"/>
              <a:ext cx="43722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>
              <a:spAutoFit/>
            </a:bodyPr>
            <a:lstStyle/>
            <a:p>
              <a:r>
                <a:rPr lang="it-IT" sz="1400" b="1" baseline="30000" dirty="0">
                  <a:solidFill>
                    <a:srgbClr val="0000FF"/>
                  </a:solidFill>
                  <a:latin typeface="+mj-lt"/>
                </a:rPr>
                <a:t>1</a:t>
              </a:r>
              <a:r>
                <a:rPr lang="pl-PL" sz="1400" b="1" baseline="30000" dirty="0">
                  <a:solidFill>
                    <a:srgbClr val="0000FF"/>
                  </a:solidFill>
                  <a:latin typeface="+mj-lt"/>
                </a:rPr>
                <a:t>3</a:t>
              </a:r>
              <a:r>
                <a:rPr lang="it-IT" sz="1400" b="1" dirty="0">
                  <a:solidFill>
                    <a:srgbClr val="0000FF"/>
                  </a:solidFill>
                  <a:latin typeface="+mj-lt"/>
                </a:rPr>
                <a:t>C       </a:t>
              </a:r>
            </a:p>
          </p:txBody>
        </p:sp>
        <p:sp>
          <p:nvSpPr>
            <p:cNvPr id="76" name="Rettangolo 7"/>
            <p:cNvSpPr/>
            <p:nvPr/>
          </p:nvSpPr>
          <p:spPr>
            <a:xfrm>
              <a:off x="514261" y="2594492"/>
              <a:ext cx="43722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>
              <a:spAutoFit/>
            </a:bodyPr>
            <a:lstStyle/>
            <a:p>
              <a:r>
                <a:rPr lang="it-IT" sz="1400" b="1" baseline="30000" dirty="0">
                  <a:solidFill>
                    <a:srgbClr val="0000FF"/>
                  </a:solidFill>
                  <a:latin typeface="+mj-lt"/>
                </a:rPr>
                <a:t>1</a:t>
              </a:r>
              <a:r>
                <a:rPr lang="pl-PL" sz="1400" b="1" baseline="30000" dirty="0">
                  <a:solidFill>
                    <a:srgbClr val="0000FF"/>
                  </a:solidFill>
                  <a:latin typeface="+mj-lt"/>
                </a:rPr>
                <a:t>2</a:t>
              </a:r>
              <a:r>
                <a:rPr lang="it-IT" sz="1400" b="1" dirty="0">
                  <a:solidFill>
                    <a:srgbClr val="0000FF"/>
                  </a:solidFill>
                  <a:latin typeface="+mj-lt"/>
                </a:rPr>
                <a:t>C   </a:t>
              </a:r>
              <a:r>
                <a:rPr lang="it-IT" sz="1400" b="1" i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it-IT" sz="1400" b="1" dirty="0">
                  <a:solidFill>
                    <a:srgbClr val="0000FF"/>
                  </a:solidFill>
                  <a:latin typeface="+mj-lt"/>
                </a:rPr>
                <a:t>   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260740" y="3145306"/>
            <a:ext cx="4505325" cy="7334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Objaśnienie prostokątne 90"/>
          <p:cNvSpPr/>
          <p:nvPr/>
        </p:nvSpPr>
        <p:spPr>
          <a:xfrm>
            <a:off x="3005137" y="799583"/>
            <a:ext cx="3133725" cy="1228727"/>
          </a:xfrm>
          <a:prstGeom prst="wedgeRectCallout">
            <a:avLst>
              <a:gd name="adj1" fmla="val 6513"/>
              <a:gd name="adj2" fmla="val 14053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1400" baseline="30000" dirty="0">
                <a:latin typeface="+mj-lt"/>
              </a:rPr>
              <a:t>13</a:t>
            </a:r>
            <a:r>
              <a:rPr lang="pl-PL" sz="1400" dirty="0">
                <a:latin typeface="+mj-lt"/>
              </a:rPr>
              <a:t>C </a:t>
            </a:r>
            <a:r>
              <a:rPr lang="pl-PL" sz="1400" dirty="0" err="1">
                <a:latin typeface="+mj-lt"/>
              </a:rPr>
              <a:t>is</a:t>
            </a:r>
            <a:r>
              <a:rPr lang="pl-PL" sz="1400" dirty="0">
                <a:latin typeface="+mj-lt"/>
              </a:rPr>
              <a:t> a </a:t>
            </a:r>
            <a:r>
              <a:rPr lang="pl-PL" sz="1400" dirty="0" err="1">
                <a:latin typeface="+mj-lt"/>
              </a:rPr>
              <a:t>perfect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case</a:t>
            </a:r>
            <a:r>
              <a:rPr lang="pl-PL" sz="1400" dirty="0">
                <a:latin typeface="+mj-lt"/>
              </a:rPr>
              <a:t> to start:</a:t>
            </a:r>
          </a:p>
          <a:p>
            <a:pPr marL="468000" indent="-285750">
              <a:buFont typeface="Wingdings" pitchFamily="2" charset="2"/>
              <a:buChar char="þ"/>
            </a:pPr>
            <a:r>
              <a:rPr lang="pl-PL" sz="1200" dirty="0" err="1">
                <a:latin typeface="+mj-lt"/>
              </a:rPr>
              <a:t>strong</a:t>
            </a:r>
            <a:r>
              <a:rPr lang="pl-PL" sz="1200" dirty="0">
                <a:latin typeface="+mj-lt"/>
              </a:rPr>
              <a:t> M4 </a:t>
            </a:r>
            <a:r>
              <a:rPr lang="pl-PL" sz="1200" dirty="0" err="1">
                <a:latin typeface="+mj-lt"/>
              </a:rPr>
              <a:t>excitation</a:t>
            </a:r>
            <a:endParaRPr lang="pl-PL" sz="1200" dirty="0">
              <a:latin typeface="+mj-lt"/>
            </a:endParaRPr>
          </a:p>
          <a:p>
            <a:pPr marL="468000" indent="-285750">
              <a:buFont typeface="Wingdings" pitchFamily="2" charset="2"/>
              <a:buChar char="þ"/>
            </a:pPr>
            <a:r>
              <a:rPr lang="pl-PL" sz="1200" dirty="0" err="1">
                <a:latin typeface="+mj-lt"/>
              </a:rPr>
              <a:t>well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isolated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peak</a:t>
            </a:r>
            <a:r>
              <a:rPr lang="pl-PL" sz="1200" dirty="0">
                <a:latin typeface="+mj-lt"/>
              </a:rPr>
              <a:t> </a:t>
            </a:r>
          </a:p>
          <a:p>
            <a:pPr marL="468000" indent="-285750">
              <a:buFont typeface="Wingdings" pitchFamily="2" charset="2"/>
              <a:buChar char="þ"/>
            </a:pPr>
            <a:r>
              <a:rPr lang="pl-PL" sz="1200" dirty="0" err="1">
                <a:latin typeface="+mj-lt"/>
              </a:rPr>
              <a:t>quite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easy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preparation</a:t>
            </a:r>
            <a:r>
              <a:rPr lang="pl-PL" sz="1200" dirty="0">
                <a:latin typeface="+mj-lt"/>
              </a:rPr>
              <a:t> of target</a:t>
            </a:r>
          </a:p>
        </p:txBody>
      </p:sp>
      <p:grpSp>
        <p:nvGrpSpPr>
          <p:cNvPr id="93" name="Grupa 92">
            <a:extLst>
              <a:ext uri="{FF2B5EF4-FFF2-40B4-BE49-F238E27FC236}">
                <a16:creationId xmlns:a16="http://schemas.microsoft.com/office/drawing/2014/main" id="{666A5D52-8FCD-467D-AD7B-5F9FBE99EA45}"/>
              </a:ext>
            </a:extLst>
          </p:cNvPr>
          <p:cNvGrpSpPr/>
          <p:nvPr/>
        </p:nvGrpSpPr>
        <p:grpSpPr>
          <a:xfrm>
            <a:off x="5371426" y="2134857"/>
            <a:ext cx="3709752" cy="2947507"/>
            <a:chOff x="5434248" y="2023175"/>
            <a:chExt cx="3709752" cy="2947507"/>
          </a:xfrm>
        </p:grpSpPr>
        <p:pic>
          <p:nvPicPr>
            <p:cNvPr id="94" name="Immagine 9">
              <a:extLst>
                <a:ext uri="{FF2B5EF4-FFF2-40B4-BE49-F238E27FC236}">
                  <a16:creationId xmlns:a16="http://schemas.microsoft.com/office/drawing/2014/main" id="{F2DEDF26-52C3-45E2-93B3-87D5C4DA6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440" t="1168" r="632" b="5835"/>
            <a:stretch/>
          </p:blipFill>
          <p:spPr>
            <a:xfrm>
              <a:off x="5934075" y="2588419"/>
              <a:ext cx="2993231" cy="1945481"/>
            </a:xfrm>
            <a:prstGeom prst="rect">
              <a:avLst/>
            </a:prstGeom>
          </p:spPr>
        </p:pic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3A02B0B2-FF86-48BF-B368-78915CA77B4B}"/>
                </a:ext>
              </a:extLst>
            </p:cNvPr>
            <p:cNvSpPr/>
            <p:nvPr/>
          </p:nvSpPr>
          <p:spPr>
            <a:xfrm>
              <a:off x="5929622" y="2544075"/>
              <a:ext cx="937548" cy="276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A1ABE903-3AF4-4776-9D33-28E320AD853E}"/>
                </a:ext>
              </a:extLst>
            </p:cNvPr>
            <p:cNvSpPr/>
            <p:nvPr/>
          </p:nvSpPr>
          <p:spPr bwMode="auto">
            <a:xfrm>
              <a:off x="6240182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C5E69316-6344-4370-8645-8637220F6CB2}"/>
                </a:ext>
              </a:extLst>
            </p:cNvPr>
            <p:cNvSpPr/>
            <p:nvPr/>
          </p:nvSpPr>
          <p:spPr bwMode="auto">
            <a:xfrm>
              <a:off x="6639894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Prostokąt 97">
              <a:extLst>
                <a:ext uri="{FF2B5EF4-FFF2-40B4-BE49-F238E27FC236}">
                  <a16:creationId xmlns:a16="http://schemas.microsoft.com/office/drawing/2014/main" id="{9916A2D5-4C12-49D0-9D7F-7A3D3181960D}"/>
                </a:ext>
              </a:extLst>
            </p:cNvPr>
            <p:cNvSpPr/>
            <p:nvPr/>
          </p:nvSpPr>
          <p:spPr bwMode="auto">
            <a:xfrm>
              <a:off x="7472856" y="4560940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Prostokąt 98">
              <a:extLst>
                <a:ext uri="{FF2B5EF4-FFF2-40B4-BE49-F238E27FC236}">
                  <a16:creationId xmlns:a16="http://schemas.microsoft.com/office/drawing/2014/main" id="{B2CE1694-D874-4B4F-A568-5C2FE638441B}"/>
                </a:ext>
              </a:extLst>
            </p:cNvPr>
            <p:cNvSpPr/>
            <p:nvPr/>
          </p:nvSpPr>
          <p:spPr bwMode="auto">
            <a:xfrm>
              <a:off x="7886711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Prostokąt 99">
              <a:extLst>
                <a:ext uri="{FF2B5EF4-FFF2-40B4-BE49-F238E27FC236}">
                  <a16:creationId xmlns:a16="http://schemas.microsoft.com/office/drawing/2014/main" id="{7B11CC7A-E66B-458B-8707-F2D863852204}"/>
                </a:ext>
              </a:extLst>
            </p:cNvPr>
            <p:cNvSpPr/>
            <p:nvPr/>
          </p:nvSpPr>
          <p:spPr bwMode="auto">
            <a:xfrm>
              <a:off x="9132535" y="4554626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07513E94-9ABC-4BFE-97E8-CAF74ADEDC09}"/>
                </a:ext>
              </a:extLst>
            </p:cNvPr>
            <p:cNvSpPr txBox="1"/>
            <p:nvPr/>
          </p:nvSpPr>
          <p:spPr>
            <a:xfrm>
              <a:off x="6213158" y="4697621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7D4209B1-802C-48E9-9677-97C2E45821D7}"/>
                </a:ext>
              </a:extLst>
            </p:cNvPr>
            <p:cNvSpPr txBox="1"/>
            <p:nvPr/>
          </p:nvSpPr>
          <p:spPr>
            <a:xfrm>
              <a:off x="6843218" y="469762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1BB74F61-7AFB-43D2-8011-CD6E2AFF4492}"/>
                </a:ext>
              </a:extLst>
            </p:cNvPr>
            <p:cNvSpPr txBox="1"/>
            <p:nvPr/>
          </p:nvSpPr>
          <p:spPr>
            <a:xfrm>
              <a:off x="7451036" y="4700087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E77B4A36-4169-4E21-9327-1F20EE45E9AE}"/>
                </a:ext>
              </a:extLst>
            </p:cNvPr>
            <p:cNvSpPr txBox="1"/>
            <p:nvPr/>
          </p:nvSpPr>
          <p:spPr>
            <a:xfrm>
              <a:off x="8314097" y="471200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5ED6B40E-996A-4AC3-A766-62F3B609354F}"/>
                </a:ext>
              </a:extLst>
            </p:cNvPr>
            <p:cNvSpPr/>
            <p:nvPr/>
          </p:nvSpPr>
          <p:spPr bwMode="auto">
            <a:xfrm rot="16200000">
              <a:off x="5773927" y="4106895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244C753C-D63A-46CF-8267-7EA6BD68F06F}"/>
                </a:ext>
              </a:extLst>
            </p:cNvPr>
            <p:cNvSpPr/>
            <p:nvPr/>
          </p:nvSpPr>
          <p:spPr bwMode="auto">
            <a:xfrm rot="16200000">
              <a:off x="5765444" y="3673453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7743529F-1C97-4F83-867F-0643513C5C4C}"/>
                </a:ext>
              </a:extLst>
            </p:cNvPr>
            <p:cNvSpPr/>
            <p:nvPr/>
          </p:nvSpPr>
          <p:spPr bwMode="auto">
            <a:xfrm rot="16200000">
              <a:off x="5765444" y="2788084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CB8AB726-0D7B-47FE-A969-3F432EC1C383}"/>
                </a:ext>
              </a:extLst>
            </p:cNvPr>
            <p:cNvSpPr txBox="1"/>
            <p:nvPr/>
          </p:nvSpPr>
          <p:spPr>
            <a:xfrm>
              <a:off x="5453718" y="397679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09" name="pole tekstowe 108">
              <a:extLst>
                <a:ext uri="{FF2B5EF4-FFF2-40B4-BE49-F238E27FC236}">
                  <a16:creationId xmlns:a16="http://schemas.microsoft.com/office/drawing/2014/main" id="{3961AC45-A2EA-4261-8A32-DCACA6323599}"/>
                </a:ext>
              </a:extLst>
            </p:cNvPr>
            <p:cNvSpPr txBox="1"/>
            <p:nvPr/>
          </p:nvSpPr>
          <p:spPr>
            <a:xfrm>
              <a:off x="5453720" y="3274494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110" name="pole tekstowe 109">
              <a:extLst>
                <a:ext uri="{FF2B5EF4-FFF2-40B4-BE49-F238E27FC236}">
                  <a16:creationId xmlns:a16="http://schemas.microsoft.com/office/drawing/2014/main" id="{D8E3DDD9-DA2B-41C9-9B06-A45EB3653407}"/>
                </a:ext>
              </a:extLst>
            </p:cNvPr>
            <p:cNvSpPr txBox="1"/>
            <p:nvPr/>
          </p:nvSpPr>
          <p:spPr>
            <a:xfrm>
              <a:off x="5453720" y="265614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11" name="pole tekstowe 110">
              <a:extLst>
                <a:ext uri="{FF2B5EF4-FFF2-40B4-BE49-F238E27FC236}">
                  <a16:creationId xmlns:a16="http://schemas.microsoft.com/office/drawing/2014/main" id="{2F249967-9E33-4B88-A496-662221B8FE8C}"/>
                </a:ext>
              </a:extLst>
            </p:cNvPr>
            <p:cNvSpPr txBox="1"/>
            <p:nvPr/>
          </p:nvSpPr>
          <p:spPr>
            <a:xfrm>
              <a:off x="5434248" y="203322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C970306A-0036-4010-A382-611BA524DF03}"/>
                </a:ext>
              </a:extLst>
            </p:cNvPr>
            <p:cNvSpPr/>
            <p:nvPr/>
          </p:nvSpPr>
          <p:spPr bwMode="auto">
            <a:xfrm rot="16200000">
              <a:off x="5769844" y="2358376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3" name="Łącznik prosty ze strzałką 112">
              <a:extLst>
                <a:ext uri="{FF2B5EF4-FFF2-40B4-BE49-F238E27FC236}">
                  <a16:creationId xmlns:a16="http://schemas.microsoft.com/office/drawing/2014/main" id="{B6CB878A-5A5D-4AC4-B73A-129F7DF257B0}"/>
                </a:ext>
              </a:extLst>
            </p:cNvPr>
            <p:cNvCxnSpPr/>
            <p:nvPr/>
          </p:nvCxnSpPr>
          <p:spPr>
            <a:xfrm>
              <a:off x="6243623" y="4625682"/>
              <a:ext cx="399713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y ze strzałką 113">
              <a:extLst>
                <a:ext uri="{FF2B5EF4-FFF2-40B4-BE49-F238E27FC236}">
                  <a16:creationId xmlns:a16="http://schemas.microsoft.com/office/drawing/2014/main" id="{D3C2440F-25CC-482A-BD21-D9C5076CA928}"/>
                </a:ext>
              </a:extLst>
            </p:cNvPr>
            <p:cNvCxnSpPr/>
            <p:nvPr/>
          </p:nvCxnSpPr>
          <p:spPr>
            <a:xfrm>
              <a:off x="6646775" y="4625682"/>
              <a:ext cx="82229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ze strzałką 114">
              <a:extLst>
                <a:ext uri="{FF2B5EF4-FFF2-40B4-BE49-F238E27FC236}">
                  <a16:creationId xmlns:a16="http://schemas.microsoft.com/office/drawing/2014/main" id="{5548C748-32D8-4014-82E8-C79AA8C2D1F7}"/>
                </a:ext>
              </a:extLst>
            </p:cNvPr>
            <p:cNvCxnSpPr/>
            <p:nvPr/>
          </p:nvCxnSpPr>
          <p:spPr>
            <a:xfrm>
              <a:off x="7479737" y="4625682"/>
              <a:ext cx="41385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y ze strzałką 115">
              <a:extLst>
                <a:ext uri="{FF2B5EF4-FFF2-40B4-BE49-F238E27FC236}">
                  <a16:creationId xmlns:a16="http://schemas.microsoft.com/office/drawing/2014/main" id="{3799E7E2-03DA-4D5D-9109-A9444B368DE1}"/>
                </a:ext>
              </a:extLst>
            </p:cNvPr>
            <p:cNvCxnSpPr/>
            <p:nvPr/>
          </p:nvCxnSpPr>
          <p:spPr>
            <a:xfrm>
              <a:off x="7901522" y="4627502"/>
              <a:ext cx="1234456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Łącznik prosty ze strzałką 116">
              <a:extLst>
                <a:ext uri="{FF2B5EF4-FFF2-40B4-BE49-F238E27FC236}">
                  <a16:creationId xmlns:a16="http://schemas.microsoft.com/office/drawing/2014/main" id="{A3A07733-A96F-4116-94D3-A25FD6C75D1E}"/>
                </a:ext>
              </a:extLst>
            </p:cNvPr>
            <p:cNvCxnSpPr/>
            <p:nvPr/>
          </p:nvCxnSpPr>
          <p:spPr>
            <a:xfrm>
              <a:off x="5897092" y="3889389"/>
              <a:ext cx="0" cy="422305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Łącznik prosty ze strzałką 117">
              <a:extLst>
                <a:ext uri="{FF2B5EF4-FFF2-40B4-BE49-F238E27FC236}">
                  <a16:creationId xmlns:a16="http://schemas.microsoft.com/office/drawing/2014/main" id="{EFBABDDE-4953-407D-A8FE-8DF729A88DDD}"/>
                </a:ext>
              </a:extLst>
            </p:cNvPr>
            <p:cNvCxnSpPr/>
            <p:nvPr/>
          </p:nvCxnSpPr>
          <p:spPr>
            <a:xfrm>
              <a:off x="5899610" y="2990915"/>
              <a:ext cx="0" cy="895316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Łącznik prosty ze strzałką 118">
              <a:extLst>
                <a:ext uri="{FF2B5EF4-FFF2-40B4-BE49-F238E27FC236}">
                  <a16:creationId xmlns:a16="http://schemas.microsoft.com/office/drawing/2014/main" id="{BD98195A-699B-45C0-B8D3-F3D29B936BB8}"/>
                </a:ext>
              </a:extLst>
            </p:cNvPr>
            <p:cNvCxnSpPr/>
            <p:nvPr/>
          </p:nvCxnSpPr>
          <p:spPr>
            <a:xfrm>
              <a:off x="5899610" y="2563176"/>
              <a:ext cx="0" cy="43344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y ze strzałką 119">
              <a:extLst>
                <a:ext uri="{FF2B5EF4-FFF2-40B4-BE49-F238E27FC236}">
                  <a16:creationId xmlns:a16="http://schemas.microsoft.com/office/drawing/2014/main" id="{438006E1-701A-48FA-A5A4-F89D5E1892BC}"/>
                </a:ext>
              </a:extLst>
            </p:cNvPr>
            <p:cNvCxnSpPr/>
            <p:nvPr/>
          </p:nvCxnSpPr>
          <p:spPr>
            <a:xfrm rot="10800000">
              <a:off x="5899610" y="2023175"/>
              <a:ext cx="0" cy="545567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Prostokąt 120">
              <a:extLst>
                <a:ext uri="{FF2B5EF4-FFF2-40B4-BE49-F238E27FC236}">
                  <a16:creationId xmlns:a16="http://schemas.microsoft.com/office/drawing/2014/main" id="{5BBA96B5-388E-4A3F-8ED6-2DB9F38C37CB}"/>
                </a:ext>
              </a:extLst>
            </p:cNvPr>
            <p:cNvSpPr/>
            <p:nvPr/>
          </p:nvSpPr>
          <p:spPr>
            <a:xfrm>
              <a:off x="7641741" y="4106175"/>
              <a:ext cx="1359384" cy="42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2" name="Grupa 121">
            <a:extLst>
              <a:ext uri="{FF2B5EF4-FFF2-40B4-BE49-F238E27FC236}">
                <a16:creationId xmlns:a16="http://schemas.microsoft.com/office/drawing/2014/main" id="{C08FC681-0331-4F4D-9DBD-30AC4EE97A4E}"/>
              </a:ext>
            </a:extLst>
          </p:cNvPr>
          <p:cNvGrpSpPr/>
          <p:nvPr/>
        </p:nvGrpSpPr>
        <p:grpSpPr>
          <a:xfrm>
            <a:off x="7559352" y="3092425"/>
            <a:ext cx="392478" cy="284131"/>
            <a:chOff x="7499886" y="3047529"/>
            <a:chExt cx="392478" cy="284131"/>
          </a:xfrm>
        </p:grpSpPr>
        <p:sp>
          <p:nvSpPr>
            <p:cNvPr id="123" name="Elipsa 8">
              <a:extLst>
                <a:ext uri="{FF2B5EF4-FFF2-40B4-BE49-F238E27FC236}">
                  <a16:creationId xmlns:a16="http://schemas.microsoft.com/office/drawing/2014/main" id="{070A7DD9-50D2-4A4D-BBB4-F295F9193290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24" name="TextBox 45">
              <a:extLst>
                <a:ext uri="{FF2B5EF4-FFF2-40B4-BE49-F238E27FC236}">
                  <a16:creationId xmlns:a16="http://schemas.microsoft.com/office/drawing/2014/main" id="{77C8F771-B9DB-4BF8-96FE-36EDDA5AAB44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25" name="Grupa 124">
            <a:extLst>
              <a:ext uri="{FF2B5EF4-FFF2-40B4-BE49-F238E27FC236}">
                <a16:creationId xmlns:a16="http://schemas.microsoft.com/office/drawing/2014/main" id="{6AC31D58-91BF-4596-B4F9-D81DEA599BF4}"/>
              </a:ext>
            </a:extLst>
          </p:cNvPr>
          <p:cNvGrpSpPr/>
          <p:nvPr/>
        </p:nvGrpSpPr>
        <p:grpSpPr>
          <a:xfrm>
            <a:off x="7549015" y="2666316"/>
            <a:ext cx="392478" cy="286631"/>
            <a:chOff x="7499886" y="3047529"/>
            <a:chExt cx="392478" cy="286631"/>
          </a:xfrm>
        </p:grpSpPr>
        <p:sp>
          <p:nvSpPr>
            <p:cNvPr id="126" name="Elipsa 8">
              <a:extLst>
                <a:ext uri="{FF2B5EF4-FFF2-40B4-BE49-F238E27FC236}">
                  <a16:creationId xmlns:a16="http://schemas.microsoft.com/office/drawing/2014/main" id="{10653D84-51A9-4C1C-8197-C123EBD47F05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27" name="TextBox 45">
              <a:extLst>
                <a:ext uri="{FF2B5EF4-FFF2-40B4-BE49-F238E27FC236}">
                  <a16:creationId xmlns:a16="http://schemas.microsoft.com/office/drawing/2014/main" id="{8A7E2FE0-3B67-4A51-9C38-FF61615FA36D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6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28" name="Grupa 127">
            <a:extLst>
              <a:ext uri="{FF2B5EF4-FFF2-40B4-BE49-F238E27FC236}">
                <a16:creationId xmlns:a16="http://schemas.microsoft.com/office/drawing/2014/main" id="{5820B26A-7944-4E33-9205-EF99402B4FDA}"/>
              </a:ext>
            </a:extLst>
          </p:cNvPr>
          <p:cNvGrpSpPr/>
          <p:nvPr/>
        </p:nvGrpSpPr>
        <p:grpSpPr>
          <a:xfrm>
            <a:off x="7564115" y="2890018"/>
            <a:ext cx="392478" cy="286631"/>
            <a:chOff x="7499886" y="3047529"/>
            <a:chExt cx="392478" cy="286631"/>
          </a:xfrm>
        </p:grpSpPr>
        <p:sp>
          <p:nvSpPr>
            <p:cNvPr id="129" name="Elipsa 8">
              <a:extLst>
                <a:ext uri="{FF2B5EF4-FFF2-40B4-BE49-F238E27FC236}">
                  <a16:creationId xmlns:a16="http://schemas.microsoft.com/office/drawing/2014/main" id="{83075071-1C45-4659-8D03-819435B42636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30" name="TextBox 45">
              <a:extLst>
                <a:ext uri="{FF2B5EF4-FFF2-40B4-BE49-F238E27FC236}">
                  <a16:creationId xmlns:a16="http://schemas.microsoft.com/office/drawing/2014/main" id="{215EB254-EEAE-43A9-9E36-8B3722DD2365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5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31" name="Grupa 130">
            <a:extLst>
              <a:ext uri="{FF2B5EF4-FFF2-40B4-BE49-F238E27FC236}">
                <a16:creationId xmlns:a16="http://schemas.microsoft.com/office/drawing/2014/main" id="{4ED0A1E3-4CDD-49F7-B26C-92BBF2E9E707}"/>
              </a:ext>
            </a:extLst>
          </p:cNvPr>
          <p:cNvGrpSpPr/>
          <p:nvPr/>
        </p:nvGrpSpPr>
        <p:grpSpPr>
          <a:xfrm>
            <a:off x="7324345" y="2878808"/>
            <a:ext cx="392478" cy="276999"/>
            <a:chOff x="7499886" y="3045255"/>
            <a:chExt cx="392478" cy="276999"/>
          </a:xfrm>
        </p:grpSpPr>
        <p:sp>
          <p:nvSpPr>
            <p:cNvPr id="132" name="Elipsa 8">
              <a:extLst>
                <a:ext uri="{FF2B5EF4-FFF2-40B4-BE49-F238E27FC236}">
                  <a16:creationId xmlns:a16="http://schemas.microsoft.com/office/drawing/2014/main" id="{B1DF4EE4-8D47-4B71-9D0B-1AB6392F4C17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33" name="TextBox 45">
              <a:extLst>
                <a:ext uri="{FF2B5EF4-FFF2-40B4-BE49-F238E27FC236}">
                  <a16:creationId xmlns:a16="http://schemas.microsoft.com/office/drawing/2014/main" id="{CD33EBD4-83D6-4399-877B-B9AD3510163B}"/>
                </a:ext>
              </a:extLst>
            </p:cNvPr>
            <p:cNvSpPr txBox="1"/>
            <p:nvPr/>
          </p:nvSpPr>
          <p:spPr>
            <a:xfrm>
              <a:off x="7499886" y="3045255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F3CFA81E-3B8E-48D0-9048-A09A5ADF5740}"/>
              </a:ext>
            </a:extLst>
          </p:cNvPr>
          <p:cNvGrpSpPr/>
          <p:nvPr/>
        </p:nvGrpSpPr>
        <p:grpSpPr>
          <a:xfrm>
            <a:off x="7111579" y="3085438"/>
            <a:ext cx="392478" cy="274499"/>
            <a:chOff x="7495173" y="3045255"/>
            <a:chExt cx="392478" cy="274499"/>
          </a:xfrm>
        </p:grpSpPr>
        <p:sp>
          <p:nvSpPr>
            <p:cNvPr id="135" name="Elipsa 8">
              <a:extLst>
                <a:ext uri="{FF2B5EF4-FFF2-40B4-BE49-F238E27FC236}">
                  <a16:creationId xmlns:a16="http://schemas.microsoft.com/office/drawing/2014/main" id="{0C4639C3-02BB-4642-AA32-C08674261FF9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36" name="TextBox 45">
              <a:extLst>
                <a:ext uri="{FF2B5EF4-FFF2-40B4-BE49-F238E27FC236}">
                  <a16:creationId xmlns:a16="http://schemas.microsoft.com/office/drawing/2014/main" id="{3867FB6F-9669-4524-A4C1-7CB7CB2E03B0}"/>
                </a:ext>
              </a:extLst>
            </p:cNvPr>
            <p:cNvSpPr txBox="1"/>
            <p:nvPr/>
          </p:nvSpPr>
          <p:spPr>
            <a:xfrm>
              <a:off x="7495173" y="3045255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2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37" name="Grupa 136">
            <a:extLst>
              <a:ext uri="{FF2B5EF4-FFF2-40B4-BE49-F238E27FC236}">
                <a16:creationId xmlns:a16="http://schemas.microsoft.com/office/drawing/2014/main" id="{87516D4D-078A-405F-8F80-3CED6C14BE4B}"/>
              </a:ext>
            </a:extLst>
          </p:cNvPr>
          <p:cNvGrpSpPr/>
          <p:nvPr/>
        </p:nvGrpSpPr>
        <p:grpSpPr>
          <a:xfrm>
            <a:off x="7120194" y="3343805"/>
            <a:ext cx="392478" cy="274557"/>
            <a:chOff x="7502217" y="3047529"/>
            <a:chExt cx="392478" cy="274557"/>
          </a:xfrm>
        </p:grpSpPr>
        <p:sp>
          <p:nvSpPr>
            <p:cNvPr id="138" name="Elipsa 8">
              <a:extLst>
                <a:ext uri="{FF2B5EF4-FFF2-40B4-BE49-F238E27FC236}">
                  <a16:creationId xmlns:a16="http://schemas.microsoft.com/office/drawing/2014/main" id="{D21BFDF1-D3F7-4BEC-B890-7E3CC6EE76CF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39" name="TextBox 45">
              <a:extLst>
                <a:ext uri="{FF2B5EF4-FFF2-40B4-BE49-F238E27FC236}">
                  <a16:creationId xmlns:a16="http://schemas.microsoft.com/office/drawing/2014/main" id="{6D420143-EDD2-4C2A-ADA9-51323F1D0F23}"/>
                </a:ext>
              </a:extLst>
            </p:cNvPr>
            <p:cNvSpPr txBox="1"/>
            <p:nvPr/>
          </p:nvSpPr>
          <p:spPr>
            <a:xfrm>
              <a:off x="7502217" y="3047587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141" name="Elipsa 8">
            <a:extLst>
              <a:ext uri="{FF2B5EF4-FFF2-40B4-BE49-F238E27FC236}">
                <a16:creationId xmlns:a16="http://schemas.microsoft.com/office/drawing/2014/main" id="{E520C3FC-D042-45A2-8903-6889625EA6F1}"/>
              </a:ext>
            </a:extLst>
          </p:cNvPr>
          <p:cNvSpPr/>
          <p:nvPr/>
        </p:nvSpPr>
        <p:spPr>
          <a:xfrm>
            <a:off x="7397805" y="3090855"/>
            <a:ext cx="264311" cy="259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AF640FC8-4937-40EB-8FCF-E22538372AE0}"/>
              </a:ext>
            </a:extLst>
          </p:cNvPr>
          <p:cNvSpPr txBox="1"/>
          <p:nvPr/>
        </p:nvSpPr>
        <p:spPr>
          <a:xfrm>
            <a:off x="5807486" y="1966256"/>
            <a:ext cx="327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+mj-lt"/>
              </a:rPr>
              <a:t>REPORTED STRETCHED STATES</a:t>
            </a:r>
          </a:p>
          <a:p>
            <a:pPr algn="ctr"/>
            <a:r>
              <a:rPr lang="pl-PL" sz="1000" b="1" dirty="0">
                <a:latin typeface="+mj-lt"/>
              </a:rPr>
              <a:t>In </a:t>
            </a:r>
            <a:r>
              <a:rPr lang="pl-PL" sz="1000" b="1" dirty="0" err="1">
                <a:latin typeface="+mj-lt"/>
              </a:rPr>
              <a:t>light</a:t>
            </a:r>
            <a:r>
              <a:rPr lang="pl-PL" sz="1000" b="1" dirty="0">
                <a:latin typeface="+mj-lt"/>
              </a:rPr>
              <a:t> </a:t>
            </a:r>
            <a:r>
              <a:rPr lang="pl-PL" sz="1000" b="1" dirty="0" err="1">
                <a:latin typeface="+mj-lt"/>
              </a:rPr>
              <a:t>nuclei</a:t>
            </a:r>
            <a:r>
              <a:rPr lang="pl-PL" sz="1000" b="1" dirty="0">
                <a:latin typeface="+mj-lt"/>
              </a:rPr>
              <a:t> </a:t>
            </a:r>
            <a:r>
              <a:rPr lang="pl-PL" sz="1000" b="1" dirty="0" err="1">
                <a:latin typeface="+mj-lt"/>
              </a:rPr>
              <a:t>reached</a:t>
            </a:r>
            <a:r>
              <a:rPr lang="pl-PL" sz="1000" b="1" dirty="0">
                <a:latin typeface="+mj-lt"/>
              </a:rPr>
              <a:t> by 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pl-PL" sz="1000" b="1" baseline="-25000" dirty="0">
                <a:solidFill>
                  <a:srgbClr val="FF0000"/>
                </a:solidFill>
                <a:latin typeface="+mj-lt"/>
              </a:rPr>
              <a:t>3/2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000" b="1" dirty="0">
                <a:solidFill>
                  <a:srgbClr val="FF0000"/>
                </a:solidFill>
                <a:latin typeface="+mj-lt"/>
                <a:sym typeface="Wingdings 3"/>
              </a:rPr>
              <a:t>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 d</a:t>
            </a:r>
            <a:r>
              <a:rPr lang="pl-PL" sz="1000" b="1" baseline="-25000" dirty="0">
                <a:solidFill>
                  <a:srgbClr val="FF0000"/>
                </a:solidFill>
                <a:latin typeface="+mj-lt"/>
              </a:rPr>
              <a:t>3/2</a:t>
            </a:r>
            <a:r>
              <a:rPr lang="pl-PL" sz="1000" b="1" dirty="0">
                <a:solidFill>
                  <a:srgbClr val="FF0000"/>
                </a:solidFill>
                <a:latin typeface="+mj-lt"/>
              </a:rPr>
              <a:t> M4 </a:t>
            </a:r>
            <a:r>
              <a:rPr lang="pl-PL" sz="1000" b="1" dirty="0" err="1">
                <a:solidFill>
                  <a:srgbClr val="FF0000"/>
                </a:solidFill>
                <a:latin typeface="+mj-lt"/>
              </a:rPr>
              <a:t>transitions</a:t>
            </a:r>
            <a:endParaRPr lang="pl-PL" sz="1000" b="1" dirty="0">
              <a:latin typeface="+mj-lt"/>
            </a:endParaRPr>
          </a:p>
          <a:p>
            <a:pPr algn="ctr"/>
            <a:r>
              <a:rPr lang="pl-PL" sz="800" i="1" dirty="0" err="1">
                <a:latin typeface="+mj-lt"/>
              </a:rPr>
              <a:t>Populated</a:t>
            </a:r>
            <a:r>
              <a:rPr lang="pl-PL" sz="800" i="1" dirty="0">
                <a:latin typeface="+mj-lt"/>
              </a:rPr>
              <a:t> in </a:t>
            </a:r>
            <a:r>
              <a:rPr lang="pl-PL" sz="800" i="1" dirty="0" err="1">
                <a:latin typeface="+mj-lt"/>
              </a:rPr>
              <a:t>inelastic</a:t>
            </a:r>
            <a:r>
              <a:rPr lang="pl-PL" sz="800" i="1" dirty="0">
                <a:latin typeface="+mj-lt"/>
              </a:rPr>
              <a:t> </a:t>
            </a:r>
            <a:r>
              <a:rPr lang="pl-PL" sz="800" i="1" dirty="0" err="1">
                <a:latin typeface="+mj-lt"/>
              </a:rPr>
              <a:t>scattering</a:t>
            </a:r>
            <a:r>
              <a:rPr lang="pl-PL" sz="800" i="1" dirty="0">
                <a:latin typeface="+mj-lt"/>
              </a:rPr>
              <a:t> of </a:t>
            </a:r>
            <a:r>
              <a:rPr lang="pl-PL" sz="800" i="1" dirty="0" err="1">
                <a:latin typeface="+mj-lt"/>
              </a:rPr>
              <a:t>protons</a:t>
            </a:r>
            <a:r>
              <a:rPr lang="pl-PL" sz="800" i="1" dirty="0">
                <a:latin typeface="+mj-lt"/>
              </a:rPr>
              <a:t>, </a:t>
            </a:r>
            <a:br>
              <a:rPr lang="pl-PL" sz="800" i="1" dirty="0">
                <a:latin typeface="+mj-lt"/>
              </a:rPr>
            </a:br>
            <a:r>
              <a:rPr lang="pl-PL" sz="800" i="1" dirty="0" err="1">
                <a:latin typeface="+mj-lt"/>
              </a:rPr>
              <a:t>electrons</a:t>
            </a:r>
            <a:r>
              <a:rPr lang="pl-PL" sz="800" i="1" dirty="0">
                <a:latin typeface="+mj-lt"/>
              </a:rPr>
              <a:t> </a:t>
            </a:r>
            <a:r>
              <a:rPr lang="pl-PL" sz="800" i="1" dirty="0" err="1">
                <a:latin typeface="+mj-lt"/>
              </a:rPr>
              <a:t>or</a:t>
            </a:r>
            <a:r>
              <a:rPr lang="pl-PL" sz="800" i="1" dirty="0">
                <a:latin typeface="+mj-lt"/>
              </a:rPr>
              <a:t> </a:t>
            </a:r>
            <a:r>
              <a:rPr lang="pl-PL" sz="800" i="1" dirty="0" err="1">
                <a:latin typeface="+mj-lt"/>
              </a:rPr>
              <a:t>pions</a:t>
            </a:r>
            <a:r>
              <a:rPr lang="pl-PL" sz="800" i="1" dirty="0">
                <a:latin typeface="+mj-lt"/>
              </a:rPr>
              <a:t> (</a:t>
            </a:r>
            <a:r>
              <a:rPr lang="pl-PL" sz="800" i="1" dirty="0" err="1">
                <a:latin typeface="+mj-lt"/>
              </a:rPr>
              <a:t>experiments</a:t>
            </a:r>
            <a:r>
              <a:rPr lang="pl-PL" sz="800" i="1" dirty="0">
                <a:latin typeface="+mj-lt"/>
              </a:rPr>
              <a:t> in the 80’s)</a:t>
            </a:r>
          </a:p>
        </p:txBody>
      </p:sp>
      <p:sp>
        <p:nvSpPr>
          <p:cNvPr id="144" name="CasellaDiTesto 8">
            <a:extLst>
              <a:ext uri="{FF2B5EF4-FFF2-40B4-BE49-F238E27FC236}">
                <a16:creationId xmlns:a16="http://schemas.microsoft.com/office/drawing/2014/main" id="{18609368-6BF7-420E-9E21-EA987184FBD7}"/>
              </a:ext>
            </a:extLst>
          </p:cNvPr>
          <p:cNvSpPr txBox="1"/>
          <p:nvPr/>
        </p:nvSpPr>
        <p:spPr>
          <a:xfrm>
            <a:off x="5617253" y="3690202"/>
            <a:ext cx="3302000" cy="43355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1"/>
            </a:solidFill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pl-PL" sz="1400" b="1" i="1" dirty="0">
                <a:solidFill>
                  <a:srgbClr val="FF0000"/>
                </a:solidFill>
                <a:latin typeface="+mj-lt"/>
              </a:rPr>
              <a:t>NO DATA ON M4 RESONANCES DECAY!</a:t>
            </a:r>
            <a:endParaRPr lang="it-IT" sz="1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" name="Elipsa 8">
            <a:extLst>
              <a:ext uri="{FF2B5EF4-FFF2-40B4-BE49-F238E27FC236}">
                <a16:creationId xmlns:a16="http://schemas.microsoft.com/office/drawing/2014/main" id="{ACCA0D3B-E985-46D6-8886-CEF39CA6B786}"/>
              </a:ext>
            </a:extLst>
          </p:cNvPr>
          <p:cNvSpPr/>
          <p:nvPr/>
        </p:nvSpPr>
        <p:spPr>
          <a:xfrm>
            <a:off x="7398025" y="3091109"/>
            <a:ext cx="264311" cy="259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2" name="TextBox 45">
            <a:extLst>
              <a:ext uri="{FF2B5EF4-FFF2-40B4-BE49-F238E27FC236}">
                <a16:creationId xmlns:a16="http://schemas.microsoft.com/office/drawing/2014/main" id="{4A9C5BF0-504B-4413-B559-76C6F3ED1379}"/>
              </a:ext>
            </a:extLst>
          </p:cNvPr>
          <p:cNvSpPr txBox="1"/>
          <p:nvPr/>
        </p:nvSpPr>
        <p:spPr>
          <a:xfrm>
            <a:off x="7316571" y="3095772"/>
            <a:ext cx="392478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latin typeface="Calibri" panose="020F0502020204030204" pitchFamily="34" charset="0"/>
                <a:cs typeface="Corbel"/>
              </a:rPr>
              <a:t>1</a:t>
            </a:r>
            <a:r>
              <a:rPr lang="pl-PL" sz="1200" b="1" baseline="30000" dirty="0">
                <a:latin typeface="Calibri" panose="020F0502020204030204" pitchFamily="34" charset="0"/>
                <a:cs typeface="Corbel"/>
              </a:rPr>
              <a:t>3</a:t>
            </a:r>
            <a:r>
              <a:rPr lang="pl-PL" sz="1200" b="1" dirty="0">
                <a:latin typeface="Calibri" panose="020F0502020204030204" pitchFamily="34" charset="0"/>
                <a:cs typeface="Corbel"/>
              </a:rPr>
              <a:t>C</a:t>
            </a:r>
            <a:endParaRPr lang="en-US" sz="1200" b="1" dirty="0">
              <a:latin typeface="Calibri" panose="020F050202020403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15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1"/>
          <p:cNvSpPr txBox="1">
            <a:spLocks/>
          </p:cNvSpPr>
          <p:nvPr/>
        </p:nvSpPr>
        <p:spPr>
          <a:xfrm>
            <a:off x="251520" y="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/>
              <a:t>Previous</a:t>
            </a:r>
            <a:r>
              <a:rPr lang="pl-PL" sz="2000" dirty="0"/>
              <a:t> </a:t>
            </a:r>
            <a:r>
              <a:rPr lang="pl-PL" sz="2000" dirty="0" err="1"/>
              <a:t>studies</a:t>
            </a:r>
            <a:r>
              <a:rPr lang="pl-PL" sz="2000" dirty="0"/>
              <a:t> of M4 </a:t>
            </a:r>
            <a:r>
              <a:rPr lang="pl-PL" sz="2000" dirty="0" err="1"/>
              <a:t>resonances</a:t>
            </a:r>
            <a:r>
              <a:rPr lang="pl-PL" sz="2000" dirty="0"/>
              <a:t> in </a:t>
            </a:r>
            <a:r>
              <a:rPr lang="pl-PL" sz="2000" baseline="30000" dirty="0"/>
              <a:t>13</a:t>
            </a:r>
            <a:r>
              <a:rPr lang="pl-PL" sz="2000" dirty="0"/>
              <a:t>C</a:t>
            </a:r>
          </a:p>
        </p:txBody>
      </p:sp>
      <p:pic>
        <p:nvPicPr>
          <p:cNvPr id="34" name="Picture 2" descr="C:\Users\NCieplicka\Dropbox\Przyszlosc_fizyki_WAWA\13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/>
          <a:stretch/>
        </p:blipFill>
        <p:spPr bwMode="auto">
          <a:xfrm>
            <a:off x="7807094" y="1066800"/>
            <a:ext cx="762000" cy="38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le tekstowe 34"/>
          <p:cNvSpPr txBox="1"/>
          <p:nvPr/>
        </p:nvSpPr>
        <p:spPr>
          <a:xfrm>
            <a:off x="7922535" y="482983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baseline="30000" dirty="0">
                <a:latin typeface="+mj-lt"/>
                <a:cs typeface="Arial" pitchFamily="34" charset="0"/>
              </a:rPr>
              <a:t>13</a:t>
            </a:r>
            <a:r>
              <a:rPr lang="pl-PL" b="1" dirty="0">
                <a:latin typeface="+mj-lt"/>
                <a:cs typeface="Arial" pitchFamily="34" charset="0"/>
              </a:rPr>
              <a:t>C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872155" y="2178752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16.08 </a:t>
            </a:r>
            <a:r>
              <a:rPr lang="pl-PL" sz="12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MeV</a:t>
            </a:r>
            <a:endParaRPr lang="pl-PL" sz="1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991850" y="3220058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9.50 </a:t>
            </a:r>
            <a:r>
              <a:rPr lang="pl-PL" sz="12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MeV</a:t>
            </a:r>
            <a:endParaRPr lang="pl-PL" sz="1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9" name="Łącznik prostoliniowy 38"/>
          <p:cNvCxnSpPr>
            <a:cxnSpLocks/>
          </p:cNvCxnSpPr>
          <p:nvPr/>
        </p:nvCxnSpPr>
        <p:spPr>
          <a:xfrm>
            <a:off x="7732533" y="4093911"/>
            <a:ext cx="136943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6618341" y="3935069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pl-PL" sz="12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n</a:t>
            </a:r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 = 4.9 </a:t>
            </a:r>
            <a:r>
              <a:rPr lang="pl-PL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MeV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6613610" y="1987824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pl-PL" sz="1200" b="1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 = 17.5 </a:t>
            </a:r>
            <a:r>
              <a:rPr lang="pl-PL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MeV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2" name="Łącznik prostoliniowy 41"/>
          <p:cNvCxnSpPr/>
          <p:nvPr/>
        </p:nvCxnSpPr>
        <p:spPr>
          <a:xfrm>
            <a:off x="7740761" y="2131762"/>
            <a:ext cx="82605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>
            <a:off x="7810036" y="2301974"/>
            <a:ext cx="75562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43"/>
          <p:cNvCxnSpPr/>
          <p:nvPr/>
        </p:nvCxnSpPr>
        <p:spPr>
          <a:xfrm>
            <a:off x="7818248" y="1570930"/>
            <a:ext cx="738831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>
            <a:off x="7812542" y="3366770"/>
            <a:ext cx="75562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6882423" y="1422749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21.47 </a:t>
            </a:r>
            <a:r>
              <a:rPr lang="pl-PL" sz="12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MeV</a:t>
            </a:r>
            <a:endParaRPr lang="pl-PL" sz="1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CasellaDiTesto 14"/>
          <p:cNvSpPr txBox="1"/>
          <p:nvPr/>
        </p:nvSpPr>
        <p:spPr>
          <a:xfrm>
            <a:off x="79022" y="4126319"/>
            <a:ext cx="4373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+mj-lt"/>
                <a:cs typeface="Symbol" charset="2"/>
              </a:rPr>
              <a:t>F</a:t>
            </a:r>
            <a:r>
              <a:rPr lang="it-IT" sz="1200" dirty="0">
                <a:latin typeface="+mj-lt"/>
                <a:cs typeface="Symbol" charset="2"/>
              </a:rPr>
              <a:t>rom </a:t>
            </a:r>
            <a:r>
              <a:rPr lang="pl-PL" sz="1200" baseline="30000" dirty="0">
                <a:latin typeface="+mj-lt"/>
                <a:cs typeface="Symbol" charset="2"/>
              </a:rPr>
              <a:t>13</a:t>
            </a:r>
            <a:r>
              <a:rPr lang="pl-PL" sz="1200" dirty="0">
                <a:latin typeface="+mj-lt"/>
                <a:cs typeface="Symbol" charset="2"/>
              </a:rPr>
              <a:t>C</a:t>
            </a:r>
            <a:r>
              <a:rPr lang="it-IT" sz="1200" dirty="0">
                <a:latin typeface="+mj-lt"/>
                <a:cs typeface="Symbol" charset="2"/>
              </a:rPr>
              <a:t>(</a:t>
            </a:r>
            <a:r>
              <a:rPr lang="el-GR" sz="1200" dirty="0">
                <a:latin typeface="+mj-lt"/>
                <a:cs typeface="Symbol" charset="2"/>
              </a:rPr>
              <a:t>π</a:t>
            </a:r>
            <a:r>
              <a:rPr lang="it-IT" sz="1200" dirty="0">
                <a:latin typeface="+mj-lt"/>
                <a:cs typeface="Symbol" charset="2"/>
              </a:rPr>
              <a:t>,</a:t>
            </a:r>
            <a:r>
              <a:rPr lang="el-GR" sz="1200" dirty="0">
                <a:latin typeface="+mj-lt"/>
                <a:cs typeface="Symbol" charset="2"/>
              </a:rPr>
              <a:t>π</a:t>
            </a:r>
            <a:r>
              <a:rPr lang="it-IT" sz="1200" dirty="0">
                <a:latin typeface="+mj-lt"/>
              </a:rPr>
              <a:t>’) scattering: </a:t>
            </a:r>
          </a:p>
          <a:p>
            <a:pPr marL="285750" indent="-285750">
              <a:buFont typeface="Arial"/>
              <a:buChar char="•"/>
            </a:pPr>
            <a:r>
              <a:rPr lang="it-IT" sz="1200" b="1" dirty="0">
                <a:latin typeface="+mj-lt"/>
              </a:rPr>
              <a:t>9.5 MeV </a:t>
            </a:r>
            <a:r>
              <a:rPr lang="it-IT" sz="1200" dirty="0">
                <a:latin typeface="+mj-lt"/>
              </a:rPr>
              <a:t>is 9/2</a:t>
            </a:r>
            <a:r>
              <a:rPr lang="it-IT" sz="1200" baseline="30000" dirty="0">
                <a:latin typeface="+mj-lt"/>
              </a:rPr>
              <a:t>+</a:t>
            </a:r>
            <a:r>
              <a:rPr lang="it-IT" sz="1200" dirty="0">
                <a:latin typeface="+mj-lt"/>
              </a:rPr>
              <a:t>: pure n</a:t>
            </a:r>
            <a:r>
              <a:rPr lang="pl-PL" sz="1200" dirty="0" err="1">
                <a:latin typeface="+mj-lt"/>
              </a:rPr>
              <a:t>eutron</a:t>
            </a:r>
            <a:r>
              <a:rPr lang="it-IT" sz="1200" dirty="0">
                <a:latin typeface="+mj-lt"/>
              </a:rPr>
              <a:t> excitation</a:t>
            </a:r>
            <a:endParaRPr lang="it-IT" sz="1200" i="1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it-IT" sz="1200" b="1" dirty="0">
                <a:latin typeface="+mj-lt"/>
              </a:rPr>
              <a:t>16.08 MeV </a:t>
            </a:r>
            <a:r>
              <a:rPr lang="it-IT" sz="1200" dirty="0">
                <a:latin typeface="+mj-lt"/>
              </a:rPr>
              <a:t>is 7/2</a:t>
            </a:r>
            <a:r>
              <a:rPr lang="it-IT" sz="1200" baseline="30000" dirty="0">
                <a:latin typeface="+mj-lt"/>
              </a:rPr>
              <a:t>+</a:t>
            </a:r>
            <a:r>
              <a:rPr lang="it-IT" sz="1200" dirty="0">
                <a:latin typeface="+mj-lt"/>
              </a:rPr>
              <a:t>: mainly p</a:t>
            </a:r>
            <a:r>
              <a:rPr lang="pl-PL" sz="1200" dirty="0" err="1">
                <a:latin typeface="+mj-lt"/>
              </a:rPr>
              <a:t>roton</a:t>
            </a:r>
            <a:r>
              <a:rPr lang="it-IT" sz="1200" dirty="0">
                <a:latin typeface="+mj-lt"/>
              </a:rPr>
              <a:t> excitation</a:t>
            </a:r>
            <a:endParaRPr lang="it-IT" sz="1200" i="1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it-IT" sz="1200" b="1" dirty="0">
                <a:latin typeface="+mj-lt"/>
              </a:rPr>
              <a:t>21.47 MeV </a:t>
            </a:r>
            <a:r>
              <a:rPr lang="it-IT" sz="1200" dirty="0">
                <a:latin typeface="+mj-lt"/>
              </a:rPr>
              <a:t>is (7/2</a:t>
            </a:r>
            <a:r>
              <a:rPr lang="it-IT" sz="1200" baseline="30000" dirty="0">
                <a:latin typeface="+mj-lt"/>
              </a:rPr>
              <a:t>+</a:t>
            </a:r>
            <a:r>
              <a:rPr lang="it-IT" sz="1200" dirty="0">
                <a:latin typeface="+mj-lt"/>
              </a:rPr>
              <a:t>,9/2</a:t>
            </a:r>
            <a:r>
              <a:rPr lang="it-IT" sz="1200" baseline="30000" dirty="0">
                <a:latin typeface="+mj-lt"/>
              </a:rPr>
              <a:t>+</a:t>
            </a:r>
            <a:r>
              <a:rPr lang="it-IT" sz="1200" dirty="0">
                <a:latin typeface="+mj-lt"/>
              </a:rPr>
              <a:t>) p</a:t>
            </a:r>
            <a:r>
              <a:rPr lang="pl-PL" sz="1200" dirty="0" err="1">
                <a:latin typeface="+mj-lt"/>
              </a:rPr>
              <a:t>roton</a:t>
            </a:r>
            <a:r>
              <a:rPr lang="it-IT" sz="1200" dirty="0">
                <a:latin typeface="+mj-lt"/>
              </a:rPr>
              <a:t> and n</a:t>
            </a:r>
            <a:r>
              <a:rPr lang="pl-PL" sz="1200" dirty="0" err="1">
                <a:latin typeface="+mj-lt"/>
              </a:rPr>
              <a:t>eutron</a:t>
            </a:r>
            <a:r>
              <a:rPr lang="it-IT" sz="1200" dirty="0">
                <a:latin typeface="+mj-lt"/>
              </a:rPr>
              <a:t> excitations</a:t>
            </a:r>
          </a:p>
        </p:txBody>
      </p:sp>
      <p:grpSp>
        <p:nvGrpSpPr>
          <p:cNvPr id="132" name="Grupa 131"/>
          <p:cNvGrpSpPr/>
          <p:nvPr/>
        </p:nvGrpSpPr>
        <p:grpSpPr>
          <a:xfrm>
            <a:off x="3557411" y="912381"/>
            <a:ext cx="3228976" cy="3843515"/>
            <a:chOff x="3557411" y="912381"/>
            <a:chExt cx="3228976" cy="3843515"/>
          </a:xfrm>
        </p:grpSpPr>
        <p:grpSp>
          <p:nvGrpSpPr>
            <p:cNvPr id="120" name="Grupa 119"/>
            <p:cNvGrpSpPr/>
            <p:nvPr/>
          </p:nvGrpSpPr>
          <p:grpSpPr>
            <a:xfrm>
              <a:off x="3824727" y="1197679"/>
              <a:ext cx="2482104" cy="3558217"/>
              <a:chOff x="76816" y="2657474"/>
              <a:chExt cx="2482104" cy="3558217"/>
            </a:xfrm>
          </p:grpSpPr>
          <p:grpSp>
            <p:nvGrpSpPr>
              <p:cNvPr id="36" name="Grupa 35"/>
              <p:cNvGrpSpPr/>
              <p:nvPr/>
            </p:nvGrpSpPr>
            <p:grpSpPr>
              <a:xfrm>
                <a:off x="76816" y="2657474"/>
                <a:ext cx="2482104" cy="3558217"/>
                <a:chOff x="76816" y="2657474"/>
                <a:chExt cx="2482104" cy="3558217"/>
              </a:xfrm>
            </p:grpSpPr>
            <p:pic>
              <p:nvPicPr>
                <p:cNvPr id="80" name="Obraz 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957" r="5125" b="38067"/>
                <a:stretch/>
              </p:blipFill>
              <p:spPr>
                <a:xfrm>
                  <a:off x="76817" y="2657474"/>
                  <a:ext cx="2482103" cy="2173825"/>
                </a:xfrm>
                <a:prstGeom prst="rect">
                  <a:avLst/>
                </a:prstGeom>
              </p:spPr>
            </p:pic>
            <p:pic>
              <p:nvPicPr>
                <p:cNvPr id="97" name="Obraz 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60765" r="5125" b="-129"/>
                <a:stretch/>
              </p:blipFill>
              <p:spPr>
                <a:xfrm>
                  <a:off x="76816" y="4788947"/>
                  <a:ext cx="2482104" cy="1426744"/>
                </a:xfrm>
                <a:prstGeom prst="rect">
                  <a:avLst/>
                </a:prstGeom>
              </p:spPr>
            </p:pic>
            <p:grpSp>
              <p:nvGrpSpPr>
                <p:cNvPr id="92" name="Grupa 91"/>
                <p:cNvGrpSpPr/>
                <p:nvPr/>
              </p:nvGrpSpPr>
              <p:grpSpPr>
                <a:xfrm>
                  <a:off x="1389443" y="3148312"/>
                  <a:ext cx="844302" cy="2633147"/>
                  <a:chOff x="6639303" y="1892219"/>
                  <a:chExt cx="1243553" cy="3536988"/>
                </a:xfrm>
              </p:grpSpPr>
              <p:cxnSp>
                <p:nvCxnSpPr>
                  <p:cNvPr id="93" name="Connettore 2 6"/>
                  <p:cNvCxnSpPr/>
                  <p:nvPr/>
                </p:nvCxnSpPr>
                <p:spPr bwMode="auto">
                  <a:xfrm>
                    <a:off x="6639303" y="1892219"/>
                    <a:ext cx="0" cy="342157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dash"/>
                    <a:miter lim="800000"/>
                    <a:headEnd type="none" w="med" len="med"/>
                    <a:tailEnd type="non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4" name="Connettore 2 23"/>
                  <p:cNvCxnSpPr/>
                  <p:nvPr/>
                </p:nvCxnSpPr>
                <p:spPr bwMode="auto">
                  <a:xfrm>
                    <a:off x="7317237" y="2225377"/>
                    <a:ext cx="0" cy="320383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dash"/>
                    <a:miter lim="800000"/>
                    <a:headEnd type="none" w="med" len="med"/>
                    <a:tailEnd type="non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5" name="Connettore 2 30"/>
                  <p:cNvCxnSpPr/>
                  <p:nvPr/>
                </p:nvCxnSpPr>
                <p:spPr bwMode="auto">
                  <a:xfrm>
                    <a:off x="7881827" y="1905578"/>
                    <a:ext cx="1029" cy="351575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dash"/>
                    <a:miter lim="800000"/>
                    <a:headEnd type="none" w="med" len="med"/>
                    <a:tailEnd type="non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4" name="CasellaDiTesto 22"/>
              <p:cNvSpPr txBox="1"/>
              <p:nvPr/>
            </p:nvSpPr>
            <p:spPr>
              <a:xfrm>
                <a:off x="1202162" y="2920133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>
                    <a:solidFill>
                      <a:srgbClr val="FF0000"/>
                    </a:solidFill>
                    <a:latin typeface="+mj-lt"/>
                  </a:rPr>
                  <a:t>9.5</a:t>
                </a:r>
              </a:p>
            </p:txBody>
          </p:sp>
          <p:sp>
            <p:nvSpPr>
              <p:cNvPr id="86" name="CasellaDiTesto 24"/>
              <p:cNvSpPr txBox="1"/>
              <p:nvPr/>
            </p:nvSpPr>
            <p:spPr>
              <a:xfrm>
                <a:off x="1597304" y="3168955"/>
                <a:ext cx="5325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>
                    <a:solidFill>
                      <a:srgbClr val="FF0000"/>
                    </a:solidFill>
                    <a:latin typeface="+mj-lt"/>
                  </a:rPr>
                  <a:t>16.08</a:t>
                </a:r>
              </a:p>
            </p:txBody>
          </p:sp>
          <p:sp>
            <p:nvSpPr>
              <p:cNvPr id="87" name="CasellaDiTesto 28"/>
              <p:cNvSpPr txBox="1"/>
              <p:nvPr/>
            </p:nvSpPr>
            <p:spPr>
              <a:xfrm>
                <a:off x="1948400" y="2945128"/>
                <a:ext cx="5325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>
                    <a:solidFill>
                      <a:srgbClr val="FF0000"/>
                    </a:solidFill>
                    <a:latin typeface="+mj-lt"/>
                  </a:rPr>
                  <a:t>21.47</a:t>
                </a:r>
              </a:p>
            </p:txBody>
          </p:sp>
        </p:grpSp>
        <p:sp>
          <p:nvSpPr>
            <p:cNvPr id="77" name="Rettangolo 34"/>
            <p:cNvSpPr/>
            <p:nvPr/>
          </p:nvSpPr>
          <p:spPr>
            <a:xfrm>
              <a:off x="4735915" y="1277495"/>
              <a:ext cx="149752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600" i="1" dirty="0">
                  <a:latin typeface="+mj-lt"/>
                </a:rPr>
                <a:t>D. Dehnhard et al., PR</a:t>
              </a:r>
              <a:r>
                <a:rPr lang="pl-PL" sz="600" i="1" dirty="0">
                  <a:latin typeface="+mj-lt"/>
                </a:rPr>
                <a:t>L</a:t>
              </a:r>
              <a:r>
                <a:rPr lang="it-IT" sz="600" i="1" dirty="0">
                  <a:latin typeface="+mj-lt"/>
                </a:rPr>
                <a:t>43,1091(1979)</a:t>
              </a:r>
            </a:p>
          </p:txBody>
        </p:sp>
        <p:sp>
          <p:nvSpPr>
            <p:cNvPr id="83" name="Rettangolo 31"/>
            <p:cNvSpPr/>
            <p:nvPr/>
          </p:nvSpPr>
          <p:spPr>
            <a:xfrm>
              <a:off x="4158746" y="1234905"/>
              <a:ext cx="325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1200" b="1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-</a:t>
              </a:r>
              <a:endParaRPr lang="it-IT" sz="12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96" name="Rettangolo 32"/>
            <p:cNvSpPr/>
            <p:nvPr/>
          </p:nvSpPr>
          <p:spPr>
            <a:xfrm>
              <a:off x="4135331" y="3328183"/>
              <a:ext cx="5517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1200" b="1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-</a:t>
              </a:r>
              <a:r>
                <a:rPr lang="it-IT" sz="1200" b="1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-p</a:t>
              </a:r>
              <a:r>
                <a:rPr lang="it-IT" sz="1200" b="1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+</a:t>
              </a:r>
              <a:endParaRPr lang="it-IT" sz="1200" dirty="0">
                <a:solidFill>
                  <a:srgbClr val="0000FF"/>
                </a:solidFill>
              </a:endParaRPr>
            </a:p>
          </p:txBody>
        </p:sp>
        <p:sp>
          <p:nvSpPr>
            <p:cNvPr id="98" name="CasellaDiTesto 2"/>
            <p:cNvSpPr txBox="1"/>
            <p:nvPr/>
          </p:nvSpPr>
          <p:spPr>
            <a:xfrm>
              <a:off x="3557411" y="912381"/>
              <a:ext cx="3228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latin typeface="+mj-lt"/>
                </a:rPr>
                <a:t>INELASTIC PION SCATTERING </a:t>
              </a:r>
              <a:r>
                <a:rPr lang="pl-PL" sz="1200" baseline="30000" dirty="0">
                  <a:latin typeface="+mj-lt"/>
                </a:rPr>
                <a:t>13</a:t>
              </a:r>
              <a:r>
                <a:rPr lang="pl-PL" sz="1200" dirty="0">
                  <a:latin typeface="+mj-lt"/>
                </a:rPr>
                <a:t>C(</a:t>
              </a:r>
              <a:r>
                <a:rPr lang="el-GR" sz="1200" dirty="0">
                  <a:latin typeface="+mj-lt"/>
                </a:rPr>
                <a:t>π</a:t>
              </a:r>
              <a:r>
                <a:rPr lang="pl-PL" sz="1200" dirty="0">
                  <a:latin typeface="+mj-lt"/>
                </a:rPr>
                <a:t>,</a:t>
              </a:r>
              <a:r>
                <a:rPr lang="el-GR" sz="1200" dirty="0">
                  <a:latin typeface="+mj-lt"/>
                </a:rPr>
                <a:t>π</a:t>
              </a:r>
              <a:r>
                <a:rPr lang="pl-PL" sz="1200" dirty="0">
                  <a:latin typeface="+mj-lt"/>
                </a:rPr>
                <a:t>’)</a:t>
              </a:r>
              <a:endParaRPr lang="it-IT" sz="1200" dirty="0">
                <a:latin typeface="+mj-lt"/>
              </a:endParaRPr>
            </a:p>
          </p:txBody>
        </p:sp>
        <p:sp>
          <p:nvSpPr>
            <p:cNvPr id="121" name="Rettangolo 31"/>
            <p:cNvSpPr/>
            <p:nvPr/>
          </p:nvSpPr>
          <p:spPr>
            <a:xfrm>
              <a:off x="4156909" y="2702420"/>
              <a:ext cx="325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pl-PL" sz="1200" b="1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+</a:t>
              </a:r>
              <a:endParaRPr lang="it-IT" sz="12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CasellaDiTesto 2"/>
          <p:cNvSpPr txBox="1"/>
          <p:nvPr/>
        </p:nvSpPr>
        <p:spPr>
          <a:xfrm>
            <a:off x="5438678" y="551348"/>
            <a:ext cx="35599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+mj-lt"/>
              </a:rPr>
              <a:t>The a</a:t>
            </a:r>
            <a:r>
              <a:rPr lang="it-IT" sz="1200" dirty="0">
                <a:latin typeface="+mj-lt"/>
              </a:rPr>
              <a:t>im </a:t>
            </a:r>
            <a:r>
              <a:rPr lang="pl-PL" sz="1200" dirty="0">
                <a:latin typeface="+mj-lt"/>
              </a:rPr>
              <a:t>of the </a:t>
            </a:r>
            <a:r>
              <a:rPr lang="pl-PL" sz="1200" dirty="0" err="1">
                <a:latin typeface="+mj-lt"/>
              </a:rPr>
              <a:t>present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investigations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is</a:t>
            </a:r>
            <a:r>
              <a:rPr lang="pl-PL" sz="1200" dirty="0">
                <a:latin typeface="+mj-lt"/>
              </a:rPr>
              <a:t> to </a:t>
            </a:r>
            <a:r>
              <a:rPr lang="pl-PL" sz="1200" b="1" dirty="0" err="1">
                <a:solidFill>
                  <a:srgbClr val="FF0000"/>
                </a:solidFill>
                <a:latin typeface="+mj-lt"/>
              </a:rPr>
              <a:t>identify</a:t>
            </a:r>
            <a:r>
              <a:rPr lang="pl-PL" sz="1200" b="1" dirty="0">
                <a:solidFill>
                  <a:srgbClr val="FF0000"/>
                </a:solidFill>
                <a:latin typeface="+mj-lt"/>
              </a:rPr>
              <a:t> the </a:t>
            </a:r>
            <a:r>
              <a:rPr lang="it-IT" sz="1200" b="1" dirty="0">
                <a:solidFill>
                  <a:srgbClr val="FF0000"/>
                </a:solidFill>
                <a:latin typeface="+mj-lt"/>
              </a:rPr>
              <a:t>decay </a:t>
            </a:r>
            <a:r>
              <a:rPr lang="pl-PL" sz="1200" b="1" dirty="0">
                <a:solidFill>
                  <a:srgbClr val="FF0000"/>
                </a:solidFill>
                <a:latin typeface="+mj-lt"/>
              </a:rPr>
              <a:t>of the 21.5-MeV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1p</a:t>
            </a:r>
            <a:r>
              <a:rPr lang="pl-PL" sz="1200" baseline="-25000" dirty="0">
                <a:latin typeface="+mj-lt"/>
              </a:rPr>
              <a:t>3/2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>
                <a:latin typeface="+mj-lt"/>
                <a:sym typeface="Wingdings" pitchFamily="2" charset="2"/>
              </a:rPr>
              <a:t> 1d</a:t>
            </a:r>
            <a:r>
              <a:rPr lang="pl-PL" sz="1200" baseline="-25000" dirty="0">
                <a:latin typeface="+mj-lt"/>
                <a:sym typeface="Wingdings" pitchFamily="2" charset="2"/>
              </a:rPr>
              <a:t>5/2</a:t>
            </a:r>
            <a:r>
              <a:rPr lang="pl-PL" sz="1200" dirty="0">
                <a:latin typeface="+mj-lt"/>
                <a:sym typeface="Wingdings" pitchFamily="2" charset="2"/>
              </a:rPr>
              <a:t> </a:t>
            </a:r>
            <a:r>
              <a:rPr lang="it-IT" sz="1200" dirty="0">
                <a:latin typeface="+mj-lt"/>
              </a:rPr>
              <a:t>resonance</a:t>
            </a:r>
            <a:r>
              <a:rPr lang="pl-PL" sz="1200" dirty="0">
                <a:latin typeface="+mj-lt"/>
              </a:rPr>
              <a:t> </a:t>
            </a:r>
            <a:r>
              <a:rPr lang="it-IT" sz="1200" dirty="0">
                <a:latin typeface="+mj-lt"/>
              </a:rPr>
              <a:t>in </a:t>
            </a:r>
            <a:r>
              <a:rPr lang="it-IT" sz="1200" baseline="30000" dirty="0">
                <a:latin typeface="+mj-lt"/>
              </a:rPr>
              <a:t>13</a:t>
            </a:r>
            <a:r>
              <a:rPr lang="it-IT" sz="1200" dirty="0">
                <a:latin typeface="+mj-lt"/>
              </a:rPr>
              <a:t>C</a:t>
            </a:r>
            <a:r>
              <a:rPr lang="pl-PL" sz="1200" dirty="0">
                <a:latin typeface="+mj-lt"/>
              </a:rPr>
              <a:t>  </a:t>
            </a:r>
            <a:endParaRPr lang="it-IT" sz="1200" dirty="0">
              <a:latin typeface="+mj-lt"/>
            </a:endParaRPr>
          </a:p>
        </p:txBody>
      </p:sp>
      <p:grpSp>
        <p:nvGrpSpPr>
          <p:cNvPr id="131" name="Grupa 130"/>
          <p:cNvGrpSpPr/>
          <p:nvPr/>
        </p:nvGrpSpPr>
        <p:grpSpPr>
          <a:xfrm>
            <a:off x="-485775" y="933901"/>
            <a:ext cx="4138260" cy="1162981"/>
            <a:chOff x="-485775" y="933901"/>
            <a:chExt cx="4138260" cy="1162981"/>
          </a:xfrm>
        </p:grpSpPr>
        <p:grpSp>
          <p:nvGrpSpPr>
            <p:cNvPr id="2" name="Grupa 1"/>
            <p:cNvGrpSpPr/>
            <p:nvPr/>
          </p:nvGrpSpPr>
          <p:grpSpPr>
            <a:xfrm>
              <a:off x="0" y="1276350"/>
              <a:ext cx="3581400" cy="820532"/>
              <a:chOff x="228599" y="2009775"/>
              <a:chExt cx="4562476" cy="820532"/>
            </a:xfrm>
          </p:grpSpPr>
          <p:pic>
            <p:nvPicPr>
              <p:cNvPr id="48" name="Immagine 1"/>
              <p:cNvPicPr>
                <a:picLocks noChangeAspect="1"/>
              </p:cNvPicPr>
              <p:nvPr/>
            </p:nvPicPr>
            <p:blipFill rotWithShape="1">
              <a:blip r:embed="rId5"/>
              <a:srcRect l="2851" t="30962" r="5298" b="48017"/>
              <a:stretch/>
            </p:blipFill>
            <p:spPr>
              <a:xfrm>
                <a:off x="238124" y="2009775"/>
                <a:ext cx="4552951" cy="590550"/>
              </a:xfrm>
              <a:prstGeom prst="rect">
                <a:avLst/>
              </a:prstGeom>
            </p:spPr>
          </p:pic>
          <p:pic>
            <p:nvPicPr>
              <p:cNvPr id="75" name="Immagine 1"/>
              <p:cNvPicPr>
                <a:picLocks noChangeAspect="1"/>
              </p:cNvPicPr>
              <p:nvPr/>
            </p:nvPicPr>
            <p:blipFill rotWithShape="1">
              <a:blip r:embed="rId5"/>
              <a:srcRect l="2851" t="72666" r="5298" b="18470"/>
              <a:stretch/>
            </p:blipFill>
            <p:spPr>
              <a:xfrm>
                <a:off x="228599" y="2581274"/>
                <a:ext cx="4552951" cy="249033"/>
              </a:xfrm>
              <a:prstGeom prst="rect">
                <a:avLst/>
              </a:prstGeom>
            </p:spPr>
          </p:pic>
        </p:grpSp>
        <p:sp>
          <p:nvSpPr>
            <p:cNvPr id="49" name="CasellaDiTesto 2"/>
            <p:cNvSpPr txBox="1"/>
            <p:nvPr/>
          </p:nvSpPr>
          <p:spPr>
            <a:xfrm>
              <a:off x="-485775" y="933901"/>
              <a:ext cx="3733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latin typeface="+mj-lt"/>
                </a:rPr>
                <a:t>INELASTIC ELECTRON SCATTERING</a:t>
              </a:r>
              <a:endParaRPr lang="it-IT" sz="1200" dirty="0">
                <a:latin typeface="+mj-lt"/>
              </a:endParaRPr>
            </a:p>
          </p:txBody>
        </p:sp>
        <p:sp>
          <p:nvSpPr>
            <p:cNvPr id="50" name="Rettangolo 4"/>
            <p:cNvSpPr/>
            <p:nvPr/>
          </p:nvSpPr>
          <p:spPr>
            <a:xfrm>
              <a:off x="-23674" y="1115178"/>
              <a:ext cx="177536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600" i="1" dirty="0">
                  <a:latin typeface="+mj-lt"/>
                </a:rPr>
                <a:t>R.S. Hicks et al., PRC34, 1161(1986)</a:t>
              </a:r>
            </a:p>
          </p:txBody>
        </p:sp>
        <p:sp>
          <p:nvSpPr>
            <p:cNvPr id="55" name="CasellaDiTesto 12"/>
            <p:cNvSpPr txBox="1"/>
            <p:nvPr/>
          </p:nvSpPr>
          <p:spPr>
            <a:xfrm>
              <a:off x="938748" y="1513340"/>
              <a:ext cx="6312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9.5</a:t>
              </a:r>
            </a:p>
          </p:txBody>
        </p:sp>
        <p:sp>
          <p:nvSpPr>
            <p:cNvPr id="56" name="CasellaDiTesto 13"/>
            <p:cNvSpPr txBox="1"/>
            <p:nvPr/>
          </p:nvSpPr>
          <p:spPr>
            <a:xfrm>
              <a:off x="1318026" y="1381991"/>
              <a:ext cx="921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16.08</a:t>
              </a:r>
            </a:p>
          </p:txBody>
        </p:sp>
        <p:sp>
          <p:nvSpPr>
            <p:cNvPr id="57" name="CasellaDiTesto 14"/>
            <p:cNvSpPr txBox="1"/>
            <p:nvPr/>
          </p:nvSpPr>
          <p:spPr>
            <a:xfrm>
              <a:off x="1980408" y="1156639"/>
              <a:ext cx="921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  <a:latin typeface="+mj-lt"/>
                </a:rPr>
                <a:t>21.47</a:t>
              </a:r>
            </a:p>
          </p:txBody>
        </p:sp>
        <p:sp>
          <p:nvSpPr>
            <p:cNvPr id="62" name="Rettangolo 7"/>
            <p:cNvSpPr/>
            <p:nvPr/>
          </p:nvSpPr>
          <p:spPr>
            <a:xfrm>
              <a:off x="2856669" y="946939"/>
              <a:ext cx="795816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>
              <a:spAutoFit/>
            </a:bodyPr>
            <a:lstStyle/>
            <a:p>
              <a:r>
                <a:rPr lang="it-IT" sz="1200" baseline="30000" dirty="0">
                  <a:solidFill>
                    <a:srgbClr val="0000FF"/>
                  </a:solidFill>
                  <a:latin typeface="+mj-lt"/>
                </a:rPr>
                <a:t>1</a:t>
              </a:r>
              <a:r>
                <a:rPr lang="pl-PL" sz="1200" baseline="30000" dirty="0">
                  <a:solidFill>
                    <a:srgbClr val="0000FF"/>
                  </a:solidFill>
                  <a:latin typeface="+mj-lt"/>
                </a:rPr>
                <a:t>3</a:t>
              </a:r>
              <a:r>
                <a:rPr lang="it-IT" sz="1200" dirty="0">
                  <a:solidFill>
                    <a:srgbClr val="0000FF"/>
                  </a:solidFill>
                  <a:latin typeface="+mj-lt"/>
                </a:rPr>
                <a:t>C</a:t>
              </a:r>
              <a:r>
                <a:rPr lang="pl-PL" sz="1200" dirty="0">
                  <a:solidFill>
                    <a:srgbClr val="0000FF"/>
                  </a:solidFill>
                  <a:latin typeface="+mj-lt"/>
                </a:rPr>
                <a:t>(</a:t>
              </a:r>
              <a:r>
                <a:rPr lang="pl-PL" sz="1200" dirty="0" err="1">
                  <a:solidFill>
                    <a:srgbClr val="0000FF"/>
                  </a:solidFill>
                  <a:latin typeface="+mj-lt"/>
                </a:rPr>
                <a:t>e,e</a:t>
              </a:r>
              <a:r>
                <a:rPr lang="pl-PL" sz="1200" dirty="0">
                  <a:solidFill>
                    <a:srgbClr val="0000FF"/>
                  </a:solidFill>
                  <a:latin typeface="+mj-lt"/>
                </a:rPr>
                <a:t>’)</a:t>
              </a:r>
              <a:r>
                <a:rPr lang="it-IT" sz="1200" dirty="0">
                  <a:solidFill>
                    <a:srgbClr val="0000FF"/>
                  </a:solidFill>
                  <a:latin typeface="+mj-lt"/>
                </a:rPr>
                <a:t>       </a:t>
              </a:r>
            </a:p>
          </p:txBody>
        </p:sp>
        <p:sp>
          <p:nvSpPr>
            <p:cNvPr id="128" name="Prostokąt 127"/>
            <p:cNvSpPr/>
            <p:nvPr/>
          </p:nvSpPr>
          <p:spPr>
            <a:xfrm>
              <a:off x="190500" y="942975"/>
              <a:ext cx="3352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9" name="Prostokąt 128"/>
            <p:cNvSpPr/>
            <p:nvPr/>
          </p:nvSpPr>
          <p:spPr>
            <a:xfrm>
              <a:off x="257175" y="1352550"/>
              <a:ext cx="7429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-105963" y="2298521"/>
            <a:ext cx="3649823" cy="1576829"/>
            <a:chOff x="-105963" y="2298521"/>
            <a:chExt cx="3649823" cy="1576829"/>
          </a:xfrm>
        </p:grpSpPr>
        <p:grpSp>
          <p:nvGrpSpPr>
            <p:cNvPr id="141" name="Grupa 140"/>
            <p:cNvGrpSpPr/>
            <p:nvPr/>
          </p:nvGrpSpPr>
          <p:grpSpPr>
            <a:xfrm>
              <a:off x="-105963" y="2298521"/>
              <a:ext cx="3649823" cy="1576829"/>
              <a:chOff x="-105963" y="2298521"/>
              <a:chExt cx="3649823" cy="1576829"/>
            </a:xfrm>
          </p:grpSpPr>
          <p:grpSp>
            <p:nvGrpSpPr>
              <p:cNvPr id="125" name="Grupa 124"/>
              <p:cNvGrpSpPr/>
              <p:nvPr/>
            </p:nvGrpSpPr>
            <p:grpSpPr>
              <a:xfrm>
                <a:off x="177616" y="2304466"/>
                <a:ext cx="3366244" cy="1570884"/>
                <a:chOff x="15691" y="2313991"/>
                <a:chExt cx="3366244" cy="1570884"/>
              </a:xfrm>
            </p:grpSpPr>
            <p:grpSp>
              <p:nvGrpSpPr>
                <p:cNvPr id="99" name="Grupa 98"/>
                <p:cNvGrpSpPr/>
                <p:nvPr/>
              </p:nvGrpSpPr>
              <p:grpSpPr>
                <a:xfrm>
                  <a:off x="15691" y="2313991"/>
                  <a:ext cx="3366244" cy="1570884"/>
                  <a:chOff x="518552" y="2134195"/>
                  <a:chExt cx="8149968" cy="2707035"/>
                </a:xfrm>
              </p:grpSpPr>
              <p:pic>
                <p:nvPicPr>
                  <p:cNvPr id="100" name="Obraz 99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22543" t="4542" b="8210"/>
                  <a:stretch/>
                </p:blipFill>
                <p:spPr>
                  <a:xfrm>
                    <a:off x="6139214" y="2214836"/>
                    <a:ext cx="2529306" cy="2331635"/>
                  </a:xfrm>
                  <a:prstGeom prst="rect">
                    <a:avLst/>
                  </a:prstGeom>
                </p:spPr>
              </p:pic>
              <p:pic>
                <p:nvPicPr>
                  <p:cNvPr id="101" name="Obraz 100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t="6911" r="26877" b="2149"/>
                  <a:stretch/>
                </p:blipFill>
                <p:spPr>
                  <a:xfrm>
                    <a:off x="3853664" y="2197306"/>
                    <a:ext cx="2376795" cy="2304861"/>
                  </a:xfrm>
                  <a:prstGeom prst="rect">
                    <a:avLst/>
                  </a:prstGeom>
                </p:spPr>
              </p:pic>
              <p:pic>
                <p:nvPicPr>
                  <p:cNvPr id="102" name="Obraz 101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t="5252" r="26174" b="1996"/>
                  <a:stretch/>
                </p:blipFill>
                <p:spPr>
                  <a:xfrm>
                    <a:off x="2222341" y="3614460"/>
                    <a:ext cx="2374013" cy="887704"/>
                  </a:xfrm>
                  <a:prstGeom prst="rect">
                    <a:avLst/>
                  </a:prstGeom>
                </p:spPr>
              </p:pic>
              <p:pic>
                <p:nvPicPr>
                  <p:cNvPr id="103" name="Obraz 102"/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6523" t="3198" r="22657"/>
                  <a:stretch/>
                </p:blipFill>
                <p:spPr>
                  <a:xfrm>
                    <a:off x="518552" y="3319293"/>
                    <a:ext cx="2300815" cy="1201979"/>
                  </a:xfrm>
                  <a:prstGeom prst="rect">
                    <a:avLst/>
                  </a:prstGeom>
                </p:spPr>
              </p:pic>
              <p:sp>
                <p:nvSpPr>
                  <p:cNvPr id="104" name="Prostokąt 103"/>
                  <p:cNvSpPr/>
                  <p:nvPr/>
                </p:nvSpPr>
                <p:spPr bwMode="auto">
                  <a:xfrm>
                    <a:off x="3685568" y="2134195"/>
                    <a:ext cx="526994" cy="148026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0" name="Prostokąt 109"/>
                  <p:cNvSpPr/>
                  <p:nvPr/>
                </p:nvSpPr>
                <p:spPr>
                  <a:xfrm>
                    <a:off x="689485" y="3306089"/>
                    <a:ext cx="638382" cy="3083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11" name="pole tekstowe 110"/>
                  <p:cNvSpPr txBox="1"/>
                  <p:nvPr/>
                </p:nvSpPr>
                <p:spPr>
                  <a:xfrm>
                    <a:off x="2796777" y="4469965"/>
                    <a:ext cx="4101418" cy="371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800" dirty="0">
                        <a:latin typeface="+mj-lt"/>
                      </a:rPr>
                      <a:t>EXCITATION ENERGY (</a:t>
                    </a:r>
                    <a:r>
                      <a:rPr lang="pl-PL" sz="800" dirty="0" err="1">
                        <a:latin typeface="+mj-lt"/>
                      </a:rPr>
                      <a:t>MeV</a:t>
                    </a:r>
                    <a:r>
                      <a:rPr lang="pl-PL" sz="800" dirty="0">
                        <a:latin typeface="+mj-lt"/>
                      </a:rPr>
                      <a:t>)</a:t>
                    </a:r>
                  </a:p>
                </p:txBody>
              </p:sp>
            </p:grpSp>
            <p:sp>
              <p:nvSpPr>
                <p:cNvPr id="114" name="Prostokąt 113"/>
                <p:cNvSpPr/>
                <p:nvPr/>
              </p:nvSpPr>
              <p:spPr bwMode="auto">
                <a:xfrm>
                  <a:off x="622693" y="3020990"/>
                  <a:ext cx="75216" cy="18028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5" name="Prostokąt 114"/>
                <p:cNvSpPr/>
                <p:nvPr/>
              </p:nvSpPr>
              <p:spPr bwMode="auto">
                <a:xfrm>
                  <a:off x="506831" y="3113012"/>
                  <a:ext cx="75216" cy="13098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4" name="CasellaDiTesto 2"/>
              <p:cNvSpPr txBox="1"/>
              <p:nvPr/>
            </p:nvSpPr>
            <p:spPr>
              <a:xfrm>
                <a:off x="-105963" y="2298521"/>
                <a:ext cx="28118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dirty="0">
                    <a:latin typeface="+mj-lt"/>
                  </a:rPr>
                  <a:t>INELASTIC PROTON SCATTERING</a:t>
                </a:r>
                <a:endParaRPr lang="it-IT" sz="1200" dirty="0">
                  <a:latin typeface="+mj-lt"/>
                </a:endParaRPr>
              </a:p>
            </p:txBody>
          </p:sp>
          <p:sp>
            <p:nvSpPr>
              <p:cNvPr id="126" name="CasellaDiTesto 14"/>
              <p:cNvSpPr txBox="1"/>
              <p:nvPr/>
            </p:nvSpPr>
            <p:spPr>
              <a:xfrm>
                <a:off x="-38849" y="2480044"/>
                <a:ext cx="206029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600" i="1" dirty="0">
                    <a:latin typeface="+mj-lt"/>
                  </a:rPr>
                  <a:t>S.F.Collins et al., Nuc. Phys. A481,494(1988)</a:t>
                </a:r>
              </a:p>
            </p:txBody>
          </p:sp>
          <p:sp>
            <p:nvSpPr>
              <p:cNvPr id="127" name="Rettangolo 7"/>
              <p:cNvSpPr/>
              <p:nvPr/>
            </p:nvSpPr>
            <p:spPr>
              <a:xfrm>
                <a:off x="2834860" y="2346575"/>
                <a:ext cx="662526" cy="257369"/>
              </a:xfrm>
              <a:prstGeom prst="rect">
                <a:avLst/>
              </a:prstGeom>
              <a:solidFill>
                <a:schemeClr val="bg1">
                  <a:alpha val="29000"/>
                </a:schemeClr>
              </a:solidFill>
            </p:spPr>
            <p:txBody>
              <a:bodyPr wrap="square" lIns="36000" tIns="36000" rIns="36000" bIns="36000">
                <a:spAutoFit/>
              </a:bodyPr>
              <a:lstStyle/>
              <a:p>
                <a:r>
                  <a:rPr lang="it-IT" sz="1200" baseline="30000" dirty="0">
                    <a:solidFill>
                      <a:srgbClr val="0000FF"/>
                    </a:solidFill>
                    <a:latin typeface="+mj-lt"/>
                  </a:rPr>
                  <a:t>1</a:t>
                </a:r>
                <a:r>
                  <a:rPr lang="pl-PL" sz="1200" baseline="30000" dirty="0">
                    <a:solidFill>
                      <a:srgbClr val="0000FF"/>
                    </a:solidFill>
                    <a:latin typeface="+mj-lt"/>
                  </a:rPr>
                  <a:t>3</a:t>
                </a:r>
                <a:r>
                  <a:rPr lang="it-IT" sz="1200" dirty="0">
                    <a:solidFill>
                      <a:srgbClr val="0000FF"/>
                    </a:solidFill>
                    <a:latin typeface="+mj-lt"/>
                  </a:rPr>
                  <a:t>C</a:t>
                </a:r>
                <a:r>
                  <a:rPr lang="pl-PL" sz="1200" dirty="0">
                    <a:solidFill>
                      <a:srgbClr val="0000FF"/>
                    </a:solidFill>
                    <a:latin typeface="+mj-lt"/>
                  </a:rPr>
                  <a:t>(</a:t>
                </a:r>
                <a:r>
                  <a:rPr lang="pl-PL" sz="1200" dirty="0" err="1">
                    <a:solidFill>
                      <a:srgbClr val="0000FF"/>
                    </a:solidFill>
                    <a:latin typeface="+mj-lt"/>
                  </a:rPr>
                  <a:t>p,p</a:t>
                </a:r>
                <a:r>
                  <a:rPr lang="pl-PL" sz="1200" dirty="0">
                    <a:solidFill>
                      <a:srgbClr val="0000FF"/>
                    </a:solidFill>
                    <a:latin typeface="+mj-lt"/>
                  </a:rPr>
                  <a:t>’)</a:t>
                </a:r>
                <a:r>
                  <a:rPr lang="it-IT" sz="1200" dirty="0">
                    <a:solidFill>
                      <a:srgbClr val="0000FF"/>
                    </a:solidFill>
                    <a:latin typeface="+mj-lt"/>
                  </a:rPr>
                  <a:t>       </a:t>
                </a:r>
              </a:p>
            </p:txBody>
          </p:sp>
          <p:sp>
            <p:nvSpPr>
              <p:cNvPr id="130" name="CasellaDiTesto 14"/>
              <p:cNvSpPr txBox="1"/>
              <p:nvPr/>
            </p:nvSpPr>
            <p:spPr>
              <a:xfrm>
                <a:off x="499392" y="2792741"/>
                <a:ext cx="54005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>
                    <a:solidFill>
                      <a:srgbClr val="FF0000"/>
                    </a:solidFill>
                    <a:latin typeface="+mj-lt"/>
                  </a:rPr>
                  <a:t>21.47</a:t>
                </a:r>
              </a:p>
            </p:txBody>
          </p:sp>
          <p:sp>
            <p:nvSpPr>
              <p:cNvPr id="137" name="CasellaDiTesto 14"/>
              <p:cNvSpPr txBox="1"/>
              <p:nvPr/>
            </p:nvSpPr>
            <p:spPr>
              <a:xfrm>
                <a:off x="1984526" y="2534673"/>
                <a:ext cx="4188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b="1" dirty="0">
                    <a:solidFill>
                      <a:srgbClr val="FF0000"/>
                    </a:solidFill>
                    <a:latin typeface="+mj-lt"/>
                  </a:rPr>
                  <a:t>9.5</a:t>
                </a:r>
                <a:endParaRPr lang="it-IT" sz="1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cxnSp>
            <p:nvCxnSpPr>
              <p:cNvPr id="138" name="Łącznik prosty ze strzałką 137"/>
              <p:cNvCxnSpPr/>
              <p:nvPr/>
            </p:nvCxnSpPr>
            <p:spPr>
              <a:xfrm>
                <a:off x="2172730" y="2724665"/>
                <a:ext cx="0" cy="2821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Prostokąt 70"/>
            <p:cNvSpPr/>
            <p:nvPr/>
          </p:nvSpPr>
          <p:spPr>
            <a:xfrm>
              <a:off x="185408" y="2338673"/>
              <a:ext cx="3330354" cy="13355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/>
            <p:cNvSpPr/>
            <p:nvPr/>
          </p:nvSpPr>
          <p:spPr bwMode="auto">
            <a:xfrm>
              <a:off x="1060716" y="2922953"/>
              <a:ext cx="795438" cy="2422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CasellaDiTesto 14"/>
            <p:cNvSpPr txBox="1"/>
            <p:nvPr/>
          </p:nvSpPr>
          <p:spPr>
            <a:xfrm>
              <a:off x="1158051" y="2923699"/>
              <a:ext cx="626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16.08</a:t>
              </a:r>
              <a:endParaRPr lang="it-IT" sz="10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72" name="Łącznik prosty ze strzałką 71"/>
            <p:cNvCxnSpPr/>
            <p:nvPr/>
          </p:nvCxnSpPr>
          <p:spPr>
            <a:xfrm>
              <a:off x="1424936" y="3130167"/>
              <a:ext cx="0" cy="17917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Prostokąt 141"/>
          <p:cNvSpPr/>
          <p:nvPr/>
        </p:nvSpPr>
        <p:spPr>
          <a:xfrm>
            <a:off x="72292" y="2209800"/>
            <a:ext cx="3581400" cy="16763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5" name="Grupa 84">
            <a:extLst>
              <a:ext uri="{FF2B5EF4-FFF2-40B4-BE49-F238E27FC236}">
                <a16:creationId xmlns:a16="http://schemas.microsoft.com/office/drawing/2014/main" id="{0B6ACD6E-2E6B-4E2C-85C1-0DB8D9D7F583}"/>
              </a:ext>
            </a:extLst>
          </p:cNvPr>
          <p:cNvGrpSpPr/>
          <p:nvPr/>
        </p:nvGrpSpPr>
        <p:grpSpPr>
          <a:xfrm>
            <a:off x="8635426" y="2433596"/>
            <a:ext cx="400111" cy="2362534"/>
            <a:chOff x="1610874" y="1905115"/>
            <a:chExt cx="400111" cy="236253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4EFD2257-CA94-4F64-BB4C-917265D0D431}"/>
                </a:ext>
              </a:extLst>
            </p:cNvPr>
            <p:cNvSpPr txBox="1"/>
            <p:nvPr/>
          </p:nvSpPr>
          <p:spPr>
            <a:xfrm rot="5400000">
              <a:off x="1489367" y="3746032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BOUND </a:t>
              </a:r>
            </a:p>
            <a:p>
              <a:pPr algn="ctr"/>
              <a:r>
                <a:rPr lang="pl-PL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STATES</a:t>
              </a:r>
            </a:p>
          </p:txBody>
        </p:sp>
        <p:sp>
          <p:nvSpPr>
            <p:cNvPr id="89" name="pole tekstowe 88">
              <a:extLst>
                <a:ext uri="{FF2B5EF4-FFF2-40B4-BE49-F238E27FC236}">
                  <a16:creationId xmlns:a16="http://schemas.microsoft.com/office/drawing/2014/main" id="{870F7489-796E-4C1B-84FC-29F540BE3051}"/>
                </a:ext>
              </a:extLst>
            </p:cNvPr>
            <p:cNvSpPr txBox="1"/>
            <p:nvPr/>
          </p:nvSpPr>
          <p:spPr>
            <a:xfrm rot="5400000">
              <a:off x="1403606" y="2112383"/>
              <a:ext cx="814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UNBOUND </a:t>
              </a:r>
            </a:p>
            <a:p>
              <a:pPr algn="ctr"/>
              <a:r>
                <a:rPr lang="pl-PL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7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12857</TotalTime>
  <Words>2941</Words>
  <Application>Microsoft Office PowerPoint</Application>
  <PresentationFormat>Pokaz na ekranie (16:9)</PresentationFormat>
  <Paragraphs>583</Paragraphs>
  <Slides>33</Slides>
  <Notes>22</Notes>
  <HiddenSlides>0</HiddenSlides>
  <MMClips>1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5" baseType="lpstr">
      <vt:lpstr>Arial</vt:lpstr>
      <vt:lpstr>Calibri</vt:lpstr>
      <vt:lpstr>Cambria Math</vt:lpstr>
      <vt:lpstr>F16</vt:lpstr>
      <vt:lpstr>Georgia</vt:lpstr>
      <vt:lpstr>Helvetica</vt:lpstr>
      <vt:lpstr>Symbol</vt:lpstr>
      <vt:lpstr>Times New Roman</vt:lpstr>
      <vt:lpstr>Trebuchet MS</vt:lpstr>
      <vt:lpstr>Wingdings</vt:lpstr>
      <vt:lpstr>Wingdings 2</vt:lpstr>
      <vt:lpstr>1_Wielkomiejski</vt:lpstr>
      <vt:lpstr>Studies of “stretched” resonances in light nuclei performed at CCB IFJ PAN </vt:lpstr>
      <vt:lpstr>Outline</vt:lpstr>
      <vt:lpstr>Introduction </vt:lpstr>
      <vt:lpstr>Introduction - Shell Model</vt:lpstr>
      <vt:lpstr>Prezentacja programu PowerPoint</vt:lpstr>
      <vt:lpstr>Prezentacja programu PowerPoint</vt:lpstr>
      <vt:lpstr>Stretched states in light nuclei – continuum region</vt:lpstr>
      <vt:lpstr>Prezentacja programu PowerPoint</vt:lpstr>
      <vt:lpstr>Prezentacja programu PowerPoint</vt:lpstr>
      <vt:lpstr>Prezentacja programu PowerPoint</vt:lpstr>
      <vt:lpstr>Experimental setup – Cyclotron Centre Bronowice  (Kraków, Poland)</vt:lpstr>
      <vt:lpstr>Experimental setup – Cyclotron Centre Bronowice  (Kraków, Poland)</vt:lpstr>
      <vt:lpstr>Experimental setup – measurements with thick and thin targets</vt:lpstr>
      <vt:lpstr>Experimental setup – measurements with thick and thin targets</vt:lpstr>
      <vt:lpstr>Measurement of the scattered protons: KRATTA telescope array</vt:lpstr>
      <vt:lpstr>KRATTA – excitation energy spectra</vt:lpstr>
      <vt:lpstr>KRATTA – excitation energy spectra</vt:lpstr>
      <vt:lpstr>Experimental results: proton-gamma coincidence measurement</vt:lpstr>
      <vt:lpstr>Experimental results: proton-gamma coincidence measurement</vt:lpstr>
      <vt:lpstr>Experimental results: proton-gamma coincidence measurement</vt:lpstr>
      <vt:lpstr>Experimental results: proton-gamma coincidence measurement</vt:lpstr>
      <vt:lpstr>Prezentacja programu PowerPoint</vt:lpstr>
      <vt:lpstr>Prezentacja programu PowerPoint</vt:lpstr>
      <vt:lpstr>Prezentacja programu PowerPoint</vt:lpstr>
      <vt:lpstr>Thin 1 mg/cm2 13C target experiment</vt:lpstr>
      <vt:lpstr>Thin 1 mg/cm2 13C target preparation</vt:lpstr>
      <vt:lpstr>Scattered proton – light charged particle coincidences</vt:lpstr>
      <vt:lpstr>Decay of the 21.47-MeV stretched state in 13C: first experimental information</vt:lpstr>
      <vt:lpstr>Prezentacja programu PowerPoint</vt:lpstr>
      <vt:lpstr>Prezentacja programu PowerPoint</vt:lpstr>
      <vt:lpstr>Prezentacja programu PowerPoint</vt:lpstr>
      <vt:lpstr>Summary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M4 stretched configuration decay in 13C  Spokespersons: Silvia Leoni, Bogdan Fornal, Michał Ciemała </dc:title>
  <dc:creator>NCieplicka</dc:creator>
  <cp:lastModifiedBy>NCieplicka</cp:lastModifiedBy>
  <cp:revision>277</cp:revision>
  <dcterms:created xsi:type="dcterms:W3CDTF">2020-08-27T11:22:42Z</dcterms:created>
  <dcterms:modified xsi:type="dcterms:W3CDTF">2022-12-15T12:30:56Z</dcterms:modified>
</cp:coreProperties>
</file>