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34" r:id="rId3"/>
    <p:sldId id="318" r:id="rId4"/>
    <p:sldId id="352" r:id="rId5"/>
    <p:sldId id="377" r:id="rId6"/>
    <p:sldId id="341" r:id="rId7"/>
    <p:sldId id="378" r:id="rId8"/>
    <p:sldId id="353" r:id="rId9"/>
    <p:sldId id="355" r:id="rId10"/>
    <p:sldId id="359" r:id="rId11"/>
    <p:sldId id="354" r:id="rId12"/>
    <p:sldId id="326" r:id="rId13"/>
    <p:sldId id="328" r:id="rId14"/>
    <p:sldId id="329" r:id="rId15"/>
    <p:sldId id="344" r:id="rId16"/>
    <p:sldId id="350" r:id="rId17"/>
    <p:sldId id="375" r:id="rId18"/>
    <p:sldId id="370" r:id="rId19"/>
    <p:sldId id="373" r:id="rId20"/>
    <p:sldId id="374" r:id="rId21"/>
  </p:sldIdLst>
  <p:sldSz cx="9144000" cy="5143500" type="screen16x9"/>
  <p:notesSz cx="6797675" cy="9926638"/>
  <p:defaultTextStyle>
    <a:defPPr>
      <a:defRPr lang="de-DE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5F85D3D-295E-4737-89D0-000F04EFE890}">
          <p14:sldIdLst>
            <p14:sldId id="256"/>
            <p14:sldId id="334"/>
            <p14:sldId id="318"/>
            <p14:sldId id="352"/>
            <p14:sldId id="377"/>
            <p14:sldId id="341"/>
            <p14:sldId id="378"/>
            <p14:sldId id="353"/>
            <p14:sldId id="355"/>
            <p14:sldId id="359"/>
            <p14:sldId id="354"/>
            <p14:sldId id="326"/>
            <p14:sldId id="328"/>
            <p14:sldId id="329"/>
            <p14:sldId id="344"/>
            <p14:sldId id="350"/>
            <p14:sldId id="375"/>
            <p14:sldId id="370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12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F9"/>
    <a:srgbClr val="FFAA01"/>
    <a:srgbClr val="FFC000"/>
    <a:srgbClr val="548235"/>
    <a:srgbClr val="1F4E79"/>
    <a:srgbClr val="184874"/>
    <a:srgbClr val="E46C0A"/>
    <a:srgbClr val="215968"/>
    <a:srgbClr val="40529B"/>
    <a:srgbClr val="7C8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2" autoAdjust="0"/>
    <p:restoredTop sz="94691" autoAdjust="0"/>
  </p:normalViewPr>
  <p:slideViewPr>
    <p:cSldViewPr snapToGrid="0" snapToObjects="1">
      <p:cViewPr>
        <p:scale>
          <a:sx n="120" d="100"/>
          <a:sy n="120" d="100"/>
        </p:scale>
        <p:origin x="84" y="150"/>
      </p:cViewPr>
      <p:guideLst>
        <p:guide orient="horz" pos="1620"/>
        <p:guide pos="12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4005" y="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21.10.2024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062865"/>
            <a:ext cx="8926586" cy="3792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2433273"/>
            <a:ext cx="6607516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2700">
                <a:solidFill>
                  <a:srgbClr val="333333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18172"/>
            <a:ext cx="6400800" cy="4384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666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03504"/>
            <a:ext cx="5684620" cy="590668"/>
          </a:xfrm>
          <a:prstGeom prst="rect">
            <a:avLst/>
          </a:prstGeom>
        </p:spPr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088014"/>
            <a:ext cx="8211834" cy="36776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69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26474" y="4970748"/>
            <a:ext cx="8917528" cy="1917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4957403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extfeld 16"/>
          <p:cNvSpPr txBox="1"/>
          <p:nvPr/>
        </p:nvSpPr>
        <p:spPr>
          <a:xfrm>
            <a:off x="8634401" y="4954804"/>
            <a:ext cx="509601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C4D5F-A425-4703-B3CF-5ACC1DF381A2}" type="slidenum">
              <a:rPr lang="en-US" sz="75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94" y="194845"/>
            <a:ext cx="1007989" cy="337379"/>
          </a:xfrm>
          <a:prstGeom prst="rect">
            <a:avLst/>
          </a:prstGeom>
        </p:spPr>
      </p:pic>
      <p:cxnSp>
        <p:nvCxnSpPr>
          <p:cNvPr id="18" name="Gerade Verbindung 17"/>
          <p:cNvCxnSpPr/>
          <p:nvPr userDrawn="1"/>
        </p:nvCxnSpPr>
        <p:spPr>
          <a:xfrm>
            <a:off x="0" y="801205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>
            <a:spLocks/>
          </p:cNvSpPr>
          <p:nvPr userDrawn="1"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98" y="194845"/>
            <a:ext cx="658369" cy="4114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18468" r="7754" b="19100"/>
          <a:stretch/>
        </p:blipFill>
        <p:spPr>
          <a:xfrm>
            <a:off x="5926175" y="133351"/>
            <a:ext cx="1224465" cy="510588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327545" y="4963273"/>
            <a:ext cx="6881330" cy="219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25" dirty="0">
                <a:solidFill>
                  <a:srgbClr val="333333"/>
                </a:solidFill>
                <a:latin typeface="+mj-lt"/>
                <a:cs typeface="Arial"/>
              </a:rPr>
              <a:t>FAIR GmbH | GSI GmbH 					</a:t>
            </a:r>
            <a:r>
              <a:rPr lang="de-DE" sz="825" dirty="0"/>
              <a:t>SPAS2024</a:t>
            </a:r>
            <a:r>
              <a:rPr lang="de-DE" sz="825" baseline="0" dirty="0"/>
              <a:t> </a:t>
            </a:r>
            <a:r>
              <a:rPr lang="en-US" sz="825" dirty="0">
                <a:latin typeface="+mj-lt"/>
              </a:rPr>
              <a:t> M. Miski-Oglu 						</a:t>
            </a:r>
            <a:r>
              <a:rPr lang="de-DE" sz="825" dirty="0">
                <a:latin typeface="+mj-lt"/>
              </a:rPr>
              <a:t>22.10.2024</a:t>
            </a:r>
            <a:endParaRPr lang="de-DE" sz="825" dirty="0">
              <a:solidFill>
                <a:srgbClr val="333333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ti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05096" y="2517605"/>
            <a:ext cx="4955637" cy="584900"/>
          </a:xfrm>
        </p:spPr>
        <p:txBody>
          <a:bodyPr/>
          <a:lstStyle/>
          <a:p>
            <a:r>
              <a:rPr lang="en-US" sz="2800" dirty="0"/>
              <a:t>Commissioning of the first HELIAC cryomodule CM1</a:t>
            </a:r>
            <a:br>
              <a:rPr lang="en-US" sz="2800" dirty="0"/>
            </a:br>
            <a:r>
              <a:rPr lang="en-US" sz="2800" dirty="0"/>
              <a:t>“Advanced Demonstrator”</a:t>
            </a:r>
            <a:endParaRPr lang="en-GB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00500" y="3185916"/>
            <a:ext cx="3227295" cy="398888"/>
          </a:xfrm>
        </p:spPr>
        <p:txBody>
          <a:bodyPr>
            <a:noAutofit/>
          </a:bodyPr>
          <a:lstStyle/>
          <a:p>
            <a:r>
              <a:rPr lang="de-DE" sz="1200" dirty="0"/>
              <a:t>Maksym Miski-Oglu</a:t>
            </a:r>
          </a:p>
          <a:p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Delivery of Cryostat in June 2021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259" y="4308625"/>
            <a:ext cx="8211834" cy="631372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equipped with cavity dummies and real solenoids </a:t>
            </a:r>
          </a:p>
        </p:txBody>
      </p:sp>
      <p:pic>
        <p:nvPicPr>
          <p:cNvPr id="4" name="Grafik 3"/>
          <p:cNvPicPr/>
          <p:nvPr/>
        </p:nvPicPr>
        <p:blipFill rotWithShape="1">
          <a:blip r:embed="rId2"/>
          <a:srcRect t="22460" b="4815"/>
          <a:stretch/>
        </p:blipFill>
        <p:spPr>
          <a:xfrm>
            <a:off x="275259" y="993655"/>
            <a:ext cx="8124009" cy="31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15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174" y="43484"/>
            <a:ext cx="5547706" cy="590668"/>
          </a:xfrm>
        </p:spPr>
        <p:txBody>
          <a:bodyPr/>
          <a:lstStyle/>
          <a:p>
            <a:pPr algn="ctr"/>
            <a:r>
              <a:rPr lang="en-GB" dirty="0"/>
              <a:t>SAT in 2021</a:t>
            </a:r>
            <a:br>
              <a:rPr lang="en-GB" dirty="0"/>
            </a:br>
            <a:r>
              <a:rPr lang="en-GB" dirty="0"/>
              <a:t>Transversal Positioning </a:t>
            </a:r>
            <a:r>
              <a:rPr lang="en-GB" dirty="0" err="1"/>
              <a:t>Fidelety</a:t>
            </a:r>
            <a:r>
              <a:rPr lang="en-GB" dirty="0"/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788"/>
            <a:ext cx="1718611" cy="1566862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41865" y="3033207"/>
            <a:ext cx="1843144" cy="1315832"/>
            <a:chOff x="392430" y="2754630"/>
            <a:chExt cx="1843144" cy="131583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8" t="28656" r="29175" b="37842"/>
            <a:stretch/>
          </p:blipFill>
          <p:spPr>
            <a:xfrm>
              <a:off x="392430" y="2754630"/>
              <a:ext cx="1779270" cy="1315832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1367790" y="3539728"/>
              <a:ext cx="504110" cy="449510"/>
              <a:chOff x="1367790" y="3539728"/>
              <a:chExt cx="504110" cy="449510"/>
            </a:xfrm>
          </p:grpSpPr>
          <p:cxnSp>
            <p:nvCxnSpPr>
              <p:cNvPr id="8" name="Gerade Verbindung mit Pfeil 7"/>
              <p:cNvCxnSpPr/>
              <p:nvPr/>
            </p:nvCxnSpPr>
            <p:spPr>
              <a:xfrm flipH="1">
                <a:off x="1654730" y="3539728"/>
                <a:ext cx="217170" cy="2133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mit Pfeil 8"/>
              <p:cNvCxnSpPr/>
              <p:nvPr/>
            </p:nvCxnSpPr>
            <p:spPr>
              <a:xfrm flipV="1">
                <a:off x="1367790" y="3806190"/>
                <a:ext cx="228600" cy="18304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feld 14"/>
            <p:cNvSpPr txBox="1"/>
            <p:nvPr/>
          </p:nvSpPr>
          <p:spPr>
            <a:xfrm rot="19425335">
              <a:off x="1499177" y="3299098"/>
              <a:ext cx="736397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>
                  <a:solidFill>
                    <a:srgbClr val="FF0000"/>
                  </a:solidFill>
                </a:rPr>
                <a:t>0.25 mm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6133444" y="828173"/>
            <a:ext cx="3010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target mounted on flange of solenoid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window at beam ports of cryostat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Taylor-Hobson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alignment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 Camera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during evacuation/venting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0.15mm displacement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817" y="3321564"/>
            <a:ext cx="3804183" cy="1987525"/>
          </a:xfrm>
          <a:prstGeom prst="rect">
            <a:avLst/>
          </a:prstGeom>
        </p:spPr>
      </p:pic>
      <p:pic>
        <p:nvPicPr>
          <p:cNvPr id="13" name="Video 4">
            <a:hlinkClick r:id="" action="ppaction://media"/>
            <a:extLst>
              <a:ext uri="{FF2B5EF4-FFF2-40B4-BE49-F238E27FC236}">
                <a16:creationId xmlns:a16="http://schemas.microsoft.com/office/drawing/2014/main" id="{E9D96014-83F7-49B7-B906-1456B17C9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8299" y="938305"/>
            <a:ext cx="384786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2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553" y="80811"/>
            <a:ext cx="6022590" cy="590668"/>
          </a:xfrm>
        </p:spPr>
        <p:txBody>
          <a:bodyPr/>
          <a:lstStyle/>
          <a:p>
            <a:r>
              <a:rPr lang="de-DE" dirty="0" err="1"/>
              <a:t>Cryo</a:t>
            </a:r>
            <a:r>
              <a:rPr lang="de-DE" dirty="0"/>
              <a:t> Module </a:t>
            </a:r>
            <a:r>
              <a:rPr lang="de-DE" dirty="0" err="1"/>
              <a:t>Assembly</a:t>
            </a:r>
            <a:r>
              <a:rPr lang="de-DE" dirty="0"/>
              <a:t> in Clean </a:t>
            </a:r>
            <a:r>
              <a:rPr lang="de-DE" dirty="0" err="1"/>
              <a:t>Room</a:t>
            </a:r>
            <a:r>
              <a:rPr lang="de-DE" dirty="0"/>
              <a:t> @ HIM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405" y="671479"/>
            <a:ext cx="3974717" cy="4272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3000"/>
              </a:lnSpc>
            </a:pPr>
            <a:r>
              <a:rPr lang="en-US" sz="1400" b="1" dirty="0"/>
              <a:t>Unique infrastructure for SRF R&amp;D</a:t>
            </a:r>
          </a:p>
          <a:p>
            <a:pPr marL="257175" indent="-257175">
              <a:lnSpc>
                <a:spcPct val="12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Two interconnected clean rooms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42m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(ISO6)+42m</a:t>
            </a:r>
            <a:r>
              <a:rPr lang="en-US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(ISO4) </a:t>
            </a:r>
          </a:p>
          <a:p>
            <a:pPr marL="257175" indent="-257175">
              <a:lnSpc>
                <a:spcPct val="12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Rail system in floor</a:t>
            </a:r>
          </a:p>
          <a:p>
            <a:pPr marL="257175" indent="-257175">
              <a:lnSpc>
                <a:spcPct val="12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Ultra high purity water supply (18M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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/cm) </a:t>
            </a:r>
          </a:p>
          <a:p>
            <a:pPr marL="257175" indent="-257175">
              <a:lnSpc>
                <a:spcPct val="12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Ultrasonic bath and conductance rinse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outer surfaces of everything must be grease free..</a:t>
            </a:r>
          </a:p>
          <a:p>
            <a:pPr marL="257175" indent="-257175">
              <a:lnSpc>
                <a:spcPct val="12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High Pressure Rinse (HPR) with 100Bar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removal of particulates &amp; contamination  from inner surfaces of vacuum bellows, cavities, solenoids …..</a:t>
            </a:r>
          </a:p>
          <a:p>
            <a:pPr marL="257175" indent="-257175">
              <a:lnSpc>
                <a:spcPct val="123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Weekly cleaning by external company every Friday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986"/>
          <a:stretch/>
        </p:blipFill>
        <p:spPr>
          <a:xfrm>
            <a:off x="4047373" y="925054"/>
            <a:ext cx="4775904" cy="39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3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"/>
          <a:stretch/>
        </p:blipFill>
        <p:spPr>
          <a:xfrm>
            <a:off x="0" y="91007"/>
            <a:ext cx="9138198" cy="5143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50985" y="4862055"/>
            <a:ext cx="1472666" cy="3462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800" dirty="0"/>
              <a:t>07.02.2023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848350" y="4518926"/>
            <a:ext cx="1328738" cy="71558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After 6 month of heavy work</a:t>
            </a:r>
          </a:p>
          <a:p>
            <a:pPr algn="l"/>
            <a:r>
              <a:rPr lang="en-GB" dirty="0">
                <a:solidFill>
                  <a:srgbClr val="FF0000"/>
                </a:solidFill>
              </a:rPr>
              <a:t>String is ready</a:t>
            </a:r>
          </a:p>
        </p:txBody>
      </p:sp>
    </p:spTree>
    <p:extLst>
      <p:ext uri="{BB962C8B-B14F-4D97-AF65-F5344CB8AC3E}">
        <p14:creationId xmlns:p14="http://schemas.microsoft.com/office/powerpoint/2010/main" val="14839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Integaration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CM1 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string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cryostat</a:t>
            </a:r>
            <a:endParaRPr lang="de-DE" dirty="0"/>
          </a:p>
        </p:txBody>
      </p:sp>
      <p:pic>
        <p:nvPicPr>
          <p:cNvPr id="13" name="Inhaltsplatzhalt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7352" y="1694743"/>
            <a:ext cx="3678238" cy="1740594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3" r="17158"/>
          <a:stretch/>
        </p:blipFill>
        <p:spPr>
          <a:xfrm rot="5400000">
            <a:off x="6992641" y="1187309"/>
            <a:ext cx="2089730" cy="1597068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-35060" y="725921"/>
            <a:ext cx="5127204" cy="1769796"/>
            <a:chOff x="-35060" y="725921"/>
            <a:chExt cx="5127204" cy="1769796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37" b="3734"/>
            <a:stretch/>
          </p:blipFill>
          <p:spPr>
            <a:xfrm>
              <a:off x="-35060" y="725921"/>
              <a:ext cx="5127204" cy="176979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884224" y="2149468"/>
              <a:ext cx="1472666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1800" dirty="0"/>
                <a:t>27.03.2023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56955" y="2926858"/>
            <a:ext cx="5127204" cy="2013498"/>
            <a:chOff x="75940" y="3902477"/>
            <a:chExt cx="6836272" cy="268466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53" b="1689"/>
            <a:stretch/>
          </p:blipFill>
          <p:spPr>
            <a:xfrm>
              <a:off x="75940" y="3902477"/>
              <a:ext cx="6836272" cy="2684664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2389612" y="6096796"/>
              <a:ext cx="19635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1800" dirty="0"/>
                <a:t>18.04.2023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5354851" y="2803033"/>
            <a:ext cx="2759031" cy="2013498"/>
            <a:chOff x="7399692" y="1502083"/>
            <a:chExt cx="3678708" cy="268466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5"/>
            <a:stretch/>
          </p:blipFill>
          <p:spPr>
            <a:xfrm>
              <a:off x="7399692" y="1502083"/>
              <a:ext cx="3678708" cy="2684663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7399692" y="3725081"/>
              <a:ext cx="19635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68580" tIns="34290" rIns="68580" bIns="34290" rtlCol="0" anchor="t">
              <a:spAutoFit/>
            </a:bodyPr>
            <a:lstStyle/>
            <a:p>
              <a:pPr algn="l"/>
              <a:r>
                <a:rPr lang="de-DE" sz="1800" dirty="0"/>
                <a:t>21.04.2023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4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46050" y="174459"/>
            <a:ext cx="5861050" cy="289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7144" defTabSz="5143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Testing Area @GSI for “Advanced Demonstrator”</a:t>
            </a:r>
            <a:endParaRPr lang="de-DE" sz="1800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56488" y="3404095"/>
            <a:ext cx="9595905" cy="1648799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Dedicated radiation protection shelter for cryogenic modules (in operation since 2020)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HLI injector provide with beam from H to Xe A/Z&lt;6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Matching beam line and beam diagnostic bench in operation since 2020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Automated He-Distribution system for cryogenic modules of HELIAC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In total 80 meter of 4-fold transfer lines 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8" y="915005"/>
            <a:ext cx="7368158" cy="24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1" b="24305"/>
          <a:stretch/>
        </p:blipFill>
        <p:spPr>
          <a:xfrm>
            <a:off x="0" y="882626"/>
            <a:ext cx="9113072" cy="20841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Cryogenic</a:t>
            </a:r>
            <a:r>
              <a:rPr lang="de-DE" dirty="0"/>
              <a:t> at </a:t>
            </a:r>
            <a:r>
              <a:rPr lang="de-DE" dirty="0" err="1"/>
              <a:t>Testing</a:t>
            </a:r>
            <a:r>
              <a:rPr lang="de-DE" dirty="0"/>
              <a:t> Area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449" y="3230562"/>
            <a:ext cx="4833171" cy="11489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Series Test Facility(STF) for SIS100 dipole/quadrupole 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50K He-Circuit with 2 kW@ 10Bar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4K He-Circuit with 700W@ 3Bar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J-T expansion into 150 L phase separator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Cool down line</a:t>
            </a:r>
          </a:p>
        </p:txBody>
      </p:sp>
      <p:grpSp>
        <p:nvGrpSpPr>
          <p:cNvPr id="39" name="Gruppieren 38"/>
          <p:cNvGrpSpPr/>
          <p:nvPr/>
        </p:nvGrpSpPr>
        <p:grpSpPr>
          <a:xfrm>
            <a:off x="940469" y="914400"/>
            <a:ext cx="3801791" cy="1829038"/>
            <a:chOff x="940468" y="914400"/>
            <a:chExt cx="3801791" cy="1829038"/>
          </a:xfrm>
        </p:grpSpPr>
        <p:cxnSp>
          <p:nvCxnSpPr>
            <p:cNvPr id="10" name="Gerade Verbindung mit Pfeil 9"/>
            <p:cNvCxnSpPr/>
            <p:nvPr/>
          </p:nvCxnSpPr>
          <p:spPr>
            <a:xfrm flipH="1">
              <a:off x="940468" y="914400"/>
              <a:ext cx="7620" cy="944880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flipV="1">
              <a:off x="1016669" y="1859280"/>
              <a:ext cx="0" cy="88415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940468" y="1739503"/>
              <a:ext cx="7620" cy="759619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>
              <a:off x="940468" y="2499122"/>
              <a:ext cx="329565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>
              <a:off x="4227784" y="2499122"/>
              <a:ext cx="476964" cy="0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 flipH="1">
              <a:off x="4437459" y="2736056"/>
              <a:ext cx="304800" cy="4763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/>
            <p:cNvCxnSpPr/>
            <p:nvPr/>
          </p:nvCxnSpPr>
          <p:spPr>
            <a:xfrm flipH="1">
              <a:off x="1004762" y="2736056"/>
              <a:ext cx="3521869" cy="7382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 flipH="1" flipV="1">
              <a:off x="1016669" y="914400"/>
              <a:ext cx="1191" cy="992057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uppieren 76"/>
          <p:cNvGrpSpPr/>
          <p:nvPr/>
        </p:nvGrpSpPr>
        <p:grpSpPr>
          <a:xfrm>
            <a:off x="719138" y="929879"/>
            <a:ext cx="4144962" cy="1333897"/>
            <a:chOff x="719138" y="929878"/>
            <a:chExt cx="4144962" cy="1333897"/>
          </a:xfrm>
        </p:grpSpPr>
        <p:grpSp>
          <p:nvGrpSpPr>
            <p:cNvPr id="58" name="Gruppieren 57"/>
            <p:cNvGrpSpPr/>
            <p:nvPr/>
          </p:nvGrpSpPr>
          <p:grpSpPr>
            <a:xfrm>
              <a:off x="811531" y="929878"/>
              <a:ext cx="4052569" cy="1333897"/>
              <a:chOff x="811531" y="929878"/>
              <a:chExt cx="4052569" cy="1333897"/>
            </a:xfrm>
          </p:grpSpPr>
          <p:cxnSp>
            <p:nvCxnSpPr>
              <p:cNvPr id="44" name="Gerade Verbindung mit Pfeil 43"/>
              <p:cNvCxnSpPr/>
              <p:nvPr/>
            </p:nvCxnSpPr>
            <p:spPr>
              <a:xfrm flipV="1">
                <a:off x="811531" y="1553766"/>
                <a:ext cx="1" cy="710009"/>
              </a:xfrm>
              <a:prstGeom prst="straightConnector1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>
              <a:xfrm flipV="1">
                <a:off x="811531" y="929878"/>
                <a:ext cx="2857" cy="691753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/>
              <p:cNvCxnSpPr/>
              <p:nvPr/>
            </p:nvCxnSpPr>
            <p:spPr>
              <a:xfrm flipV="1">
                <a:off x="812959" y="2261473"/>
                <a:ext cx="3587591" cy="715"/>
              </a:xfrm>
              <a:prstGeom prst="line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mit Pfeil 52"/>
              <p:cNvCxnSpPr/>
              <p:nvPr/>
            </p:nvCxnSpPr>
            <p:spPr>
              <a:xfrm flipH="1" flipV="1">
                <a:off x="4348163" y="2258854"/>
                <a:ext cx="515937" cy="2619"/>
              </a:xfrm>
              <a:prstGeom prst="straightConnector1">
                <a:avLst/>
              </a:prstGeom>
              <a:ln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uppieren 75"/>
            <p:cNvGrpSpPr/>
            <p:nvPr/>
          </p:nvGrpSpPr>
          <p:grpSpPr>
            <a:xfrm>
              <a:off x="719138" y="929878"/>
              <a:ext cx="4067428" cy="1116092"/>
              <a:chOff x="719138" y="929878"/>
              <a:chExt cx="4067428" cy="1116092"/>
            </a:xfrm>
          </p:grpSpPr>
          <p:cxnSp>
            <p:nvCxnSpPr>
              <p:cNvPr id="41" name="Gerade Verbindung mit Pfeil 40"/>
              <p:cNvCxnSpPr/>
              <p:nvPr/>
            </p:nvCxnSpPr>
            <p:spPr>
              <a:xfrm>
                <a:off x="719138" y="929878"/>
                <a:ext cx="2757" cy="809625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/>
              <p:cNvCxnSpPr/>
              <p:nvPr/>
            </p:nvCxnSpPr>
            <p:spPr>
              <a:xfrm>
                <a:off x="719138" y="1677988"/>
                <a:ext cx="0" cy="367982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/>
              <p:cNvCxnSpPr/>
              <p:nvPr/>
            </p:nvCxnSpPr>
            <p:spPr>
              <a:xfrm flipV="1">
                <a:off x="719138" y="2023824"/>
                <a:ext cx="1643172" cy="760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/>
              <p:cNvCxnSpPr/>
              <p:nvPr/>
            </p:nvCxnSpPr>
            <p:spPr>
              <a:xfrm flipV="1">
                <a:off x="2522095" y="2017304"/>
                <a:ext cx="537335" cy="1996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>
                <a:off x="3245070" y="2023110"/>
                <a:ext cx="1281561" cy="714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mit Pfeil 67"/>
              <p:cNvCxnSpPr/>
              <p:nvPr/>
            </p:nvCxnSpPr>
            <p:spPr>
              <a:xfrm flipV="1">
                <a:off x="4436025" y="2023824"/>
                <a:ext cx="350541" cy="3325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Textfeld 77"/>
          <p:cNvSpPr txBox="1"/>
          <p:nvPr/>
        </p:nvSpPr>
        <p:spPr>
          <a:xfrm>
            <a:off x="563605" y="628210"/>
            <a:ext cx="621507" cy="36933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800" dirty="0"/>
              <a:t>STF</a:t>
            </a:r>
          </a:p>
        </p:txBody>
      </p:sp>
      <p:sp>
        <p:nvSpPr>
          <p:cNvPr id="80" name="Inhaltsplatzhalter 2"/>
          <p:cNvSpPr txBox="1">
            <a:spLocks/>
          </p:cNvSpPr>
          <p:nvPr/>
        </p:nvSpPr>
        <p:spPr>
          <a:xfrm>
            <a:off x="4436025" y="3215401"/>
            <a:ext cx="5395896" cy="1148979"/>
          </a:xfrm>
          <a:prstGeom prst="rect">
            <a:avLst/>
          </a:prstGeom>
        </p:spPr>
        <p:txBody>
          <a:bodyPr>
            <a:noAutofit/>
          </a:bodyPr>
          <a:lstStyle>
            <a:lvl1pPr marL="257156" indent="-257156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171" indent="-21429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186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061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2935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810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50K cool down of the shield+ distribution (2 days)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4K cool down of distribution +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in phase separator (5 h)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Cold mass in cryostat is @250K due to radiation heat exchange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Danger of Q-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Deseas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, not all cavities are backed at 600 °C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Fast cool down of cryostat to 4K with rate 1K/min)</a:t>
            </a:r>
          </a:p>
        </p:txBody>
      </p:sp>
      <p:grpSp>
        <p:nvGrpSpPr>
          <p:cNvPr id="107" name="Gruppieren 106"/>
          <p:cNvGrpSpPr/>
          <p:nvPr/>
        </p:nvGrpSpPr>
        <p:grpSpPr>
          <a:xfrm>
            <a:off x="811532" y="794176"/>
            <a:ext cx="2553301" cy="1464679"/>
            <a:chOff x="811531" y="794175"/>
            <a:chExt cx="2553301" cy="1464679"/>
          </a:xfrm>
        </p:grpSpPr>
        <p:grpSp>
          <p:nvGrpSpPr>
            <p:cNvPr id="102" name="Gruppieren 101"/>
            <p:cNvGrpSpPr/>
            <p:nvPr/>
          </p:nvGrpSpPr>
          <p:grpSpPr>
            <a:xfrm>
              <a:off x="811531" y="794175"/>
              <a:ext cx="2553301" cy="1464679"/>
              <a:chOff x="811531" y="794175"/>
              <a:chExt cx="2553301" cy="1464679"/>
            </a:xfrm>
          </p:grpSpPr>
          <p:grpSp>
            <p:nvGrpSpPr>
              <p:cNvPr id="97" name="Gruppieren 96"/>
              <p:cNvGrpSpPr/>
              <p:nvPr/>
            </p:nvGrpSpPr>
            <p:grpSpPr>
              <a:xfrm>
                <a:off x="811531" y="794175"/>
                <a:ext cx="2553301" cy="1464679"/>
                <a:chOff x="811531" y="794175"/>
                <a:chExt cx="2553301" cy="1464679"/>
              </a:xfrm>
            </p:grpSpPr>
            <p:cxnSp>
              <p:nvCxnSpPr>
                <p:cNvPr id="82" name="Gerader Verbinder 81"/>
                <p:cNvCxnSpPr/>
                <p:nvPr/>
              </p:nvCxnSpPr>
              <p:spPr>
                <a:xfrm>
                  <a:off x="811531" y="1371601"/>
                  <a:ext cx="716480" cy="1203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Gerader Verbinder 83"/>
                <p:cNvCxnSpPr/>
                <p:nvPr/>
              </p:nvCxnSpPr>
              <p:spPr>
                <a:xfrm flipH="1" flipV="1">
                  <a:off x="1515979" y="1050759"/>
                  <a:ext cx="4010" cy="340895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Gerader Verbinder 85"/>
                <p:cNvCxnSpPr/>
                <p:nvPr/>
              </p:nvCxnSpPr>
              <p:spPr>
                <a:xfrm>
                  <a:off x="1515979" y="1050759"/>
                  <a:ext cx="1006116" cy="1203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Gerader Verbinder 87"/>
                <p:cNvCxnSpPr/>
                <p:nvPr/>
              </p:nvCxnSpPr>
              <p:spPr>
                <a:xfrm flipV="1">
                  <a:off x="3360821" y="1391654"/>
                  <a:ext cx="0" cy="867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Gerader Verbinder 90"/>
                <p:cNvCxnSpPr/>
                <p:nvPr/>
              </p:nvCxnSpPr>
              <p:spPr>
                <a:xfrm flipH="1" flipV="1">
                  <a:off x="2522095" y="1383633"/>
                  <a:ext cx="842737" cy="802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Gerader Verbinder 92"/>
                <p:cNvCxnSpPr/>
                <p:nvPr/>
              </p:nvCxnSpPr>
              <p:spPr>
                <a:xfrm flipV="1">
                  <a:off x="2522095" y="794175"/>
                  <a:ext cx="0" cy="59748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" name="Gerade Verbindung mit Pfeil 98"/>
              <p:cNvCxnSpPr/>
              <p:nvPr/>
            </p:nvCxnSpPr>
            <p:spPr>
              <a:xfrm flipV="1">
                <a:off x="3360821" y="1819275"/>
                <a:ext cx="0" cy="43957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mit Pfeil 100"/>
              <p:cNvCxnSpPr/>
              <p:nvPr/>
            </p:nvCxnSpPr>
            <p:spPr>
              <a:xfrm>
                <a:off x="877429" y="1369815"/>
                <a:ext cx="487083" cy="65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Gerade Verbindung mit Pfeil 105"/>
            <p:cNvCxnSpPr/>
            <p:nvPr/>
          </p:nvCxnSpPr>
          <p:spPr>
            <a:xfrm flipH="1">
              <a:off x="1185111" y="794175"/>
              <a:ext cx="135422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14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75999-10F2-4789-BF67-0803503A4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P&amp;ID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Cryostat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20297D1-DDB0-487B-A4C1-AC0150C31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6542" y="2752236"/>
            <a:ext cx="5696926" cy="2105634"/>
          </a:xfr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CFC7BC9-2164-46CB-8B4F-1137FB339968}"/>
              </a:ext>
            </a:extLst>
          </p:cNvPr>
          <p:cNvSpPr txBox="1">
            <a:spLocks/>
          </p:cNvSpPr>
          <p:nvPr/>
        </p:nvSpPr>
        <p:spPr>
          <a:xfrm>
            <a:off x="96934" y="908769"/>
            <a:ext cx="5806534" cy="1734150"/>
          </a:xfrm>
          <a:prstGeom prst="rect">
            <a:avLst/>
          </a:prstGeom>
        </p:spPr>
        <p:txBody>
          <a:bodyPr>
            <a:noAutofit/>
          </a:bodyPr>
          <a:lstStyle>
            <a:lvl1pPr marL="257156" indent="-257156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171" indent="-21429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186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061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2935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810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50K @ 10Bar for radiation shield, V4 regulate He-flow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4K cool down via V2 “Inlet manifold” from bottom of cavity 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4K supply with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via V1 for operation into collector manifold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Separate cool down line to the He-balloon (design pressure of cavity &lt;0.5Barg)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4.5K return line with V3 for slow pressure control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92BBF9C-716F-4D2D-8C7E-6BAE59243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7" b="4825"/>
          <a:stretch/>
        </p:blipFill>
        <p:spPr>
          <a:xfrm>
            <a:off x="6373730" y="2775170"/>
            <a:ext cx="2125835" cy="2105634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3D22AE3-59E5-4C08-AE31-23C1CD4830C4}"/>
              </a:ext>
            </a:extLst>
          </p:cNvPr>
          <p:cNvSpPr txBox="1">
            <a:spLocks/>
          </p:cNvSpPr>
          <p:nvPr/>
        </p:nvSpPr>
        <p:spPr>
          <a:xfrm>
            <a:off x="5375083" y="925369"/>
            <a:ext cx="3856004" cy="1734150"/>
          </a:xfrm>
          <a:prstGeom prst="rect">
            <a:avLst/>
          </a:prstGeom>
        </p:spPr>
        <p:txBody>
          <a:bodyPr>
            <a:noAutofit/>
          </a:bodyPr>
          <a:lstStyle>
            <a:lvl1pPr marL="257156" indent="-257156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171" indent="-21429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186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061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2935" indent="-171438" algn="l" defTabSz="342875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810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4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3" indent="-171438" algn="l" defTabSz="342875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Superconducting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-Level sensor in “appendix” with 3 mm orifice to inlet manifold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Design: 20W static losses for </a:t>
            </a:r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cryostat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measured 1.25g/s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28W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Total static losses of module 1.5 g/s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35W</a:t>
            </a:r>
          </a:p>
          <a:p>
            <a:pPr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Subject of further improvement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10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 Learned Beam Campaign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26" y="1131094"/>
            <a:ext cx="3877973" cy="3677689"/>
          </a:xfrm>
        </p:spPr>
        <p:txBody>
          <a:bodyPr/>
          <a:lstStyle/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Design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kin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=2.7 MeV/u reached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Transmission of 80% due to longitudinal mismatch of injector beam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UNILAC LLRF system from 1995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Cavity bandwidth less than 120Hz leads to instabilities of LLRF control loop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Modern digital LLRF is required!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363" y="1037866"/>
            <a:ext cx="5005387" cy="35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44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Outlook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5 cold campaigns since  November 2023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Local cryogenic infrastructure  works well (except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sensor during cool down)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RF-control not stable yet for durable operation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Reasons for instabilities not yet understood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Strong coupling of mechanical and electromagnetic modes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He-gas blowing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Damping of tuner compression  mode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Optimisation of HLI Injector for smallest possible longitudinal and transversal emittance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Further cold campaigns scheduled!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Transition from R&amp;D to TDR phase</a:t>
            </a:r>
          </a:p>
        </p:txBody>
      </p:sp>
    </p:spTree>
    <p:extLst>
      <p:ext uri="{BB962C8B-B14F-4D97-AF65-F5344CB8AC3E}">
        <p14:creationId xmlns:p14="http://schemas.microsoft.com/office/powerpoint/2010/main" val="239600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Existing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GSI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facility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and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future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FAIR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complex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2287" y="940398"/>
            <a:ext cx="2397372" cy="1067504"/>
          </a:xfrm>
        </p:spPr>
        <p:txBody>
          <a:bodyPr/>
          <a:lstStyle/>
          <a:p>
            <a:pPr>
              <a:buClr>
                <a:srgbClr val="40529B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0529B"/>
                </a:solidFill>
              </a:rPr>
              <a:t>Existing</a:t>
            </a:r>
            <a:r>
              <a:rPr lang="en-GB" sz="1400" dirty="0">
                <a:solidFill>
                  <a:srgbClr val="7C81A6"/>
                </a:solidFill>
              </a:rPr>
              <a:t> </a:t>
            </a:r>
            <a:r>
              <a:rPr lang="en-GB" sz="1400" dirty="0">
                <a:solidFill>
                  <a:srgbClr val="40529B"/>
                </a:solidFill>
              </a:rPr>
              <a:t>facility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</a:rPr>
              <a:t>Future facility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Experiments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263288F-4C36-4BB0-8859-DEE9D6DDDF2E}"/>
              </a:ext>
            </a:extLst>
          </p:cNvPr>
          <p:cNvGrpSpPr/>
          <p:nvPr/>
        </p:nvGrpSpPr>
        <p:grpSpPr>
          <a:xfrm>
            <a:off x="54219" y="927447"/>
            <a:ext cx="5718927" cy="3984333"/>
            <a:chOff x="54219" y="927447"/>
            <a:chExt cx="5718927" cy="3984333"/>
          </a:xfrm>
        </p:grpSpPr>
        <p:grpSp>
          <p:nvGrpSpPr>
            <p:cNvPr id="8" name="Gruppieren 7"/>
            <p:cNvGrpSpPr/>
            <p:nvPr/>
          </p:nvGrpSpPr>
          <p:grpSpPr>
            <a:xfrm>
              <a:off x="54219" y="927447"/>
              <a:ext cx="5718927" cy="3984333"/>
              <a:chOff x="-5487" y="1236595"/>
              <a:chExt cx="7625236" cy="5312444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 rotWithShape="1">
              <a:blip r:embed="rId2"/>
              <a:srcRect b="8528"/>
              <a:stretch/>
            </p:blipFill>
            <p:spPr>
              <a:xfrm>
                <a:off x="-5487" y="1236595"/>
                <a:ext cx="7625236" cy="5255379"/>
              </a:xfrm>
              <a:prstGeom prst="rect">
                <a:avLst/>
              </a:prstGeom>
            </p:spPr>
          </p:pic>
          <p:sp>
            <p:nvSpPr>
              <p:cNvPr id="7" name="Rechteck 6"/>
              <p:cNvSpPr/>
              <p:nvPr/>
            </p:nvSpPr>
            <p:spPr>
              <a:xfrm>
                <a:off x="5795729" y="5752731"/>
                <a:ext cx="1778759" cy="796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013"/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FB660F5-C620-4DFF-97B6-C55468A4B101}"/>
                </a:ext>
              </a:extLst>
            </p:cNvPr>
            <p:cNvSpPr/>
            <p:nvPr/>
          </p:nvSpPr>
          <p:spPr>
            <a:xfrm>
              <a:off x="4163213" y="3649679"/>
              <a:ext cx="1334069" cy="597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013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A74F137B-1A54-477C-9C7D-37850EAA50DB}"/>
              </a:ext>
            </a:extLst>
          </p:cNvPr>
          <p:cNvSpPr txBox="1"/>
          <p:nvPr/>
        </p:nvSpPr>
        <p:spPr>
          <a:xfrm>
            <a:off x="4188629" y="3566632"/>
            <a:ext cx="48870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UNILAC will serves as injector for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Super Heavy Element (SHE) program and material research requires a new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Word wide quest for synthesis of element 120</a:t>
            </a:r>
            <a:endParaRPr lang="de-DE" sz="16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D2B62D-AC2C-4CB3-97DB-32F2EA3A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70" y="2478066"/>
            <a:ext cx="3985530" cy="57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32000" y="3084443"/>
            <a:ext cx="4775200" cy="707886"/>
          </a:xfrm>
          <a:prstGeom prst="rect">
            <a:avLst/>
          </a:prstGeom>
          <a:solidFill>
            <a:srgbClr val="F5F7F9">
              <a:alpha val="43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4000" dirty="0"/>
              <a:t>LINAC Team</a:t>
            </a:r>
          </a:p>
        </p:txBody>
      </p:sp>
    </p:spTree>
    <p:extLst>
      <p:ext uri="{BB962C8B-B14F-4D97-AF65-F5344CB8AC3E}">
        <p14:creationId xmlns:p14="http://schemas.microsoft.com/office/powerpoint/2010/main" val="128528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/>
          <a:srcRect t="30319"/>
          <a:stretch/>
        </p:blipFill>
        <p:spPr>
          <a:xfrm>
            <a:off x="505014" y="1188973"/>
            <a:ext cx="7840946" cy="1071090"/>
          </a:xfrm>
          <a:prstGeom prst="rect">
            <a:avLst/>
          </a:prstGeom>
          <a:ln>
            <a:noFill/>
          </a:ln>
        </p:spPr>
      </p:pic>
      <p:sp>
        <p:nvSpPr>
          <p:cNvPr id="174" name="CustomShape 1"/>
          <p:cNvSpPr/>
          <p:nvPr/>
        </p:nvSpPr>
        <p:spPr>
          <a:xfrm>
            <a:off x="4755600" y="2282561"/>
            <a:ext cx="3102030" cy="70173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CustomShape 2"/>
          <p:cNvSpPr/>
          <p:nvPr/>
        </p:nvSpPr>
        <p:spPr>
          <a:xfrm>
            <a:off x="1631700" y="2282561"/>
            <a:ext cx="1914030" cy="70173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3600000" y="2282561"/>
            <a:ext cx="4238730" cy="24273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4"/>
          <p:cNvSpPr/>
          <p:nvPr/>
        </p:nvSpPr>
        <p:spPr>
          <a:xfrm>
            <a:off x="667988" y="33401"/>
            <a:ext cx="7067434" cy="51381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>
            <a:noAutofit/>
          </a:bodyPr>
          <a:lstStyle/>
          <a:p>
            <a:pPr>
              <a:spcBef>
                <a:spcPct val="0"/>
              </a:spcBef>
            </a:pPr>
            <a:r>
              <a:rPr lang="de-DE" sz="2400" b="1" spc="-1" dirty="0">
                <a:latin typeface="Source Sans Pro"/>
                <a:ea typeface="Verdana"/>
              </a:rPr>
              <a:t>HELIAC* Layout</a:t>
            </a:r>
          </a:p>
        </p:txBody>
      </p:sp>
      <p:graphicFrame>
        <p:nvGraphicFramePr>
          <p:cNvPr id="178" name="Table 5"/>
          <p:cNvGraphicFramePr/>
          <p:nvPr>
            <p:extLst>
              <p:ext uri="{D42A27DB-BD31-4B8C-83A1-F6EECF244321}">
                <p14:modId xmlns:p14="http://schemas.microsoft.com/office/powerpoint/2010/main" val="1272228851"/>
              </p:ext>
            </p:extLst>
          </p:nvPr>
        </p:nvGraphicFramePr>
        <p:xfrm>
          <a:off x="4752900" y="2763161"/>
          <a:ext cx="3107970" cy="2131110"/>
        </p:xfrm>
        <a:graphic>
          <a:graphicData uri="http://schemas.openxmlformats.org/drawingml/2006/table">
            <a:tbl>
              <a:tblPr/>
              <a:tblGrid>
                <a:gridCol w="156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Parameter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Unit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Value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Output energy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MeV/u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3.5 – 7.3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Beam current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mA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1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Operation mode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cw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A/Z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6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RF Cavities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#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Source Sans Pro"/>
                        </a:rPr>
                        <a:t>12</a:t>
                      </a:r>
                      <a:endParaRPr lang="de-DE" sz="11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latin typeface="Arial"/>
                        </a:rPr>
                        <a:t>Frequency</a:t>
                      </a:r>
                      <a:endParaRPr lang="de-DE" sz="11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Arial"/>
                        </a:rPr>
                        <a:t>MHz</a:t>
                      </a:r>
                    </a:p>
                  </a:txBody>
                  <a:tcPr marL="68580" marR="68580" marT="34290" marB="3429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Arial"/>
                        </a:rPr>
                        <a:t>216.8</a:t>
                      </a:r>
                    </a:p>
                  </a:txBody>
                  <a:tcPr marL="68580" marR="68580" marT="34290" marB="34290"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801590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latin typeface="Source Sans Pro"/>
                        </a:rPr>
                        <a:t>RF Bunchers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latin typeface="Source Sans Pro"/>
                        </a:rPr>
                        <a:t>#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latin typeface="Source Sans Pro"/>
                        </a:rPr>
                        <a:t>4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latin typeface="Source Sans Pro"/>
                        </a:rPr>
                        <a:t>Transversal Focussing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Source Sans Pro"/>
                        </a:rPr>
                        <a:t>2 Solenoids per </a:t>
                      </a:r>
                      <a:r>
                        <a:rPr lang="de-DE" sz="1100" b="0" strike="noStrike" spc="-1" dirty="0" err="1">
                          <a:latin typeface="Source Sans Pro"/>
                        </a:rPr>
                        <a:t>Cryom</a:t>
                      </a:r>
                      <a:r>
                        <a:rPr lang="de-DE" sz="1100" b="0" strike="noStrike" spc="-1" dirty="0">
                          <a:latin typeface="Source Sans Pro"/>
                        </a:rPr>
                        <a:t>.</a:t>
                      </a:r>
                      <a:endParaRPr lang="de-DE" sz="1100" b="0" strike="noStrike" spc="-1" dirty="0">
                        <a:latin typeface="Arial"/>
                      </a:endParaRPr>
                    </a:p>
                  </a:txBody>
                  <a:tcPr marL="68580" marR="68580" marT="34290" marB="3429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B w="122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9" name="Table 6"/>
          <p:cNvGraphicFramePr/>
          <p:nvPr/>
        </p:nvGraphicFramePr>
        <p:xfrm>
          <a:off x="1626300" y="2763161"/>
          <a:ext cx="2991600" cy="1183950"/>
        </p:xfrm>
        <a:graphic>
          <a:graphicData uri="http://schemas.openxmlformats.org/drawingml/2006/table">
            <a:tbl>
              <a:tblPr/>
              <a:tblGrid>
                <a:gridCol w="156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4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latin typeface="Source Sans Pro"/>
                        </a:rPr>
                        <a:t>Parameter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latin typeface="Source Sans Pro"/>
                        </a:rPr>
                        <a:t>Unit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>
                          <a:latin typeface="Source Sans Pro"/>
                        </a:rPr>
                        <a:t>Value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FFB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Output energy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MeV/u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1.4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RF Cavities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6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Operation mode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cw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D9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A/Z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00"/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≤ 6</a:t>
                      </a:r>
                      <a:endParaRPr lang="de-DE" sz="11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FFE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0" name="Table 7"/>
          <p:cNvGraphicFramePr/>
          <p:nvPr/>
        </p:nvGraphicFramePr>
        <p:xfrm>
          <a:off x="1213200" y="4056461"/>
          <a:ext cx="2320110" cy="779220"/>
        </p:xfrm>
        <a:graphic>
          <a:graphicData uri="http://schemas.openxmlformats.org/drawingml/2006/table">
            <a:tbl>
              <a:tblPr/>
              <a:tblGrid>
                <a:gridCol w="1569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0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9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Parameter</a:t>
                      </a:r>
                      <a:endParaRPr lang="de-DE" sz="12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32775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1" strike="noStrike" spc="-1">
                          <a:solidFill>
                            <a:srgbClr val="FFFFFF"/>
                          </a:solidFill>
                          <a:latin typeface="Source Sans Pro"/>
                        </a:rPr>
                        <a:t>Unit</a:t>
                      </a:r>
                      <a:endParaRPr lang="de-DE" sz="12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>
                      <a:solidFill>
                        <a:srgbClr val="FFFFFF"/>
                      </a:solidFill>
                    </a:lnT>
                    <a:lnB w="43200">
                      <a:solidFill>
                        <a:srgbClr val="FFFFFF"/>
                      </a:solidFill>
                    </a:lnB>
                    <a:solidFill>
                      <a:srgbClr val="327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Type</a:t>
                      </a:r>
                      <a:endParaRPr lang="de-DE" sz="12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75A08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ECR</a:t>
                      </a:r>
                      <a:endParaRPr lang="de-DE" sz="12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432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75A0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solidFill>
                            <a:srgbClr val="000000"/>
                          </a:solidFill>
                          <a:latin typeface="Source Sans Pro"/>
                        </a:rPr>
                        <a:t>Frequency</a:t>
                      </a:r>
                      <a:endParaRPr lang="de-DE" sz="12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A8C9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200" b="0" strike="noStrike" spc="-1">
                          <a:latin typeface="Source Sans Pro"/>
                        </a:rPr>
                        <a:t>18 GHz</a:t>
                      </a:r>
                      <a:endParaRPr lang="de-DE" sz="1200" b="0" strike="noStrike" spc="-1">
                        <a:latin typeface="Arial"/>
                      </a:endParaRPr>
                    </a:p>
                  </a:txBody>
                  <a:tcPr marL="68580" marR="68580" marT="34290" marB="34290">
                    <a:lnL w="18000">
                      <a:solidFill>
                        <a:srgbClr val="FFFFFF"/>
                      </a:solidFill>
                    </a:lnL>
                    <a:lnR w="18000">
                      <a:solidFill>
                        <a:srgbClr val="FFFFFF"/>
                      </a:solidFill>
                    </a:lnR>
                    <a:lnT w="180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00">
                      <a:solidFill>
                        <a:srgbClr val="FFFFFF"/>
                      </a:solidFill>
                    </a:lnB>
                    <a:solidFill>
                      <a:srgbClr val="A8C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1" name="CustomShape 8"/>
          <p:cNvSpPr/>
          <p:nvPr/>
        </p:nvSpPr>
        <p:spPr>
          <a:xfrm>
            <a:off x="1218600" y="2282561"/>
            <a:ext cx="296730" cy="1862730"/>
          </a:xfrm>
          <a:prstGeom prst="rect">
            <a:avLst/>
          </a:prstGeom>
          <a:solidFill>
            <a:srgbClr val="32775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2" name="CustomShape 9"/>
          <p:cNvSpPr/>
          <p:nvPr/>
        </p:nvSpPr>
        <p:spPr>
          <a:xfrm rot="16200000">
            <a:off x="926190" y="2535178"/>
            <a:ext cx="836730" cy="22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013" b="1" spc="-1" dirty="0">
                <a:solidFill>
                  <a:srgbClr val="FFFFFF"/>
                </a:solidFill>
                <a:latin typeface="Source Sans Pro"/>
              </a:rPr>
              <a:t>Source</a:t>
            </a:r>
            <a:endParaRPr lang="de-DE" sz="1013" spc="-1" dirty="0">
              <a:latin typeface="Arial"/>
            </a:endParaRPr>
          </a:p>
        </p:txBody>
      </p:sp>
      <p:sp>
        <p:nvSpPr>
          <p:cNvPr id="183" name="CustomShape 10"/>
          <p:cNvSpPr/>
          <p:nvPr/>
        </p:nvSpPr>
        <p:spPr>
          <a:xfrm>
            <a:off x="1631700" y="2282561"/>
            <a:ext cx="1914030" cy="242730"/>
          </a:xfrm>
          <a:prstGeom prst="rect">
            <a:avLst/>
          </a:prstGeom>
          <a:solidFill>
            <a:srgbClr val="FFBB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11"/>
          <p:cNvSpPr/>
          <p:nvPr/>
        </p:nvSpPr>
        <p:spPr>
          <a:xfrm>
            <a:off x="1575000" y="2267712"/>
            <a:ext cx="2024730" cy="252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1" spc="-1">
                <a:solidFill>
                  <a:srgbClr val="000000"/>
                </a:solidFill>
                <a:latin typeface="Source Sans Pro"/>
              </a:rPr>
              <a:t>Normal-Conducting Injector</a:t>
            </a:r>
            <a:endParaRPr lang="de-DE" sz="1200" spc="-1">
              <a:latin typeface="Arial"/>
            </a:endParaRPr>
          </a:p>
        </p:txBody>
      </p:sp>
      <p:sp>
        <p:nvSpPr>
          <p:cNvPr id="185" name="CustomShape 12"/>
          <p:cNvSpPr/>
          <p:nvPr/>
        </p:nvSpPr>
        <p:spPr>
          <a:xfrm>
            <a:off x="4815000" y="2267712"/>
            <a:ext cx="2640310" cy="252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1" spc="-1" dirty="0" err="1">
                <a:solidFill>
                  <a:srgbClr val="FFFFFF"/>
                </a:solidFill>
                <a:latin typeface="Source Sans Pro"/>
              </a:rPr>
              <a:t>Superconducting</a:t>
            </a:r>
            <a:r>
              <a:rPr lang="de-DE" sz="1200" b="1" spc="-1" dirty="0">
                <a:solidFill>
                  <a:srgbClr val="FFFFFF"/>
                </a:solidFill>
                <a:latin typeface="Source Sans Pro"/>
              </a:rPr>
              <a:t> </a:t>
            </a:r>
            <a:r>
              <a:rPr lang="de-DE" sz="1200" b="1" spc="-1" dirty="0" err="1">
                <a:solidFill>
                  <a:srgbClr val="FFFFFF"/>
                </a:solidFill>
                <a:latin typeface="Source Sans Pro"/>
              </a:rPr>
              <a:t>Accelerator</a:t>
            </a:r>
            <a:r>
              <a:rPr lang="de-DE" sz="1200" b="1" spc="-1" dirty="0">
                <a:solidFill>
                  <a:srgbClr val="FFFFFF"/>
                </a:solidFill>
                <a:latin typeface="Source Sans Pro"/>
              </a:rPr>
              <a:t> @ 4K</a:t>
            </a:r>
            <a:endParaRPr lang="de-DE" sz="1200" spc="-1" dirty="0">
              <a:latin typeface="Arial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1548000" y="2174561"/>
            <a:ext cx="3132000" cy="1836000"/>
          </a:xfrm>
          <a:custGeom>
            <a:avLst/>
            <a:gdLst/>
            <a:ahLst/>
            <a:cxnLst/>
            <a:rect l="l" t="t" r="r" b="b"/>
            <a:pathLst>
              <a:path w="11601" h="6801">
                <a:moveTo>
                  <a:pt x="0" y="0"/>
                </a:moveTo>
                <a:lnTo>
                  <a:pt x="0" y="6800"/>
                </a:lnTo>
                <a:lnTo>
                  <a:pt x="11600" y="6800"/>
                </a:lnTo>
                <a:lnTo>
                  <a:pt x="11600" y="1700"/>
                </a:lnTo>
                <a:lnTo>
                  <a:pt x="7500" y="1700"/>
                </a:lnTo>
                <a:lnTo>
                  <a:pt x="7500" y="1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9" name="CustomShape 15"/>
          <p:cNvSpPr/>
          <p:nvPr/>
        </p:nvSpPr>
        <p:spPr>
          <a:xfrm>
            <a:off x="3573059" y="2282561"/>
            <a:ext cx="4282411" cy="2611710"/>
          </a:xfrm>
          <a:custGeom>
            <a:avLst/>
            <a:gdLst/>
            <a:ahLst/>
            <a:cxnLst/>
            <a:rect l="l" t="t" r="r" b="b"/>
            <a:pathLst>
              <a:path w="16001" h="9101">
                <a:moveTo>
                  <a:pt x="16000" y="0"/>
                </a:moveTo>
                <a:lnTo>
                  <a:pt x="0" y="0"/>
                </a:lnTo>
                <a:lnTo>
                  <a:pt x="0" y="1100"/>
                </a:lnTo>
                <a:lnTo>
                  <a:pt x="4100" y="1100"/>
                </a:lnTo>
                <a:lnTo>
                  <a:pt x="4100" y="9100"/>
                </a:lnTo>
                <a:lnTo>
                  <a:pt x="16000" y="9100"/>
                </a:lnTo>
                <a:lnTo>
                  <a:pt x="16000" y="0"/>
                </a:lnTo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CustomShape 13"/>
          <p:cNvSpPr/>
          <p:nvPr/>
        </p:nvSpPr>
        <p:spPr>
          <a:xfrm>
            <a:off x="1054349" y="625219"/>
            <a:ext cx="5037419" cy="29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500" b="1" i="1" spc="-1" dirty="0">
                <a:latin typeface="Source Sans Pro"/>
              </a:rPr>
              <a:t>*</a:t>
            </a:r>
            <a:r>
              <a:rPr lang="de-DE" sz="1500" b="1" i="1" spc="-1" dirty="0" err="1">
                <a:latin typeface="Source Sans Pro"/>
              </a:rPr>
              <a:t>He</a:t>
            </a:r>
            <a:r>
              <a:rPr lang="de-DE" sz="1500" i="1" spc="-1" dirty="0" err="1">
                <a:latin typeface="Source Sans Pro"/>
              </a:rPr>
              <a:t>lmoltz</a:t>
            </a:r>
            <a:r>
              <a:rPr lang="de-DE" sz="1500" b="1" i="1" spc="-1" dirty="0" err="1">
                <a:latin typeface="Source Sans Pro"/>
              </a:rPr>
              <a:t>Li</a:t>
            </a:r>
            <a:r>
              <a:rPr lang="de-DE" sz="1500" i="1" spc="-1" dirty="0" err="1">
                <a:latin typeface="Source Sans Pro"/>
              </a:rPr>
              <a:t>near</a:t>
            </a:r>
            <a:r>
              <a:rPr lang="de-DE" sz="1500" b="1" i="1" spc="-1" dirty="0" err="1">
                <a:latin typeface="Source Sans Pro"/>
              </a:rPr>
              <a:t>Ac</a:t>
            </a:r>
            <a:r>
              <a:rPr lang="de-DE" sz="1500" i="1" spc="-1" dirty="0" err="1">
                <a:latin typeface="Source Sans Pro"/>
              </a:rPr>
              <a:t>celerator</a:t>
            </a:r>
            <a:r>
              <a:rPr lang="de-DE" sz="1500" i="1" spc="-1" dirty="0">
                <a:latin typeface="Source Sans Pro"/>
              </a:rPr>
              <a:t> – </a:t>
            </a:r>
            <a:r>
              <a:rPr lang="de-DE" sz="1500" b="1" i="1" spc="-1" dirty="0">
                <a:latin typeface="Source Sans Pro"/>
              </a:rPr>
              <a:t>HELIAC</a:t>
            </a:r>
            <a:endParaRPr lang="de-DE" sz="1500" spc="-1" dirty="0">
              <a:latin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357453" y="37476"/>
            <a:ext cx="4727516" cy="40408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013" dirty="0"/>
              <a:t>HELIAC has been optimized for the needs of SHE &amp; materials research and could be used as SIS18-injector for medium intensities!</a:t>
            </a:r>
          </a:p>
        </p:txBody>
      </p:sp>
      <p:sp>
        <p:nvSpPr>
          <p:cNvPr id="4" name="Geschweifte Klammer rechts 3"/>
          <p:cNvSpPr/>
          <p:nvPr/>
        </p:nvSpPr>
        <p:spPr>
          <a:xfrm rot="5400000">
            <a:off x="3754990" y="1160424"/>
            <a:ext cx="193029" cy="1238546"/>
          </a:xfrm>
          <a:prstGeom prst="rightBrace">
            <a:avLst>
              <a:gd name="adj1" fmla="val 22713"/>
              <a:gd name="adj2" fmla="val 49413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5" name="Textfeld 4"/>
          <p:cNvSpPr txBox="1"/>
          <p:nvPr/>
        </p:nvSpPr>
        <p:spPr>
          <a:xfrm>
            <a:off x="3064309" y="1833974"/>
            <a:ext cx="2557431" cy="230832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CH" sz="1050" dirty="0" err="1"/>
              <a:t>Advanced</a:t>
            </a:r>
            <a:r>
              <a:rPr lang="de-CH" sz="1050" dirty="0"/>
              <a:t> Demonstrator (Project at GSI)</a:t>
            </a:r>
            <a:endParaRPr lang="de-DE" sz="1050" dirty="0"/>
          </a:p>
        </p:txBody>
      </p:sp>
      <p:sp>
        <p:nvSpPr>
          <p:cNvPr id="6" name="Rechteck 5"/>
          <p:cNvSpPr/>
          <p:nvPr/>
        </p:nvSpPr>
        <p:spPr>
          <a:xfrm>
            <a:off x="6980465" y="1188974"/>
            <a:ext cx="1473653" cy="72147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13"/>
          </a:p>
        </p:txBody>
      </p:sp>
    </p:spTree>
    <p:extLst>
      <p:ext uri="{BB962C8B-B14F-4D97-AF65-F5344CB8AC3E}">
        <p14:creationId xmlns:p14="http://schemas.microsoft.com/office/powerpoint/2010/main" val="69098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Cryomodule</a:t>
            </a:r>
            <a:r>
              <a:rPr lang="de-DE" dirty="0"/>
              <a:t> Layout </a:t>
            </a:r>
            <a:r>
              <a:rPr lang="de-DE" dirty="0" err="1"/>
              <a:t>for</a:t>
            </a:r>
            <a:r>
              <a:rPr lang="de-DE" dirty="0"/>
              <a:t> HELIAC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2019031" y="3368147"/>
            <a:ext cx="4977966" cy="1087716"/>
            <a:chOff x="451129" y="3335583"/>
            <a:chExt cx="4977966" cy="1087717"/>
          </a:xfrm>
        </p:grpSpPr>
        <p:grpSp>
          <p:nvGrpSpPr>
            <p:cNvPr id="5" name="Gruppieren 4"/>
            <p:cNvGrpSpPr/>
            <p:nvPr/>
          </p:nvGrpSpPr>
          <p:grpSpPr>
            <a:xfrm>
              <a:off x="497616" y="3335583"/>
              <a:ext cx="3872278" cy="338554"/>
              <a:chOff x="497616" y="3335583"/>
              <a:chExt cx="3872278" cy="338554"/>
            </a:xfrm>
          </p:grpSpPr>
          <p:sp>
            <p:nvSpPr>
              <p:cNvPr id="16" name="Textfeld 15"/>
              <p:cNvSpPr txBox="1"/>
              <p:nvPr/>
            </p:nvSpPr>
            <p:spPr>
              <a:xfrm>
                <a:off x="815331" y="3335583"/>
                <a:ext cx="3554563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Buncher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ingle 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poke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esonator</a:t>
                </a:r>
              </a:p>
            </p:txBody>
          </p:sp>
          <p:grpSp>
            <p:nvGrpSpPr>
              <p:cNvPr id="17" name="Gruppieren 16"/>
              <p:cNvGrpSpPr/>
              <p:nvPr/>
            </p:nvGrpSpPr>
            <p:grpSpPr>
              <a:xfrm>
                <a:off x="497616" y="3355623"/>
                <a:ext cx="271228" cy="276999"/>
                <a:chOff x="497616" y="3355623"/>
                <a:chExt cx="271228" cy="276999"/>
              </a:xfrm>
            </p:grpSpPr>
            <p:sp>
              <p:nvSpPr>
                <p:cNvPr id="18" name="Abgerundetes Rechteck 17"/>
                <p:cNvSpPr/>
                <p:nvPr/>
              </p:nvSpPr>
              <p:spPr>
                <a:xfrm>
                  <a:off x="507230" y="3368122"/>
                  <a:ext cx="252000" cy="252000"/>
                </a:xfrm>
                <a:prstGeom prst="roundRect">
                  <a:avLst/>
                </a:prstGeom>
                <a:solidFill>
                  <a:srgbClr val="00B0F0"/>
                </a:solidFill>
                <a:ln w="31750">
                  <a:solidFill>
                    <a:srgbClr val="00206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>
                  <a:off x="497616" y="3355623"/>
                  <a:ext cx="271228" cy="27699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12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</a:t>
                  </a:r>
                </a:p>
              </p:txBody>
            </p:sp>
          </p:grpSp>
        </p:grpSp>
        <p:grpSp>
          <p:nvGrpSpPr>
            <p:cNvPr id="6" name="Gruppieren 5"/>
            <p:cNvGrpSpPr/>
            <p:nvPr/>
          </p:nvGrpSpPr>
          <p:grpSpPr>
            <a:xfrm>
              <a:off x="451129" y="3705265"/>
              <a:ext cx="4199611" cy="338554"/>
              <a:chOff x="451129" y="3678389"/>
              <a:chExt cx="4199611" cy="338554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815331" y="3678389"/>
                <a:ext cx="3835409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Accelerator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rossbar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-mode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" name="Gruppieren 12"/>
              <p:cNvGrpSpPr/>
              <p:nvPr/>
            </p:nvGrpSpPr>
            <p:grpSpPr>
              <a:xfrm>
                <a:off x="451129" y="3708226"/>
                <a:ext cx="364202" cy="276999"/>
                <a:chOff x="451129" y="3728357"/>
                <a:chExt cx="364202" cy="276999"/>
              </a:xfrm>
            </p:grpSpPr>
            <p:sp>
              <p:nvSpPr>
                <p:cNvPr id="14" name="Abgerundetes Rechteck 13"/>
                <p:cNvSpPr/>
                <p:nvPr/>
              </p:nvSpPr>
              <p:spPr>
                <a:xfrm>
                  <a:off x="507230" y="3734608"/>
                  <a:ext cx="252000" cy="252000"/>
                </a:xfrm>
                <a:prstGeom prst="roundRect">
                  <a:avLst/>
                </a:prstGeom>
                <a:solidFill>
                  <a:srgbClr val="0070C0"/>
                </a:solidFill>
                <a:ln w="31750">
                  <a:solidFill>
                    <a:srgbClr val="00206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15" name="Textfeld 14"/>
                <p:cNvSpPr txBox="1"/>
                <p:nvPr/>
              </p:nvSpPr>
              <p:spPr>
                <a:xfrm>
                  <a:off x="451129" y="3728357"/>
                  <a:ext cx="364202" cy="27699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12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</a:t>
                  </a:r>
                </a:p>
              </p:txBody>
            </p:sp>
          </p:grpSp>
        </p:grpSp>
        <p:grpSp>
          <p:nvGrpSpPr>
            <p:cNvPr id="7" name="Gruppieren 6"/>
            <p:cNvGrpSpPr/>
            <p:nvPr/>
          </p:nvGrpSpPr>
          <p:grpSpPr>
            <a:xfrm>
              <a:off x="503091" y="4084746"/>
              <a:ext cx="4926004" cy="338554"/>
              <a:chOff x="503091" y="4084746"/>
              <a:chExt cx="4926004" cy="338554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815331" y="4084746"/>
                <a:ext cx="4613764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dirty="0">
                    <a:latin typeface="Calibri" panose="020F0502020204030204" pitchFamily="34" charset="0"/>
                  </a:rPr>
                  <a:t>9.5 Tesla </a:t>
                </a:r>
                <a:r>
                  <a:rPr lang="en-US" sz="1600" dirty="0" err="1">
                    <a:latin typeface="Calibri" panose="020F0502020204030204" pitchFamily="34" charset="0"/>
                  </a:rPr>
                  <a:t>sc</a:t>
                </a:r>
                <a:r>
                  <a:rPr lang="en-US" sz="1600" dirty="0">
                    <a:latin typeface="Calibri" panose="020F0502020204030204" pitchFamily="34" charset="0"/>
                  </a:rPr>
                  <a:t>-Solenoid with integrated XY-</a:t>
                </a:r>
                <a:r>
                  <a:rPr lang="en-US" sz="1600" dirty="0" err="1">
                    <a:latin typeface="Calibri" panose="020F0502020204030204" pitchFamily="34" charset="0"/>
                  </a:rPr>
                  <a:t>stearing</a:t>
                </a:r>
                <a:r>
                  <a:rPr lang="en-US" sz="1600" dirty="0">
                    <a:latin typeface="Calibri" panose="020F0502020204030204" pitchFamily="34" charset="0"/>
                  </a:rPr>
                  <a:t> coils</a:t>
                </a:r>
              </a:p>
            </p:txBody>
          </p:sp>
          <p:grpSp>
            <p:nvGrpSpPr>
              <p:cNvPr id="9" name="Gruppieren 8"/>
              <p:cNvGrpSpPr/>
              <p:nvPr/>
            </p:nvGrpSpPr>
            <p:grpSpPr>
              <a:xfrm>
                <a:off x="503091" y="4114582"/>
                <a:ext cx="256802" cy="276999"/>
                <a:chOff x="503091" y="4088592"/>
                <a:chExt cx="256802" cy="276999"/>
              </a:xfrm>
            </p:grpSpPr>
            <p:sp>
              <p:nvSpPr>
                <p:cNvPr id="10" name="Abgerundetes Rechteck 9"/>
                <p:cNvSpPr/>
                <p:nvPr/>
              </p:nvSpPr>
              <p:spPr>
                <a:xfrm>
                  <a:off x="507230" y="4101093"/>
                  <a:ext cx="252000" cy="252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1750">
                  <a:solidFill>
                    <a:srgbClr val="00206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11" name="Textfeld 10"/>
                <p:cNvSpPr txBox="1"/>
                <p:nvPr/>
              </p:nvSpPr>
              <p:spPr>
                <a:xfrm>
                  <a:off x="503091" y="4088592"/>
                  <a:ext cx="256802" cy="27699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12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</a:t>
                  </a:r>
                </a:p>
              </p:txBody>
            </p:sp>
          </p:grpSp>
        </p:grpSp>
      </p:grpSp>
      <p:grpSp>
        <p:nvGrpSpPr>
          <p:cNvPr id="20" name="Gruppieren 19"/>
          <p:cNvGrpSpPr/>
          <p:nvPr/>
        </p:nvGrpSpPr>
        <p:grpSpPr>
          <a:xfrm>
            <a:off x="2191658" y="1006337"/>
            <a:ext cx="4815775" cy="2158417"/>
            <a:chOff x="2191657" y="1006337"/>
            <a:chExt cx="4815775" cy="2158417"/>
          </a:xfrm>
        </p:grpSpPr>
        <p:cxnSp>
          <p:nvCxnSpPr>
            <p:cNvPr id="21" name="Gerade Verbindung mit Pfeil 20"/>
            <p:cNvCxnSpPr/>
            <p:nvPr/>
          </p:nvCxnSpPr>
          <p:spPr>
            <a:xfrm>
              <a:off x="2199575" y="2086434"/>
              <a:ext cx="480785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/>
            <p:cNvGrpSpPr/>
            <p:nvPr/>
          </p:nvGrpSpPr>
          <p:grpSpPr>
            <a:xfrm>
              <a:off x="2191657" y="1006337"/>
              <a:ext cx="4815775" cy="2158417"/>
              <a:chOff x="2191657" y="886592"/>
              <a:chExt cx="4815775" cy="2158417"/>
            </a:xfrm>
          </p:grpSpPr>
          <p:cxnSp>
            <p:nvCxnSpPr>
              <p:cNvPr id="23" name="Gerade Verbindung mit Pfeil 22"/>
              <p:cNvCxnSpPr/>
              <p:nvPr/>
            </p:nvCxnSpPr>
            <p:spPr>
              <a:xfrm>
                <a:off x="2191657" y="2717807"/>
                <a:ext cx="480785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23"/>
              <p:cNvSpPr txBox="1"/>
              <p:nvPr/>
            </p:nvSpPr>
            <p:spPr>
              <a:xfrm>
                <a:off x="4275715" y="2737232"/>
                <a:ext cx="595035" cy="3077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4.8 m</a:t>
                </a:r>
              </a:p>
            </p:txBody>
          </p:sp>
          <p:grpSp>
            <p:nvGrpSpPr>
              <p:cNvPr id="25" name="Gruppieren 24"/>
              <p:cNvGrpSpPr/>
              <p:nvPr/>
            </p:nvGrpSpPr>
            <p:grpSpPr>
              <a:xfrm>
                <a:off x="2199575" y="1321451"/>
                <a:ext cx="4807857" cy="1254024"/>
                <a:chOff x="2199575" y="1321451"/>
                <a:chExt cx="4807857" cy="1254024"/>
              </a:xfrm>
            </p:grpSpPr>
            <p:sp>
              <p:nvSpPr>
                <p:cNvPr id="27" name="Rechteck 26"/>
                <p:cNvSpPr/>
                <p:nvPr/>
              </p:nvSpPr>
              <p:spPr>
                <a:xfrm>
                  <a:off x="2199575" y="1321451"/>
                  <a:ext cx="4807857" cy="1254024"/>
                </a:xfrm>
                <a:prstGeom prst="rect">
                  <a:avLst/>
                </a:prstGeom>
                <a:noFill/>
                <a:ln w="28575">
                  <a:solidFill>
                    <a:srgbClr val="002060"/>
                  </a:solidFill>
                  <a:prstDash val="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grpSp>
              <p:nvGrpSpPr>
                <p:cNvPr id="28" name="Gruppieren 27"/>
                <p:cNvGrpSpPr/>
                <p:nvPr/>
              </p:nvGrpSpPr>
              <p:grpSpPr>
                <a:xfrm>
                  <a:off x="2337289" y="1605811"/>
                  <a:ext cx="4532428" cy="685304"/>
                  <a:chOff x="2336030" y="1564722"/>
                  <a:chExt cx="4532428" cy="685304"/>
                </a:xfrm>
              </p:grpSpPr>
              <p:sp>
                <p:nvSpPr>
                  <p:cNvPr id="29" name="Abgerundetes Rechteck 28"/>
                  <p:cNvSpPr/>
                  <p:nvPr/>
                </p:nvSpPr>
                <p:spPr>
                  <a:xfrm>
                    <a:off x="4457862" y="1564722"/>
                    <a:ext cx="872832" cy="685304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0" name="Abgerundetes Rechteck 29"/>
                  <p:cNvSpPr/>
                  <p:nvPr/>
                </p:nvSpPr>
                <p:spPr>
                  <a:xfrm>
                    <a:off x="5440216" y="1564722"/>
                    <a:ext cx="872832" cy="685304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1" name="Abgerundetes Rechteck 30"/>
                  <p:cNvSpPr/>
                  <p:nvPr/>
                </p:nvSpPr>
                <p:spPr>
                  <a:xfrm>
                    <a:off x="3870862" y="1564722"/>
                    <a:ext cx="477478" cy="685304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2" name="Abgerundetes Rechteck 31"/>
                  <p:cNvSpPr/>
                  <p:nvPr/>
                </p:nvSpPr>
                <p:spPr>
                  <a:xfrm>
                    <a:off x="6422570" y="1746787"/>
                    <a:ext cx="445888" cy="341921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3" name="Abgerundetes Rechteck 32"/>
                  <p:cNvSpPr/>
                  <p:nvPr/>
                </p:nvSpPr>
                <p:spPr>
                  <a:xfrm>
                    <a:off x="3312525" y="1736414"/>
                    <a:ext cx="445888" cy="341921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4" name="Abgerundetes Rechteck 33"/>
                  <p:cNvSpPr/>
                  <p:nvPr/>
                </p:nvSpPr>
                <p:spPr>
                  <a:xfrm>
                    <a:off x="2336030" y="1564722"/>
                    <a:ext cx="872832" cy="685304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5" name="Textfeld 34"/>
                  <p:cNvSpPr txBox="1"/>
                  <p:nvPr/>
                </p:nvSpPr>
                <p:spPr>
                  <a:xfrm>
                    <a:off x="2531034" y="1717692"/>
                    <a:ext cx="48282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CH</a:t>
                    </a:r>
                  </a:p>
                </p:txBody>
              </p:sp>
              <p:sp>
                <p:nvSpPr>
                  <p:cNvPr id="36" name="Textfeld 35"/>
                  <p:cNvSpPr txBox="1"/>
                  <p:nvPr/>
                </p:nvSpPr>
                <p:spPr>
                  <a:xfrm>
                    <a:off x="3945133" y="1717692"/>
                    <a:ext cx="328936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37" name="Textfeld 36"/>
                  <p:cNvSpPr txBox="1"/>
                  <p:nvPr/>
                </p:nvSpPr>
                <p:spPr>
                  <a:xfrm>
                    <a:off x="4652866" y="1717692"/>
                    <a:ext cx="48282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CH</a:t>
                    </a:r>
                  </a:p>
                </p:txBody>
              </p:sp>
              <p:sp>
                <p:nvSpPr>
                  <p:cNvPr id="38" name="Textfeld 37"/>
                  <p:cNvSpPr txBox="1"/>
                  <p:nvPr/>
                </p:nvSpPr>
                <p:spPr>
                  <a:xfrm>
                    <a:off x="5635220" y="1717692"/>
                    <a:ext cx="48282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CH</a:t>
                    </a:r>
                  </a:p>
                </p:txBody>
              </p:sp>
              <p:sp>
                <p:nvSpPr>
                  <p:cNvPr id="39" name="Textfeld 38"/>
                  <p:cNvSpPr txBox="1"/>
                  <p:nvPr/>
                </p:nvSpPr>
                <p:spPr>
                  <a:xfrm>
                    <a:off x="3382222" y="1717692"/>
                    <a:ext cx="30649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40" name="Textfeld 39"/>
                  <p:cNvSpPr txBox="1"/>
                  <p:nvPr/>
                </p:nvSpPr>
                <p:spPr>
                  <a:xfrm>
                    <a:off x="6492267" y="1717692"/>
                    <a:ext cx="30649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</p:grpSp>
          </p:grpSp>
          <p:sp>
            <p:nvSpPr>
              <p:cNvPr id="26" name="Textfeld 25"/>
              <p:cNvSpPr txBox="1"/>
              <p:nvPr/>
            </p:nvSpPr>
            <p:spPr>
              <a:xfrm>
                <a:off x="2882873" y="886592"/>
                <a:ext cx="3438955" cy="41549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2100" b="1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Standard </a:t>
                </a:r>
                <a:r>
                  <a:rPr lang="de-DE" sz="2100" b="1" i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Cryomodule</a:t>
                </a:r>
                <a:r>
                  <a:rPr lang="de-DE" sz="2100" b="1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Layout</a:t>
                </a:r>
              </a:p>
            </p:txBody>
          </p:sp>
        </p:grpSp>
      </p:grpSp>
      <p:sp>
        <p:nvSpPr>
          <p:cNvPr id="43" name="Textfeld 42">
            <a:extLst>
              <a:ext uri="{FF2B5EF4-FFF2-40B4-BE49-F238E27FC236}">
                <a16:creationId xmlns:a16="http://schemas.microsoft.com/office/drawing/2014/main" id="{D5041ACB-7514-444E-AEB5-CB8F651732F7}"/>
              </a:ext>
            </a:extLst>
          </p:cNvPr>
          <p:cNvSpPr txBox="1"/>
          <p:nvPr/>
        </p:nvSpPr>
        <p:spPr>
          <a:xfrm>
            <a:off x="2359218" y="4467537"/>
            <a:ext cx="432208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Operated with 4.2K </a:t>
            </a:r>
            <a:r>
              <a:rPr lang="en-GB" sz="1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atmospheric pressure</a:t>
            </a:r>
          </a:p>
        </p:txBody>
      </p:sp>
    </p:spTree>
    <p:extLst>
      <p:ext uri="{BB962C8B-B14F-4D97-AF65-F5344CB8AC3E}">
        <p14:creationId xmlns:p14="http://schemas.microsoft.com/office/powerpoint/2010/main" val="37111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00A40473-7244-4FA6-8789-E2A5A7991B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7" t="2378" r="6669" b="4483"/>
          <a:stretch/>
        </p:blipFill>
        <p:spPr>
          <a:xfrm>
            <a:off x="317506" y="920456"/>
            <a:ext cx="4801812" cy="34783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162554-6432-4C73-A2D1-481D361C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HELIAC I</a:t>
            </a:r>
          </a:p>
        </p:txBody>
      </p:sp>
      <p:sp>
        <p:nvSpPr>
          <p:cNvPr id="4" name="CustomShape 11">
            <a:extLst>
              <a:ext uri="{FF2B5EF4-FFF2-40B4-BE49-F238E27FC236}">
                <a16:creationId xmlns:a16="http://schemas.microsoft.com/office/drawing/2014/main" id="{904CF0E4-5112-4174-B06B-FB1D7D0FDDE2}"/>
              </a:ext>
            </a:extLst>
          </p:cNvPr>
          <p:cNvSpPr/>
          <p:nvPr/>
        </p:nvSpPr>
        <p:spPr>
          <a:xfrm rot="16200000">
            <a:off x="-472163" y="3229086"/>
            <a:ext cx="1649673" cy="229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05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05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14DD9F-383B-4177-A256-73E187E55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63" r="21080"/>
          <a:stretch/>
        </p:blipFill>
        <p:spPr>
          <a:xfrm>
            <a:off x="5640633" y="923964"/>
            <a:ext cx="1963736" cy="1959997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E04FE8E-1E31-4472-B019-54420662C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373578"/>
              </p:ext>
            </p:extLst>
          </p:nvPr>
        </p:nvGraphicFramePr>
        <p:xfrm>
          <a:off x="5916906" y="2887241"/>
          <a:ext cx="3177105" cy="2014803"/>
        </p:xfrm>
        <a:graphic>
          <a:graphicData uri="http://schemas.openxmlformats.org/drawingml/2006/table">
            <a:tbl>
              <a:tblPr/>
              <a:tblGrid>
                <a:gridCol w="167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CH0 </a:t>
                      </a:r>
                      <a:r>
                        <a:rPr lang="de-DE" sz="1100" b="1" strike="noStrike" spc="-1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891189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l-GR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(v/c)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0.059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216.8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de-DE" sz="1100" b="0" strike="noStrike" spc="-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(design)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861168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de-DE" sz="1100" b="0" strike="noStrike" spc="-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100" b="0" strike="noStrike" spc="-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91856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de-DE" sz="1100" b="0" strike="noStrike" spc="-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100" b="0" strike="noStrike" spc="-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/(MV/m)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669869"/>
                  </a:ext>
                </a:extLst>
              </a:tr>
            </a:tbl>
          </a:graphicData>
        </a:graphic>
      </p:graphicFrame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1C34CD-E99B-4B5B-B8CD-8797B1255737}"/>
              </a:ext>
            </a:extLst>
          </p:cNvPr>
          <p:cNvGrpSpPr/>
          <p:nvPr/>
        </p:nvGrpSpPr>
        <p:grpSpPr>
          <a:xfrm>
            <a:off x="2234988" y="4086002"/>
            <a:ext cx="1300356" cy="674230"/>
            <a:chOff x="2234988" y="4086002"/>
            <a:chExt cx="1300356" cy="67423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04A1E8A-746C-4E6E-A39F-F2D2880B797E}"/>
                </a:ext>
              </a:extLst>
            </p:cNvPr>
            <p:cNvSpPr txBox="1"/>
            <p:nvPr/>
          </p:nvSpPr>
          <p:spPr>
            <a:xfrm>
              <a:off x="2234988" y="4237012"/>
              <a:ext cx="13003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Titanium</a:t>
              </a:r>
            </a:p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Helium </a:t>
              </a:r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vessel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54E8A9D-54BC-4F8A-9A01-39F067E16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2556" y="4086002"/>
              <a:ext cx="171881" cy="3637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17A0E21-527B-41E9-8FD1-F26381842767}"/>
              </a:ext>
            </a:extLst>
          </p:cNvPr>
          <p:cNvGrpSpPr/>
          <p:nvPr/>
        </p:nvGrpSpPr>
        <p:grpSpPr>
          <a:xfrm>
            <a:off x="3689809" y="1995145"/>
            <a:ext cx="2941408" cy="2503477"/>
            <a:chOff x="3689809" y="1995145"/>
            <a:chExt cx="2941408" cy="2503477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792F1E5-FE71-4E23-BC51-E4F36C99BAC5}"/>
                </a:ext>
              </a:extLst>
            </p:cNvPr>
            <p:cNvSpPr txBox="1"/>
            <p:nvPr/>
          </p:nvSpPr>
          <p:spPr>
            <a:xfrm>
              <a:off x="4523563" y="3975402"/>
              <a:ext cx="13580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Stam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drift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tube</a:t>
              </a:r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nose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B44A422E-14F3-4B09-AF5F-9C43607CA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9278" y="1995145"/>
              <a:ext cx="1661939" cy="195140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86475998-F7DB-4473-A995-C03FDE387F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9809" y="2571750"/>
              <a:ext cx="1244190" cy="137479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6FE40CF-CCCF-4B57-8654-D4B0DE57D004}"/>
              </a:ext>
            </a:extLst>
          </p:cNvPr>
          <p:cNvGrpSpPr/>
          <p:nvPr/>
        </p:nvGrpSpPr>
        <p:grpSpPr>
          <a:xfrm>
            <a:off x="53907" y="3204186"/>
            <a:ext cx="1441415" cy="1389129"/>
            <a:chOff x="53907" y="3204186"/>
            <a:chExt cx="1441415" cy="1389129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6A49BD6E-7553-41C7-84D3-8E2D07176DE0}"/>
                </a:ext>
              </a:extLst>
            </p:cNvPr>
            <p:cNvSpPr txBox="1"/>
            <p:nvPr/>
          </p:nvSpPr>
          <p:spPr>
            <a:xfrm>
              <a:off x="53907" y="4085484"/>
              <a:ext cx="1296315" cy="5078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4mm Nb </a:t>
              </a:r>
            </a:p>
            <a:p>
              <a:pPr algn="l"/>
              <a:r>
                <a:rPr lang="de-DE" dirty="0" err="1"/>
                <a:t>cavity</a:t>
              </a:r>
              <a:r>
                <a:rPr lang="de-DE" dirty="0"/>
                <a:t> wall</a:t>
              </a: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50B97CC3-BCAD-400D-B07E-F168E3C575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498" y="3204186"/>
              <a:ext cx="909824" cy="8693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410C68A-C95C-4F86-BE97-F0E6B810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74" y="154781"/>
            <a:ext cx="1018757" cy="5472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7DBA6F3-33EE-4477-8AE4-4928CD26954D}"/>
              </a:ext>
            </a:extLst>
          </p:cNvPr>
          <p:cNvSpPr txBox="1"/>
          <p:nvPr/>
        </p:nvSpPr>
        <p:spPr>
          <a:xfrm>
            <a:off x="53907" y="974706"/>
            <a:ext cx="1518429" cy="30008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IAP 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A600ED4-0463-4842-82BB-5FDF747FF5AF}"/>
              </a:ext>
            </a:extLst>
          </p:cNvPr>
          <p:cNvCxnSpPr/>
          <p:nvPr/>
        </p:nvCxnSpPr>
        <p:spPr>
          <a:xfrm flipV="1">
            <a:off x="922351" y="927664"/>
            <a:ext cx="3379305" cy="4436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7AEDDA4-A315-43BB-9422-0FEC180E95A0}"/>
              </a:ext>
            </a:extLst>
          </p:cNvPr>
          <p:cNvSpPr txBox="1"/>
          <p:nvPr/>
        </p:nvSpPr>
        <p:spPr>
          <a:xfrm>
            <a:off x="2123419" y="901088"/>
            <a:ext cx="761747" cy="30008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800mm</a:t>
            </a:r>
          </a:p>
        </p:txBody>
      </p:sp>
    </p:spTree>
    <p:extLst>
      <p:ext uri="{BB962C8B-B14F-4D97-AF65-F5344CB8AC3E}">
        <p14:creationId xmlns:p14="http://schemas.microsoft.com/office/powerpoint/2010/main" val="25888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HELIAC II</a:t>
            </a:r>
            <a:endParaRPr lang="de-DE" sz="1350" dirty="0"/>
          </a:p>
        </p:txBody>
      </p:sp>
      <p:sp>
        <p:nvSpPr>
          <p:cNvPr id="4" name="CustomShape 11"/>
          <p:cNvSpPr/>
          <p:nvPr/>
        </p:nvSpPr>
        <p:spPr>
          <a:xfrm rot="16200000">
            <a:off x="-472163" y="3229086"/>
            <a:ext cx="1649673" cy="229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05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05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3B9B7F-4C16-4816-884C-C906083A9570}"/>
              </a:ext>
            </a:extLst>
          </p:cNvPr>
          <p:cNvGrpSpPr/>
          <p:nvPr/>
        </p:nvGrpSpPr>
        <p:grpSpPr>
          <a:xfrm>
            <a:off x="14347" y="974706"/>
            <a:ext cx="2841607" cy="3691071"/>
            <a:chOff x="126056" y="1131914"/>
            <a:chExt cx="3874170" cy="5386413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C921DB19-D2F0-4A09-80F5-E517008D5FC8}"/>
                </a:ext>
              </a:extLst>
            </p:cNvPr>
            <p:cNvGrpSpPr/>
            <p:nvPr/>
          </p:nvGrpSpPr>
          <p:grpSpPr>
            <a:xfrm>
              <a:off x="324142" y="1131914"/>
              <a:ext cx="3128845" cy="5386413"/>
              <a:chOff x="4945801" y="508642"/>
              <a:chExt cx="3398645" cy="5850883"/>
            </a:xfrm>
          </p:grpSpPr>
          <p:pic>
            <p:nvPicPr>
              <p:cNvPr id="34" name="Picture 79" descr="C:\Users\Amberg\AppData\Local\Temp\Tuner.png">
                <a:extLst>
                  <a:ext uri="{FF2B5EF4-FFF2-40B4-BE49-F238E27FC236}">
                    <a16:creationId xmlns:a16="http://schemas.microsoft.com/office/drawing/2014/main" id="{A790CBA9-CD20-4B16-A0FF-4CF5D5A0E8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480" t="2067" r="43105" b="2452"/>
              <a:stretch/>
            </p:blipFill>
            <p:spPr bwMode="auto">
              <a:xfrm>
                <a:off x="5272199" y="707525"/>
                <a:ext cx="2885361" cy="56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Pfeil nach oben 5">
                <a:extLst>
                  <a:ext uri="{FF2B5EF4-FFF2-40B4-BE49-F238E27FC236}">
                    <a16:creationId xmlns:a16="http://schemas.microsoft.com/office/drawing/2014/main" id="{59F572E4-FFA5-4E1E-9A63-4A2E0869E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38632" y="1010390"/>
                <a:ext cx="101600" cy="343856"/>
              </a:xfrm>
              <a:prstGeom prst="upArrow">
                <a:avLst>
                  <a:gd name="adj1" fmla="val 50000"/>
                  <a:gd name="adj2" fmla="val 49767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latin typeface="+mn-lt"/>
                </a:endParaRPr>
              </a:p>
            </p:txBody>
          </p:sp>
          <p:sp>
            <p:nvSpPr>
              <p:cNvPr id="36" name="Pfeil nach unten 7">
                <a:extLst>
                  <a:ext uri="{FF2B5EF4-FFF2-40B4-BE49-F238E27FC236}">
                    <a16:creationId xmlns:a16="http://schemas.microsoft.com/office/drawing/2014/main" id="{A68808DC-C2F9-4A5A-BE6C-A9A0D4BC0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1958" y="5647093"/>
                <a:ext cx="102394" cy="324000"/>
              </a:xfrm>
              <a:prstGeom prst="downArrow">
                <a:avLst>
                  <a:gd name="adj1" fmla="val 50000"/>
                  <a:gd name="adj2" fmla="val 49842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solidFill>
                    <a:srgbClr val="F4284A"/>
                  </a:solidFill>
                  <a:latin typeface="+mn-lt"/>
                </a:endParaRPr>
              </a:p>
            </p:txBody>
          </p:sp>
          <p:sp>
            <p:nvSpPr>
              <p:cNvPr id="37" name="Pfeil nach unten 8">
                <a:extLst>
                  <a:ext uri="{FF2B5EF4-FFF2-40B4-BE49-F238E27FC236}">
                    <a16:creationId xmlns:a16="http://schemas.microsoft.com/office/drawing/2014/main" id="{41FC137C-F2DE-40C1-84CD-90C47E0C0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1576" y="2792556"/>
                <a:ext cx="102394" cy="324000"/>
              </a:xfrm>
              <a:prstGeom prst="downArrow">
                <a:avLst>
                  <a:gd name="adj1" fmla="val 50000"/>
                  <a:gd name="adj2" fmla="val 49842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  <a:effectLst>
                <a:glow rad="63500">
                  <a:schemeClr val="bg1">
                    <a:alpha val="20000"/>
                  </a:schemeClr>
                </a:glow>
              </a:effectLst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latin typeface="+mn-lt"/>
                </a:endParaRPr>
              </a:p>
            </p:txBody>
          </p:sp>
          <p:cxnSp>
            <p:nvCxnSpPr>
              <p:cNvPr id="38" name="Gerade Verbindung 10">
                <a:extLst>
                  <a:ext uri="{FF2B5EF4-FFF2-40B4-BE49-F238E27FC236}">
                    <a16:creationId xmlns:a16="http://schemas.microsoft.com/office/drawing/2014/main" id="{B9D1B36D-C8DC-4E94-BCEC-A6A44D886426}"/>
                  </a:ext>
                </a:extLst>
              </p:cNvPr>
              <p:cNvCxnSpPr/>
              <p:nvPr/>
            </p:nvCxnSpPr>
            <p:spPr>
              <a:xfrm>
                <a:off x="7076300" y="1609426"/>
                <a:ext cx="343861" cy="105207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11">
                <a:extLst>
                  <a:ext uri="{FF2B5EF4-FFF2-40B4-BE49-F238E27FC236}">
                    <a16:creationId xmlns:a16="http://schemas.microsoft.com/office/drawing/2014/main" id="{6A11E807-4245-4D3B-9C1F-42894EF108D5}"/>
                  </a:ext>
                </a:extLst>
              </p:cNvPr>
              <p:cNvCxnSpPr/>
              <p:nvPr/>
            </p:nvCxnSpPr>
            <p:spPr>
              <a:xfrm>
                <a:off x="5711576" y="1167572"/>
                <a:ext cx="555890" cy="175560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Nach oben gekrümmter Pfeil 6">
                <a:extLst>
                  <a:ext uri="{FF2B5EF4-FFF2-40B4-BE49-F238E27FC236}">
                    <a16:creationId xmlns:a16="http://schemas.microsoft.com/office/drawing/2014/main" id="{62A14DF5-6408-47B1-8394-2A7B9B5FC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295171" y="1671825"/>
                <a:ext cx="519383" cy="234516"/>
              </a:xfrm>
              <a:prstGeom prst="curvedUpArrow">
                <a:avLst>
                  <a:gd name="adj1" fmla="val 28949"/>
                  <a:gd name="adj2" fmla="val 58111"/>
                  <a:gd name="adj3" fmla="val 31823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25400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latin typeface="+mn-lt"/>
                </a:endParaRPr>
              </a:p>
            </p:txBody>
          </p:sp>
          <p:cxnSp>
            <p:nvCxnSpPr>
              <p:cNvPr id="41" name="Gerade Verbindung 13">
                <a:extLst>
                  <a:ext uri="{FF2B5EF4-FFF2-40B4-BE49-F238E27FC236}">
                    <a16:creationId xmlns:a16="http://schemas.microsoft.com/office/drawing/2014/main" id="{FFA593BA-82FF-4856-8FBF-83017E296CB1}"/>
                  </a:ext>
                </a:extLst>
              </p:cNvPr>
              <p:cNvCxnSpPr/>
              <p:nvPr/>
            </p:nvCxnSpPr>
            <p:spPr>
              <a:xfrm>
                <a:off x="7498257" y="1739792"/>
                <a:ext cx="846189" cy="262354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feld 7">
                <a:extLst>
                  <a:ext uri="{FF2B5EF4-FFF2-40B4-BE49-F238E27FC236}">
                    <a16:creationId xmlns:a16="http://schemas.microsoft.com/office/drawing/2014/main" id="{0164BD66-FC5C-4215-9193-D49F79986A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5801" y="508642"/>
                <a:ext cx="1890795" cy="5055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de-DE" sz="1400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</a:rPr>
                  <a:t>Rotation </a:t>
                </a:r>
                <a:r>
                  <a:rPr lang="de-DE" sz="1400" dirty="0" err="1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</a:rPr>
                  <a:t>axis</a:t>
                </a:r>
                <a:endParaRPr lang="de-DE" sz="1400" dirty="0">
                  <a:solidFill>
                    <a:schemeClr val="accent3">
                      <a:lumMod val="75000"/>
                    </a:schemeClr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2FA6E78-09BB-4D5B-AEA4-6E89E13D918D}"/>
                </a:ext>
              </a:extLst>
            </p:cNvPr>
            <p:cNvSpPr txBox="1"/>
            <p:nvPr/>
          </p:nvSpPr>
          <p:spPr>
            <a:xfrm>
              <a:off x="2214120" y="4235082"/>
              <a:ext cx="1319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Stepping</a:t>
              </a:r>
              <a:r>
                <a:rPr lang="de-DE" sz="1400" dirty="0">
                  <a:latin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</a:rPr>
                <a:t>motor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5CCD2ED7-5022-45B7-88D5-1E91B1853A7F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2673972" y="3974592"/>
              <a:ext cx="199720" cy="2604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95E11CD-CE2B-4C88-AC35-8FB01665EDA1}"/>
                </a:ext>
              </a:extLst>
            </p:cNvPr>
            <p:cNvSpPr txBox="1"/>
            <p:nvPr/>
          </p:nvSpPr>
          <p:spPr>
            <a:xfrm>
              <a:off x="198590" y="2489725"/>
              <a:ext cx="8032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Piezo</a:t>
              </a:r>
              <a:endParaRPr lang="de-DE" sz="1400" dirty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actuator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DEE5BF8F-2784-4C68-9CAF-78AB1F3B2778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1001823" y="2751335"/>
              <a:ext cx="526872" cy="3698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A2DF754-E9AF-4FF3-A27E-4021D89FE2D6}"/>
                </a:ext>
              </a:extLst>
            </p:cNvPr>
            <p:cNvSpPr txBox="1"/>
            <p:nvPr/>
          </p:nvSpPr>
          <p:spPr>
            <a:xfrm>
              <a:off x="126056" y="5125922"/>
              <a:ext cx="11201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</a:rPr>
                <a:t>Bellow </a:t>
              </a:r>
              <a:r>
                <a:rPr lang="de-DE" sz="1400" dirty="0" err="1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9C13462A-5280-4DB7-9269-7939AC5BECD5}"/>
                </a:ext>
              </a:extLst>
            </p:cNvPr>
            <p:cNvCxnSpPr>
              <a:stCxn id="28" idx="2"/>
            </p:cNvCxnSpPr>
            <p:nvPr/>
          </p:nvCxnSpPr>
          <p:spPr>
            <a:xfrm>
              <a:off x="686115" y="5433699"/>
              <a:ext cx="433442" cy="3666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2AD3BA7-D110-4F67-BD0C-92F7E5615113}"/>
                </a:ext>
              </a:extLst>
            </p:cNvPr>
            <p:cNvSpPr txBox="1"/>
            <p:nvPr/>
          </p:nvSpPr>
          <p:spPr>
            <a:xfrm>
              <a:off x="291327" y="1715533"/>
              <a:ext cx="581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</a:rPr>
                <a:t>Lever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74402D6F-B310-42A8-A6FC-5BEE5542B9CF}"/>
                </a:ext>
              </a:extLst>
            </p:cNvPr>
            <p:cNvCxnSpPr>
              <a:stCxn id="30" idx="3"/>
            </p:cNvCxnSpPr>
            <p:nvPr/>
          </p:nvCxnSpPr>
          <p:spPr>
            <a:xfrm>
              <a:off x="872512" y="1869422"/>
              <a:ext cx="785600" cy="2093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4E0BD87-2579-4B1D-BC36-71794B2429F4}"/>
                </a:ext>
              </a:extLst>
            </p:cNvPr>
            <p:cNvSpPr txBox="1"/>
            <p:nvPr/>
          </p:nvSpPr>
          <p:spPr>
            <a:xfrm>
              <a:off x="3276951" y="126542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</a:rPr>
                <a:t>Spindle</a:t>
              </a: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73CC6AA5-5A6E-41B9-BC21-60CBC9D2E813}"/>
                </a:ext>
              </a:extLst>
            </p:cNvPr>
            <p:cNvCxnSpPr>
              <a:stCxn id="32" idx="1"/>
            </p:cNvCxnSpPr>
            <p:nvPr/>
          </p:nvCxnSpPr>
          <p:spPr>
            <a:xfrm flipH="1">
              <a:off x="2683414" y="1419310"/>
              <a:ext cx="593537" cy="1538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440" y="3518674"/>
            <a:ext cx="2480568" cy="1395320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7FC5C680-7294-4CA1-AFBB-841DE5CE1AD3}"/>
              </a:ext>
            </a:extLst>
          </p:cNvPr>
          <p:cNvSpPr txBox="1"/>
          <p:nvPr/>
        </p:nvSpPr>
        <p:spPr>
          <a:xfrm>
            <a:off x="3779553" y="835212"/>
            <a:ext cx="5293437" cy="374743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>
            <a:spAutoFit/>
          </a:bodyPr>
          <a:lstStyle/>
          <a:p>
            <a:pPr defTabSz="965200">
              <a:lnSpc>
                <a:spcPct val="150000"/>
              </a:lnSpc>
              <a:defRPr/>
            </a:pPr>
            <a:r>
              <a:rPr lang="en-GB" sz="1600" b="1" kern="0" dirty="0">
                <a:latin typeface="Calibri" pitchFamily="34" charset="0"/>
                <a:ea typeface="+mj-ea"/>
                <a:cs typeface="+mj-cs"/>
              </a:rPr>
              <a:t>Main properties of the tuning system: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Capacitive bellow tuner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Enables slow &amp; fast frequency adjustment</a:t>
            </a:r>
            <a:endParaRPr lang="en-GB" sz="1600" kern="0" dirty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Max. mechanical displacement  ±1 mm (</a:t>
            </a:r>
            <a:r>
              <a:rPr lang="en-GB" sz="1600" kern="0" dirty="0">
                <a:latin typeface="Calibri" pitchFamily="34" charset="0"/>
              </a:rPr>
              <a:t>≈  ±</a:t>
            </a: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60 kHz)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Lever with pivot point ratio ≈ 2:1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Gear reduction ratio 50:1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Piezo actuator ‚connected in series‘ with slow tuning unit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Achieved displacement of piezo ±5 µm (≈  ±300 Hz)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Required force  &lt; 800 N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Compact, simple and durable mechanics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77073B74-C00A-4C09-BA6E-4D025F33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74" y="154781"/>
            <a:ext cx="1018757" cy="5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54944B-93D2-4C1B-808A-F1C3CE24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HELIAC III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C95711-B970-4493-9C71-39E91198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492" y="1060677"/>
            <a:ext cx="4432624" cy="3761030"/>
          </a:xfrm>
          <a:solidFill>
            <a:schemeClr val="bg1"/>
          </a:solidFill>
          <a:ln w="38100">
            <a:noFill/>
          </a:ln>
        </p:spPr>
        <p:txBody>
          <a:bodyPr wrap="none" anchor="ctr">
            <a:spAutoFit/>
          </a:bodyPr>
          <a:lstStyle/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Stems oriented 45° to horizon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 err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LHe</a:t>
            </a: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 flowing through hollow stems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3kW </a:t>
            </a:r>
            <a:r>
              <a:rPr lang="en-GB" sz="1600" kern="0" dirty="0" err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cw</a:t>
            </a: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 fundamental power coupler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2 windows: 300K and 60K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Cold window unit assembled in clean room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Cold window unit slides on guiding roads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Variable coupling, penetration depth ±10mm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Warm window unit assembled after integration</a:t>
            </a:r>
            <a:b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      with cryostat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A9EC0F-3AB3-457D-AE77-B448FB958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3" t="-1227" r="34209" b="1227"/>
          <a:stretch/>
        </p:blipFill>
        <p:spPr>
          <a:xfrm>
            <a:off x="66367" y="961939"/>
            <a:ext cx="3588195" cy="3929837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2463043" y="3441001"/>
            <a:ext cx="1226894" cy="307777"/>
            <a:chOff x="2463043" y="3441001"/>
            <a:chExt cx="1226894" cy="307777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BA9FA3C-07BD-47FC-84DC-A43E7607B74D}"/>
                </a:ext>
              </a:extLst>
            </p:cNvPr>
            <p:cNvSpPr txBox="1"/>
            <p:nvPr/>
          </p:nvSpPr>
          <p:spPr>
            <a:xfrm>
              <a:off x="2812408" y="3441001"/>
              <a:ext cx="877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He-Inlet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0AD52B53-D84B-4580-901B-DF26AB4649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3043" y="3519385"/>
              <a:ext cx="353962" cy="755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/>
          <p:cNvGrpSpPr/>
          <p:nvPr/>
        </p:nvGrpSpPr>
        <p:grpSpPr>
          <a:xfrm>
            <a:off x="2423651" y="948571"/>
            <a:ext cx="1580536" cy="307777"/>
            <a:chOff x="2423651" y="948571"/>
            <a:chExt cx="1580536" cy="307777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380993E-51D7-402C-B8BC-DACB89929A6C}"/>
                </a:ext>
              </a:extLst>
            </p:cNvPr>
            <p:cNvSpPr txBox="1"/>
            <p:nvPr/>
          </p:nvSpPr>
          <p:spPr>
            <a:xfrm>
              <a:off x="3006213" y="948571"/>
              <a:ext cx="997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He-Outlet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757A6220-004A-46FC-AF47-AD5A90287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3651" y="1012509"/>
              <a:ext cx="505782" cy="89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>
          <a:xfrm>
            <a:off x="216711" y="2571750"/>
            <a:ext cx="936228" cy="592869"/>
            <a:chOff x="216711" y="2571750"/>
            <a:chExt cx="936228" cy="592869"/>
          </a:xfrm>
        </p:grpSpPr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63AFED56-8DDF-438A-BD7B-E888240DBE5F}"/>
                </a:ext>
              </a:extLst>
            </p:cNvPr>
            <p:cNvCxnSpPr/>
            <p:nvPr/>
          </p:nvCxnSpPr>
          <p:spPr>
            <a:xfrm>
              <a:off x="820057" y="2926857"/>
              <a:ext cx="332882" cy="2377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5D36FC1-A352-4D2D-B665-C2C01B602FD2}"/>
                </a:ext>
              </a:extLst>
            </p:cNvPr>
            <p:cNvSpPr txBox="1"/>
            <p:nvPr/>
          </p:nvSpPr>
          <p:spPr>
            <a:xfrm>
              <a:off x="216711" y="2571750"/>
              <a:ext cx="877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guiding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885305" y="2582617"/>
            <a:ext cx="2629172" cy="1812908"/>
            <a:chOff x="885305" y="2582617"/>
            <a:chExt cx="2629172" cy="1812908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A5BEC59-4886-4704-B716-5E4249296195}"/>
                </a:ext>
              </a:extLst>
            </p:cNvPr>
            <p:cNvSpPr txBox="1"/>
            <p:nvPr/>
          </p:nvSpPr>
          <p:spPr>
            <a:xfrm>
              <a:off x="1910310" y="4087748"/>
              <a:ext cx="16041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Cold window unit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734CE30-AAB5-4251-B194-FFDA8678B420}"/>
                </a:ext>
              </a:extLst>
            </p:cNvPr>
            <p:cNvSpPr/>
            <p:nvPr/>
          </p:nvSpPr>
          <p:spPr>
            <a:xfrm rot="18649082">
              <a:off x="919541" y="2548381"/>
              <a:ext cx="1429646" cy="1498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83116D1E-8D3B-4F04-8692-8C5E778AE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501" y="3935833"/>
              <a:ext cx="234182" cy="245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8A2E4044-9C40-407D-8370-0AB21744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074" y="154781"/>
            <a:ext cx="1018757" cy="5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requirements &amp; solutions for Cryostat</a:t>
            </a:r>
          </a:p>
        </p:txBody>
      </p:sp>
      <p:pic>
        <p:nvPicPr>
          <p:cNvPr id="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" y="2249461"/>
            <a:ext cx="3493726" cy="2738020"/>
          </a:xfrm>
          <a:prstGeom prst="rect">
            <a:avLst/>
          </a:prstGeom>
        </p:spPr>
      </p:pic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226669" y="821530"/>
            <a:ext cx="6047954" cy="4228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On site alignment of each component with a laser tracker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Assembly of RF power couplers and solenoid current leads after integration of string into the cryostat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b="1" dirty="0">
                <a:latin typeface="Calibri" panose="020F0502020204030204" pitchFamily="34" charset="0"/>
              </a:rPr>
              <a:t>2 rectangular service doors on each side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dirty="0">
                <a:latin typeface="Calibri" panose="020F0502020204030204" pitchFamily="34" charset="0"/>
              </a:rPr>
              <a:t>Trans. position of each component will be preserved within </a:t>
            </a:r>
            <a:br>
              <a:rPr lang="en-GB" altLang="de-DE" sz="1600" dirty="0">
                <a:latin typeface="Calibri" panose="020F0502020204030204" pitchFamily="34" charset="0"/>
              </a:rPr>
            </a:br>
            <a:r>
              <a:rPr lang="en-GB" altLang="de-DE" sz="1600" dirty="0">
                <a:latin typeface="Calibri" panose="020F0502020204030204" pitchFamily="34" charset="0"/>
              </a:rPr>
              <a:t>± 0.1 mm during cool down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latin typeface="Calibri" panose="020F0502020204030204" pitchFamily="34" charset="0"/>
              </a:rPr>
              <a:t>Nuclotron</a:t>
            </a:r>
            <a:r>
              <a:rPr lang="en-GB" sz="1600" dirty="0">
                <a:latin typeface="Calibri" panose="020F0502020204030204" pitchFamily="34" charset="0"/>
              </a:rPr>
              <a:t> suspension of single components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Segmented support frame, mechanically and thermally coupled to outer tank (300 K)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dirty="0">
                <a:latin typeface="Calibri" panose="020F0502020204030204" pitchFamily="34" charset="0"/>
              </a:rPr>
              <a:t>Segmented frame standing on dedicated points of the bottom of the cryostat</a:t>
            </a:r>
            <a:endParaRPr lang="en-GB" altLang="de-DE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dirty="0">
                <a:latin typeface="Calibri" panose="020F0502020204030204" pitchFamily="34" charset="0"/>
              </a:rPr>
              <a:t>Deformations of outer vessel during evacuation do not affect the position of the </a:t>
            </a:r>
            <a:r>
              <a:rPr lang="en-GB" altLang="de-DE" sz="1600" dirty="0" err="1">
                <a:latin typeface="Calibri" panose="020F0502020204030204" pitchFamily="34" charset="0"/>
              </a:rPr>
              <a:t>segented</a:t>
            </a:r>
            <a:r>
              <a:rPr lang="en-GB" altLang="de-DE" sz="1600" dirty="0">
                <a:latin typeface="Calibri" panose="020F0502020204030204" pitchFamily="34" charset="0"/>
              </a:rPr>
              <a:t> frame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</a:rPr>
              <a:t>Thermal </a:t>
            </a:r>
            <a:r>
              <a:rPr lang="en-GB" sz="1600" dirty="0">
                <a:latin typeface="Calibri" panose="020F0502020204030204" pitchFamily="34" charset="0"/>
              </a:rPr>
              <a:t>shield suspended inside of support frame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b="1" dirty="0">
                <a:latin typeface="Calibri" panose="020F0502020204030204" pitchFamily="34" charset="0"/>
              </a:rPr>
              <a:t>Maintenance of auxiliary components (tuner, coupler etc….)</a:t>
            </a:r>
          </a:p>
        </p:txBody>
      </p:sp>
      <p:pic>
        <p:nvPicPr>
          <p:cNvPr id="4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55" y="690912"/>
            <a:ext cx="1651657" cy="26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Nuclotron</a:t>
            </a:r>
            <a:r>
              <a:rPr lang="de-DE" dirty="0"/>
              <a:t> Suspension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450" t="44401" r="70952" b="8362"/>
          <a:stretch/>
        </p:blipFill>
        <p:spPr>
          <a:xfrm>
            <a:off x="0" y="662526"/>
            <a:ext cx="3746500" cy="37055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3129"/>
          <a:stretch/>
        </p:blipFill>
        <p:spPr>
          <a:xfrm>
            <a:off x="3524250" y="646625"/>
            <a:ext cx="5619750" cy="432857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295EB1-2071-4FEE-BC84-B04DA17A965A}"/>
              </a:ext>
            </a:extLst>
          </p:cNvPr>
          <p:cNvGrpSpPr/>
          <p:nvPr/>
        </p:nvGrpSpPr>
        <p:grpSpPr>
          <a:xfrm>
            <a:off x="6241774" y="1033549"/>
            <a:ext cx="2847254" cy="837370"/>
            <a:chOff x="6241774" y="1033549"/>
            <a:chExt cx="2847254" cy="83737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59AE121-B47D-4210-8AEA-2362CEFD4871}"/>
                </a:ext>
              </a:extLst>
            </p:cNvPr>
            <p:cNvSpPr txBox="1"/>
            <p:nvPr/>
          </p:nvSpPr>
          <p:spPr>
            <a:xfrm>
              <a:off x="6241774" y="1033549"/>
              <a:ext cx="2847254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400" b="1" dirty="0"/>
                <a:t>Designed and manufactured by</a:t>
              </a:r>
            </a:p>
            <a:p>
              <a:pPr algn="l"/>
              <a:endParaRPr lang="de-DE" sz="1400" b="1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F013DE8-453C-4D2F-A3D2-DF3CC9FD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2559" y="1311709"/>
              <a:ext cx="1407284" cy="559210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373BF3E-6102-433A-84B6-F646E4D67F91}"/>
              </a:ext>
            </a:extLst>
          </p:cNvPr>
          <p:cNvSpPr txBox="1"/>
          <p:nvPr/>
        </p:nvSpPr>
        <p:spPr>
          <a:xfrm>
            <a:off x="1614116" y="4181561"/>
            <a:ext cx="190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Segmented Frame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A3E3D99-17FB-404F-AA19-5CF69CF40E99}"/>
              </a:ext>
            </a:extLst>
          </p:cNvPr>
          <p:cNvCxnSpPr>
            <a:cxnSpLocks/>
          </p:cNvCxnSpPr>
          <p:nvPr/>
        </p:nvCxnSpPr>
        <p:spPr>
          <a:xfrm flipH="1" flipV="1">
            <a:off x="2103501" y="4029646"/>
            <a:ext cx="234182" cy="24572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63765"/>
      </p:ext>
    </p:extLst>
  </p:cSld>
  <p:clrMapOvr>
    <a:masterClrMapping/>
  </p:clrMapOvr>
</p:sld>
</file>

<file path=ppt/theme/theme1.xml><?xml version="1.0" encoding="utf-8"?>
<a:theme xmlns:a="http://schemas.openxmlformats.org/drawingml/2006/main" name="FAIR MAC Template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 MAC Template</Template>
  <TotalTime>0</TotalTime>
  <Words>1114</Words>
  <Application>Microsoft Office PowerPoint</Application>
  <PresentationFormat>Bildschirmpräsentation (16:9)</PresentationFormat>
  <Paragraphs>223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Source Sans Pro</vt:lpstr>
      <vt:lpstr>Wingdings</vt:lpstr>
      <vt:lpstr>FAIR MAC Template</vt:lpstr>
      <vt:lpstr>Commissioning of the first HELIAC cryomodule CM1 “Advanced Demonstrator”</vt:lpstr>
      <vt:lpstr>Existing GSI facility and future FAIR complex</vt:lpstr>
      <vt:lpstr>PowerPoint-Präsentation</vt:lpstr>
      <vt:lpstr>Cryomodule Layout for HELIAC</vt:lpstr>
      <vt:lpstr>CH Cavity for HELIAC I</vt:lpstr>
      <vt:lpstr>CH Cavity for HELIAC II</vt:lpstr>
      <vt:lpstr>CH Cavity for HELIAC III</vt:lpstr>
      <vt:lpstr>Design requirements &amp; solutions for Cryostat</vt:lpstr>
      <vt:lpstr>Nuclotron Suspension</vt:lpstr>
      <vt:lpstr>Delivery of Cryostat in June 2021</vt:lpstr>
      <vt:lpstr>SAT in 2021 Transversal Positioning Fidelety </vt:lpstr>
      <vt:lpstr>Cryo Module Assembly in Clean Room @ HIM</vt:lpstr>
      <vt:lpstr>PowerPoint-Präsentation</vt:lpstr>
      <vt:lpstr>Integaration of CM1 cold string with cryostat</vt:lpstr>
      <vt:lpstr>PowerPoint-Präsentation</vt:lpstr>
      <vt:lpstr>Local Cryogenic at Testing Area</vt:lpstr>
      <vt:lpstr>P&amp;ID of Cryostat</vt:lpstr>
      <vt:lpstr>Lesson Learned Beam Campaign</vt:lpstr>
      <vt:lpstr>Summary &amp; Outlook </vt:lpstr>
      <vt:lpstr>PowerPoint-Präsentation</vt:lpstr>
    </vt:vector>
  </TitlesOfParts>
  <Company>GSI Helmholzzentrum für Schwerionenforschung 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UNILAC Consolidation and Upgrade Plan</dc:title>
  <dc:creator>Miski-Oglu</dc:creator>
  <cp:lastModifiedBy>Miski-Oglu, Maksym Dr.</cp:lastModifiedBy>
  <cp:revision>806</cp:revision>
  <cp:lastPrinted>2018-03-27T07:38:23Z</cp:lastPrinted>
  <dcterms:created xsi:type="dcterms:W3CDTF">2015-11-26T10:13:56Z</dcterms:created>
  <dcterms:modified xsi:type="dcterms:W3CDTF">2024-10-21T20:38:39Z</dcterms:modified>
</cp:coreProperties>
</file>