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63"/>
  </p:notesMasterIdLst>
  <p:sldIdLst>
    <p:sldId id="538" r:id="rId5"/>
    <p:sldId id="543" r:id="rId6"/>
    <p:sldId id="3911" r:id="rId7"/>
    <p:sldId id="2101" r:id="rId8"/>
    <p:sldId id="2243" r:id="rId9"/>
    <p:sldId id="3914" r:id="rId10"/>
    <p:sldId id="3936" r:id="rId11"/>
    <p:sldId id="1366" r:id="rId12"/>
    <p:sldId id="1367" r:id="rId13"/>
    <p:sldId id="3929" r:id="rId14"/>
    <p:sldId id="2275" r:id="rId15"/>
    <p:sldId id="3930" r:id="rId16"/>
    <p:sldId id="3913" r:id="rId17"/>
    <p:sldId id="2271" r:id="rId18"/>
    <p:sldId id="3915" r:id="rId19"/>
    <p:sldId id="3931" r:id="rId20"/>
    <p:sldId id="3932" r:id="rId21"/>
    <p:sldId id="3916" r:id="rId22"/>
    <p:sldId id="3927" r:id="rId23"/>
    <p:sldId id="3933" r:id="rId24"/>
    <p:sldId id="536" r:id="rId25"/>
    <p:sldId id="2273" r:id="rId26"/>
    <p:sldId id="3924" r:id="rId27"/>
    <p:sldId id="302" r:id="rId28"/>
    <p:sldId id="304" r:id="rId29"/>
    <p:sldId id="303" r:id="rId30"/>
    <p:sldId id="3934" r:id="rId31"/>
    <p:sldId id="2250" r:id="rId32"/>
    <p:sldId id="3928" r:id="rId33"/>
    <p:sldId id="2351" r:id="rId34"/>
    <p:sldId id="2387" r:id="rId35"/>
    <p:sldId id="1357" r:id="rId36"/>
    <p:sldId id="2192" r:id="rId37"/>
    <p:sldId id="3935" r:id="rId38"/>
    <p:sldId id="3908" r:id="rId39"/>
    <p:sldId id="2254" r:id="rId40"/>
    <p:sldId id="2270" r:id="rId41"/>
    <p:sldId id="2272" r:id="rId42"/>
    <p:sldId id="2269" r:id="rId43"/>
    <p:sldId id="2257" r:id="rId44"/>
    <p:sldId id="540" r:id="rId45"/>
    <p:sldId id="275" r:id="rId46"/>
    <p:sldId id="270" r:id="rId47"/>
    <p:sldId id="260" r:id="rId48"/>
    <p:sldId id="2274" r:id="rId49"/>
    <p:sldId id="311" r:id="rId50"/>
    <p:sldId id="2247" r:id="rId51"/>
    <p:sldId id="3909" r:id="rId52"/>
    <p:sldId id="499" r:id="rId53"/>
    <p:sldId id="2244" r:id="rId54"/>
    <p:sldId id="2259" r:id="rId55"/>
    <p:sldId id="2248" r:id="rId56"/>
    <p:sldId id="323" r:id="rId57"/>
    <p:sldId id="2267" r:id="rId58"/>
    <p:sldId id="3912" r:id="rId59"/>
    <p:sldId id="3918" r:id="rId60"/>
    <p:sldId id="3917" r:id="rId61"/>
    <p:sldId id="3910" r:id="rId62"/>
  </p:sldIdLst>
  <p:sldSz cx="9144000" cy="6858000" type="screen4x3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B25BFF-E91D-4739-E56D-B9154BF61D7E}" name="Smith, Kevin S" initials="SKS" userId="S::ksmith@bnl.gov::b0fefe04-5b9b-4aa3-bd02-55e0ab79680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07B"/>
    <a:srgbClr val="305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E6F55D-6212-4CA6-89D2-B43D6F66DF58}" v="59" dt="2023-01-15T08:16:48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 dirty="0"/>
              <a:t>EICUG membership @ time of EICUG</a:t>
            </a:r>
            <a:r>
              <a:rPr lang="en-US" sz="1200" baseline="0" dirty="0"/>
              <a:t> Meetings</a:t>
            </a:r>
            <a:endParaRPr lang="en-US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EICUG membership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Sheet1!$A$3:$A$10</c:f>
              <c:strCache>
                <c:ptCount val="8"/>
                <c:pt idx="0">
                  <c:v>Jan-16</c:v>
                </c:pt>
                <c:pt idx="1">
                  <c:v>Jul-16</c:v>
                </c:pt>
                <c:pt idx="2">
                  <c:v>Jul-17</c:v>
                </c:pt>
                <c:pt idx="3">
                  <c:v>Jul-18</c:v>
                </c:pt>
                <c:pt idx="4">
                  <c:v>Jul-19</c:v>
                </c:pt>
                <c:pt idx="5">
                  <c:v>Jul-20</c:v>
                </c:pt>
                <c:pt idx="6">
                  <c:v> Jul-21</c:v>
                </c:pt>
                <c:pt idx="7">
                  <c:v>Now</c:v>
                </c:pt>
              </c:strCache>
            </c:strRef>
          </c:cat>
          <c:val>
            <c:numRef>
              <c:f>Sheet1!$B$3:$B$10</c:f>
              <c:numCache>
                <c:formatCode>General</c:formatCode>
                <c:ptCount val="8"/>
                <c:pt idx="0">
                  <c:v>397</c:v>
                </c:pt>
                <c:pt idx="1">
                  <c:v>600</c:v>
                </c:pt>
                <c:pt idx="2">
                  <c:v>697</c:v>
                </c:pt>
                <c:pt idx="3">
                  <c:v>807</c:v>
                </c:pt>
                <c:pt idx="4">
                  <c:v>925</c:v>
                </c:pt>
                <c:pt idx="5">
                  <c:v>1092</c:v>
                </c:pt>
                <c:pt idx="6">
                  <c:v>1296</c:v>
                </c:pt>
                <c:pt idx="7">
                  <c:v>1330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3C-4967-8318-584142BE8C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242936"/>
        <c:axId val="566245232"/>
      </c:lineChart>
      <c:catAx>
        <c:axId val="56624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245232"/>
        <c:crosses val="autoZero"/>
        <c:auto val="1"/>
        <c:lblAlgn val="ctr"/>
        <c:lblOffset val="100"/>
        <c:noMultiLvlLbl val="0"/>
      </c:catAx>
      <c:valAx>
        <c:axId val="56624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24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0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992255C-AFDB-4D22-8373-2F4CFC10746D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54350" y="868363"/>
            <a:ext cx="3127375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4724"/>
            <a:ext cx="7388860" cy="2736592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1366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0" y="6601366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23E146D-72E3-4D17-8794-005420F3E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7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01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C2FF-9926-8047-86AC-06D62ADAAD3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119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24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2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82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17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0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821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95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32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53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0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6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774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600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00192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8538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43300" y="634948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43300" y="631031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069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6954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4BE9006-42DF-4C65-9314-FEB6DE8658B3}" type="datetime1">
              <a:rPr lang="en-US" smtClean="0"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57.png"/><Relationship Id="rId4" Type="http://schemas.openxmlformats.org/officeDocument/2006/relationships/hyperlink" Target="https://eicug.github.io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4C06-80F4-431E-9537-0C4ABCF63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484" y="478625"/>
            <a:ext cx="8308483" cy="5500914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3600" dirty="0"/>
              <a:t>The Electron Ion Collider </a:t>
            </a:r>
            <a:br>
              <a:rPr lang="en-US" sz="3600" dirty="0"/>
            </a:br>
            <a:r>
              <a:rPr lang="en-US" sz="2800" dirty="0"/>
              <a:t>at Brookhaven National Laboratory</a:t>
            </a:r>
            <a:br>
              <a:rPr lang="en-US" sz="3600" dirty="0"/>
            </a:br>
            <a:r>
              <a:rPr lang="en-US" sz="900" dirty="0"/>
              <a:t>   </a:t>
            </a:r>
            <a:br>
              <a:rPr lang="en-US" sz="900" dirty="0"/>
            </a:br>
            <a:r>
              <a:rPr lang="en-US" sz="2400" dirty="0"/>
              <a:t>        </a:t>
            </a:r>
            <a:br>
              <a:rPr lang="en-US" sz="2400" dirty="0"/>
            </a:br>
            <a:r>
              <a:rPr lang="en-US" sz="2400" dirty="0"/>
              <a:t>Kraków Epiphany Conference</a:t>
            </a:r>
            <a:br>
              <a:rPr lang="en-US" sz="2400" dirty="0"/>
            </a:br>
            <a:br>
              <a:rPr lang="en-US" sz="2400" dirty="0"/>
            </a:br>
            <a:r>
              <a:rPr lang="en-US" sz="2000" dirty="0"/>
              <a:t>Kraków, January 16-19, 2023</a:t>
            </a:r>
            <a:br>
              <a:rPr lang="en-US" sz="2400" dirty="0"/>
            </a:br>
            <a:r>
              <a:rPr lang="en-US" sz="2400" dirty="0"/>
              <a:t>             </a:t>
            </a:r>
            <a:br>
              <a:rPr lang="en-US" sz="2400" dirty="0"/>
            </a:br>
            <a:r>
              <a:rPr lang="en-US" sz="2000" dirty="0"/>
              <a:t>F. Willeke, BNL </a:t>
            </a: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1845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14C9A-02E7-4620-BE9B-4ED1A81E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519" y="652809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DD44B9D-BEFF-435F-A1AF-7275AB44071C}"/>
              </a:ext>
            </a:extLst>
          </p:cNvPr>
          <p:cNvSpPr txBox="1">
            <a:spLocks/>
          </p:cNvSpPr>
          <p:nvPr/>
        </p:nvSpPr>
        <p:spPr>
          <a:xfrm>
            <a:off x="6926871" y="60244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ABC3E4-A6B5-468E-BB2C-A629AC062FE0}"/>
              </a:ext>
            </a:extLst>
          </p:cNvPr>
          <p:cNvSpPr/>
          <p:nvPr/>
        </p:nvSpPr>
        <p:spPr>
          <a:xfrm>
            <a:off x="4512219" y="273040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402150-5061-4228-B64F-A5B78D58E75B}"/>
              </a:ext>
            </a:extLst>
          </p:cNvPr>
          <p:cNvSpPr txBox="1"/>
          <p:nvPr/>
        </p:nvSpPr>
        <p:spPr>
          <a:xfrm>
            <a:off x="218292" y="728279"/>
            <a:ext cx="861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 ns bunch spacing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 mrad crossing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Superconducting  final focus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compensate crossing angle effects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Crab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 rotators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acceptance for forward scattered hadrons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BDE0E6-DEB7-4F45-8A16-94BDD9A8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378" y="212121"/>
            <a:ext cx="2787393" cy="160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683C9-72B2-3098-B6AD-54C0A1C3F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419" y="2200751"/>
            <a:ext cx="2707019" cy="2021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7106732-C2E7-6D96-7077-24FF08508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968" y="2652948"/>
            <a:ext cx="2707019" cy="1791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2D40E7B-C903-E20D-9AC6-E065772BE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5461" r="5772" b="8895"/>
          <a:stretch/>
        </p:blipFill>
        <p:spPr bwMode="auto">
          <a:xfrm flipH="1">
            <a:off x="4633406" y="2432477"/>
            <a:ext cx="1718414" cy="10739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A9667-8DE5-4398-B8FD-EB7A5F9C2EC7}"/>
              </a:ext>
            </a:extLst>
          </p:cNvPr>
          <p:cNvSpPr txBox="1"/>
          <p:nvPr/>
        </p:nvSpPr>
        <p:spPr>
          <a:xfrm>
            <a:off x="2614381" y="90328"/>
            <a:ext cx="489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Region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4860D8-3EC3-DDEE-D04C-02B6722922DC}"/>
              </a:ext>
            </a:extLst>
          </p:cNvPr>
          <p:cNvSpPr txBox="1"/>
          <p:nvPr/>
        </p:nvSpPr>
        <p:spPr>
          <a:xfrm>
            <a:off x="537072" y="4539038"/>
            <a:ext cx="58147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Crabbing Complicates beam-beam interaction, source of hadron emittance blow-up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Once hadron beam size is blown up, electron re-shrink and the blow-up accelerated (mismatch)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Crab Phase noise: Fluctuating beam-beam offset causes rapid emittance growth many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extremely small tolerances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2DBD94-DBE6-E94F-F4B8-26BF9614E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268" y="4664771"/>
            <a:ext cx="2065649" cy="15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96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14C9A-02E7-4620-BE9B-4ED1A81E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519" y="652809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55EA850-5861-461E-9DB5-7A01802FB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0" y="2320922"/>
            <a:ext cx="8661400" cy="420717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DD44B9D-BEFF-435F-A1AF-7275AB44071C}"/>
              </a:ext>
            </a:extLst>
          </p:cNvPr>
          <p:cNvSpPr txBox="1">
            <a:spLocks/>
          </p:cNvSpPr>
          <p:nvPr/>
        </p:nvSpPr>
        <p:spPr>
          <a:xfrm>
            <a:off x="6926871" y="60244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ABC3E4-A6B5-468E-BB2C-A629AC062FE0}"/>
              </a:ext>
            </a:extLst>
          </p:cNvPr>
          <p:cNvSpPr/>
          <p:nvPr/>
        </p:nvSpPr>
        <p:spPr>
          <a:xfrm>
            <a:off x="4512219" y="273040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CA9667-8DE5-4398-B8FD-EB7A5F9C2EC7}"/>
              </a:ext>
            </a:extLst>
          </p:cNvPr>
          <p:cNvSpPr txBox="1"/>
          <p:nvPr/>
        </p:nvSpPr>
        <p:spPr>
          <a:xfrm>
            <a:off x="899779" y="114487"/>
            <a:ext cx="489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Region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402150-5061-4228-B64F-A5B78D58E75B}"/>
              </a:ext>
            </a:extLst>
          </p:cNvPr>
          <p:cNvSpPr txBox="1"/>
          <p:nvPr/>
        </p:nvSpPr>
        <p:spPr>
          <a:xfrm>
            <a:off x="482600" y="848811"/>
            <a:ext cx="866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Tightly Superconducting  final focus magnets,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Aggressive focusing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Crab cavities optical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 rotators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acceptance for forward scattered hadrons (conflicts aggressive focus) </a:t>
            </a:r>
          </a:p>
        </p:txBody>
      </p:sp>
    </p:spTree>
    <p:extLst>
      <p:ext uri="{BB962C8B-B14F-4D97-AF65-F5344CB8AC3E}">
        <p14:creationId xmlns:p14="http://schemas.microsoft.com/office/powerpoint/2010/main" val="1819949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C047C-A942-2AEB-C499-36A4C62A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51" y="558434"/>
            <a:ext cx="7886700" cy="352322"/>
          </a:xfrm>
        </p:spPr>
        <p:txBody>
          <a:bodyPr>
            <a:normAutofit fontScale="90000"/>
          </a:bodyPr>
          <a:lstStyle/>
          <a:p>
            <a:r>
              <a:rPr lang="en-US" dirty="0"/>
              <a:t>IR</a:t>
            </a:r>
            <a:r>
              <a:rPr lang="en-US" dirty="0">
                <a:solidFill>
                  <a:srgbClr val="0070C0"/>
                </a:solidFill>
              </a:rPr>
              <a:t>-</a:t>
            </a:r>
            <a:r>
              <a:rPr lang="en-US" dirty="0"/>
              <a:t>6  </a:t>
            </a:r>
            <a:endParaRPr lang="en-US" sz="2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285C61B-2D49-D4CD-F652-0BEA38239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/>
        </p:blipFill>
        <p:spPr>
          <a:xfrm>
            <a:off x="482318" y="1368028"/>
            <a:ext cx="8237476" cy="46327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58B232A-F7DB-44A5-7305-8009CD73DCE9}"/>
              </a:ext>
            </a:extLst>
          </p:cNvPr>
          <p:cNvSpPr txBox="1"/>
          <p:nvPr/>
        </p:nvSpPr>
        <p:spPr>
          <a:xfrm>
            <a:off x="4633789" y="5341725"/>
            <a:ext cx="1150784" cy="55399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RCS</a:t>
            </a:r>
          </a:p>
          <a:p>
            <a:r>
              <a:rPr lang="en-US" sz="900" i="1" dirty="0"/>
              <a:t>With Detector Bypass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FF3349-68D3-4D1C-55E7-8652CA946DE7}"/>
              </a:ext>
            </a:extLst>
          </p:cNvPr>
          <p:cNvCxnSpPr>
            <a:cxnSpLocks/>
          </p:cNvCxnSpPr>
          <p:nvPr/>
        </p:nvCxnSpPr>
        <p:spPr>
          <a:xfrm flipH="1" flipV="1">
            <a:off x="3393667" y="3948820"/>
            <a:ext cx="1240123" cy="15982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FFDCC74-7029-7B1F-0EB8-7AB265B73203}"/>
              </a:ext>
            </a:extLst>
          </p:cNvPr>
          <p:cNvSpPr txBox="1"/>
          <p:nvPr/>
        </p:nvSpPr>
        <p:spPr>
          <a:xfrm>
            <a:off x="7152113" y="2476257"/>
            <a:ext cx="980679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Injection Line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F22FDD0-C9E6-C35C-2705-B9D53980BD8D}"/>
              </a:ext>
            </a:extLst>
          </p:cNvPr>
          <p:cNvCxnSpPr>
            <a:cxnSpLocks/>
          </p:cNvCxnSpPr>
          <p:nvPr/>
        </p:nvCxnSpPr>
        <p:spPr>
          <a:xfrm flipH="1" flipV="1">
            <a:off x="1286394" y="4531088"/>
            <a:ext cx="496687" cy="100684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5715DE8-414B-2329-1419-3D4C2BB3291F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7008762" y="1298891"/>
            <a:ext cx="385951" cy="4601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59DB67-1144-18D6-3949-D0BF4D307DEC}"/>
              </a:ext>
            </a:extLst>
          </p:cNvPr>
          <p:cNvSpPr txBox="1"/>
          <p:nvPr/>
        </p:nvSpPr>
        <p:spPr>
          <a:xfrm>
            <a:off x="5742534" y="1160391"/>
            <a:ext cx="1266228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ESR Forward side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78ED12-4C20-4DAF-A524-445BED5434B6}"/>
              </a:ext>
            </a:extLst>
          </p:cNvPr>
          <p:cNvSpPr txBox="1"/>
          <p:nvPr/>
        </p:nvSpPr>
        <p:spPr>
          <a:xfrm>
            <a:off x="6794895" y="3120874"/>
            <a:ext cx="1337897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Forward Side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B06BAEA-2752-56BB-161C-F5823D0A2658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6299380" y="2476257"/>
            <a:ext cx="495515" cy="7831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AE07B5C-C3C8-B554-34CF-46F4A768B35B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8132792" y="1885990"/>
            <a:ext cx="213867" cy="9134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F96A56C-FD34-5794-F493-854B180EA2A6}"/>
              </a:ext>
            </a:extLst>
          </p:cNvPr>
          <p:cNvSpPr txBox="1"/>
          <p:nvPr/>
        </p:nvSpPr>
        <p:spPr>
          <a:xfrm>
            <a:off x="3127700" y="1267995"/>
            <a:ext cx="1423101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Forward Side</a:t>
            </a:r>
          </a:p>
          <a:p>
            <a:r>
              <a:rPr lang="en-US" sz="1200" dirty="0"/>
              <a:t>SC Magnet Cryostat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577D3F0-62E9-B3E6-A572-94E8816A9F0E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4550801" y="1498828"/>
            <a:ext cx="487527" cy="10818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67762C-EEC4-0A7A-03AB-3E365EABAB0F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2691016" y="2508629"/>
            <a:ext cx="569453" cy="8423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058CDED-175D-E0EB-AA1D-B49B1FDB26B5}"/>
              </a:ext>
            </a:extLst>
          </p:cNvPr>
          <p:cNvSpPr txBox="1"/>
          <p:nvPr/>
        </p:nvSpPr>
        <p:spPr>
          <a:xfrm>
            <a:off x="1267915" y="2277796"/>
            <a:ext cx="1423101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Rear Side</a:t>
            </a:r>
          </a:p>
          <a:p>
            <a:r>
              <a:rPr lang="en-US" sz="1200" dirty="0"/>
              <a:t>SC Magnet Cryostat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86AA0F-4FD9-1837-F37C-A245CFB1D422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3556383" y="2024490"/>
            <a:ext cx="266207" cy="6333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1D9AF43-809F-568C-BD91-6220A2A5A49C}"/>
              </a:ext>
            </a:extLst>
          </p:cNvPr>
          <p:cNvSpPr txBox="1"/>
          <p:nvPr/>
        </p:nvSpPr>
        <p:spPr>
          <a:xfrm>
            <a:off x="2316259" y="1885990"/>
            <a:ext cx="1240124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Central Detector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FB1E3C-B70D-1E08-11FE-70C7EFF8B2E3}"/>
              </a:ext>
            </a:extLst>
          </p:cNvPr>
          <p:cNvSpPr txBox="1"/>
          <p:nvPr/>
        </p:nvSpPr>
        <p:spPr>
          <a:xfrm>
            <a:off x="1658052" y="5436257"/>
            <a:ext cx="971842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ESR Rear side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6DBB7C0-83FA-BEDC-2599-492E9DBF4EAB}"/>
              </a:ext>
            </a:extLst>
          </p:cNvPr>
          <p:cNvSpPr txBox="1"/>
          <p:nvPr/>
        </p:nvSpPr>
        <p:spPr>
          <a:xfrm>
            <a:off x="257805" y="3360220"/>
            <a:ext cx="1010110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Rear Side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2377D3-853E-8AF0-63D0-D5A0BEC41A61}"/>
              </a:ext>
            </a:extLst>
          </p:cNvPr>
          <p:cNvCxnSpPr>
            <a:cxnSpLocks/>
            <a:stCxn id="74" idx="3"/>
          </p:cNvCxnSpPr>
          <p:nvPr/>
        </p:nvCxnSpPr>
        <p:spPr>
          <a:xfrm>
            <a:off x="1267915" y="3591053"/>
            <a:ext cx="380543" cy="3577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89AF7CDA-D13A-4B40-B26E-540A207B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1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C2C1-8515-4819-B846-CD86F8D14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40" y="134874"/>
            <a:ext cx="9143999" cy="878431"/>
          </a:xfrm>
        </p:spPr>
        <p:txBody>
          <a:bodyPr>
            <a:normAutofit/>
          </a:bodyPr>
          <a:lstStyle/>
          <a:p>
            <a:r>
              <a:rPr lang="en-US" sz="3600" dirty="0"/>
              <a:t>IR Superconducting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9809B-0FBA-47DA-8539-7F20B3F7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552D5-1F25-47FE-8850-892645DBD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73" y="4437371"/>
            <a:ext cx="2448574" cy="183643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5C6B438-ED39-4559-A506-DE378050A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63" y="4652824"/>
            <a:ext cx="3862136" cy="1325563"/>
          </a:xfrm>
          <a:prstGeom prst="rect">
            <a:avLst/>
          </a:prstGeom>
        </p:spPr>
      </p:pic>
      <p:pic>
        <p:nvPicPr>
          <p:cNvPr id="8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374D5EED-E0DD-4D65-BA25-F87130988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31" y="2883856"/>
            <a:ext cx="2276390" cy="1335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3E0415-7572-4D4B-8F92-6BB1D7E7E00E}"/>
              </a:ext>
            </a:extLst>
          </p:cNvPr>
          <p:cNvSpPr txBox="1"/>
          <p:nvPr/>
        </p:nvSpPr>
        <p:spPr>
          <a:xfrm>
            <a:off x="5267783" y="3056996"/>
            <a:ext cx="2978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Spectrometer magnet including hadron and electron beam pipe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D219F-EBCB-4B3E-A925-F145E21B78CC}"/>
              </a:ext>
            </a:extLst>
          </p:cNvPr>
          <p:cNvSpPr txBox="1"/>
          <p:nvPr/>
        </p:nvSpPr>
        <p:spPr>
          <a:xfrm>
            <a:off x="4572000" y="5243961"/>
            <a:ext cx="1448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wind technology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AC47E8-420B-4C8E-BF37-FD5D042331B9}"/>
              </a:ext>
            </a:extLst>
          </p:cNvPr>
          <p:cNvSpPr txBox="1"/>
          <p:nvPr/>
        </p:nvSpPr>
        <p:spPr>
          <a:xfrm>
            <a:off x="375819" y="2238695"/>
            <a:ext cx="830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Highly integrated superconducting hadron and  electron magnets, some operated at 2K</a:t>
            </a:r>
          </a:p>
        </p:txBody>
      </p:sp>
      <p:pic>
        <p:nvPicPr>
          <p:cNvPr id="16" name="Picture 15" descr="A picture containing screenshot, light&#10;&#10;Description automatically generated">
            <a:extLst>
              <a:ext uri="{FF2B5EF4-FFF2-40B4-BE49-F238E27FC236}">
                <a16:creationId xmlns:a16="http://schemas.microsoft.com/office/drawing/2014/main" id="{157C6E97-8401-4E99-B86E-B7BBC646D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715" y="967708"/>
            <a:ext cx="6222424" cy="13255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EA212A-61A9-4CE9-A49B-C7212A4FF5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634" y="2742383"/>
            <a:ext cx="1395097" cy="15740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212F8D-40AC-432A-9947-9B3A5D73D3F8}"/>
              </a:ext>
            </a:extLst>
          </p:cNvPr>
          <p:cNvSpPr/>
          <p:nvPr/>
        </p:nvSpPr>
        <p:spPr>
          <a:xfrm>
            <a:off x="275202" y="1013304"/>
            <a:ext cx="8578066" cy="159181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0EBB13-4952-42CF-90E7-44EBA86E4039}"/>
              </a:ext>
            </a:extLst>
          </p:cNvPr>
          <p:cNvSpPr/>
          <p:nvPr/>
        </p:nvSpPr>
        <p:spPr>
          <a:xfrm>
            <a:off x="282967" y="2706009"/>
            <a:ext cx="8578066" cy="159181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605D3E-15BD-41F2-BC2F-A667BF62F9B1}"/>
              </a:ext>
            </a:extLst>
          </p:cNvPr>
          <p:cNvSpPr/>
          <p:nvPr/>
        </p:nvSpPr>
        <p:spPr>
          <a:xfrm>
            <a:off x="282967" y="4350762"/>
            <a:ext cx="8578066" cy="208755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39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F145-F8E7-423C-B8D2-31D98C61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3860"/>
            <a:ext cx="7886700" cy="634515"/>
          </a:xfrm>
        </p:spPr>
        <p:txBody>
          <a:bodyPr>
            <a:normAutofit fontScale="90000"/>
          </a:bodyPr>
          <a:lstStyle/>
          <a:p>
            <a:r>
              <a:rPr lang="en-US" dirty="0"/>
              <a:t>Dynamic Aperture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B1CA8-15D5-4EB1-B888-655F1B82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513" y="1098347"/>
            <a:ext cx="9181514" cy="5535793"/>
          </a:xfrm>
        </p:spPr>
        <p:txBody>
          <a:bodyPr>
            <a:normAutofit/>
          </a:bodyPr>
          <a:lstStyle/>
          <a:p>
            <a:r>
              <a:rPr lang="en-US" sz="1800" dirty="0"/>
              <a:t>Luminosity requires small beam size at collision point,                                                                     implies large beam divergence</a:t>
            </a:r>
          </a:p>
          <a:p>
            <a:r>
              <a:rPr lang="en-US" sz="1800" dirty="0"/>
              <a:t>Particles with slightly different beam energies                                                                        experience weaker/stronger focusing (“chromaticity”)                                                                       </a:t>
            </a: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beam optics distortions </a:t>
            </a: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must be corrected to store beam</a:t>
            </a:r>
          </a:p>
          <a:p>
            <a:r>
              <a:rPr lang="en-US" sz="1800" dirty="0"/>
              <a:t>Need compensation by nonlinear sextupole magnets in the arcs </a:t>
            </a:r>
          </a:p>
          <a:p>
            <a:r>
              <a:rPr lang="en-US" sz="1800" dirty="0"/>
              <a:t>Contributions from IR where beam size is large and final focus quadrupoles a strong dominate</a:t>
            </a:r>
            <a:r>
              <a:rPr lang="en-US" sz="1800" dirty="0">
                <a:sym typeface="Wingdings" panose="05000000000000000000" pitchFamily="2" charset="2"/>
              </a:rPr>
              <a:t> strong nonlinear sextupoles</a:t>
            </a:r>
          </a:p>
          <a:p>
            <a:r>
              <a:rPr lang="en-US" sz="1800" dirty="0">
                <a:sym typeface="Wingdings" panose="05000000000000000000" pitchFamily="2" charset="2"/>
              </a:rPr>
              <a:t>Strong nonlinear sextupoles limit betatron oscillations amplitudes (@beam size)</a:t>
            </a:r>
          </a:p>
          <a:p>
            <a:r>
              <a:rPr lang="en-US" sz="1800" dirty="0">
                <a:sym typeface="Wingdings" panose="05000000000000000000" pitchFamily="2" charset="2"/>
              </a:rPr>
              <a:t>As the electrons beam size generated by from synchrotron radiation effects we must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sym typeface="Wingdings" panose="05000000000000000000" pitchFamily="2" charset="2"/>
              </a:rPr>
              <a:t>limit the focusing (affects beam size at IP and luminosity)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sym typeface="Wingdings" panose="05000000000000000000" pitchFamily="2" charset="2"/>
              </a:rPr>
              <a:t>Optimize distribution of nonlinear sextupole fields around the machine </a:t>
            </a:r>
            <a:r>
              <a:rPr lang="en-US" sz="1800" dirty="0">
                <a:sym typeface="Wingdings" panose="05000000000000000000" pitchFamily="2" charset="2"/>
              </a:rPr>
              <a:t>to keep the beam stable. </a:t>
            </a:r>
            <a:endParaRPr lang="en-US" sz="1900" dirty="0">
              <a:sym typeface="Wingdings" panose="05000000000000000000" pitchFamily="2" charset="2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sym typeface="Wingdings" panose="05000000000000000000" pitchFamily="2" charset="2"/>
              </a:rPr>
              <a:t> sophisticated linear and nonlinear lattice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7AD6-0DC0-4924-A120-A860003D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7A488-0C7B-4FBB-926D-B27B9EF59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983" y="1005356"/>
            <a:ext cx="2368596" cy="15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87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4F0B2-5E0A-48C7-B047-DC1D865E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4979"/>
          </a:xfrm>
        </p:spPr>
        <p:txBody>
          <a:bodyPr>
            <a:normAutofit/>
          </a:bodyPr>
          <a:lstStyle/>
          <a:p>
            <a:r>
              <a:rPr lang="en-US" sz="3600" dirty="0"/>
              <a:t>High Luminosity: High Beam Intensity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B5528-6A79-4F73-ACB1-0AABC8903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635" y="1464554"/>
            <a:ext cx="7886700" cy="4715852"/>
          </a:xfrm>
        </p:spPr>
        <p:txBody>
          <a:bodyPr>
            <a:normAutofit/>
          </a:bodyPr>
          <a:lstStyle/>
          <a:p>
            <a:r>
              <a:rPr lang="en-US" sz="2000" dirty="0"/>
              <a:t>Large amount of synchrotron radiation from the electron beam: </a:t>
            </a:r>
            <a:r>
              <a:rPr lang="en-US" sz="2000" dirty="0">
                <a:solidFill>
                  <a:srgbClr val="FF0000"/>
                </a:solidFill>
              </a:rPr>
              <a:t>9 MW</a:t>
            </a:r>
            <a:r>
              <a:rPr lang="en-US" sz="2000" dirty="0"/>
              <a:t>, need </a:t>
            </a:r>
            <a:r>
              <a:rPr lang="en-US" sz="2000" dirty="0">
                <a:solidFill>
                  <a:srgbClr val="FF0000"/>
                </a:solidFill>
              </a:rPr>
              <a:t>64 MV </a:t>
            </a:r>
            <a:r>
              <a:rPr lang="en-US" sz="2000" dirty="0"/>
              <a:t>for 18 GeV electrons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2000" dirty="0">
                <a:sym typeface="Wingdings" panose="05000000000000000000" pitchFamily="2" charset="2"/>
              </a:rPr>
              <a:t>superconducting cavities driven by solid state RF amplifiers</a:t>
            </a:r>
          </a:p>
          <a:p>
            <a:r>
              <a:rPr lang="en-US" sz="2000" dirty="0"/>
              <a:t>High electron Bunch Charge 28 nC, careful low impedance vacuum design (tapers, shielded bellow, single-mode cavity design, effective higher order mode damping by  SiC beampipe HOM absorbers)</a:t>
            </a:r>
          </a:p>
          <a:p>
            <a:r>
              <a:rPr lang="en-US" sz="2000" dirty="0"/>
              <a:t>RHIC cold beam pipe is stainless steel, large resistive heating due to  1 A beam current</a:t>
            </a:r>
          </a:p>
          <a:p>
            <a:r>
              <a:rPr lang="en-US" sz="2000" dirty="0"/>
              <a:t>Hadron beam suffers from clouds of electrons produced by ionization of rest-gas and amplified by secondary emissions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2000" dirty="0"/>
              <a:t>Need to insert a Cu and aC coated screen to reduce cryogenic  load and suppress electron cloud by low SEY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15EA5-8CAC-489A-8228-4ABA2FE0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7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8A197-E8A7-00E6-0B69-E05BD04BA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47" y="3717950"/>
            <a:ext cx="2707019" cy="17913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9A04C-1D49-489F-982C-2EC6577B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5600" y="6145715"/>
            <a:ext cx="2069941" cy="47098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EF9AD-9DA0-466A-BCA0-95A41F39F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39978" r="4576" b="5771"/>
          <a:stretch/>
        </p:blipFill>
        <p:spPr>
          <a:xfrm>
            <a:off x="322543" y="3599812"/>
            <a:ext cx="3273321" cy="1522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55EE7-6814-4F1A-8A4A-BFF81164C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806" y="194062"/>
            <a:ext cx="3241428" cy="2446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24A9C-DEAE-4D59-BA9D-224074EAE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07" y="5177657"/>
            <a:ext cx="2879038" cy="1376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348B37-253A-42FE-9044-34AC44183365}"/>
              </a:ext>
            </a:extLst>
          </p:cNvPr>
          <p:cNvSpPr txBox="1"/>
          <p:nvPr/>
        </p:nvSpPr>
        <p:spPr>
          <a:xfrm>
            <a:off x="255417" y="971626"/>
            <a:ext cx="5053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 single cell  “single mode” superconducting cavities provide 64MV @15MV/m for 18GeV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SiC higher order mode absorbers  integrated in the warm beam 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with two 400 kW forward power couplers with variable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powered by an 800 kW two stage solid state RF amplifier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8109F0-996C-4019-933B-E065E5BC852E}"/>
              </a:ext>
            </a:extLst>
          </p:cNvPr>
          <p:cNvSpPr txBox="1"/>
          <p:nvPr/>
        </p:nvSpPr>
        <p:spPr>
          <a:xfrm>
            <a:off x="3989772" y="4637178"/>
            <a:ext cx="1796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R&amp;D</a:t>
            </a:r>
          </a:p>
          <a:p>
            <a:r>
              <a:rPr lang="en-US" dirty="0"/>
              <a:t>- HOM damping</a:t>
            </a:r>
          </a:p>
          <a:p>
            <a:r>
              <a:rPr lang="en-US" dirty="0"/>
              <a:t>- FPC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F2645-80DC-49E4-B0B4-37C2E671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92" y="168097"/>
            <a:ext cx="7886700" cy="859522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Beam RF System R&amp;D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64DB4-E3D5-CAE9-0D50-B0CAD2A27F96}"/>
              </a:ext>
            </a:extLst>
          </p:cNvPr>
          <p:cNvSpPr txBox="1"/>
          <p:nvPr/>
        </p:nvSpPr>
        <p:spPr>
          <a:xfrm>
            <a:off x="6290976" y="4190394"/>
            <a:ext cx="213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HSR 196 MHz Crab cavity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C2D0AA-5911-4213-F482-CF3DBD39A2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19827" r="10038" b="31170"/>
          <a:stretch/>
        </p:blipFill>
        <p:spPr>
          <a:xfrm>
            <a:off x="5801006" y="2334435"/>
            <a:ext cx="3273321" cy="12655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D5C4E3-8E0F-2F27-FE9E-26B90CD52094}"/>
              </a:ext>
            </a:extLst>
          </p:cNvPr>
          <p:cNvSpPr txBox="1"/>
          <p:nvPr/>
        </p:nvSpPr>
        <p:spPr>
          <a:xfrm>
            <a:off x="6219347" y="3344939"/>
            <a:ext cx="2116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ESR Single cell 591 MHz s.c. cavity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BCBBB7EA-403F-6BA3-A86F-6C994B25A1D7}"/>
              </a:ext>
            </a:extLst>
          </p:cNvPr>
          <p:cNvSpPr/>
          <p:nvPr/>
        </p:nvSpPr>
        <p:spPr>
          <a:xfrm>
            <a:off x="7572375" y="2068283"/>
            <a:ext cx="215462" cy="34687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3FC57A-9168-F98A-E39D-DB9FD75E5F37}"/>
              </a:ext>
            </a:extLst>
          </p:cNvPr>
          <p:cNvGrpSpPr>
            <a:grpSpLocks noChangeAspect="1"/>
          </p:cNvGrpSpPr>
          <p:nvPr/>
        </p:nvGrpSpPr>
        <p:grpSpPr>
          <a:xfrm>
            <a:off x="6936639" y="5321609"/>
            <a:ext cx="2116307" cy="1366942"/>
            <a:chOff x="7269912" y="219090"/>
            <a:chExt cx="4683720" cy="30252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EBF75A-4635-1931-3BFD-71AA1157F7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" t="5461" r="5772" b="8895"/>
            <a:stretch/>
          </p:blipFill>
          <p:spPr bwMode="auto">
            <a:xfrm>
              <a:off x="7420569" y="502325"/>
              <a:ext cx="4084631" cy="274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29">
              <a:extLst>
                <a:ext uri="{FF2B5EF4-FFF2-40B4-BE49-F238E27FC236}">
                  <a16:creationId xmlns:a16="http://schemas.microsoft.com/office/drawing/2014/main" id="{E049C99E-BEAF-B392-D0E4-F8F2D2CEE395}"/>
                </a:ext>
              </a:extLst>
            </p:cNvPr>
            <p:cNvSpPr txBox="1"/>
            <p:nvPr/>
          </p:nvSpPr>
          <p:spPr>
            <a:xfrm>
              <a:off x="8292349" y="219090"/>
              <a:ext cx="844369" cy="35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/>
                <a:t>FPC</a:t>
              </a:r>
            </a:p>
          </p:txBody>
        </p:sp>
        <p:sp>
          <p:nvSpPr>
            <p:cNvPr id="20" name="TextBox 29">
              <a:extLst>
                <a:ext uri="{FF2B5EF4-FFF2-40B4-BE49-F238E27FC236}">
                  <a16:creationId xmlns:a16="http://schemas.microsoft.com/office/drawing/2014/main" id="{09933B95-295E-1FBD-32A6-610BC616A90F}"/>
                </a:ext>
              </a:extLst>
            </p:cNvPr>
            <p:cNvSpPr txBox="1"/>
            <p:nvPr/>
          </p:nvSpPr>
          <p:spPr>
            <a:xfrm>
              <a:off x="9887070" y="876585"/>
              <a:ext cx="1111855" cy="36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/>
                <a:t>Pick Up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3236698-80A9-1992-EA65-99255F3D48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42998" y="1184366"/>
              <a:ext cx="59539" cy="4789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Box 29">
              <a:extLst>
                <a:ext uri="{FF2B5EF4-FFF2-40B4-BE49-F238E27FC236}">
                  <a16:creationId xmlns:a16="http://schemas.microsoft.com/office/drawing/2014/main" id="{DD7F6720-6A90-8423-7D1A-775852C323EF}"/>
                </a:ext>
              </a:extLst>
            </p:cNvPr>
            <p:cNvSpPr txBox="1"/>
            <p:nvPr/>
          </p:nvSpPr>
          <p:spPr>
            <a:xfrm>
              <a:off x="10960962" y="1194067"/>
              <a:ext cx="992670" cy="5971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/>
                <a:t>VHOM</a:t>
              </a:r>
            </a:p>
            <a:p>
              <a:pPr algn="ctr"/>
              <a:r>
                <a:rPr lang="en-US" sz="1050" dirty="0"/>
                <a:t>Dogbone</a:t>
              </a:r>
            </a:p>
          </p:txBody>
        </p:sp>
        <p:sp>
          <p:nvSpPr>
            <p:cNvPr id="23" name="TextBox 29">
              <a:extLst>
                <a:ext uri="{FF2B5EF4-FFF2-40B4-BE49-F238E27FC236}">
                  <a16:creationId xmlns:a16="http://schemas.microsoft.com/office/drawing/2014/main" id="{6FDEE892-749D-7D8A-A51D-6C050688D3BD}"/>
                </a:ext>
              </a:extLst>
            </p:cNvPr>
            <p:cNvSpPr txBox="1"/>
            <p:nvPr/>
          </p:nvSpPr>
          <p:spPr>
            <a:xfrm>
              <a:off x="7269912" y="2134586"/>
              <a:ext cx="1111855" cy="597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/>
                <a:t>HHOM</a:t>
              </a:r>
            </a:p>
            <a:p>
              <a:pPr algn="ctr"/>
              <a:r>
                <a:rPr lang="en-US" sz="1050" dirty="0"/>
                <a:t>Dogbone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390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B857D-A14C-4806-8668-7A1465E0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47" y="118682"/>
            <a:ext cx="7886700" cy="747519"/>
          </a:xfrm>
        </p:spPr>
        <p:txBody>
          <a:bodyPr/>
          <a:lstStyle/>
          <a:p>
            <a:r>
              <a:rPr lang="en-US" dirty="0"/>
              <a:t>RF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87304-F04E-48A3-9E20-A5AFB4EFA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35" y="1134167"/>
            <a:ext cx="8761763" cy="1710633"/>
          </a:xfrm>
        </p:spPr>
        <p:txBody>
          <a:bodyPr>
            <a:norm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ESR requires 12 MW of RF power to balance 9MW of synchrotron radiation power loss of the 2.5A beam at 10 GeV.</a:t>
            </a:r>
          </a:p>
          <a:p>
            <a:r>
              <a:rPr lang="en-US" sz="2000" dirty="0">
                <a:sym typeface="Wingdings" panose="05000000000000000000" pitchFamily="2" charset="2"/>
              </a:rPr>
              <a:t>Considering technical performance, cost, safety and availability, solid state RF power technology has been chosen for the RF power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37E17-AE68-425A-9D07-8011DEDC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124CBD-9D3E-1E13-1957-F0CBFACFE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5" y="2940513"/>
            <a:ext cx="4634841" cy="28729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B7CC1-5A3D-DB04-CFE6-E9D1863C2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5" t="9742" r="46015" b="7419"/>
          <a:stretch/>
        </p:blipFill>
        <p:spPr>
          <a:xfrm>
            <a:off x="4816818" y="2940512"/>
            <a:ext cx="4327182" cy="287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56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F2645-80DC-49E4-B0B4-37C2E671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9522"/>
          </a:xfrm>
        </p:spPr>
        <p:txBody>
          <a:bodyPr/>
          <a:lstStyle/>
          <a:p>
            <a:r>
              <a:rPr lang="en-US" dirty="0"/>
              <a:t>Electron Beam RF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9A04C-1D49-489F-982C-2EC6577B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EF9AD-9DA0-466A-BCA0-95A41F39F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39978" r="4576" b="5771"/>
          <a:stretch/>
        </p:blipFill>
        <p:spPr>
          <a:xfrm>
            <a:off x="322543" y="3599812"/>
            <a:ext cx="3273321" cy="1522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55EE7-6814-4F1A-8A4A-BFF81164C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04" y="1153680"/>
            <a:ext cx="3241428" cy="2446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24A9C-DEAE-4D59-BA9D-224074EAE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77" y="5218453"/>
            <a:ext cx="2879038" cy="1376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348B37-253A-42FE-9044-34AC44183365}"/>
              </a:ext>
            </a:extLst>
          </p:cNvPr>
          <p:cNvSpPr txBox="1"/>
          <p:nvPr/>
        </p:nvSpPr>
        <p:spPr>
          <a:xfrm>
            <a:off x="3696433" y="1388012"/>
            <a:ext cx="5053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 single cell  “single mode” superconducting cavities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SiC higher order mode absorbers  integrated in the beam 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with two 400 kW forward power couplers with variable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powered by a 800 kW two stage solid state RF amplifier</a:t>
            </a:r>
          </a:p>
        </p:txBody>
      </p:sp>
    </p:spTree>
    <p:extLst>
      <p:ext uri="{BB962C8B-B14F-4D97-AF65-F5344CB8AC3E}">
        <p14:creationId xmlns:p14="http://schemas.microsoft.com/office/powerpoint/2010/main" val="4089069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B857D-A14C-4806-8668-7A1465E0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47" y="118682"/>
            <a:ext cx="7886700" cy="747519"/>
          </a:xfrm>
        </p:spPr>
        <p:txBody>
          <a:bodyPr/>
          <a:lstStyle/>
          <a:p>
            <a:r>
              <a:rPr lang="en-US" dirty="0"/>
              <a:t>RF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87304-F04E-48A3-9E20-A5AFB4EFA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89" y="1033154"/>
            <a:ext cx="8337963" cy="4351338"/>
          </a:xfrm>
        </p:spPr>
        <p:txBody>
          <a:bodyPr>
            <a:norm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ESR requires 12 MW of RF power to balance 9MW of synchrotron radiation power loss of the 2.5A beam at 10 GeV.</a:t>
            </a:r>
          </a:p>
          <a:p>
            <a:r>
              <a:rPr lang="en-US" sz="2000" dirty="0">
                <a:sym typeface="Wingdings" panose="05000000000000000000" pitchFamily="2" charset="2"/>
              </a:rPr>
              <a:t>Considering technical performance, cost, safety and availability, solid state RF power technology has been chosen for the RF power sources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37E17-AE68-425A-9D07-8011DEDC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124CBD-9D3E-1E13-1957-F0CBFACFE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7" y="2824862"/>
            <a:ext cx="4638570" cy="28752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8EC98A-4BE9-1151-9D37-F439B35DF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5" t="9742" r="46015" b="7419"/>
          <a:stretch/>
        </p:blipFill>
        <p:spPr>
          <a:xfrm>
            <a:off x="5310930" y="2824862"/>
            <a:ext cx="3770143" cy="23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8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0138-98E7-E775-181B-399D0CD4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57" y="66723"/>
            <a:ext cx="7886700" cy="884254"/>
          </a:xfrm>
        </p:spPr>
        <p:txBody>
          <a:bodyPr>
            <a:normAutofit/>
          </a:bodyPr>
          <a:lstStyle/>
          <a:p>
            <a:r>
              <a:rPr lang="en-US" sz="3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6AA12-C717-473F-7257-4D36BD45F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922" y="1023909"/>
            <a:ext cx="6600286" cy="5581203"/>
          </a:xfrm>
        </p:spPr>
        <p:txBody>
          <a:bodyPr>
            <a:normAutofit/>
          </a:bodyPr>
          <a:lstStyle/>
          <a:p>
            <a:r>
              <a:rPr lang="en-US" sz="2200" dirty="0"/>
              <a:t>The EIC Physics Case</a:t>
            </a:r>
          </a:p>
          <a:p>
            <a:r>
              <a:rPr lang="en-US" sz="2200" dirty="0"/>
              <a:t>EIC Requirements</a:t>
            </a:r>
          </a:p>
          <a:p>
            <a:r>
              <a:rPr lang="en-US" sz="2200" dirty="0"/>
              <a:t>EIC Design</a:t>
            </a:r>
          </a:p>
          <a:p>
            <a:r>
              <a:rPr lang="en-US" sz="2200" dirty="0"/>
              <a:t>EIC Accelerator Challenges</a:t>
            </a:r>
          </a:p>
          <a:p>
            <a:pPr marL="457200" lvl="1" indent="0">
              <a:buNone/>
            </a:pPr>
            <a:r>
              <a:rPr lang="en-US" sz="1800" dirty="0"/>
              <a:t>- High Luminosity </a:t>
            </a:r>
          </a:p>
          <a:p>
            <a:pPr lvl="1">
              <a:buFontTx/>
              <a:buChar char="-"/>
            </a:pPr>
            <a:r>
              <a:rPr lang="en-US" sz="1800" dirty="0"/>
              <a:t>Beam Polarization</a:t>
            </a:r>
          </a:p>
          <a:p>
            <a:pPr marL="457200" lvl="1" indent="0">
              <a:buNone/>
            </a:pPr>
            <a:r>
              <a:rPr lang="en-US" sz="1800" dirty="0"/>
              <a:t>- Superconducting RF systems</a:t>
            </a:r>
          </a:p>
          <a:p>
            <a:pPr lvl="1">
              <a:buFontTx/>
              <a:buChar char="-"/>
            </a:pPr>
            <a:r>
              <a:rPr lang="en-US" sz="1800" dirty="0"/>
              <a:t>High beam Intensity</a:t>
            </a:r>
          </a:p>
          <a:p>
            <a:pPr marL="457200" lvl="1" indent="0">
              <a:buNone/>
            </a:pPr>
            <a:r>
              <a:rPr lang="en-US" sz="1800" dirty="0"/>
              <a:t>- Collective Effects</a:t>
            </a:r>
          </a:p>
          <a:p>
            <a:pPr marL="457200" lvl="1" indent="0">
              <a:buNone/>
            </a:pPr>
            <a:r>
              <a:rPr lang="en-US" sz="1800" dirty="0"/>
              <a:t>- High Energy Hadron Beam Cooling</a:t>
            </a:r>
          </a:p>
          <a:p>
            <a:r>
              <a:rPr lang="en-US" sz="2000" dirty="0"/>
              <a:t>EIC Schedule</a:t>
            </a:r>
          </a:p>
          <a:p>
            <a:r>
              <a:rPr lang="en-US" sz="2000" dirty="0"/>
              <a:t>EIC international Collaboration</a:t>
            </a:r>
          </a:p>
          <a:p>
            <a:r>
              <a:rPr lang="en-US" sz="2100" dirty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5CC5D-C7DA-DF7E-5EB5-0311775A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FA24D0-5E6B-2686-9D55-F8C33E3A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17" y="1620333"/>
            <a:ext cx="4161413" cy="352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2BAA-EF68-4681-B1C7-0FFFC03F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1907"/>
            <a:ext cx="7886700" cy="634999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Ring Vacuum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B839A-76BB-4B87-B982-64C1CAA04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867" y="1285835"/>
            <a:ext cx="9329317" cy="2355862"/>
          </a:xfrm>
        </p:spPr>
        <p:txBody>
          <a:bodyPr/>
          <a:lstStyle/>
          <a:p>
            <a:r>
              <a:rPr lang="en-US" sz="2400" dirty="0"/>
              <a:t>Vacuum chamber design optimized to improve manufacturability</a:t>
            </a:r>
          </a:p>
          <a:p>
            <a:r>
              <a:rPr lang="en-US" sz="2400" dirty="0"/>
              <a:t>OFE Cu beam pipe with integrated NEG pumping (NEG stripes)</a:t>
            </a:r>
          </a:p>
          <a:p>
            <a:r>
              <a:rPr lang="en-US" sz="2400" dirty="0"/>
              <a:t>Carefully optimized shielded bellow derived from NSLS-II design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867F7-ECD6-4D37-90FD-7CBD1619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690F9FE-B15A-4C70-A020-1345C195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72" y="2995936"/>
            <a:ext cx="2943225" cy="24939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B9FCB5C-3B02-4B44-9AEC-88D5CAA8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7" y="3128305"/>
            <a:ext cx="3093694" cy="186972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290BA8A-30A3-E2F8-FA97-567280D0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9" y="3130813"/>
            <a:ext cx="2835071" cy="175839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733DF8-29E8-AA44-9DD0-8FFD70515A89}"/>
              </a:ext>
            </a:extLst>
          </p:cNvPr>
          <p:cNvSpPr txBox="1"/>
          <p:nvPr/>
        </p:nvSpPr>
        <p:spPr>
          <a:xfrm>
            <a:off x="78126" y="4976613"/>
            <a:ext cx="2635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ESR vacuum chamber with flange and cooling</a:t>
            </a:r>
          </a:p>
          <a:p>
            <a:r>
              <a:rPr lang="en-US" dirty="0"/>
              <a:t>channels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2D57F-21A6-996B-01B4-70DCA6778BBF}"/>
              </a:ext>
            </a:extLst>
          </p:cNvPr>
          <p:cNvSpPr txBox="1"/>
          <p:nvPr/>
        </p:nvSpPr>
        <p:spPr>
          <a:xfrm>
            <a:off x="6401143" y="5358573"/>
            <a:ext cx="274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shielded bellow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1CD9A-ADAD-F987-1AC0-C6654AA444F9}"/>
              </a:ext>
            </a:extLst>
          </p:cNvPr>
          <p:cNvSpPr txBox="1"/>
          <p:nvPr/>
        </p:nvSpPr>
        <p:spPr>
          <a:xfrm>
            <a:off x="3250998" y="5153926"/>
            <a:ext cx="279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ESR vacuum chamber with self supporting NEG strips</a:t>
            </a:r>
          </a:p>
        </p:txBody>
      </p:sp>
    </p:spTree>
    <p:extLst>
      <p:ext uri="{BB962C8B-B14F-4D97-AF65-F5344CB8AC3E}">
        <p14:creationId xmlns:p14="http://schemas.microsoft.com/office/powerpoint/2010/main" val="3621806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FC85E-DE8A-4D48-9100-721A14E2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53963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HSR Vacuum Cu/aC Coated Beam Screen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76C43-29B5-4A11-A930-88D1E72D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D7084D20-DBA4-4C16-B34C-54011468E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7" r="9777" b="14198"/>
          <a:stretch/>
        </p:blipFill>
        <p:spPr bwMode="auto">
          <a:xfrm flipH="1">
            <a:off x="3162882" y="4604330"/>
            <a:ext cx="2387536" cy="167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3ADB3-7A43-C581-44BF-5717B4FA9F14}"/>
              </a:ext>
            </a:extLst>
          </p:cNvPr>
          <p:cNvSpPr txBox="1"/>
          <p:nvPr/>
        </p:nvSpPr>
        <p:spPr>
          <a:xfrm>
            <a:off x="173501" y="3608163"/>
            <a:ext cx="8970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increase conductivity of RHIC cold SS beampipe, suppress electron cloud with SEY ~1</a:t>
            </a:r>
          </a:p>
          <a:p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In situ insertion of a </a:t>
            </a:r>
            <a:r>
              <a:rPr lang="en-US" b="1" dirty="0"/>
              <a:t>Cu and aC coated screen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actively gas cooled screen is the only feasible solution (unfortunately also the most expensive one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271F84-E528-47A9-B105-117E53571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29" y="2408549"/>
            <a:ext cx="4315502" cy="113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224266-832E-4104-9527-3ABA5A811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955" y="2094192"/>
            <a:ext cx="1977463" cy="15790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845126-7360-4906-A5A1-8481417DB5A2}"/>
              </a:ext>
            </a:extLst>
          </p:cNvPr>
          <p:cNvSpPr txBox="1"/>
          <p:nvPr/>
        </p:nvSpPr>
        <p:spPr>
          <a:xfrm>
            <a:off x="387442" y="1139096"/>
            <a:ext cx="7736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resistive losses of the 1A proton beam current leads to an unacceptable cryogenic load  </a:t>
            </a:r>
            <a:r>
              <a:rPr lang="en-US" dirty="0">
                <a:sym typeface="Wingdings" panose="05000000000000000000" pitchFamily="2" charset="2"/>
              </a:rPr>
              <a:t> need a </a:t>
            </a:r>
            <a:r>
              <a:rPr lang="en-US" b="1" dirty="0">
                <a:sym typeface="Wingdings" panose="05000000000000000000" pitchFamily="2" charset="2"/>
              </a:rPr>
              <a:t>Cu coated surface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up of electron cloud by ionization of rest gas amplified by secondary emission from stainless steel beam pipe</a:t>
            </a:r>
          </a:p>
        </p:txBody>
      </p:sp>
    </p:spTree>
    <p:extLst>
      <p:ext uri="{BB962C8B-B14F-4D97-AF65-F5344CB8AC3E}">
        <p14:creationId xmlns:p14="http://schemas.microsoft.com/office/powerpoint/2010/main" val="788479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DF04-173F-628C-D2C7-7830E36F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94207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54D38-F38A-1256-BBC4-3B056F4BD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" y="1206029"/>
            <a:ext cx="8809549" cy="4351338"/>
          </a:xfrm>
        </p:spPr>
        <p:txBody>
          <a:bodyPr>
            <a:normAutofit/>
          </a:bodyPr>
          <a:lstStyle/>
          <a:p>
            <a:r>
              <a:rPr lang="en-US" sz="1900" dirty="0"/>
              <a:t>In ESR, synchrotron radiation would help building up polarization slowly     </a:t>
            </a:r>
          </a:p>
          <a:p>
            <a:pPr marL="0" indent="0">
              <a:buNone/>
            </a:pPr>
            <a:r>
              <a:rPr lang="en-US" sz="1900" dirty="0"/>
              <a:t>but there are counteracting effects that destroy polarization </a:t>
            </a:r>
          </a:p>
          <a:p>
            <a:pPr marL="0" indent="0">
              <a:buNone/>
            </a:pPr>
            <a:r>
              <a:rPr lang="en-US" sz="1900" dirty="0">
                <a:sym typeface="Wingdings" panose="05000000000000000000" pitchFamily="2" charset="2"/>
              </a:rPr>
              <a:t> </a:t>
            </a:r>
            <a:r>
              <a:rPr lang="en-US" sz="1900" dirty="0"/>
              <a:t>Equilibrium polarization is only 30%-60% in ESR, but need 70-80%</a:t>
            </a:r>
          </a:p>
          <a:p>
            <a:r>
              <a:rPr lang="en-US" sz="1900" dirty="0"/>
              <a:t>Buildup would work only for spin up direction but need spin down also</a:t>
            </a:r>
          </a:p>
          <a:p>
            <a:pPr marL="0" indent="0">
              <a:buNone/>
            </a:pPr>
            <a:r>
              <a:rPr lang="en-US" sz="1900" dirty="0">
                <a:sym typeface="Wingdings" panose="05000000000000000000" pitchFamily="2" charset="2"/>
              </a:rPr>
              <a:t>  Electron p</a:t>
            </a:r>
            <a:r>
              <a:rPr lang="en-US" sz="1900" dirty="0"/>
              <a:t>olarization electrons  created  by polarized source </a:t>
            </a:r>
          </a:p>
          <a:p>
            <a:r>
              <a:rPr lang="en-US" sz="1900" dirty="0"/>
              <a:t>and preserved  during acceleration in the RCS  (quite tricky)</a:t>
            </a:r>
          </a:p>
          <a:p>
            <a:r>
              <a:rPr lang="en-US" sz="1900" dirty="0"/>
              <a:t>In ESR, long list of effects that destroy injected polarization</a:t>
            </a:r>
          </a:p>
          <a:p>
            <a:pPr marL="0" indent="0">
              <a:buNone/>
            </a:pPr>
            <a:r>
              <a:rPr lang="en-US" sz="1900" dirty="0">
                <a:sym typeface="Wingdings" panose="05000000000000000000" pitchFamily="2" charset="2"/>
              </a:rPr>
              <a:t> need</a:t>
            </a:r>
            <a:endParaRPr lang="en-US" sz="19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Extremely careful orbit control (microns)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Extremely careful compensation of coupling between transverse planes of oscillations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Very careful choice of tunes: horizontal, vertical, longitudinal, and spin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Careful compensation of detector solenoid by rotated quadrupoles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415E9-79A2-8465-D2C8-0B918C28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96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3AB53-A05D-B6A3-4C6E-040FD3FAD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2" y="282892"/>
            <a:ext cx="7886700" cy="53974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Electron-Injector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B0B62-107B-1862-B737-282C5CDEE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2" y="767706"/>
            <a:ext cx="8955997" cy="5760230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Polarized electron source (constructed pre-project) has demonstrated EIC performance parameter with significant margin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Electron 400 MeV injector linac: Layout and parameters as well as performance. Requirements consolidated; planned as turn-key procurement from experienced vendors, performance confirmed by simulations based on detailed design and existing, similar linacs.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Critical long lead procurement, needs a CD3-a early procurement authorization </a:t>
            </a:r>
          </a:p>
          <a:p>
            <a:r>
              <a:rPr lang="en-US" sz="2000" dirty="0"/>
              <a:t>Is planned to be sufficiently defined for procurement by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7AABC-D2AE-3AEE-0C99-132D51DC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E2C41E41-CFD5-4F86-9E27-439E84E6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35" y="4162243"/>
            <a:ext cx="3070708" cy="151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94ED1C-B07F-4542-967C-0ECD24196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99" y="1232885"/>
            <a:ext cx="2914344" cy="2012707"/>
          </a:xfrm>
          <a:prstGeom prst="rect">
            <a:avLst/>
          </a:prstGeom>
        </p:spPr>
      </p:pic>
      <p:pic>
        <p:nvPicPr>
          <p:cNvPr id="16" name="Picture 3" descr="28710a06-ba60-474b-b0c4-5e9fc9e68d96@namprd09">
            <a:extLst>
              <a:ext uri="{FF2B5EF4-FFF2-40B4-BE49-F238E27FC236}">
                <a16:creationId xmlns:a16="http://schemas.microsoft.com/office/drawing/2014/main" id="{D55591D4-C01F-4C25-B356-8412AF97C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0" t="39519"/>
          <a:stretch/>
        </p:blipFill>
        <p:spPr bwMode="auto">
          <a:xfrm flipH="1">
            <a:off x="4163446" y="4162243"/>
            <a:ext cx="3188928" cy="146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6F344-DDFB-4B58-AA06-6CB46E0E64FC}"/>
              </a:ext>
            </a:extLst>
          </p:cNvPr>
          <p:cNvSpPr txBox="1"/>
          <p:nvPr/>
        </p:nvSpPr>
        <p:spPr>
          <a:xfrm>
            <a:off x="4210152" y="1323330"/>
            <a:ext cx="4527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The polarized electron gun has produced beam with EIC intensity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The critical cathode lifetime achieved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@ &gt; 1 year of operating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91% polarization with measured using  strained GaAs cathodes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949800-DC29-5ADA-E216-0175D6D4EBD3}"/>
              </a:ext>
            </a:extLst>
          </p:cNvPr>
          <p:cNvSpPr txBox="1"/>
          <p:nvPr/>
        </p:nvSpPr>
        <p:spPr>
          <a:xfrm>
            <a:off x="6507678" y="5032312"/>
            <a:ext cx="84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NSLS2 LINAC</a:t>
            </a:r>
          </a:p>
        </p:txBody>
      </p:sp>
    </p:spTree>
    <p:extLst>
      <p:ext uri="{BB962C8B-B14F-4D97-AF65-F5344CB8AC3E}">
        <p14:creationId xmlns:p14="http://schemas.microsoft.com/office/powerpoint/2010/main" val="340658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3C634-5261-4680-92A9-00BC88406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319" y="4169067"/>
            <a:ext cx="5198954" cy="2352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2" y="238798"/>
            <a:ext cx="9128632" cy="1325563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GeV Rapid Cycling Synchrotron enables high electron polarization in the electron storage ring</a:t>
            </a:r>
            <a:endParaRPr lang="en-US" sz="3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212" y="642319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034" y="1402622"/>
            <a:ext cx="89785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AGS experience confirms depolarization suppressed by lattice periodicity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Ingenious optical design with high quasi-periodicity arcs and unity transformations in the straights suppresses all systematic depolarizing resonances up to E &gt;18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orbit control  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cl.o.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 0.5 mm;  good reproducibility suppresses depolarization by imperfection resonances.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No depolarizing resonances during  acceleration 0.4-18 GeV   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no loss of polarization on the entire ramp up to 18 GeV  (100 ms ramp time, 2 Hz)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7FB27-15E2-499B-A349-F677114BD092}"/>
              </a:ext>
            </a:extLst>
          </p:cNvPr>
          <p:cNvSpPr txBox="1"/>
          <p:nvPr/>
        </p:nvSpPr>
        <p:spPr>
          <a:xfrm>
            <a:off x="1124103" y="3652578"/>
            <a:ext cx="1296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RCS Design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CBE28A-23BD-40E7-9A96-B683AA5D5497}"/>
              </a:ext>
            </a:extLst>
          </p:cNvPr>
          <p:cNvSpPr txBox="1"/>
          <p:nvPr/>
        </p:nvSpPr>
        <p:spPr>
          <a:xfrm>
            <a:off x="3373615" y="3645847"/>
            <a:ext cx="5384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RCS Polarization Performance confirmed by extensive simulations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1DF932-AF01-4CAE-BB94-765AC352D9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51" y="3960354"/>
            <a:ext cx="2381227" cy="23812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3189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2" y="57169"/>
            <a:ext cx="8776922" cy="134309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High average polarization at electron          storage ring of 80% by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A87AA2-8062-42D9-85F3-7BFCE11C9B4F}"/>
              </a:ext>
            </a:extLst>
          </p:cNvPr>
          <p:cNvSpPr txBox="1"/>
          <p:nvPr/>
        </p:nvSpPr>
        <p:spPr>
          <a:xfrm>
            <a:off x="169625" y="1309798"/>
            <a:ext cx="89743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Frequent  injection of bunches on energy  with high initial polarization of 85%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Initial polarization decays towards P</a:t>
            </a:r>
            <a:r>
              <a:rPr lang="en-US" sz="2000" baseline="-25000" dirty="0"/>
              <a:t>∞  </a:t>
            </a:r>
            <a:r>
              <a:rPr lang="en-US" sz="2000" dirty="0"/>
              <a:t>&lt; ~50%                                                                (equilibrium of self-polarization and stochastic excitation)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 18 GeV, </a:t>
            </a:r>
            <a:r>
              <a:rPr lang="en-US" sz="2000" dirty="0">
                <a:sym typeface="Wingdings" panose="05000000000000000000" pitchFamily="2" charset="2"/>
              </a:rPr>
              <a:t>every bunch is refreshed within minutes with </a:t>
            </a:r>
            <a:r>
              <a:rPr lang="en-US" sz="2000" dirty="0"/>
              <a:t>RCS cycling rate of 2Hz.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Need both polarization directions present at the same time </a:t>
            </a: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FF0898-12EE-1643-9F32-4B859B0C8E18}"/>
              </a:ext>
            </a:extLst>
          </p:cNvPr>
          <p:cNvGrpSpPr/>
          <p:nvPr/>
        </p:nvGrpSpPr>
        <p:grpSpPr>
          <a:xfrm>
            <a:off x="553489" y="3095589"/>
            <a:ext cx="7538951" cy="3515498"/>
            <a:chOff x="1124910" y="2974176"/>
            <a:chExt cx="6669074" cy="2872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317727-58D4-4F7B-A368-45038FBF0530}"/>
                </a:ext>
              </a:extLst>
            </p:cNvPr>
            <p:cNvSpPr/>
            <p:nvPr/>
          </p:nvSpPr>
          <p:spPr>
            <a:xfrm>
              <a:off x="4059534" y="3487016"/>
              <a:ext cx="949567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6C9771-F503-0741-A58D-7885A2B8EA60}"/>
                </a:ext>
              </a:extLst>
            </p:cNvPr>
            <p:cNvGrpSpPr/>
            <p:nvPr/>
          </p:nvGrpSpPr>
          <p:grpSpPr>
            <a:xfrm>
              <a:off x="1124910" y="2974176"/>
              <a:ext cx="1850122" cy="497443"/>
              <a:chOff x="1969362" y="2645426"/>
              <a:chExt cx="1850122" cy="497443"/>
            </a:xfrm>
          </p:grpSpPr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49CC1403-0DBB-4C12-87B5-8AA8EC1E2F29}"/>
                  </a:ext>
                </a:extLst>
              </p:cNvPr>
              <p:cNvSpPr/>
              <p:nvPr/>
            </p:nvSpPr>
            <p:spPr>
              <a:xfrm>
                <a:off x="2079563" y="2882043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C994450B-3D0D-4059-AEE3-6864B2BD4BA2}"/>
                  </a:ext>
                </a:extLst>
              </p:cNvPr>
              <p:cNvSpPr/>
              <p:nvPr/>
            </p:nvSpPr>
            <p:spPr>
              <a:xfrm>
                <a:off x="2190711" y="2882043"/>
                <a:ext cx="70941" cy="178874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255013-84F7-452A-A749-99117FB32D2E}"/>
                  </a:ext>
                </a:extLst>
              </p:cNvPr>
              <p:cNvSpPr txBox="1"/>
              <p:nvPr/>
            </p:nvSpPr>
            <p:spPr>
              <a:xfrm>
                <a:off x="1969362" y="2645426"/>
                <a:ext cx="63430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9AEB57-CEC9-4546-92F5-CA09AC3C4D07}"/>
                  </a:ext>
                </a:extLst>
              </p:cNvPr>
              <p:cNvSpPr txBox="1"/>
              <p:nvPr/>
            </p:nvSpPr>
            <p:spPr>
              <a:xfrm>
                <a:off x="2462563" y="2665068"/>
                <a:ext cx="1356921" cy="477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1.2 minutes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797EF8-E92D-7A41-A13F-60F3875925B9}"/>
                </a:ext>
              </a:extLst>
            </p:cNvPr>
            <p:cNvGrpSpPr/>
            <p:nvPr/>
          </p:nvGrpSpPr>
          <p:grpSpPr>
            <a:xfrm>
              <a:off x="6128831" y="3023664"/>
              <a:ext cx="1597030" cy="533449"/>
              <a:chOff x="4336513" y="2617474"/>
              <a:chExt cx="1597030" cy="533449"/>
            </a:xfrm>
          </p:grpSpPr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id="{F9DF7985-C6C6-4C8E-A66C-AA41218F13D2}"/>
                  </a:ext>
                </a:extLst>
              </p:cNvPr>
              <p:cNvSpPr/>
              <p:nvPr/>
            </p:nvSpPr>
            <p:spPr>
              <a:xfrm>
                <a:off x="4440326" y="2855060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26E028CE-01AE-471D-8D62-C4C1EFE81995}"/>
                  </a:ext>
                </a:extLst>
              </p:cNvPr>
              <p:cNvSpPr/>
              <p:nvPr/>
            </p:nvSpPr>
            <p:spPr>
              <a:xfrm flipH="1" flipV="1">
                <a:off x="4523094" y="2844413"/>
                <a:ext cx="70941" cy="173856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96BACF-8CAC-4831-AC41-D8F38C068A80}"/>
                  </a:ext>
                </a:extLst>
              </p:cNvPr>
              <p:cNvSpPr txBox="1"/>
              <p:nvPr/>
            </p:nvSpPr>
            <p:spPr>
              <a:xfrm>
                <a:off x="4336513" y="2617474"/>
                <a:ext cx="63263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147864-BE46-485E-BE87-292D448A91E9}"/>
                  </a:ext>
                </a:extLst>
              </p:cNvPr>
              <p:cNvSpPr txBox="1"/>
              <p:nvPr/>
            </p:nvSpPr>
            <p:spPr>
              <a:xfrm>
                <a:off x="4697848" y="2673122"/>
                <a:ext cx="1235695" cy="477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 3.2 minutes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4E9BF2-B909-40FE-AADC-7F8AEA7F53FB}"/>
                </a:ext>
              </a:extLst>
            </p:cNvPr>
            <p:cNvSpPr txBox="1"/>
            <p:nvPr/>
          </p:nvSpPr>
          <p:spPr>
            <a:xfrm>
              <a:off x="3061497" y="3979867"/>
              <a:ext cx="76620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9E5867-0640-4839-95FC-8AF46F55C20C}"/>
                </a:ext>
              </a:extLst>
            </p:cNvPr>
            <p:cNvSpPr txBox="1"/>
            <p:nvPr/>
          </p:nvSpPr>
          <p:spPr>
            <a:xfrm>
              <a:off x="2828653" y="4855407"/>
              <a:ext cx="76620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5C4D00-2A0B-4745-8003-26F4BEFDA010}"/>
                </a:ext>
              </a:extLst>
            </p:cNvPr>
            <p:cNvSpPr txBox="1"/>
            <p:nvPr/>
          </p:nvSpPr>
          <p:spPr>
            <a:xfrm>
              <a:off x="4334771" y="5508022"/>
              <a:ext cx="1578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7E1288-5ECA-4B7A-84BD-3932F8F1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910" y="3550685"/>
              <a:ext cx="6315347" cy="202607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04846B-98E2-46A3-B988-D01AC003E952}"/>
                </a:ext>
              </a:extLst>
            </p:cNvPr>
            <p:cNvCxnSpPr>
              <a:cxnSpLocks/>
            </p:cNvCxnSpPr>
            <p:nvPr/>
          </p:nvCxnSpPr>
          <p:spPr>
            <a:xfrm>
              <a:off x="4930664" y="3637057"/>
              <a:ext cx="0" cy="150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2CF027-7D5A-4B60-B773-659421ADB1E5}"/>
                </a:ext>
              </a:extLst>
            </p:cNvPr>
            <p:cNvSpPr txBox="1"/>
            <p:nvPr/>
          </p:nvSpPr>
          <p:spPr>
            <a:xfrm>
              <a:off x="6386353" y="4224086"/>
              <a:ext cx="1407631" cy="5280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-25000" dirty="0"/>
                <a:t>∞</a:t>
              </a:r>
              <a:r>
                <a:rPr lang="en-US" dirty="0"/>
                <a:t>= 30%</a:t>
              </a:r>
            </a:p>
            <a:p>
              <a:r>
                <a:rPr lang="en-US" dirty="0"/>
                <a:t>(conservative)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179BB6D-E3BD-41B4-9E75-A88F571140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260" y="5170593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7CAA17-E78B-47EB-9E5E-D95DC6595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860" y="5166867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95C62B7-2069-4990-9C7E-128325662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4743" y="5160444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A66D39-23ED-46F2-8DBB-CED90267E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777" y="5163471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09C982-B454-4B05-BDD3-2800FCC3D71C}"/>
                </a:ext>
              </a:extLst>
            </p:cNvPr>
            <p:cNvSpPr txBox="1"/>
            <p:nvPr/>
          </p:nvSpPr>
          <p:spPr>
            <a:xfrm>
              <a:off x="4401211" y="3350546"/>
              <a:ext cx="12276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4812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F4B8-41C0-46D2-9A1A-06491E590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92" y="181013"/>
            <a:ext cx="7886700" cy="546278"/>
          </a:xfrm>
        </p:spPr>
        <p:txBody>
          <a:bodyPr>
            <a:noAutofit/>
          </a:bodyPr>
          <a:lstStyle/>
          <a:p>
            <a:r>
              <a:rPr lang="en-US" sz="3600" dirty="0"/>
              <a:t>EIC Hadron Polarization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416D32-D036-4005-AB8D-DCA0F2BC74F1}"/>
              </a:ext>
            </a:extLst>
          </p:cNvPr>
          <p:cNvSpPr txBox="1"/>
          <p:nvPr/>
        </p:nvSpPr>
        <p:spPr>
          <a:xfrm>
            <a:off x="464025" y="1059002"/>
            <a:ext cx="85091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Existing p Polarization in RHIC  achieved with “Siberian snakes”.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Near term improvements will increase proton polarization in RHIC from 60% to 80%.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 polarization of &gt;80% measured in source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80% polarized 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 in EIC will be achieved with six “snakes”,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Acceleration of polarized Deuterons in EIC 100% spin transparent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Need  tune jumps in the hadron booster synchrotron</a:t>
            </a:r>
            <a:endParaRPr lang="en-US" sz="2400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7F2D0B4-0816-4EB7-98CF-59A5B1D78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0962" y="65087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3" descr="Image">
            <a:extLst>
              <a:ext uri="{FF2B5EF4-FFF2-40B4-BE49-F238E27FC236}">
                <a16:creationId xmlns:a16="http://schemas.microsoft.com/office/drawing/2014/main" id="{B82E8727-1FFB-4790-B945-3BC4F6318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577" y="3679949"/>
            <a:ext cx="4250138" cy="24546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72F7E-C0D9-4677-A4B0-144B53B8FBD9}"/>
              </a:ext>
            </a:extLst>
          </p:cNvPr>
          <p:cNvSpPr txBox="1"/>
          <p:nvPr/>
        </p:nvSpPr>
        <p:spPr>
          <a:xfrm>
            <a:off x="5579661" y="4488575"/>
            <a:ext cx="272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beam ion source EBIS  with polarized </a:t>
            </a:r>
            <a:r>
              <a:rPr lang="en-US" baseline="30000" dirty="0"/>
              <a:t>3</a:t>
            </a:r>
            <a:r>
              <a:rPr lang="en-US" dirty="0"/>
              <a:t>He extension</a:t>
            </a:r>
          </a:p>
        </p:txBody>
      </p:sp>
    </p:spTree>
    <p:extLst>
      <p:ext uri="{BB962C8B-B14F-4D97-AF65-F5344CB8AC3E}">
        <p14:creationId xmlns:p14="http://schemas.microsoft.com/office/powerpoint/2010/main" val="421603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4286-1B3A-2404-C828-2DD79530A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FF7B4-0ED0-A40B-7BCA-FAA543656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Maximum luminosity requires hadron emittance smaller than can be provide by proton and ion sources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Need “Cooling”</a:t>
            </a:r>
          </a:p>
          <a:p>
            <a:pPr marL="0" indent="0">
              <a:buNone/>
            </a:pPr>
            <a:r>
              <a:rPr lang="en-US" u="sng" dirty="0">
                <a:sym typeface="Wingdings" panose="05000000000000000000" pitchFamily="2" charset="2"/>
              </a:rPr>
              <a:t>Concept:</a:t>
            </a:r>
          </a:p>
          <a:p>
            <a:r>
              <a:rPr lang="en-US" dirty="0">
                <a:sym typeface="Wingdings" panose="05000000000000000000" pitchFamily="2" charset="2"/>
              </a:rPr>
              <a:t>Precooling at injection energy with bunched beam electron cooling</a:t>
            </a:r>
          </a:p>
          <a:p>
            <a:r>
              <a:rPr lang="en-US" dirty="0">
                <a:sym typeface="Wingdings" panose="05000000000000000000" pitchFamily="2" charset="2"/>
              </a:rPr>
              <a:t>Maintaining high beam brightness counteracting intra beam scattering by cooling at high energy: “Strong Hadron Cooling”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65465-5D1E-F4B3-89B5-D54D7B76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20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4E20-690B-E939-95B8-7C676F0E0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89" y="81716"/>
            <a:ext cx="8757266" cy="49484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Strong Hadron Cooling Design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5C462-C428-04CF-7134-1395482D1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41" y="4047279"/>
            <a:ext cx="8844682" cy="2451463"/>
          </a:xfrm>
        </p:spPr>
        <p:txBody>
          <a:bodyPr>
            <a:normAutofit/>
          </a:bodyPr>
          <a:lstStyle/>
          <a:p>
            <a:r>
              <a:rPr lang="en-US" sz="2000" dirty="0"/>
              <a:t>Coherent electron cooling with microbunching amplification</a:t>
            </a:r>
          </a:p>
          <a:p>
            <a:r>
              <a:rPr lang="en-US" sz="2000" dirty="0"/>
              <a:t>Cooling process and amplification process supported by extensive simulations 1-D and 3-D simulations show slightly reduced cooling rates </a:t>
            </a:r>
          </a:p>
          <a:p>
            <a:r>
              <a:rPr lang="en-US" sz="2000" dirty="0"/>
              <a:t>Challenging beam diagnostic tasks: beams have to remain synchronous across the cooling section on the micron level</a:t>
            </a:r>
          </a:p>
          <a:p>
            <a:r>
              <a:rPr lang="en-US" sz="2000" dirty="0"/>
              <a:t>Pre-cooling at injection energy integrated into strong hadron cooling sharing many hardware components</a:t>
            </a:r>
            <a:r>
              <a:rPr lang="en-US" sz="1800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09227-6C9D-F052-549E-8B6AFFA66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B08F16-5C23-E511-024F-0E8733108088}"/>
              </a:ext>
            </a:extLst>
          </p:cNvPr>
          <p:cNvGrpSpPr/>
          <p:nvPr/>
        </p:nvGrpSpPr>
        <p:grpSpPr>
          <a:xfrm>
            <a:off x="928988" y="1535986"/>
            <a:ext cx="6992140" cy="2086207"/>
            <a:chOff x="1261840" y="1436996"/>
            <a:chExt cx="6624656" cy="15462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5CC331-0778-D923-AD1A-279913BA2C07}"/>
                </a:ext>
              </a:extLst>
            </p:cNvPr>
            <p:cNvGrpSpPr/>
            <p:nvPr/>
          </p:nvGrpSpPr>
          <p:grpSpPr>
            <a:xfrm>
              <a:off x="1261840" y="1436996"/>
              <a:ext cx="6624656" cy="1546229"/>
              <a:chOff x="1174280" y="1005608"/>
              <a:chExt cx="6624656" cy="154622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860C44C0-C8A1-4B0B-ED12-C54F02E114D2}"/>
                  </a:ext>
                </a:extLst>
              </p:cNvPr>
              <p:cNvCxnSpPr/>
              <p:nvPr/>
            </p:nvCxnSpPr>
            <p:spPr>
              <a:xfrm>
                <a:off x="3134449" y="1486991"/>
                <a:ext cx="2744688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FC28AD3-0D69-A61D-AFE4-722F94B69701}"/>
                  </a:ext>
                </a:extLst>
              </p:cNvPr>
              <p:cNvGrpSpPr/>
              <p:nvPr/>
            </p:nvGrpSpPr>
            <p:grpSpPr>
              <a:xfrm>
                <a:off x="1174280" y="1005608"/>
                <a:ext cx="6624656" cy="1546229"/>
                <a:chOff x="587857" y="1031868"/>
                <a:chExt cx="6624656" cy="1546229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46F128-33D4-CA1C-FA0D-30335285A8D5}"/>
                    </a:ext>
                  </a:extLst>
                </p:cNvPr>
                <p:cNvSpPr txBox="1"/>
                <p:nvPr/>
              </p:nvSpPr>
              <p:spPr>
                <a:xfrm>
                  <a:off x="4264313" y="1226896"/>
                  <a:ext cx="51167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432FF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E&lt;E</a:t>
                  </a:r>
                  <a:r>
                    <a:rPr lang="en-US" sz="1400" baseline="-25000" dirty="0">
                      <a:solidFill>
                        <a:srgbClr val="0432FF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0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9EF0FD71-7418-6132-BC1B-92FB6F3DCDEF}"/>
                    </a:ext>
                  </a:extLst>
                </p:cNvPr>
                <p:cNvGrpSpPr/>
                <p:nvPr/>
              </p:nvGrpSpPr>
              <p:grpSpPr>
                <a:xfrm>
                  <a:off x="587857" y="1031868"/>
                  <a:ext cx="6624656" cy="1546229"/>
                  <a:chOff x="587857" y="1031868"/>
                  <a:chExt cx="6624656" cy="1546229"/>
                </a:xfrm>
              </p:grpSpPr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26B19DD1-EE0F-9975-F015-6DC52A85B557}"/>
                      </a:ext>
                    </a:extLst>
                  </p:cNvPr>
                  <p:cNvCxnSpPr/>
                  <p:nvPr/>
                </p:nvCxnSpPr>
                <p:spPr>
                  <a:xfrm>
                    <a:off x="754912" y="1839433"/>
                    <a:ext cx="446567" cy="0"/>
                  </a:xfrm>
                  <a:prstGeom prst="straightConnector1">
                    <a:avLst/>
                  </a:prstGeom>
                  <a:ln w="50800" cmpd="tri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C6E43F65-E398-243B-FC49-AA54D6F96EE4}"/>
                      </a:ext>
                    </a:extLst>
                  </p:cNvPr>
                  <p:cNvCxnSpPr/>
                  <p:nvPr/>
                </p:nvCxnSpPr>
                <p:spPr>
                  <a:xfrm>
                    <a:off x="6670159" y="1839433"/>
                    <a:ext cx="446567" cy="0"/>
                  </a:xfrm>
                  <a:prstGeom prst="straightConnector1">
                    <a:avLst/>
                  </a:prstGeom>
                  <a:ln w="50800" cmpd="tri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8354C4FD-D902-452D-E08A-02F546095DC7}"/>
                      </a:ext>
                    </a:extLst>
                  </p:cNvPr>
                  <p:cNvCxnSpPr/>
                  <p:nvPr/>
                </p:nvCxnSpPr>
                <p:spPr>
                  <a:xfrm>
                    <a:off x="1201479" y="1839433"/>
                    <a:ext cx="1116208" cy="0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6DA6FB4B-EAEF-4231-E057-AF5F2D492051}"/>
                      </a:ext>
                    </a:extLst>
                  </p:cNvPr>
                  <p:cNvCxnSpPr/>
                  <p:nvPr/>
                </p:nvCxnSpPr>
                <p:spPr>
                  <a:xfrm>
                    <a:off x="5553951" y="1839433"/>
                    <a:ext cx="1116208" cy="0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AE65008A-2C03-3679-6039-C5E87ED919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41578" y="1660397"/>
                    <a:ext cx="437011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prstDash val="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936127D1-FE01-307F-1277-D7E89C63DB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48236" y="1393724"/>
                    <a:ext cx="494211" cy="0"/>
                  </a:xfrm>
                  <a:prstGeom prst="straightConnector1">
                    <a:avLst/>
                  </a:prstGeom>
                  <a:ln>
                    <a:solidFill>
                      <a:srgbClr val="0432FF"/>
                    </a:solidFill>
                    <a:prstDash val="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7480DF0-67AB-5FCD-3D31-9A968B0FC5B7}"/>
                      </a:ext>
                    </a:extLst>
                  </p:cNvPr>
                  <p:cNvSpPr txBox="1"/>
                  <p:nvPr/>
                </p:nvSpPr>
                <p:spPr>
                  <a:xfrm>
                    <a:off x="4407736" y="1502018"/>
                    <a:ext cx="51167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E&gt;E</a:t>
                    </a:r>
                    <a:r>
                      <a:rPr lang="en-US" sz="1400" baseline="-250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0</a:t>
                    </a:r>
                  </a:p>
                </p:txBody>
              </p: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19C39558-8984-056C-0E05-0FEEBE4CE1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0923" y="1543655"/>
                    <a:ext cx="437011" cy="0"/>
                  </a:xfrm>
                  <a:prstGeom prst="straightConnector1">
                    <a:avLst/>
                  </a:prstGeom>
                  <a:ln>
                    <a:solidFill>
                      <a:srgbClr val="7030A0"/>
                    </a:solidFill>
                    <a:prstDash val="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56BF3999-6AEF-7E6C-ACD2-EFC3DB680492}"/>
                      </a:ext>
                    </a:extLst>
                  </p:cNvPr>
                  <p:cNvGrpSpPr/>
                  <p:nvPr/>
                </p:nvGrpSpPr>
                <p:grpSpPr>
                  <a:xfrm>
                    <a:off x="642143" y="1841632"/>
                    <a:ext cx="3151862" cy="522638"/>
                    <a:chOff x="642143" y="1841632"/>
                    <a:chExt cx="3151862" cy="522638"/>
                  </a:xfrm>
                </p:grpSpPr>
                <p:cxnSp>
                  <p:nvCxnSpPr>
                    <p:cNvPr id="47" name="Straight Arrow Connector 46">
                      <a:extLst>
                        <a:ext uri="{FF2B5EF4-FFF2-40B4-BE49-F238E27FC236}">
                          <a16:creationId xmlns:a16="http://schemas.microsoft.com/office/drawing/2014/main" id="{0E3B0F2E-D253-3D38-5940-924C85FD6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42143" y="2035196"/>
                      <a:ext cx="404261" cy="329074"/>
                    </a:xfrm>
                    <a:prstGeom prst="straightConnector1">
                      <a:avLst/>
                    </a:prstGeom>
                    <a:ln w="50800" cmpd="tri">
                      <a:solidFill>
                        <a:srgbClr val="92B8E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CB2FF5A4-601E-38EF-11A6-70D530C823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46404" y="1850530"/>
                      <a:ext cx="227996" cy="184666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1FADBE97-92D2-394B-0FDE-D2B3E01126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60917" y="1850530"/>
                      <a:ext cx="1046984" cy="6230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>
                      <a:extLst>
                        <a:ext uri="{FF2B5EF4-FFF2-40B4-BE49-F238E27FC236}">
                          <a16:creationId xmlns:a16="http://schemas.microsoft.com/office/drawing/2014/main" id="{C819A941-9961-C905-8525-8E9EC72CFF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294826" y="1850530"/>
                      <a:ext cx="100429" cy="201718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646C7D81-59C0-92EA-5EC0-12C7461F7E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380210" y="2042511"/>
                      <a:ext cx="299510" cy="0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575AC73D-37C0-8637-96C8-CEDEA2606A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657464" y="1850530"/>
                      <a:ext cx="100429" cy="201718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E33EA480-DF73-5F5B-A5FB-74457D0C6B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750209" y="1850158"/>
                      <a:ext cx="954419" cy="8949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F118841B-F974-66A1-66C5-EFD82BF723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693576" y="1841632"/>
                      <a:ext cx="100429" cy="201718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97CD901C-2025-705F-E4EA-0A51F2AB43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08252" y="2034824"/>
                    <a:ext cx="404261" cy="329074"/>
                  </a:xfrm>
                  <a:prstGeom prst="straightConnector1">
                    <a:avLst/>
                  </a:prstGeom>
                  <a:ln w="50800" cmpd="tri">
                    <a:solidFill>
                      <a:srgbClr val="92B8E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7E47BB63-4118-B014-7BE6-4337B1E805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580256" y="1850158"/>
                    <a:ext cx="227996" cy="184666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2585C82F-D177-9F86-2FCD-3D5F87D4E0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546755" y="1850158"/>
                    <a:ext cx="1046984" cy="6230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D6CF2819-7326-CFEF-BFDC-3E8D82FA7D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59401" y="1850158"/>
                    <a:ext cx="100429" cy="201718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D785B007-2833-E0A3-1F16-15EF24401A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74936" y="2042139"/>
                    <a:ext cx="299510" cy="0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BBE4178D-B144-1E57-F582-A10196B0CF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96763" y="1850158"/>
                    <a:ext cx="100429" cy="201718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2D886A84-2D0F-1FFC-1875-EE3FE6D332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43568" y="1849048"/>
                    <a:ext cx="960879" cy="9687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D186498F-906B-F7D5-DF5F-373F50EAE0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53630" y="1841632"/>
                    <a:ext cx="100429" cy="201718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5A96CD1E-F045-B1BE-064D-643F6D2668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781169" y="2034966"/>
                    <a:ext cx="299510" cy="0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779B81BE-D6CF-41DE-432F-0A73B8C618DF}"/>
                      </a:ext>
                    </a:extLst>
                  </p:cNvPr>
                  <p:cNvSpPr txBox="1"/>
                  <p:nvPr/>
                </p:nvSpPr>
                <p:spPr>
                  <a:xfrm>
                    <a:off x="1260917" y="1031868"/>
                    <a:ext cx="842154" cy="27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Modulator</a:t>
                    </a: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147E7CE-51D7-7D05-F024-0E46CC8789F8}"/>
                      </a:ext>
                    </a:extLst>
                  </p:cNvPr>
                  <p:cNvSpPr txBox="1"/>
                  <p:nvPr/>
                </p:nvSpPr>
                <p:spPr>
                  <a:xfrm>
                    <a:off x="5884751" y="1159968"/>
                    <a:ext cx="551305" cy="27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Kicker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243249E4-F336-402D-4CCF-293939DF9A27}"/>
                      </a:ext>
                    </a:extLst>
                  </p:cNvPr>
                  <p:cNvSpPr txBox="1"/>
                  <p:nvPr/>
                </p:nvSpPr>
                <p:spPr>
                  <a:xfrm>
                    <a:off x="632363" y="1130714"/>
                    <a:ext cx="404278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H</a:t>
                    </a:r>
                    <a:r>
                      <a:rPr lang="en-US" baseline="300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+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E7D8D5C7-83E4-29FF-F2A3-73E79209B0D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857" y="2208765"/>
                    <a:ext cx="34496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e</a:t>
                    </a:r>
                    <a:r>
                      <a:rPr lang="en-US" baseline="30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-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54AEAA8A-90D0-C894-FE35-A74E827A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2288131" y="1947954"/>
                    <a:ext cx="369013" cy="27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R</a:t>
                    </a:r>
                    <a:r>
                      <a:rPr lang="en-US" sz="1200" baseline="-25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56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6D23AF9E-CB2B-8FCF-2678-3BC27B73D0F6}"/>
                      </a:ext>
                    </a:extLst>
                  </p:cNvPr>
                  <p:cNvSpPr txBox="1"/>
                  <p:nvPr/>
                </p:nvSpPr>
                <p:spPr>
                  <a:xfrm>
                    <a:off x="3630149" y="1874145"/>
                    <a:ext cx="369013" cy="27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R</a:t>
                    </a:r>
                    <a:r>
                      <a:rPr lang="en-US" sz="1200" baseline="-25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56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9AC38EBD-323F-2482-6D9E-CA32F4566F9F}"/>
                      </a:ext>
                    </a:extLst>
                  </p:cNvPr>
                  <p:cNvSpPr txBox="1"/>
                  <p:nvPr/>
                </p:nvSpPr>
                <p:spPr>
                  <a:xfrm>
                    <a:off x="5096373" y="1971440"/>
                    <a:ext cx="369013" cy="27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R</a:t>
                    </a:r>
                    <a:r>
                      <a:rPr lang="en-US" sz="1200" baseline="-25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56</a:t>
                    </a: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ACB7BCBD-32FE-119A-5F18-9A883EF09A73}"/>
                      </a:ext>
                    </a:extLst>
                  </p:cNvPr>
                  <p:cNvSpPr/>
                  <p:nvPr/>
                </p:nvSpPr>
                <p:spPr>
                  <a:xfrm>
                    <a:off x="1145281" y="2007045"/>
                    <a:ext cx="1203881" cy="2017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89000"/>
                        </a:schemeClr>
                      </a:gs>
                      <a:gs pos="97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1A3B5509-F0D0-0ADE-08A3-F8E822BCA999}"/>
                      </a:ext>
                    </a:extLst>
                  </p:cNvPr>
                  <p:cNvSpPr/>
                  <p:nvPr/>
                </p:nvSpPr>
                <p:spPr>
                  <a:xfrm>
                    <a:off x="5574054" y="2005958"/>
                    <a:ext cx="1203881" cy="2017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89000"/>
                        </a:schemeClr>
                      </a:gs>
                      <a:gs pos="97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8A48DCD9-649B-4CFA-A8C9-736374FB4F65}"/>
                      </a:ext>
                    </a:extLst>
                  </p:cNvPr>
                  <p:cNvSpPr/>
                  <p:nvPr/>
                </p:nvSpPr>
                <p:spPr>
                  <a:xfrm>
                    <a:off x="1721782" y="2028752"/>
                    <a:ext cx="53103" cy="184666"/>
                  </a:xfrm>
                  <a:prstGeom prst="ellipse">
                    <a:avLst/>
                  </a:prstGeom>
                  <a:solidFill>
                    <a:srgbClr val="0432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CA406755-B1C0-E166-820D-227AB5CF4E24}"/>
                      </a:ext>
                    </a:extLst>
                  </p:cNvPr>
                  <p:cNvSpPr/>
                  <p:nvPr/>
                </p:nvSpPr>
                <p:spPr>
                  <a:xfrm>
                    <a:off x="6160404" y="2012188"/>
                    <a:ext cx="52872" cy="184666"/>
                  </a:xfrm>
                  <a:prstGeom prst="ellipse">
                    <a:avLst/>
                  </a:prstGeom>
                  <a:solidFill>
                    <a:srgbClr val="0432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40267768-8DB8-61ED-9318-B30636F7FD4A}"/>
                      </a:ext>
                    </a:extLst>
                  </p:cNvPr>
                  <p:cNvSpPr/>
                  <p:nvPr/>
                </p:nvSpPr>
                <p:spPr>
                  <a:xfrm>
                    <a:off x="6214846" y="2012188"/>
                    <a:ext cx="52872" cy="18466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0A09E27-58B5-FADD-743F-5ECB0936F11C}"/>
                      </a:ext>
                    </a:extLst>
                  </p:cNvPr>
                  <p:cNvSpPr/>
                  <p:nvPr/>
                </p:nvSpPr>
                <p:spPr>
                  <a:xfrm>
                    <a:off x="6108880" y="2014695"/>
                    <a:ext cx="52872" cy="184666"/>
                  </a:xfrm>
                  <a:prstGeom prst="ellipse">
                    <a:avLst/>
                  </a:prstGeom>
                  <a:solidFill>
                    <a:schemeClr val="bg1">
                      <a:alpha val="5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E85C0DB-F547-54E5-30DE-E1F3CB9D14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89012" y="1476882"/>
                <a:ext cx="255103" cy="336291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91C4EED-6219-FC26-B625-8620CF7A28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0563" y="1482887"/>
                <a:ext cx="278921" cy="314196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6386BFB-B414-05AC-4753-9B06E0912AE5}"/>
                </a:ext>
              </a:extLst>
            </p:cNvPr>
            <p:cNvSpPr/>
            <p:nvPr/>
          </p:nvSpPr>
          <p:spPr>
            <a:xfrm>
              <a:off x="4457994" y="1775993"/>
              <a:ext cx="45719" cy="457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AEE2516-399F-4C60-EC25-9BE8A2F25F48}"/>
                </a:ext>
              </a:extLst>
            </p:cNvPr>
            <p:cNvSpPr/>
            <p:nvPr/>
          </p:nvSpPr>
          <p:spPr>
            <a:xfrm>
              <a:off x="4570173" y="190517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1924BA0-BDB5-6D1E-1778-339C4357162B}"/>
                </a:ext>
              </a:extLst>
            </p:cNvPr>
            <p:cNvSpPr/>
            <p:nvPr/>
          </p:nvSpPr>
          <p:spPr>
            <a:xfrm>
              <a:off x="4663983" y="205105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04DE6B8-A713-70D3-1977-49D7A72406F7}"/>
              </a:ext>
            </a:extLst>
          </p:cNvPr>
          <p:cNvSpPr txBox="1"/>
          <p:nvPr/>
        </p:nvSpPr>
        <p:spPr>
          <a:xfrm>
            <a:off x="462708" y="576560"/>
            <a:ext cx="8372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Method: Coherent Electron cooling, a cousin of stochastic cooling,  detecting fluctuations of the hadron density along the bunch  with high band width using an electron beam as a detector and kicker</a:t>
            </a:r>
          </a:p>
        </p:txBody>
      </p:sp>
    </p:spTree>
    <p:extLst>
      <p:ext uri="{BB962C8B-B14F-4D97-AF65-F5344CB8AC3E}">
        <p14:creationId xmlns:p14="http://schemas.microsoft.com/office/powerpoint/2010/main" val="29920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2461-56BA-EEDD-143D-7CA700281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8941"/>
            <a:ext cx="7886700" cy="548254"/>
          </a:xfrm>
        </p:spPr>
        <p:txBody>
          <a:bodyPr>
            <a:noAutofit/>
          </a:bodyPr>
          <a:lstStyle/>
          <a:p>
            <a:r>
              <a:rPr lang="en-US" sz="3600" dirty="0"/>
              <a:t>Improved  cooling facility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9AB79-DA23-526F-EB6A-FE3F1779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0" y="6360029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A5D96-FDCB-7032-7141-17A5CA7F8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53" y="850549"/>
            <a:ext cx="8598447" cy="4161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C0CB1F-3449-3753-2F1E-1F00E8136019}"/>
              </a:ext>
            </a:extLst>
          </p:cNvPr>
          <p:cNvSpPr txBox="1"/>
          <p:nvPr/>
        </p:nvSpPr>
        <p:spPr>
          <a:xfrm>
            <a:off x="7007474" y="3409220"/>
            <a:ext cx="1222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s.c. </a:t>
            </a:r>
          </a:p>
          <a:p>
            <a:r>
              <a:rPr lang="en-US" sz="2000" b="1" dirty="0"/>
              <a:t>     ERL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BA147-BD36-654A-074C-411FD0AAD63B}"/>
              </a:ext>
            </a:extLst>
          </p:cNvPr>
          <p:cNvSpPr txBox="1"/>
          <p:nvPr/>
        </p:nvSpPr>
        <p:spPr>
          <a:xfrm>
            <a:off x="6621883" y="1304998"/>
            <a:ext cx="152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b="1" dirty="0"/>
              <a:t>Modulator”-Section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9149E-AFFC-EB51-0C5D-BC133387B5F2}"/>
              </a:ext>
            </a:extLst>
          </p:cNvPr>
          <p:cNvSpPr txBox="1"/>
          <p:nvPr/>
        </p:nvSpPr>
        <p:spPr>
          <a:xfrm>
            <a:off x="1025314" y="1345830"/>
            <a:ext cx="152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b="1" dirty="0"/>
              <a:t>Kicker”-Section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C7958-D787-7008-03BD-36CC045F08E3}"/>
              </a:ext>
            </a:extLst>
          </p:cNvPr>
          <p:cNvSpPr txBox="1"/>
          <p:nvPr/>
        </p:nvSpPr>
        <p:spPr>
          <a:xfrm>
            <a:off x="3096485" y="1951329"/>
            <a:ext cx="2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b="1" dirty="0"/>
              <a:t>Amplification”-Section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214433-0651-2B7B-5DD3-3872117063A0}"/>
              </a:ext>
            </a:extLst>
          </p:cNvPr>
          <p:cNvSpPr txBox="1"/>
          <p:nvPr/>
        </p:nvSpPr>
        <p:spPr>
          <a:xfrm>
            <a:off x="3371906" y="2860731"/>
            <a:ext cx="176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Electron 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64811-6ED9-488B-7C80-BFB8715D02A1}"/>
              </a:ext>
            </a:extLst>
          </p:cNvPr>
          <p:cNvSpPr txBox="1"/>
          <p:nvPr/>
        </p:nvSpPr>
        <p:spPr>
          <a:xfrm>
            <a:off x="7888822" y="2320661"/>
            <a:ext cx="110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Hadrons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5C44FC-A59D-6BE6-740F-7DE61154F8AC}"/>
              </a:ext>
            </a:extLst>
          </p:cNvPr>
          <p:cNvCxnSpPr/>
          <p:nvPr/>
        </p:nvCxnSpPr>
        <p:spPr>
          <a:xfrm flipH="1" flipV="1">
            <a:off x="7337980" y="2043662"/>
            <a:ext cx="672029" cy="2769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99662F1-1A7E-4B3C-9630-72CD447DBF18}"/>
              </a:ext>
            </a:extLst>
          </p:cNvPr>
          <p:cNvSpPr txBox="1"/>
          <p:nvPr/>
        </p:nvSpPr>
        <p:spPr>
          <a:xfrm>
            <a:off x="4439111" y="4158470"/>
            <a:ext cx="4365543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improvements on beam           param’s based on better understanding of cooling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Longer straight section, kicker &amp; amplifier make up for reduced cooling rate due to recently assessed 3-d effect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B3F8D-ECC5-26D0-3F07-08F12F982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1" t="10065" r="55442" b="10892"/>
          <a:stretch/>
        </p:blipFill>
        <p:spPr>
          <a:xfrm>
            <a:off x="26127" y="3246078"/>
            <a:ext cx="4409920" cy="28028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93879A-4E69-6C71-9705-8A595E567349}"/>
              </a:ext>
            </a:extLst>
          </p:cNvPr>
          <p:cNvSpPr/>
          <p:nvPr/>
        </p:nvSpPr>
        <p:spPr>
          <a:xfrm>
            <a:off x="3371906" y="3195227"/>
            <a:ext cx="2009991" cy="55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3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44" y="328488"/>
            <a:ext cx="6572724" cy="417464"/>
          </a:xfrm>
        </p:spPr>
        <p:txBody>
          <a:bodyPr>
            <a:noAutofit/>
          </a:bodyPr>
          <a:lstStyle/>
          <a:p>
            <a:r>
              <a:rPr lang="en-US" sz="3600" dirty="0"/>
              <a:t>Electron Ion Collider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544" y="1306295"/>
            <a:ext cx="8303866" cy="49433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650" dirty="0"/>
              <a:t> </a:t>
            </a:r>
            <a:r>
              <a:rPr lang="en-US" sz="1650" dirty="0">
                <a:solidFill>
                  <a:srgbClr val="00B0F0"/>
                </a:solidFill>
              </a:rPr>
              <a:t>  </a:t>
            </a:r>
            <a:r>
              <a:rPr lang="en-US" sz="2300" dirty="0">
                <a:solidFill>
                  <a:srgbClr val="00B0F0"/>
                </a:solidFill>
              </a:rPr>
              <a:t>Nuclear Physics Community compiled an EIC WHITE PAPER</a:t>
            </a:r>
            <a:r>
              <a:rPr lang="en-US" sz="2300" baseline="30000" dirty="0">
                <a:solidFill>
                  <a:srgbClr val="00B0F0"/>
                </a:solidFill>
              </a:rPr>
              <a:t>*)</a:t>
            </a:r>
            <a:r>
              <a:rPr lang="en-US" sz="2300" dirty="0">
                <a:solidFill>
                  <a:srgbClr val="00B0F0"/>
                </a:solidFill>
              </a:rPr>
              <a:t> (2014/5):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/>
              <a:t>How are quarks, gluons &amp; their spins distributed in space &amp; momentum in nucleus?</a:t>
            </a:r>
          </a:p>
          <a:p>
            <a:r>
              <a:rPr lang="en-US" sz="2300" dirty="0"/>
              <a:t>How do nucleon properties emerge from quarks and gluons and their interactions?</a:t>
            </a:r>
          </a:p>
          <a:p>
            <a:r>
              <a:rPr lang="en-US" sz="2300" dirty="0"/>
              <a:t> How do color-charged quarks, gluons &amp; colorless jets, interact with a nuclear medium </a:t>
            </a:r>
          </a:p>
          <a:p>
            <a:r>
              <a:rPr lang="en-US" sz="2300" dirty="0"/>
              <a:t>How do confined hadronic states emerge from quarks &amp; gluons</a:t>
            </a:r>
          </a:p>
          <a:p>
            <a:r>
              <a:rPr lang="en-US" sz="2300" dirty="0"/>
              <a:t>How do the quark-gluon interactions create nuclear binding?</a:t>
            </a:r>
          </a:p>
          <a:p>
            <a:r>
              <a:rPr lang="en-US" sz="2300" dirty="0"/>
              <a:t>How does dense nuclear environment affect the quarks-gluons correlations &amp; interactions? </a:t>
            </a:r>
          </a:p>
          <a:p>
            <a:r>
              <a:rPr lang="en-US" sz="2300" dirty="0"/>
              <a:t>Does gluon density in nuclei saturate @ high energy</a:t>
            </a:r>
          </a:p>
          <a:p>
            <a:pPr marL="0" indent="0">
              <a:buNone/>
            </a:pPr>
            <a:r>
              <a:rPr lang="en-US" sz="2300" dirty="0">
                <a:sym typeface="Wingdings" panose="05000000000000000000" pitchFamily="2" charset="2"/>
              </a:rPr>
              <a:t>    result in </a:t>
            </a:r>
            <a:r>
              <a:rPr lang="en-US" sz="2300" dirty="0"/>
              <a:t>gluonic matter with universal properties? </a:t>
            </a:r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r>
              <a:rPr lang="en-US" sz="1275" dirty="0"/>
              <a:t>*) A. Accardi et al, Eur. Phys. J. A529:268 (2016)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89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A3F2F2-1333-B647-B08D-20649C50A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979"/>
            <a:ext cx="9144000" cy="1403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DF91F-CC9E-8A49-8A26-E0A9FBF9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64" y="130869"/>
            <a:ext cx="8880022" cy="1325563"/>
          </a:xfrm>
        </p:spPr>
        <p:txBody>
          <a:bodyPr/>
          <a:lstStyle/>
          <a:p>
            <a:r>
              <a:rPr lang="en-US" dirty="0"/>
              <a:t>e-beam quality before entering  cooling section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E9DC45D-3E47-F44E-9EE4-64AC5A2A48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915" y="2675561"/>
            <a:ext cx="2919946" cy="16699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945A00-8733-764F-90E3-AE8E11E9FD37}"/>
              </a:ext>
            </a:extLst>
          </p:cNvPr>
          <p:cNvSpPr txBox="1"/>
          <p:nvPr/>
        </p:nvSpPr>
        <p:spPr>
          <a:xfrm>
            <a:off x="5891316" y="3420253"/>
            <a:ext cx="13981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Rms dp/p=1e-4</a:t>
            </a:r>
          </a:p>
          <a:p>
            <a:r>
              <a:rPr lang="en-US" sz="1350" dirty="0"/>
              <a:t>Sliced dp/p=4e-5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AD5D520-27E4-5548-8FB3-513E507386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684" y="4426683"/>
            <a:ext cx="3766691" cy="7098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040E7E-5F8D-254A-BA99-9EA95E45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C1A7E-2CD1-724B-94A5-79E93D3B9A62}"/>
              </a:ext>
            </a:extLst>
          </p:cNvPr>
          <p:cNvSpPr txBox="1"/>
          <p:nvPr/>
        </p:nvSpPr>
        <p:spPr>
          <a:xfrm>
            <a:off x="1031128" y="5334239"/>
            <a:ext cx="7081744" cy="646331"/>
          </a:xfrm>
          <a:prstGeom prst="rect">
            <a:avLst/>
          </a:prstGeom>
          <a:solidFill>
            <a:srgbClr val="CFD6EB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</a:rPr>
              <a:t>Injector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and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Linac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up to cooling section are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simulated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by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advanced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3D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space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charge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code GPT 3.4, including CSR (Wakefield yet to be included).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98485A8-880B-E648-8888-20C146804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005319"/>
              </p:ext>
            </p:extLst>
          </p:nvPr>
        </p:nvGraphicFramePr>
        <p:xfrm>
          <a:off x="-1" y="2645180"/>
          <a:ext cx="3648270" cy="2430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688">
                  <a:extLst>
                    <a:ext uri="{9D8B030D-6E8A-4147-A177-3AD203B41FA5}">
                      <a16:colId xmlns:a16="http://schemas.microsoft.com/office/drawing/2014/main" val="2413524042"/>
                    </a:ext>
                  </a:extLst>
                </a:gridCol>
                <a:gridCol w="1617582">
                  <a:extLst>
                    <a:ext uri="{9D8B030D-6E8A-4147-A177-3AD203B41FA5}">
                      <a16:colId xmlns:a16="http://schemas.microsoft.com/office/drawing/2014/main" val="7548166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b="0" i="0" dirty="0">
                        <a:latin typeface="+mj-lt"/>
                      </a:endParaRP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+mj-lt"/>
                        </a:rPr>
                        <a:t>parameter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9141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Bunch charge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+mj-lt"/>
                        </a:rPr>
                        <a:t>1 nC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794258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Peak</a:t>
                      </a:r>
                      <a:r>
                        <a:rPr lang="zh-CN" alt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current</a:t>
                      </a:r>
                      <a:r>
                        <a:rPr lang="zh-CN" alt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latin typeface="+mj-lt"/>
                        </a:rPr>
                        <a:t>8.5-34</a:t>
                      </a:r>
                      <a:r>
                        <a:rPr lang="zh-CN" altLang="en-US" sz="1600" b="0" i="0" dirty="0">
                          <a:latin typeface="+mj-lt"/>
                        </a:rPr>
                        <a:t> </a:t>
                      </a:r>
                      <a:r>
                        <a:rPr lang="en-US" altLang="zh-CN" sz="1600" b="0" i="0" dirty="0">
                          <a:latin typeface="+mj-lt"/>
                        </a:rPr>
                        <a:t>A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03703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RMS Bunch length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latin typeface="+mj-lt"/>
                        </a:rPr>
                        <a:t>14-3.4</a:t>
                      </a:r>
                      <a:r>
                        <a:rPr lang="en-US" sz="1600" b="0" i="0" dirty="0">
                          <a:latin typeface="+mj-lt"/>
                        </a:rPr>
                        <a:t> 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07987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RMS Normalized emittance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+mj-lt"/>
                        </a:rPr>
                        <a:t>3 mm-mrad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15380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Energy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+mj-lt"/>
                        </a:rPr>
                        <a:t>150 MeV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108466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RMS dp/p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latin typeface="+mj-lt"/>
                        </a:rPr>
                        <a:t>&lt;1</a:t>
                      </a:r>
                      <a:r>
                        <a:rPr lang="zh-CN" altLang="en-US" sz="1600" b="0" i="0" dirty="0">
                          <a:latin typeface="+mj-lt"/>
                        </a:rPr>
                        <a:t> </a:t>
                      </a:r>
                      <a:r>
                        <a:rPr lang="en-US" sz="1600" b="0" i="0" dirty="0">
                          <a:latin typeface="+mj-lt"/>
                        </a:rPr>
                        <a:t>e-4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847387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7DF99A7-8CA5-2641-9588-F3123C1AE265}"/>
              </a:ext>
            </a:extLst>
          </p:cNvPr>
          <p:cNvSpPr txBox="1"/>
          <p:nvPr/>
        </p:nvSpPr>
        <p:spPr>
          <a:xfrm>
            <a:off x="6491888" y="6106420"/>
            <a:ext cx="2156424" cy="307777"/>
          </a:xfrm>
          <a:prstGeom prst="rect">
            <a:avLst/>
          </a:prstGeom>
          <a:solidFill>
            <a:srgbClr val="CFD6EC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See detail in S.Benson’s talk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B36502-5D56-DD4F-A403-E279FFE571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636" y="914045"/>
            <a:ext cx="1396999" cy="104719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68DC9E8-7A8C-5049-9059-54B59789B2E5}"/>
              </a:ext>
            </a:extLst>
          </p:cNvPr>
          <p:cNvCxnSpPr>
            <a:cxnSpLocks/>
          </p:cNvCxnSpPr>
          <p:nvPr/>
        </p:nvCxnSpPr>
        <p:spPr>
          <a:xfrm flipH="1">
            <a:off x="2929812" y="1654115"/>
            <a:ext cx="1370824" cy="260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373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ADFC79E-E740-AF4C-8CEE-0B3F8A342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" r="50981" b="5337"/>
          <a:stretch/>
        </p:blipFill>
        <p:spPr>
          <a:xfrm>
            <a:off x="87597" y="2873828"/>
            <a:ext cx="8848782" cy="30093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E71906F2-BCC4-DA4D-AA16-A3923B5CB08C}"/>
              </a:ext>
            </a:extLst>
          </p:cNvPr>
          <p:cNvSpPr/>
          <p:nvPr/>
        </p:nvSpPr>
        <p:spPr>
          <a:xfrm>
            <a:off x="3216616" y="4402306"/>
            <a:ext cx="594077" cy="144872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9602C-FD70-784A-90CC-BA3BDBF8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40" y="4230044"/>
            <a:ext cx="7886700" cy="44253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Symbol" panose="05050102010706020507" pitchFamily="18" charset="2"/>
              </a:rPr>
              <a:t>g</a:t>
            </a:r>
            <a:r>
              <a:rPr lang="en-US" sz="1800" dirty="0"/>
              <a:t>= 25.4</a:t>
            </a:r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B6C21CE8-35E6-6146-BD73-C47ED256F87A}"/>
              </a:ext>
            </a:extLst>
          </p:cNvPr>
          <p:cNvSpPr/>
          <p:nvPr/>
        </p:nvSpPr>
        <p:spPr>
          <a:xfrm rot="7505424">
            <a:off x="8170378" y="4793183"/>
            <a:ext cx="438482" cy="707092"/>
          </a:xfrm>
          <a:prstGeom prst="trapezoid">
            <a:avLst>
              <a:gd name="adj" fmla="val 37791"/>
            </a:avLst>
          </a:prstGeom>
          <a:solidFill>
            <a:srgbClr val="EA85B8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0C57B9-7351-B046-9DC2-58508EC9C2BE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7481508" y="4476512"/>
            <a:ext cx="618824" cy="466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150A834-1882-704C-85B2-1CE99DF26E1D}"/>
              </a:ext>
            </a:extLst>
          </p:cNvPr>
          <p:cNvSpPr txBox="1"/>
          <p:nvPr/>
        </p:nvSpPr>
        <p:spPr>
          <a:xfrm rot="18966047">
            <a:off x="7594609" y="3441974"/>
            <a:ext cx="7593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13 MeV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3E4061-9C51-1F4A-867D-5F3DB685AC3B}"/>
              </a:ext>
            </a:extLst>
          </p:cNvPr>
          <p:cNvSpPr txBox="1"/>
          <p:nvPr/>
        </p:nvSpPr>
        <p:spPr>
          <a:xfrm rot="2613752">
            <a:off x="7068735" y="4703081"/>
            <a:ext cx="75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MeV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660D4-DD09-8847-B30F-BCC2017D8E43}"/>
              </a:ext>
            </a:extLst>
          </p:cNvPr>
          <p:cNvSpPr txBox="1"/>
          <p:nvPr/>
        </p:nvSpPr>
        <p:spPr>
          <a:xfrm rot="2613752">
            <a:off x="3438219" y="3609937"/>
            <a:ext cx="75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MeV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58A3BF-D92F-AA48-BC19-E421A1502053}"/>
              </a:ext>
            </a:extLst>
          </p:cNvPr>
          <p:cNvSpPr txBox="1"/>
          <p:nvPr/>
        </p:nvSpPr>
        <p:spPr>
          <a:xfrm>
            <a:off x="4329090" y="5377656"/>
            <a:ext cx="19510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13 MeV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CD16D7-E0EF-2C48-8E04-0FD22C0772EC}"/>
              </a:ext>
            </a:extLst>
          </p:cNvPr>
          <p:cNvSpPr/>
          <p:nvPr/>
        </p:nvSpPr>
        <p:spPr>
          <a:xfrm>
            <a:off x="1217054" y="2932147"/>
            <a:ext cx="2278953" cy="61384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8C6A19-6B77-C44D-A2DD-288FD71D815A}"/>
              </a:ext>
            </a:extLst>
          </p:cNvPr>
          <p:cNvSpPr txBox="1"/>
          <p:nvPr/>
        </p:nvSpPr>
        <p:spPr>
          <a:xfrm>
            <a:off x="4628890" y="3477250"/>
            <a:ext cx="106126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2X197 MHz cavities</a:t>
            </a:r>
          </a:p>
          <a:p>
            <a:pPr algn="ctr"/>
            <a:r>
              <a:rPr lang="en-US" sz="1200" dirty="0"/>
              <a:t>~5 MV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61B97F-FB47-324C-8774-3CC8257B4F03}"/>
              </a:ext>
            </a:extLst>
          </p:cNvPr>
          <p:cNvSpPr txBox="1"/>
          <p:nvPr/>
        </p:nvSpPr>
        <p:spPr>
          <a:xfrm>
            <a:off x="6238864" y="3491216"/>
            <a:ext cx="106126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2X197 MHz cavities</a:t>
            </a:r>
          </a:p>
          <a:p>
            <a:pPr algn="ctr"/>
            <a:r>
              <a:rPr lang="en-US" sz="1200" dirty="0"/>
              <a:t>~5 MV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1A6DD5-9B48-A640-A567-6DFB99A7F887}"/>
              </a:ext>
            </a:extLst>
          </p:cNvPr>
          <p:cNvSpPr txBox="1"/>
          <p:nvPr/>
        </p:nvSpPr>
        <p:spPr>
          <a:xfrm>
            <a:off x="975576" y="3070874"/>
            <a:ext cx="1377961" cy="507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2X197 MHz cavities ~3 MV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1AC8C7-8AB1-AE47-AB88-36342E25971D}"/>
              </a:ext>
            </a:extLst>
          </p:cNvPr>
          <p:cNvSpPr txBox="1"/>
          <p:nvPr/>
        </p:nvSpPr>
        <p:spPr>
          <a:xfrm>
            <a:off x="2251948" y="3071720"/>
            <a:ext cx="1061261" cy="507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591 MHz cavity -11%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75D249-7E5C-6747-BC75-070BC0EEAEE5}"/>
              </a:ext>
            </a:extLst>
          </p:cNvPr>
          <p:cNvSpPr txBox="1"/>
          <p:nvPr/>
        </p:nvSpPr>
        <p:spPr>
          <a:xfrm>
            <a:off x="219903" y="3027331"/>
            <a:ext cx="698445" cy="507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400 kV DC gun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F94561-ADC4-BB47-8F36-0E639FEEA006}"/>
              </a:ext>
            </a:extLst>
          </p:cNvPr>
          <p:cNvSpPr txBox="1"/>
          <p:nvPr/>
        </p:nvSpPr>
        <p:spPr>
          <a:xfrm>
            <a:off x="5416484" y="3780063"/>
            <a:ext cx="106126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591 MHz cavity -11%</a:t>
            </a:r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id="{48A31451-6383-F244-A70E-7B52801B6151}"/>
              </a:ext>
            </a:extLst>
          </p:cNvPr>
          <p:cNvSpPr/>
          <p:nvPr/>
        </p:nvSpPr>
        <p:spPr>
          <a:xfrm rot="10800000">
            <a:off x="3629232" y="4363961"/>
            <a:ext cx="278054" cy="40074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425D4478-7BDE-5B4E-B0CB-0B63B0AAA567}"/>
              </a:ext>
            </a:extLst>
          </p:cNvPr>
          <p:cNvSpPr/>
          <p:nvPr/>
        </p:nvSpPr>
        <p:spPr>
          <a:xfrm rot="173674">
            <a:off x="3505021" y="4347897"/>
            <a:ext cx="163839" cy="31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C10BA0-6BD5-3646-B192-FFC8D7BAC983}"/>
              </a:ext>
            </a:extLst>
          </p:cNvPr>
          <p:cNvSpPr txBox="1"/>
          <p:nvPr/>
        </p:nvSpPr>
        <p:spPr>
          <a:xfrm>
            <a:off x="2716421" y="4805955"/>
            <a:ext cx="1578857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Compensation chicane magnets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EE38FB9-FB3F-1D41-BB99-8930BE2C9997}"/>
              </a:ext>
            </a:extLst>
          </p:cNvPr>
          <p:cNvCxnSpPr>
            <a:cxnSpLocks/>
          </p:cNvCxnSpPr>
          <p:nvPr/>
        </p:nvCxnSpPr>
        <p:spPr>
          <a:xfrm flipH="1">
            <a:off x="3036559" y="4447534"/>
            <a:ext cx="52587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5B3ADF6-8533-5F44-91D4-8ED5823F85A2}"/>
              </a:ext>
            </a:extLst>
          </p:cNvPr>
          <p:cNvCxnSpPr/>
          <p:nvPr/>
        </p:nvCxnSpPr>
        <p:spPr>
          <a:xfrm flipH="1">
            <a:off x="3075743" y="5701616"/>
            <a:ext cx="88759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Arc 56">
            <a:extLst>
              <a:ext uri="{FF2B5EF4-FFF2-40B4-BE49-F238E27FC236}">
                <a16:creationId xmlns:a16="http://schemas.microsoft.com/office/drawing/2014/main" id="{9F8D501A-803C-8F4B-859B-0F47F4D2F88F}"/>
              </a:ext>
            </a:extLst>
          </p:cNvPr>
          <p:cNvSpPr/>
          <p:nvPr/>
        </p:nvSpPr>
        <p:spPr>
          <a:xfrm rot="10800000">
            <a:off x="2309903" y="4452647"/>
            <a:ext cx="1518992" cy="1243042"/>
          </a:xfrm>
          <a:prstGeom prst="arc">
            <a:avLst>
              <a:gd name="adj1" fmla="val 16097695"/>
              <a:gd name="adj2" fmla="val 539105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760C6E-357B-484E-88EC-2C1722A0D281}"/>
              </a:ext>
            </a:extLst>
          </p:cNvPr>
          <p:cNvSpPr txBox="1"/>
          <p:nvPr/>
        </p:nvSpPr>
        <p:spPr>
          <a:xfrm>
            <a:off x="7895222" y="5368792"/>
            <a:ext cx="11167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Beam dump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F11F9-7720-ED4D-9FB5-568C9116C47B}"/>
              </a:ext>
            </a:extLst>
          </p:cNvPr>
          <p:cNvSpPr txBox="1"/>
          <p:nvPr/>
        </p:nvSpPr>
        <p:spPr>
          <a:xfrm>
            <a:off x="285572" y="5217542"/>
            <a:ext cx="15189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Zoom in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146E86-284B-0C46-A8B6-563B9B4EF0C4}"/>
              </a:ext>
            </a:extLst>
          </p:cNvPr>
          <p:cNvSpPr/>
          <p:nvPr/>
        </p:nvSpPr>
        <p:spPr>
          <a:xfrm rot="2711593">
            <a:off x="3465112" y="3888268"/>
            <a:ext cx="108857" cy="260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4A5AAA8-CFBA-6744-9A40-5E46FCC9CEEE}"/>
              </a:ext>
            </a:extLst>
          </p:cNvPr>
          <p:cNvSpPr/>
          <p:nvPr/>
        </p:nvSpPr>
        <p:spPr>
          <a:xfrm rot="2711593">
            <a:off x="3666497" y="4078768"/>
            <a:ext cx="108857" cy="260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8272EA0-9D46-A34F-A133-3E4493960F56}"/>
              </a:ext>
            </a:extLst>
          </p:cNvPr>
          <p:cNvSpPr/>
          <p:nvPr/>
        </p:nvSpPr>
        <p:spPr>
          <a:xfrm rot="18649045">
            <a:off x="7960534" y="4003502"/>
            <a:ext cx="108857" cy="260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1077B31-6331-9747-AF4F-28EC10C61004}"/>
              </a:ext>
            </a:extLst>
          </p:cNvPr>
          <p:cNvSpPr/>
          <p:nvPr/>
        </p:nvSpPr>
        <p:spPr>
          <a:xfrm rot="18649045">
            <a:off x="8281662" y="3682372"/>
            <a:ext cx="108857" cy="260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93DBC6-1AF1-BA47-B570-3BEE5C7FFF09}"/>
              </a:ext>
            </a:extLst>
          </p:cNvPr>
          <p:cNvSpPr txBox="1"/>
          <p:nvPr/>
        </p:nvSpPr>
        <p:spPr>
          <a:xfrm>
            <a:off x="3505738" y="2980149"/>
            <a:ext cx="1169341" cy="7155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Merge to the197MHz  LINAC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132DC-6374-001C-E502-C76557CE7AE9}"/>
              </a:ext>
            </a:extLst>
          </p:cNvPr>
          <p:cNvSpPr txBox="1"/>
          <p:nvPr/>
        </p:nvSpPr>
        <p:spPr>
          <a:xfrm>
            <a:off x="569125" y="286439"/>
            <a:ext cx="800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Pre-Cooling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D2F331-BEA3-6F88-381A-34DA39987996}"/>
              </a:ext>
            </a:extLst>
          </p:cNvPr>
          <p:cNvSpPr txBox="1"/>
          <p:nvPr/>
        </p:nvSpPr>
        <p:spPr>
          <a:xfrm>
            <a:off x="285572" y="1167788"/>
            <a:ext cx="8003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Achieving required beam parameters quickly requires pre-cooling of hadron at injection energy using bunched beam (incoherent) electron cooling.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low energy cooler shares electron source, pre-injector and beam transport with the Strong Hadron Cooler and is highly integrated into the SHC facility</a:t>
            </a:r>
          </a:p>
        </p:txBody>
      </p:sp>
    </p:spTree>
    <p:extLst>
      <p:ext uri="{BB962C8B-B14F-4D97-AF65-F5344CB8AC3E}">
        <p14:creationId xmlns:p14="http://schemas.microsoft.com/office/powerpoint/2010/main" val="1919777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7C32C-2CCE-4FB2-8177-1B06581E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36" y="54453"/>
            <a:ext cx="7886700" cy="986586"/>
          </a:xfrm>
        </p:spPr>
        <p:txBody>
          <a:bodyPr>
            <a:noAutofit/>
          </a:bodyPr>
          <a:lstStyle/>
          <a:p>
            <a:r>
              <a:rPr lang="en-US" sz="3200" dirty="0"/>
              <a:t>The EIC will benefit from two large existing detector halls in IR 6 and IR 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88FC-8D83-409C-97AD-BE015264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36" y="1099698"/>
            <a:ext cx="8768839" cy="5783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Both halls are</a:t>
            </a:r>
            <a:r>
              <a:rPr lang="en-US" sz="1800" b="1" dirty="0"/>
              <a:t> large </a:t>
            </a:r>
            <a:r>
              <a:rPr lang="en-US" sz="1800" dirty="0"/>
              <a:t>and </a:t>
            </a:r>
            <a:r>
              <a:rPr lang="en-US" sz="1800" b="1" dirty="0"/>
              <a:t>fully equipped </a:t>
            </a:r>
            <a:r>
              <a:rPr lang="en-US" sz="1800" dirty="0"/>
              <a:t>with infrastructure such as power, water, overhead crane, 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89B9F-D826-4F44-8A9B-39BBFAE921D8}"/>
              </a:ext>
            </a:extLst>
          </p:cNvPr>
          <p:cNvSpPr txBox="1"/>
          <p:nvPr/>
        </p:nvSpPr>
        <p:spPr>
          <a:xfrm>
            <a:off x="4076141" y="4360220"/>
            <a:ext cx="387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 6 detector hall with STAR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69CC85-D013-4983-BA53-5751DCEC2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17" y="1678347"/>
            <a:ext cx="3818777" cy="2572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1A0E9-E054-4F1B-A9B7-9F6400021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59" y="1678083"/>
            <a:ext cx="3148058" cy="2551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ACB2B8-5AD7-4535-9525-103F1F98E6AE}"/>
              </a:ext>
            </a:extLst>
          </p:cNvPr>
          <p:cNvSpPr txBox="1"/>
          <p:nvPr/>
        </p:nvSpPr>
        <p:spPr>
          <a:xfrm>
            <a:off x="402285" y="4304046"/>
            <a:ext cx="377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 8 detector hall with PHENIX detector (transitioning to sPHENIX)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285523-0C1C-4D28-9386-06F56EA1DE66}"/>
              </a:ext>
            </a:extLst>
          </p:cNvPr>
          <p:cNvSpPr txBox="1"/>
          <p:nvPr/>
        </p:nvSpPr>
        <p:spPr>
          <a:xfrm>
            <a:off x="275428" y="5003449"/>
            <a:ext cx="868914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IRs can be implemented simultaneously in the EIC lattice and be accommodated within beam dynamics envelope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IR’s: laid out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identically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optimized for maximum luminosity at different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8525F6-8451-4681-B6D8-2C45E95874A0}"/>
              </a:ext>
            </a:extLst>
          </p:cNvPr>
          <p:cNvSpPr/>
          <p:nvPr/>
        </p:nvSpPr>
        <p:spPr>
          <a:xfrm>
            <a:off x="4362648" y="324433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93C5830-40F3-F04E-B2E3-10E6672BA8FF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5B35CC-27E7-4E67-B3E6-714AF613A616}"/>
              </a:ext>
            </a:extLst>
          </p:cNvPr>
          <p:cNvSpPr/>
          <p:nvPr/>
        </p:nvSpPr>
        <p:spPr>
          <a:xfrm>
            <a:off x="4362648" y="324433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93C5830-40F3-F04E-B2E3-10E6672BA8FF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62D770D-1740-4E9F-9555-3CFDEA31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408E1-4843-494B-B831-9137B845D746}"/>
              </a:ext>
            </a:extLst>
          </p:cNvPr>
          <p:cNvSpPr/>
          <p:nvPr/>
        </p:nvSpPr>
        <p:spPr>
          <a:xfrm>
            <a:off x="555355" y="1678083"/>
            <a:ext cx="3148058" cy="25517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989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0A505-EB17-4E51-9F75-3FEB99F6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8" y="83154"/>
            <a:ext cx="7886700" cy="807078"/>
          </a:xfrm>
        </p:spPr>
        <p:txBody>
          <a:bodyPr/>
          <a:lstStyle/>
          <a:p>
            <a:r>
              <a:rPr lang="en-US" dirty="0"/>
              <a:t>EIC 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BF4BBC-FEAA-45A5-ADAB-9F494C7FB2C0}"/>
              </a:ext>
            </a:extLst>
          </p:cNvPr>
          <p:cNvCxnSpPr>
            <a:cxnSpLocks/>
          </p:cNvCxnSpPr>
          <p:nvPr/>
        </p:nvCxnSpPr>
        <p:spPr>
          <a:xfrm>
            <a:off x="2485664" y="2496528"/>
            <a:ext cx="0" cy="674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69D07-6598-497A-B980-8561985968E0}"/>
              </a:ext>
            </a:extLst>
          </p:cNvPr>
          <p:cNvCxnSpPr>
            <a:cxnSpLocks/>
          </p:cNvCxnSpPr>
          <p:nvPr/>
        </p:nvCxnSpPr>
        <p:spPr>
          <a:xfrm>
            <a:off x="6145687" y="4255593"/>
            <a:ext cx="0" cy="749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5B7D51-150B-4F4B-814C-DD3915F84B88}"/>
              </a:ext>
            </a:extLst>
          </p:cNvPr>
          <p:cNvCxnSpPr>
            <a:cxnSpLocks/>
          </p:cNvCxnSpPr>
          <p:nvPr/>
        </p:nvCxnSpPr>
        <p:spPr>
          <a:xfrm>
            <a:off x="4312096" y="4269377"/>
            <a:ext cx="1816370" cy="5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FFB01B-CC7D-457E-84B0-B6BDEC768B4B}"/>
              </a:ext>
            </a:extLst>
          </p:cNvPr>
          <p:cNvCxnSpPr>
            <a:cxnSpLocks/>
          </p:cNvCxnSpPr>
          <p:nvPr/>
        </p:nvCxnSpPr>
        <p:spPr>
          <a:xfrm>
            <a:off x="2465407" y="3163861"/>
            <a:ext cx="1852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0EF8BC-1846-4663-B37A-3A5DA4ECA56E}"/>
              </a:ext>
            </a:extLst>
          </p:cNvPr>
          <p:cNvCxnSpPr>
            <a:cxnSpLocks/>
          </p:cNvCxnSpPr>
          <p:nvPr/>
        </p:nvCxnSpPr>
        <p:spPr>
          <a:xfrm>
            <a:off x="1840376" y="2496528"/>
            <a:ext cx="6656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197776-1E2D-445A-91D4-6113DAB44B74}"/>
              </a:ext>
            </a:extLst>
          </p:cNvPr>
          <p:cNvCxnSpPr>
            <a:cxnSpLocks/>
          </p:cNvCxnSpPr>
          <p:nvPr/>
        </p:nvCxnSpPr>
        <p:spPr>
          <a:xfrm flipH="1">
            <a:off x="6128466" y="5022300"/>
            <a:ext cx="6708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C11B673A-01E6-457A-803D-4817C946E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199CD6-3236-420F-8204-E437B372FE97}"/>
              </a:ext>
            </a:extLst>
          </p:cNvPr>
          <p:cNvCxnSpPr>
            <a:cxnSpLocks/>
          </p:cNvCxnSpPr>
          <p:nvPr/>
        </p:nvCxnSpPr>
        <p:spPr>
          <a:xfrm flipH="1">
            <a:off x="4323862" y="3145899"/>
            <a:ext cx="11569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08D797-D8CB-457F-A97C-276F605B15A1}"/>
              </a:ext>
            </a:extLst>
          </p:cNvPr>
          <p:cNvCxnSpPr>
            <a:cxnSpLocks/>
          </p:cNvCxnSpPr>
          <p:nvPr/>
        </p:nvCxnSpPr>
        <p:spPr>
          <a:xfrm>
            <a:off x="3013718" y="1062681"/>
            <a:ext cx="0" cy="462317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A635FF8-272E-47A3-A628-F7D97534C560}"/>
              </a:ext>
            </a:extLst>
          </p:cNvPr>
          <p:cNvSpPr txBox="1"/>
          <p:nvPr/>
        </p:nvSpPr>
        <p:spPr>
          <a:xfrm>
            <a:off x="1853544" y="1748409"/>
            <a:ext cx="1160173" cy="242980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43717E-1EEE-3DB9-F4F8-64A842862C75}"/>
              </a:ext>
            </a:extLst>
          </p:cNvPr>
          <p:cNvSpPr txBox="1"/>
          <p:nvPr/>
        </p:nvSpPr>
        <p:spPr>
          <a:xfrm>
            <a:off x="2504551" y="2849566"/>
            <a:ext cx="509167" cy="242980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9A51BF-9439-567A-7A27-7517D5B447E1}"/>
              </a:ext>
            </a:extLst>
          </p:cNvPr>
          <p:cNvSpPr txBox="1"/>
          <p:nvPr/>
        </p:nvSpPr>
        <p:spPr>
          <a:xfrm>
            <a:off x="1840376" y="2082075"/>
            <a:ext cx="1160172" cy="242980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585A2B-6786-59AA-FA19-22A3A9B2E892}"/>
              </a:ext>
            </a:extLst>
          </p:cNvPr>
          <p:cNvSpPr txBox="1"/>
          <p:nvPr/>
        </p:nvSpPr>
        <p:spPr>
          <a:xfrm>
            <a:off x="1858649" y="2517747"/>
            <a:ext cx="606637" cy="258755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E3ED31-0EB4-B74C-F9F2-A266C09322C6}"/>
              </a:ext>
            </a:extLst>
          </p:cNvPr>
          <p:cNvSpPr txBox="1"/>
          <p:nvPr/>
        </p:nvSpPr>
        <p:spPr>
          <a:xfrm>
            <a:off x="2476858" y="3181824"/>
            <a:ext cx="536860" cy="242980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BA8BBF-9C8F-497F-0ECB-8EA52737ED09}"/>
              </a:ext>
            </a:extLst>
          </p:cNvPr>
          <p:cNvSpPr txBox="1"/>
          <p:nvPr/>
        </p:nvSpPr>
        <p:spPr>
          <a:xfrm>
            <a:off x="2476858" y="3505789"/>
            <a:ext cx="557118" cy="242980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129D3E-7059-2402-1D1F-9A28D160ED3E}"/>
              </a:ext>
            </a:extLst>
          </p:cNvPr>
          <p:cNvCxnSpPr>
            <a:cxnSpLocks/>
          </p:cNvCxnSpPr>
          <p:nvPr/>
        </p:nvCxnSpPr>
        <p:spPr>
          <a:xfrm flipV="1">
            <a:off x="6799322" y="5009488"/>
            <a:ext cx="0" cy="3717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C8DFB83-D728-270A-DAB9-087CDD445289}"/>
              </a:ext>
            </a:extLst>
          </p:cNvPr>
          <p:cNvCxnSpPr>
            <a:cxnSpLocks/>
          </p:cNvCxnSpPr>
          <p:nvPr/>
        </p:nvCxnSpPr>
        <p:spPr>
          <a:xfrm flipH="1">
            <a:off x="6816436" y="5363773"/>
            <a:ext cx="295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1E2D43A-8691-5A6E-4CD8-03884CCAA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479"/>
            <a:ext cx="9144000" cy="598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DCB2-6822-45BF-B077-EDC3411AF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2847"/>
          </a:xfrm>
        </p:spPr>
        <p:txBody>
          <a:bodyPr>
            <a:normAutofit/>
          </a:bodyPr>
          <a:lstStyle/>
          <a:p>
            <a:r>
              <a:rPr lang="en-US" sz="3600" dirty="0"/>
              <a:t>Collaboration with other Laboratories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1475D-24F1-4E61-9E89-31BFC0797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04" y="1167974"/>
            <a:ext cx="8740283" cy="5944026"/>
          </a:xfrm>
        </p:spPr>
        <p:txBody>
          <a:bodyPr>
            <a:normAutofit fontScale="85000" lnSpcReduction="10000"/>
          </a:bodyPr>
          <a:lstStyle/>
          <a:p>
            <a:r>
              <a:rPr lang="en-US" sz="1900" dirty="0"/>
              <a:t>SLAC: - Beam Dynamics and IR design                            ongoing</a:t>
            </a:r>
            <a:endParaRPr lang="en-US" sz="900" dirty="0"/>
          </a:p>
          <a:p>
            <a:r>
              <a:rPr lang="en-US" sz="1900" dirty="0"/>
              <a:t>LBNL: - Beam dynamics Simulations,                                ongoing</a:t>
            </a:r>
          </a:p>
          <a:p>
            <a:pPr marL="0" indent="0">
              <a:buNone/>
            </a:pPr>
            <a:r>
              <a:rPr lang="en-US" sz="1900" dirty="0"/>
              <a:t>              - s.c. cable production                                              MOU in preparation</a:t>
            </a:r>
          </a:p>
          <a:p>
            <a:pPr marL="0" indent="0">
              <a:buNone/>
            </a:pPr>
            <a:r>
              <a:rPr lang="en-US" sz="1900" dirty="0"/>
              <a:t>              - design of superconducting “matching” magnets    MOU in preparation</a:t>
            </a:r>
            <a:endParaRPr lang="en-US" sz="900" dirty="0"/>
          </a:p>
          <a:p>
            <a:r>
              <a:rPr lang="en-US" sz="1900" dirty="0"/>
              <a:t>ANL: - Design of RCS Quadrupole magnets                      in progress</a:t>
            </a:r>
          </a:p>
          <a:p>
            <a:pPr marL="0" indent="0">
              <a:buNone/>
            </a:pPr>
            <a:r>
              <a:rPr lang="en-US" sz="1900" dirty="0"/>
              <a:t>             - Design of RCS Sextupole Magnets                        MOU in preparation</a:t>
            </a:r>
          </a:p>
          <a:p>
            <a:pPr marL="0" indent="0">
              <a:buNone/>
            </a:pPr>
            <a:r>
              <a:rPr lang="en-US" sz="1900" dirty="0"/>
              <a:t>             -  Beam dynamics (strong hadron cooling)               ongoing</a:t>
            </a:r>
            <a:endParaRPr lang="en-US" sz="900" dirty="0"/>
          </a:p>
          <a:p>
            <a:r>
              <a:rPr lang="en-US" sz="1900" dirty="0"/>
              <a:t>FERMILAB:   - Beam dynamics (e-Polarization)                ongoing</a:t>
            </a:r>
          </a:p>
          <a:p>
            <a:pPr marL="0" indent="0">
              <a:buNone/>
            </a:pPr>
            <a:r>
              <a:rPr lang="en-US" sz="1900" dirty="0"/>
              <a:t>                          - Design of RCS dipole  magnets                 in progress</a:t>
            </a:r>
          </a:p>
          <a:p>
            <a:pPr marL="0" indent="0">
              <a:buNone/>
            </a:pPr>
            <a:r>
              <a:rPr lang="en-US" sz="1900" dirty="0"/>
              <a:t>                          - S.C. IR magnet quench Protection            MOU in preparation</a:t>
            </a:r>
          </a:p>
          <a:p>
            <a:r>
              <a:rPr lang="en-US" sz="2100" dirty="0"/>
              <a:t>Collaboration with universities: Stony Brook, Cornell, MSU, UCLA, ODU</a:t>
            </a:r>
          </a:p>
          <a:p>
            <a:pPr marL="0" indent="0">
              <a:buNone/>
            </a:pPr>
            <a:r>
              <a:rPr lang="en-US" sz="2100" b="1" dirty="0"/>
              <a:t>International collaboration and potential  in-kind contributions (accelerator) </a:t>
            </a:r>
          </a:p>
          <a:p>
            <a:r>
              <a:rPr lang="en-US" sz="2100" dirty="0"/>
              <a:t>Crab cavities TRIUMF, </a:t>
            </a:r>
          </a:p>
          <a:p>
            <a:r>
              <a:rPr lang="en-US" sz="2100" dirty="0"/>
              <a:t>beam-screen development, INFN,</a:t>
            </a:r>
          </a:p>
          <a:p>
            <a:r>
              <a:rPr lang="en-US" sz="2100" dirty="0"/>
              <a:t> s.c 1775 MHz cavity, UK</a:t>
            </a:r>
          </a:p>
          <a:p>
            <a:r>
              <a:rPr lang="en-US" sz="2100" dirty="0"/>
              <a:t>Beam dynamics CERN  </a:t>
            </a:r>
          </a:p>
          <a:p>
            <a:pPr marL="0" indent="0">
              <a:buNone/>
            </a:pPr>
            <a:r>
              <a:rPr lang="en-US" sz="2100" dirty="0"/>
              <a:t>                            </a:t>
            </a:r>
          </a:p>
          <a:p>
            <a:pPr marL="0" indent="0">
              <a:buNone/>
            </a:pPr>
            <a:r>
              <a:rPr lang="en-US" sz="1900" dirty="0"/>
              <a:t>      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E5174-3C12-4A5B-ADEC-3E4BC7321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1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3A1F34-6FEA-4FA8-950D-2C1126892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11599" y="688665"/>
            <a:ext cx="4860925" cy="3162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E47E0-5E06-422B-B327-8638EAC4B101}"/>
              </a:ext>
            </a:extLst>
          </p:cNvPr>
          <p:cNvSpPr txBox="1"/>
          <p:nvPr/>
        </p:nvSpPr>
        <p:spPr>
          <a:xfrm>
            <a:off x="4637846" y="688665"/>
            <a:ext cx="30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 of institution’s locations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40160B-3A12-4573-BF7E-7404FD4CE606}"/>
              </a:ext>
            </a:extLst>
          </p:cNvPr>
          <p:cNvSpPr txBox="1">
            <a:spLocks/>
          </p:cNvSpPr>
          <p:nvPr/>
        </p:nvSpPr>
        <p:spPr>
          <a:xfrm>
            <a:off x="235571" y="1435066"/>
            <a:ext cx="3162147" cy="15943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s-IS" sz="1800" dirty="0"/>
              <a:t>Formed 2016 –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1331 collaborators,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36 countries,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266 institutions as of June 07, 2022.</a:t>
            </a:r>
          </a:p>
          <a:p>
            <a:pPr algn="l"/>
            <a:r>
              <a:rPr lang="is-IS" sz="1800" dirty="0">
                <a:solidFill>
                  <a:srgbClr val="0000FF"/>
                </a:solidFill>
              </a:rPr>
              <a:t>Strong and Growing International Participation</a:t>
            </a:r>
            <a:r>
              <a:rPr lang="is-IS" sz="1800" dirty="0"/>
              <a:t>.</a:t>
            </a:r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3DAE54-0734-40C2-BD60-87E8454B578C}"/>
              </a:ext>
            </a:extLst>
          </p:cNvPr>
          <p:cNvSpPr/>
          <p:nvPr/>
        </p:nvSpPr>
        <p:spPr>
          <a:xfrm>
            <a:off x="235570" y="695576"/>
            <a:ext cx="2673986" cy="646331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Users Group: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https://eicug.github.io/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533DE-FD74-4D2D-B042-C0587FD1ED80}"/>
              </a:ext>
            </a:extLst>
          </p:cNvPr>
          <p:cNvSpPr txBox="1"/>
          <p:nvPr/>
        </p:nvSpPr>
        <p:spPr>
          <a:xfrm>
            <a:off x="3336572" y="3841541"/>
            <a:ext cx="276388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EICUG meeting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UC Berkeley, CA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Argonne, IL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2017 Trieste, Italy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2018 Washington, DC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2019 Paris, France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2020 Miami, FL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2021 VUU, VA  &amp; UCR, CA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Stony Brook U, NY</a:t>
            </a: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Warsaw, Poland</a:t>
            </a:r>
          </a:p>
        </p:txBody>
      </p:sp>
      <p:pic>
        <p:nvPicPr>
          <p:cNvPr id="13" name="Picture 12" descr="Chart, pie chart&#10;&#10;Description automatically generated">
            <a:extLst>
              <a:ext uri="{FF2B5EF4-FFF2-40B4-BE49-F238E27FC236}">
                <a16:creationId xmlns:a16="http://schemas.microsoft.com/office/drawing/2014/main" id="{EF0C0E49-B634-46C5-ADBA-B2E169F8F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741" y="3841541"/>
            <a:ext cx="3135259" cy="2554545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56B0278-52E7-464E-88FD-0E205751D1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64805"/>
              </p:ext>
            </p:extLst>
          </p:nvPr>
        </p:nvGraphicFramePr>
        <p:xfrm>
          <a:off x="333375" y="3835190"/>
          <a:ext cx="2987522" cy="2554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4E38CD3-1F28-4337-B4EF-78E4029F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89815" y="643693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35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A20137-7D07-4203-BAE9-628067A411D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508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Worldwide Interest in EIC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04BD2F-4DD5-04E5-68E8-76BEF3E98D9F}"/>
              </a:ext>
            </a:extLst>
          </p:cNvPr>
          <p:cNvSpPr/>
          <p:nvPr/>
        </p:nvSpPr>
        <p:spPr>
          <a:xfrm>
            <a:off x="3911599" y="3683000"/>
            <a:ext cx="4860925" cy="1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22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CA53-3AEC-65BB-4EA0-7460548A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0494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597E-0C9D-80B1-2FC4-3DD47DCA6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81" y="925621"/>
            <a:ext cx="8651875" cy="5567252"/>
          </a:xfrm>
        </p:spPr>
        <p:txBody>
          <a:bodyPr>
            <a:normAutofit/>
          </a:bodyPr>
          <a:lstStyle/>
          <a:p>
            <a:r>
              <a:rPr lang="en-US" sz="2000" dirty="0"/>
              <a:t>The EIC is one of the most complex colliders because of several performance requirements that all are require reaching at or beyond state of the art</a:t>
            </a:r>
          </a:p>
          <a:p>
            <a:r>
              <a:rPr lang="en-US" sz="2000" dirty="0"/>
              <a:t>The challenging accelerator science questions of the EIC have all been addressed and remaining open question will only have a minor impact of EIC performance</a:t>
            </a:r>
          </a:p>
          <a:p>
            <a:r>
              <a:rPr lang="en-US" sz="2000" dirty="0"/>
              <a:t>Accelerator global design is close to be completed and designs are now stable to serve a base for engineering design</a:t>
            </a:r>
          </a:p>
          <a:p>
            <a:r>
              <a:rPr lang="en-US" sz="2000" dirty="0"/>
              <a:t>R&amp;D made good progress in all areas that did not require large material expenses</a:t>
            </a:r>
          </a:p>
          <a:p>
            <a:r>
              <a:rPr lang="en-US" sz="2000" dirty="0"/>
              <a:t>Engineering of components  is well underway</a:t>
            </a:r>
          </a:p>
          <a:p>
            <a:r>
              <a:rPr lang="en-US" sz="2000" dirty="0"/>
              <a:t>The project will collaborate with scientists and science institutions world-wide</a:t>
            </a:r>
          </a:p>
          <a:p>
            <a:r>
              <a:rPr lang="en-US" sz="2000" dirty="0"/>
              <a:t>Scientists and Engineers contributing to EIC are developing into a strong competent team that will deliver the EIC project.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C5AD7-5276-5EF5-F162-55B63DA6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69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368C-2698-4A93-B21F-AD9DDD834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869"/>
            <a:ext cx="9310255" cy="55851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Large Detector Acceptance &amp; Low Backgrounds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77BAA-992D-4EA9-B2B0-96446FAA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Content Placeholder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4AAF65B-2BB8-4326-A0F4-B43FC5C56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8" y="3472910"/>
            <a:ext cx="4062648" cy="2585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14142-827D-48CB-B0C0-E22706415D4C}"/>
              </a:ext>
            </a:extLst>
          </p:cNvPr>
          <p:cNvSpPr txBox="1"/>
          <p:nvPr/>
        </p:nvSpPr>
        <p:spPr>
          <a:xfrm>
            <a:off x="0" y="799768"/>
            <a:ext cx="90780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accelerator component–free space around IP: -4m to + 5.5 m</a:t>
            </a:r>
            <a:r>
              <a:rPr lang="en-US" dirty="0">
                <a:sym typeface="Wingdings" panose="05000000000000000000" pitchFamily="2" charset="2"/>
              </a:rPr>
              <a:t> challenge for beam focusing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aperture of hadron magnets on the forward side to provide acceptance for scattered low-p</a:t>
            </a:r>
            <a:r>
              <a:rPr lang="en-US" baseline="-25000" dirty="0"/>
              <a:t>T</a:t>
            </a:r>
            <a:r>
              <a:rPr lang="en-US" dirty="0"/>
              <a:t> particles to be detected by roman plots along the outgoing hadron beam-pipe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Neutron spectrometer in the forward hadron direction (need strong hadron orbit bend)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good vacuum &lt;1ntorr despite presence of SR around the IR to prevent scattering of hadrons in the IR (use NEG, ion, TSP, turbo pumping)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Straight electron orbit, synchrotron masking and Au coating of Be detector beam prevent/mitigate direct hits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8D56FD-663A-4951-A39C-8C1EF4FFA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26" y="3444322"/>
            <a:ext cx="4728302" cy="258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51318C-8BF4-4402-ADCC-196D39FA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02306" y="188389"/>
            <a:ext cx="557939" cy="951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EE41-9B78-42CA-B1C9-4AF1C67A4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8586060" y="279517"/>
            <a:ext cx="557939" cy="951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101C4-8E56-449C-8581-818285F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1" y="188389"/>
            <a:ext cx="7886700" cy="423862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F7767-BA99-45B1-BBDB-E61777FE3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13" y="931393"/>
            <a:ext cx="8989016" cy="5430613"/>
          </a:xfrm>
        </p:spPr>
        <p:txBody>
          <a:bodyPr>
            <a:normAutofit/>
          </a:bodyPr>
          <a:lstStyle/>
          <a:p>
            <a:r>
              <a:rPr lang="en-US" sz="1900" dirty="0"/>
              <a:t>Spin: fundamental parameter of elementary particles associated with a magnetic moment</a:t>
            </a:r>
          </a:p>
          <a:p>
            <a:r>
              <a:rPr lang="en-US" sz="1900" dirty="0"/>
              <a:t>Polarization of  beam means most of spins are oriented in the same direction</a:t>
            </a:r>
          </a:p>
          <a:p>
            <a:r>
              <a:rPr lang="en-US" sz="1900" dirty="0"/>
              <a:t>EIC physics requires collisions of highly polarized hadron and electron beam with polarization in two opposite directions</a:t>
            </a:r>
          </a:p>
          <a:p>
            <a:r>
              <a:rPr lang="en-US" sz="1900" dirty="0"/>
              <a:t>In the arcs, the polarization processes around the direction of  the bending field (vertical)</a:t>
            </a:r>
          </a:p>
          <a:p>
            <a:r>
              <a:rPr lang="en-US" sz="1900" dirty="0"/>
              <a:t>In the IP, polarization needs to be in the direction of the beam motion</a:t>
            </a:r>
          </a:p>
          <a:p>
            <a:pPr marL="0" indent="0">
              <a:buNone/>
            </a:pPr>
            <a:r>
              <a:rPr lang="en-US" sz="1900" dirty="0">
                <a:sym typeface="Wingdings" panose="05000000000000000000" pitchFamily="2" charset="2"/>
              </a:rPr>
              <a:t> </a:t>
            </a:r>
            <a:r>
              <a:rPr lang="en-US" sz="1900" dirty="0"/>
              <a:t>Need spin rotator magnets to turn polarization into longitudinal direction(s)</a:t>
            </a:r>
          </a:p>
          <a:p>
            <a:r>
              <a:rPr lang="en-US" sz="1900" dirty="0"/>
              <a:t>For hadrons this was already accomplished in RHIC, requires only minor improvements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F4688-2187-4AFA-BAD7-BF9294EA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9F876C-49D9-987B-30D1-3233B7F866EB}"/>
              </a:ext>
            </a:extLst>
          </p:cNvPr>
          <p:cNvSpPr txBox="1"/>
          <p:nvPr/>
        </p:nvSpPr>
        <p:spPr>
          <a:xfrm>
            <a:off x="7141653" y="4908840"/>
            <a:ext cx="200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EIC polarized gun</a:t>
            </a:r>
          </a:p>
        </p:txBody>
      </p:sp>
    </p:spTree>
    <p:extLst>
      <p:ext uri="{BB962C8B-B14F-4D97-AF65-F5344CB8AC3E}">
        <p14:creationId xmlns:p14="http://schemas.microsoft.com/office/powerpoint/2010/main" val="1371836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4C124-94AA-4ED8-871F-3F0C710B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74"/>
          </a:xfrm>
        </p:spPr>
        <p:txBody>
          <a:bodyPr/>
          <a:lstStyle/>
          <a:p>
            <a:r>
              <a:rPr lang="en-US" dirty="0"/>
              <a:t>   Luminosity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066AFE-8FFA-412A-BF07-FB2CC29BDB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5299" y="1466850"/>
                <a:ext cx="8273144" cy="5260281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dirty="0"/>
                  <a:t>Luminosity = f</a:t>
                </a:r>
                <a:r>
                  <a:rPr lang="en-US" sz="2400" baseline="-25000" dirty="0"/>
                  <a:t>rev</a:t>
                </a:r>
                <a:r>
                  <a:rPr lang="en-US" sz="2400" dirty="0"/>
                  <a:t> ∙ n</a:t>
                </a:r>
                <a:r>
                  <a:rPr lang="en-US" sz="2400" baseline="-25000" dirty="0"/>
                  <a:t>b</a:t>
                </a:r>
                <a:r>
                  <a:rPr lang="en-US" sz="2400" dirty="0"/>
                  <a:t> ∙ N</a:t>
                </a:r>
                <a:r>
                  <a:rPr lang="en-US" sz="2400" baseline="-25000" dirty="0"/>
                  <a:t>eb</a:t>
                </a:r>
                <a:r>
                  <a:rPr lang="en-US" sz="2400" dirty="0"/>
                  <a:t> ∙ N</a:t>
                </a:r>
                <a:r>
                  <a:rPr lang="en-US" sz="2400" baseline="-25000" dirty="0"/>
                  <a:t>hb</a:t>
                </a:r>
                <a:r>
                  <a:rPr lang="en-US" sz="2400" dirty="0"/>
                  <a:t> / ( 4</a:t>
                </a:r>
                <a:r>
                  <a:rPr lang="en-US" sz="2400" dirty="0">
                    <a:latin typeface="Symbol" panose="05050102010706020507" pitchFamily="18" charset="2"/>
                  </a:rPr>
                  <a:t>p </a:t>
                </a:r>
                <a:r>
                  <a:rPr lang="en-US" sz="2400" dirty="0"/>
                  <a:t>∙ </a:t>
                </a:r>
                <a:r>
                  <a:rPr lang="en-US" sz="2400" dirty="0">
                    <a:latin typeface="Symbol" panose="05050102010706020507" pitchFamily="18" charset="2"/>
                  </a:rPr>
                  <a:t>s</a:t>
                </a:r>
                <a:r>
                  <a:rPr lang="en-US" sz="2400" baseline="-25000" dirty="0"/>
                  <a:t>x</a:t>
                </a:r>
                <a:r>
                  <a:rPr lang="en-US" sz="2400" dirty="0"/>
                  <a:t>∙</a:t>
                </a:r>
                <a:r>
                  <a:rPr lang="en-US" sz="2400" dirty="0">
                    <a:latin typeface="Symbol" panose="05050102010706020507" pitchFamily="18" charset="2"/>
                  </a:rPr>
                  <a:t>s</a:t>
                </a:r>
                <a:r>
                  <a:rPr lang="en-US" sz="2400" baseline="-25000" dirty="0"/>
                  <a:t>y</a:t>
                </a:r>
                <a:r>
                  <a:rPr lang="en-US" sz="2400" dirty="0"/>
                  <a:t> )</a:t>
                </a:r>
              </a:p>
              <a:p>
                <a:pPr marL="0" indent="0" algn="ctr">
                  <a:buNone/>
                </a:pPr>
                <a:r>
                  <a:rPr lang="en-US" sz="200" dirty="0"/>
                  <a:t>             </a:t>
                </a:r>
              </a:p>
              <a:p>
                <a:pPr marL="0" indent="0" algn="ctr">
                  <a:buNone/>
                </a:pPr>
                <a:r>
                  <a:rPr lang="en-US" sz="2000" dirty="0"/>
                  <a:t>              </a:t>
                </a:r>
                <a:r>
                  <a:rPr lang="en-US" sz="2400" dirty="0"/>
                  <a:t>=   </a:t>
                </a:r>
                <a:r>
                  <a:rPr lang="en-US" sz="2400" dirty="0" err="1"/>
                  <a:t>I</a:t>
                </a:r>
                <a:r>
                  <a:rPr lang="en-US" sz="2400" baseline="-25000" dirty="0" err="1"/>
                  <a:t>h</a:t>
                </a:r>
                <a:r>
                  <a:rPr lang="en-US" sz="2400" dirty="0"/>
                  <a:t> ∙ I</a:t>
                </a:r>
                <a:r>
                  <a:rPr lang="en-US" sz="2400" baseline="-25000" dirty="0"/>
                  <a:t>e</a:t>
                </a:r>
                <a:r>
                  <a:rPr lang="en-US" sz="2400" dirty="0"/>
                  <a:t> / ( 4</a:t>
                </a:r>
                <a:r>
                  <a:rPr lang="en-US" sz="2400" dirty="0">
                    <a:latin typeface="Symbol" panose="05050102010706020507" pitchFamily="18" charset="2"/>
                  </a:rPr>
                  <a:t>p</a:t>
                </a:r>
                <a:r>
                  <a:rPr lang="en-US" sz="2400" dirty="0"/>
                  <a:t> ∙ e</a:t>
                </a:r>
                <a:r>
                  <a:rPr lang="en-US" sz="2400" baseline="30000" dirty="0"/>
                  <a:t>2 </a:t>
                </a:r>
                <a:r>
                  <a:rPr lang="en-US" sz="2400" dirty="0"/>
                  <a:t>∙ f</a:t>
                </a:r>
                <a:r>
                  <a:rPr lang="en-US" sz="2400" baseline="-25000" dirty="0"/>
                  <a:t>rev</a:t>
                </a:r>
                <a:r>
                  <a:rPr lang="en-US" sz="2400" dirty="0">
                    <a:latin typeface="Symbol" panose="05050102010706020507" pitchFamily="18" charset="2"/>
                  </a:rPr>
                  <a:t> </a:t>
                </a:r>
                <a:r>
                  <a:rPr lang="en-US" sz="2400" dirty="0"/>
                  <a:t>∙ n</a:t>
                </a:r>
                <a:r>
                  <a:rPr lang="en-US" sz="2400" baseline="-25000" dirty="0"/>
                  <a:t>b</a:t>
                </a:r>
                <a:r>
                  <a:rPr lang="en-US" sz="2400" dirty="0"/>
                  <a:t>∙ </a:t>
                </a:r>
                <a:r>
                  <a:rPr lang="en-US" sz="2400" dirty="0">
                    <a:latin typeface="Symbol" panose="05050102010706020507" pitchFamily="18" charset="2"/>
                  </a:rPr>
                  <a:t>s</a:t>
                </a:r>
                <a:r>
                  <a:rPr lang="en-US" sz="2400" baseline="-25000" dirty="0"/>
                  <a:t>x</a:t>
                </a:r>
                <a:r>
                  <a:rPr lang="en-US" sz="2400" dirty="0"/>
                  <a:t>∙</a:t>
                </a:r>
                <a:r>
                  <a:rPr lang="en-US" sz="2400" dirty="0">
                    <a:latin typeface="Symbol" panose="05050102010706020507" pitchFamily="18" charset="2"/>
                  </a:rPr>
                  <a:t>s</a:t>
                </a:r>
                <a:r>
                  <a:rPr lang="en-US" sz="2400" baseline="-25000" dirty="0"/>
                  <a:t>y</a:t>
                </a:r>
                <a:r>
                  <a:rPr lang="en-US" sz="2400" dirty="0"/>
                  <a:t> )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rad>
                  </m:oMath>
                </a14:m>
                <a:endParaRPr lang="en-US" sz="2400" dirty="0"/>
              </a:p>
              <a:p>
                <a:pPr marL="0" indent="0" algn="ctr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200" dirty="0"/>
                  <a:t>           </a:t>
                </a:r>
                <a:endParaRPr lang="en-US" sz="1800" b="1" dirty="0"/>
              </a:p>
              <a:p>
                <a:pPr marL="0" indent="0">
                  <a:buNone/>
                </a:pPr>
                <a:r>
                  <a:rPr lang="en-US" sz="1800" b="1" dirty="0"/>
                  <a:t>However</a:t>
                </a:r>
                <a:r>
                  <a:rPr lang="en-US" sz="1800" dirty="0"/>
                  <a:t>, stronger bunches means strong beam-beam interaction</a:t>
                </a:r>
              </a:p>
              <a:p>
                <a:pPr marL="0" indent="0">
                  <a:buNone/>
                </a:pPr>
                <a:r>
                  <a:rPr lang="en-US" sz="1800" dirty="0"/>
                  <a:t>Beam-beam interaction strength </a:t>
                </a:r>
                <a:r>
                  <a:rPr lang="en-US" sz="2000" dirty="0">
                    <a:latin typeface="Symbol" panose="05050102010706020507" pitchFamily="18" charset="2"/>
                  </a:rPr>
                  <a:t>x</a:t>
                </a:r>
                <a:r>
                  <a:rPr lang="en-US" sz="2000" baseline="-25000" dirty="0"/>
                  <a:t>h,e</a:t>
                </a:r>
                <a:r>
                  <a:rPr lang="en-US" sz="2000" dirty="0"/>
                  <a:t>~ N</a:t>
                </a:r>
                <a:r>
                  <a:rPr lang="en-US" sz="2000" baseline="-25000" dirty="0"/>
                  <a:t>h,e </a:t>
                </a:r>
                <a:r>
                  <a:rPr lang="en-US" sz="2000" dirty="0"/>
                  <a:t>/ (</a:t>
                </a:r>
                <a:r>
                  <a:rPr lang="en-US" sz="2000" dirty="0">
                    <a:latin typeface="Symbol" panose="05050102010706020507" pitchFamily="18" charset="2"/>
                  </a:rPr>
                  <a:t> e</a:t>
                </a:r>
                <a:r>
                  <a:rPr lang="en-US" sz="2000" baseline="-25000" dirty="0">
                    <a:latin typeface="+mn-lt"/>
                  </a:rPr>
                  <a:t>h</a:t>
                </a:r>
                <a:r>
                  <a:rPr lang="en-US" sz="2000" baseline="-25000" dirty="0"/>
                  <a:t>,e</a:t>
                </a:r>
                <a:r>
                  <a:rPr lang="en-US" sz="2000" dirty="0"/>
                  <a:t>∙(</a:t>
                </a:r>
                <a:r>
                  <a:rPr 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sz="2000" baseline="-25000" dirty="0"/>
                  <a:t>x</a:t>
                </a:r>
                <a:r>
                  <a:rPr lang="en-US" sz="2000" dirty="0"/>
                  <a:t>+</a:t>
                </a:r>
                <a:r>
                  <a:rPr 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sz="2000" baseline="-25000" dirty="0"/>
                  <a:t>y</a:t>
                </a:r>
                <a:r>
                  <a:rPr lang="en-US" sz="2000" dirty="0"/>
                  <a:t>))</a:t>
                </a:r>
              </a:p>
              <a:p>
                <a:pPr marL="0" indent="0">
                  <a:buNone/>
                </a:pPr>
                <a:r>
                  <a:rPr lang="en-US" sz="2000" dirty="0"/>
                  <a:t>Thus, with high N</a:t>
                </a:r>
                <a:r>
                  <a:rPr lang="en-US" sz="2000" baseline="-25000" dirty="0"/>
                  <a:t>h,e </a:t>
                </a:r>
                <a:r>
                  <a:rPr lang="en-US" sz="2000" dirty="0"/>
                  <a:t>thus small n</a:t>
                </a:r>
                <a:r>
                  <a:rPr lang="en-US" sz="2000" baseline="-25000" dirty="0"/>
                  <a:t>b</a:t>
                </a:r>
                <a:r>
                  <a:rPr lang="en-US" sz="2000" dirty="0"/>
                  <a:t>, need to increase emittances, </a:t>
                </a:r>
              </a:p>
              <a:p>
                <a:pPr marL="0" indent="0">
                  <a:buNone/>
                </a:pPr>
                <a:r>
                  <a:rPr lang="en-US" sz="2000" dirty="0"/>
                  <a:t>and the luminosity is unchanged</a:t>
                </a:r>
              </a:p>
              <a:p>
                <a:pPr marL="0" indent="0">
                  <a:buNone/>
                </a:pPr>
                <a:r>
                  <a:rPr lang="en-US" sz="2000" dirty="0"/>
                  <a:t>What is the advantage?</a:t>
                </a:r>
              </a:p>
              <a:p>
                <a:pPr marL="0" indent="0">
                  <a:buNone/>
                </a:pPr>
                <a:r>
                  <a:rPr lang="en-US" sz="2000" b="1" dirty="0">
                    <a:solidFill>
                      <a:srgbClr val="0070C0"/>
                    </a:solidFill>
                  </a:rPr>
                  <a:t>Emittance can be relatively large and that reduces the demand on keeping it small by strong hadron, which is more than desirable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066AFE-8FFA-412A-BF07-FB2CC29BDB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5299" y="1466850"/>
                <a:ext cx="8273144" cy="5260281"/>
              </a:xfrm>
              <a:blipFill>
                <a:blip r:embed="rId2"/>
                <a:stretch>
                  <a:fillRect l="-737" t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5D561-2E97-4E7C-9E12-693943C1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4609D-B78C-4046-B2FC-5FE4B6CCC51F}"/>
              </a:ext>
            </a:extLst>
          </p:cNvPr>
          <p:cNvSpPr txBox="1"/>
          <p:nvPr/>
        </p:nvSpPr>
        <p:spPr>
          <a:xfrm>
            <a:off x="495299" y="2685810"/>
            <a:ext cx="39243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Beam currents limited (SR, Cryo load) always make s large as possible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7F639E-AA5F-4851-9198-9FBADBEE2411}"/>
              </a:ext>
            </a:extLst>
          </p:cNvPr>
          <p:cNvSpPr txBox="1"/>
          <p:nvPr/>
        </p:nvSpPr>
        <p:spPr>
          <a:xfrm>
            <a:off x="4667252" y="2685809"/>
            <a:ext cx="352756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Minimize number of bunches to the extent beam dynamics allows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464CA8-03D4-4FBF-87DE-C750C1815111}"/>
              </a:ext>
            </a:extLst>
          </p:cNvPr>
          <p:cNvCxnSpPr>
            <a:cxnSpLocks/>
          </p:cNvCxnSpPr>
          <p:nvPr/>
        </p:nvCxnSpPr>
        <p:spPr>
          <a:xfrm flipV="1">
            <a:off x="2205039" y="2489087"/>
            <a:ext cx="340518" cy="2248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2D43BB-4CFE-40B1-9674-033CD9820B41}"/>
              </a:ext>
            </a:extLst>
          </p:cNvPr>
          <p:cNvCxnSpPr>
            <a:cxnSpLocks/>
          </p:cNvCxnSpPr>
          <p:nvPr/>
        </p:nvCxnSpPr>
        <p:spPr>
          <a:xfrm flipV="1">
            <a:off x="5081588" y="2489087"/>
            <a:ext cx="0" cy="2240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61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2474-BDCB-4AB5-9EE7-00E9CE9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61" y="22317"/>
            <a:ext cx="7886700" cy="1069391"/>
          </a:xfrm>
        </p:spPr>
        <p:txBody>
          <a:bodyPr>
            <a:normAutofit/>
          </a:bodyPr>
          <a:lstStyle/>
          <a:p>
            <a:r>
              <a:rPr lang="en-US" sz="3600" dirty="0"/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59CAD-CD6D-4406-A92A-8FE4489F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9650"/>
            <a:ext cx="7414054" cy="5112356"/>
          </a:xfrm>
        </p:spPr>
        <p:txBody>
          <a:bodyPr>
            <a:normAutofit/>
          </a:bodyPr>
          <a:lstStyle/>
          <a:p>
            <a:r>
              <a:rPr lang="en-US" sz="2000" dirty="0"/>
              <a:t>EIC Design Goals</a:t>
            </a:r>
          </a:p>
          <a:p>
            <a:pPr marL="0" indent="0">
              <a:buNone/>
            </a:pPr>
            <a:r>
              <a:rPr lang="en-US" sz="800" dirty="0"/>
              <a:t>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High Luminosity: L=(0.1-1)∙10</a:t>
            </a:r>
            <a:r>
              <a:rPr lang="en-US" sz="1800" baseline="30000" dirty="0"/>
              <a:t>34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sec</a:t>
            </a:r>
            <a:r>
              <a:rPr lang="en-US" sz="1800" baseline="30000" dirty="0"/>
              <a:t>-1</a:t>
            </a:r>
            <a:r>
              <a:rPr lang="en-US" sz="1800" dirty="0"/>
              <a:t>, need 10 -100 fb</a:t>
            </a:r>
            <a:r>
              <a:rPr lang="en-US" sz="1800" baseline="30000" dirty="0"/>
              <a:t>-1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Collisions of highly polarized e and p (&amp; light ion) beams with flexible bunch by bunch spin patterns : 70%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Large range of center of mass energies: E</a:t>
            </a:r>
            <a:r>
              <a:rPr lang="en-US" sz="1800" baseline="-25000" dirty="0"/>
              <a:t>cm</a:t>
            </a:r>
            <a:r>
              <a:rPr lang="en-US" sz="1800" dirty="0"/>
              <a:t> = (20-140) GeV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Large range of Ion Species:  Protons – Uranium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Ensure Accommodation of a second IR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Large detector acceptance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Good background conditions (hadron particle loss and synchrotron radiation in the IR)</a:t>
            </a:r>
          </a:p>
          <a:p>
            <a:pPr marL="457200" lvl="1" indent="0">
              <a:buNone/>
            </a:pPr>
            <a:r>
              <a:rPr lang="en-US" sz="800" dirty="0"/>
              <a:t>  </a:t>
            </a:r>
          </a:p>
          <a:p>
            <a:r>
              <a:rPr lang="en-US" sz="2000" dirty="0"/>
              <a:t>Goals match or exceed  requirements of  Long-Range Plan &amp;  EIC White Paper, endorsed by  NAS</a:t>
            </a:r>
          </a:p>
          <a:p>
            <a:r>
              <a:rPr lang="en-US" sz="2000" dirty="0"/>
              <a:t>EIC Design meets or exceeds goals and requirements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10081-424D-4B32-B391-A2DF3BE2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3C379-7B6B-4A6B-B4FF-BC78A9B6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123" y="98299"/>
            <a:ext cx="1887877" cy="1893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11349-5D5B-4638-9735-720B689D6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122" y="2160789"/>
            <a:ext cx="1813789" cy="2021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87172-0F49-4921-B2BC-7F8317839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123" y="4258396"/>
            <a:ext cx="1813788" cy="223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06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69ECC-CF38-DAD4-AFA3-EB8C0686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2366"/>
          </a:xfrm>
        </p:spPr>
        <p:txBody>
          <a:bodyPr>
            <a:normAutofit/>
          </a:bodyPr>
          <a:lstStyle/>
          <a:p>
            <a:r>
              <a:rPr lang="en-US" sz="4000" dirty="0"/>
              <a:t>Superconducting IR Magnets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863DD-34B2-DFDF-D089-413E8D35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17A0A-FA12-9192-8B72-7CB8CB61C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22" y="1330427"/>
            <a:ext cx="7394331" cy="494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02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407F-0A50-4BF0-BB0B-45558EAF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71" y="241606"/>
            <a:ext cx="5878028" cy="524718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Accelerator R&amp;D 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E61F2-AF18-4B80-A187-603CE5F4B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81566-13B1-4454-A01C-BF43B5D928CD}"/>
              </a:ext>
            </a:extLst>
          </p:cNvPr>
          <p:cNvSpPr txBox="1"/>
          <p:nvPr/>
        </p:nvSpPr>
        <p:spPr>
          <a:xfrm>
            <a:off x="702342" y="4601826"/>
            <a:ext cx="8390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Polarized Electron source prototype comfortably achieved EIC design parameters.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 Magnet Prototyping design now based on 2K lq He cooling.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Vacuum Chamber upgrade is now based on actively cooled beam screen.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progress and refinement of HSR fast kicker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ESR Vacuum design: simplified vacuum  chamber profile to ensure manufacturability.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1648B-8DE6-43FB-888D-C8D4874EDC1F}"/>
              </a:ext>
            </a:extLst>
          </p:cNvPr>
          <p:cNvSpPr txBox="1"/>
          <p:nvPr/>
        </p:nvSpPr>
        <p:spPr>
          <a:xfrm>
            <a:off x="1050471" y="4086138"/>
            <a:ext cx="4840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Note: RF R&amp;D captured by 6.08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A236A-C749-43B1-ADAA-ACB33DEA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43" y="982859"/>
            <a:ext cx="6875368" cy="298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74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F727A1-0C57-FDB5-6549-F15F04CE4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5" t="9742" r="46015" b="7419"/>
          <a:stretch/>
        </p:blipFill>
        <p:spPr>
          <a:xfrm>
            <a:off x="1144987" y="1339922"/>
            <a:ext cx="7405204" cy="4654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C047C-A942-2AEB-C499-36A4C62A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9081"/>
            <a:ext cx="7886700" cy="352322"/>
          </a:xfrm>
        </p:spPr>
        <p:txBody>
          <a:bodyPr>
            <a:normAutofit fontScale="90000"/>
          </a:bodyPr>
          <a:lstStyle/>
          <a:p>
            <a:r>
              <a:rPr lang="en-US" dirty="0"/>
              <a:t>IR</a:t>
            </a:r>
            <a:r>
              <a:rPr lang="en-US" dirty="0">
                <a:solidFill>
                  <a:srgbClr val="0070C0"/>
                </a:solidFill>
              </a:rPr>
              <a:t>-</a:t>
            </a:r>
            <a:r>
              <a:rPr lang="en-US" dirty="0"/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261B48-2075-4708-E8E0-222FC71F0AA9}"/>
              </a:ext>
            </a:extLst>
          </p:cNvPr>
          <p:cNvSpPr txBox="1"/>
          <p:nvPr/>
        </p:nvSpPr>
        <p:spPr>
          <a:xfrm>
            <a:off x="1578595" y="2035017"/>
            <a:ext cx="196470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u="sng" dirty="0"/>
              <a:t>RF Power Supply Building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7D9F77-DBCF-2E0D-80E3-9F08A1860D19}"/>
              </a:ext>
            </a:extLst>
          </p:cNvPr>
          <p:cNvSpPr txBox="1"/>
          <p:nvPr/>
        </p:nvSpPr>
        <p:spPr>
          <a:xfrm>
            <a:off x="5564639" y="4933495"/>
            <a:ext cx="1012328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u="sng" dirty="0"/>
              <a:t>IR10 Tunnel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0E8B996-A388-43B4-A2E6-36F96372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15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C047C-A942-2AEB-C499-36A4C62A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39" y="582444"/>
            <a:ext cx="7886700" cy="352322"/>
          </a:xfrm>
        </p:spPr>
        <p:txBody>
          <a:bodyPr>
            <a:normAutofit fontScale="90000"/>
          </a:bodyPr>
          <a:lstStyle/>
          <a:p>
            <a:r>
              <a:rPr lang="en-US" dirty="0"/>
              <a:t>IR</a:t>
            </a:r>
            <a:r>
              <a:rPr lang="en-US" dirty="0">
                <a:solidFill>
                  <a:srgbClr val="0070C0"/>
                </a:solidFill>
              </a:rPr>
              <a:t>-</a:t>
            </a:r>
            <a:r>
              <a:rPr lang="en-US" dirty="0"/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766E65F-95D5-C2F5-C05D-746E92B29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1" t="10065" r="55442" b="10892"/>
          <a:stretch/>
        </p:blipFill>
        <p:spPr>
          <a:xfrm>
            <a:off x="1009612" y="1310532"/>
            <a:ext cx="7352907" cy="46733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A28A74-7CE6-0BA8-91EC-82935127BEC5}"/>
              </a:ext>
            </a:extLst>
          </p:cNvPr>
          <p:cNvSpPr txBox="1"/>
          <p:nvPr/>
        </p:nvSpPr>
        <p:spPr>
          <a:xfrm>
            <a:off x="7981024" y="3239722"/>
            <a:ext cx="554885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694928-4B82-29F9-9B24-02EA9CC7DA35}"/>
              </a:ext>
            </a:extLst>
          </p:cNvPr>
          <p:cNvSpPr txBox="1"/>
          <p:nvPr/>
        </p:nvSpPr>
        <p:spPr>
          <a:xfrm>
            <a:off x="1125198" y="2100802"/>
            <a:ext cx="869854" cy="41549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</a:t>
            </a:r>
          </a:p>
          <a:p>
            <a:r>
              <a:rPr lang="en-US" sz="900" i="1" dirty="0"/>
              <a:t>Blue inner ring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8ADBBA-A4D3-FE58-5306-0A5973DB1FEC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3464505" y="5493922"/>
            <a:ext cx="612744" cy="1154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A66AB6-8C1D-6BE3-81BC-95F037CB9491}"/>
              </a:ext>
            </a:extLst>
          </p:cNvPr>
          <p:cNvCxnSpPr>
            <a:cxnSpLocks/>
          </p:cNvCxnSpPr>
          <p:nvPr/>
        </p:nvCxnSpPr>
        <p:spPr>
          <a:xfrm flipH="1">
            <a:off x="7454348" y="3361907"/>
            <a:ext cx="526676" cy="8289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FB7C2B-C1E9-A1A6-D29E-63C5DCA4157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995052" y="1666027"/>
            <a:ext cx="978340" cy="6425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9E68444-D9FD-A49F-F941-8F4F38851B79}"/>
              </a:ext>
            </a:extLst>
          </p:cNvPr>
          <p:cNvSpPr txBox="1"/>
          <p:nvPr/>
        </p:nvSpPr>
        <p:spPr>
          <a:xfrm>
            <a:off x="1659786" y="4117688"/>
            <a:ext cx="1583464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SHC</a:t>
            </a:r>
          </a:p>
          <a:p>
            <a:r>
              <a:rPr lang="en-US" sz="1200" dirty="0"/>
              <a:t>Energy Recovery Linac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4E48A0E-848D-CDF8-0A13-2E19EEE498E7}"/>
              </a:ext>
            </a:extLst>
          </p:cNvPr>
          <p:cNvCxnSpPr>
            <a:cxnSpLocks/>
          </p:cNvCxnSpPr>
          <p:nvPr/>
        </p:nvCxnSpPr>
        <p:spPr>
          <a:xfrm flipH="1">
            <a:off x="1326324" y="4336978"/>
            <a:ext cx="333463" cy="4097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A715F1D-1FDE-A9D8-73AB-B4FD85866D1A}"/>
              </a:ext>
            </a:extLst>
          </p:cNvPr>
          <p:cNvSpPr txBox="1"/>
          <p:nvPr/>
        </p:nvSpPr>
        <p:spPr>
          <a:xfrm>
            <a:off x="2540442" y="5216923"/>
            <a:ext cx="924063" cy="55399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</a:t>
            </a:r>
          </a:p>
          <a:p>
            <a:r>
              <a:rPr lang="en-US" sz="900" i="1" dirty="0"/>
              <a:t>Yellow inner 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F13AE7-CC1B-56FF-DC7B-17E08913DD42}"/>
              </a:ext>
            </a:extLst>
          </p:cNvPr>
          <p:cNvSpPr txBox="1"/>
          <p:nvPr/>
        </p:nvSpPr>
        <p:spPr>
          <a:xfrm>
            <a:off x="6274972" y="1672396"/>
            <a:ext cx="648342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RCS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01C259-CB23-3A41-E7DE-10A1C44CC5A0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5543136" y="1810896"/>
            <a:ext cx="731836" cy="5339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655B28B-A0B2-865B-BCFE-16B78609A1F5}"/>
              </a:ext>
            </a:extLst>
          </p:cNvPr>
          <p:cNvSpPr txBox="1"/>
          <p:nvPr/>
        </p:nvSpPr>
        <p:spPr>
          <a:xfrm>
            <a:off x="7752893" y="2612497"/>
            <a:ext cx="727171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ESR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CC21F4B-FD34-18EC-1A41-26244A56882D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6661146" y="2171928"/>
            <a:ext cx="423018" cy="10317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1B7F0C0-FB21-9930-CB60-4974D191D347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7257554" y="2750997"/>
            <a:ext cx="495339" cy="5958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37EDECD-6BE4-0263-B778-E71C1C457D3C}"/>
              </a:ext>
            </a:extLst>
          </p:cNvPr>
          <p:cNvSpPr txBox="1"/>
          <p:nvPr/>
        </p:nvSpPr>
        <p:spPr>
          <a:xfrm>
            <a:off x="3154680" y="2532283"/>
            <a:ext cx="1340639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SHC Kicker Section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5FF6E5-B8EA-4CA9-B957-3E94247CA4E6}"/>
              </a:ext>
            </a:extLst>
          </p:cNvPr>
          <p:cNvSpPr txBox="1"/>
          <p:nvPr/>
        </p:nvSpPr>
        <p:spPr>
          <a:xfrm>
            <a:off x="3673502" y="2988325"/>
            <a:ext cx="1482375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SHC Amplifier Section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9FB3A4-CDD6-B687-BEF7-DE21D13C1155}"/>
              </a:ext>
            </a:extLst>
          </p:cNvPr>
          <p:cNvSpPr txBox="1"/>
          <p:nvPr/>
        </p:nvSpPr>
        <p:spPr>
          <a:xfrm>
            <a:off x="4312001" y="3404770"/>
            <a:ext cx="1583464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SHC Modulator Section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957B9EB-2802-5C01-53A2-261A23E81879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5895465" y="3635603"/>
            <a:ext cx="1164887" cy="5249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DF4C920-3136-CBD4-91A6-5CA2C25B57E9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5155877" y="3219158"/>
            <a:ext cx="856346" cy="244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CF04A65-58D4-7C3E-D06E-48B9F9EDA24D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4495319" y="2401846"/>
            <a:ext cx="504854" cy="2689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DC59CD7-A32A-98B1-9BED-CD22A7960061}"/>
              </a:ext>
            </a:extLst>
          </p:cNvPr>
          <p:cNvSpPr txBox="1"/>
          <p:nvPr/>
        </p:nvSpPr>
        <p:spPr>
          <a:xfrm>
            <a:off x="7084164" y="2033428"/>
            <a:ext cx="978339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Chicane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2B4A1E8-AB8C-04D4-A837-D98DD52C8AFA}"/>
              </a:ext>
            </a:extLst>
          </p:cNvPr>
          <p:cNvCxnSpPr>
            <a:cxnSpLocks/>
          </p:cNvCxnSpPr>
          <p:nvPr/>
        </p:nvCxnSpPr>
        <p:spPr>
          <a:xfrm flipH="1">
            <a:off x="5289605" y="3940375"/>
            <a:ext cx="636482" cy="1345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13CA9A2-B662-2C25-E91B-5C0267142A42}"/>
              </a:ext>
            </a:extLst>
          </p:cNvPr>
          <p:cNvSpPr txBox="1"/>
          <p:nvPr/>
        </p:nvSpPr>
        <p:spPr>
          <a:xfrm>
            <a:off x="3721211" y="3768223"/>
            <a:ext cx="1242849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ERL Return Beam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9917981-BB69-82F9-9EBB-BF1E6A109987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4964060" y="3999056"/>
            <a:ext cx="392124" cy="88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604239D-4AFF-B98A-364D-386574350200}"/>
              </a:ext>
            </a:extLst>
          </p:cNvPr>
          <p:cNvSpPr txBox="1"/>
          <p:nvPr/>
        </p:nvSpPr>
        <p:spPr>
          <a:xfrm>
            <a:off x="4541115" y="4229641"/>
            <a:ext cx="1145062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ERL Input Beam 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A1F8BC2-1462-8815-4C92-DA83145F07F8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5686177" y="4460474"/>
            <a:ext cx="352017" cy="1000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1A108A-2018-B8EF-3ED4-006624A62260}"/>
              </a:ext>
            </a:extLst>
          </p:cNvPr>
          <p:cNvCxnSpPr>
            <a:cxnSpLocks/>
          </p:cNvCxnSpPr>
          <p:nvPr/>
        </p:nvCxnSpPr>
        <p:spPr>
          <a:xfrm flipV="1">
            <a:off x="5746700" y="4559351"/>
            <a:ext cx="650812" cy="558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DD1D84E-1546-B60C-BCC9-36E06DA99884}"/>
              </a:ext>
            </a:extLst>
          </p:cNvPr>
          <p:cNvSpPr txBox="1"/>
          <p:nvPr/>
        </p:nvSpPr>
        <p:spPr>
          <a:xfrm>
            <a:off x="524629" y="2877843"/>
            <a:ext cx="1958226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ERL Bates Bent turnaround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31FB684-1AEA-C689-1274-F2C3E3200BFF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2482855" y="1522974"/>
            <a:ext cx="1315367" cy="149336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71DD96A-0149-4DC9-8B7C-1EF55A08B55E}"/>
              </a:ext>
            </a:extLst>
          </p:cNvPr>
          <p:cNvSpPr txBox="1"/>
          <p:nvPr/>
        </p:nvSpPr>
        <p:spPr>
          <a:xfrm>
            <a:off x="5543136" y="557029"/>
            <a:ext cx="293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Renderings  by Doug Holmes and the design room</a:t>
            </a:r>
          </a:p>
        </p:txBody>
      </p:sp>
      <p:sp>
        <p:nvSpPr>
          <p:cNvPr id="53" name="Slide Number Placeholder 3">
            <a:extLst>
              <a:ext uri="{FF2B5EF4-FFF2-40B4-BE49-F238E27FC236}">
                <a16:creationId xmlns:a16="http://schemas.microsoft.com/office/drawing/2014/main" id="{A9C3E9FE-218C-4207-9A14-69D35B03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014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7E43-3A29-1488-EA09-19244751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675"/>
            <a:ext cx="7886700" cy="1006476"/>
          </a:xfrm>
        </p:spPr>
        <p:txBody>
          <a:bodyPr/>
          <a:lstStyle/>
          <a:p>
            <a:r>
              <a:rPr lang="en-US" dirty="0"/>
              <a:t>Matching Dipole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54331B5-2DF4-4FFE-5980-9AF382B3E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52" y="990599"/>
            <a:ext cx="4090998" cy="3367381"/>
          </a:xfrm>
          <a:prstGeom prst="rect">
            <a:avLst/>
          </a:prstGeom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D2C6FCA4-DBFF-4A76-C6E7-5FC781A3A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83615"/>
            <a:ext cx="3118743" cy="297422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999D31-6A3A-66EE-1174-2E262B711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4357980"/>
            <a:ext cx="3016250" cy="19736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8AA0A5-C153-A457-5726-D2E0A3FE2D9D}"/>
              </a:ext>
            </a:extLst>
          </p:cNvPr>
          <p:cNvSpPr txBox="1"/>
          <p:nvPr/>
        </p:nvSpPr>
        <p:spPr>
          <a:xfrm>
            <a:off x="530492" y="6016892"/>
            <a:ext cx="208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end optimization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C0D3B566-E0D4-EB41-960F-8C5622159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187" y="4442352"/>
            <a:ext cx="1816161" cy="18892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D8BDA0-8FAF-FCBF-F3AE-A98E2C215047}"/>
              </a:ext>
            </a:extLst>
          </p:cNvPr>
          <p:cNvSpPr txBox="1"/>
          <p:nvPr/>
        </p:nvSpPr>
        <p:spPr>
          <a:xfrm>
            <a:off x="6016440" y="5386980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Harmonics in 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42E149-E484-55D9-2C6A-CFFBE05D4652}"/>
              </a:ext>
            </a:extLst>
          </p:cNvPr>
          <p:cNvSpPr txBox="1"/>
          <p:nvPr/>
        </p:nvSpPr>
        <p:spPr>
          <a:xfrm>
            <a:off x="5057683" y="917802"/>
            <a:ext cx="342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Harmonics for different excitations</a:t>
            </a:r>
          </a:p>
        </p:txBody>
      </p:sp>
    </p:spTree>
    <p:extLst>
      <p:ext uri="{BB962C8B-B14F-4D97-AF65-F5344CB8AC3E}">
        <p14:creationId xmlns:p14="http://schemas.microsoft.com/office/powerpoint/2010/main" val="3178714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C70FF-29EC-6039-B5DB-91E5BF3F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67" y="136104"/>
            <a:ext cx="7886700" cy="834619"/>
          </a:xfrm>
        </p:spPr>
        <p:txBody>
          <a:bodyPr>
            <a:normAutofit/>
          </a:bodyPr>
          <a:lstStyle/>
          <a:p>
            <a:r>
              <a:rPr lang="en-US" dirty="0"/>
              <a:t>SC IR Magnet R&amp;D </a:t>
            </a:r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8FF0D885-D476-6A6C-E13A-E58B4DB90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82" y="3410192"/>
            <a:ext cx="2861401" cy="252571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84E830-3BEE-6C96-9B6E-C1C294207F8F}"/>
              </a:ext>
            </a:extLst>
          </p:cNvPr>
          <p:cNvSpPr txBox="1"/>
          <p:nvPr/>
        </p:nvSpPr>
        <p:spPr>
          <a:xfrm>
            <a:off x="94082" y="551431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B1pF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DDE1B-EE55-1CBB-B0D1-2D26E3A19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1" t="13051" r="7705"/>
          <a:stretch/>
        </p:blipFill>
        <p:spPr>
          <a:xfrm>
            <a:off x="3102566" y="3451603"/>
            <a:ext cx="3579269" cy="2484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226D0-5F6B-708A-F772-7144038E4DDB}"/>
              </a:ext>
            </a:extLst>
          </p:cNvPr>
          <p:cNvSpPr txBox="1"/>
          <p:nvPr/>
        </p:nvSpPr>
        <p:spPr>
          <a:xfrm>
            <a:off x="3177470" y="5267876"/>
            <a:ext cx="113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B1ApF, 3D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B56C7412-EBC1-C73D-0F29-C1488253A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739" y="4125334"/>
            <a:ext cx="2343519" cy="1758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4BFF6D-6ECC-B7C9-DEAA-14A0CBAFD378}"/>
              </a:ext>
            </a:extLst>
          </p:cNvPr>
          <p:cNvSpPr txBox="1"/>
          <p:nvPr/>
        </p:nvSpPr>
        <p:spPr>
          <a:xfrm>
            <a:off x="6828918" y="3563625"/>
            <a:ext cx="2231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B1ApF, end harmonic </a:t>
            </a:r>
          </a:p>
          <a:p>
            <a:r>
              <a:rPr lang="en-US" dirty="0"/>
              <a:t>optimization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530F05-86C2-B19A-FFE2-3D12A9AA6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52" y="1151677"/>
            <a:ext cx="2450660" cy="20701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CBC949-691E-2278-E96C-2862E955126A}"/>
              </a:ext>
            </a:extLst>
          </p:cNvPr>
          <p:cNvSpPr txBox="1"/>
          <p:nvPr/>
        </p:nvSpPr>
        <p:spPr>
          <a:xfrm>
            <a:off x="299452" y="30253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Q2pF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652E3C-1BC6-EF0E-AE4B-022381C9A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968" y="1151677"/>
            <a:ext cx="2872977" cy="20701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445E02-DAE5-3E8D-D07E-76B7A236893B}"/>
              </a:ext>
            </a:extLst>
          </p:cNvPr>
          <p:cNvSpPr txBox="1"/>
          <p:nvPr/>
        </p:nvSpPr>
        <p:spPr>
          <a:xfrm>
            <a:off x="3705614" y="2895327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Q1ApF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4228CB-1086-930C-15A5-F5899C3F3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6486" y="1282440"/>
            <a:ext cx="2141343" cy="18086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B5167F-808B-358F-C690-3F9A7DAA694B}"/>
              </a:ext>
            </a:extLst>
          </p:cNvPr>
          <p:cNvSpPr txBox="1"/>
          <p:nvPr/>
        </p:nvSpPr>
        <p:spPr>
          <a:xfrm>
            <a:off x="7007614" y="2958024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Q1BpF</a:t>
            </a:r>
          </a:p>
        </p:txBody>
      </p:sp>
    </p:spTree>
    <p:extLst>
      <p:ext uri="{BB962C8B-B14F-4D97-AF65-F5344CB8AC3E}">
        <p14:creationId xmlns:p14="http://schemas.microsoft.com/office/powerpoint/2010/main" val="3188644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7648674-5BB3-C945-BBE6-DED7D4A24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1" y="152944"/>
            <a:ext cx="9042739" cy="680200"/>
          </a:xfrm>
        </p:spPr>
        <p:txBody>
          <a:bodyPr>
            <a:normAutofit/>
          </a:bodyPr>
          <a:lstStyle/>
          <a:p>
            <a:r>
              <a:rPr lang="en-US" sz="3600" dirty="0"/>
              <a:t>HOM damper R&amp;D status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223D13-9A80-2342-B241-C3882590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85" y="833144"/>
            <a:ext cx="5481516" cy="4102926"/>
          </a:xfrm>
        </p:spPr>
        <p:txBody>
          <a:bodyPr>
            <a:noAutofit/>
          </a:bodyPr>
          <a:lstStyle/>
          <a:p>
            <a:r>
              <a:rPr lang="en-US" sz="2200" dirty="0"/>
              <a:t>First outgassing test were completed with solid SiC HOM damper.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Low power measurement on solid SiC HOM damper, result is close to expectation.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SiC samples were ordered and RF properties measurements ares ongoing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Back up segmented design being developed via SBIR</a:t>
            </a:r>
          </a:p>
          <a:p>
            <a:pPr marL="457200" lvl="1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54F983C-5275-7644-880B-04E42E5AE0F2}"/>
              </a:ext>
            </a:extLst>
          </p:cNvPr>
          <p:cNvSpPr txBox="1">
            <a:spLocks/>
          </p:cNvSpPr>
          <p:nvPr/>
        </p:nvSpPr>
        <p:spPr>
          <a:xfrm>
            <a:off x="9329616" y="6421534"/>
            <a:ext cx="2237865" cy="29994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5E475E-728C-8D48-8307-A98E9A2F3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58" y="655533"/>
            <a:ext cx="3414842" cy="1674060"/>
          </a:xfrm>
          <a:prstGeom prst="rect">
            <a:avLst/>
          </a:prstGeom>
        </p:spPr>
      </p:pic>
      <p:pic>
        <p:nvPicPr>
          <p:cNvPr id="8" name="Picture 7" descr="A desk with a computer on a table&#10;&#10;Description automatically generated">
            <a:extLst>
              <a:ext uri="{FF2B5EF4-FFF2-40B4-BE49-F238E27FC236}">
                <a16:creationId xmlns:a16="http://schemas.microsoft.com/office/drawing/2014/main" id="{23BD7EC0-D8CB-9741-AD16-31DCFE2AE21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52830" y="2447514"/>
            <a:ext cx="3391170" cy="1889938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611BBAD4-5249-DB48-B058-69F85DF040F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2049" y="4337452"/>
            <a:ext cx="3688279" cy="208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1132E5-A488-6883-1D5E-AF3A99EF47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1" r="16697" b="13364"/>
          <a:stretch/>
        </p:blipFill>
        <p:spPr>
          <a:xfrm>
            <a:off x="3735911" y="4616697"/>
            <a:ext cx="1527406" cy="1522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03AADB-1D2E-0C9A-A4D1-EA08414B68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39978" r="4576" b="5771"/>
          <a:stretch/>
        </p:blipFill>
        <p:spPr>
          <a:xfrm>
            <a:off x="269979" y="4616697"/>
            <a:ext cx="3273321" cy="152204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A7AF-1049-A0BB-384F-B3955ABE2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5323"/>
          </a:xfrm>
        </p:spPr>
        <p:txBody>
          <a:bodyPr/>
          <a:lstStyle/>
          <a:p>
            <a:r>
              <a:rPr lang="en-US" dirty="0"/>
              <a:t>Progress in PED and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EEF17-0539-8833-3439-D5202662E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11" y="1253331"/>
            <a:ext cx="9026978" cy="4351338"/>
          </a:xfrm>
        </p:spPr>
        <p:txBody>
          <a:bodyPr>
            <a:normAutofit/>
          </a:bodyPr>
          <a:lstStyle/>
          <a:p>
            <a:r>
              <a:rPr lang="en-US" sz="2000" b="1" dirty="0"/>
              <a:t>ESR and RCS Magnets </a:t>
            </a:r>
          </a:p>
          <a:p>
            <a:r>
              <a:rPr lang="en-US" sz="1800" dirty="0"/>
              <a:t>Value engineering efforts: Single turn coils changed to multi-turn coils (change request pending), RCS dipoles split into two (cost saving and manufacturing simplification)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Specifications for RFI developed, RFI published, 16 of 24 vendors responded positively.</a:t>
            </a:r>
          </a:p>
          <a:p>
            <a:r>
              <a:rPr lang="en-US" sz="2200" b="1" dirty="0"/>
              <a:t>ESR Vacuum </a:t>
            </a:r>
            <a:r>
              <a:rPr lang="en-US" sz="22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Cu Vacuum chamber profile optimized for better manufacturability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Shielded bellows: Fabrication of prototype in progress.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Novel  self-supporting NEG strip design, greatly simplifies installation and activation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7E5BD-1955-309E-A84E-625D5E81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2786" y="6492873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769E4-69E4-C93F-6D95-A63A51DC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447" y="3735395"/>
            <a:ext cx="3065689" cy="58497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0B34D65-E877-772C-7A2D-1C8B35EBA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78" y="5098647"/>
            <a:ext cx="2771508" cy="157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33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8306232D-CCEA-4BB9-864B-7FB066670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372" y="1037493"/>
            <a:ext cx="2943460" cy="21775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69ECC-CF38-DAD4-AFA3-EB8C0686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2366"/>
          </a:xfrm>
        </p:spPr>
        <p:txBody>
          <a:bodyPr>
            <a:normAutofit/>
          </a:bodyPr>
          <a:lstStyle/>
          <a:p>
            <a:r>
              <a:rPr lang="en-US" sz="4000" dirty="0"/>
              <a:t>Superconducting IR Magnets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863DD-34B2-DFDF-D089-413E8D35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82661" y="6492873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17A0A-FA12-9192-8B72-7CB8CB61C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0" y="3261115"/>
            <a:ext cx="5224390" cy="3495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EF6F5-7694-4E33-B31B-AD2AA9E330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491" y="3472801"/>
            <a:ext cx="2694029" cy="3039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28FF58-99E2-412C-9C6D-94F3A1B0339C}"/>
              </a:ext>
            </a:extLst>
          </p:cNvPr>
          <p:cNvSpPr txBox="1"/>
          <p:nvPr/>
        </p:nvSpPr>
        <p:spPr>
          <a:xfrm>
            <a:off x="5529942" y="2753388"/>
            <a:ext cx="377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function spectrometer magnet at the forward hadron side</a:t>
            </a:r>
          </a:p>
        </p:txBody>
      </p:sp>
      <p:pic>
        <p:nvPicPr>
          <p:cNvPr id="8" name="Picture 7" descr="A picture containing screenshot, light&#10;&#10;Description automatically generated">
            <a:extLst>
              <a:ext uri="{FF2B5EF4-FFF2-40B4-BE49-F238E27FC236}">
                <a16:creationId xmlns:a16="http://schemas.microsoft.com/office/drawing/2014/main" id="{D40C89AA-4D9A-466B-91AC-4D71F7F93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77" y="1552989"/>
            <a:ext cx="5634882" cy="1200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2DD80D-2B2F-48F0-8771-6569926EBEF4}"/>
              </a:ext>
            </a:extLst>
          </p:cNvPr>
          <p:cNvSpPr txBox="1"/>
          <p:nvPr/>
        </p:nvSpPr>
        <p:spPr>
          <a:xfrm>
            <a:off x="4180394" y="1110575"/>
            <a:ext cx="417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Forward site s.c. magnet integration</a:t>
            </a:r>
          </a:p>
        </p:txBody>
      </p:sp>
    </p:spTree>
    <p:extLst>
      <p:ext uri="{BB962C8B-B14F-4D97-AF65-F5344CB8AC3E}">
        <p14:creationId xmlns:p14="http://schemas.microsoft.com/office/powerpoint/2010/main" val="320255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41E3-3164-4DDF-B499-9D5DCEBB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3" y="312759"/>
            <a:ext cx="9092417" cy="7645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The existing RHIC ion sources &amp; ion acceleration chain provide already </a:t>
            </a:r>
            <a:r>
              <a:rPr lang="en-US" sz="3200" b="1" dirty="0"/>
              <a:t>today</a:t>
            </a:r>
            <a:r>
              <a:rPr lang="en-US" sz="3200" dirty="0"/>
              <a:t> all ions needed for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588BF-9E73-4C11-85C5-981D1C21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61" y="1137491"/>
            <a:ext cx="8840555" cy="19715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Ions from He to U have been already generated in the Electron-Beam-Ion-Source ion source (EBIS), accelerated and collided in RHIC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EBIS can generate any ion beam from </a:t>
            </a:r>
            <a:r>
              <a:rPr lang="en-US" sz="2000" baseline="30000" dirty="0"/>
              <a:t>3</a:t>
            </a:r>
            <a:r>
              <a:rPr lang="en-US" sz="2000" dirty="0"/>
              <a:t>He to U for the BNL EIC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Existing EBIS provides the entire range of ion species from He to U in sufficient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quantity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for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A8EF6-5D06-420E-B12E-D20F8817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9793" y="6451886"/>
            <a:ext cx="401931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10C15-471D-492F-9FBE-AC67F320EEBF}"/>
              </a:ext>
            </a:extLst>
          </p:cNvPr>
          <p:cNvSpPr txBox="1"/>
          <p:nvPr/>
        </p:nvSpPr>
        <p:spPr>
          <a:xfrm>
            <a:off x="1788171" y="3098483"/>
            <a:ext cx="2626109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Ion Pairs </a:t>
            </a:r>
          </a:p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in the RHIC Complex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Zr-Zr, Ru-Ru    (2018)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Au-Au              (2016)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d-Au                (2016)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p-Al                 (2015)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h-Au                (2015)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p-Au                (2015)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Cu-Au             (2012)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U-U                 (2012)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Cu-Cu             (2012)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D-Au               (2008)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Cu-Cu            (2005)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18D0B-BA3D-458B-BB08-50FCBE9EF26E}"/>
              </a:ext>
            </a:extLst>
          </p:cNvPr>
          <p:cNvSpPr txBox="1"/>
          <p:nvPr/>
        </p:nvSpPr>
        <p:spPr>
          <a:xfrm>
            <a:off x="243358" y="4075311"/>
            <a:ext cx="146151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Enormous </a:t>
            </a:r>
          </a:p>
          <a:p>
            <a:pPr algn="ctr"/>
            <a:r>
              <a:rPr lang="en-US" dirty="0"/>
              <a:t>versatility!</a:t>
            </a:r>
          </a:p>
          <a:p>
            <a:pPr algn="ctr"/>
            <a:r>
              <a:rPr lang="en-US" dirty="0"/>
              <a:t> is a unique capability!</a:t>
            </a: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CF602-1549-46CE-820A-9906646FB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229" y="3287715"/>
            <a:ext cx="3298209" cy="3216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B3B753-A347-4C47-A31B-B69FCC100E75}"/>
              </a:ext>
            </a:extLst>
          </p:cNvPr>
          <p:cNvSpPr txBox="1"/>
          <p:nvPr/>
        </p:nvSpPr>
        <p:spPr>
          <a:xfrm>
            <a:off x="4682588" y="2985676"/>
            <a:ext cx="4209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Ion-Ion Luminosity Runs in RHIC 2005-2018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3184F7-C77C-42D0-ACF3-7385F1AFC99D}"/>
              </a:ext>
            </a:extLst>
          </p:cNvPr>
          <p:cNvSpPr/>
          <p:nvPr/>
        </p:nvSpPr>
        <p:spPr>
          <a:xfrm>
            <a:off x="6469750" y="6286505"/>
            <a:ext cx="1446663" cy="210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66D6F4-3ED3-4C7A-B495-FD94CBB72171}"/>
              </a:ext>
            </a:extLst>
          </p:cNvPr>
          <p:cNvSpPr txBox="1"/>
          <p:nvPr/>
        </p:nvSpPr>
        <p:spPr>
          <a:xfrm>
            <a:off x="5715727" y="6188000"/>
            <a:ext cx="2638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Operation Time [weeks]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408EAC-3C00-4618-8FA7-470ECCCFC13A}"/>
              </a:ext>
            </a:extLst>
          </p:cNvPr>
          <p:cNvSpPr/>
          <p:nvPr/>
        </p:nvSpPr>
        <p:spPr>
          <a:xfrm>
            <a:off x="5100184" y="3299191"/>
            <a:ext cx="299186" cy="3198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Accumulated Luminosity [pb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]</a:t>
            </a:r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EEECE9D-0903-4C97-A1FA-7AC769584DDD}"/>
              </a:ext>
            </a:extLst>
          </p:cNvPr>
          <p:cNvSpPr/>
          <p:nvPr/>
        </p:nvSpPr>
        <p:spPr>
          <a:xfrm>
            <a:off x="4551483" y="4009885"/>
            <a:ext cx="415641" cy="109053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76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15C960-2099-4EE9-95C6-8AD89BB7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848" y="3149289"/>
            <a:ext cx="3109659" cy="2062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1ED010-D392-194E-BD30-086D3A9E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3" y="72047"/>
            <a:ext cx="8777837" cy="5385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EIC Design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0EC5-67EB-4E01-B5A8-1DE1C09D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3" y="604208"/>
            <a:ext cx="6288653" cy="6110174"/>
          </a:xfrm>
          <a:noFill/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Design based on </a:t>
            </a:r>
            <a:r>
              <a:rPr lang="en-US" sz="2600" b="1" dirty="0"/>
              <a:t>existing RHIC Complex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RHIC is well maintained, operating at its peak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RHIC accelerator chain will provide EIC Hadrons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EIC constructed in Collaboration with </a:t>
            </a:r>
            <a:r>
              <a:rPr lang="en-US" sz="2600" b="1" dirty="0"/>
              <a:t>JLab</a:t>
            </a:r>
          </a:p>
          <a:p>
            <a:endParaRPr lang="en-US" sz="400" dirty="0"/>
          </a:p>
          <a:p>
            <a:r>
              <a:rPr lang="en-US" sz="2600" b="1" dirty="0"/>
              <a:t>Hadron storage Ring (RHIC Rings)</a:t>
            </a:r>
            <a:r>
              <a:rPr lang="en-US" sz="2600" dirty="0"/>
              <a:t> </a:t>
            </a:r>
            <a:r>
              <a:rPr lang="en-US" sz="2600" b="1" dirty="0"/>
              <a:t>40-275 GeV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Superconducting magnets </a:t>
            </a:r>
            <a:r>
              <a:rPr lang="en-US" sz="2600" dirty="0">
                <a:solidFill>
                  <a:srgbClr val="FF0000"/>
                </a:solidFill>
              </a:rPr>
              <a:t>(existing)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1160 bunches, 1A beam current  (3x RHIC)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bright vertical beam emittance 1.5 nm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strong cooling (coherent electron cooling)</a:t>
            </a:r>
            <a:endParaRPr lang="en-US" sz="600" dirty="0"/>
          </a:p>
          <a:p>
            <a:r>
              <a:rPr lang="en-US" sz="2300" b="1" dirty="0"/>
              <a:t>Electron storage ring 2.5–18 GeV</a:t>
            </a:r>
            <a:r>
              <a:rPr lang="en-US" sz="23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many bunches,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large beam current, 2.5 A </a:t>
            </a:r>
            <a:r>
              <a:rPr lang="en-US" sz="2300" dirty="0">
                <a:sym typeface="Wingdings" panose="05000000000000000000" pitchFamily="2" charset="2"/>
              </a:rPr>
              <a:t> 9 MW S.R. 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>
                <a:sym typeface="Wingdings" panose="05000000000000000000" pitchFamily="2" charset="2"/>
              </a:rPr>
              <a:t>S.C. RF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>
                <a:sym typeface="Wingdings" panose="05000000000000000000" pitchFamily="2" charset="2"/>
              </a:rPr>
              <a:t>Need to inject polarized bunches</a:t>
            </a:r>
          </a:p>
          <a:p>
            <a:r>
              <a:rPr lang="en-US" sz="2300" b="1" dirty="0"/>
              <a:t>Electron rapid cycling synchrotron  0.4- 18GeV </a:t>
            </a:r>
            <a:endParaRPr lang="en-US" sz="23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b="1" dirty="0"/>
              <a:t> </a:t>
            </a:r>
            <a:r>
              <a:rPr lang="en-US" sz="2300" dirty="0"/>
              <a:t>1-2 Hz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Spin transparent due to high periodicity</a:t>
            </a:r>
            <a:endParaRPr lang="en-US" sz="600" dirty="0"/>
          </a:p>
          <a:p>
            <a:r>
              <a:rPr lang="en-US" sz="2300" b="1" dirty="0"/>
              <a:t>High luminosity interaction region(s) </a:t>
            </a:r>
            <a:endParaRPr lang="en-US" sz="23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L = 10</a:t>
            </a:r>
            <a:r>
              <a:rPr lang="en-US" sz="2300" baseline="30000" dirty="0"/>
              <a:t>34</a:t>
            </a:r>
            <a:r>
              <a:rPr lang="en-US" sz="2300" dirty="0"/>
              <a:t>cm</a:t>
            </a:r>
            <a:r>
              <a:rPr lang="en-US" sz="2300" baseline="30000" dirty="0"/>
              <a:t>-2</a:t>
            </a:r>
            <a:r>
              <a:rPr lang="en-US" sz="2300" dirty="0"/>
              <a:t>s</a:t>
            </a:r>
            <a:r>
              <a:rPr lang="en-US" sz="2300" baseline="30000" dirty="0"/>
              <a:t>-1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Superconducting magnets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25 mrad Crossing angle with crab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Spin Rotators (longitudinal spin)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Forward hadron instrumentation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E43C5-8DC9-4B15-A758-1B539F71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63551" y="6382642"/>
            <a:ext cx="916245" cy="403311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1FC24-658D-484E-9B3F-5AB82C1CD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002" y="341304"/>
            <a:ext cx="2977838" cy="2097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69733-634F-453A-A92A-595881FB1383}"/>
              </a:ext>
            </a:extLst>
          </p:cNvPr>
          <p:cNvSpPr txBox="1"/>
          <p:nvPr/>
        </p:nvSpPr>
        <p:spPr>
          <a:xfrm>
            <a:off x="7147579" y="2964623"/>
            <a:ext cx="765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EIC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4419A2A-591D-4136-9983-42A98F67FF2C}"/>
              </a:ext>
            </a:extLst>
          </p:cNvPr>
          <p:cNvSpPr/>
          <p:nvPr/>
        </p:nvSpPr>
        <p:spPr>
          <a:xfrm>
            <a:off x="7412507" y="2580803"/>
            <a:ext cx="404602" cy="369332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270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A7B6A-0F48-BD5D-4106-DE885F6B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30870"/>
            <a:ext cx="8515350" cy="761760"/>
          </a:xfrm>
        </p:spPr>
        <p:txBody>
          <a:bodyPr>
            <a:normAutofit/>
          </a:bodyPr>
          <a:lstStyle/>
          <a:p>
            <a:r>
              <a:rPr lang="en-US" sz="3600" dirty="0"/>
              <a:t>Progress on Accelerator Design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27C80-ED22-6A89-C76E-85AD4226A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10" y="2843702"/>
            <a:ext cx="8829675" cy="3627296"/>
          </a:xfrm>
        </p:spPr>
        <p:txBody>
          <a:bodyPr>
            <a:normAutofit fontScale="77500" lnSpcReduction="20000"/>
          </a:bodyPr>
          <a:lstStyle/>
          <a:p>
            <a:r>
              <a:rPr lang="en-US" sz="2000" b="1" dirty="0"/>
              <a:t>Electron Injection</a:t>
            </a:r>
            <a:r>
              <a:rPr lang="en-US" sz="2000" dirty="0"/>
              <a:t> Moved from IR-2 to IR</a:t>
            </a:r>
            <a:r>
              <a:rPr lang="en-US" sz="2000" dirty="0">
                <a:solidFill>
                  <a:srgbClr val="FF0000"/>
                </a:solidFill>
              </a:rPr>
              <a:t>-</a:t>
            </a:r>
            <a:r>
              <a:rPr lang="en-US" sz="2000" dirty="0"/>
              <a:t>12</a:t>
            </a:r>
          </a:p>
          <a:p>
            <a:r>
              <a:rPr lang="en-US" sz="2000" b="1" dirty="0"/>
              <a:t>Electron injection into ESR </a:t>
            </a:r>
            <a:r>
              <a:rPr lang="en-US" sz="2000" dirty="0"/>
              <a:t>modified: Eliminated slow bumps (because residuals affect the entire fill every second). Now fast kickers are stronger (1 mrad). We are also looking into nonlinear injection (for example a sextupole in the injection trajectory.</a:t>
            </a:r>
          </a:p>
          <a:p>
            <a:r>
              <a:rPr lang="en-US" sz="2000" b="1" dirty="0"/>
              <a:t>Strong Hadron Cooling ERL </a:t>
            </a:r>
            <a:r>
              <a:rPr lang="en-US" sz="2000" dirty="0"/>
              <a:t>moved from ring outside to ring inside</a:t>
            </a:r>
          </a:p>
          <a:p>
            <a:r>
              <a:rPr lang="en-US" sz="2000" b="1" dirty="0"/>
              <a:t>The bypass for low energy hadron storage </a:t>
            </a:r>
            <a:r>
              <a:rPr lang="en-US" sz="2000" dirty="0"/>
              <a:t>was moved from sector 2-12 to sector 12-10, now use 4 sextants from the yellow ring and two sextants from the blue ring for the HSR</a:t>
            </a:r>
          </a:p>
          <a:p>
            <a:r>
              <a:rPr lang="en-US" sz="2000" b="1" dirty="0"/>
              <a:t>Hadron straight sections</a:t>
            </a:r>
            <a:r>
              <a:rPr lang="en-US" sz="2000" dirty="0"/>
              <a:t>: beam transport uses now normal conducting dipoles instead of superconducting dipoles</a:t>
            </a:r>
          </a:p>
          <a:p>
            <a:r>
              <a:rPr lang="en-US" sz="2000" b="1" dirty="0"/>
              <a:t>ESR accelerator lattice design </a:t>
            </a:r>
            <a:r>
              <a:rPr lang="en-US" sz="2000" dirty="0"/>
              <a:t>is (nearly) complete</a:t>
            </a:r>
          </a:p>
          <a:p>
            <a:r>
              <a:rPr lang="en-US" sz="2000" b="1" dirty="0"/>
              <a:t>RCS accelerator design </a:t>
            </a:r>
            <a:r>
              <a:rPr lang="en-US" sz="2000" dirty="0"/>
              <a:t>complete</a:t>
            </a:r>
          </a:p>
          <a:p>
            <a:r>
              <a:rPr lang="en-US" sz="2000" b="1" dirty="0"/>
              <a:t>Interaction region further matured</a:t>
            </a:r>
            <a:r>
              <a:rPr lang="en-US" sz="2000" dirty="0"/>
              <a:t>, lattice stable, synchrotron radiation masking laid out, collimation in progress</a:t>
            </a:r>
          </a:p>
          <a:p>
            <a:r>
              <a:rPr lang="en-US" sz="2000" dirty="0"/>
              <a:t>Many details on </a:t>
            </a:r>
            <a:r>
              <a:rPr lang="en-US" sz="2000" b="1" dirty="0"/>
              <a:t>HSR lattice </a:t>
            </a:r>
            <a:r>
              <a:rPr lang="en-US" sz="2000" dirty="0"/>
              <a:t>resolved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FEE-956D-1487-AEF3-B01F5329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01245-B3CD-1A28-BF14-BF2EDE3D1AAD}"/>
              </a:ext>
            </a:extLst>
          </p:cNvPr>
          <p:cNvSpPr txBox="1"/>
          <p:nvPr/>
        </p:nvSpPr>
        <p:spPr>
          <a:xfrm>
            <a:off x="314325" y="1063102"/>
            <a:ext cx="8564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time since CD-1 and the last OPA review with limited PED funds was well used to advance and mature the accelerator lattices and resolve corresponding design issues.</a:t>
            </a:r>
          </a:p>
          <a:p>
            <a:r>
              <a:rPr lang="en-US" dirty="0"/>
              <a:t>Designs are now very robust and provide a solid base for the engineering design of accelerator hardware  components.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9916BC-FDE5-069C-3B0C-6A97AEBEAA03}"/>
              </a:ext>
            </a:extLst>
          </p:cNvPr>
          <p:cNvSpPr/>
          <p:nvPr/>
        </p:nvSpPr>
        <p:spPr>
          <a:xfrm>
            <a:off x="345043" y="1063102"/>
            <a:ext cx="8385300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E1F45-C72F-96E0-F8A5-BDBD1B2AA5EB}"/>
              </a:ext>
            </a:extLst>
          </p:cNvPr>
          <p:cNvSpPr txBox="1"/>
          <p:nvPr/>
        </p:nvSpPr>
        <p:spPr>
          <a:xfrm>
            <a:off x="345043" y="2388665"/>
            <a:ext cx="838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Updated design and R&amp;D plans posted  on review site</a:t>
            </a:r>
            <a:r>
              <a:rPr lang="en-US" b="1" dirty="0"/>
              <a:t>; accelerator lattices now stable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9E161-518B-81B0-9696-74C795433553}"/>
              </a:ext>
            </a:extLst>
          </p:cNvPr>
          <p:cNvSpPr/>
          <p:nvPr/>
        </p:nvSpPr>
        <p:spPr>
          <a:xfrm>
            <a:off x="345043" y="2349136"/>
            <a:ext cx="8385300" cy="40886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977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DBE6-0E50-49A4-B0AE-52D9773D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63" y="457993"/>
            <a:ext cx="8831537" cy="426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R&amp;D on High power FPC Status</a:t>
            </a: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D1DB6D-88AF-4337-B8EB-6AA5F28AECAB}"/>
              </a:ext>
            </a:extLst>
          </p:cNvPr>
          <p:cNvSpPr txBox="1">
            <a:spLocks/>
          </p:cNvSpPr>
          <p:nvPr/>
        </p:nvSpPr>
        <p:spPr>
          <a:xfrm>
            <a:off x="134043" y="1107941"/>
            <a:ext cx="8875914" cy="2446132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/>
              <a:t>A high power ( CW 500 kW standing wave) alumina window FPC was designed for EIC ESR SRF cavity.</a:t>
            </a:r>
          </a:p>
          <a:p>
            <a:r>
              <a:rPr lang="en-US" sz="1900" dirty="0"/>
              <a:t>The design was reviewed by an international technical review committee in June 2021. </a:t>
            </a:r>
          </a:p>
          <a:p>
            <a:r>
              <a:rPr lang="en-US" sz="1900" dirty="0"/>
              <a:t> The review committee stated their “support moving forward with this design into prototype stage”. </a:t>
            </a:r>
          </a:p>
          <a:p>
            <a:r>
              <a:rPr lang="en-US" sz="1900" dirty="0"/>
              <a:t>Detailed engineering design for window and vacuum side has been finalized and in the process of prototyping.</a:t>
            </a:r>
          </a:p>
          <a:p>
            <a:r>
              <a:rPr lang="en-US" sz="1900" dirty="0"/>
              <a:t>FPC airside is almost finalized and getting ready to purchase materials for fabrication.</a:t>
            </a:r>
          </a:p>
          <a:p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3DE777-2880-7C31-4E99-BE4DB3E88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3" y="3544127"/>
            <a:ext cx="3241428" cy="24461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53CC43-AE09-46D0-824E-1784C43B7E9D}"/>
              </a:ext>
            </a:extLst>
          </p:cNvPr>
          <p:cNvSpPr txBox="1"/>
          <p:nvPr/>
        </p:nvSpPr>
        <p:spPr>
          <a:xfrm>
            <a:off x="1036876" y="5636652"/>
            <a:ext cx="2138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Preliminary Cryomodule Design</a:t>
            </a:r>
            <a:endParaRPr lang="en-US" sz="105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431AE59-E2D3-9B61-0250-E8153E27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471" y="3758798"/>
            <a:ext cx="2880452" cy="22314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3CC6E0-051D-7821-16EA-DA98BBAF9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77" y="4424814"/>
            <a:ext cx="2665280" cy="12744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6B4AE4-A03E-3DEB-0108-785E00CF7905}"/>
              </a:ext>
            </a:extLst>
          </p:cNvPr>
          <p:cNvSpPr txBox="1"/>
          <p:nvPr/>
        </p:nvSpPr>
        <p:spPr>
          <a:xfrm>
            <a:off x="3842959" y="4349853"/>
            <a:ext cx="6970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FPCs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5EF301-0D62-401B-8DB9-923F9D29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55194" y="63987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584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BA3D-50C3-C88B-5A02-F0A53A62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93356"/>
            <a:ext cx="8515350" cy="963523"/>
          </a:xfrm>
        </p:spPr>
        <p:txBody>
          <a:bodyPr>
            <a:normAutofit/>
          </a:bodyPr>
          <a:lstStyle/>
          <a:p>
            <a:r>
              <a:rPr lang="en-US" dirty="0"/>
              <a:t>ESR Vacuum: Shielded Bellows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23330-AEB7-6D15-D203-0755293A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B7A82A-50F2-D699-F8F6-D049702EBA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1" y="1508917"/>
            <a:ext cx="2823809" cy="23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BF4A832-181D-48C9-E922-8BF1A3434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93" y="1543959"/>
            <a:ext cx="2166703" cy="19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CB4B5620-DDDE-9715-8A93-ED404448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2" y="3885063"/>
            <a:ext cx="3059318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68307EE-1799-FD8F-DE78-A7556326B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480560"/>
            <a:ext cx="2169465" cy="19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E61EDDE4-A55E-79A8-9478-20BB880A3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508" y="3698701"/>
            <a:ext cx="4433952" cy="223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4EE5AC-36B7-300D-A9BC-D00D8687E520}"/>
              </a:ext>
            </a:extLst>
          </p:cNvPr>
          <p:cNvSpPr txBox="1"/>
          <p:nvPr/>
        </p:nvSpPr>
        <p:spPr>
          <a:xfrm>
            <a:off x="314325" y="1139585"/>
            <a:ext cx="404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Prototype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8324A-78BD-A410-ADED-8AD823835CC4}"/>
              </a:ext>
            </a:extLst>
          </p:cNvPr>
          <p:cNvSpPr txBox="1"/>
          <p:nvPr/>
        </p:nvSpPr>
        <p:spPr>
          <a:xfrm>
            <a:off x="4873308" y="3735352"/>
            <a:ext cx="396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Plans for lifetime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19880-BB4A-7C9F-6F27-1AED0CC64057}"/>
              </a:ext>
            </a:extLst>
          </p:cNvPr>
          <p:cNvSpPr txBox="1"/>
          <p:nvPr/>
        </p:nvSpPr>
        <p:spPr>
          <a:xfrm>
            <a:off x="3329532" y="1157106"/>
            <a:ext cx="396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Manufactured parts for a prototype</a:t>
            </a:r>
          </a:p>
        </p:txBody>
      </p:sp>
    </p:spTree>
    <p:extLst>
      <p:ext uri="{BB962C8B-B14F-4D97-AF65-F5344CB8AC3E}">
        <p14:creationId xmlns:p14="http://schemas.microsoft.com/office/powerpoint/2010/main" val="3191072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DBE6-0E50-49A4-B0AE-52D9773D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59" y="226116"/>
            <a:ext cx="8831537" cy="426915"/>
          </a:xfrm>
        </p:spPr>
        <p:txBody>
          <a:bodyPr>
            <a:noAutofit/>
          </a:bodyPr>
          <a:lstStyle/>
          <a:p>
            <a:r>
              <a:rPr lang="en-US" sz="3600" dirty="0"/>
              <a:t>197 MHz Crab Cavity Status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EDC570-9CE3-408F-A3F6-E581DDC92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743" y="3153824"/>
            <a:ext cx="4193864" cy="2775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4FAB3F-0D3D-4FF8-9991-D1DA2B29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89" y="2918934"/>
            <a:ext cx="4233911" cy="2020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D1DB6D-88AF-4337-B8EB-6AA5F28AECAB}"/>
              </a:ext>
            </a:extLst>
          </p:cNvPr>
          <p:cNvSpPr txBox="1">
            <a:spLocks/>
          </p:cNvSpPr>
          <p:nvPr/>
        </p:nvSpPr>
        <p:spPr>
          <a:xfrm>
            <a:off x="0" y="795488"/>
            <a:ext cx="9091251" cy="2217197"/>
          </a:xfrm>
          <a:prstGeom prst="rect">
            <a:avLst/>
          </a:prstGeom>
        </p:spPr>
        <p:txBody>
          <a:bodyPr vert="horz" lIns="68580" tIns="34290" rIns="68580" bIns="3429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/>
              <a:t>197 MHz HSR crab cavity is one of the cavities that will be prototyped first</a:t>
            </a:r>
          </a:p>
          <a:p>
            <a:r>
              <a:rPr lang="en-US" sz="4200" dirty="0"/>
              <a:t>Bare cavity rf design is complete</a:t>
            </a:r>
          </a:p>
          <a:p>
            <a:pPr lvl="1"/>
            <a:r>
              <a:rPr lang="en-US" sz="4200" dirty="0"/>
              <a:t>Including HOM damping, FPC design</a:t>
            </a:r>
          </a:p>
          <a:p>
            <a:pPr lvl="1"/>
            <a:r>
              <a:rPr lang="en-US" sz="4200" dirty="0"/>
              <a:t>Two possible HOM damping schemes: Waveguide loaded and coaxial couplers</a:t>
            </a:r>
          </a:p>
          <a:p>
            <a:pPr lvl="1"/>
            <a:r>
              <a:rPr lang="en-US" sz="4200" dirty="0"/>
              <a:t>Waiting for final rf multipole specifications and are not considered in the current design</a:t>
            </a:r>
          </a:p>
          <a:p>
            <a:r>
              <a:rPr lang="en-US" sz="4200" dirty="0"/>
              <a:t>Stress analysis is near completion</a:t>
            </a:r>
          </a:p>
          <a:p>
            <a:r>
              <a:rPr lang="en-US" sz="4200" dirty="0"/>
              <a:t>Preliminary fabrication plan is completed</a:t>
            </a:r>
          </a:p>
          <a:p>
            <a:pPr lvl="1"/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569844-23C0-40DD-8405-57FBF8348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14" y="4959129"/>
            <a:ext cx="1972070" cy="1710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60050D-3DCD-4728-8250-97A30F3C6925}"/>
              </a:ext>
            </a:extLst>
          </p:cNvPr>
          <p:cNvSpPr txBox="1"/>
          <p:nvPr/>
        </p:nvSpPr>
        <p:spPr>
          <a:xfrm>
            <a:off x="1199297" y="6062512"/>
            <a:ext cx="1251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Stiffeners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53CC43-AE09-46D0-824E-1784C43B7E9D}"/>
              </a:ext>
            </a:extLst>
          </p:cNvPr>
          <p:cNvSpPr txBox="1"/>
          <p:nvPr/>
        </p:nvSpPr>
        <p:spPr>
          <a:xfrm>
            <a:off x="6389297" y="5530570"/>
            <a:ext cx="2486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Preliminary Cryomodule Design</a:t>
            </a:r>
          </a:p>
        </p:txBody>
      </p:sp>
      <p:pic>
        <p:nvPicPr>
          <p:cNvPr id="17" name="Content Placeholder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77AF38C5-9EE5-43E2-84E8-3727D1A73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87164" y="5313565"/>
            <a:ext cx="2410777" cy="1348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6E21F-E9C2-4601-9B34-5ADC42C26B1C}"/>
              </a:ext>
            </a:extLst>
          </p:cNvPr>
          <p:cNvSpPr txBox="1"/>
          <p:nvPr/>
        </p:nvSpPr>
        <p:spPr>
          <a:xfrm>
            <a:off x="3692748" y="6307801"/>
            <a:ext cx="1051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RF Design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6A8353C-482B-4D4B-9186-0D2F9FB4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31897" y="6370289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69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D365-DE58-0247-9AFD-4A55A6B3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558" y="-151290"/>
            <a:ext cx="5220823" cy="982076"/>
          </a:xfrm>
        </p:spPr>
        <p:txBody>
          <a:bodyPr>
            <a:normAutofit/>
          </a:bodyPr>
          <a:lstStyle/>
          <a:p>
            <a:r>
              <a:rPr lang="en-US" sz="2800" b="1" dirty="0"/>
              <a:t>Accelerator R&amp;D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B8CBB-B94E-E44C-BBE8-2E623F52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3B5CF83F-A53B-4A53-9C59-FB7083B37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887" y="2634287"/>
            <a:ext cx="6539093" cy="3678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A95E8F-39B4-4656-8E90-2709FF4CFC20}"/>
              </a:ext>
            </a:extLst>
          </p:cNvPr>
          <p:cNvSpPr txBox="1"/>
          <p:nvPr/>
        </p:nvSpPr>
        <p:spPr>
          <a:xfrm>
            <a:off x="2237945" y="5283632"/>
            <a:ext cx="123443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Crab Cavity</a:t>
            </a:r>
          </a:p>
          <a:p>
            <a:pPr algn="ctr"/>
            <a:r>
              <a:rPr lang="en-US" dirty="0"/>
              <a:t>Prototype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56A4BF-7A5C-463C-BD3A-A06B482F78F0}"/>
              </a:ext>
            </a:extLst>
          </p:cNvPr>
          <p:cNvSpPr txBox="1"/>
          <p:nvPr/>
        </p:nvSpPr>
        <p:spPr>
          <a:xfrm>
            <a:off x="241006" y="2817965"/>
            <a:ext cx="205933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ESR Cavity</a:t>
            </a:r>
          </a:p>
          <a:p>
            <a:pPr algn="ctr"/>
            <a:r>
              <a:rPr lang="en-US" dirty="0"/>
              <a:t>Prototype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6124CF-159F-40EF-A25C-C7C7781991A4}"/>
              </a:ext>
            </a:extLst>
          </p:cNvPr>
          <p:cNvSpPr txBox="1"/>
          <p:nvPr/>
        </p:nvSpPr>
        <p:spPr>
          <a:xfrm>
            <a:off x="6962202" y="4624055"/>
            <a:ext cx="15636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Proton Injection Fast Kicker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4B030A-C2D8-4E01-9546-7EB60EECB9F4}"/>
              </a:ext>
            </a:extLst>
          </p:cNvPr>
          <p:cNvSpPr txBox="1"/>
          <p:nvPr/>
        </p:nvSpPr>
        <p:spPr>
          <a:xfrm>
            <a:off x="3450214" y="5372885"/>
            <a:ext cx="149563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 Design and Magnet Prototyping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24855-42E9-4AD6-B07C-69090FFE090C}"/>
              </a:ext>
            </a:extLst>
          </p:cNvPr>
          <p:cNvSpPr txBox="1"/>
          <p:nvPr/>
        </p:nvSpPr>
        <p:spPr>
          <a:xfrm>
            <a:off x="6667270" y="2268035"/>
            <a:ext cx="171297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Cooler Electron Source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5AA9C3-ED0F-437A-8236-557232E92A61}"/>
              </a:ext>
            </a:extLst>
          </p:cNvPr>
          <p:cNvSpPr txBox="1"/>
          <p:nvPr/>
        </p:nvSpPr>
        <p:spPr>
          <a:xfrm>
            <a:off x="7327354" y="3757377"/>
            <a:ext cx="113915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Polarized e</a:t>
            </a:r>
            <a:r>
              <a:rPr lang="en-US" baseline="30000" dirty="0"/>
              <a:t>-</a:t>
            </a:r>
            <a:r>
              <a:rPr lang="en-US" dirty="0"/>
              <a:t>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6FCC72-9FCE-4E3D-B75E-FF5891F24BFE}"/>
              </a:ext>
            </a:extLst>
          </p:cNvPr>
          <p:cNvSpPr txBox="1"/>
          <p:nvPr/>
        </p:nvSpPr>
        <p:spPr>
          <a:xfrm>
            <a:off x="1130362" y="1991724"/>
            <a:ext cx="201283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ESR </a:t>
            </a:r>
          </a:p>
          <a:p>
            <a:pPr algn="ctr"/>
            <a:r>
              <a:rPr lang="en-US" dirty="0"/>
              <a:t>Vacuum R&amp;D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32B222-FD67-40F2-B044-7E21598C036F}"/>
              </a:ext>
            </a:extLst>
          </p:cNvPr>
          <p:cNvCxnSpPr>
            <a:cxnSpLocks/>
          </p:cNvCxnSpPr>
          <p:nvPr/>
        </p:nvCxnSpPr>
        <p:spPr>
          <a:xfrm flipH="1">
            <a:off x="7293431" y="2902159"/>
            <a:ext cx="261370" cy="3138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E050AE-76DF-4F0C-8E62-3C955CEDFD53}"/>
              </a:ext>
            </a:extLst>
          </p:cNvPr>
          <p:cNvCxnSpPr>
            <a:cxnSpLocks/>
          </p:cNvCxnSpPr>
          <p:nvPr/>
        </p:nvCxnSpPr>
        <p:spPr>
          <a:xfrm flipH="1" flipV="1">
            <a:off x="7293431" y="3390931"/>
            <a:ext cx="736076" cy="3197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1858935-9F0B-4CE6-9F72-5F445537F83E}"/>
              </a:ext>
            </a:extLst>
          </p:cNvPr>
          <p:cNvCxnSpPr>
            <a:cxnSpLocks/>
          </p:cNvCxnSpPr>
          <p:nvPr/>
        </p:nvCxnSpPr>
        <p:spPr>
          <a:xfrm flipV="1">
            <a:off x="3297563" y="4425333"/>
            <a:ext cx="843231" cy="8337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F125C3-187E-4E2B-9D6A-BFA993EC088A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4198030" y="4514635"/>
            <a:ext cx="517400" cy="8582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811FED3-F961-4A78-BE07-B56EDC041416}"/>
              </a:ext>
            </a:extLst>
          </p:cNvPr>
          <p:cNvCxnSpPr>
            <a:cxnSpLocks/>
          </p:cNvCxnSpPr>
          <p:nvPr/>
        </p:nvCxnSpPr>
        <p:spPr>
          <a:xfrm flipH="1" flipV="1">
            <a:off x="5887261" y="4349292"/>
            <a:ext cx="1074941" cy="5762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D62D9B6-4D15-4148-8D23-1D59571E52B1}"/>
              </a:ext>
            </a:extLst>
          </p:cNvPr>
          <p:cNvCxnSpPr>
            <a:cxnSpLocks/>
          </p:cNvCxnSpPr>
          <p:nvPr/>
        </p:nvCxnSpPr>
        <p:spPr>
          <a:xfrm>
            <a:off x="2237945" y="3194035"/>
            <a:ext cx="564599" cy="1552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19B3AA2-9E22-4009-9EB1-BB50E0DC3B56}"/>
              </a:ext>
            </a:extLst>
          </p:cNvPr>
          <p:cNvCxnSpPr>
            <a:cxnSpLocks/>
          </p:cNvCxnSpPr>
          <p:nvPr/>
        </p:nvCxnSpPr>
        <p:spPr>
          <a:xfrm>
            <a:off x="2923282" y="2532044"/>
            <a:ext cx="599788" cy="4003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E0556E5-5293-454B-A0CE-C4EFF4C8C354}"/>
              </a:ext>
            </a:extLst>
          </p:cNvPr>
          <p:cNvSpPr txBox="1"/>
          <p:nvPr/>
        </p:nvSpPr>
        <p:spPr>
          <a:xfrm>
            <a:off x="476942" y="3723917"/>
            <a:ext cx="90754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ESR RF 500kW FPC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246022A-9EF5-47EA-B20B-EDB2EDAC2E01}"/>
              </a:ext>
            </a:extLst>
          </p:cNvPr>
          <p:cNvCxnSpPr>
            <a:cxnSpLocks/>
          </p:cNvCxnSpPr>
          <p:nvPr/>
        </p:nvCxnSpPr>
        <p:spPr>
          <a:xfrm flipV="1">
            <a:off x="1362995" y="3477105"/>
            <a:ext cx="1492167" cy="6618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DEF4EB1-21C2-43C0-BE4A-4C77386E0C43}"/>
              </a:ext>
            </a:extLst>
          </p:cNvPr>
          <p:cNvSpPr txBox="1"/>
          <p:nvPr/>
        </p:nvSpPr>
        <p:spPr>
          <a:xfrm>
            <a:off x="582079" y="4854042"/>
            <a:ext cx="145660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ESR RF  HOM Damper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EB00518-44B0-4C8E-A9C4-C6B950C0B0F8}"/>
              </a:ext>
            </a:extLst>
          </p:cNvPr>
          <p:cNvCxnSpPr>
            <a:cxnSpLocks/>
          </p:cNvCxnSpPr>
          <p:nvPr/>
        </p:nvCxnSpPr>
        <p:spPr>
          <a:xfrm flipV="1">
            <a:off x="1583754" y="3451488"/>
            <a:ext cx="1429336" cy="13228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9ED9769-BC11-4AB2-9B3F-F2BEAEDAA746}"/>
              </a:ext>
            </a:extLst>
          </p:cNvPr>
          <p:cNvSpPr txBox="1"/>
          <p:nvPr/>
        </p:nvSpPr>
        <p:spPr>
          <a:xfrm>
            <a:off x="5014028" y="5331418"/>
            <a:ext cx="189814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</a:t>
            </a:r>
          </a:p>
          <a:p>
            <a:pPr algn="ctr"/>
            <a:r>
              <a:rPr lang="en-US" dirty="0"/>
              <a:t>Vacuum Chamber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EA6892E-BEB7-4819-A0BC-8A3C3D04F6B2}"/>
              </a:ext>
            </a:extLst>
          </p:cNvPr>
          <p:cNvCxnSpPr>
            <a:cxnSpLocks/>
          </p:cNvCxnSpPr>
          <p:nvPr/>
        </p:nvCxnSpPr>
        <p:spPr>
          <a:xfrm flipH="1" flipV="1">
            <a:off x="4775717" y="4508494"/>
            <a:ext cx="713019" cy="8266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AE01D01-B0FF-4469-8284-CDAA966D9DF7}"/>
              </a:ext>
            </a:extLst>
          </p:cNvPr>
          <p:cNvSpPr txBox="1"/>
          <p:nvPr/>
        </p:nvSpPr>
        <p:spPr>
          <a:xfrm>
            <a:off x="3669590" y="1998905"/>
            <a:ext cx="119687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Electron Fast Kicker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1CCCB95-2A9A-4DC7-8148-D42D93FC6257}"/>
              </a:ext>
            </a:extLst>
          </p:cNvPr>
          <p:cNvCxnSpPr>
            <a:cxnSpLocks/>
          </p:cNvCxnSpPr>
          <p:nvPr/>
        </p:nvCxnSpPr>
        <p:spPr>
          <a:xfrm>
            <a:off x="4509262" y="2692232"/>
            <a:ext cx="187030" cy="345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A16B1F2-A4B2-44E4-A51A-454333518AB6}"/>
              </a:ext>
            </a:extLst>
          </p:cNvPr>
          <p:cNvSpPr txBox="1"/>
          <p:nvPr/>
        </p:nvSpPr>
        <p:spPr>
          <a:xfrm>
            <a:off x="3709239" y="3579856"/>
            <a:ext cx="250694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HSR Vacuum Upgrade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E78CCF-88E0-4394-8CC6-05ED3389CB04}"/>
              </a:ext>
            </a:extLst>
          </p:cNvPr>
          <p:cNvSpPr txBox="1"/>
          <p:nvPr/>
        </p:nvSpPr>
        <p:spPr>
          <a:xfrm>
            <a:off x="5162931" y="2078307"/>
            <a:ext cx="12768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Hadron Polarimetry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E5A6D4A-A4C0-4698-A5B9-2680E8B4AEAE}"/>
              </a:ext>
            </a:extLst>
          </p:cNvPr>
          <p:cNvCxnSpPr>
            <a:cxnSpLocks/>
          </p:cNvCxnSpPr>
          <p:nvPr/>
        </p:nvCxnSpPr>
        <p:spPr>
          <a:xfrm flipH="1">
            <a:off x="5222687" y="2724638"/>
            <a:ext cx="247094" cy="403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112A462-5D6B-426D-8C04-CA603349546A}"/>
              </a:ext>
            </a:extLst>
          </p:cNvPr>
          <p:cNvSpPr txBox="1"/>
          <p:nvPr/>
        </p:nvSpPr>
        <p:spPr>
          <a:xfrm>
            <a:off x="337456" y="743736"/>
            <a:ext cx="8806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EIC R&amp;D is prototyping of novel, challenging, or critical  components to obtain confidence for final design and  production of the components in industry or in-house</a:t>
            </a:r>
          </a:p>
        </p:txBody>
      </p:sp>
    </p:spTree>
    <p:extLst>
      <p:ext uri="{BB962C8B-B14F-4D97-AF65-F5344CB8AC3E}">
        <p14:creationId xmlns:p14="http://schemas.microsoft.com/office/powerpoint/2010/main" val="3000458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DF04-173F-628C-D2C7-7830E36F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89" y="138731"/>
            <a:ext cx="7886700" cy="694207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Polarized Electron Source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415E9-79A2-8465-D2C8-0B918C28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9004" y="6465972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AA472-7D32-2F86-9D2F-EA1595D7B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87" y="3245504"/>
            <a:ext cx="3920493" cy="2613660"/>
          </a:xfrm>
          <a:prstGeom prst="rect">
            <a:avLst/>
          </a:prstGeom>
        </p:spPr>
      </p:pic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B0C13171-4B3A-4BE8-BA03-65CBABB6C5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4587037"/>
              </p:ext>
            </p:extLst>
          </p:nvPr>
        </p:nvGraphicFramePr>
        <p:xfrm>
          <a:off x="0" y="3241550"/>
          <a:ext cx="4925231" cy="261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6972">
                  <a:extLst>
                    <a:ext uri="{9D8B030D-6E8A-4147-A177-3AD203B41FA5}">
                      <a16:colId xmlns:a16="http://schemas.microsoft.com/office/drawing/2014/main" val="100726213"/>
                    </a:ext>
                  </a:extLst>
                </a:gridCol>
                <a:gridCol w="1012300">
                  <a:extLst>
                    <a:ext uri="{9D8B030D-6E8A-4147-A177-3AD203B41FA5}">
                      <a16:colId xmlns:a16="http://schemas.microsoft.com/office/drawing/2014/main" val="3833572730"/>
                    </a:ext>
                  </a:extLst>
                </a:gridCol>
              </a:tblGrid>
              <a:tr h="430926">
                <a:tc>
                  <a:txBody>
                    <a:bodyPr/>
                    <a:lstStyle/>
                    <a:p>
                      <a:endParaRPr lang="en-US" sz="1400" b="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Avenir Book"/>
                          <a:ea typeface="AppleGothic"/>
                          <a:cs typeface="Avenir Book"/>
                        </a:rPr>
                        <a:t>EIC</a:t>
                      </a:r>
                      <a:endParaRPr lang="en-US" sz="1400" b="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venir Book"/>
                          <a:ea typeface="AppleGothic"/>
                          <a:cs typeface="Avenir Book"/>
                        </a:rPr>
                        <a:t>Achieved in stable operation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venir Book"/>
                          <a:ea typeface="AppleGothic"/>
                          <a:cs typeface="Avenir Book"/>
                        </a:rPr>
                        <a:t>R&amp;D deliverable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92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Bunch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charge [nC]</a:t>
                      </a:r>
                      <a:endParaRPr lang="en-US" sz="1400" dirty="0">
                        <a:solidFill>
                          <a:schemeClr val="bg1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venir Book"/>
                          <a:ea typeface="AppleGothic"/>
                          <a:cs typeface="Avenir Book"/>
                        </a:rPr>
                        <a:t>7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7.5 (12)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29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Peak current [A]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3.8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4.8 (No SCL)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3008611"/>
                  </a:ext>
                </a:extLst>
              </a:tr>
              <a:tr h="24529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Frequency [Hz]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1 (8 bunches)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1 (9000 bunches)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Y/N*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29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Voltage [kV]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venir Book"/>
                          <a:ea typeface="AppleGothic"/>
                          <a:cs typeface="Avenir Book"/>
                        </a:rPr>
                        <a:t>300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300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2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Average</a:t>
                      </a:r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Current</a:t>
                      </a:r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venir Book"/>
                          <a:ea typeface="AppleGothic"/>
                          <a:cs typeface="Avenir Book"/>
                        </a:rPr>
                        <a:t>56</a:t>
                      </a:r>
                      <a:r>
                        <a:rPr lang="zh-CN" altLang="en-US" sz="1400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dirty="0">
                          <a:latin typeface="Avenir Book"/>
                          <a:ea typeface="AppleGothic"/>
                          <a:cs typeface="Avenir Book"/>
                        </a:rPr>
                        <a:t>nA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76.5 uA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93493424"/>
                  </a:ext>
                </a:extLst>
              </a:tr>
              <a:tr h="24529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Polarization [%]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venir Book"/>
                          <a:ea typeface="AppleGothic"/>
                          <a:cs typeface="Avenir Book"/>
                        </a:rPr>
                        <a:t>&gt;</a:t>
                      </a:r>
                      <a:r>
                        <a:rPr lang="zh-CN" altLang="en-US" sz="1400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85%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Bulk (~35%)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Book"/>
                          <a:ea typeface="AppleGothic"/>
                          <a:cs typeface="Avenir Book"/>
                        </a:rPr>
                        <a:t>Y/N**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01F12ED-E623-4AC4-88DD-F13D08458C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609" y="1441394"/>
            <a:ext cx="1740935" cy="15515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920466-53C6-4E99-9445-3FB3A4B57079}"/>
              </a:ext>
            </a:extLst>
          </p:cNvPr>
          <p:cNvGrpSpPr/>
          <p:nvPr/>
        </p:nvGrpSpPr>
        <p:grpSpPr>
          <a:xfrm>
            <a:off x="4597833" y="1081510"/>
            <a:ext cx="2309249" cy="1973230"/>
            <a:chOff x="1146376" y="4025611"/>
            <a:chExt cx="3517066" cy="28069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8A3A4B-2050-4B0B-964E-30F801F0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6376" y="4025611"/>
              <a:ext cx="3517066" cy="28069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D95734-6A51-4D36-BA4A-400A7412B0CB}"/>
                </a:ext>
              </a:extLst>
            </p:cNvPr>
            <p:cNvSpPr txBox="1"/>
            <p:nvPr/>
          </p:nvSpPr>
          <p:spPr>
            <a:xfrm>
              <a:off x="1146376" y="6390306"/>
              <a:ext cx="1929803" cy="369332"/>
            </a:xfrm>
            <a:prstGeom prst="rect">
              <a:avLst/>
            </a:prstGeom>
            <a:solidFill>
              <a:srgbClr val="CFD6EB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+mj-lt"/>
                </a:rPr>
                <a:t>Final</a:t>
              </a:r>
              <a:r>
                <a:rPr lang="zh-CN" altLang="en-US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assembled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A76B9E-927B-4A62-85D1-3A01C1F44A26}"/>
              </a:ext>
            </a:extLst>
          </p:cNvPr>
          <p:cNvSpPr txBox="1"/>
          <p:nvPr/>
        </p:nvSpPr>
        <p:spPr>
          <a:xfrm>
            <a:off x="352307" y="5872938"/>
            <a:ext cx="843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85% polarization will be achieved with strained lattice GaAs cathode </a:t>
            </a:r>
          </a:p>
        </p:txBody>
      </p:sp>
    </p:spTree>
    <p:extLst>
      <p:ext uri="{BB962C8B-B14F-4D97-AF65-F5344CB8AC3E}">
        <p14:creationId xmlns:p14="http://schemas.microsoft.com/office/powerpoint/2010/main" val="37821762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2461-56BA-EEDD-143D-7CA70028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Layout of the cooling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9AB79-DA23-526F-EB6A-FE3F1779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A5D96-FDCB-7032-7141-17A5CA7F8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36" y="1930706"/>
            <a:ext cx="8598447" cy="4161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C0CB1F-3449-3753-2F1E-1F00E8136019}"/>
              </a:ext>
            </a:extLst>
          </p:cNvPr>
          <p:cNvSpPr txBox="1"/>
          <p:nvPr/>
        </p:nvSpPr>
        <p:spPr>
          <a:xfrm>
            <a:off x="6995712" y="4406747"/>
            <a:ext cx="1222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s.c. </a:t>
            </a:r>
          </a:p>
          <a:p>
            <a:r>
              <a:rPr lang="en-US" sz="2000" b="1" dirty="0"/>
              <a:t>     ERL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BA147-BD36-654A-074C-411FD0AAD63B}"/>
              </a:ext>
            </a:extLst>
          </p:cNvPr>
          <p:cNvSpPr txBox="1"/>
          <p:nvPr/>
        </p:nvSpPr>
        <p:spPr>
          <a:xfrm>
            <a:off x="6610121" y="2302525"/>
            <a:ext cx="152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b="1" dirty="0"/>
              <a:t>Modulator”-Section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9149E-AFFC-EB51-0C5D-BC133387B5F2}"/>
              </a:ext>
            </a:extLst>
          </p:cNvPr>
          <p:cNvSpPr txBox="1"/>
          <p:nvPr/>
        </p:nvSpPr>
        <p:spPr>
          <a:xfrm>
            <a:off x="1013552" y="2343357"/>
            <a:ext cx="152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b="1" dirty="0"/>
              <a:t>Kicker”-Section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C7958-D787-7008-03BD-36CC045F08E3}"/>
              </a:ext>
            </a:extLst>
          </p:cNvPr>
          <p:cNvSpPr txBox="1"/>
          <p:nvPr/>
        </p:nvSpPr>
        <p:spPr>
          <a:xfrm>
            <a:off x="3084723" y="2948856"/>
            <a:ext cx="2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b="1" dirty="0"/>
              <a:t>Amplification”-Section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214433-0651-2B7B-5DD3-3872117063A0}"/>
              </a:ext>
            </a:extLst>
          </p:cNvPr>
          <p:cNvSpPr txBox="1"/>
          <p:nvPr/>
        </p:nvSpPr>
        <p:spPr>
          <a:xfrm>
            <a:off x="3360144" y="3858258"/>
            <a:ext cx="176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Electron 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64811-6ED9-488B-7C80-BFB8715D02A1}"/>
              </a:ext>
            </a:extLst>
          </p:cNvPr>
          <p:cNvSpPr txBox="1"/>
          <p:nvPr/>
        </p:nvSpPr>
        <p:spPr>
          <a:xfrm>
            <a:off x="7877060" y="3318188"/>
            <a:ext cx="110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Hadrons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5C44FC-A59D-6BE6-740F-7DE61154F8AC}"/>
              </a:ext>
            </a:extLst>
          </p:cNvPr>
          <p:cNvCxnSpPr/>
          <p:nvPr/>
        </p:nvCxnSpPr>
        <p:spPr>
          <a:xfrm flipH="1" flipV="1">
            <a:off x="7326218" y="3041189"/>
            <a:ext cx="672029" cy="2769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226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2BAA-EF68-4681-B1C7-0FFFC03F6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Ring Vacuum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B839A-76BB-4B87-B982-64C1CAA04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OFE Cu beam pipe with integrated NEG pumping (NEG stripes)</a:t>
            </a:r>
          </a:p>
          <a:p>
            <a:r>
              <a:rPr lang="en-US" dirty="0"/>
              <a:t>Carefully optimized shielded bellow derived from NSLS-II design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867F7-ECD6-4D37-90FD-7CBD1619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690F9FE-B15A-4C70-A020-1345C195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75" y="3582782"/>
            <a:ext cx="2823809" cy="23928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B9FCB5C-3B02-4B44-9AEC-88D5CAA8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96" y="3705929"/>
            <a:ext cx="3821029" cy="21738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003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BF62-5002-4A11-BF2E-10C96599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60" y="294468"/>
            <a:ext cx="8422360" cy="394043"/>
          </a:xfrm>
        </p:spPr>
        <p:txBody>
          <a:bodyPr>
            <a:noAutofit/>
          </a:bodyPr>
          <a:lstStyle/>
          <a:p>
            <a:r>
              <a:rPr lang="en-US" sz="3200" dirty="0"/>
              <a:t>Beam-Beam Interactions &amp; Crossing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33C0-0CDF-4F17-88B3-D74E098FC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467" y="966100"/>
            <a:ext cx="5122430" cy="5221587"/>
          </a:xfrm>
        </p:spPr>
        <p:txBody>
          <a:bodyPr>
            <a:normAutofit/>
          </a:bodyPr>
          <a:lstStyle/>
          <a:p>
            <a:r>
              <a:rPr lang="en-US" sz="1800" dirty="0"/>
              <a:t>1160 bunches &amp; beams must collide only at the IP 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 need 25 mrad crossing angle </a:t>
            </a: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Uncompensated, crossing angle dramatically reduces luminosity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 need “crab” rf deflectors parallel beam            </a:t>
            </a:r>
            <a:r>
              <a:rPr lang="en-US" sz="1800" dirty="0">
                <a:solidFill>
                  <a:schemeClr val="bg1"/>
                </a:solidFill>
                <a:sym typeface="Wingdings" panose="05000000000000000000" pitchFamily="2" charset="2"/>
              </a:rPr>
              <a:t>……. .</a:t>
            </a:r>
            <a:r>
              <a:rPr lang="en-US" sz="1800" dirty="0">
                <a:sym typeface="Wingdings" panose="05000000000000000000" pitchFamily="2" charset="2"/>
              </a:rPr>
              <a:t>orientation</a:t>
            </a:r>
          </a:p>
          <a:p>
            <a:r>
              <a:rPr lang="en-US" sz="1800" dirty="0">
                <a:sym typeface="Wingdings" panose="05000000000000000000" pitchFamily="2" charset="2"/>
              </a:rPr>
              <a:t>Complicates beam-beam interaction, source of hadron emittance blow-up</a:t>
            </a:r>
          </a:p>
          <a:p>
            <a:r>
              <a:rPr lang="en-US" sz="1800" dirty="0">
                <a:sym typeface="Wingdings" panose="05000000000000000000" pitchFamily="2" charset="2"/>
              </a:rPr>
              <a:t>Once hadron beam size is blown up, electron re-shrink and the blow-up accelerated (mismatch) </a:t>
            </a:r>
          </a:p>
          <a:p>
            <a:r>
              <a:rPr lang="en-US" sz="1800" dirty="0"/>
              <a:t>Crab Phase noise: Fluctuating beam-beam offset causes rapid emittance growth many  </a:t>
            </a:r>
            <a:r>
              <a:rPr lang="en-US" sz="1800" dirty="0">
                <a:sym typeface="Wingdings" panose="05000000000000000000" pitchFamily="2" charset="2"/>
              </a:rPr>
              <a:t> extremely small tolerances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FBEBA-EE70-46A2-BE63-105D76AC7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3573AD-3B04-4BA8-92D4-9B96819C4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992" y="857357"/>
            <a:ext cx="3700028" cy="27627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E290B-C622-46A8-AB01-8A76E191E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268" y="4702699"/>
            <a:ext cx="2065649" cy="158086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263BA1D-0ABB-4B64-87D4-C0A5E9CC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71" y="3175723"/>
            <a:ext cx="2217775" cy="14675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593C901-823E-4D5F-94C6-33B4F54D7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5461" r="5772" b="8895"/>
          <a:stretch/>
        </p:blipFill>
        <p:spPr bwMode="auto">
          <a:xfrm flipH="1">
            <a:off x="6177885" y="2672862"/>
            <a:ext cx="1718414" cy="10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537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1F599-3F10-4A1B-85D9-AD427977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47938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973F0-AE89-46BF-972D-8F676343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5" y="2106580"/>
            <a:ext cx="3781396" cy="2803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7AC2A6-9D94-4852-8F85-6FC1E4616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7" t="7894" r="51892" b="8598"/>
          <a:stretch/>
        </p:blipFill>
        <p:spPr>
          <a:xfrm>
            <a:off x="4113681" y="2203938"/>
            <a:ext cx="5030319" cy="2706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EDB9C5-91A2-48C9-8A14-75299CF70CE6}"/>
              </a:ext>
            </a:extLst>
          </p:cNvPr>
          <p:cNvSpPr txBox="1"/>
          <p:nvPr/>
        </p:nvSpPr>
        <p:spPr>
          <a:xfrm>
            <a:off x="452041" y="302125"/>
            <a:ext cx="8117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RHIC to </a:t>
            </a:r>
            <a:r>
              <a:rPr lang="en-US" sz="4400" b="1" dirty="0">
                <a:solidFill>
                  <a:srgbClr val="0070C0"/>
                </a:solidFill>
                <a:sym typeface="Wingdings" panose="05000000000000000000" pitchFamily="2" charset="2"/>
              </a:rPr>
              <a:t> EIC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C240A07-CC51-48C8-B2CF-1F2A687E0F2A}"/>
              </a:ext>
            </a:extLst>
          </p:cNvPr>
          <p:cNvSpPr/>
          <p:nvPr/>
        </p:nvSpPr>
        <p:spPr>
          <a:xfrm>
            <a:off x="3577884" y="3173437"/>
            <a:ext cx="853440" cy="51112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27D3D-9E28-4732-B776-424CAC5EB039}"/>
              </a:ext>
            </a:extLst>
          </p:cNvPr>
          <p:cNvSpPr txBox="1"/>
          <p:nvPr/>
        </p:nvSpPr>
        <p:spPr>
          <a:xfrm>
            <a:off x="5036235" y="2421013"/>
            <a:ext cx="150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18A20-DAC3-4874-8479-AF88F2A4EB8E}"/>
              </a:ext>
            </a:extLst>
          </p:cNvPr>
          <p:cNvSpPr txBox="1"/>
          <p:nvPr/>
        </p:nvSpPr>
        <p:spPr>
          <a:xfrm>
            <a:off x="4510570" y="4586799"/>
            <a:ext cx="17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</a:t>
            </a:r>
          </a:p>
          <a:p>
            <a:r>
              <a:rPr lang="en-US" dirty="0"/>
              <a:t>Booster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E46B1E-DC23-4C40-BEFA-5E81250A6E19}"/>
              </a:ext>
            </a:extLst>
          </p:cNvPr>
          <p:cNvSpPr txBox="1"/>
          <p:nvPr/>
        </p:nvSpPr>
        <p:spPr>
          <a:xfrm>
            <a:off x="7324578" y="4079631"/>
            <a:ext cx="134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Hadron 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E167E6-7F71-BF81-BFC0-91EA3A209B9F}"/>
              </a:ext>
            </a:extLst>
          </p:cNvPr>
          <p:cNvSpPr txBox="1"/>
          <p:nvPr/>
        </p:nvSpPr>
        <p:spPr>
          <a:xfrm>
            <a:off x="5187512" y="1726069"/>
            <a:ext cx="454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TYPICAL ARC SECTION  RENDERING</a:t>
            </a:r>
          </a:p>
        </p:txBody>
      </p:sp>
    </p:spTree>
    <p:extLst>
      <p:ext uri="{BB962C8B-B14F-4D97-AF65-F5344CB8AC3E}">
        <p14:creationId xmlns:p14="http://schemas.microsoft.com/office/powerpoint/2010/main" val="2593510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FC58B-4E6A-1C8B-5A7B-51FEE361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7"/>
            <a:ext cx="8384721" cy="697320"/>
          </a:xfrm>
        </p:spPr>
        <p:txBody>
          <a:bodyPr>
            <a:normAutofit/>
          </a:bodyPr>
          <a:lstStyle/>
          <a:p>
            <a:r>
              <a:rPr lang="en-US" sz="3300" dirty="0"/>
              <a:t>Parameter Optimization for High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7A4BD-B22B-DC11-F747-FD273D75C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66" y="1490991"/>
            <a:ext cx="8604068" cy="387601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Luminosity will always benefit from large beam currents                          </a:t>
            </a:r>
            <a:r>
              <a:rPr lang="en-US" sz="2400" dirty="0">
                <a:sym typeface="Wingdings" panose="05000000000000000000" pitchFamily="2" charset="2"/>
              </a:rPr>
              <a:t> maximize beam currents</a:t>
            </a:r>
            <a:endParaRPr lang="en-US" sz="2400" dirty="0"/>
          </a:p>
          <a:p>
            <a:r>
              <a:rPr lang="en-US" sz="2400" dirty="0"/>
              <a:t>EIC luminosity benefits from reducing hadron emittance by “cooling” to maximize luminosity as normalized emittance from source is too large</a:t>
            </a:r>
          </a:p>
          <a:p>
            <a:r>
              <a:rPr lang="en-US" sz="2400" dirty="0">
                <a:sym typeface="Wingdings" panose="05000000000000000000" pitchFamily="2" charset="2"/>
              </a:rPr>
              <a:t>Minimizing number of bunches (1060, still a large number) will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ym typeface="Wingdings" panose="05000000000000000000" pitchFamily="2" charset="2"/>
              </a:rPr>
              <a:t>Reduce demand on beam cooling (since cooling  is hard)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ym typeface="Wingdings" panose="05000000000000000000" pitchFamily="2" charset="2"/>
              </a:rPr>
              <a:t>Is detector friendly because bunch spacing is relatively large (12 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ym typeface="Wingdings" panose="05000000000000000000" pitchFamily="2" charset="2"/>
              </a:rPr>
              <a:t>Results in smaller beam divergence at IP  helps with </a:t>
            </a:r>
            <a:r>
              <a:rPr lang="en-US" sz="2000" dirty="0" err="1">
                <a:sym typeface="Wingdings" panose="05000000000000000000" pitchFamily="2" charset="2"/>
              </a:rPr>
              <a:t>p</a:t>
            </a:r>
            <a:r>
              <a:rPr lang="en-US" sz="2000" baseline="-25000" dirty="0" err="1">
                <a:sym typeface="Wingdings" panose="05000000000000000000" pitchFamily="2" charset="2"/>
              </a:rPr>
              <a:t>T</a:t>
            </a:r>
            <a:r>
              <a:rPr lang="en-US" sz="2000" dirty="0">
                <a:sym typeface="Wingdings" panose="05000000000000000000" pitchFamily="2" charset="2"/>
              </a:rPr>
              <a:t> acceptance</a:t>
            </a:r>
          </a:p>
          <a:p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365D2-4919-D3BC-8D42-88A3AF9A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54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63" y="168172"/>
            <a:ext cx="9122093" cy="58957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EIC CDR Parameters for E</a:t>
            </a:r>
            <a:r>
              <a:rPr lang="en-US" sz="3600" baseline="-25000" dirty="0">
                <a:solidFill>
                  <a:srgbClr val="0070C0"/>
                </a:solidFill>
              </a:rPr>
              <a:t>cm</a:t>
            </a:r>
            <a:r>
              <a:rPr lang="en-US" sz="3600" dirty="0">
                <a:solidFill>
                  <a:srgbClr val="0070C0"/>
                </a:solidFill>
              </a:rPr>
              <a:t> and Luminosity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9422C-07E4-4972-ADD6-25E649F6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582" y="895525"/>
            <a:ext cx="5910836" cy="57053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97C2FC-AC98-4023-84A1-B9276B0EF4A1}"/>
              </a:ext>
            </a:extLst>
          </p:cNvPr>
          <p:cNvSpPr/>
          <p:nvPr/>
        </p:nvSpPr>
        <p:spPr>
          <a:xfrm>
            <a:off x="4698608" y="3841650"/>
            <a:ext cx="601965" cy="247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E71BE-DC40-4434-BF2B-22740452659F}"/>
              </a:ext>
            </a:extLst>
          </p:cNvPr>
          <p:cNvSpPr/>
          <p:nvPr/>
        </p:nvSpPr>
        <p:spPr>
          <a:xfrm>
            <a:off x="6187439" y="4491109"/>
            <a:ext cx="601965" cy="247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942628-5D64-4BB2-9027-37E7425BA663}"/>
              </a:ext>
            </a:extLst>
          </p:cNvPr>
          <p:cNvSpPr/>
          <p:nvPr/>
        </p:nvSpPr>
        <p:spPr>
          <a:xfrm>
            <a:off x="4719107" y="5447713"/>
            <a:ext cx="2220955" cy="5147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1C28AB-6202-45D8-90F9-4EE276A11454}"/>
              </a:ext>
            </a:extLst>
          </p:cNvPr>
          <p:cNvSpPr/>
          <p:nvPr/>
        </p:nvSpPr>
        <p:spPr>
          <a:xfrm>
            <a:off x="5155808" y="6016283"/>
            <a:ext cx="1240303" cy="2625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8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D564-9FA1-4D36-B5D9-400DFD45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548" y="293908"/>
            <a:ext cx="6278777" cy="69949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Luminosity vs. CM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2066B-AAC0-4011-9061-F4CEB2DE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E94CA8-A76F-4C9A-8576-6E38E7F7D6A5}"/>
                  </a:ext>
                </a:extLst>
              </p:cNvPr>
              <p:cNvSpPr txBox="1"/>
              <p:nvPr/>
            </p:nvSpPr>
            <p:spPr>
              <a:xfrm>
                <a:off x="853440" y="5105400"/>
                <a:ext cx="68767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Parameter and IR </a:t>
                </a:r>
                <a:r>
                  <a:rPr lang="en-US" dirty="0">
                    <a:solidFill>
                      <a:srgbClr val="FF0000"/>
                    </a:solidFill>
                  </a:rPr>
                  <a:t>optimization at 105 GeV</a:t>
                </a:r>
                <a:r>
                  <a:rPr lang="en-US" dirty="0"/>
                  <a:t> center-of-mass energy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Optimization yields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luminosity at 105 GeV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E94CA8-A76F-4C9A-8576-6E38E7F7D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" y="5105400"/>
                <a:ext cx="6876754" cy="646331"/>
              </a:xfrm>
              <a:prstGeom prst="rect">
                <a:avLst/>
              </a:prstGeom>
              <a:blipFill>
                <a:blip r:embed="rId2"/>
                <a:stretch>
                  <a:fillRect l="-532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F4784BC-6CB0-408B-8101-2D4291B2A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71" y="1253931"/>
            <a:ext cx="5336812" cy="3703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599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2B07A94-C122-AF4A-B776-B6531AAFD1CE}" vid="{8277ED95-9917-D646-A591-4F3A7464B7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807DE176E347498B9AACFBD5DA9757" ma:contentTypeVersion="2" ma:contentTypeDescription="Create a new document." ma:contentTypeScope="" ma:versionID="da496ac24a52ba8efa0d84841d3fab00">
  <xsd:schema xmlns:xsd="http://www.w3.org/2001/XMLSchema" xmlns:xs="http://www.w3.org/2001/XMLSchema" xmlns:p="http://schemas.microsoft.com/office/2006/metadata/properties" xmlns:ns2="b94e462a-e14f-46cf-92ac-1c9d627dba97" targetNamespace="http://schemas.microsoft.com/office/2006/metadata/properties" ma:root="true" ma:fieldsID="b6f89b47f9672fc28d7fde605d0cd2d3" ns2:_="">
    <xsd:import namespace="b94e462a-e14f-46cf-92ac-1c9d627dba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4e462a-e14f-46cf-92ac-1c9d627dba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DB9546-699B-43FD-A100-36610D593DA2}">
  <ds:schemaRefs>
    <ds:schemaRef ds:uri="b94e462a-e14f-46cf-92ac-1c9d627dba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BBE1C32-E9FB-4546-8A97-5A6C142FF51B}">
  <ds:schemaRefs>
    <ds:schemaRef ds:uri="b94e462a-e14f-46cf-92ac-1c9d627dba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EIC_PPT_Template_Rev0320</Template>
  <TotalTime>12090</TotalTime>
  <Words>4357</Words>
  <Application>Microsoft Office PowerPoint</Application>
  <PresentationFormat>On-screen Show (4:3)</PresentationFormat>
  <Paragraphs>664</Paragraphs>
  <Slides>58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Avenir Book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Theme</vt:lpstr>
      <vt:lpstr> The Electron Ion Collider  at Brookhaven National Laboratory              Kraków Epiphany Conference  Kraków, January 16-19, 2023               F. Willeke, BNL    </vt:lpstr>
      <vt:lpstr>Outline</vt:lpstr>
      <vt:lpstr>Electron Ion Collider Physics</vt:lpstr>
      <vt:lpstr>Requirements</vt:lpstr>
      <vt:lpstr>EIC Design Overview</vt:lpstr>
      <vt:lpstr>PowerPoint Presentation</vt:lpstr>
      <vt:lpstr>Parameter Optimization for High Luminosity</vt:lpstr>
      <vt:lpstr>EIC CDR Parameters for Ecm and Luminosity</vt:lpstr>
      <vt:lpstr>Luminosity vs. CM Energy</vt:lpstr>
      <vt:lpstr>PowerPoint Presentation</vt:lpstr>
      <vt:lpstr>PowerPoint Presentation</vt:lpstr>
      <vt:lpstr>IR-6  </vt:lpstr>
      <vt:lpstr>IR Superconducting Magnets</vt:lpstr>
      <vt:lpstr>Dynamic Aperture</vt:lpstr>
      <vt:lpstr>High Luminosity: High Beam Intensity </vt:lpstr>
      <vt:lpstr>Electron Beam RF System R&amp;D</vt:lpstr>
      <vt:lpstr>RF Power</vt:lpstr>
      <vt:lpstr>Electron Beam RF System</vt:lpstr>
      <vt:lpstr>RF Power</vt:lpstr>
      <vt:lpstr>Electron Ring Vacuum system</vt:lpstr>
      <vt:lpstr>HSR Vacuum Cu/aC Coated Beam Screen</vt:lpstr>
      <vt:lpstr>Electron  Polarization</vt:lpstr>
      <vt:lpstr>Electron-Injector Complex</vt:lpstr>
      <vt:lpstr>18 GeV Rapid Cycling Synchrotron enables high electron polarization in the electron storage ring</vt:lpstr>
      <vt:lpstr>High average polarization at electron          storage ring of 80% by</vt:lpstr>
      <vt:lpstr>EIC Hadron Polarization</vt:lpstr>
      <vt:lpstr>Hadron Cooling</vt:lpstr>
      <vt:lpstr>Strong Hadron Cooling Design</vt:lpstr>
      <vt:lpstr>Improved  cooling facility layout</vt:lpstr>
      <vt:lpstr>e-beam quality before entering  cooling section</vt:lpstr>
      <vt:lpstr>g= 25.4</vt:lpstr>
      <vt:lpstr>The EIC will benefit from two large existing detector halls in IR 6 and IR 8 </vt:lpstr>
      <vt:lpstr>EIC Schedule</vt:lpstr>
      <vt:lpstr>Collaboration with other Laboratories</vt:lpstr>
      <vt:lpstr>PowerPoint Presentation</vt:lpstr>
      <vt:lpstr>Summary</vt:lpstr>
      <vt:lpstr>Large Detector Acceptance &amp; Low Backgrounds</vt:lpstr>
      <vt:lpstr>Polarization</vt:lpstr>
      <vt:lpstr>   Luminosity Optimization</vt:lpstr>
      <vt:lpstr>Superconducting IR Magnets</vt:lpstr>
      <vt:lpstr>Accelerator R&amp;D </vt:lpstr>
      <vt:lpstr>IR-10</vt:lpstr>
      <vt:lpstr>IR-2</vt:lpstr>
      <vt:lpstr>Matching Dipole</vt:lpstr>
      <vt:lpstr>SC IR Magnet R&amp;D </vt:lpstr>
      <vt:lpstr>HOM damper R&amp;D status</vt:lpstr>
      <vt:lpstr>Progress in PED and R&amp;D</vt:lpstr>
      <vt:lpstr>Superconducting IR Magnets</vt:lpstr>
      <vt:lpstr>The existing RHIC ion sources &amp; ion acceleration chain provide already today all ions needed for EIC</vt:lpstr>
      <vt:lpstr>Progress on Accelerator Design</vt:lpstr>
      <vt:lpstr>R&amp;D on High power FPC Status</vt:lpstr>
      <vt:lpstr>ESR Vacuum: Shielded Bellows</vt:lpstr>
      <vt:lpstr>197 MHz Crab Cavity Status</vt:lpstr>
      <vt:lpstr>Accelerator R&amp;D Overview</vt:lpstr>
      <vt:lpstr>Polarized Electron Source </vt:lpstr>
      <vt:lpstr>Schematic Layout of the cooling facility</vt:lpstr>
      <vt:lpstr>Electron Ring Vacuum system</vt:lpstr>
      <vt:lpstr>Beam-Beam Interactions &amp; Crossing Angle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Russo, Thomas</dc:creator>
  <cp:lastModifiedBy>Willeke, Ferdinand</cp:lastModifiedBy>
  <cp:revision>23</cp:revision>
  <cp:lastPrinted>2021-06-08T15:56:45Z</cp:lastPrinted>
  <dcterms:created xsi:type="dcterms:W3CDTF">2021-06-04T12:40:30Z</dcterms:created>
  <dcterms:modified xsi:type="dcterms:W3CDTF">2023-01-16T07:01:09Z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8500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_ExtendedDescription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ContentTypeId">
    <vt:lpwstr>0x01010082807DE176E347498B9AACFBD5DA9757</vt:lpwstr>
  </property>
</Properties>
</file>