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  <p:sldMasterId id="2147483651" r:id="rId2"/>
  </p:sldMasterIdLst>
  <p:notesMasterIdLst>
    <p:notesMasterId r:id="rId34"/>
  </p:notesMasterIdLst>
  <p:handoutMasterIdLst>
    <p:handoutMasterId r:id="rId35"/>
  </p:handoutMasterIdLst>
  <p:sldIdLst>
    <p:sldId id="308" r:id="rId3"/>
    <p:sldId id="314" r:id="rId4"/>
    <p:sldId id="534" r:id="rId5"/>
    <p:sldId id="465" r:id="rId6"/>
    <p:sldId id="391" r:id="rId7"/>
    <p:sldId id="406" r:id="rId8"/>
    <p:sldId id="483" r:id="rId9"/>
    <p:sldId id="484" r:id="rId10"/>
    <p:sldId id="507" r:id="rId11"/>
    <p:sldId id="508" r:id="rId12"/>
    <p:sldId id="509" r:id="rId13"/>
    <p:sldId id="510" r:id="rId14"/>
    <p:sldId id="511" r:id="rId15"/>
    <p:sldId id="512" r:id="rId16"/>
    <p:sldId id="523" r:id="rId17"/>
    <p:sldId id="514" r:id="rId18"/>
    <p:sldId id="485" r:id="rId19"/>
    <p:sldId id="487" r:id="rId20"/>
    <p:sldId id="411" r:id="rId21"/>
    <p:sldId id="527" r:id="rId22"/>
    <p:sldId id="441" r:id="rId23"/>
    <p:sldId id="445" r:id="rId24"/>
    <p:sldId id="421" r:id="rId25"/>
    <p:sldId id="422" r:id="rId26"/>
    <p:sldId id="528" r:id="rId27"/>
    <p:sldId id="529" r:id="rId28"/>
    <p:sldId id="530" r:id="rId29"/>
    <p:sldId id="531" r:id="rId30"/>
    <p:sldId id="532" r:id="rId31"/>
    <p:sldId id="533" r:id="rId32"/>
    <p:sldId id="396" r:id="rId33"/>
  </p:sldIdLst>
  <p:sldSz cx="9144000" cy="6858000" type="screen4x3"/>
  <p:notesSz cx="6794500" cy="99314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TAL" initials="J.A.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3399"/>
    <a:srgbClr val="0033CC"/>
    <a:srgbClr val="6AD8D5"/>
    <a:srgbClr val="FFFF99"/>
    <a:srgbClr val="66FF33"/>
    <a:srgbClr val="78A9D6"/>
    <a:srgbClr val="6ABBD8"/>
    <a:srgbClr val="0033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60"/>
  </p:normalViewPr>
  <p:slideViewPr>
    <p:cSldViewPr>
      <p:cViewPr varScale="1">
        <p:scale>
          <a:sx n="70" d="100"/>
          <a:sy n="70" d="100"/>
        </p:scale>
        <p:origin x="13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712" y="-108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todulski\Moje%20dokumenty\marek%20stodulski%2020130224\Greifswald\Greifswald%2020121030\LHC-%20W7X-CTA-XFEL%20man%20power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todulski\Moje%20dokumenty\marek%20stodulski%2020130224\Greifswald\Greifswald%2020121030\LHC-%20W7X-CTA-XFEL%20man%20power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todulski\Moje%20dokumenty\marek%20stodulski%2020130224\Greifswald\Greifswald%2020121030\LHC-%20W7X-CTA-XFEL%20man%20powe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cat>
            <c:numRef>
              <c:f>Arkusz1!$A$8:$A$14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Arkusz1!$E$8:$E$14</c:f>
              <c:numCache>
                <c:formatCode>General</c:formatCode>
                <c:ptCount val="7"/>
                <c:pt idx="0">
                  <c:v>1.2</c:v>
                </c:pt>
                <c:pt idx="1">
                  <c:v>2.1</c:v>
                </c:pt>
                <c:pt idx="2">
                  <c:v>10.6</c:v>
                </c:pt>
                <c:pt idx="3">
                  <c:v>21.4</c:v>
                </c:pt>
                <c:pt idx="4">
                  <c:v>45</c:v>
                </c:pt>
                <c:pt idx="5">
                  <c:v>45</c:v>
                </c:pt>
                <c:pt idx="6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805208"/>
        <c:axId val="162812448"/>
      </c:barChart>
      <c:catAx>
        <c:axId val="162805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2812448"/>
        <c:crosses val="autoZero"/>
        <c:auto val="1"/>
        <c:lblAlgn val="ctr"/>
        <c:lblOffset val="100"/>
        <c:noMultiLvlLbl val="0"/>
      </c:catAx>
      <c:valAx>
        <c:axId val="162812448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 [FTE]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2805208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lang="en-US" noProof="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cat>
            <c:numRef>
              <c:f>Arkusz1!$A$4:$A$14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Arkusz1!$B$4:$B$14</c:f>
              <c:numCache>
                <c:formatCode>General</c:formatCode>
                <c:ptCount val="11"/>
                <c:pt idx="0">
                  <c:v>18.7</c:v>
                </c:pt>
                <c:pt idx="1">
                  <c:v>33.700000000000003</c:v>
                </c:pt>
                <c:pt idx="2">
                  <c:v>38.200000000000003</c:v>
                </c:pt>
                <c:pt idx="3">
                  <c:v>9.8000000000000007</c:v>
                </c:pt>
                <c:pt idx="4">
                  <c:v>11.3</c:v>
                </c:pt>
                <c:pt idx="5">
                  <c:v>1.7</c:v>
                </c:pt>
                <c:pt idx="6">
                  <c:v>2</c:v>
                </c:pt>
                <c:pt idx="7">
                  <c:v>2</c:v>
                </c:pt>
                <c:pt idx="8">
                  <c:v>29</c:v>
                </c:pt>
                <c:pt idx="9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823488"/>
        <c:axId val="162823880"/>
      </c:barChart>
      <c:catAx>
        <c:axId val="16282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2823880"/>
        <c:crosses val="autoZero"/>
        <c:auto val="1"/>
        <c:lblAlgn val="ctr"/>
        <c:lblOffset val="100"/>
        <c:noMultiLvlLbl val="0"/>
      </c:catAx>
      <c:valAx>
        <c:axId val="162823880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dirty="0" smtClean="0"/>
                  <a:t>[FTE</a:t>
                </a:r>
                <a:r>
                  <a:rPr lang="en-US" sz="1400" b="1" dirty="0"/>
                  <a:t>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2823488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cat>
            <c:numRef>
              <c:f>Arkusz1!$A$5:$A$12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Arkusz1!$C$5:$C$12</c:f>
              <c:numCache>
                <c:formatCode>General</c:formatCode>
                <c:ptCount val="8"/>
                <c:pt idx="1">
                  <c:v>3</c:v>
                </c:pt>
                <c:pt idx="2">
                  <c:v>18</c:v>
                </c:pt>
                <c:pt idx="3">
                  <c:v>45</c:v>
                </c:pt>
                <c:pt idx="4">
                  <c:v>43</c:v>
                </c:pt>
                <c:pt idx="5">
                  <c:v>36</c:v>
                </c:pt>
                <c:pt idx="6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824664"/>
        <c:axId val="162825056"/>
      </c:barChart>
      <c:catAx>
        <c:axId val="162824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2825056"/>
        <c:crosses val="autoZero"/>
        <c:auto val="1"/>
        <c:lblAlgn val="ctr"/>
        <c:lblOffset val="100"/>
        <c:noMultiLvlLbl val="0"/>
      </c:catAx>
      <c:valAx>
        <c:axId val="162825056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FTE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2.4187458517080249E-2"/>
              <c:y val="0.406445885440790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2824664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1D7381-8037-46BB-83F9-7B310977F1D4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059ED2B-082E-4C9D-AAB5-F216BFF88085}">
      <dgm:prSet phldrT="[Tekst]" custT="1"/>
      <dgm:spPr/>
      <dgm:t>
        <a:bodyPr lIns="0" rIns="0" bIns="0"/>
        <a:lstStyle/>
        <a:p>
          <a:pPr>
            <a:spcAft>
              <a:spcPts val="0"/>
            </a:spcAft>
          </a:pPr>
          <a:r>
            <a:rPr lang="pl-PL" sz="2000" b="1" dirty="0" smtClean="0"/>
            <a:t>IFJ</a:t>
          </a:r>
          <a:r>
            <a:rPr lang="en-US" sz="2000" b="1" dirty="0" smtClean="0"/>
            <a:t> </a:t>
          </a:r>
          <a:r>
            <a:rPr lang="pl-PL" sz="2000" b="1" dirty="0" smtClean="0"/>
            <a:t>PAN Team</a:t>
          </a:r>
          <a:r>
            <a:rPr lang="en-US" sz="2000" b="1" dirty="0" smtClean="0"/>
            <a:t> </a:t>
          </a:r>
        </a:p>
        <a:p>
          <a:pPr>
            <a:spcAft>
              <a:spcPts val="0"/>
            </a:spcAft>
          </a:pPr>
          <a:r>
            <a:rPr lang="en-US" sz="1800" b="0" dirty="0" smtClean="0"/>
            <a:t>(Management)</a:t>
          </a:r>
          <a:endParaRPr lang="pl-PL" sz="1800" b="0" dirty="0"/>
        </a:p>
      </dgm:t>
    </dgm:pt>
    <dgm:pt modelId="{3A0204D7-8E4A-4A05-AE61-F0E3FB86E076}" type="parTrans" cxnId="{DC6B32FD-E3BA-4DCB-ADE0-B92C1862F16C}">
      <dgm:prSet/>
      <dgm:spPr/>
      <dgm:t>
        <a:bodyPr/>
        <a:lstStyle/>
        <a:p>
          <a:endParaRPr lang="pl-PL" sz="1400"/>
        </a:p>
      </dgm:t>
    </dgm:pt>
    <dgm:pt modelId="{C4F45015-D4A5-45EB-9928-1A6CFBD34918}" type="sibTrans" cxnId="{DC6B32FD-E3BA-4DCB-ADE0-B92C1862F16C}">
      <dgm:prSet/>
      <dgm:spPr/>
      <dgm:t>
        <a:bodyPr/>
        <a:lstStyle/>
        <a:p>
          <a:endParaRPr lang="pl-PL" sz="1400"/>
        </a:p>
      </dgm:t>
    </dgm:pt>
    <dgm:pt modelId="{5627EF85-1B4C-4771-AA9C-9545BC2E33A4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en-US" sz="1800" dirty="0" smtClean="0"/>
            <a:t>Teams of cold magnets tests</a:t>
          </a:r>
        </a:p>
        <a:p>
          <a:pPr>
            <a:spcAft>
              <a:spcPts val="0"/>
            </a:spcAft>
          </a:pPr>
          <a:r>
            <a:rPr lang="en-US" sz="1600" dirty="0" smtClean="0"/>
            <a:t>(Technical Coordinator)</a:t>
          </a:r>
          <a:endParaRPr lang="pl-PL" sz="1600" dirty="0"/>
        </a:p>
      </dgm:t>
    </dgm:pt>
    <dgm:pt modelId="{5D928A15-D452-4430-A990-816FBB622E92}" type="parTrans" cxnId="{5AF75202-31F2-42D9-BFD2-862AA8346F8C}">
      <dgm:prSet/>
      <dgm:spPr/>
      <dgm:t>
        <a:bodyPr/>
        <a:lstStyle/>
        <a:p>
          <a:endParaRPr lang="pl-PL"/>
        </a:p>
      </dgm:t>
    </dgm:pt>
    <dgm:pt modelId="{6B9027BA-B3C4-4DC3-8584-48A2D836757C}" type="sibTrans" cxnId="{5AF75202-31F2-42D9-BFD2-862AA8346F8C}">
      <dgm:prSet/>
      <dgm:spPr/>
      <dgm:t>
        <a:bodyPr/>
        <a:lstStyle/>
        <a:p>
          <a:endParaRPr lang="pl-PL"/>
        </a:p>
      </dgm:t>
    </dgm:pt>
    <dgm:pt modelId="{EBF74C4E-6B6F-44E9-8B46-CAB5BA1C3B76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54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600" dirty="0" smtClean="0"/>
            <a:t>Measurement</a:t>
          </a:r>
          <a:endParaRPr lang="pl-PL" sz="1600" dirty="0"/>
        </a:p>
      </dgm:t>
    </dgm:pt>
    <dgm:pt modelId="{6E7AA4A0-401D-4640-89BA-DF6EB1003E4F}" type="parTrans" cxnId="{5441DC66-E2BA-4851-AB82-766E653EFBAE}">
      <dgm:prSet/>
      <dgm:spPr/>
      <dgm:t>
        <a:bodyPr/>
        <a:lstStyle/>
        <a:p>
          <a:endParaRPr lang="pl-PL"/>
        </a:p>
      </dgm:t>
    </dgm:pt>
    <dgm:pt modelId="{AF9939FB-4395-4769-8B2C-28E11AC498C2}" type="sibTrans" cxnId="{5441DC66-E2BA-4851-AB82-766E653EFBAE}">
      <dgm:prSet/>
      <dgm:spPr/>
      <dgm:t>
        <a:bodyPr/>
        <a:lstStyle/>
        <a:p>
          <a:endParaRPr lang="pl-PL"/>
        </a:p>
      </dgm:t>
    </dgm:pt>
    <dgm:pt modelId="{88A5C3F6-0352-4D88-B49B-023C30F21B02}">
      <dgm:prSet custT="1"/>
      <dgm:spPr>
        <a:gradFill rotWithShape="0">
          <a:gsLst>
            <a:gs pos="0">
              <a:srgbClr val="261748"/>
            </a:gs>
            <a:gs pos="54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sz="1600" dirty="0" smtClean="0"/>
            <a:t>Data Base and Software Development</a:t>
          </a:r>
          <a:endParaRPr lang="pl-PL" sz="1600" dirty="0"/>
        </a:p>
      </dgm:t>
    </dgm:pt>
    <dgm:pt modelId="{F835F29B-079B-475B-AB40-A6E634DB14C6}" type="parTrans" cxnId="{9C7ED9FD-F60E-4198-976F-2AF9D4972D34}">
      <dgm:prSet/>
      <dgm:spPr/>
      <dgm:t>
        <a:bodyPr/>
        <a:lstStyle/>
        <a:p>
          <a:endParaRPr lang="pl-PL"/>
        </a:p>
      </dgm:t>
    </dgm:pt>
    <dgm:pt modelId="{EEBC8E15-13E4-43A9-B37E-811E21E1DF0C}" type="sibTrans" cxnId="{9C7ED9FD-F60E-4198-976F-2AF9D4972D34}">
      <dgm:prSet/>
      <dgm:spPr/>
      <dgm:t>
        <a:bodyPr/>
        <a:lstStyle/>
        <a:p>
          <a:endParaRPr lang="pl-PL"/>
        </a:p>
      </dgm:t>
    </dgm:pt>
    <dgm:pt modelId="{1045CC44-A863-4B59-B18F-C87D74A5807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0" dirty="0" smtClean="0"/>
            <a:t>Teams of c</a:t>
          </a:r>
          <a:r>
            <a:rPr lang="pl-PL" sz="1800" b="0" dirty="0" smtClean="0"/>
            <a:t>avities and </a:t>
          </a:r>
          <a:r>
            <a:rPr lang="en-US" sz="1800" b="0" dirty="0" smtClean="0"/>
            <a:t>c</a:t>
          </a:r>
          <a:r>
            <a:rPr lang="pl-PL" sz="1800" b="0" dirty="0" err="1" smtClean="0"/>
            <a:t>ryomodules</a:t>
          </a:r>
          <a:r>
            <a:rPr lang="en-US" sz="1800" b="0" dirty="0" smtClean="0"/>
            <a:t> tests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0" dirty="0" smtClean="0"/>
            <a:t>(Technical Coordinator</a:t>
          </a:r>
          <a:r>
            <a:rPr lang="en-US" sz="1800" b="0" dirty="0" smtClean="0"/>
            <a:t>)</a:t>
          </a:r>
          <a:endParaRPr lang="pl-PL" sz="1800" b="0" dirty="0"/>
        </a:p>
      </dgm:t>
    </dgm:pt>
    <dgm:pt modelId="{FD4BB7D0-5253-4A04-A39C-D4E9F6CE189D}" type="parTrans" cxnId="{8A3A8B30-94CE-4FC7-8863-43103BEC0E5F}">
      <dgm:prSet/>
      <dgm:spPr/>
      <dgm:t>
        <a:bodyPr/>
        <a:lstStyle/>
        <a:p>
          <a:endParaRPr lang="pl-PL"/>
        </a:p>
      </dgm:t>
    </dgm:pt>
    <dgm:pt modelId="{CE481754-A533-4A16-A8B6-2A2502F5DDFD}" type="sibTrans" cxnId="{8A3A8B30-94CE-4FC7-8863-43103BEC0E5F}">
      <dgm:prSet/>
      <dgm:spPr/>
      <dgm:t>
        <a:bodyPr/>
        <a:lstStyle/>
        <a:p>
          <a:endParaRPr lang="pl-PL"/>
        </a:p>
      </dgm:t>
    </dgm:pt>
    <dgm:pt modelId="{467DFF8C-FEC7-4B46-BF2F-28AF24D1CBC7}">
      <dgm:prSet custT="1"/>
      <dgm:spPr/>
      <dgm:t>
        <a:bodyPr/>
        <a:lstStyle/>
        <a:p>
          <a:r>
            <a:rPr lang="en-US" sz="1600" dirty="0" smtClean="0"/>
            <a:t>Mechanic</a:t>
          </a:r>
          <a:endParaRPr lang="pl-PL" sz="1600" dirty="0"/>
        </a:p>
      </dgm:t>
    </dgm:pt>
    <dgm:pt modelId="{C0BE7C1C-9F7F-4F82-8131-5F2CE3AC5132}" type="parTrans" cxnId="{2F9AD5FB-491D-40B5-910C-D75F697ED470}">
      <dgm:prSet/>
      <dgm:spPr/>
      <dgm:t>
        <a:bodyPr/>
        <a:lstStyle/>
        <a:p>
          <a:endParaRPr lang="pl-PL"/>
        </a:p>
      </dgm:t>
    </dgm:pt>
    <dgm:pt modelId="{21FB275F-3FBA-4134-99D1-083466AFFDA9}" type="sibTrans" cxnId="{2F9AD5FB-491D-40B5-910C-D75F697ED470}">
      <dgm:prSet/>
      <dgm:spPr/>
      <dgm:t>
        <a:bodyPr/>
        <a:lstStyle/>
        <a:p>
          <a:endParaRPr lang="pl-PL"/>
        </a:p>
      </dgm:t>
    </dgm:pt>
    <dgm:pt modelId="{FE2ECFFD-F935-4C32-ADDE-0D81CCCF32B4}">
      <dgm:prSet custT="1"/>
      <dgm:spPr/>
      <dgm:t>
        <a:bodyPr/>
        <a:lstStyle/>
        <a:p>
          <a:r>
            <a:rPr lang="en-US" sz="1600" dirty="0" smtClean="0"/>
            <a:t>Vacuum</a:t>
          </a:r>
          <a:endParaRPr lang="pl-PL" sz="1600" dirty="0"/>
        </a:p>
      </dgm:t>
    </dgm:pt>
    <dgm:pt modelId="{31C0B2CD-E6B8-4B35-AC03-BD1C1AF8F312}" type="parTrans" cxnId="{4FF7BC1D-AF51-418E-9F1F-7F2FD62311FC}">
      <dgm:prSet/>
      <dgm:spPr/>
      <dgm:t>
        <a:bodyPr/>
        <a:lstStyle/>
        <a:p>
          <a:endParaRPr lang="pl-PL"/>
        </a:p>
      </dgm:t>
    </dgm:pt>
    <dgm:pt modelId="{6AFFCFE6-ABE2-4163-AA3B-55BF54B5B890}" type="sibTrans" cxnId="{4FF7BC1D-AF51-418E-9F1F-7F2FD62311FC}">
      <dgm:prSet/>
      <dgm:spPr/>
      <dgm:t>
        <a:bodyPr/>
        <a:lstStyle/>
        <a:p>
          <a:endParaRPr lang="pl-PL"/>
        </a:p>
      </dgm:t>
    </dgm:pt>
    <dgm:pt modelId="{459AC1A3-7717-4C11-9828-50AF89975407}">
      <dgm:prSet custT="1"/>
      <dgm:spPr/>
      <dgm:t>
        <a:bodyPr/>
        <a:lstStyle/>
        <a:p>
          <a:r>
            <a:rPr lang="en-US" sz="1600" dirty="0" smtClean="0"/>
            <a:t>Cryogenic</a:t>
          </a:r>
          <a:endParaRPr lang="pl-PL" sz="1600" dirty="0"/>
        </a:p>
      </dgm:t>
    </dgm:pt>
    <dgm:pt modelId="{9388827E-1E0B-40DE-936C-7B885B6B1518}" type="parTrans" cxnId="{E7CEF16A-E26B-486D-96F4-AF54680D0170}">
      <dgm:prSet/>
      <dgm:spPr/>
      <dgm:t>
        <a:bodyPr/>
        <a:lstStyle/>
        <a:p>
          <a:endParaRPr lang="pl-PL"/>
        </a:p>
      </dgm:t>
    </dgm:pt>
    <dgm:pt modelId="{8E9ADF09-15C4-43E7-A98B-9152F145D87F}" type="sibTrans" cxnId="{E7CEF16A-E26B-486D-96F4-AF54680D0170}">
      <dgm:prSet/>
      <dgm:spPr/>
      <dgm:t>
        <a:bodyPr/>
        <a:lstStyle/>
        <a:p>
          <a:endParaRPr lang="pl-PL"/>
        </a:p>
      </dgm:t>
    </dgm:pt>
    <dgm:pt modelId="{796A0EE3-3B9E-4A48-A3A9-1E7AE3572893}">
      <dgm:prSet custT="1"/>
      <dgm:spPr/>
      <dgm:t>
        <a:bodyPr/>
        <a:lstStyle/>
        <a:p>
          <a:r>
            <a:rPr lang="en-US" sz="1600" dirty="0" smtClean="0"/>
            <a:t>RF Measurement</a:t>
          </a:r>
          <a:endParaRPr lang="pl-PL" sz="1600" dirty="0"/>
        </a:p>
      </dgm:t>
    </dgm:pt>
    <dgm:pt modelId="{6B6B9917-39D9-493D-8C60-0E46610A81BA}" type="parTrans" cxnId="{BB805263-15C5-4C86-B536-15479E7FFFA8}">
      <dgm:prSet/>
      <dgm:spPr/>
      <dgm:t>
        <a:bodyPr/>
        <a:lstStyle/>
        <a:p>
          <a:endParaRPr lang="pl-PL"/>
        </a:p>
      </dgm:t>
    </dgm:pt>
    <dgm:pt modelId="{05771C45-8877-4E04-A118-5049080ECD65}" type="sibTrans" cxnId="{BB805263-15C5-4C86-B536-15479E7FFFA8}">
      <dgm:prSet/>
      <dgm:spPr/>
      <dgm:t>
        <a:bodyPr/>
        <a:lstStyle/>
        <a:p>
          <a:endParaRPr lang="pl-PL"/>
        </a:p>
      </dgm:t>
    </dgm:pt>
    <dgm:pt modelId="{548F6FF6-07C3-45D9-A322-ECA72D2A05F0}">
      <dgm:prSet custT="1"/>
      <dgm:spPr/>
      <dgm:t>
        <a:bodyPr/>
        <a:lstStyle/>
        <a:p>
          <a:r>
            <a:rPr lang="en-US" sz="1600" dirty="0" smtClean="0"/>
            <a:t>Software Development</a:t>
          </a:r>
          <a:endParaRPr lang="pl-PL" sz="1600" dirty="0"/>
        </a:p>
      </dgm:t>
    </dgm:pt>
    <dgm:pt modelId="{B8D9815E-C55C-4D98-8CDD-5C2CFF402D4B}" type="parTrans" cxnId="{3C0698D2-9C60-4282-8CD8-9054424788E6}">
      <dgm:prSet/>
      <dgm:spPr/>
      <dgm:t>
        <a:bodyPr/>
        <a:lstStyle/>
        <a:p>
          <a:endParaRPr lang="pl-PL"/>
        </a:p>
      </dgm:t>
    </dgm:pt>
    <dgm:pt modelId="{1A96D652-502F-4D74-8AA1-09F1B385E9A6}" type="sibTrans" cxnId="{3C0698D2-9C60-4282-8CD8-9054424788E6}">
      <dgm:prSet/>
      <dgm:spPr/>
      <dgm:t>
        <a:bodyPr/>
        <a:lstStyle/>
        <a:p>
          <a:endParaRPr lang="pl-PL"/>
        </a:p>
      </dgm:t>
    </dgm:pt>
    <dgm:pt modelId="{BDD72459-4A7D-47B8-A97A-BBC15A6A57D9}">
      <dgm:prSet custT="1"/>
      <dgm:spPr/>
      <dgm:t>
        <a:bodyPr/>
        <a:lstStyle/>
        <a:p>
          <a:r>
            <a:rPr lang="pl-PL" sz="1600" dirty="0" smtClean="0"/>
            <a:t>Safety officer</a:t>
          </a:r>
          <a:endParaRPr lang="pl-PL" sz="1600" dirty="0"/>
        </a:p>
      </dgm:t>
    </dgm:pt>
    <dgm:pt modelId="{29E10FFE-078C-45FD-99ED-09E27A7D4E76}" type="parTrans" cxnId="{8AB7378F-2E3E-40C9-B9DC-4B27E13F34C2}">
      <dgm:prSet/>
      <dgm:spPr/>
      <dgm:t>
        <a:bodyPr/>
        <a:lstStyle/>
        <a:p>
          <a:endParaRPr lang="de-DE"/>
        </a:p>
      </dgm:t>
    </dgm:pt>
    <dgm:pt modelId="{92B824FB-F0BD-48B1-A191-115C693270D1}" type="sibTrans" cxnId="{8AB7378F-2E3E-40C9-B9DC-4B27E13F34C2}">
      <dgm:prSet/>
      <dgm:spPr/>
      <dgm:t>
        <a:bodyPr/>
        <a:lstStyle/>
        <a:p>
          <a:endParaRPr lang="de-DE"/>
        </a:p>
      </dgm:t>
    </dgm:pt>
    <dgm:pt modelId="{BDA955BE-B9AF-4044-BF36-424CCB61D352}" type="pres">
      <dgm:prSet presAssocID="{281D7381-8037-46BB-83F9-7B310977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42B200D7-7F5D-452F-B70D-09ED360A1D5B}" type="pres">
      <dgm:prSet presAssocID="{C059ED2B-082E-4C9D-AAB5-F216BFF88085}" presName="hierRoot1" presStyleCnt="0">
        <dgm:presLayoutVars>
          <dgm:hierBranch val="init"/>
        </dgm:presLayoutVars>
      </dgm:prSet>
      <dgm:spPr/>
    </dgm:pt>
    <dgm:pt modelId="{9E6DFA76-788C-46AB-9C3A-15914E1AE41B}" type="pres">
      <dgm:prSet presAssocID="{C059ED2B-082E-4C9D-AAB5-F216BFF88085}" presName="rootComposite1" presStyleCnt="0"/>
      <dgm:spPr/>
    </dgm:pt>
    <dgm:pt modelId="{F0AAABCF-744B-4290-8F4D-070E2531F4FE}" type="pres">
      <dgm:prSet presAssocID="{C059ED2B-082E-4C9D-AAB5-F216BFF88085}" presName="rootText1" presStyleLbl="node0" presStyleIdx="0" presStyleCnt="1" custScaleX="387611" custScaleY="164582" custLinFactY="-100000" custLinFactNeighborX="-3135" custLinFactNeighborY="-12544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89CFC64-1340-4DAA-95B6-D1C938D84F3B}" type="pres">
      <dgm:prSet presAssocID="{C059ED2B-082E-4C9D-AAB5-F216BFF88085}" presName="rootConnector1" presStyleLbl="node1" presStyleIdx="0" presStyleCnt="0"/>
      <dgm:spPr/>
      <dgm:t>
        <a:bodyPr/>
        <a:lstStyle/>
        <a:p>
          <a:endParaRPr lang="pl-PL"/>
        </a:p>
      </dgm:t>
    </dgm:pt>
    <dgm:pt modelId="{3FF30C8E-A47D-4B36-85E6-049DBA62F389}" type="pres">
      <dgm:prSet presAssocID="{C059ED2B-082E-4C9D-AAB5-F216BFF88085}" presName="hierChild2" presStyleCnt="0"/>
      <dgm:spPr/>
    </dgm:pt>
    <dgm:pt modelId="{CE2E211F-C7B7-41CB-94DA-F6A95301332E}" type="pres">
      <dgm:prSet presAssocID="{5D928A15-D452-4430-A990-816FBB622E92}" presName="Name37" presStyleLbl="parChTrans1D2" presStyleIdx="0" presStyleCnt="2"/>
      <dgm:spPr/>
      <dgm:t>
        <a:bodyPr/>
        <a:lstStyle/>
        <a:p>
          <a:endParaRPr lang="pl-PL"/>
        </a:p>
      </dgm:t>
    </dgm:pt>
    <dgm:pt modelId="{FD1580DC-ECC4-4B42-BCC7-5A6A43A09085}" type="pres">
      <dgm:prSet presAssocID="{5627EF85-1B4C-4771-AA9C-9545BC2E33A4}" presName="hierRoot2" presStyleCnt="0">
        <dgm:presLayoutVars>
          <dgm:hierBranch val="init"/>
        </dgm:presLayoutVars>
      </dgm:prSet>
      <dgm:spPr/>
    </dgm:pt>
    <dgm:pt modelId="{28F76638-D8A2-48DF-A43E-552ACAD820CB}" type="pres">
      <dgm:prSet presAssocID="{5627EF85-1B4C-4771-AA9C-9545BC2E33A4}" presName="rootComposite" presStyleCnt="0"/>
      <dgm:spPr/>
    </dgm:pt>
    <dgm:pt modelId="{961A585E-46F6-4837-B7F3-079A22683381}" type="pres">
      <dgm:prSet presAssocID="{5627EF85-1B4C-4771-AA9C-9545BC2E33A4}" presName="rootText" presStyleLbl="node2" presStyleIdx="0" presStyleCnt="2" custScaleX="376163" custScaleY="135212" custLinFactX="-2182" custLinFactNeighborX="-100000" custLinFactNeighborY="3459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318EDE1-DE6A-4D07-BC45-79CDDB1401E8}" type="pres">
      <dgm:prSet presAssocID="{5627EF85-1B4C-4771-AA9C-9545BC2E33A4}" presName="rootConnector" presStyleLbl="node2" presStyleIdx="0" presStyleCnt="2"/>
      <dgm:spPr/>
      <dgm:t>
        <a:bodyPr/>
        <a:lstStyle/>
        <a:p>
          <a:endParaRPr lang="pl-PL"/>
        </a:p>
      </dgm:t>
    </dgm:pt>
    <dgm:pt modelId="{CEDC5A40-629D-4835-B8D4-84603D1A827E}" type="pres">
      <dgm:prSet presAssocID="{5627EF85-1B4C-4771-AA9C-9545BC2E33A4}" presName="hierChild4" presStyleCnt="0"/>
      <dgm:spPr/>
    </dgm:pt>
    <dgm:pt modelId="{49694082-86CA-46E2-8093-94BAA4A1156E}" type="pres">
      <dgm:prSet presAssocID="{6E7AA4A0-401D-4640-89BA-DF6EB1003E4F}" presName="Name37" presStyleLbl="parChTrans1D3" presStyleIdx="0" presStyleCnt="8"/>
      <dgm:spPr/>
      <dgm:t>
        <a:bodyPr/>
        <a:lstStyle/>
        <a:p>
          <a:endParaRPr lang="de-DE"/>
        </a:p>
      </dgm:t>
    </dgm:pt>
    <dgm:pt modelId="{8547C533-8819-4278-B219-591F2F7B6B1C}" type="pres">
      <dgm:prSet presAssocID="{EBF74C4E-6B6F-44E9-8B46-CAB5BA1C3B76}" presName="hierRoot2" presStyleCnt="0">
        <dgm:presLayoutVars>
          <dgm:hierBranch val="init"/>
        </dgm:presLayoutVars>
      </dgm:prSet>
      <dgm:spPr/>
    </dgm:pt>
    <dgm:pt modelId="{AC96B6F7-B942-42B7-BB61-782844D14378}" type="pres">
      <dgm:prSet presAssocID="{EBF74C4E-6B6F-44E9-8B46-CAB5BA1C3B76}" presName="rootComposite" presStyleCnt="0"/>
      <dgm:spPr/>
    </dgm:pt>
    <dgm:pt modelId="{D80F8043-7F5B-48FC-9937-AFEAC398649C}" type="pres">
      <dgm:prSet presAssocID="{EBF74C4E-6B6F-44E9-8B46-CAB5BA1C3B76}" presName="rootText" presStyleLbl="node3" presStyleIdx="0" presStyleCnt="8" custScaleX="290332" custLinFactNeighborX="-97016" custLinFactNeighborY="2736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37CD7A9-9362-4D3C-B026-42EA879EBBD8}" type="pres">
      <dgm:prSet presAssocID="{EBF74C4E-6B6F-44E9-8B46-CAB5BA1C3B76}" presName="rootConnector" presStyleLbl="node3" presStyleIdx="0" presStyleCnt="8"/>
      <dgm:spPr/>
      <dgm:t>
        <a:bodyPr/>
        <a:lstStyle/>
        <a:p>
          <a:endParaRPr lang="pl-PL"/>
        </a:p>
      </dgm:t>
    </dgm:pt>
    <dgm:pt modelId="{C7D2F558-02CD-4837-8642-5CCA117E1BBA}" type="pres">
      <dgm:prSet presAssocID="{EBF74C4E-6B6F-44E9-8B46-CAB5BA1C3B76}" presName="hierChild4" presStyleCnt="0"/>
      <dgm:spPr/>
    </dgm:pt>
    <dgm:pt modelId="{E16647EA-8BA7-432D-894A-5CC67D6471C6}" type="pres">
      <dgm:prSet presAssocID="{EBF74C4E-6B6F-44E9-8B46-CAB5BA1C3B76}" presName="hierChild5" presStyleCnt="0"/>
      <dgm:spPr/>
    </dgm:pt>
    <dgm:pt modelId="{6D2802C4-1F34-4C03-9718-01F1D20958B5}" type="pres">
      <dgm:prSet presAssocID="{F835F29B-079B-475B-AB40-A6E634DB14C6}" presName="Name37" presStyleLbl="parChTrans1D3" presStyleIdx="1" presStyleCnt="8"/>
      <dgm:spPr/>
      <dgm:t>
        <a:bodyPr/>
        <a:lstStyle/>
        <a:p>
          <a:endParaRPr lang="de-DE"/>
        </a:p>
      </dgm:t>
    </dgm:pt>
    <dgm:pt modelId="{CB8B6832-F17C-46B4-8AB5-CAA73C2757A4}" type="pres">
      <dgm:prSet presAssocID="{88A5C3F6-0352-4D88-B49B-023C30F21B02}" presName="hierRoot2" presStyleCnt="0">
        <dgm:presLayoutVars>
          <dgm:hierBranch val="init"/>
        </dgm:presLayoutVars>
      </dgm:prSet>
      <dgm:spPr/>
    </dgm:pt>
    <dgm:pt modelId="{BE0BC7B1-B9EB-49A4-A2CC-4430B605A4F3}" type="pres">
      <dgm:prSet presAssocID="{88A5C3F6-0352-4D88-B49B-023C30F21B02}" presName="rootComposite" presStyleCnt="0"/>
      <dgm:spPr/>
    </dgm:pt>
    <dgm:pt modelId="{DF64821E-A378-411A-BD98-4D3D5D527473}" type="pres">
      <dgm:prSet presAssocID="{88A5C3F6-0352-4D88-B49B-023C30F21B02}" presName="rootText" presStyleLbl="node3" presStyleIdx="1" presStyleCnt="8" custScaleX="290332" custLinFactNeighborX="-95647" custLinFactNeighborY="1533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93B3ADA-8605-4321-AA79-EAAFA190EF19}" type="pres">
      <dgm:prSet presAssocID="{88A5C3F6-0352-4D88-B49B-023C30F21B02}" presName="rootConnector" presStyleLbl="node3" presStyleIdx="1" presStyleCnt="8"/>
      <dgm:spPr/>
      <dgm:t>
        <a:bodyPr/>
        <a:lstStyle/>
        <a:p>
          <a:endParaRPr lang="pl-PL"/>
        </a:p>
      </dgm:t>
    </dgm:pt>
    <dgm:pt modelId="{25EA4980-EC3D-44D6-9794-2C9CCEF5AA43}" type="pres">
      <dgm:prSet presAssocID="{88A5C3F6-0352-4D88-B49B-023C30F21B02}" presName="hierChild4" presStyleCnt="0"/>
      <dgm:spPr/>
    </dgm:pt>
    <dgm:pt modelId="{263184C9-C173-4C19-A439-98A026215EB9}" type="pres">
      <dgm:prSet presAssocID="{88A5C3F6-0352-4D88-B49B-023C30F21B02}" presName="hierChild5" presStyleCnt="0"/>
      <dgm:spPr/>
    </dgm:pt>
    <dgm:pt modelId="{BF50002A-6E2D-44B8-B726-EE93232EF15D}" type="pres">
      <dgm:prSet presAssocID="{5627EF85-1B4C-4771-AA9C-9545BC2E33A4}" presName="hierChild5" presStyleCnt="0"/>
      <dgm:spPr/>
    </dgm:pt>
    <dgm:pt modelId="{1D2E5AC2-9AD0-422E-890A-E38E1E0FC537}" type="pres">
      <dgm:prSet presAssocID="{FD4BB7D0-5253-4A04-A39C-D4E9F6CE189D}" presName="Name37" presStyleLbl="parChTrans1D2" presStyleIdx="1" presStyleCnt="2"/>
      <dgm:spPr/>
      <dgm:t>
        <a:bodyPr/>
        <a:lstStyle/>
        <a:p>
          <a:endParaRPr lang="de-DE"/>
        </a:p>
      </dgm:t>
    </dgm:pt>
    <dgm:pt modelId="{7D8D78BA-FD88-404A-A179-C4C9864D5840}" type="pres">
      <dgm:prSet presAssocID="{1045CC44-A863-4B59-B18F-C87D74A5807B}" presName="hierRoot2" presStyleCnt="0">
        <dgm:presLayoutVars>
          <dgm:hierBranch val="init"/>
        </dgm:presLayoutVars>
      </dgm:prSet>
      <dgm:spPr/>
    </dgm:pt>
    <dgm:pt modelId="{0410710D-3203-4082-9E40-141537AAD19D}" type="pres">
      <dgm:prSet presAssocID="{1045CC44-A863-4B59-B18F-C87D74A5807B}" presName="rootComposite" presStyleCnt="0"/>
      <dgm:spPr/>
    </dgm:pt>
    <dgm:pt modelId="{50A1FE35-6855-4CA8-880F-9142DAF16033}" type="pres">
      <dgm:prSet presAssocID="{1045CC44-A863-4B59-B18F-C87D74A5807B}" presName="rootText" presStyleLbl="node2" presStyleIdx="1" presStyleCnt="2" custScaleX="505232" custScaleY="136614" custLinFactNeighborX="54727" custLinFactNeighborY="38309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F4DC3F0-7834-42CB-8807-0883230AB81C}" type="pres">
      <dgm:prSet presAssocID="{1045CC44-A863-4B59-B18F-C87D74A5807B}" presName="rootConnector" presStyleLbl="node2" presStyleIdx="1" presStyleCnt="2"/>
      <dgm:spPr/>
      <dgm:t>
        <a:bodyPr/>
        <a:lstStyle/>
        <a:p>
          <a:endParaRPr lang="de-DE"/>
        </a:p>
      </dgm:t>
    </dgm:pt>
    <dgm:pt modelId="{E2AB68C8-CBAB-406F-9DC2-8EC53D977E1A}" type="pres">
      <dgm:prSet presAssocID="{1045CC44-A863-4B59-B18F-C87D74A5807B}" presName="hierChild4" presStyleCnt="0"/>
      <dgm:spPr/>
    </dgm:pt>
    <dgm:pt modelId="{4C2F06F1-30C0-4DA0-BC6F-374DE98E56B0}" type="pres">
      <dgm:prSet presAssocID="{29E10FFE-078C-45FD-99ED-09E27A7D4E76}" presName="Name37" presStyleLbl="parChTrans1D3" presStyleIdx="2" presStyleCnt="8"/>
      <dgm:spPr/>
      <dgm:t>
        <a:bodyPr/>
        <a:lstStyle/>
        <a:p>
          <a:endParaRPr lang="de-DE"/>
        </a:p>
      </dgm:t>
    </dgm:pt>
    <dgm:pt modelId="{095E2242-86F5-427F-9431-434B1E788610}" type="pres">
      <dgm:prSet presAssocID="{BDD72459-4A7D-47B8-A97A-BBC15A6A57D9}" presName="hierRoot2" presStyleCnt="0">
        <dgm:presLayoutVars>
          <dgm:hierBranch val="init"/>
        </dgm:presLayoutVars>
      </dgm:prSet>
      <dgm:spPr/>
    </dgm:pt>
    <dgm:pt modelId="{C16CDD15-FCB3-4CE1-AF82-D60FD07193E7}" type="pres">
      <dgm:prSet presAssocID="{BDD72459-4A7D-47B8-A97A-BBC15A6A57D9}" presName="rootComposite" presStyleCnt="0"/>
      <dgm:spPr/>
    </dgm:pt>
    <dgm:pt modelId="{CA0FDB95-A719-4B0E-A962-6359FCE99D4F}" type="pres">
      <dgm:prSet presAssocID="{BDD72459-4A7D-47B8-A97A-BBC15A6A57D9}" presName="rootText" presStyleLbl="node3" presStyleIdx="2" presStyleCnt="8" custScaleX="286835" custLinFactNeighborX="53042" custLinFactNeighborY="36619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AB693381-3105-4E78-95DA-C07487546431}" type="pres">
      <dgm:prSet presAssocID="{BDD72459-4A7D-47B8-A97A-BBC15A6A57D9}" presName="rootConnector" presStyleLbl="node3" presStyleIdx="2" presStyleCnt="8"/>
      <dgm:spPr/>
      <dgm:t>
        <a:bodyPr/>
        <a:lstStyle/>
        <a:p>
          <a:endParaRPr lang="de-DE"/>
        </a:p>
      </dgm:t>
    </dgm:pt>
    <dgm:pt modelId="{E8212D5B-AE6A-433A-9DB3-99B9C3202240}" type="pres">
      <dgm:prSet presAssocID="{BDD72459-4A7D-47B8-A97A-BBC15A6A57D9}" presName="hierChild4" presStyleCnt="0"/>
      <dgm:spPr/>
    </dgm:pt>
    <dgm:pt modelId="{F3C5C7A3-BB6C-4BCC-838E-2F4388C45DF4}" type="pres">
      <dgm:prSet presAssocID="{BDD72459-4A7D-47B8-A97A-BBC15A6A57D9}" presName="hierChild5" presStyleCnt="0"/>
      <dgm:spPr/>
    </dgm:pt>
    <dgm:pt modelId="{651E54FD-7E0C-4ACD-BCEA-14E45310AA52}" type="pres">
      <dgm:prSet presAssocID="{C0BE7C1C-9F7F-4F82-8131-5F2CE3AC5132}" presName="Name37" presStyleLbl="parChTrans1D3" presStyleIdx="3" presStyleCnt="8"/>
      <dgm:spPr/>
      <dgm:t>
        <a:bodyPr/>
        <a:lstStyle/>
        <a:p>
          <a:endParaRPr lang="de-DE"/>
        </a:p>
      </dgm:t>
    </dgm:pt>
    <dgm:pt modelId="{A1B5E7FA-3C18-4541-B715-C727677EA64A}" type="pres">
      <dgm:prSet presAssocID="{467DFF8C-FEC7-4B46-BF2F-28AF24D1CBC7}" presName="hierRoot2" presStyleCnt="0">
        <dgm:presLayoutVars>
          <dgm:hierBranch val="init"/>
        </dgm:presLayoutVars>
      </dgm:prSet>
      <dgm:spPr/>
    </dgm:pt>
    <dgm:pt modelId="{1D1B0807-38D3-4C86-BAC5-542923AF6DCB}" type="pres">
      <dgm:prSet presAssocID="{467DFF8C-FEC7-4B46-BF2F-28AF24D1CBC7}" presName="rootComposite" presStyleCnt="0"/>
      <dgm:spPr/>
    </dgm:pt>
    <dgm:pt modelId="{4B01C659-291F-4251-B7E9-AA77B0CDE353}" type="pres">
      <dgm:prSet presAssocID="{467DFF8C-FEC7-4B46-BF2F-28AF24D1CBC7}" presName="rootText" presStyleLbl="node3" presStyleIdx="3" presStyleCnt="8" custScaleX="289866" custScaleY="99383" custLinFactNeighborX="49886" custLinFactNeighborY="1743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B2A6E0F-C7BC-4390-9171-1455A49193A2}" type="pres">
      <dgm:prSet presAssocID="{467DFF8C-FEC7-4B46-BF2F-28AF24D1CBC7}" presName="rootConnector" presStyleLbl="node3" presStyleIdx="3" presStyleCnt="8"/>
      <dgm:spPr/>
      <dgm:t>
        <a:bodyPr/>
        <a:lstStyle/>
        <a:p>
          <a:endParaRPr lang="de-DE"/>
        </a:p>
      </dgm:t>
    </dgm:pt>
    <dgm:pt modelId="{8175CE6F-7B2B-43B6-A12F-1306B28B46BD}" type="pres">
      <dgm:prSet presAssocID="{467DFF8C-FEC7-4B46-BF2F-28AF24D1CBC7}" presName="hierChild4" presStyleCnt="0"/>
      <dgm:spPr/>
    </dgm:pt>
    <dgm:pt modelId="{0B6AFEE4-E5BE-4FE6-9193-5EE8674AC74A}" type="pres">
      <dgm:prSet presAssocID="{467DFF8C-FEC7-4B46-BF2F-28AF24D1CBC7}" presName="hierChild5" presStyleCnt="0"/>
      <dgm:spPr/>
    </dgm:pt>
    <dgm:pt modelId="{00903996-1B9E-4A68-8C9F-8C01C66FE6ED}" type="pres">
      <dgm:prSet presAssocID="{31C0B2CD-E6B8-4B35-AC03-BD1C1AF8F312}" presName="Name37" presStyleLbl="parChTrans1D3" presStyleIdx="4" presStyleCnt="8"/>
      <dgm:spPr/>
      <dgm:t>
        <a:bodyPr/>
        <a:lstStyle/>
        <a:p>
          <a:endParaRPr lang="de-DE"/>
        </a:p>
      </dgm:t>
    </dgm:pt>
    <dgm:pt modelId="{AFD42CDB-CEC0-49AA-952A-B739254BB5F0}" type="pres">
      <dgm:prSet presAssocID="{FE2ECFFD-F935-4C32-ADDE-0D81CCCF32B4}" presName="hierRoot2" presStyleCnt="0">
        <dgm:presLayoutVars>
          <dgm:hierBranch val="init"/>
        </dgm:presLayoutVars>
      </dgm:prSet>
      <dgm:spPr/>
    </dgm:pt>
    <dgm:pt modelId="{F0760A34-0305-487B-B1A9-39016226E1A5}" type="pres">
      <dgm:prSet presAssocID="{FE2ECFFD-F935-4C32-ADDE-0D81CCCF32B4}" presName="rootComposite" presStyleCnt="0"/>
      <dgm:spPr/>
    </dgm:pt>
    <dgm:pt modelId="{593D0829-82A6-4BBF-A848-F327AD31344E}" type="pres">
      <dgm:prSet presAssocID="{FE2ECFFD-F935-4C32-ADDE-0D81CCCF32B4}" presName="rootText" presStyleLbl="node3" presStyleIdx="4" presStyleCnt="8" custScaleX="289866" custScaleY="100211" custLinFactNeighborX="51908" custLinFactNeighborY="-273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97727C6-4212-41BB-ADD7-A2A3ECECBF15}" type="pres">
      <dgm:prSet presAssocID="{FE2ECFFD-F935-4C32-ADDE-0D81CCCF32B4}" presName="rootConnector" presStyleLbl="node3" presStyleIdx="4" presStyleCnt="8"/>
      <dgm:spPr/>
      <dgm:t>
        <a:bodyPr/>
        <a:lstStyle/>
        <a:p>
          <a:endParaRPr lang="de-DE"/>
        </a:p>
      </dgm:t>
    </dgm:pt>
    <dgm:pt modelId="{3A50FB20-F2C7-42EF-B9FE-424F6BA9ED6C}" type="pres">
      <dgm:prSet presAssocID="{FE2ECFFD-F935-4C32-ADDE-0D81CCCF32B4}" presName="hierChild4" presStyleCnt="0"/>
      <dgm:spPr/>
    </dgm:pt>
    <dgm:pt modelId="{3179A61B-8CC0-4116-A723-BA14E2333882}" type="pres">
      <dgm:prSet presAssocID="{FE2ECFFD-F935-4C32-ADDE-0D81CCCF32B4}" presName="hierChild5" presStyleCnt="0"/>
      <dgm:spPr/>
    </dgm:pt>
    <dgm:pt modelId="{7D88B24E-7C12-46A9-AC41-A9AFBB260F54}" type="pres">
      <dgm:prSet presAssocID="{9388827E-1E0B-40DE-936C-7B885B6B1518}" presName="Name37" presStyleLbl="parChTrans1D3" presStyleIdx="5" presStyleCnt="8"/>
      <dgm:spPr/>
      <dgm:t>
        <a:bodyPr/>
        <a:lstStyle/>
        <a:p>
          <a:endParaRPr lang="de-DE"/>
        </a:p>
      </dgm:t>
    </dgm:pt>
    <dgm:pt modelId="{A955FFB1-33AD-41EC-AD52-269268CCC82A}" type="pres">
      <dgm:prSet presAssocID="{459AC1A3-7717-4C11-9828-50AF89975407}" presName="hierRoot2" presStyleCnt="0">
        <dgm:presLayoutVars>
          <dgm:hierBranch val="init"/>
        </dgm:presLayoutVars>
      </dgm:prSet>
      <dgm:spPr/>
    </dgm:pt>
    <dgm:pt modelId="{0AF4092D-00D0-4090-AEF1-AEBEF47F9C51}" type="pres">
      <dgm:prSet presAssocID="{459AC1A3-7717-4C11-9828-50AF89975407}" presName="rootComposite" presStyleCnt="0"/>
      <dgm:spPr/>
    </dgm:pt>
    <dgm:pt modelId="{4C6D9DA0-80C3-48D4-9F36-CED4B629B744}" type="pres">
      <dgm:prSet presAssocID="{459AC1A3-7717-4C11-9828-50AF89975407}" presName="rootText" presStyleLbl="node3" presStyleIdx="5" presStyleCnt="8" custScaleX="289866" custScaleY="100211" custLinFactNeighborX="51908" custLinFactNeighborY="-821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F6F371F-52E2-40F7-B357-A7AE19AF3937}" type="pres">
      <dgm:prSet presAssocID="{459AC1A3-7717-4C11-9828-50AF89975407}" presName="rootConnector" presStyleLbl="node3" presStyleIdx="5" presStyleCnt="8"/>
      <dgm:spPr/>
      <dgm:t>
        <a:bodyPr/>
        <a:lstStyle/>
        <a:p>
          <a:endParaRPr lang="de-DE"/>
        </a:p>
      </dgm:t>
    </dgm:pt>
    <dgm:pt modelId="{F5539CB8-DC93-424C-999F-8997AC7FBA8E}" type="pres">
      <dgm:prSet presAssocID="{459AC1A3-7717-4C11-9828-50AF89975407}" presName="hierChild4" presStyleCnt="0"/>
      <dgm:spPr/>
    </dgm:pt>
    <dgm:pt modelId="{36E114E7-239F-40B8-9A92-21D45488461A}" type="pres">
      <dgm:prSet presAssocID="{459AC1A3-7717-4C11-9828-50AF89975407}" presName="hierChild5" presStyleCnt="0"/>
      <dgm:spPr/>
    </dgm:pt>
    <dgm:pt modelId="{21BAAC0B-A7E9-43B1-B47F-1AF5AA2CE545}" type="pres">
      <dgm:prSet presAssocID="{6B6B9917-39D9-493D-8C60-0E46610A81BA}" presName="Name37" presStyleLbl="parChTrans1D3" presStyleIdx="6" presStyleCnt="8"/>
      <dgm:spPr/>
      <dgm:t>
        <a:bodyPr/>
        <a:lstStyle/>
        <a:p>
          <a:endParaRPr lang="de-DE"/>
        </a:p>
      </dgm:t>
    </dgm:pt>
    <dgm:pt modelId="{6FE58056-DC02-4450-B8E1-4648400C93B8}" type="pres">
      <dgm:prSet presAssocID="{796A0EE3-3B9E-4A48-A3A9-1E7AE3572893}" presName="hierRoot2" presStyleCnt="0">
        <dgm:presLayoutVars>
          <dgm:hierBranch val="init"/>
        </dgm:presLayoutVars>
      </dgm:prSet>
      <dgm:spPr/>
    </dgm:pt>
    <dgm:pt modelId="{210F31C7-E256-49D5-BA97-00C7DBA9A8C7}" type="pres">
      <dgm:prSet presAssocID="{796A0EE3-3B9E-4A48-A3A9-1E7AE3572893}" presName="rootComposite" presStyleCnt="0"/>
      <dgm:spPr/>
    </dgm:pt>
    <dgm:pt modelId="{C53B1A28-DD99-4830-BFC3-8A18458A6FDF}" type="pres">
      <dgm:prSet presAssocID="{796A0EE3-3B9E-4A48-A3A9-1E7AE3572893}" presName="rootText" presStyleLbl="node3" presStyleIdx="6" presStyleCnt="8" custScaleX="289866" custScaleY="100211" custLinFactNeighborX="51908" custLinFactNeighborY="-1915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DB49A76-3DAD-4825-A89E-E23C5EA789D3}" type="pres">
      <dgm:prSet presAssocID="{796A0EE3-3B9E-4A48-A3A9-1E7AE3572893}" presName="rootConnector" presStyleLbl="node3" presStyleIdx="6" presStyleCnt="8"/>
      <dgm:spPr/>
      <dgm:t>
        <a:bodyPr/>
        <a:lstStyle/>
        <a:p>
          <a:endParaRPr lang="de-DE"/>
        </a:p>
      </dgm:t>
    </dgm:pt>
    <dgm:pt modelId="{4DC6E6B5-BEAB-4A48-8631-CB30F56470EC}" type="pres">
      <dgm:prSet presAssocID="{796A0EE3-3B9E-4A48-A3A9-1E7AE3572893}" presName="hierChild4" presStyleCnt="0"/>
      <dgm:spPr/>
    </dgm:pt>
    <dgm:pt modelId="{21965732-6EA9-4D9E-A222-55F74F717082}" type="pres">
      <dgm:prSet presAssocID="{796A0EE3-3B9E-4A48-A3A9-1E7AE3572893}" presName="hierChild5" presStyleCnt="0"/>
      <dgm:spPr/>
    </dgm:pt>
    <dgm:pt modelId="{951FB1BD-5F6D-47C6-8629-CEE5E5AC2EF1}" type="pres">
      <dgm:prSet presAssocID="{B8D9815E-C55C-4D98-8CDD-5C2CFF402D4B}" presName="Name37" presStyleLbl="parChTrans1D3" presStyleIdx="7" presStyleCnt="8"/>
      <dgm:spPr/>
      <dgm:t>
        <a:bodyPr/>
        <a:lstStyle/>
        <a:p>
          <a:endParaRPr lang="de-DE"/>
        </a:p>
      </dgm:t>
    </dgm:pt>
    <dgm:pt modelId="{1CBC4088-10AA-4C27-A083-67B4925883DB}" type="pres">
      <dgm:prSet presAssocID="{548F6FF6-07C3-45D9-A322-ECA72D2A05F0}" presName="hierRoot2" presStyleCnt="0">
        <dgm:presLayoutVars>
          <dgm:hierBranch val="init"/>
        </dgm:presLayoutVars>
      </dgm:prSet>
      <dgm:spPr/>
    </dgm:pt>
    <dgm:pt modelId="{E8B1151C-ECF8-46FC-894B-6C542057528F}" type="pres">
      <dgm:prSet presAssocID="{548F6FF6-07C3-45D9-A322-ECA72D2A05F0}" presName="rootComposite" presStyleCnt="0"/>
      <dgm:spPr/>
    </dgm:pt>
    <dgm:pt modelId="{5B15C582-C014-4AF1-8C1E-99B4C7019F21}" type="pres">
      <dgm:prSet presAssocID="{548F6FF6-07C3-45D9-A322-ECA72D2A05F0}" presName="rootText" presStyleLbl="node3" presStyleIdx="7" presStyleCnt="8" custScaleX="289866" custScaleY="100211" custLinFactNeighborX="51908" custLinFactNeighborY="-3283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B3D8061-6456-4980-84C1-DF14FBE8A179}" type="pres">
      <dgm:prSet presAssocID="{548F6FF6-07C3-45D9-A322-ECA72D2A05F0}" presName="rootConnector" presStyleLbl="node3" presStyleIdx="7" presStyleCnt="8"/>
      <dgm:spPr/>
      <dgm:t>
        <a:bodyPr/>
        <a:lstStyle/>
        <a:p>
          <a:endParaRPr lang="de-DE"/>
        </a:p>
      </dgm:t>
    </dgm:pt>
    <dgm:pt modelId="{49399CCD-FF8E-472E-AFDD-8BA3BE1167CD}" type="pres">
      <dgm:prSet presAssocID="{548F6FF6-07C3-45D9-A322-ECA72D2A05F0}" presName="hierChild4" presStyleCnt="0"/>
      <dgm:spPr/>
    </dgm:pt>
    <dgm:pt modelId="{D4B8419B-75B3-439C-87D5-004BCAB1CC69}" type="pres">
      <dgm:prSet presAssocID="{548F6FF6-07C3-45D9-A322-ECA72D2A05F0}" presName="hierChild5" presStyleCnt="0"/>
      <dgm:spPr/>
    </dgm:pt>
    <dgm:pt modelId="{2A22609C-B5D8-4236-B10A-6A74F42469AC}" type="pres">
      <dgm:prSet presAssocID="{1045CC44-A863-4B59-B18F-C87D74A5807B}" presName="hierChild5" presStyleCnt="0"/>
      <dgm:spPr/>
    </dgm:pt>
    <dgm:pt modelId="{F78D1EB8-1537-4836-AE9A-E60262B6238A}" type="pres">
      <dgm:prSet presAssocID="{C059ED2B-082E-4C9D-AAB5-F216BFF88085}" presName="hierChild3" presStyleCnt="0"/>
      <dgm:spPr/>
    </dgm:pt>
  </dgm:ptLst>
  <dgm:cxnLst>
    <dgm:cxn modelId="{23E18161-A5CA-49F9-94E3-81D5410D7B6C}" type="presOf" srcId="{EBF74C4E-6B6F-44E9-8B46-CAB5BA1C3B76}" destId="{D80F8043-7F5B-48FC-9937-AFEAC398649C}" srcOrd="0" destOrd="0" presId="urn:microsoft.com/office/officeart/2005/8/layout/orgChart1"/>
    <dgm:cxn modelId="{FB0BAB85-F331-4440-9C54-3A7E185693ED}" type="presOf" srcId="{C059ED2B-082E-4C9D-AAB5-F216BFF88085}" destId="{F0AAABCF-744B-4290-8F4D-070E2531F4FE}" srcOrd="0" destOrd="0" presId="urn:microsoft.com/office/officeart/2005/8/layout/orgChart1"/>
    <dgm:cxn modelId="{5D02E251-7CEE-4472-A85D-265CBEC8632C}" type="presOf" srcId="{6E7AA4A0-401D-4640-89BA-DF6EB1003E4F}" destId="{49694082-86CA-46E2-8093-94BAA4A1156E}" srcOrd="0" destOrd="0" presId="urn:microsoft.com/office/officeart/2005/8/layout/orgChart1"/>
    <dgm:cxn modelId="{4FF7BC1D-AF51-418E-9F1F-7F2FD62311FC}" srcId="{1045CC44-A863-4B59-B18F-C87D74A5807B}" destId="{FE2ECFFD-F935-4C32-ADDE-0D81CCCF32B4}" srcOrd="2" destOrd="0" parTransId="{31C0B2CD-E6B8-4B35-AC03-BD1C1AF8F312}" sibTransId="{6AFFCFE6-ABE2-4163-AA3B-55BF54B5B890}"/>
    <dgm:cxn modelId="{9D70EDDC-6215-44DB-93DB-947D24448BA7}" type="presOf" srcId="{BDD72459-4A7D-47B8-A97A-BBC15A6A57D9}" destId="{CA0FDB95-A719-4B0E-A962-6359FCE99D4F}" srcOrd="0" destOrd="0" presId="urn:microsoft.com/office/officeart/2005/8/layout/orgChart1"/>
    <dgm:cxn modelId="{5B934722-E2AC-4D9B-8A1E-6D462EC29495}" type="presOf" srcId="{467DFF8C-FEC7-4B46-BF2F-28AF24D1CBC7}" destId="{4B01C659-291F-4251-B7E9-AA77B0CDE353}" srcOrd="0" destOrd="0" presId="urn:microsoft.com/office/officeart/2005/8/layout/orgChart1"/>
    <dgm:cxn modelId="{8E6F64F3-4D6A-445A-A5F2-11E9366B1E09}" type="presOf" srcId="{1045CC44-A863-4B59-B18F-C87D74A5807B}" destId="{8F4DC3F0-7834-42CB-8807-0883230AB81C}" srcOrd="1" destOrd="0" presId="urn:microsoft.com/office/officeart/2005/8/layout/orgChart1"/>
    <dgm:cxn modelId="{8791091A-8F81-492F-B187-DA5C4CC29318}" type="presOf" srcId="{B8D9815E-C55C-4D98-8CDD-5C2CFF402D4B}" destId="{951FB1BD-5F6D-47C6-8629-CEE5E5AC2EF1}" srcOrd="0" destOrd="0" presId="urn:microsoft.com/office/officeart/2005/8/layout/orgChart1"/>
    <dgm:cxn modelId="{4C816BCD-52D0-48DD-9B7C-E41B721453B1}" type="presOf" srcId="{BDD72459-4A7D-47B8-A97A-BBC15A6A57D9}" destId="{AB693381-3105-4E78-95DA-C07487546431}" srcOrd="1" destOrd="0" presId="urn:microsoft.com/office/officeart/2005/8/layout/orgChart1"/>
    <dgm:cxn modelId="{2F9AD5FB-491D-40B5-910C-D75F697ED470}" srcId="{1045CC44-A863-4B59-B18F-C87D74A5807B}" destId="{467DFF8C-FEC7-4B46-BF2F-28AF24D1CBC7}" srcOrd="1" destOrd="0" parTransId="{C0BE7C1C-9F7F-4F82-8131-5F2CE3AC5132}" sibTransId="{21FB275F-3FBA-4134-99D1-083466AFFDA9}"/>
    <dgm:cxn modelId="{9C7ED9FD-F60E-4198-976F-2AF9D4972D34}" srcId="{5627EF85-1B4C-4771-AA9C-9545BC2E33A4}" destId="{88A5C3F6-0352-4D88-B49B-023C30F21B02}" srcOrd="1" destOrd="0" parTransId="{F835F29B-079B-475B-AB40-A6E634DB14C6}" sibTransId="{EEBC8E15-13E4-43A9-B37E-811E21E1DF0C}"/>
    <dgm:cxn modelId="{F0959455-1589-40A5-A2AE-1EC5CBCEC0B8}" type="presOf" srcId="{5D928A15-D452-4430-A990-816FBB622E92}" destId="{CE2E211F-C7B7-41CB-94DA-F6A95301332E}" srcOrd="0" destOrd="0" presId="urn:microsoft.com/office/officeart/2005/8/layout/orgChart1"/>
    <dgm:cxn modelId="{9D6441CF-D6BE-4CA9-90D4-F66CE960B5DC}" type="presOf" srcId="{FE2ECFFD-F935-4C32-ADDE-0D81CCCF32B4}" destId="{593D0829-82A6-4BBF-A848-F327AD31344E}" srcOrd="0" destOrd="0" presId="urn:microsoft.com/office/officeart/2005/8/layout/orgChart1"/>
    <dgm:cxn modelId="{6E277083-E6B7-4EA3-9DB3-435F22C700E2}" type="presOf" srcId="{5627EF85-1B4C-4771-AA9C-9545BC2E33A4}" destId="{961A585E-46F6-4837-B7F3-079A22683381}" srcOrd="0" destOrd="0" presId="urn:microsoft.com/office/officeart/2005/8/layout/orgChart1"/>
    <dgm:cxn modelId="{E7CEF16A-E26B-486D-96F4-AF54680D0170}" srcId="{1045CC44-A863-4B59-B18F-C87D74A5807B}" destId="{459AC1A3-7717-4C11-9828-50AF89975407}" srcOrd="3" destOrd="0" parTransId="{9388827E-1E0B-40DE-936C-7B885B6B1518}" sibTransId="{8E9ADF09-15C4-43E7-A98B-9152F145D87F}"/>
    <dgm:cxn modelId="{36237B24-DB13-468B-B87C-E56DD6DDF2F5}" type="presOf" srcId="{467DFF8C-FEC7-4B46-BF2F-28AF24D1CBC7}" destId="{9B2A6E0F-C7BC-4390-9171-1455A49193A2}" srcOrd="1" destOrd="0" presId="urn:microsoft.com/office/officeart/2005/8/layout/orgChart1"/>
    <dgm:cxn modelId="{5441DC66-E2BA-4851-AB82-766E653EFBAE}" srcId="{5627EF85-1B4C-4771-AA9C-9545BC2E33A4}" destId="{EBF74C4E-6B6F-44E9-8B46-CAB5BA1C3B76}" srcOrd="0" destOrd="0" parTransId="{6E7AA4A0-401D-4640-89BA-DF6EB1003E4F}" sibTransId="{AF9939FB-4395-4769-8B2C-28E11AC498C2}"/>
    <dgm:cxn modelId="{DDDDFB55-3985-4F1F-9F07-43DFB0F6F16D}" type="presOf" srcId="{EBF74C4E-6B6F-44E9-8B46-CAB5BA1C3B76}" destId="{337CD7A9-9362-4D3C-B026-42EA879EBBD8}" srcOrd="1" destOrd="0" presId="urn:microsoft.com/office/officeart/2005/8/layout/orgChart1"/>
    <dgm:cxn modelId="{53179F11-7B9A-43E9-962F-EC242A29E5D7}" type="presOf" srcId="{281D7381-8037-46BB-83F9-7B310977F1D4}" destId="{BDA955BE-B9AF-4044-BF36-424CCB61D352}" srcOrd="0" destOrd="0" presId="urn:microsoft.com/office/officeart/2005/8/layout/orgChart1"/>
    <dgm:cxn modelId="{61D8DF5B-94BA-4370-A56B-4EE11FEA7323}" type="presOf" srcId="{FE2ECFFD-F935-4C32-ADDE-0D81CCCF32B4}" destId="{997727C6-4212-41BB-ADD7-A2A3ECECBF15}" srcOrd="1" destOrd="0" presId="urn:microsoft.com/office/officeart/2005/8/layout/orgChart1"/>
    <dgm:cxn modelId="{BB805263-15C5-4C86-B536-15479E7FFFA8}" srcId="{1045CC44-A863-4B59-B18F-C87D74A5807B}" destId="{796A0EE3-3B9E-4A48-A3A9-1E7AE3572893}" srcOrd="4" destOrd="0" parTransId="{6B6B9917-39D9-493D-8C60-0E46610A81BA}" sibTransId="{05771C45-8877-4E04-A118-5049080ECD65}"/>
    <dgm:cxn modelId="{5AF75202-31F2-42D9-BFD2-862AA8346F8C}" srcId="{C059ED2B-082E-4C9D-AAB5-F216BFF88085}" destId="{5627EF85-1B4C-4771-AA9C-9545BC2E33A4}" srcOrd="0" destOrd="0" parTransId="{5D928A15-D452-4430-A990-816FBB622E92}" sibTransId="{6B9027BA-B3C4-4DC3-8584-48A2D836757C}"/>
    <dgm:cxn modelId="{B08FBAE1-B1BA-4D9E-9C75-CDE95D731311}" type="presOf" srcId="{88A5C3F6-0352-4D88-B49B-023C30F21B02}" destId="{DF64821E-A378-411A-BD98-4D3D5D527473}" srcOrd="0" destOrd="0" presId="urn:microsoft.com/office/officeart/2005/8/layout/orgChart1"/>
    <dgm:cxn modelId="{8AB7378F-2E3E-40C9-B9DC-4B27E13F34C2}" srcId="{1045CC44-A863-4B59-B18F-C87D74A5807B}" destId="{BDD72459-4A7D-47B8-A97A-BBC15A6A57D9}" srcOrd="0" destOrd="0" parTransId="{29E10FFE-078C-45FD-99ED-09E27A7D4E76}" sibTransId="{92B824FB-F0BD-48B1-A191-115C693270D1}"/>
    <dgm:cxn modelId="{C32D0BA8-1C9E-48D4-81F7-3FC8E512878E}" type="presOf" srcId="{C059ED2B-082E-4C9D-AAB5-F216BFF88085}" destId="{489CFC64-1340-4DAA-95B6-D1C938D84F3B}" srcOrd="1" destOrd="0" presId="urn:microsoft.com/office/officeart/2005/8/layout/orgChart1"/>
    <dgm:cxn modelId="{DB087683-F179-4E91-BAF9-6500ED1EF847}" type="presOf" srcId="{796A0EE3-3B9E-4A48-A3A9-1E7AE3572893}" destId="{9DB49A76-3DAD-4825-A89E-E23C5EA789D3}" srcOrd="1" destOrd="0" presId="urn:microsoft.com/office/officeart/2005/8/layout/orgChart1"/>
    <dgm:cxn modelId="{3DDDDBEA-85B0-49C7-9CA3-2B152BA07AE6}" type="presOf" srcId="{1045CC44-A863-4B59-B18F-C87D74A5807B}" destId="{50A1FE35-6855-4CA8-880F-9142DAF16033}" srcOrd="0" destOrd="0" presId="urn:microsoft.com/office/officeart/2005/8/layout/orgChart1"/>
    <dgm:cxn modelId="{3C0698D2-9C60-4282-8CD8-9054424788E6}" srcId="{1045CC44-A863-4B59-B18F-C87D74A5807B}" destId="{548F6FF6-07C3-45D9-A322-ECA72D2A05F0}" srcOrd="5" destOrd="0" parTransId="{B8D9815E-C55C-4D98-8CDD-5C2CFF402D4B}" sibTransId="{1A96D652-502F-4D74-8AA1-09F1B385E9A6}"/>
    <dgm:cxn modelId="{5DB59109-4446-4DAE-84D0-4DA5C0842544}" type="presOf" srcId="{459AC1A3-7717-4C11-9828-50AF89975407}" destId="{4C6D9DA0-80C3-48D4-9F36-CED4B629B744}" srcOrd="0" destOrd="0" presId="urn:microsoft.com/office/officeart/2005/8/layout/orgChart1"/>
    <dgm:cxn modelId="{93397182-4C8C-420F-9A82-2A8EF5A53D8D}" type="presOf" srcId="{88A5C3F6-0352-4D88-B49B-023C30F21B02}" destId="{E93B3ADA-8605-4321-AA79-EAAFA190EF19}" srcOrd="1" destOrd="0" presId="urn:microsoft.com/office/officeart/2005/8/layout/orgChart1"/>
    <dgm:cxn modelId="{092EBDA3-8CF5-4FE3-B3ED-6025A0EBCAF8}" type="presOf" srcId="{29E10FFE-078C-45FD-99ED-09E27A7D4E76}" destId="{4C2F06F1-30C0-4DA0-BC6F-374DE98E56B0}" srcOrd="0" destOrd="0" presId="urn:microsoft.com/office/officeart/2005/8/layout/orgChart1"/>
    <dgm:cxn modelId="{8A3A8B30-94CE-4FC7-8863-43103BEC0E5F}" srcId="{C059ED2B-082E-4C9D-AAB5-F216BFF88085}" destId="{1045CC44-A863-4B59-B18F-C87D74A5807B}" srcOrd="1" destOrd="0" parTransId="{FD4BB7D0-5253-4A04-A39C-D4E9F6CE189D}" sibTransId="{CE481754-A533-4A16-A8B6-2A2502F5DDFD}"/>
    <dgm:cxn modelId="{425F29A9-B9B4-477D-8BFD-BD0DF7898C70}" type="presOf" srcId="{9388827E-1E0B-40DE-936C-7B885B6B1518}" destId="{7D88B24E-7C12-46A9-AC41-A9AFBB260F54}" srcOrd="0" destOrd="0" presId="urn:microsoft.com/office/officeart/2005/8/layout/orgChart1"/>
    <dgm:cxn modelId="{84EC4A53-3A5D-4B12-8250-27A979EBB309}" type="presOf" srcId="{F835F29B-079B-475B-AB40-A6E634DB14C6}" destId="{6D2802C4-1F34-4C03-9718-01F1D20958B5}" srcOrd="0" destOrd="0" presId="urn:microsoft.com/office/officeart/2005/8/layout/orgChart1"/>
    <dgm:cxn modelId="{4EAB7DA5-1C97-46C1-9649-0F263958BEBD}" type="presOf" srcId="{548F6FF6-07C3-45D9-A322-ECA72D2A05F0}" destId="{0B3D8061-6456-4980-84C1-DF14FBE8A179}" srcOrd="1" destOrd="0" presId="urn:microsoft.com/office/officeart/2005/8/layout/orgChart1"/>
    <dgm:cxn modelId="{556FD0DB-52C2-4FEB-94CC-FE610C62F107}" type="presOf" srcId="{5627EF85-1B4C-4771-AA9C-9545BC2E33A4}" destId="{A318EDE1-DE6A-4D07-BC45-79CDDB1401E8}" srcOrd="1" destOrd="0" presId="urn:microsoft.com/office/officeart/2005/8/layout/orgChart1"/>
    <dgm:cxn modelId="{2C0DFE79-8555-4F5E-9B0B-3F7908192C5F}" type="presOf" srcId="{6B6B9917-39D9-493D-8C60-0E46610A81BA}" destId="{21BAAC0B-A7E9-43B1-B47F-1AF5AA2CE545}" srcOrd="0" destOrd="0" presId="urn:microsoft.com/office/officeart/2005/8/layout/orgChart1"/>
    <dgm:cxn modelId="{53A9A66C-95DB-4EC1-9636-C523DFC75A59}" type="presOf" srcId="{796A0EE3-3B9E-4A48-A3A9-1E7AE3572893}" destId="{C53B1A28-DD99-4830-BFC3-8A18458A6FDF}" srcOrd="0" destOrd="0" presId="urn:microsoft.com/office/officeart/2005/8/layout/orgChart1"/>
    <dgm:cxn modelId="{5C8E8A9B-6578-49B4-8C1E-D858CC0B1B27}" type="presOf" srcId="{548F6FF6-07C3-45D9-A322-ECA72D2A05F0}" destId="{5B15C582-C014-4AF1-8C1E-99B4C7019F21}" srcOrd="0" destOrd="0" presId="urn:microsoft.com/office/officeart/2005/8/layout/orgChart1"/>
    <dgm:cxn modelId="{DC6B32FD-E3BA-4DCB-ADE0-B92C1862F16C}" srcId="{281D7381-8037-46BB-83F9-7B310977F1D4}" destId="{C059ED2B-082E-4C9D-AAB5-F216BFF88085}" srcOrd="0" destOrd="0" parTransId="{3A0204D7-8E4A-4A05-AE61-F0E3FB86E076}" sibTransId="{C4F45015-D4A5-45EB-9928-1A6CFBD34918}"/>
    <dgm:cxn modelId="{6C71D46B-8C54-4734-9EEF-EAC71C5A9E43}" type="presOf" srcId="{FD4BB7D0-5253-4A04-A39C-D4E9F6CE189D}" destId="{1D2E5AC2-9AD0-422E-890A-E38E1E0FC537}" srcOrd="0" destOrd="0" presId="urn:microsoft.com/office/officeart/2005/8/layout/orgChart1"/>
    <dgm:cxn modelId="{707B610F-77D8-4E84-BE87-4C489FA94EE2}" type="presOf" srcId="{459AC1A3-7717-4C11-9828-50AF89975407}" destId="{3F6F371F-52E2-40F7-B357-A7AE19AF3937}" srcOrd="1" destOrd="0" presId="urn:microsoft.com/office/officeart/2005/8/layout/orgChart1"/>
    <dgm:cxn modelId="{5AFA2D21-BCD4-4A6E-95D5-C8517F59AE4A}" type="presOf" srcId="{C0BE7C1C-9F7F-4F82-8131-5F2CE3AC5132}" destId="{651E54FD-7E0C-4ACD-BCEA-14E45310AA52}" srcOrd="0" destOrd="0" presId="urn:microsoft.com/office/officeart/2005/8/layout/orgChart1"/>
    <dgm:cxn modelId="{B3675AA7-9DC5-4A62-AB77-0EEB8876EE7C}" type="presOf" srcId="{31C0B2CD-E6B8-4B35-AC03-BD1C1AF8F312}" destId="{00903996-1B9E-4A68-8C9F-8C01C66FE6ED}" srcOrd="0" destOrd="0" presId="urn:microsoft.com/office/officeart/2005/8/layout/orgChart1"/>
    <dgm:cxn modelId="{C4779893-BD9B-48C5-903A-19BDA0AF3AD3}" type="presParOf" srcId="{BDA955BE-B9AF-4044-BF36-424CCB61D352}" destId="{42B200D7-7F5D-452F-B70D-09ED360A1D5B}" srcOrd="0" destOrd="0" presId="urn:microsoft.com/office/officeart/2005/8/layout/orgChart1"/>
    <dgm:cxn modelId="{44CECBED-F32D-46B3-8ABC-263558F78DE4}" type="presParOf" srcId="{42B200D7-7F5D-452F-B70D-09ED360A1D5B}" destId="{9E6DFA76-788C-46AB-9C3A-15914E1AE41B}" srcOrd="0" destOrd="0" presId="urn:microsoft.com/office/officeart/2005/8/layout/orgChart1"/>
    <dgm:cxn modelId="{3CFDE490-0FFE-4C1D-AD1B-39A9A4CCC5C9}" type="presParOf" srcId="{9E6DFA76-788C-46AB-9C3A-15914E1AE41B}" destId="{F0AAABCF-744B-4290-8F4D-070E2531F4FE}" srcOrd="0" destOrd="0" presId="urn:microsoft.com/office/officeart/2005/8/layout/orgChart1"/>
    <dgm:cxn modelId="{4C39B010-FD52-4CEF-A079-ED4BE497C086}" type="presParOf" srcId="{9E6DFA76-788C-46AB-9C3A-15914E1AE41B}" destId="{489CFC64-1340-4DAA-95B6-D1C938D84F3B}" srcOrd="1" destOrd="0" presId="urn:microsoft.com/office/officeart/2005/8/layout/orgChart1"/>
    <dgm:cxn modelId="{B39D4255-5C4D-4FC4-BBFC-CD721CEA834E}" type="presParOf" srcId="{42B200D7-7F5D-452F-B70D-09ED360A1D5B}" destId="{3FF30C8E-A47D-4B36-85E6-049DBA62F389}" srcOrd="1" destOrd="0" presId="urn:microsoft.com/office/officeart/2005/8/layout/orgChart1"/>
    <dgm:cxn modelId="{53D494BB-0C00-4BE8-BCAD-8C2053E0935F}" type="presParOf" srcId="{3FF30C8E-A47D-4B36-85E6-049DBA62F389}" destId="{CE2E211F-C7B7-41CB-94DA-F6A95301332E}" srcOrd="0" destOrd="0" presId="urn:microsoft.com/office/officeart/2005/8/layout/orgChart1"/>
    <dgm:cxn modelId="{1807ACD2-EC0D-4AE8-8707-F08F772B8034}" type="presParOf" srcId="{3FF30C8E-A47D-4B36-85E6-049DBA62F389}" destId="{FD1580DC-ECC4-4B42-BCC7-5A6A43A09085}" srcOrd="1" destOrd="0" presId="urn:microsoft.com/office/officeart/2005/8/layout/orgChart1"/>
    <dgm:cxn modelId="{4731EAC7-32E7-4257-B16A-09C0FEB811C0}" type="presParOf" srcId="{FD1580DC-ECC4-4B42-BCC7-5A6A43A09085}" destId="{28F76638-D8A2-48DF-A43E-552ACAD820CB}" srcOrd="0" destOrd="0" presId="urn:microsoft.com/office/officeart/2005/8/layout/orgChart1"/>
    <dgm:cxn modelId="{8A06B871-EC4A-42B2-90DE-B9615D3AFE53}" type="presParOf" srcId="{28F76638-D8A2-48DF-A43E-552ACAD820CB}" destId="{961A585E-46F6-4837-B7F3-079A22683381}" srcOrd="0" destOrd="0" presId="urn:microsoft.com/office/officeart/2005/8/layout/orgChart1"/>
    <dgm:cxn modelId="{D88EEDC8-5593-4656-94EC-06C93550AEA5}" type="presParOf" srcId="{28F76638-D8A2-48DF-A43E-552ACAD820CB}" destId="{A318EDE1-DE6A-4D07-BC45-79CDDB1401E8}" srcOrd="1" destOrd="0" presId="urn:microsoft.com/office/officeart/2005/8/layout/orgChart1"/>
    <dgm:cxn modelId="{1040E658-1EFB-4F8E-A632-69C8FAD1A9E8}" type="presParOf" srcId="{FD1580DC-ECC4-4B42-BCC7-5A6A43A09085}" destId="{CEDC5A40-629D-4835-B8D4-84603D1A827E}" srcOrd="1" destOrd="0" presId="urn:microsoft.com/office/officeart/2005/8/layout/orgChart1"/>
    <dgm:cxn modelId="{029EFA24-2EAF-4B4C-9B5B-7A866FA2B4CA}" type="presParOf" srcId="{CEDC5A40-629D-4835-B8D4-84603D1A827E}" destId="{49694082-86CA-46E2-8093-94BAA4A1156E}" srcOrd="0" destOrd="0" presId="urn:microsoft.com/office/officeart/2005/8/layout/orgChart1"/>
    <dgm:cxn modelId="{746985B6-40A3-4D38-8E3F-83C0A7555F3F}" type="presParOf" srcId="{CEDC5A40-629D-4835-B8D4-84603D1A827E}" destId="{8547C533-8819-4278-B219-591F2F7B6B1C}" srcOrd="1" destOrd="0" presId="urn:microsoft.com/office/officeart/2005/8/layout/orgChart1"/>
    <dgm:cxn modelId="{84A09BCC-9E37-4660-89FC-B09A5F51FD1E}" type="presParOf" srcId="{8547C533-8819-4278-B219-591F2F7B6B1C}" destId="{AC96B6F7-B942-42B7-BB61-782844D14378}" srcOrd="0" destOrd="0" presId="urn:microsoft.com/office/officeart/2005/8/layout/orgChart1"/>
    <dgm:cxn modelId="{5A0BB912-AF41-4402-A9EF-943AD876E21E}" type="presParOf" srcId="{AC96B6F7-B942-42B7-BB61-782844D14378}" destId="{D80F8043-7F5B-48FC-9937-AFEAC398649C}" srcOrd="0" destOrd="0" presId="urn:microsoft.com/office/officeart/2005/8/layout/orgChart1"/>
    <dgm:cxn modelId="{8177EF37-1355-4027-961D-09C8F95707DD}" type="presParOf" srcId="{AC96B6F7-B942-42B7-BB61-782844D14378}" destId="{337CD7A9-9362-4D3C-B026-42EA879EBBD8}" srcOrd="1" destOrd="0" presId="urn:microsoft.com/office/officeart/2005/8/layout/orgChart1"/>
    <dgm:cxn modelId="{A74AAB20-188A-4D95-95B6-C5325686AB45}" type="presParOf" srcId="{8547C533-8819-4278-B219-591F2F7B6B1C}" destId="{C7D2F558-02CD-4837-8642-5CCA117E1BBA}" srcOrd="1" destOrd="0" presId="urn:microsoft.com/office/officeart/2005/8/layout/orgChart1"/>
    <dgm:cxn modelId="{B0C38AF4-D8BE-4C5F-B7F1-E1D4B7358347}" type="presParOf" srcId="{8547C533-8819-4278-B219-591F2F7B6B1C}" destId="{E16647EA-8BA7-432D-894A-5CC67D6471C6}" srcOrd="2" destOrd="0" presId="urn:microsoft.com/office/officeart/2005/8/layout/orgChart1"/>
    <dgm:cxn modelId="{3F209FF1-82AC-4CE1-B1B2-C694A2123779}" type="presParOf" srcId="{CEDC5A40-629D-4835-B8D4-84603D1A827E}" destId="{6D2802C4-1F34-4C03-9718-01F1D20958B5}" srcOrd="2" destOrd="0" presId="urn:microsoft.com/office/officeart/2005/8/layout/orgChart1"/>
    <dgm:cxn modelId="{30A0FBE0-5C86-433D-B2F7-AD138AB962EF}" type="presParOf" srcId="{CEDC5A40-629D-4835-B8D4-84603D1A827E}" destId="{CB8B6832-F17C-46B4-8AB5-CAA73C2757A4}" srcOrd="3" destOrd="0" presId="urn:microsoft.com/office/officeart/2005/8/layout/orgChart1"/>
    <dgm:cxn modelId="{3B0D7C2C-3298-4047-8B42-036210E4EE88}" type="presParOf" srcId="{CB8B6832-F17C-46B4-8AB5-CAA73C2757A4}" destId="{BE0BC7B1-B9EB-49A4-A2CC-4430B605A4F3}" srcOrd="0" destOrd="0" presId="urn:microsoft.com/office/officeart/2005/8/layout/orgChart1"/>
    <dgm:cxn modelId="{71400E9C-E782-4EC3-BEDB-E0995DF45A7C}" type="presParOf" srcId="{BE0BC7B1-B9EB-49A4-A2CC-4430B605A4F3}" destId="{DF64821E-A378-411A-BD98-4D3D5D527473}" srcOrd="0" destOrd="0" presId="urn:microsoft.com/office/officeart/2005/8/layout/orgChart1"/>
    <dgm:cxn modelId="{9C51754D-BD5A-4776-B3EE-3C48F35D5B87}" type="presParOf" srcId="{BE0BC7B1-B9EB-49A4-A2CC-4430B605A4F3}" destId="{E93B3ADA-8605-4321-AA79-EAAFA190EF19}" srcOrd="1" destOrd="0" presId="urn:microsoft.com/office/officeart/2005/8/layout/orgChart1"/>
    <dgm:cxn modelId="{0D6102DA-2B05-4DC8-9880-5B97AF2657A7}" type="presParOf" srcId="{CB8B6832-F17C-46B4-8AB5-CAA73C2757A4}" destId="{25EA4980-EC3D-44D6-9794-2C9CCEF5AA43}" srcOrd="1" destOrd="0" presId="urn:microsoft.com/office/officeart/2005/8/layout/orgChart1"/>
    <dgm:cxn modelId="{49E6AF53-D48A-4200-8D7B-A5C52DF35F15}" type="presParOf" srcId="{CB8B6832-F17C-46B4-8AB5-CAA73C2757A4}" destId="{263184C9-C173-4C19-A439-98A026215EB9}" srcOrd="2" destOrd="0" presId="urn:microsoft.com/office/officeart/2005/8/layout/orgChart1"/>
    <dgm:cxn modelId="{A02CB722-B008-463D-AA2D-19E952F6E89C}" type="presParOf" srcId="{FD1580DC-ECC4-4B42-BCC7-5A6A43A09085}" destId="{BF50002A-6E2D-44B8-B726-EE93232EF15D}" srcOrd="2" destOrd="0" presId="urn:microsoft.com/office/officeart/2005/8/layout/orgChart1"/>
    <dgm:cxn modelId="{82922E65-1F15-4971-BD40-7F608C09D875}" type="presParOf" srcId="{3FF30C8E-A47D-4B36-85E6-049DBA62F389}" destId="{1D2E5AC2-9AD0-422E-890A-E38E1E0FC537}" srcOrd="2" destOrd="0" presId="urn:microsoft.com/office/officeart/2005/8/layout/orgChart1"/>
    <dgm:cxn modelId="{FF5264CD-7821-4A38-B9A9-7E8D4B9635F8}" type="presParOf" srcId="{3FF30C8E-A47D-4B36-85E6-049DBA62F389}" destId="{7D8D78BA-FD88-404A-A179-C4C9864D5840}" srcOrd="3" destOrd="0" presId="urn:microsoft.com/office/officeart/2005/8/layout/orgChart1"/>
    <dgm:cxn modelId="{313D750E-3254-46E0-BD19-CFDCCEA9297A}" type="presParOf" srcId="{7D8D78BA-FD88-404A-A179-C4C9864D5840}" destId="{0410710D-3203-4082-9E40-141537AAD19D}" srcOrd="0" destOrd="0" presId="urn:microsoft.com/office/officeart/2005/8/layout/orgChart1"/>
    <dgm:cxn modelId="{9D92250F-55DA-4597-A5D0-83E6FF82C0E9}" type="presParOf" srcId="{0410710D-3203-4082-9E40-141537AAD19D}" destId="{50A1FE35-6855-4CA8-880F-9142DAF16033}" srcOrd="0" destOrd="0" presId="urn:microsoft.com/office/officeart/2005/8/layout/orgChart1"/>
    <dgm:cxn modelId="{F51D0142-A1B4-45F4-83D7-101D56A5226A}" type="presParOf" srcId="{0410710D-3203-4082-9E40-141537AAD19D}" destId="{8F4DC3F0-7834-42CB-8807-0883230AB81C}" srcOrd="1" destOrd="0" presId="urn:microsoft.com/office/officeart/2005/8/layout/orgChart1"/>
    <dgm:cxn modelId="{3BB9C752-0203-4414-A63B-A04129444861}" type="presParOf" srcId="{7D8D78BA-FD88-404A-A179-C4C9864D5840}" destId="{E2AB68C8-CBAB-406F-9DC2-8EC53D977E1A}" srcOrd="1" destOrd="0" presId="urn:microsoft.com/office/officeart/2005/8/layout/orgChart1"/>
    <dgm:cxn modelId="{E2C379FF-1E30-4C6C-AE2E-4D054FFB8770}" type="presParOf" srcId="{E2AB68C8-CBAB-406F-9DC2-8EC53D977E1A}" destId="{4C2F06F1-30C0-4DA0-BC6F-374DE98E56B0}" srcOrd="0" destOrd="0" presId="urn:microsoft.com/office/officeart/2005/8/layout/orgChart1"/>
    <dgm:cxn modelId="{547A96E2-B690-430A-B936-6A78CAD3069D}" type="presParOf" srcId="{E2AB68C8-CBAB-406F-9DC2-8EC53D977E1A}" destId="{095E2242-86F5-427F-9431-434B1E788610}" srcOrd="1" destOrd="0" presId="urn:microsoft.com/office/officeart/2005/8/layout/orgChart1"/>
    <dgm:cxn modelId="{6A1B058A-6370-40AF-99A4-651A0CF66737}" type="presParOf" srcId="{095E2242-86F5-427F-9431-434B1E788610}" destId="{C16CDD15-FCB3-4CE1-AF82-D60FD07193E7}" srcOrd="0" destOrd="0" presId="urn:microsoft.com/office/officeart/2005/8/layout/orgChart1"/>
    <dgm:cxn modelId="{270399DA-7A75-4A1B-84F6-CF744B171E37}" type="presParOf" srcId="{C16CDD15-FCB3-4CE1-AF82-D60FD07193E7}" destId="{CA0FDB95-A719-4B0E-A962-6359FCE99D4F}" srcOrd="0" destOrd="0" presId="urn:microsoft.com/office/officeart/2005/8/layout/orgChart1"/>
    <dgm:cxn modelId="{F6403FB5-C3F5-4A8C-8901-056C235EA1AA}" type="presParOf" srcId="{C16CDD15-FCB3-4CE1-AF82-D60FD07193E7}" destId="{AB693381-3105-4E78-95DA-C07487546431}" srcOrd="1" destOrd="0" presId="urn:microsoft.com/office/officeart/2005/8/layout/orgChart1"/>
    <dgm:cxn modelId="{55D872D3-52DE-48A8-A3C5-AD7C9BF0C6CF}" type="presParOf" srcId="{095E2242-86F5-427F-9431-434B1E788610}" destId="{E8212D5B-AE6A-433A-9DB3-99B9C3202240}" srcOrd="1" destOrd="0" presId="urn:microsoft.com/office/officeart/2005/8/layout/orgChart1"/>
    <dgm:cxn modelId="{9C4C3D9B-5A5E-4299-83C6-AC8A34391DF4}" type="presParOf" srcId="{095E2242-86F5-427F-9431-434B1E788610}" destId="{F3C5C7A3-BB6C-4BCC-838E-2F4388C45DF4}" srcOrd="2" destOrd="0" presId="urn:microsoft.com/office/officeart/2005/8/layout/orgChart1"/>
    <dgm:cxn modelId="{E7B32155-81F4-4348-8EAA-568449C7D0DD}" type="presParOf" srcId="{E2AB68C8-CBAB-406F-9DC2-8EC53D977E1A}" destId="{651E54FD-7E0C-4ACD-BCEA-14E45310AA52}" srcOrd="2" destOrd="0" presId="urn:microsoft.com/office/officeart/2005/8/layout/orgChart1"/>
    <dgm:cxn modelId="{43AFA631-E4D2-4199-B864-2DCC1CF0A07A}" type="presParOf" srcId="{E2AB68C8-CBAB-406F-9DC2-8EC53D977E1A}" destId="{A1B5E7FA-3C18-4541-B715-C727677EA64A}" srcOrd="3" destOrd="0" presId="urn:microsoft.com/office/officeart/2005/8/layout/orgChart1"/>
    <dgm:cxn modelId="{AB51338D-CBAC-4BB2-84F4-34560BBD8C02}" type="presParOf" srcId="{A1B5E7FA-3C18-4541-B715-C727677EA64A}" destId="{1D1B0807-38D3-4C86-BAC5-542923AF6DCB}" srcOrd="0" destOrd="0" presId="urn:microsoft.com/office/officeart/2005/8/layout/orgChart1"/>
    <dgm:cxn modelId="{3F3E1D97-4198-404C-BD98-28AB43CB414C}" type="presParOf" srcId="{1D1B0807-38D3-4C86-BAC5-542923AF6DCB}" destId="{4B01C659-291F-4251-B7E9-AA77B0CDE353}" srcOrd="0" destOrd="0" presId="urn:microsoft.com/office/officeart/2005/8/layout/orgChart1"/>
    <dgm:cxn modelId="{E080BEAB-548D-4817-8203-011DBE7A7A44}" type="presParOf" srcId="{1D1B0807-38D3-4C86-BAC5-542923AF6DCB}" destId="{9B2A6E0F-C7BC-4390-9171-1455A49193A2}" srcOrd="1" destOrd="0" presId="urn:microsoft.com/office/officeart/2005/8/layout/orgChart1"/>
    <dgm:cxn modelId="{5B5F01C2-34FC-492C-8C58-3A140D208EFE}" type="presParOf" srcId="{A1B5E7FA-3C18-4541-B715-C727677EA64A}" destId="{8175CE6F-7B2B-43B6-A12F-1306B28B46BD}" srcOrd="1" destOrd="0" presId="urn:microsoft.com/office/officeart/2005/8/layout/orgChart1"/>
    <dgm:cxn modelId="{3D813568-BB39-4774-A527-6E91E8D19B24}" type="presParOf" srcId="{A1B5E7FA-3C18-4541-B715-C727677EA64A}" destId="{0B6AFEE4-E5BE-4FE6-9193-5EE8674AC74A}" srcOrd="2" destOrd="0" presId="urn:microsoft.com/office/officeart/2005/8/layout/orgChart1"/>
    <dgm:cxn modelId="{3E652639-883C-482A-9CE7-E84A7107D9FA}" type="presParOf" srcId="{E2AB68C8-CBAB-406F-9DC2-8EC53D977E1A}" destId="{00903996-1B9E-4A68-8C9F-8C01C66FE6ED}" srcOrd="4" destOrd="0" presId="urn:microsoft.com/office/officeart/2005/8/layout/orgChart1"/>
    <dgm:cxn modelId="{E4A6FA10-8199-42D0-A4BF-3B32BC0C6557}" type="presParOf" srcId="{E2AB68C8-CBAB-406F-9DC2-8EC53D977E1A}" destId="{AFD42CDB-CEC0-49AA-952A-B739254BB5F0}" srcOrd="5" destOrd="0" presId="urn:microsoft.com/office/officeart/2005/8/layout/orgChart1"/>
    <dgm:cxn modelId="{3D6B2FDF-FBEE-4A43-83D9-75E0763BC0D5}" type="presParOf" srcId="{AFD42CDB-CEC0-49AA-952A-B739254BB5F0}" destId="{F0760A34-0305-487B-B1A9-39016226E1A5}" srcOrd="0" destOrd="0" presId="urn:microsoft.com/office/officeart/2005/8/layout/orgChart1"/>
    <dgm:cxn modelId="{07D2D38D-F84F-4CC5-AF32-BE69B0810E52}" type="presParOf" srcId="{F0760A34-0305-487B-B1A9-39016226E1A5}" destId="{593D0829-82A6-4BBF-A848-F327AD31344E}" srcOrd="0" destOrd="0" presId="urn:microsoft.com/office/officeart/2005/8/layout/orgChart1"/>
    <dgm:cxn modelId="{B83D4058-4E63-40E6-9F6B-2156DF830709}" type="presParOf" srcId="{F0760A34-0305-487B-B1A9-39016226E1A5}" destId="{997727C6-4212-41BB-ADD7-A2A3ECECBF15}" srcOrd="1" destOrd="0" presId="urn:microsoft.com/office/officeart/2005/8/layout/orgChart1"/>
    <dgm:cxn modelId="{C05D0758-1FF4-40A6-A198-2C8307BDB823}" type="presParOf" srcId="{AFD42CDB-CEC0-49AA-952A-B739254BB5F0}" destId="{3A50FB20-F2C7-42EF-B9FE-424F6BA9ED6C}" srcOrd="1" destOrd="0" presId="urn:microsoft.com/office/officeart/2005/8/layout/orgChart1"/>
    <dgm:cxn modelId="{9D4E0DCE-CA0B-45D7-969F-5B8E60CAD59A}" type="presParOf" srcId="{AFD42CDB-CEC0-49AA-952A-B739254BB5F0}" destId="{3179A61B-8CC0-4116-A723-BA14E2333882}" srcOrd="2" destOrd="0" presId="urn:microsoft.com/office/officeart/2005/8/layout/orgChart1"/>
    <dgm:cxn modelId="{D9CC5A9F-2FC3-4EB4-AE8D-53DAC5B99459}" type="presParOf" srcId="{E2AB68C8-CBAB-406F-9DC2-8EC53D977E1A}" destId="{7D88B24E-7C12-46A9-AC41-A9AFBB260F54}" srcOrd="6" destOrd="0" presId="urn:microsoft.com/office/officeart/2005/8/layout/orgChart1"/>
    <dgm:cxn modelId="{DA418DDC-8BD8-4376-912C-5B90B435B45F}" type="presParOf" srcId="{E2AB68C8-CBAB-406F-9DC2-8EC53D977E1A}" destId="{A955FFB1-33AD-41EC-AD52-269268CCC82A}" srcOrd="7" destOrd="0" presId="urn:microsoft.com/office/officeart/2005/8/layout/orgChart1"/>
    <dgm:cxn modelId="{54E945B8-598A-48DC-AA00-47464CF227CA}" type="presParOf" srcId="{A955FFB1-33AD-41EC-AD52-269268CCC82A}" destId="{0AF4092D-00D0-4090-AEF1-AEBEF47F9C51}" srcOrd="0" destOrd="0" presId="urn:microsoft.com/office/officeart/2005/8/layout/orgChart1"/>
    <dgm:cxn modelId="{6A73AE08-410B-45BB-96C6-054FC906B7B9}" type="presParOf" srcId="{0AF4092D-00D0-4090-AEF1-AEBEF47F9C51}" destId="{4C6D9DA0-80C3-48D4-9F36-CED4B629B744}" srcOrd="0" destOrd="0" presId="urn:microsoft.com/office/officeart/2005/8/layout/orgChart1"/>
    <dgm:cxn modelId="{77703E3D-62DE-4F9B-9F09-E1535C410C5B}" type="presParOf" srcId="{0AF4092D-00D0-4090-AEF1-AEBEF47F9C51}" destId="{3F6F371F-52E2-40F7-B357-A7AE19AF3937}" srcOrd="1" destOrd="0" presId="urn:microsoft.com/office/officeart/2005/8/layout/orgChart1"/>
    <dgm:cxn modelId="{7CA2BD4E-B4F8-411C-87A8-77F3F1D8EB94}" type="presParOf" srcId="{A955FFB1-33AD-41EC-AD52-269268CCC82A}" destId="{F5539CB8-DC93-424C-999F-8997AC7FBA8E}" srcOrd="1" destOrd="0" presId="urn:microsoft.com/office/officeart/2005/8/layout/orgChart1"/>
    <dgm:cxn modelId="{D917E499-8982-4ABE-9EB8-10CACD78E3E5}" type="presParOf" srcId="{A955FFB1-33AD-41EC-AD52-269268CCC82A}" destId="{36E114E7-239F-40B8-9A92-21D45488461A}" srcOrd="2" destOrd="0" presId="urn:microsoft.com/office/officeart/2005/8/layout/orgChart1"/>
    <dgm:cxn modelId="{5278940C-5097-4501-B5CE-4083FCFDC5B3}" type="presParOf" srcId="{E2AB68C8-CBAB-406F-9DC2-8EC53D977E1A}" destId="{21BAAC0B-A7E9-43B1-B47F-1AF5AA2CE545}" srcOrd="8" destOrd="0" presId="urn:microsoft.com/office/officeart/2005/8/layout/orgChart1"/>
    <dgm:cxn modelId="{D4C7D8B3-735F-4E53-A268-DDA9354770D9}" type="presParOf" srcId="{E2AB68C8-CBAB-406F-9DC2-8EC53D977E1A}" destId="{6FE58056-DC02-4450-B8E1-4648400C93B8}" srcOrd="9" destOrd="0" presId="urn:microsoft.com/office/officeart/2005/8/layout/orgChart1"/>
    <dgm:cxn modelId="{F05A0B65-6E62-45CB-A4DB-EC96EDCA0AE4}" type="presParOf" srcId="{6FE58056-DC02-4450-B8E1-4648400C93B8}" destId="{210F31C7-E256-49D5-BA97-00C7DBA9A8C7}" srcOrd="0" destOrd="0" presId="urn:microsoft.com/office/officeart/2005/8/layout/orgChart1"/>
    <dgm:cxn modelId="{CF405662-5248-43F0-822D-22529F60EF12}" type="presParOf" srcId="{210F31C7-E256-49D5-BA97-00C7DBA9A8C7}" destId="{C53B1A28-DD99-4830-BFC3-8A18458A6FDF}" srcOrd="0" destOrd="0" presId="urn:microsoft.com/office/officeart/2005/8/layout/orgChart1"/>
    <dgm:cxn modelId="{8133247D-C01C-40F3-82E0-45D15E5D57C7}" type="presParOf" srcId="{210F31C7-E256-49D5-BA97-00C7DBA9A8C7}" destId="{9DB49A76-3DAD-4825-A89E-E23C5EA789D3}" srcOrd="1" destOrd="0" presId="urn:microsoft.com/office/officeart/2005/8/layout/orgChart1"/>
    <dgm:cxn modelId="{B1A4614A-0667-450E-B2C0-E7B37058C419}" type="presParOf" srcId="{6FE58056-DC02-4450-B8E1-4648400C93B8}" destId="{4DC6E6B5-BEAB-4A48-8631-CB30F56470EC}" srcOrd="1" destOrd="0" presId="urn:microsoft.com/office/officeart/2005/8/layout/orgChart1"/>
    <dgm:cxn modelId="{A9617696-62FC-4C4C-BFB4-52FEBF712BA8}" type="presParOf" srcId="{6FE58056-DC02-4450-B8E1-4648400C93B8}" destId="{21965732-6EA9-4D9E-A222-55F74F717082}" srcOrd="2" destOrd="0" presId="urn:microsoft.com/office/officeart/2005/8/layout/orgChart1"/>
    <dgm:cxn modelId="{7B911667-F155-428C-B6EB-15D797A8CC8B}" type="presParOf" srcId="{E2AB68C8-CBAB-406F-9DC2-8EC53D977E1A}" destId="{951FB1BD-5F6D-47C6-8629-CEE5E5AC2EF1}" srcOrd="10" destOrd="0" presId="urn:microsoft.com/office/officeart/2005/8/layout/orgChart1"/>
    <dgm:cxn modelId="{0A68A2C7-6BD5-46A3-B139-505157B1BFB0}" type="presParOf" srcId="{E2AB68C8-CBAB-406F-9DC2-8EC53D977E1A}" destId="{1CBC4088-10AA-4C27-A083-67B4925883DB}" srcOrd="11" destOrd="0" presId="urn:microsoft.com/office/officeart/2005/8/layout/orgChart1"/>
    <dgm:cxn modelId="{A1287FCB-2FF4-4A61-BD6C-D3FD0EBB09B4}" type="presParOf" srcId="{1CBC4088-10AA-4C27-A083-67B4925883DB}" destId="{E8B1151C-ECF8-46FC-894B-6C542057528F}" srcOrd="0" destOrd="0" presId="urn:microsoft.com/office/officeart/2005/8/layout/orgChart1"/>
    <dgm:cxn modelId="{93AB688E-54DF-42A4-B2D2-BF0DC571D677}" type="presParOf" srcId="{E8B1151C-ECF8-46FC-894B-6C542057528F}" destId="{5B15C582-C014-4AF1-8C1E-99B4C7019F21}" srcOrd="0" destOrd="0" presId="urn:microsoft.com/office/officeart/2005/8/layout/orgChart1"/>
    <dgm:cxn modelId="{DB383D24-03C1-4DAB-AF54-AC42BCE1BECB}" type="presParOf" srcId="{E8B1151C-ECF8-46FC-894B-6C542057528F}" destId="{0B3D8061-6456-4980-84C1-DF14FBE8A179}" srcOrd="1" destOrd="0" presId="urn:microsoft.com/office/officeart/2005/8/layout/orgChart1"/>
    <dgm:cxn modelId="{B23C5286-9882-4A3F-B992-D803B3133204}" type="presParOf" srcId="{1CBC4088-10AA-4C27-A083-67B4925883DB}" destId="{49399CCD-FF8E-472E-AFDD-8BA3BE1167CD}" srcOrd="1" destOrd="0" presId="urn:microsoft.com/office/officeart/2005/8/layout/orgChart1"/>
    <dgm:cxn modelId="{40F98018-7412-438C-BCD4-B6211857912C}" type="presParOf" srcId="{1CBC4088-10AA-4C27-A083-67B4925883DB}" destId="{D4B8419B-75B3-439C-87D5-004BCAB1CC69}" srcOrd="2" destOrd="0" presId="urn:microsoft.com/office/officeart/2005/8/layout/orgChart1"/>
    <dgm:cxn modelId="{5C83DADC-37A9-46F6-B0AD-945D2622DACE}" type="presParOf" srcId="{7D8D78BA-FD88-404A-A179-C4C9864D5840}" destId="{2A22609C-B5D8-4236-B10A-6A74F42469AC}" srcOrd="2" destOrd="0" presId="urn:microsoft.com/office/officeart/2005/8/layout/orgChart1"/>
    <dgm:cxn modelId="{3996C24D-DC72-417A-9BD2-C9EB89E38E61}" type="presParOf" srcId="{42B200D7-7F5D-452F-B70D-09ED360A1D5B}" destId="{F78D1EB8-1537-4836-AE9A-E60262B6238A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FB1BD-5F6D-47C6-8629-CEE5E5AC2EF1}">
      <dsp:nvSpPr>
        <dsp:cNvPr id="0" name=""/>
        <dsp:cNvSpPr/>
      </dsp:nvSpPr>
      <dsp:spPr>
        <a:xfrm>
          <a:off x="4499895" y="1656664"/>
          <a:ext cx="797509" cy="3168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8410"/>
              </a:lnTo>
              <a:lnTo>
                <a:pt x="797509" y="31684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AAC0B-A7E9-43B1-B47F-1AF5AA2CE545}">
      <dsp:nvSpPr>
        <dsp:cNvPr id="0" name=""/>
        <dsp:cNvSpPr/>
      </dsp:nvSpPr>
      <dsp:spPr>
        <a:xfrm>
          <a:off x="4499895" y="1656664"/>
          <a:ext cx="797509" cy="2611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302"/>
              </a:lnTo>
              <a:lnTo>
                <a:pt x="797509" y="2611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88B24E-7C12-46A9-AC41-A9AFBB260F54}">
      <dsp:nvSpPr>
        <dsp:cNvPr id="0" name=""/>
        <dsp:cNvSpPr/>
      </dsp:nvSpPr>
      <dsp:spPr>
        <a:xfrm>
          <a:off x="4499895" y="1656664"/>
          <a:ext cx="797509" cy="2042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2327"/>
              </a:lnTo>
              <a:lnTo>
                <a:pt x="797509" y="20423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03996-1B9E-4A68-8C9F-8C01C66FE6ED}">
      <dsp:nvSpPr>
        <dsp:cNvPr id="0" name=""/>
        <dsp:cNvSpPr/>
      </dsp:nvSpPr>
      <dsp:spPr>
        <a:xfrm>
          <a:off x="4499895" y="1656664"/>
          <a:ext cx="797509" cy="1449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9641"/>
              </a:lnTo>
              <a:lnTo>
                <a:pt x="797509" y="14496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E54FD-7E0C-4ACD-BCEA-14E45310AA52}">
      <dsp:nvSpPr>
        <dsp:cNvPr id="0" name=""/>
        <dsp:cNvSpPr/>
      </dsp:nvSpPr>
      <dsp:spPr>
        <a:xfrm>
          <a:off x="4499895" y="1656664"/>
          <a:ext cx="779981" cy="922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2463"/>
              </a:lnTo>
              <a:lnTo>
                <a:pt x="779981" y="9224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F06F1-30C0-4DA0-BC6F-374DE98E56B0}">
      <dsp:nvSpPr>
        <dsp:cNvPr id="0" name=""/>
        <dsp:cNvSpPr/>
      </dsp:nvSpPr>
      <dsp:spPr>
        <a:xfrm>
          <a:off x="4499895" y="1656664"/>
          <a:ext cx="807340" cy="3914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447"/>
              </a:lnTo>
              <a:lnTo>
                <a:pt x="807340" y="3914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2E5AC2-9AD0-422E-890A-E38E1E0FC537}">
      <dsp:nvSpPr>
        <dsp:cNvPr id="0" name=""/>
        <dsp:cNvSpPr/>
      </dsp:nvSpPr>
      <dsp:spPr>
        <a:xfrm>
          <a:off x="4193701" y="713378"/>
          <a:ext cx="2058132" cy="35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109"/>
              </a:lnTo>
              <a:lnTo>
                <a:pt x="2058132" y="260109"/>
              </a:lnTo>
              <a:lnTo>
                <a:pt x="2058132" y="3511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802C4-1F34-4C03-9718-01F1D20958B5}">
      <dsp:nvSpPr>
        <dsp:cNvPr id="0" name=""/>
        <dsp:cNvSpPr/>
      </dsp:nvSpPr>
      <dsp:spPr>
        <a:xfrm>
          <a:off x="249812" y="1634489"/>
          <a:ext cx="91440" cy="930805"/>
        </a:xfrm>
        <a:custGeom>
          <a:avLst/>
          <a:gdLst/>
          <a:ahLst/>
          <a:cxnLst/>
          <a:rect l="0" t="0" r="0" b="0"/>
          <a:pathLst>
            <a:path>
              <a:moveTo>
                <a:pt x="76282" y="0"/>
              </a:moveTo>
              <a:lnTo>
                <a:pt x="45720" y="9308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94082-86CA-46E2-8093-94BAA4A1156E}">
      <dsp:nvSpPr>
        <dsp:cNvPr id="0" name=""/>
        <dsp:cNvSpPr/>
      </dsp:nvSpPr>
      <dsp:spPr>
        <a:xfrm>
          <a:off x="237944" y="1634489"/>
          <a:ext cx="91440" cy="367426"/>
        </a:xfrm>
        <a:custGeom>
          <a:avLst/>
          <a:gdLst/>
          <a:ahLst/>
          <a:cxnLst/>
          <a:rect l="0" t="0" r="0" b="0"/>
          <a:pathLst>
            <a:path>
              <a:moveTo>
                <a:pt x="88150" y="0"/>
              </a:moveTo>
              <a:lnTo>
                <a:pt x="45720" y="3674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E211F-C7B7-41CB-94DA-F6A95301332E}">
      <dsp:nvSpPr>
        <dsp:cNvPr id="0" name=""/>
        <dsp:cNvSpPr/>
      </dsp:nvSpPr>
      <dsp:spPr>
        <a:xfrm>
          <a:off x="1630474" y="713378"/>
          <a:ext cx="2563226" cy="335035"/>
        </a:xfrm>
        <a:custGeom>
          <a:avLst/>
          <a:gdLst/>
          <a:ahLst/>
          <a:cxnLst/>
          <a:rect l="0" t="0" r="0" b="0"/>
          <a:pathLst>
            <a:path>
              <a:moveTo>
                <a:pt x="2563226" y="0"/>
              </a:moveTo>
              <a:lnTo>
                <a:pt x="2563226" y="244011"/>
              </a:lnTo>
              <a:lnTo>
                <a:pt x="0" y="244011"/>
              </a:lnTo>
              <a:lnTo>
                <a:pt x="0" y="3350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AABCF-744B-4290-8F4D-070E2531F4FE}">
      <dsp:nvSpPr>
        <dsp:cNvPr id="0" name=""/>
        <dsp:cNvSpPr/>
      </dsp:nvSpPr>
      <dsp:spPr>
        <a:xfrm>
          <a:off x="2513605" y="0"/>
          <a:ext cx="3360191" cy="7133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2000" b="1" kern="1200" dirty="0" smtClean="0"/>
            <a:t>IFJ</a:t>
          </a:r>
          <a:r>
            <a:rPr lang="en-US" sz="2000" b="1" kern="1200" dirty="0" smtClean="0"/>
            <a:t> </a:t>
          </a:r>
          <a:r>
            <a:rPr lang="pl-PL" sz="2000" b="1" kern="1200" dirty="0" smtClean="0"/>
            <a:t>PAN Team</a:t>
          </a:r>
          <a:r>
            <a:rPr lang="en-US" sz="2000" b="1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0" kern="1200" dirty="0" smtClean="0"/>
            <a:t>(Management)</a:t>
          </a:r>
          <a:endParaRPr lang="pl-PL" sz="1800" b="0" kern="1200" dirty="0"/>
        </a:p>
      </dsp:txBody>
      <dsp:txXfrm>
        <a:off x="2513605" y="0"/>
        <a:ext cx="3360191" cy="713378"/>
      </dsp:txXfrm>
    </dsp:sp>
    <dsp:sp modelId="{961A585E-46F6-4837-B7F3-079A22683381}">
      <dsp:nvSpPr>
        <dsp:cNvPr id="0" name=""/>
        <dsp:cNvSpPr/>
      </dsp:nvSpPr>
      <dsp:spPr>
        <a:xfrm>
          <a:off x="0" y="1048414"/>
          <a:ext cx="3260949" cy="5860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/>
            <a:t>Teams of cold magnets tests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dirty="0" smtClean="0"/>
            <a:t>(Technical Coordinator)</a:t>
          </a:r>
          <a:endParaRPr lang="pl-PL" sz="1600" kern="1200" dirty="0"/>
        </a:p>
      </dsp:txBody>
      <dsp:txXfrm>
        <a:off x="0" y="1048414"/>
        <a:ext cx="3260949" cy="586075"/>
      </dsp:txXfrm>
    </dsp:sp>
    <dsp:sp modelId="{D80F8043-7F5B-48FC-9937-AFEAC398649C}">
      <dsp:nvSpPr>
        <dsp:cNvPr id="0" name=""/>
        <dsp:cNvSpPr/>
      </dsp:nvSpPr>
      <dsp:spPr>
        <a:xfrm>
          <a:off x="283664" y="1785190"/>
          <a:ext cx="2516882" cy="433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54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Measurement</a:t>
          </a:r>
          <a:endParaRPr lang="pl-PL" sz="1600" kern="1200" dirty="0"/>
        </a:p>
      </dsp:txBody>
      <dsp:txXfrm>
        <a:off x="283664" y="1785190"/>
        <a:ext cx="2516882" cy="433448"/>
      </dsp:txXfrm>
    </dsp:sp>
    <dsp:sp modelId="{DF64821E-A378-411A-BD98-4D3D5D527473}">
      <dsp:nvSpPr>
        <dsp:cNvPr id="0" name=""/>
        <dsp:cNvSpPr/>
      </dsp:nvSpPr>
      <dsp:spPr>
        <a:xfrm>
          <a:off x="295532" y="2348570"/>
          <a:ext cx="2516882" cy="433448"/>
        </a:xfrm>
        <a:prstGeom prst="rect">
          <a:avLst/>
        </a:prstGeom>
        <a:gradFill rotWithShape="0">
          <a:gsLst>
            <a:gs pos="0">
              <a:srgbClr val="261748"/>
            </a:gs>
            <a:gs pos="54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Data Base and Software Development</a:t>
          </a:r>
          <a:endParaRPr lang="pl-PL" sz="1600" kern="1200" dirty="0"/>
        </a:p>
      </dsp:txBody>
      <dsp:txXfrm>
        <a:off x="295532" y="2348570"/>
        <a:ext cx="2516882" cy="433448"/>
      </dsp:txXfrm>
    </dsp:sp>
    <dsp:sp modelId="{50A1FE35-6855-4CA8-880F-9142DAF16033}">
      <dsp:nvSpPr>
        <dsp:cNvPr id="0" name=""/>
        <dsp:cNvSpPr/>
      </dsp:nvSpPr>
      <dsp:spPr>
        <a:xfrm>
          <a:off x="4061911" y="1064512"/>
          <a:ext cx="4379845" cy="5921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0" kern="1200" dirty="0" smtClean="0"/>
            <a:t>Teams of c</a:t>
          </a:r>
          <a:r>
            <a:rPr lang="pl-PL" sz="1800" b="0" kern="1200" dirty="0" smtClean="0"/>
            <a:t>avities and </a:t>
          </a:r>
          <a:r>
            <a:rPr lang="en-US" sz="1800" b="0" kern="1200" dirty="0" smtClean="0"/>
            <a:t>c</a:t>
          </a:r>
          <a:r>
            <a:rPr lang="pl-PL" sz="1800" b="0" kern="1200" dirty="0" err="1" smtClean="0"/>
            <a:t>ryomodules</a:t>
          </a:r>
          <a:r>
            <a:rPr lang="en-US" sz="1800" b="0" kern="1200" dirty="0" smtClean="0"/>
            <a:t> tests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0" kern="1200" dirty="0" smtClean="0"/>
            <a:t>(Technical Coordinator</a:t>
          </a:r>
          <a:r>
            <a:rPr lang="en-US" sz="1800" b="0" kern="1200" dirty="0" smtClean="0"/>
            <a:t>)</a:t>
          </a:r>
          <a:endParaRPr lang="pl-PL" sz="1800" b="0" kern="1200" dirty="0"/>
        </a:p>
      </dsp:txBody>
      <dsp:txXfrm>
        <a:off x="4061911" y="1064512"/>
        <a:ext cx="4379845" cy="592151"/>
      </dsp:txXfrm>
    </dsp:sp>
    <dsp:sp modelId="{CA0FDB95-A719-4B0E-A962-6359FCE99D4F}">
      <dsp:nvSpPr>
        <dsp:cNvPr id="0" name=""/>
        <dsp:cNvSpPr/>
      </dsp:nvSpPr>
      <dsp:spPr>
        <a:xfrm>
          <a:off x="5307236" y="1831387"/>
          <a:ext cx="2486566" cy="433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Safety officer</a:t>
          </a:r>
          <a:endParaRPr lang="pl-PL" sz="1600" kern="1200" dirty="0"/>
        </a:p>
      </dsp:txBody>
      <dsp:txXfrm>
        <a:off x="5307236" y="1831387"/>
        <a:ext cx="2486566" cy="433448"/>
      </dsp:txXfrm>
    </dsp:sp>
    <dsp:sp modelId="{4B01C659-291F-4251-B7E9-AA77B0CDE353}">
      <dsp:nvSpPr>
        <dsp:cNvPr id="0" name=""/>
        <dsp:cNvSpPr/>
      </dsp:nvSpPr>
      <dsp:spPr>
        <a:xfrm>
          <a:off x="5279876" y="2363741"/>
          <a:ext cx="2512842" cy="4307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Mechanic</a:t>
          </a:r>
          <a:endParaRPr lang="pl-PL" sz="1600" kern="1200" dirty="0"/>
        </a:p>
      </dsp:txBody>
      <dsp:txXfrm>
        <a:off x="5279876" y="2363741"/>
        <a:ext cx="2512842" cy="430774"/>
      </dsp:txXfrm>
    </dsp:sp>
    <dsp:sp modelId="{593D0829-82A6-4BBF-A848-F327AD31344E}">
      <dsp:nvSpPr>
        <dsp:cNvPr id="0" name=""/>
        <dsp:cNvSpPr/>
      </dsp:nvSpPr>
      <dsp:spPr>
        <a:xfrm>
          <a:off x="5297405" y="2889124"/>
          <a:ext cx="2512842" cy="4343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Vacuum</a:t>
          </a:r>
          <a:endParaRPr lang="pl-PL" sz="1600" kern="1200" dirty="0"/>
        </a:p>
      </dsp:txBody>
      <dsp:txXfrm>
        <a:off x="5297405" y="2889124"/>
        <a:ext cx="2512842" cy="434363"/>
      </dsp:txXfrm>
    </dsp:sp>
    <dsp:sp modelId="{4C6D9DA0-80C3-48D4-9F36-CED4B629B744}">
      <dsp:nvSpPr>
        <dsp:cNvPr id="0" name=""/>
        <dsp:cNvSpPr/>
      </dsp:nvSpPr>
      <dsp:spPr>
        <a:xfrm>
          <a:off x="5297405" y="3481809"/>
          <a:ext cx="2512842" cy="4343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Cryogenic</a:t>
          </a:r>
          <a:endParaRPr lang="pl-PL" sz="1600" kern="1200" dirty="0"/>
        </a:p>
      </dsp:txBody>
      <dsp:txXfrm>
        <a:off x="5297405" y="3481809"/>
        <a:ext cx="2512842" cy="434363"/>
      </dsp:txXfrm>
    </dsp:sp>
    <dsp:sp modelId="{C53B1A28-DD99-4830-BFC3-8A18458A6FDF}">
      <dsp:nvSpPr>
        <dsp:cNvPr id="0" name=""/>
        <dsp:cNvSpPr/>
      </dsp:nvSpPr>
      <dsp:spPr>
        <a:xfrm>
          <a:off x="5297405" y="4050785"/>
          <a:ext cx="2512842" cy="4343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RF Measurement</a:t>
          </a:r>
          <a:endParaRPr lang="pl-PL" sz="1600" kern="1200" dirty="0"/>
        </a:p>
      </dsp:txBody>
      <dsp:txXfrm>
        <a:off x="5297405" y="4050785"/>
        <a:ext cx="2512842" cy="434363"/>
      </dsp:txXfrm>
    </dsp:sp>
    <dsp:sp modelId="{5B15C582-C014-4AF1-8C1E-99B4C7019F21}">
      <dsp:nvSpPr>
        <dsp:cNvPr id="0" name=""/>
        <dsp:cNvSpPr/>
      </dsp:nvSpPr>
      <dsp:spPr>
        <a:xfrm>
          <a:off x="5297405" y="4607893"/>
          <a:ext cx="2512842" cy="43436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Software Development</a:t>
          </a:r>
          <a:endParaRPr lang="pl-PL" sz="1600" kern="1200" dirty="0"/>
        </a:p>
      </dsp:txBody>
      <dsp:txXfrm>
        <a:off x="5297405" y="4607893"/>
        <a:ext cx="2512842" cy="434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88A8-E040-4654-B4FA-BB33894949EB}" type="datetimeFigureOut">
              <a:rPr lang="en-US" smtClean="0"/>
              <a:pPr/>
              <a:t>3/24/2014</a:t>
            </a:fld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486F6-8CEC-4B35-9765-BFCC502CF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64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44" tIns="46072" rIns="92144" bIns="4607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C53398-26AB-47AD-ACD7-66E39FA7996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4573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133" y="4718214"/>
            <a:ext cx="5436235" cy="446912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DESY, November 29, 2012, PRR of IFJ PAN in-kind contribution for the XFEL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542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133" y="4718214"/>
            <a:ext cx="5436235" cy="446912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DESY, November 29, 2012, PRR of IFJ PAN in-kind contribution for the XFEL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2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133" y="4718214"/>
            <a:ext cx="5436235" cy="4469129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DESY, November 29, 2012, PRR of IFJ PAN in-kind contribution for the XFEL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6872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133" y="4718214"/>
            <a:ext cx="5436235" cy="446912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DESY, November 29, 2012, PRR of IFJ PAN in-kind contribution for the XFEL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237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79133" y="4718214"/>
            <a:ext cx="5436235" cy="446912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DESY, November 29, 2012, PRR of IFJ PAN in-kind contribution for the XFEL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802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xfel.eu/en/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cern.ch/lhc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tło prezentacji-główn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885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8153400" cy="2971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419600" y="5334000"/>
            <a:ext cx="4343400" cy="609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 i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Obraz 5" descr="tło prezentacji-główn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0"/>
            <a:ext cx="7239000" cy="86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2400" b="0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r>
              <a:rPr lang="en-US" noProof="0" smtClean="0"/>
              <a:t>Kliknij, aby edytować styl</a:t>
            </a:r>
            <a:endParaRPr lang="en-US" noProof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410200"/>
          </a:xfrm>
          <a:prstGeom prst="rect">
            <a:avLst/>
          </a:prstGeom>
        </p:spPr>
        <p:txBody>
          <a:bodyPr anchor="ctr" anchorCtr="0"/>
          <a:lstStyle>
            <a:lvl1pPr>
              <a:defRPr sz="2800">
                <a:latin typeface="Arial Rounded MT Bold" pitchFamily="34" charset="0"/>
              </a:defRPr>
            </a:lvl1pPr>
            <a:lvl2pPr>
              <a:defRPr sz="2400">
                <a:latin typeface="Arial Rounded MT Bold" pitchFamily="34" charset="0"/>
              </a:defRPr>
            </a:lvl2pPr>
            <a:lvl3pPr>
              <a:defRPr sz="2000">
                <a:latin typeface="Arial Rounded MT Bold" pitchFamily="34" charset="0"/>
              </a:defRPr>
            </a:lvl3pPr>
            <a:lvl4pPr>
              <a:defRPr sz="1600">
                <a:latin typeface="Arial Rounded MT Bold" pitchFamily="34" charset="0"/>
              </a:defRPr>
            </a:lvl4pPr>
            <a:lvl5pPr>
              <a:defRPr sz="1200">
                <a:latin typeface="Arial Rounded MT Bold" pitchFamily="34" charset="0"/>
              </a:defRPr>
            </a:lvl5pPr>
          </a:lstStyle>
          <a:p>
            <a:pPr lvl="0"/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style </a:t>
            </a:r>
            <a:r>
              <a:rPr lang="en-US" noProof="0" dirty="0" err="1" smtClean="0"/>
              <a:t>wzorca</a:t>
            </a:r>
            <a:r>
              <a:rPr lang="en-US" noProof="0" dirty="0" smtClean="0"/>
              <a:t> </a:t>
            </a:r>
            <a:r>
              <a:rPr lang="en-US" noProof="0" dirty="0" err="1" smtClean="0"/>
              <a:t>tekstu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Drugi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Trzeci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Czwarty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Piąty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: European XFEL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5447" y="49306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1143000" y="0"/>
            <a:ext cx="7239000" cy="86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2400" b="0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r>
              <a:rPr lang="en-US" noProof="0" smtClean="0"/>
              <a:t>Kliknij, aby edytować styl</a:t>
            </a:r>
            <a:endParaRPr lang="en-US" noProof="0"/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410200"/>
          </a:xfrm>
          <a:prstGeom prst="rect">
            <a:avLst/>
          </a:prstGeom>
        </p:spPr>
        <p:txBody>
          <a:bodyPr anchor="ctr" anchorCtr="0"/>
          <a:lstStyle>
            <a:lvl1pPr>
              <a:defRPr sz="2800">
                <a:latin typeface="Arial Rounded MT Bold" pitchFamily="34" charset="0"/>
              </a:defRPr>
            </a:lvl1pPr>
            <a:lvl2pPr>
              <a:defRPr sz="2400">
                <a:latin typeface="Arial Rounded MT Bold" pitchFamily="34" charset="0"/>
              </a:defRPr>
            </a:lvl2pPr>
            <a:lvl3pPr>
              <a:defRPr sz="2000">
                <a:latin typeface="Arial Rounded MT Bold" pitchFamily="34" charset="0"/>
              </a:defRPr>
            </a:lvl3pPr>
            <a:lvl4pPr>
              <a:defRPr sz="1600">
                <a:latin typeface="Arial Rounded MT Bold" pitchFamily="34" charset="0"/>
              </a:defRPr>
            </a:lvl4pPr>
            <a:lvl5pPr>
              <a:defRPr sz="1200">
                <a:latin typeface="Arial Rounded MT Bold" pitchFamily="34" charset="0"/>
              </a:defRPr>
            </a:lvl5pPr>
          </a:lstStyle>
          <a:p>
            <a:pPr lvl="0"/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style </a:t>
            </a:r>
            <a:r>
              <a:rPr lang="en-US" noProof="0" dirty="0" err="1" smtClean="0"/>
              <a:t>wzorca</a:t>
            </a:r>
            <a:r>
              <a:rPr lang="en-US" noProof="0" dirty="0" smtClean="0"/>
              <a:t> </a:t>
            </a:r>
            <a:r>
              <a:rPr lang="en-US" noProof="0" dirty="0" err="1" smtClean="0"/>
              <a:t>tekstu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Drugi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Trzeci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Czwarty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Piąty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HC logo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3729" y="35860"/>
            <a:ext cx="760602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1143000" y="0"/>
            <a:ext cx="7239000" cy="86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2400" b="0">
                <a:solidFill>
                  <a:schemeClr val="tx2"/>
                </a:solidFill>
                <a:latin typeface="Arial Rounded MT Bold" pitchFamily="34" charset="0"/>
              </a:defRPr>
            </a:lvl1pPr>
          </a:lstStyle>
          <a:p>
            <a:r>
              <a:rPr lang="en-US" noProof="0" smtClean="0"/>
              <a:t>Kliknij, aby edytować styl</a:t>
            </a:r>
            <a:endParaRPr lang="en-US" noProof="0"/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410200"/>
          </a:xfrm>
          <a:prstGeom prst="rect">
            <a:avLst/>
          </a:prstGeom>
        </p:spPr>
        <p:txBody>
          <a:bodyPr anchor="ctr" anchorCtr="0"/>
          <a:lstStyle>
            <a:lvl1pPr>
              <a:defRPr sz="2800">
                <a:latin typeface="Arial Rounded MT Bold" pitchFamily="34" charset="0"/>
              </a:defRPr>
            </a:lvl1pPr>
            <a:lvl2pPr>
              <a:defRPr sz="2400">
                <a:latin typeface="Arial Rounded MT Bold" pitchFamily="34" charset="0"/>
              </a:defRPr>
            </a:lvl2pPr>
            <a:lvl3pPr>
              <a:defRPr sz="2000">
                <a:latin typeface="Arial Rounded MT Bold" pitchFamily="34" charset="0"/>
              </a:defRPr>
            </a:lvl3pPr>
            <a:lvl4pPr>
              <a:defRPr sz="1600">
                <a:latin typeface="Arial Rounded MT Bold" pitchFamily="34" charset="0"/>
              </a:defRPr>
            </a:lvl4pPr>
            <a:lvl5pPr>
              <a:defRPr sz="1200">
                <a:latin typeface="Arial Rounded MT Bold" pitchFamily="34" charset="0"/>
              </a:defRPr>
            </a:lvl5pPr>
          </a:lstStyle>
          <a:p>
            <a:pPr lvl="0"/>
            <a:r>
              <a:rPr lang="en-US" noProof="0" dirty="0" err="1" smtClean="0"/>
              <a:t>Kliknij</a:t>
            </a:r>
            <a:r>
              <a:rPr lang="en-US" noProof="0" dirty="0" smtClean="0"/>
              <a:t>, </a:t>
            </a:r>
            <a:r>
              <a:rPr lang="en-US" noProof="0" dirty="0" err="1" smtClean="0"/>
              <a:t>aby</a:t>
            </a:r>
            <a:r>
              <a:rPr lang="en-US" noProof="0" dirty="0" smtClean="0"/>
              <a:t> </a:t>
            </a:r>
            <a:r>
              <a:rPr lang="en-US" noProof="0" dirty="0" err="1" smtClean="0"/>
              <a:t>edytować</a:t>
            </a:r>
            <a:r>
              <a:rPr lang="en-US" noProof="0" dirty="0" smtClean="0"/>
              <a:t> style </a:t>
            </a:r>
            <a:r>
              <a:rPr lang="en-US" noProof="0" dirty="0" err="1" smtClean="0"/>
              <a:t>wzorca</a:t>
            </a:r>
            <a:r>
              <a:rPr lang="en-US" noProof="0" dirty="0" smtClean="0"/>
              <a:t> </a:t>
            </a:r>
            <a:r>
              <a:rPr lang="en-US" noProof="0" dirty="0" err="1" smtClean="0"/>
              <a:t>tekstu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Drugi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Trzeci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Czwarty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Piąty</a:t>
            </a:r>
            <a:r>
              <a:rPr lang="en-US" noProof="0" dirty="0" smtClean="0"/>
              <a:t> </a:t>
            </a:r>
            <a:r>
              <a:rPr lang="en-US" noProof="0" dirty="0" err="1" smtClean="0"/>
              <a:t>poziom</a:t>
            </a:r>
            <a:endParaRPr 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tło prezentacji-slid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Symbol zastępczy daty 3"/>
          <p:cNvSpPr txBox="1">
            <a:spLocks/>
          </p:cNvSpPr>
          <p:nvPr/>
        </p:nvSpPr>
        <p:spPr>
          <a:xfrm>
            <a:off x="0" y="6451931"/>
            <a:ext cx="1676400" cy="406069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D8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Dariusz Bocian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AD8D5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Symbol zastępczy stopki 4"/>
          <p:cNvSpPr txBox="1">
            <a:spLocks/>
          </p:cNvSpPr>
          <p:nvPr/>
        </p:nvSpPr>
        <p:spPr>
          <a:xfrm>
            <a:off x="1828800" y="6451931"/>
            <a:ext cx="6248400" cy="406069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D8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D8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FJ PAN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D8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-ESS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D8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D8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technical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D8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meeting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AD8D5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Symbol zastępczy numeru slajdu 5"/>
          <p:cNvSpPr txBox="1">
            <a:spLocks/>
          </p:cNvSpPr>
          <p:nvPr/>
        </p:nvSpPr>
        <p:spPr>
          <a:xfrm>
            <a:off x="8153400" y="6451931"/>
            <a:ext cx="838200" cy="365125"/>
          </a:xfrm>
          <a:prstGeom prst="rect">
            <a:avLst/>
          </a:prstGeo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44C7E6-AA11-4795-9661-FC7D626F932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AD8D5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AD8D5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2" r:id="rId2"/>
    <p:sldLayoutId id="2147483663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xfel.eu/en/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fel.eu/en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cern.ch/lhc" TargetMode="Externa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04800" y="41910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0739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600" i="1" dirty="0" smtClean="0">
                <a:cs typeface="Arial" pitchFamily="34" charset="0"/>
              </a:rPr>
              <a:t>IFJ PAN - ESS technical </a:t>
            </a:r>
            <a:r>
              <a:rPr lang="en-US" sz="1600" i="1" dirty="0" smtClean="0">
                <a:cs typeface="Arial" pitchFamily="34" charset="0"/>
              </a:rPr>
              <a:t>meeting</a:t>
            </a:r>
            <a:r>
              <a:rPr lang="pl-PL" sz="1600" i="1" dirty="0" smtClean="0"/>
              <a:t> </a:t>
            </a:r>
          </a:p>
          <a:p>
            <a:pPr algn="ctr">
              <a:spcBef>
                <a:spcPct val="50000"/>
              </a:spcBef>
            </a:pPr>
            <a:r>
              <a:rPr lang="pl-PL" sz="1600" i="1" dirty="0" smtClean="0"/>
              <a:t>Kraków</a:t>
            </a:r>
            <a:r>
              <a:rPr lang="en-US" sz="1600" i="1" dirty="0" smtClean="0"/>
              <a:t>, </a:t>
            </a:r>
            <a:r>
              <a:rPr lang="pl-PL" sz="1600" i="1" dirty="0" smtClean="0"/>
              <a:t>24</a:t>
            </a:r>
            <a:r>
              <a:rPr lang="en-US" sz="1600" i="1" baseline="30000" dirty="0" smtClean="0"/>
              <a:t>th</a:t>
            </a:r>
            <a:r>
              <a:rPr lang="en-US" sz="1600" i="1" dirty="0" smtClean="0"/>
              <a:t> </a:t>
            </a:r>
            <a:r>
              <a:rPr lang="pl-PL" sz="1600" i="1" dirty="0" smtClean="0"/>
              <a:t>March</a:t>
            </a:r>
            <a:r>
              <a:rPr lang="en-US" sz="1600" i="1" dirty="0" smtClean="0"/>
              <a:t> 201</a:t>
            </a:r>
            <a:r>
              <a:rPr lang="pl-PL" sz="1600" i="1" dirty="0" smtClean="0"/>
              <a:t>4</a:t>
            </a:r>
            <a:endParaRPr lang="en-US" sz="1600" i="1" dirty="0"/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>
          <a:xfrm>
            <a:off x="0" y="4419600"/>
            <a:ext cx="9144000" cy="1219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/>
              <a:t>D. Bocian</a:t>
            </a:r>
          </a:p>
        </p:txBody>
      </p:sp>
      <p:sp>
        <p:nvSpPr>
          <p:cNvPr id="13" name="Tytuł 12"/>
          <p:cNvSpPr>
            <a:spLocks noGrp="1"/>
          </p:cNvSpPr>
          <p:nvPr>
            <p:ph type="ctrTitle"/>
          </p:nvPr>
        </p:nvSpPr>
        <p:spPr>
          <a:xfrm>
            <a:off x="381000" y="2133600"/>
            <a:ext cx="8458200" cy="2133600"/>
          </a:xfrm>
        </p:spPr>
        <p:txBody>
          <a:bodyPr anchor="ctr" anchorCtr="0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Overview</a:t>
            </a:r>
            <a:r>
              <a:rPr lang="pl-PL" dirty="0" smtClean="0">
                <a:solidFill>
                  <a:schemeClr val="tx1"/>
                </a:solidFill>
              </a:rPr>
              <a:t> of </a:t>
            </a:r>
            <a:r>
              <a:rPr lang="en-US" dirty="0" smtClean="0">
                <a:solidFill>
                  <a:schemeClr val="tx1"/>
                </a:solidFill>
              </a:rPr>
              <a:t>IFJ PAN involvement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pl-PL" dirty="0" smtClean="0">
                <a:solidFill>
                  <a:schemeClr val="tx1"/>
                </a:solidFill>
              </a:rPr>
              <a:t>in</a:t>
            </a:r>
            <a:r>
              <a:rPr lang="en-US" dirty="0" smtClean="0">
                <a:solidFill>
                  <a:schemeClr val="tx1"/>
                </a:solidFill>
              </a:rPr>
              <a:t> international projects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Cavity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test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ncoming inspection &amp; </a:t>
            </a:r>
            <a:r>
              <a:rPr lang="pl-PL" sz="2200" b="0" dirty="0" err="1" smtClean="0">
                <a:latin typeface="Times New Roman" pitchFamily="18" charset="0"/>
                <a:cs typeface="Times New Roman" pitchFamily="18" charset="0"/>
              </a:rPr>
              <a:t>preparation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 for test</a:t>
            </a:r>
            <a:endParaRPr lang="de-DE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6032" y="1102713"/>
            <a:ext cx="4019963" cy="38656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sz="1800" b="1" dirty="0">
                <a:ea typeface="ＭＳ Ｐゴシック"/>
                <a:cs typeface="ＭＳ Ｐゴシック"/>
              </a:rPr>
              <a:t>Main tasks</a:t>
            </a:r>
            <a:r>
              <a:rPr lang="en-US" sz="1800" b="1" dirty="0" smtClean="0">
                <a:ea typeface="ＭＳ Ｐゴシック"/>
                <a:cs typeface="ＭＳ Ｐゴシック"/>
              </a:rPr>
              <a:t>:</a:t>
            </a:r>
            <a:endParaRPr lang="en-US" sz="1800" b="1" dirty="0">
              <a:ea typeface="ＭＳ Ｐゴシック"/>
              <a:cs typeface="ＭＳ Ｐゴシック"/>
            </a:endParaRP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pl-PL" sz="1600" dirty="0" smtClean="0">
                <a:ea typeface="ＭＳ Ｐゴシック"/>
                <a:cs typeface="ＭＳ Ｐゴシック"/>
              </a:rPr>
              <a:t>Incoming Report</a:t>
            </a:r>
          </a:p>
          <a:p>
            <a:pPr marL="628650" lvl="1" indent="-171450">
              <a:buClrTx/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rgbClr val="00B050"/>
                </a:solidFill>
                <a:ea typeface="ＭＳ Ｐゴシック"/>
                <a:cs typeface="ＭＳ Ｐゴシック"/>
              </a:rPr>
              <a:t>Mechanical check of th</a:t>
            </a:r>
            <a:r>
              <a:rPr lang="en-US" sz="1600" dirty="0" smtClean="0">
                <a:solidFill>
                  <a:srgbClr val="00B050"/>
                </a:solidFill>
                <a:ea typeface="ＭＳ Ｐゴシック"/>
                <a:cs typeface="ＭＳ Ｐゴシック"/>
              </a:rPr>
              <a:t>e</a:t>
            </a:r>
            <a:r>
              <a:rPr lang="pl-PL" sz="1600" dirty="0" smtClean="0">
                <a:solidFill>
                  <a:srgbClr val="00B050"/>
                </a:solidFill>
                <a:ea typeface="ＭＳ Ｐゴシック"/>
                <a:cs typeface="ＭＳ Ｐゴシック"/>
              </a:rPr>
              <a:t> cavity</a:t>
            </a:r>
          </a:p>
          <a:p>
            <a:pPr marL="628650" lvl="1" indent="-171450">
              <a:buClrTx/>
              <a:buFont typeface="Wingdings" pitchFamily="2" charset="2"/>
              <a:buChar char="§"/>
              <a:defRPr/>
            </a:pPr>
            <a:r>
              <a:rPr lang="pl-PL" sz="1600" dirty="0" smtClean="0">
                <a:ea typeface="ＭＳ Ｐゴシック"/>
                <a:cs typeface="ＭＳ Ｐゴシック"/>
              </a:rPr>
              <a:t>Vaccum check</a:t>
            </a:r>
          </a:p>
          <a:p>
            <a:pPr marL="628650" lvl="1" indent="-171450">
              <a:buClrTx/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Electrical check</a:t>
            </a:r>
          </a:p>
          <a:p>
            <a:pPr marL="628650" lvl="1" indent="-171450">
              <a:buClrTx/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Cavity spectrum check </a:t>
            </a:r>
            <a:r>
              <a:rPr lang="pl-PL" sz="1600" dirty="0" smtClean="0">
                <a:ea typeface="ＭＳ Ｐゴシック"/>
                <a:cs typeface="ＭＳ Ｐゴシック"/>
              </a:rPr>
              <a:t>&amp; HOM tuning</a:t>
            </a:r>
            <a:endParaRPr lang="en-US" sz="1600" dirty="0">
              <a:ea typeface="ＭＳ Ｐゴシック"/>
              <a:cs typeface="ＭＳ Ｐゴシック"/>
            </a:endParaRP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 smtClean="0">
                <a:solidFill>
                  <a:srgbClr val="00B0F0"/>
                </a:solidFill>
                <a:ea typeface="ＭＳ Ｐゴシック"/>
                <a:cs typeface="ＭＳ Ｐゴシック"/>
              </a:rPr>
              <a:t>Assembling</a:t>
            </a:r>
            <a:r>
              <a:rPr lang="pl-PL" sz="1600" dirty="0" smtClean="0">
                <a:solidFill>
                  <a:srgbClr val="00B0F0"/>
                </a:solidFill>
                <a:ea typeface="ＭＳ Ｐゴシック"/>
                <a:cs typeface="ＭＳ Ｐゴシック"/>
              </a:rPr>
              <a:t> </a:t>
            </a:r>
            <a:r>
              <a:rPr lang="en-US" sz="1600" dirty="0" smtClean="0">
                <a:solidFill>
                  <a:srgbClr val="00B0F0"/>
                </a:solidFill>
                <a:ea typeface="ＭＳ Ｐゴシック"/>
                <a:cs typeface="ＭＳ Ｐゴシック"/>
              </a:rPr>
              <a:t>cavity </a:t>
            </a:r>
            <a:r>
              <a:rPr lang="en-US" sz="1600" dirty="0">
                <a:solidFill>
                  <a:srgbClr val="00B0F0"/>
                </a:solidFill>
                <a:ea typeface="ＭＳ Ｐゴシック"/>
                <a:cs typeface="ＭＳ Ｐゴシック"/>
              </a:rPr>
              <a:t>to the </a:t>
            </a:r>
            <a:r>
              <a:rPr lang="pl-PL" sz="1600" dirty="0">
                <a:solidFill>
                  <a:srgbClr val="00B0F0"/>
                </a:solidFill>
                <a:ea typeface="ＭＳ Ｐゴシック"/>
                <a:cs typeface="ＭＳ Ｐゴシック"/>
              </a:rPr>
              <a:t>i</a:t>
            </a:r>
            <a:r>
              <a:rPr lang="en-US" sz="1600" dirty="0" smtClean="0">
                <a:solidFill>
                  <a:srgbClr val="00B0F0"/>
                </a:solidFill>
                <a:ea typeface="ＭＳ Ｐゴシック"/>
                <a:cs typeface="ＭＳ Ｐゴシック"/>
              </a:rPr>
              <a:t>nsert</a:t>
            </a:r>
            <a:endParaRPr lang="en-US" sz="1600" dirty="0">
              <a:solidFill>
                <a:srgbClr val="00B0F0"/>
              </a:solidFill>
              <a:ea typeface="ＭＳ Ｐゴシック"/>
              <a:cs typeface="ＭＳ Ｐゴシック"/>
            </a:endParaRP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Connecting </a:t>
            </a:r>
            <a:r>
              <a:rPr lang="en-US" sz="1600" dirty="0" smtClean="0">
                <a:solidFill>
                  <a:srgbClr val="FFC000"/>
                </a:solidFill>
                <a:ea typeface="ＭＳ Ｐゴシック"/>
                <a:cs typeface="ＭＳ Ｐゴシック"/>
              </a:rPr>
              <a:t>cavity </a:t>
            </a:r>
            <a:r>
              <a:rPr lang="en-US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to the </a:t>
            </a:r>
            <a:r>
              <a:rPr lang="pl-PL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v</a:t>
            </a:r>
            <a:r>
              <a:rPr lang="en-US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acuum line</a:t>
            </a:r>
            <a:r>
              <a:rPr lang="pl-PL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 </a:t>
            </a:r>
            <a:r>
              <a:rPr lang="pl-PL" sz="1600" dirty="0" smtClean="0">
                <a:solidFill>
                  <a:srgbClr val="FFC000"/>
                </a:solidFill>
                <a:ea typeface="ＭＳ Ｐゴシック"/>
                <a:cs typeface="ＭＳ Ｐゴシック"/>
              </a:rPr>
              <a:t/>
            </a:r>
            <a:br>
              <a:rPr lang="pl-PL" sz="1600" dirty="0" smtClean="0">
                <a:solidFill>
                  <a:srgbClr val="FFC000"/>
                </a:solidFill>
                <a:ea typeface="ＭＳ Ｐゴシック"/>
                <a:cs typeface="ＭＳ Ｐゴシック"/>
              </a:rPr>
            </a:br>
            <a:r>
              <a:rPr lang="pl-PL" sz="1600" dirty="0" smtClean="0">
                <a:solidFill>
                  <a:srgbClr val="FFC000"/>
                </a:solidFill>
                <a:ea typeface="ＭＳ Ｐゴシック"/>
                <a:cs typeface="ＭＳ Ｐゴシック"/>
              </a:rPr>
              <a:t>(</a:t>
            </a:r>
            <a:r>
              <a:rPr lang="pl-PL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in</a:t>
            </a:r>
            <a:r>
              <a:rPr lang="en-US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 cleanroom</a:t>
            </a:r>
            <a:r>
              <a:rPr lang="pl-PL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 conditions</a:t>
            </a:r>
            <a:r>
              <a:rPr lang="en-US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)</a:t>
            </a: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/>
                <a:cs typeface="ＭＳ Ｐゴシック"/>
              </a:rPr>
              <a:t>Cables connection with TDR</a:t>
            </a: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/>
                <a:cs typeface="ＭＳ Ｐゴシック"/>
              </a:rPr>
              <a:t>Leak check of the </a:t>
            </a:r>
            <a:r>
              <a:rPr lang="en-US" sz="1600" dirty="0" smtClean="0">
                <a:ea typeface="ＭＳ Ｐゴシック"/>
                <a:cs typeface="ＭＳ Ｐゴシック"/>
              </a:rPr>
              <a:t>cavity</a:t>
            </a:r>
            <a:endParaRPr lang="en-US" sz="1600" dirty="0">
              <a:ea typeface="ＭＳ Ｐゴシック"/>
              <a:cs typeface="ＭＳ Ｐゴシック"/>
            </a:endParaRP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rgbClr val="7030A0"/>
                </a:solidFill>
                <a:ea typeface="ＭＳ Ｐゴシック"/>
                <a:cs typeface="ＭＳ Ｐゴシック"/>
              </a:rPr>
              <a:t>Transport of the i</a:t>
            </a:r>
            <a:r>
              <a:rPr lang="en-US" sz="1600" dirty="0" smtClean="0">
                <a:solidFill>
                  <a:srgbClr val="7030A0"/>
                </a:solidFill>
                <a:ea typeface="ＭＳ Ｐゴシック"/>
                <a:cs typeface="ＭＳ Ｐゴシック"/>
              </a:rPr>
              <a:t>nsert </a:t>
            </a:r>
            <a:r>
              <a:rPr lang="en-US" sz="1600" dirty="0">
                <a:solidFill>
                  <a:srgbClr val="7030A0"/>
                </a:solidFill>
                <a:ea typeface="ＭＳ Ｐゴシック"/>
                <a:cs typeface="ＭＳ Ｐゴシック"/>
              </a:rPr>
              <a:t>to the cryostat</a:t>
            </a: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/>
                <a:cs typeface="ＭＳ Ｐゴシック"/>
              </a:rPr>
              <a:t>Connecting </a:t>
            </a:r>
            <a:r>
              <a:rPr lang="pl-PL" sz="1600" dirty="0">
                <a:ea typeface="ＭＳ Ｐゴシック"/>
                <a:cs typeface="ＭＳ Ｐゴシック"/>
              </a:rPr>
              <a:t>of the </a:t>
            </a:r>
            <a:r>
              <a:rPr lang="en-US" sz="1600" dirty="0" smtClean="0">
                <a:ea typeface="ＭＳ Ｐゴシック"/>
                <a:cs typeface="ＭＳ Ｐゴシック"/>
              </a:rPr>
              <a:t>i</a:t>
            </a:r>
            <a:r>
              <a:rPr lang="pl-PL" sz="1600" dirty="0" smtClean="0">
                <a:ea typeface="ＭＳ Ｐゴシック"/>
                <a:cs typeface="ＭＳ Ｐゴシック"/>
              </a:rPr>
              <a:t>nsert </a:t>
            </a:r>
            <a:r>
              <a:rPr lang="en-US" sz="1600" dirty="0">
                <a:ea typeface="ＭＳ Ｐゴシック"/>
                <a:cs typeface="ＭＳ Ｐゴシック"/>
              </a:rPr>
              <a:t>to the </a:t>
            </a:r>
            <a:r>
              <a:rPr lang="pl-PL" sz="1600" dirty="0">
                <a:ea typeface="ＭＳ Ｐゴシック"/>
                <a:cs typeface="ＭＳ Ｐゴシック"/>
              </a:rPr>
              <a:t>v</a:t>
            </a:r>
            <a:r>
              <a:rPr lang="en-US" sz="1600" dirty="0">
                <a:ea typeface="ＭＳ Ｐゴシック"/>
                <a:cs typeface="ＭＳ Ｐゴシック"/>
              </a:rPr>
              <a:t>acuum </a:t>
            </a:r>
            <a:r>
              <a:rPr lang="en-US" sz="1600" dirty="0" smtClean="0">
                <a:ea typeface="ＭＳ Ｐゴシック"/>
                <a:cs typeface="ＭＳ Ｐゴシック"/>
              </a:rPr>
              <a:t>line</a:t>
            </a:r>
            <a:endParaRPr lang="en-US" sz="1600" dirty="0">
              <a:ea typeface="ＭＳ Ｐゴシック"/>
              <a:cs typeface="ＭＳ Ｐゴシック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53" y="1182511"/>
            <a:ext cx="2467193" cy="37858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1" y="1926934"/>
            <a:ext cx="1642410" cy="133262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1" y="3435132"/>
            <a:ext cx="1642410" cy="133262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697" y="4957153"/>
            <a:ext cx="940686" cy="135814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01" y="4935262"/>
            <a:ext cx="956286" cy="138003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54" y="4956117"/>
            <a:ext cx="1672841" cy="135918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27" y="4701656"/>
            <a:ext cx="1099013" cy="158892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47" y="4712939"/>
            <a:ext cx="1108308" cy="160236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1" y="4956117"/>
            <a:ext cx="1642410" cy="133445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Cavity test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ryogenic opera</a:t>
            </a:r>
            <a:r>
              <a:rPr lang="pl-PL" sz="2200" b="0" dirty="0" err="1" smtClean="0">
                <a:latin typeface="Times New Roman" pitchFamily="18" charset="0"/>
                <a:cs typeface="Times New Roman" pitchFamily="18" charset="0"/>
              </a:rPr>
              <a:t>tion</a:t>
            </a:r>
            <a:endParaRPr lang="de-DE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30779" y="1138351"/>
            <a:ext cx="343061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None/>
            </a:pPr>
            <a:r>
              <a:rPr lang="en-US" sz="1800" b="1" dirty="0"/>
              <a:t>Cryogenic activities at AMTF:</a:t>
            </a:r>
            <a:endParaRPr lang="en-US" sz="1800" dirty="0"/>
          </a:p>
          <a:p>
            <a:pPr marL="285750" indent="-285750" eaLnBrk="1" hangingPunct="1">
              <a:buClrTx/>
              <a:buFont typeface="Wingdings" pitchFamily="2" charset="2"/>
              <a:buChar char="q"/>
            </a:pPr>
            <a:r>
              <a:rPr lang="pl-PL" sz="1800" dirty="0"/>
              <a:t> </a:t>
            </a:r>
            <a:r>
              <a:rPr lang="en-US" sz="1800" dirty="0"/>
              <a:t>Cool down</a:t>
            </a:r>
          </a:p>
          <a:p>
            <a:pPr marL="285750" indent="-285750" eaLnBrk="1" hangingPunct="1">
              <a:buClrTx/>
              <a:buFont typeface="Wingdings" pitchFamily="2" charset="2"/>
              <a:buChar char="q"/>
            </a:pPr>
            <a:r>
              <a:rPr lang="pl-PL" sz="1800" dirty="0"/>
              <a:t> </a:t>
            </a:r>
            <a:r>
              <a:rPr lang="en-US" sz="1800" dirty="0"/>
              <a:t>Maintenance during the </a:t>
            </a:r>
            <a:r>
              <a:rPr lang="en-US" sz="1800" dirty="0" smtClean="0"/>
              <a:t>test</a:t>
            </a:r>
            <a:endParaRPr lang="pl-PL" sz="1800" dirty="0" smtClean="0"/>
          </a:p>
          <a:p>
            <a:pPr marL="285750" indent="-285750" eaLnBrk="1" hangingPunct="1">
              <a:buClrTx/>
              <a:buFont typeface="Wingdings" pitchFamily="2" charset="2"/>
              <a:buChar char="q"/>
            </a:pPr>
            <a:r>
              <a:rPr lang="pl-PL" sz="1800" dirty="0" smtClean="0"/>
              <a:t> Warm</a:t>
            </a:r>
            <a:r>
              <a:rPr lang="en-US" sz="1800" dirty="0" smtClean="0"/>
              <a:t> </a:t>
            </a:r>
            <a:r>
              <a:rPr lang="pl-PL" sz="1800" dirty="0" smtClean="0"/>
              <a:t>up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54" y="1138352"/>
            <a:ext cx="4009351" cy="21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252356" y="3306727"/>
            <a:ext cx="27580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1200" dirty="0" smtClean="0"/>
              <a:t>Cool down process from 300 K to 2 K</a:t>
            </a:r>
            <a:endParaRPr lang="en-US" sz="1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3" y="3659286"/>
            <a:ext cx="2928266" cy="249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783" y="3434097"/>
            <a:ext cx="1410596" cy="273283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2" y="2657453"/>
            <a:ext cx="3211771" cy="350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4856" y="6157661"/>
            <a:ext cx="63718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pl-PL" sz="1200" dirty="0"/>
              <a:t>Cryogenics operator’s control panel for </a:t>
            </a:r>
            <a:r>
              <a:rPr lang="en-US" sz="1200" dirty="0" smtClean="0"/>
              <a:t>test cryostat (left) and </a:t>
            </a:r>
            <a:r>
              <a:rPr lang="pl-PL" sz="1200" dirty="0" smtClean="0"/>
              <a:t>subcooler</a:t>
            </a:r>
            <a:r>
              <a:rPr lang="en-US" sz="1200" dirty="0" smtClean="0"/>
              <a:t> </a:t>
            </a:r>
            <a:r>
              <a:rPr lang="pl-PL" sz="1200" dirty="0" smtClean="0"/>
              <a:t>box</a:t>
            </a:r>
            <a:r>
              <a:rPr lang="en-US" sz="1200" dirty="0" smtClean="0"/>
              <a:t> (righ</a:t>
            </a:r>
            <a:r>
              <a:rPr lang="en-US" sz="1100" dirty="0" smtClean="0"/>
              <a:t>t</a:t>
            </a:r>
            <a:r>
              <a:rPr lang="en-US" sz="1200" dirty="0" smtClean="0"/>
              <a:t>) at AMT</a:t>
            </a:r>
            <a:r>
              <a:rPr lang="pl-PL" sz="1200" dirty="0" smtClean="0"/>
              <a:t>F</a:t>
            </a:r>
            <a:r>
              <a:rPr lang="en-US" sz="1200" dirty="0" smtClean="0"/>
              <a:t>.</a:t>
            </a:r>
            <a:r>
              <a:rPr lang="pl-PL" sz="1200" dirty="0" smtClean="0"/>
              <a:t> </a:t>
            </a:r>
            <a:endParaRPr lang="de-DE" sz="1200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056747" y="6170477"/>
            <a:ext cx="1805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1200" dirty="0" smtClean="0"/>
              <a:t>Cavity cryostat at AMTF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651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Cavity test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l-PL" sz="2200" b="0" dirty="0">
                <a:latin typeface="Times New Roman" pitchFamily="18" charset="0"/>
                <a:cs typeface="Times New Roman" pitchFamily="18" charset="0"/>
              </a:rPr>
              <a:t>ertica</a:t>
            </a:r>
            <a:r>
              <a:rPr lang="en-US" sz="2200" b="0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cryostat 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 2K 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35407" y="1310861"/>
            <a:ext cx="3185132" cy="11133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ClrTx/>
              <a:buFont typeface="Wingdings" pitchFamily="2" charset="2"/>
              <a:buChar char="q"/>
              <a:defRPr/>
            </a:pPr>
            <a:r>
              <a:rPr lang="en-US" sz="2000" dirty="0" smtClean="0"/>
              <a:t>Part of software written </a:t>
            </a:r>
            <a:endParaRPr lang="pl-PL" sz="2000" dirty="0"/>
          </a:p>
          <a:p>
            <a:pPr marL="0" indent="0">
              <a:buClrTx/>
              <a:buNone/>
              <a:defRPr/>
            </a:pPr>
            <a:r>
              <a:rPr lang="pl-PL" sz="2000" dirty="0" smtClean="0"/>
              <a:t>    </a:t>
            </a:r>
            <a:r>
              <a:rPr lang="en-US" sz="2000" dirty="0" smtClean="0"/>
              <a:t>by IFJ</a:t>
            </a:r>
            <a:r>
              <a:rPr lang="en-US" sz="2000" dirty="0"/>
              <a:t> </a:t>
            </a:r>
            <a:r>
              <a:rPr lang="en-US" sz="2000" dirty="0" smtClean="0"/>
              <a:t>PAN engineers </a:t>
            </a:r>
          </a:p>
          <a:p>
            <a:pPr>
              <a:buClrTx/>
              <a:buFont typeface="Wingdings" pitchFamily="2" charset="2"/>
              <a:buChar char="q"/>
              <a:defRPr/>
            </a:pPr>
            <a:r>
              <a:rPr lang="en-US" sz="2000" dirty="0" smtClean="0"/>
              <a:t>Q vs E measurement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1" y="2722972"/>
            <a:ext cx="4083470" cy="3434738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760114" y="6157711"/>
            <a:ext cx="43838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1200" dirty="0" smtClean="0"/>
              <a:t>Cavity test-stand, cryostat (left) and electronic racks (right)</a:t>
            </a:r>
            <a:endParaRPr lang="en-US" sz="1200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27521" y="6157710"/>
            <a:ext cx="40834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1200" dirty="0" smtClean="0"/>
              <a:t>Cable calibration application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05" y="3545971"/>
            <a:ext cx="1348090" cy="2611738"/>
          </a:xfrm>
          <a:prstGeom prst="rect">
            <a:avLst/>
          </a:prstGeom>
        </p:spPr>
      </p:pic>
      <p:pic>
        <p:nvPicPr>
          <p:cNvPr id="13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15" y="4558881"/>
            <a:ext cx="2640146" cy="159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95" y="1200466"/>
            <a:ext cx="3302955" cy="277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862296" y="3978628"/>
            <a:ext cx="26289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1200" dirty="0" smtClean="0"/>
              <a:t>Vertical measurements application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823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Cavity test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in v</a:t>
            </a:r>
            <a:r>
              <a:rPr lang="pl-PL" sz="2200" b="0" dirty="0" err="1" smtClean="0">
                <a:latin typeface="Times New Roman" pitchFamily="18" charset="0"/>
                <a:cs typeface="Times New Roman" pitchFamily="18" charset="0"/>
              </a:rPr>
              <a:t>ertica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l cryostat at 2K </a:t>
            </a:r>
            <a:endParaRPr lang="de-DE" sz="2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67" y="1219200"/>
            <a:ext cx="2815003" cy="43195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4965" y="1219201"/>
            <a:ext cx="4624038" cy="11819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ClrTx/>
              <a:buFont typeface="Wingdings" pitchFamily="2" charset="2"/>
              <a:buChar char="q"/>
              <a:defRPr/>
            </a:pPr>
            <a:r>
              <a:rPr lang="en-US" sz="2000" dirty="0" smtClean="0"/>
              <a:t>Maximal E</a:t>
            </a:r>
            <a:r>
              <a:rPr lang="en-US" sz="2000" baseline="-25000" dirty="0" smtClean="0"/>
              <a:t>acc</a:t>
            </a:r>
            <a:r>
              <a:rPr lang="en-US" sz="2000" dirty="0" smtClean="0"/>
              <a:t> (&gt; 26 MV/m)</a:t>
            </a:r>
          </a:p>
          <a:p>
            <a:pPr>
              <a:buClrTx/>
              <a:buFont typeface="Wingdings" pitchFamily="2" charset="2"/>
              <a:buChar char="q"/>
              <a:defRPr/>
            </a:pPr>
            <a:r>
              <a:rPr lang="en-US" sz="2000" dirty="0" smtClean="0"/>
              <a:t>Q</a:t>
            </a:r>
            <a:r>
              <a:rPr lang="en-US" sz="2000" baseline="-25000" dirty="0" smtClean="0"/>
              <a:t>0 </a:t>
            </a:r>
            <a:r>
              <a:rPr lang="en-US" sz="2000" dirty="0" smtClean="0"/>
              <a:t>factor vs. E</a:t>
            </a:r>
            <a:r>
              <a:rPr lang="en-US" sz="2000" baseline="-25000" dirty="0" smtClean="0"/>
              <a:t>acc  </a:t>
            </a:r>
            <a:r>
              <a:rPr lang="en-US" sz="2000" dirty="0" smtClean="0"/>
              <a:t>(&gt;10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buClrTx/>
              <a:buFont typeface="Wingdings" pitchFamily="2" charset="2"/>
              <a:buChar char="q"/>
              <a:defRPr/>
            </a:pPr>
            <a:r>
              <a:rPr lang="en-US" sz="2000" dirty="0" smtClean="0"/>
              <a:t>Radiation </a:t>
            </a:r>
            <a:r>
              <a:rPr lang="en-US" sz="2000" dirty="0"/>
              <a:t>vs.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acc</a:t>
            </a:r>
            <a:r>
              <a:rPr lang="en-US" sz="2000" baseline="-25000" dirty="0"/>
              <a:t> </a:t>
            </a:r>
            <a:r>
              <a:rPr lang="en-US" sz="2000" dirty="0" smtClean="0"/>
              <a:t>(&lt;10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mGy/min)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5" y="2588196"/>
            <a:ext cx="4624038" cy="338642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44" y="3496773"/>
            <a:ext cx="3754122" cy="247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6"/>
          <p:cNvSpPr txBox="1"/>
          <p:nvPr/>
        </p:nvSpPr>
        <p:spPr>
          <a:xfrm>
            <a:off x="4999344" y="5982163"/>
            <a:ext cx="3754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/>
              <a:t>Example of series cavities </a:t>
            </a:r>
            <a:r>
              <a:rPr lang="en-US" sz="1200" dirty="0" smtClean="0"/>
              <a:t>test results</a:t>
            </a:r>
            <a:endParaRPr lang="de-DE" sz="1200" dirty="0"/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94965" y="5974621"/>
            <a:ext cx="462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pl-PL" sz="1200" dirty="0" smtClean="0"/>
              <a:t>Results </a:t>
            </a:r>
            <a:r>
              <a:rPr lang="en-US" sz="1200" dirty="0" smtClean="0"/>
              <a:t>o</a:t>
            </a:r>
            <a:r>
              <a:rPr lang="pl-PL" sz="1200" dirty="0" smtClean="0"/>
              <a:t>ver</a:t>
            </a:r>
            <a:r>
              <a:rPr lang="en-US" sz="1200" dirty="0" smtClean="0"/>
              <a:t>v</a:t>
            </a:r>
            <a:r>
              <a:rPr lang="pl-PL" sz="1200" dirty="0" smtClean="0"/>
              <a:t>ie</a:t>
            </a:r>
            <a:r>
              <a:rPr lang="en-US" sz="1200" dirty="0" smtClean="0"/>
              <a:t>w</a:t>
            </a:r>
            <a:r>
              <a:rPr lang="pl-PL" sz="1200" dirty="0" smtClean="0"/>
              <a:t> from IFJ PAN </a:t>
            </a:r>
            <a:r>
              <a:rPr lang="en-US" sz="1200" dirty="0" smtClean="0"/>
              <a:t>c</a:t>
            </a:r>
            <a:r>
              <a:rPr lang="pl-PL" sz="1200" dirty="0" smtClean="0"/>
              <a:t>aviti</a:t>
            </a:r>
            <a:r>
              <a:rPr lang="en-US" sz="1200" dirty="0" smtClean="0"/>
              <a:t>y </a:t>
            </a:r>
            <a:r>
              <a:rPr lang="pl-PL" sz="1200" dirty="0" smtClean="0"/>
              <a:t>database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12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Cavity test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Disassembling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 outgoing</a:t>
            </a:r>
            <a:endParaRPr lang="de-DE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0575" y="1066800"/>
            <a:ext cx="4450862" cy="38656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800" b="1" dirty="0">
                <a:ea typeface="ＭＳ Ｐゴシック"/>
                <a:cs typeface="ＭＳ Ｐゴシック"/>
              </a:rPr>
              <a:t>Main </a:t>
            </a:r>
            <a:r>
              <a:rPr lang="en-US" sz="1800" b="1" dirty="0" smtClean="0">
                <a:ea typeface="ＭＳ Ｐゴシック"/>
                <a:cs typeface="ＭＳ Ｐゴシック"/>
              </a:rPr>
              <a:t>tasks</a:t>
            </a:r>
            <a:endParaRPr lang="en-US" sz="1800" b="1" dirty="0">
              <a:ea typeface="ＭＳ Ｐゴシック"/>
              <a:cs typeface="ＭＳ Ｐゴシック"/>
            </a:endParaRP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/>
                <a:cs typeface="ＭＳ Ｐゴシック"/>
              </a:rPr>
              <a:t>Disconnecting </a:t>
            </a:r>
            <a:r>
              <a:rPr lang="pl-PL" sz="1600" dirty="0">
                <a:ea typeface="ＭＳ Ｐゴシック"/>
                <a:cs typeface="ＭＳ Ｐゴシック"/>
              </a:rPr>
              <a:t>of the </a:t>
            </a:r>
            <a:r>
              <a:rPr lang="en-US" sz="1600" dirty="0" smtClean="0">
                <a:ea typeface="ＭＳ Ｐゴシック"/>
                <a:cs typeface="ＭＳ Ｐゴシック"/>
              </a:rPr>
              <a:t>i</a:t>
            </a:r>
            <a:r>
              <a:rPr lang="pl-PL" sz="1600" dirty="0" smtClean="0">
                <a:ea typeface="ＭＳ Ｐゴシック"/>
                <a:cs typeface="ＭＳ Ｐゴシック"/>
              </a:rPr>
              <a:t>nsert</a:t>
            </a:r>
            <a:r>
              <a:rPr lang="en-US" sz="1600" dirty="0" smtClean="0">
                <a:ea typeface="ＭＳ Ｐゴシック"/>
                <a:cs typeface="ＭＳ Ｐゴシック"/>
              </a:rPr>
              <a:t> </a:t>
            </a:r>
            <a:r>
              <a:rPr lang="en-US" sz="1600" dirty="0">
                <a:ea typeface="ＭＳ Ｐゴシック"/>
                <a:cs typeface="ＭＳ Ｐゴシック"/>
              </a:rPr>
              <a:t>from the </a:t>
            </a:r>
            <a:r>
              <a:rPr lang="pl-PL" sz="1600" dirty="0">
                <a:ea typeface="ＭＳ Ｐゴシック"/>
                <a:cs typeface="ＭＳ Ｐゴシック"/>
              </a:rPr>
              <a:t>v</a:t>
            </a:r>
            <a:r>
              <a:rPr lang="en-US" sz="1600" dirty="0">
                <a:ea typeface="ＭＳ Ｐゴシック"/>
                <a:cs typeface="ＭＳ Ｐゴシック"/>
              </a:rPr>
              <a:t>acuum line</a:t>
            </a: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/>
                <a:cs typeface="ＭＳ Ｐゴシック"/>
              </a:rPr>
              <a:t>Transport of the </a:t>
            </a:r>
            <a:r>
              <a:rPr lang="en-US" sz="1600" dirty="0" smtClean="0">
                <a:ea typeface="ＭＳ Ｐゴシック"/>
                <a:cs typeface="ＭＳ Ｐゴシック"/>
              </a:rPr>
              <a:t>insert </a:t>
            </a:r>
            <a:r>
              <a:rPr lang="en-US" sz="1600" dirty="0">
                <a:ea typeface="ＭＳ Ｐゴシック"/>
                <a:cs typeface="ＭＳ Ｐゴシック"/>
              </a:rPr>
              <a:t>to the preparation area</a:t>
            </a: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/>
                <a:cs typeface="ＭＳ Ｐゴシック"/>
              </a:rPr>
              <a:t>Leak check of the </a:t>
            </a:r>
            <a:r>
              <a:rPr lang="en-US" sz="1600" dirty="0" smtClean="0">
                <a:ea typeface="ＭＳ Ｐゴシック"/>
                <a:cs typeface="ＭＳ Ｐゴシック"/>
              </a:rPr>
              <a:t>cavity</a:t>
            </a:r>
            <a:endParaRPr lang="en-US" sz="1600" dirty="0">
              <a:ea typeface="ＭＳ Ｐゴシック"/>
              <a:cs typeface="ＭＳ Ｐゴシック"/>
            </a:endParaRP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Disconnecting </a:t>
            </a:r>
            <a:r>
              <a:rPr lang="en-US" sz="16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cavity </a:t>
            </a:r>
            <a:r>
              <a:rPr lang="pl-PL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from</a:t>
            </a:r>
            <a:r>
              <a:rPr lang="en-US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 the </a:t>
            </a:r>
            <a:r>
              <a:rPr lang="pl-PL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v</a:t>
            </a:r>
            <a:r>
              <a:rPr lang="en-US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acuum line</a:t>
            </a:r>
            <a:r>
              <a:rPr lang="pl-PL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  <a:r>
              <a:rPr lang="en-US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(</a:t>
            </a:r>
            <a:r>
              <a:rPr lang="pl-PL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in</a:t>
            </a:r>
            <a:r>
              <a:rPr lang="en-US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 cleanroom</a:t>
            </a:r>
            <a:r>
              <a:rPr lang="pl-PL" sz="1600" dirty="0">
                <a:solidFill>
                  <a:srgbClr val="FF0000"/>
                </a:solidFill>
                <a:ea typeface="ＭＳ Ｐゴシック"/>
                <a:cs typeface="ＭＳ Ｐゴシック"/>
              </a:rPr>
              <a:t> conditions)</a:t>
            </a: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pl-PL" sz="1600" dirty="0" err="1">
                <a:solidFill>
                  <a:srgbClr val="FFC000"/>
                </a:solidFill>
                <a:ea typeface="ＭＳ Ｐゴシック"/>
                <a:cs typeface="ＭＳ Ｐゴシック"/>
              </a:rPr>
              <a:t>Disa</a:t>
            </a:r>
            <a:r>
              <a:rPr lang="en-US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ssembling </a:t>
            </a:r>
            <a:r>
              <a:rPr lang="en-US" sz="1600" dirty="0" smtClean="0">
                <a:solidFill>
                  <a:srgbClr val="FFC000"/>
                </a:solidFill>
                <a:ea typeface="ＭＳ Ｐゴシック"/>
                <a:cs typeface="ＭＳ Ｐゴシック"/>
              </a:rPr>
              <a:t>cavity </a:t>
            </a:r>
            <a:r>
              <a:rPr lang="pl-PL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from</a:t>
            </a:r>
            <a:r>
              <a:rPr lang="en-US" sz="1600" dirty="0">
                <a:solidFill>
                  <a:srgbClr val="FFC000"/>
                </a:solidFill>
                <a:ea typeface="ＭＳ Ｐゴシック"/>
                <a:cs typeface="ＭＳ Ｐゴシック"/>
              </a:rPr>
              <a:t> the </a:t>
            </a:r>
            <a:r>
              <a:rPr lang="en-US" sz="1600" dirty="0" smtClean="0">
                <a:solidFill>
                  <a:srgbClr val="FFC000"/>
                </a:solidFill>
                <a:ea typeface="ＭＳ Ｐゴシック"/>
                <a:cs typeface="ＭＳ Ｐゴシック"/>
              </a:rPr>
              <a:t>insert</a:t>
            </a:r>
            <a:endParaRPr lang="en-US" sz="1600" dirty="0">
              <a:solidFill>
                <a:srgbClr val="FFC000"/>
              </a:solidFill>
              <a:ea typeface="ＭＳ Ｐゴシック"/>
              <a:cs typeface="ＭＳ Ｐゴシック"/>
            </a:endParaRP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rgbClr val="00B0F0"/>
                </a:solidFill>
                <a:ea typeface="ＭＳ Ｐゴシック"/>
                <a:cs typeface="ＭＳ Ｐゴシック"/>
              </a:rPr>
              <a:t>Outgoing </a:t>
            </a:r>
            <a:r>
              <a:rPr lang="en-US" sz="1600" dirty="0" smtClean="0">
                <a:solidFill>
                  <a:srgbClr val="00B0F0"/>
                </a:solidFill>
                <a:ea typeface="ＭＳ Ｐゴシック"/>
                <a:cs typeface="ＭＳ Ｐゴシック"/>
              </a:rPr>
              <a:t>check</a:t>
            </a:r>
            <a:endParaRPr lang="pl-PL" sz="1600" dirty="0" smtClean="0">
              <a:solidFill>
                <a:srgbClr val="00B0F0"/>
              </a:solidFill>
              <a:ea typeface="ＭＳ Ｐゴシック"/>
              <a:cs typeface="ＭＳ Ｐゴシック"/>
            </a:endParaRPr>
          </a:p>
          <a:p>
            <a:pPr marL="628650" lvl="1" indent="-171450">
              <a:buClrTx/>
              <a:buFont typeface="Wingdings" pitchFamily="2" charset="2"/>
              <a:buChar char="§"/>
              <a:defRPr/>
            </a:pPr>
            <a:r>
              <a:rPr lang="pl-PL" sz="1600" dirty="0">
                <a:solidFill>
                  <a:srgbClr val="00B0F0"/>
                </a:solidFill>
                <a:ea typeface="ＭＳ Ｐゴシック"/>
                <a:cs typeface="ＭＳ Ｐゴシック"/>
              </a:rPr>
              <a:t>Mechanical check of </a:t>
            </a:r>
            <a:r>
              <a:rPr lang="pl-PL" sz="1600" dirty="0" smtClean="0">
                <a:solidFill>
                  <a:srgbClr val="00B0F0"/>
                </a:solidFill>
                <a:ea typeface="ＭＳ Ｐゴシック"/>
                <a:cs typeface="ＭＳ Ｐゴシック"/>
              </a:rPr>
              <a:t>th</a:t>
            </a:r>
            <a:r>
              <a:rPr lang="en-US" sz="1600" dirty="0" smtClean="0">
                <a:solidFill>
                  <a:srgbClr val="00B0F0"/>
                </a:solidFill>
                <a:ea typeface="ＭＳ Ｐゴシック"/>
                <a:cs typeface="ＭＳ Ｐゴシック"/>
              </a:rPr>
              <a:t>e</a:t>
            </a:r>
            <a:r>
              <a:rPr lang="pl-PL" sz="1600" dirty="0" smtClean="0">
                <a:solidFill>
                  <a:srgbClr val="00B0F0"/>
                </a:solidFill>
                <a:ea typeface="ＭＳ Ｐゴシック"/>
                <a:cs typeface="ＭＳ Ｐゴシック"/>
              </a:rPr>
              <a:t> </a:t>
            </a:r>
            <a:r>
              <a:rPr lang="pl-PL" sz="1600" dirty="0">
                <a:solidFill>
                  <a:srgbClr val="00B0F0"/>
                </a:solidFill>
                <a:ea typeface="ＭＳ Ｐゴシック"/>
                <a:cs typeface="ＭＳ Ｐゴシック"/>
              </a:rPr>
              <a:t>cavity</a:t>
            </a:r>
          </a:p>
          <a:p>
            <a:pPr marL="628650" lvl="1" indent="-171450">
              <a:buClrTx/>
              <a:buFont typeface="Wingdings" pitchFamily="2" charset="2"/>
              <a:buChar char="§"/>
              <a:defRPr/>
            </a:pPr>
            <a:r>
              <a:rPr lang="pl-PL" sz="1600" dirty="0" smtClean="0">
                <a:ea typeface="ＭＳ Ｐゴシック"/>
                <a:cs typeface="ＭＳ Ｐゴシック"/>
              </a:rPr>
              <a:t>Vacuum </a:t>
            </a:r>
            <a:r>
              <a:rPr lang="pl-PL" sz="1600" dirty="0">
                <a:ea typeface="ＭＳ Ｐゴシック"/>
                <a:cs typeface="ＭＳ Ｐゴシック"/>
              </a:rPr>
              <a:t>check</a:t>
            </a:r>
          </a:p>
          <a:p>
            <a:pPr marL="628650" lvl="1" indent="-171450">
              <a:buClrTx/>
              <a:buFont typeface="Wingdings" pitchFamily="2" charset="2"/>
              <a:buChar char="§"/>
              <a:defRPr/>
            </a:pPr>
            <a:r>
              <a:rPr lang="pl-PL" sz="1600" dirty="0">
                <a:ea typeface="ＭＳ Ｐゴシック"/>
                <a:cs typeface="ＭＳ Ｐゴシック"/>
              </a:rPr>
              <a:t>Electrical check</a:t>
            </a:r>
          </a:p>
          <a:p>
            <a:pPr marL="628650" lvl="1" indent="-171450">
              <a:buClrTx/>
              <a:buFont typeface="Wingdings" pitchFamily="2" charset="2"/>
              <a:buChar char="§"/>
              <a:defRPr/>
            </a:pPr>
            <a:r>
              <a:rPr lang="pl-PL" sz="1600" dirty="0">
                <a:ea typeface="ＭＳ Ｐゴシック"/>
                <a:cs typeface="ＭＳ Ｐゴシック"/>
              </a:rPr>
              <a:t>Cavity spectrum </a:t>
            </a:r>
            <a:r>
              <a:rPr lang="pl-PL" sz="1600" dirty="0" smtClean="0">
                <a:ea typeface="ＭＳ Ｐゴシック"/>
                <a:cs typeface="ＭＳ Ｐゴシック"/>
              </a:rPr>
              <a:t>check</a:t>
            </a:r>
            <a:endParaRPr lang="en-US" sz="1600" dirty="0">
              <a:ea typeface="ＭＳ Ｐゴシック"/>
              <a:cs typeface="ＭＳ Ｐゴシック"/>
            </a:endParaRPr>
          </a:p>
          <a:p>
            <a:pPr marL="285750" indent="-285750">
              <a:buClrTx/>
              <a:buFont typeface="Wingdings" pitchFamily="2" charset="2"/>
              <a:buChar char="q"/>
              <a:defRPr/>
            </a:pPr>
            <a:r>
              <a:rPr lang="pl-PL" sz="1600" dirty="0">
                <a:solidFill>
                  <a:srgbClr val="00B050"/>
                </a:solidFill>
                <a:ea typeface="ＭＳ Ｐゴシック"/>
                <a:cs typeface="ＭＳ Ｐゴシック"/>
              </a:rPr>
              <a:t>Preparation for </a:t>
            </a:r>
            <a:r>
              <a:rPr lang="en-US" sz="1600" dirty="0" smtClean="0">
                <a:solidFill>
                  <a:srgbClr val="00B050"/>
                </a:solidFill>
                <a:ea typeface="ＭＳ Ｐゴシック"/>
                <a:cs typeface="ＭＳ Ｐゴシック"/>
              </a:rPr>
              <a:t>shipment</a:t>
            </a:r>
            <a:endParaRPr lang="en-US" sz="1600" dirty="0">
              <a:solidFill>
                <a:srgbClr val="00B05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90" y="1087578"/>
            <a:ext cx="2610778" cy="38241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68" y="4961770"/>
            <a:ext cx="1527537" cy="123941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14" y="4961770"/>
            <a:ext cx="1513400" cy="1247916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4" y="3249488"/>
            <a:ext cx="1208561" cy="98297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8" y="1265665"/>
            <a:ext cx="1201544" cy="173397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15" y="4985932"/>
            <a:ext cx="1527466" cy="124106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1" y="4457088"/>
            <a:ext cx="1208561" cy="174409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23" y="4937672"/>
            <a:ext cx="1565554" cy="127201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5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IFJ PAN in-kind contribution to XFEL construction 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Cavity test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: Summary</a:t>
            </a:r>
            <a:endParaRPr lang="en-US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Text Box 1"/>
          <p:cNvSpPr txBox="1">
            <a:spLocks noChangeArrowheads="1"/>
          </p:cNvSpPr>
          <p:nvPr/>
        </p:nvSpPr>
        <p:spPr bwMode="auto">
          <a:xfrm>
            <a:off x="4559300" y="3200400"/>
            <a:ext cx="4495800" cy="30777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Insertion of the cavity into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vertical cryostat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81000" y="6016823"/>
            <a:ext cx="3657600" cy="30777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en-US" sz="1400" dirty="0" smtClean="0"/>
              <a:t>Results of </a:t>
            </a:r>
            <a:r>
              <a:rPr lang="pl-PL" sz="1400" dirty="0" smtClean="0"/>
              <a:t>RF </a:t>
            </a:r>
            <a:r>
              <a:rPr lang="en-US" sz="1400" dirty="0" smtClean="0"/>
              <a:t>cavity measurement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2" descr="F:\SAM_0694 m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0" y="914401"/>
            <a:ext cx="1663700" cy="2286000"/>
          </a:xfrm>
          <a:prstGeom prst="rect">
            <a:avLst/>
          </a:prstGeom>
          <a:noFill/>
        </p:spPr>
      </p:pic>
      <p:pic>
        <p:nvPicPr>
          <p:cNvPr id="23" name="Picture 2" descr="T:\IFJ_TEAM\Photos\Cryo\Vertical_1-2\SAM_81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2209800" cy="198120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15361" name="Shape 66"/>
          <p:cNvSpPr>
            <a:spLocks noChangeAspect="1" noChangeArrowheads="1"/>
          </p:cNvSpPr>
          <p:nvPr/>
        </p:nvSpPr>
        <p:spPr bwMode="auto">
          <a:xfrm>
            <a:off x="228600" y="3200400"/>
            <a:ext cx="4073482" cy="2819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7296" y="1291521"/>
            <a:ext cx="4813300" cy="145167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200000"/>
              </a:lnSpc>
              <a:spcAft>
                <a:spcPts val="1000"/>
              </a:spcAft>
            </a:pPr>
            <a:r>
              <a:rPr lang="en-US" sz="2000" dirty="0" smtClean="0">
                <a:latin typeface="Arial Narrow" pitchFamily="34" charset="0"/>
              </a:rPr>
              <a:t>60 prototype and pre-series cavities – tested</a:t>
            </a:r>
          </a:p>
          <a:p>
            <a:pPr lvl="0">
              <a:lnSpc>
                <a:spcPct val="200000"/>
              </a:lnSpc>
              <a:spcAft>
                <a:spcPts val="1000"/>
              </a:spcAft>
            </a:pPr>
            <a:r>
              <a:rPr lang="en-US" sz="2000" dirty="0" smtClean="0">
                <a:latin typeface="Arial Narrow" pitchFamily="34" charset="0"/>
              </a:rPr>
              <a:t>800 production </a:t>
            </a:r>
            <a:r>
              <a:rPr lang="en-US" sz="2000" dirty="0" smtClean="0">
                <a:latin typeface="Arial Narrow" pitchFamily="34" charset="0"/>
              </a:rPr>
              <a:t>cavities</a:t>
            </a:r>
            <a:r>
              <a:rPr lang="pl-PL" sz="2000" dirty="0" smtClean="0">
                <a:latin typeface="Arial Narrow" pitchFamily="34" charset="0"/>
              </a:rPr>
              <a:t> - ~20%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tested </a:t>
            </a:r>
            <a:r>
              <a:rPr lang="pl-PL" sz="2000" dirty="0" smtClean="0">
                <a:latin typeface="Arial Narrow" pitchFamily="34" charset="0"/>
              </a:rPr>
              <a:t>(end 2013)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12913" r="10840" b="6713"/>
          <a:stretch/>
        </p:blipFill>
        <p:spPr>
          <a:xfrm>
            <a:off x="4648200" y="3657600"/>
            <a:ext cx="4284613" cy="2362200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419600" y="6019800"/>
            <a:ext cx="4495800" cy="30777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Measurement of the cavity fundamental mode spectra</a:t>
            </a:r>
          </a:p>
        </p:txBody>
      </p:sp>
      <p:pic>
        <p:nvPicPr>
          <p:cNvPr id="12" name="Picture 2" descr="Logo: European XFEL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5800" y="152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165" y="1143000"/>
            <a:ext cx="2783181" cy="386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Cryomodule test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Incoming inspection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b="0" dirty="0" err="1" smtClean="0">
                <a:latin typeface="Times New Roman" pitchFamily="18" charset="0"/>
                <a:cs typeface="Times New Roman" pitchFamily="18" charset="0"/>
              </a:rPr>
              <a:t>preparation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 for cold test</a:t>
            </a:r>
            <a:endParaRPr lang="de-DE" sz="2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974" y="1170081"/>
            <a:ext cx="4249836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itchFamily="2" charset="2"/>
              <a:buChar char="q"/>
            </a:pPr>
            <a:r>
              <a:rPr lang="en-US" sz="1400" dirty="0" smtClean="0"/>
              <a:t>Incoming checks</a:t>
            </a:r>
            <a:endParaRPr lang="pl-PL" sz="1400" dirty="0" smtClean="0"/>
          </a:p>
          <a:p>
            <a:pPr lvl="1">
              <a:buClrTx/>
              <a:buFont typeface="Wingdings" pitchFamily="2" charset="2"/>
              <a:buChar char="§"/>
            </a:pPr>
            <a:r>
              <a:rPr lang="en-US" sz="1400" dirty="0" smtClean="0"/>
              <a:t> </a:t>
            </a:r>
            <a:r>
              <a:rPr lang="pl-PL" sz="1400" dirty="0" smtClean="0">
                <a:solidFill>
                  <a:srgbClr val="FFC000"/>
                </a:solidFill>
              </a:rPr>
              <a:t>Mechanical check</a:t>
            </a:r>
            <a:endParaRPr lang="en-US" sz="1400" dirty="0">
              <a:solidFill>
                <a:srgbClr val="FFC000"/>
              </a:solidFill>
            </a:endParaRPr>
          </a:p>
          <a:p>
            <a:pPr lvl="1">
              <a:buClrTx/>
              <a:buFont typeface="Wingdings" pitchFamily="2" charset="2"/>
              <a:buChar char="§"/>
            </a:pPr>
            <a:r>
              <a:rPr lang="en-US" sz="1400" dirty="0" smtClean="0"/>
              <a:t> </a:t>
            </a:r>
            <a:r>
              <a:rPr lang="pl-PL" sz="1400" dirty="0" smtClean="0"/>
              <a:t>Vacuum check</a:t>
            </a:r>
            <a:endParaRPr lang="en-US" sz="1400" dirty="0"/>
          </a:p>
          <a:p>
            <a:pPr lvl="1">
              <a:buClrTx/>
              <a:buFont typeface="Wingdings" pitchFamily="2" charset="2"/>
              <a:buChar char="§"/>
            </a:pPr>
            <a:r>
              <a:rPr lang="en-US" sz="1400" dirty="0" smtClean="0"/>
              <a:t> Check of </a:t>
            </a:r>
            <a:r>
              <a:rPr lang="en-US" sz="1400" dirty="0"/>
              <a:t>the </a:t>
            </a:r>
            <a:r>
              <a:rPr lang="pl-PL" sz="1400" dirty="0" smtClean="0"/>
              <a:t>cavities </a:t>
            </a:r>
            <a:r>
              <a:rPr lang="en-US" sz="1400" dirty="0" smtClean="0"/>
              <a:t>fundamental </a:t>
            </a:r>
            <a:r>
              <a:rPr lang="en-US" sz="1400" dirty="0"/>
              <a:t>mode spectra </a:t>
            </a:r>
          </a:p>
          <a:p>
            <a:pPr lvl="1">
              <a:buClrTx/>
              <a:buFont typeface="Wingdings" pitchFamily="2" charset="2"/>
              <a:buChar char="§"/>
            </a:pPr>
            <a:r>
              <a:rPr lang="en-US" sz="1400" dirty="0" smtClean="0"/>
              <a:t> Electrical </a:t>
            </a:r>
            <a:r>
              <a:rPr lang="en-US" sz="1400" dirty="0"/>
              <a:t>check </a:t>
            </a:r>
          </a:p>
          <a:p>
            <a:pPr lvl="1">
              <a:buClrTx/>
              <a:buFont typeface="Wingdings" pitchFamily="2" charset="2"/>
              <a:buChar char="§"/>
            </a:pPr>
            <a:r>
              <a:rPr lang="en-US" sz="1400" dirty="0" smtClean="0"/>
              <a:t> Cavities </a:t>
            </a:r>
            <a:r>
              <a:rPr lang="en-US" sz="1400" dirty="0"/>
              <a:t>tuner check</a:t>
            </a:r>
          </a:p>
          <a:p>
            <a:pPr lvl="1">
              <a:buClrTx/>
              <a:buFont typeface="Wingdings" pitchFamily="2" charset="2"/>
              <a:buChar char="§"/>
            </a:pP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7030A0"/>
                </a:solidFill>
              </a:rPr>
              <a:t>Shock </a:t>
            </a:r>
            <a:r>
              <a:rPr lang="en-US" sz="1400" dirty="0">
                <a:solidFill>
                  <a:srgbClr val="7030A0"/>
                </a:solidFill>
              </a:rPr>
              <a:t>loggers </a:t>
            </a:r>
            <a:r>
              <a:rPr lang="en-US" sz="1400" dirty="0" smtClean="0">
                <a:solidFill>
                  <a:srgbClr val="7030A0"/>
                </a:solidFill>
              </a:rPr>
              <a:t>readout</a:t>
            </a:r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en-US" sz="1400" dirty="0" smtClean="0"/>
              <a:t> </a:t>
            </a:r>
            <a:r>
              <a:rPr lang="en-US" sz="1400" dirty="0">
                <a:solidFill>
                  <a:srgbClr val="92D050"/>
                </a:solidFill>
              </a:rPr>
              <a:t>Load the </a:t>
            </a:r>
            <a:r>
              <a:rPr lang="en-US" sz="1400" dirty="0" smtClean="0">
                <a:solidFill>
                  <a:srgbClr val="92D050"/>
                </a:solidFill>
              </a:rPr>
              <a:t>cryomodule </a:t>
            </a:r>
            <a:r>
              <a:rPr lang="en-US" sz="1400" dirty="0">
                <a:solidFill>
                  <a:srgbClr val="92D050"/>
                </a:solidFill>
              </a:rPr>
              <a:t>to the movable support</a:t>
            </a:r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en-US" sz="1400" dirty="0"/>
              <a:t> </a:t>
            </a:r>
            <a:r>
              <a:rPr lang="en-US" sz="1400" dirty="0">
                <a:solidFill>
                  <a:srgbClr val="00B0F0"/>
                </a:solidFill>
              </a:rPr>
              <a:t>Assembling </a:t>
            </a:r>
            <a:r>
              <a:rPr lang="en-US" sz="1400" dirty="0" smtClean="0">
                <a:solidFill>
                  <a:srgbClr val="00B0F0"/>
                </a:solidFill>
              </a:rPr>
              <a:t>cryomodule </a:t>
            </a:r>
            <a:r>
              <a:rPr lang="en-US" sz="1400" dirty="0">
                <a:solidFill>
                  <a:srgbClr val="00B0F0"/>
                </a:solidFill>
              </a:rPr>
              <a:t>at the test stand </a:t>
            </a:r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</a:rPr>
              <a:t>Connecting </a:t>
            </a:r>
            <a:r>
              <a:rPr lang="en-US" sz="1400" dirty="0" smtClean="0">
                <a:solidFill>
                  <a:srgbClr val="0070C0"/>
                </a:solidFill>
              </a:rPr>
              <a:t>cryomodule </a:t>
            </a:r>
            <a:r>
              <a:rPr lang="en-US" sz="1400" dirty="0">
                <a:solidFill>
                  <a:srgbClr val="0070C0"/>
                </a:solidFill>
              </a:rPr>
              <a:t>beam line to the test stand </a:t>
            </a:r>
            <a:r>
              <a:rPr lang="pl-PL" sz="1400" dirty="0" smtClean="0">
                <a:solidFill>
                  <a:srgbClr val="0070C0"/>
                </a:solidFill>
              </a:rPr>
              <a:t>  </a:t>
            </a:r>
            <a:r>
              <a:rPr lang="en-US" sz="1400" dirty="0" smtClean="0">
                <a:solidFill>
                  <a:srgbClr val="0070C0"/>
                </a:solidFill>
              </a:rPr>
              <a:t>under </a:t>
            </a:r>
            <a:r>
              <a:rPr lang="en-US" sz="1400" dirty="0">
                <a:solidFill>
                  <a:srgbClr val="0070C0"/>
                </a:solidFill>
              </a:rPr>
              <a:t>clean room conditions</a:t>
            </a:r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en-US" sz="1400" dirty="0">
                <a:solidFill>
                  <a:srgbClr val="00B050"/>
                </a:solidFill>
              </a:rPr>
              <a:t> Leak check of beam line interconnections and mass spectroscopy of the beam line</a:t>
            </a:r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en-US" sz="1400" dirty="0"/>
              <a:t> Connecting of the </a:t>
            </a:r>
            <a:r>
              <a:rPr lang="en-US" sz="1400" dirty="0" smtClean="0"/>
              <a:t>waveguides</a:t>
            </a:r>
            <a:r>
              <a:rPr lang="pl-PL" sz="1400" dirty="0" smtClean="0"/>
              <a:t> and electrical cables</a:t>
            </a:r>
            <a:endParaRPr lang="en-US" sz="1400" dirty="0"/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pl-PL" sz="1400" dirty="0" smtClean="0"/>
              <a:t> </a:t>
            </a:r>
            <a:r>
              <a:rPr lang="en-US" sz="1400" dirty="0" smtClean="0">
                <a:solidFill>
                  <a:srgbClr val="00B0F0"/>
                </a:solidFill>
              </a:rPr>
              <a:t>Connect </a:t>
            </a:r>
            <a:r>
              <a:rPr lang="en-US" sz="1400" dirty="0">
                <a:solidFill>
                  <a:srgbClr val="00B0F0"/>
                </a:solidFill>
              </a:rPr>
              <a:t>of all </a:t>
            </a:r>
            <a:r>
              <a:rPr lang="en-US" sz="1400" dirty="0" smtClean="0">
                <a:solidFill>
                  <a:srgbClr val="00B0F0"/>
                </a:solidFill>
              </a:rPr>
              <a:t>cryomodule </a:t>
            </a:r>
            <a:r>
              <a:rPr lang="en-US" sz="1400" dirty="0">
                <a:solidFill>
                  <a:srgbClr val="00B0F0"/>
                </a:solidFill>
              </a:rPr>
              <a:t>process pipes to the test </a:t>
            </a:r>
            <a:r>
              <a:rPr lang="pl-PL" sz="1400" dirty="0" smtClean="0">
                <a:solidFill>
                  <a:srgbClr val="00B0F0"/>
                </a:solidFill>
              </a:rPr>
              <a:t> </a:t>
            </a:r>
            <a:r>
              <a:rPr lang="en-US" sz="1400" dirty="0" smtClean="0">
                <a:solidFill>
                  <a:srgbClr val="00B0F0"/>
                </a:solidFill>
              </a:rPr>
              <a:t>stands</a:t>
            </a:r>
            <a:endParaRPr lang="en-US" sz="1400" dirty="0">
              <a:solidFill>
                <a:srgbClr val="00B0F0"/>
              </a:solidFill>
            </a:endParaRPr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en-US" sz="1400" dirty="0"/>
              <a:t> Leak check of </a:t>
            </a:r>
            <a:r>
              <a:rPr lang="en-US" sz="1400" dirty="0" smtClean="0"/>
              <a:t>cryomodule </a:t>
            </a:r>
            <a:r>
              <a:rPr lang="en-US" sz="1400" dirty="0"/>
              <a:t>vessel (ISO-VAC</a:t>
            </a:r>
            <a:r>
              <a:rPr lang="en-US" sz="1400" dirty="0" smtClean="0"/>
              <a:t>)</a:t>
            </a:r>
            <a:r>
              <a:rPr lang="pl-PL" sz="1400" dirty="0" smtClean="0"/>
              <a:t> and cryogenic valves</a:t>
            </a:r>
            <a:endParaRPr lang="en-US" sz="1400" dirty="0"/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pl-PL" sz="1400" dirty="0" smtClean="0"/>
              <a:t> </a:t>
            </a:r>
            <a:r>
              <a:rPr lang="en-US" sz="1400" dirty="0" smtClean="0"/>
              <a:t>Assembly </a:t>
            </a:r>
            <a:r>
              <a:rPr lang="en-US" sz="1400" dirty="0"/>
              <a:t>and isolating thermal shields </a:t>
            </a:r>
          </a:p>
          <a:p>
            <a:pPr marL="285750" indent="-285750">
              <a:buClrTx/>
              <a:buFont typeface="Wingdings" pitchFamily="2" charset="2"/>
              <a:buChar char="q"/>
            </a:pPr>
            <a:r>
              <a:rPr lang="en-US" sz="1400" dirty="0"/>
              <a:t> Pumping down of </a:t>
            </a:r>
            <a:r>
              <a:rPr lang="en-US" sz="1400" dirty="0" smtClean="0"/>
              <a:t>vacuum</a:t>
            </a:r>
            <a:r>
              <a:rPr lang="pl-PL" sz="1400" dirty="0" smtClean="0"/>
              <a:t> </a:t>
            </a:r>
            <a:r>
              <a:rPr lang="en-US" sz="1400" dirty="0" smtClean="0"/>
              <a:t>insulation</a:t>
            </a:r>
            <a:endParaRPr lang="en-US" sz="1400" dirty="0"/>
          </a:p>
        </p:txBody>
      </p:sp>
      <p:pic>
        <p:nvPicPr>
          <p:cNvPr id="13" name="Picture 18" descr="C:\amarendziak\Zdjecia\2011-11-10 Dismounting of vacuum monitoring system beam line connection in clean room CMTB\SAM_3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21" y="5177440"/>
            <a:ext cx="1344363" cy="112891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T:\IFJ-PAN\Photos\PXFEL3_1\2011-11-10 Dismounting of vacuum monitoring system beam line connection in clean room CMTB\SAM_33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62" y="5177440"/>
            <a:ext cx="1408872" cy="112891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96" y="914400"/>
            <a:ext cx="969714" cy="81964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25" y="1370711"/>
            <a:ext cx="1426614" cy="115912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T:\IFJ_TEAM\Mechanical_Team\Module\Installation of the module on movable support into AMTF teststand\SAM_92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25" y="3915889"/>
            <a:ext cx="1423746" cy="1156794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ymbol zastępczy obrazu 5" descr="MLI na rurach modulu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r="3372"/>
          <a:stretch>
            <a:fillRect/>
          </a:stretch>
        </p:blipFill>
        <p:spPr bwMode="auto">
          <a:xfrm>
            <a:off x="7481448" y="3975235"/>
            <a:ext cx="1409318" cy="109744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25" y="2645699"/>
            <a:ext cx="1423746" cy="115679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7" name="Picture 3" descr="T:\IFJ_TEAM\Photos\PXFEL3_1\2011-11-16 Pumping of the valve at the Feed-cap side at CMTB\SAM_88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759" y="5177440"/>
            <a:ext cx="1392008" cy="112891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9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</a:t>
            </a:r>
            <a:br>
              <a:rPr lang="en-US" dirty="0" smtClean="0"/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Cold magnet test: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Test-stand</a:t>
            </a:r>
            <a:endParaRPr lang="en-US" sz="2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00_3248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9285" y="1241019"/>
            <a:ext cx="2724832" cy="221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100_3255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1814" y="1241018"/>
            <a:ext cx="1798515" cy="259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999285" y="3454248"/>
            <a:ext cx="27248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1200" dirty="0"/>
              <a:t>Test stand for magnet tests at </a:t>
            </a:r>
            <a:r>
              <a:rPr lang="en-US" sz="1200" dirty="0" smtClean="0"/>
              <a:t>warm</a:t>
            </a:r>
            <a:r>
              <a:rPr lang="pl-PL" sz="1200" dirty="0" smtClean="0"/>
              <a:t> (top) and electronic rack (left).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631" y="4048069"/>
            <a:ext cx="2742752" cy="167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69630" y="5702267"/>
            <a:ext cx="2742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1200" dirty="0"/>
              <a:t>Test stand for magnet tests at </a:t>
            </a:r>
            <a:r>
              <a:rPr lang="pl-PL" sz="1200" dirty="0" smtClean="0"/>
              <a:t>cold (top) and electronic racks (right)</a:t>
            </a:r>
            <a:endParaRPr lang="en-US" sz="1200" dirty="0"/>
          </a:p>
        </p:txBody>
      </p:sp>
      <p:pic>
        <p:nvPicPr>
          <p:cNvPr id="11" name="Picture 2" descr="G:\P1010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06" y="4048069"/>
            <a:ext cx="2523357" cy="20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41" y="4103970"/>
            <a:ext cx="2646485" cy="17137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le tekstowe 19"/>
          <p:cNvSpPr txBox="1"/>
          <p:nvPr/>
        </p:nvSpPr>
        <p:spPr>
          <a:xfrm>
            <a:off x="6191441" y="5840767"/>
            <a:ext cx="2646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 smtClean="0"/>
              <a:t>CL </a:t>
            </a:r>
            <a:r>
              <a:rPr lang="en-US" sz="1200" dirty="0"/>
              <a:t> </a:t>
            </a:r>
            <a:r>
              <a:rPr lang="en-US" sz="1200" dirty="0" smtClean="0"/>
              <a:t>electrical</a:t>
            </a:r>
            <a:r>
              <a:rPr lang="pl-PL" sz="1200" dirty="0" smtClean="0"/>
              <a:t> </a:t>
            </a:r>
            <a:r>
              <a:rPr lang="en-US" sz="1200" dirty="0" smtClean="0"/>
              <a:t>check</a:t>
            </a:r>
            <a:r>
              <a:rPr lang="pl-PL" sz="1200" dirty="0" smtClean="0"/>
              <a:t> test-stand</a:t>
            </a:r>
            <a:endParaRPr lang="pl-PL" sz="1200" dirty="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824" y="1241019"/>
            <a:ext cx="3139964" cy="235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9628" y="3592748"/>
            <a:ext cx="367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1200" dirty="0" smtClean="0"/>
              <a:t>Hall 55 with cryogenic infrastructure</a:t>
            </a:r>
            <a:r>
              <a:rPr lang="en-US" sz="1200" dirty="0"/>
              <a:t> </a:t>
            </a:r>
            <a:r>
              <a:rPr lang="pl-PL" sz="1200" dirty="0" smtClean="0"/>
              <a:t>for magnet tests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54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Cold magnet test: </a:t>
            </a:r>
            <a:r>
              <a:rPr lang="pl-PL" sz="2200" b="0" dirty="0" smtClean="0">
                <a:latin typeface="Times New Roman" pitchFamily="18" charset="0"/>
                <a:cs typeface="Times New Roman" pitchFamily="18" charset="0"/>
              </a:rPr>
              <a:t>Preparation and cold test</a:t>
            </a:r>
            <a:endParaRPr lang="de-DE" sz="22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316" y="1109190"/>
            <a:ext cx="1844913" cy="14688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4" name="pole tekstowe 7"/>
          <p:cNvSpPr txBox="1"/>
          <p:nvPr/>
        </p:nvSpPr>
        <p:spPr>
          <a:xfrm>
            <a:off x="5178316" y="2578031"/>
            <a:ext cx="1844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 smtClean="0"/>
              <a:t>Magnet</a:t>
            </a:r>
            <a:r>
              <a:rPr lang="pl-PL" sz="1200" dirty="0" smtClean="0"/>
              <a:t> with CL</a:t>
            </a:r>
            <a:r>
              <a:rPr lang="en-US" sz="1200" dirty="0" smtClean="0"/>
              <a:t> installation in cryostat XMTS </a:t>
            </a:r>
            <a:endParaRPr lang="en-US" sz="1200" dirty="0"/>
          </a:p>
        </p:txBody>
      </p:sp>
      <p:pic>
        <p:nvPicPr>
          <p:cNvPr id="16" name="Picture 135" descr="O:\GORNICKI\Photo\2012.09.04_Magnet_preparation_for_cold_test\SAM_22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062" y="1096047"/>
            <a:ext cx="2001160" cy="14819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7" name="pole tekstowe 7"/>
          <p:cNvSpPr txBox="1"/>
          <p:nvPr/>
        </p:nvSpPr>
        <p:spPr>
          <a:xfrm>
            <a:off x="3095062" y="2578032"/>
            <a:ext cx="200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 smtClean="0"/>
              <a:t>Electrical check of current leads connection</a:t>
            </a:r>
            <a:r>
              <a:rPr lang="pl-PL" sz="1200" dirty="0" smtClean="0"/>
              <a:t>s</a:t>
            </a:r>
            <a:endParaRPr lang="en-US" sz="1200" dirty="0"/>
          </a:p>
        </p:txBody>
      </p:sp>
      <p:pic>
        <p:nvPicPr>
          <p:cNvPr id="19" name="Picture 52" descr="O:\GORNICKI\Photo\2012.03.26_XMTS_rozne\SAM_06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6932" y="1109190"/>
            <a:ext cx="1785088" cy="1468841"/>
          </a:xfrm>
          <a:prstGeom prst="rect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pole tekstowe 7"/>
          <p:cNvSpPr txBox="1"/>
          <p:nvPr/>
        </p:nvSpPr>
        <p:spPr>
          <a:xfrm>
            <a:off x="7086932" y="2570359"/>
            <a:ext cx="178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 smtClean="0"/>
              <a:t>Thermal insulation CL and magnet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22" name="Picture 173" descr="O:\GORNICKI\Photo\edited_pictures\csh_results_Q_real_PS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33" y="3049925"/>
            <a:ext cx="3926286" cy="27073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3" name="pole tekstowe 10"/>
          <p:cNvSpPr txBox="1"/>
          <p:nvPr/>
        </p:nvSpPr>
        <p:spPr>
          <a:xfrm>
            <a:off x="4987593" y="5757320"/>
            <a:ext cx="3884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 smtClean="0"/>
              <a:t>Results of stretched wire test</a:t>
            </a:r>
            <a:r>
              <a:rPr lang="pl-PL" sz="1200" dirty="0" smtClean="0"/>
              <a:t> at 2K</a:t>
            </a:r>
            <a:endParaRPr lang="en-US" sz="1200" dirty="0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36" y="1066800"/>
            <a:ext cx="2645250" cy="5070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87" y="3032023"/>
            <a:ext cx="1688123" cy="1371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51" y="4520946"/>
            <a:ext cx="1679560" cy="1364642"/>
          </a:xfrm>
          <a:prstGeom prst="rect">
            <a:avLst/>
          </a:prstGeom>
        </p:spPr>
      </p:pic>
      <p:sp>
        <p:nvSpPr>
          <p:cNvPr id="21" name="pole tekstowe 10"/>
          <p:cNvSpPr txBox="1"/>
          <p:nvPr/>
        </p:nvSpPr>
        <p:spPr>
          <a:xfrm>
            <a:off x="3025541" y="5876085"/>
            <a:ext cx="192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/>
              <a:t>S</a:t>
            </a:r>
            <a:r>
              <a:rPr lang="en-US" sz="1200" dirty="0" smtClean="0"/>
              <a:t>tretched wire test</a:t>
            </a:r>
            <a:r>
              <a:rPr lang="pl-PL" sz="1200" dirty="0" smtClean="0"/>
              <a:t> at 2K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61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ytuł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chemeClr val="tx2"/>
                </a:solidFill>
              </a:rPr>
              <a:t>IFJ PAN effort to XFEL construction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1600200" y="990600"/>
            <a:ext cx="5562600" cy="92333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Narrow" pitchFamily="34" charset="0"/>
                <a:cs typeface="Arial" pitchFamily="34" charset="0"/>
              </a:rPr>
              <a:t>Total number of </a:t>
            </a:r>
            <a:r>
              <a:rPr lang="en-US" dirty="0" smtClean="0">
                <a:latin typeface="Arial Narrow" pitchFamily="34" charset="0"/>
                <a:cs typeface="Arial" pitchFamily="34" charset="0"/>
              </a:rPr>
              <a:t>FTE’s </a:t>
            </a:r>
            <a:r>
              <a:rPr lang="en-US" dirty="0">
                <a:latin typeface="Arial Narrow" pitchFamily="34" charset="0"/>
                <a:cs typeface="Arial" pitchFamily="34" charset="0"/>
              </a:rPr>
              <a:t>over </a:t>
            </a:r>
            <a:r>
              <a:rPr lang="en-US" dirty="0" smtClean="0">
                <a:latin typeface="Arial Narrow" pitchFamily="34" charset="0"/>
                <a:cs typeface="Arial" pitchFamily="34" charset="0"/>
              </a:rPr>
              <a:t>7 </a:t>
            </a:r>
            <a:r>
              <a:rPr lang="en-US" dirty="0">
                <a:latin typeface="Arial Narrow" pitchFamily="34" charset="0"/>
                <a:cs typeface="Arial" pitchFamily="34" charset="0"/>
              </a:rPr>
              <a:t>years 	</a:t>
            </a:r>
            <a:r>
              <a:rPr lang="en-US" b="1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~150</a:t>
            </a:r>
            <a:endParaRPr lang="en-US" b="1" dirty="0">
              <a:solidFill>
                <a:srgbClr val="003399"/>
              </a:solidFill>
              <a:latin typeface="Arial Narrow" pitchFamily="34" charset="0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Narrow" pitchFamily="34" charset="0"/>
                <a:cs typeface="Arial" pitchFamily="34" charset="0"/>
              </a:rPr>
              <a:t>Total number of </a:t>
            </a:r>
            <a:r>
              <a:rPr lang="en-US" dirty="0" smtClean="0">
                <a:latin typeface="Arial Narrow" pitchFamily="34" charset="0"/>
                <a:cs typeface="Arial" pitchFamily="34" charset="0"/>
              </a:rPr>
              <a:t>trained IFJ </a:t>
            </a:r>
            <a:r>
              <a:rPr lang="en-US" dirty="0">
                <a:latin typeface="Arial Narrow" pitchFamily="34" charset="0"/>
                <a:cs typeface="Arial" pitchFamily="34" charset="0"/>
              </a:rPr>
              <a:t>PAN </a:t>
            </a:r>
            <a:r>
              <a:rPr lang="en-US" dirty="0" smtClean="0">
                <a:latin typeface="Arial Narrow" pitchFamily="34" charset="0"/>
                <a:cs typeface="Arial" pitchFamily="34" charset="0"/>
              </a:rPr>
              <a:t>staff </a:t>
            </a:r>
            <a:r>
              <a:rPr lang="en-US" dirty="0">
                <a:latin typeface="Arial Narrow" pitchFamily="34" charset="0"/>
                <a:cs typeface="Arial" pitchFamily="34" charset="0"/>
              </a:rPr>
              <a:t>	</a:t>
            </a:r>
            <a:r>
              <a:rPr lang="en-US" b="1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~</a:t>
            </a:r>
            <a:r>
              <a:rPr lang="en-US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  </a:t>
            </a:r>
            <a:r>
              <a:rPr lang="en-US" b="1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60</a:t>
            </a:r>
            <a:endParaRPr lang="en-US" dirty="0">
              <a:solidFill>
                <a:srgbClr val="003399"/>
              </a:solidFill>
              <a:latin typeface="Arial Narrow" pitchFamily="34" charset="0"/>
              <a:cs typeface="Arial" pitchFamily="34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/>
        </p:nvGraphicFramePr>
        <p:xfrm>
          <a:off x="533400" y="1905000"/>
          <a:ext cx="8315325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Logo: European XFE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152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28600" y="1516082"/>
            <a:ext cx="472440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0" indent="-34290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General information</a:t>
            </a:r>
          </a:p>
          <a:p>
            <a:pPr marL="342900" indent="-34290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000066"/>
                </a:solidFill>
                <a:cs typeface="Times New Roman" pitchFamily="18" charset="0"/>
              </a:rPr>
              <a:t>Accelerator activities at IFJ</a:t>
            </a:r>
          </a:p>
          <a:p>
            <a:pPr marL="342900" lvl="0" indent="-34290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IFJ PAN and selected projects</a:t>
            </a:r>
          </a:p>
          <a:p>
            <a:pPr marL="742950" lvl="1" indent="-285750" fontAlgn="auto">
              <a:spcBef>
                <a:spcPts val="6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European XFEL</a:t>
            </a:r>
          </a:p>
          <a:p>
            <a:pPr marL="742950" lvl="1" indent="-285750" fontAlgn="auto">
              <a:spcBef>
                <a:spcPts val="6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LHC consolidation and upgrade</a:t>
            </a:r>
          </a:p>
          <a:p>
            <a:pPr marL="742950" lvl="1" indent="-285750" fontAlgn="auto">
              <a:spcBef>
                <a:spcPts val="6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Wendelstein 7X</a:t>
            </a:r>
          </a:p>
          <a:p>
            <a:pPr marL="342900" lvl="0" indent="-34290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Scientific equipment</a:t>
            </a:r>
            <a:r>
              <a:rPr lang="pl-PL" sz="2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construction</a:t>
            </a:r>
            <a:endParaRPr lang="en-US" sz="2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>
                <a:srgbClr val="006600"/>
              </a:buClr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13" name="Obraz 12" descr="ifj-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1524000"/>
            <a:ext cx="3601519" cy="3921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914400" y="0"/>
            <a:ext cx="7010400" cy="864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/>
              <a:t>IFJ PAN and LHC </a:t>
            </a:r>
            <a:r>
              <a:rPr lang="pl-PL" dirty="0" smtClean="0">
                <a:solidFill>
                  <a:srgbClr val="002060"/>
                </a:solidFill>
                <a:cs typeface="Arial" pitchFamily="34" charset="0"/>
              </a:rPr>
              <a:t/>
            </a:r>
            <a:br>
              <a:rPr lang="pl-PL" dirty="0" smtClean="0">
                <a:solidFill>
                  <a:srgbClr val="002060"/>
                </a:solidFill>
                <a:cs typeface="Arial" pitchFamily="34" charset="0"/>
              </a:rPr>
            </a:br>
            <a:r>
              <a:rPr lang="pl-PL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(2005-2014)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33400" y="1143000"/>
            <a:ext cx="784860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design &amp; construction of measuring/testing devices</a:t>
            </a:r>
            <a:endParaRPr lang="en-US" sz="16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U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preparation of necessary software and data bases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manufacturing of superconducting N-lines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development of measuring/testing methods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organization, performance &amp; documentation of electrical measurements /tests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US" sz="16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6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rganization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p</a:t>
            </a:r>
            <a:r>
              <a:rPr lang="en-US" sz="16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erformance &amp; documentation of interconnection inspection</a:t>
            </a:r>
            <a:endParaRPr lang="en-US" sz="16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DSC04734x"/>
          <p:cNvPicPr>
            <a:picLocks noChangeAspect="1" noChangeArrowheads="1"/>
          </p:cNvPicPr>
          <p:nvPr/>
        </p:nvPicPr>
        <p:blipFill>
          <a:blip r:embed="rId2" cstate="print"/>
          <a:srcRect l="3970" t="7047" r="4001"/>
          <a:stretch>
            <a:fillRect/>
          </a:stretch>
        </p:blipFill>
        <p:spPr bwMode="auto">
          <a:xfrm>
            <a:off x="557294" y="3778448"/>
            <a:ext cx="290134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18" descr="CERN_ELQA_DOC_TFM_resul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598" y="3777848"/>
            <a:ext cx="105593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070815AK"/>
          <p:cNvPicPr>
            <a:picLocks noChangeAspect="1" noChangeArrowheads="1"/>
          </p:cNvPicPr>
          <p:nvPr/>
        </p:nvPicPr>
        <p:blipFill>
          <a:blip r:embed="rId4" cstate="print"/>
          <a:srcRect t="3571"/>
          <a:stretch>
            <a:fillRect/>
          </a:stretch>
        </p:blipFill>
        <p:spPr bwMode="auto">
          <a:xfrm>
            <a:off x="5638799" y="3778448"/>
            <a:ext cx="276499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18"/>
          <p:cNvSpPr txBox="1">
            <a:spLocks noChangeArrowheads="1"/>
          </p:cNvSpPr>
          <p:nvPr/>
        </p:nvSpPr>
        <p:spPr bwMode="auto">
          <a:xfrm>
            <a:off x="609600" y="6016823"/>
            <a:ext cx="281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Mobil test stations in LHC tunnel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ole tekstowe 18"/>
          <p:cNvSpPr txBox="1">
            <a:spLocks noChangeArrowheads="1"/>
          </p:cNvSpPr>
          <p:nvPr/>
        </p:nvSpPr>
        <p:spPr bwMode="auto">
          <a:xfrm>
            <a:off x="5619750" y="6016823"/>
            <a:ext cx="281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Damaged PIM (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Plug-In Module)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ole tekstowe 18"/>
          <p:cNvSpPr txBox="1">
            <a:spLocks noChangeArrowheads="1"/>
          </p:cNvSpPr>
          <p:nvPr/>
        </p:nvSpPr>
        <p:spPr bwMode="auto">
          <a:xfrm>
            <a:off x="3581400" y="6016823"/>
            <a:ext cx="198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User interface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7" descr="LHC 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3729" y="49307"/>
            <a:ext cx="760602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IFJ PAN and LHC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5638800" cy="2285999"/>
          </a:xfrm>
        </p:spPr>
        <p:txBody>
          <a:bodyPr>
            <a:normAutofit fontScale="85000" lnSpcReduction="20000"/>
          </a:bodyPr>
          <a:lstStyle/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Just recently group of 25 people (engineers and technicians) from the IFJ-PAN was performing the reference measurements before consolidation of the 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LHC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superconducting circuits during Long Shutdown 1. The measurements are now completed.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Exactly the same tests will be performed before machine start-up.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Currently we are monitoring to the circuits’ health during the consolidation.</a:t>
            </a:r>
          </a:p>
          <a:p>
            <a:r>
              <a:rPr lang="en-GB" sz="1600" dirty="0" smtClean="0">
                <a:latin typeface="Arial" pitchFamily="34" charset="0"/>
                <a:cs typeface="Arial" pitchFamily="34" charset="0"/>
              </a:rPr>
              <a:t>Part of the team is working on investigation and solving of the nonconformities revealed during standard measurements: short circuits caused by thermal cycle, abnormal resistances, etc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2" descr="C:\jaromir\2013-04-18_photo\selected\IMG_4042ed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03" y="1700808"/>
            <a:ext cx="2783746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Wykres 5"/>
          <p:cNvGraphicFramePr>
            <a:graphicFrameLocks/>
          </p:cNvGraphicFramePr>
          <p:nvPr/>
        </p:nvGraphicFramePr>
        <p:xfrm>
          <a:off x="228601" y="3276600"/>
          <a:ext cx="5410199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ole tekstowe 8"/>
          <p:cNvSpPr txBox="1">
            <a:spLocks noChangeArrowheads="1"/>
          </p:cNvSpPr>
          <p:nvPr/>
        </p:nvSpPr>
        <p:spPr bwMode="auto">
          <a:xfrm>
            <a:off x="2438400" y="3276600"/>
            <a:ext cx="3200400" cy="73866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 Narrow" pitchFamily="34" charset="0"/>
                <a:cs typeface="Times New Roman" pitchFamily="18" charset="0"/>
              </a:rPr>
              <a:t>Total number of FTEs over </a:t>
            </a:r>
            <a:r>
              <a:rPr lang="en-US" sz="1400" dirty="0" smtClean="0">
                <a:latin typeface="Arial Narrow" pitchFamily="34" charset="0"/>
                <a:cs typeface="Times New Roman" pitchFamily="18" charset="0"/>
              </a:rPr>
              <a:t>8 years: ~</a:t>
            </a:r>
            <a:r>
              <a:rPr lang="en-US" sz="1400" b="1" dirty="0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160</a:t>
            </a:r>
            <a:endParaRPr lang="en-US" sz="1400" b="1" dirty="0">
              <a:solidFill>
                <a:srgbClr val="0070C0"/>
              </a:solidFill>
              <a:latin typeface="Arial Narrow" pitchFamily="34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 Narrow" pitchFamily="34" charset="0"/>
                <a:cs typeface="Times New Roman" pitchFamily="18" charset="0"/>
              </a:rPr>
              <a:t>Total number of </a:t>
            </a:r>
            <a:r>
              <a:rPr lang="en-US" sz="1400" dirty="0" smtClean="0">
                <a:latin typeface="Arial Narrow" pitchFamily="34" charset="0"/>
                <a:cs typeface="Times New Roman" pitchFamily="18" charset="0"/>
              </a:rPr>
              <a:t>trained IFJ PAN staff: ~</a:t>
            </a:r>
            <a:r>
              <a:rPr lang="en-US" sz="1400" b="1" dirty="0" smtClean="0">
                <a:solidFill>
                  <a:srgbClr val="0070C0"/>
                </a:solidFill>
                <a:latin typeface="Arial Narrow" pitchFamily="34" charset="0"/>
                <a:cs typeface="Times New Roman" pitchFamily="18" charset="0"/>
              </a:rPr>
              <a:t>50</a:t>
            </a:r>
            <a:endParaRPr lang="en-US" sz="1400" dirty="0"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title"/>
          </p:nvPr>
        </p:nvSpPr>
        <p:spPr>
          <a:xfrm>
            <a:off x="1143000" y="0"/>
            <a:ext cx="6840000" cy="864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IFJ PAN contribution to W7-X construction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(2007 – 2012)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76200" y="1112968"/>
            <a:ext cx="7239000" cy="138499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9388" marR="0" lvl="0" indent="-17938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IFJ PAN was responsible for the assembly of the bus bar system 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powering 70 superconducting coils on five modules of the stellarator. </a:t>
            </a:r>
          </a:p>
          <a:p>
            <a:pPr marL="179388" marR="0" lvl="0" indent="-17938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bus bars are made of the NbTi superconductors in an aluminium jacket.</a:t>
            </a:r>
          </a:p>
          <a:p>
            <a:pPr marL="179388" marR="0" lvl="0" indent="-179388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There are 24 bus bars on each module.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12480"/>
          <a:stretch>
            <a:fillRect/>
          </a:stretch>
        </p:blipFill>
        <p:spPr bwMode="auto">
          <a:xfrm>
            <a:off x="7391400" y="1066800"/>
            <a:ext cx="1600200" cy="16088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85049"/>
            <a:ext cx="4267200" cy="29823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304800" y="5943600"/>
            <a:ext cx="373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Example of bus bars routing on one module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257800" y="2971800"/>
            <a:ext cx="3505200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Total number of FTE over 6 years  &gt;  160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Total number of trained IFJ PAN staff &gt; 50 </a:t>
            </a:r>
            <a:endParaRPr lang="en-US" sz="1600" dirty="0">
              <a:latin typeface="Arial Narrow" pitchFamily="34" charset="0"/>
              <a:cs typeface="Arial" pitchFamily="34" charset="0"/>
            </a:endParaRPr>
          </a:p>
        </p:txBody>
      </p:sp>
      <p:graphicFrame>
        <p:nvGraphicFramePr>
          <p:cNvPr id="13" name="Wykres 12"/>
          <p:cNvGraphicFramePr>
            <a:graphicFrameLocks/>
          </p:cNvGraphicFramePr>
          <p:nvPr/>
        </p:nvGraphicFramePr>
        <p:xfrm>
          <a:off x="4648200" y="3733800"/>
          <a:ext cx="4200524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Prostokąt 8"/>
          <p:cNvSpPr/>
          <p:nvPr/>
        </p:nvSpPr>
        <p:spPr>
          <a:xfrm>
            <a:off x="7162800" y="2667000"/>
            <a:ext cx="198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Bus bar cross section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az 13" descr="ring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56403"/>
            <a:ext cx="844457" cy="73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title"/>
          </p:nvPr>
        </p:nvSpPr>
        <p:spPr>
          <a:xfrm>
            <a:off x="1143000" y="0"/>
            <a:ext cx="6840000" cy="864000"/>
          </a:xfrm>
        </p:spPr>
        <p:txBody>
          <a:bodyPr/>
          <a:lstStyle/>
          <a:p>
            <a:r>
              <a:rPr lang="en-US" sz="2200" dirty="0" smtClean="0"/>
              <a:t>IFJ PAN contribution to W7-X construction</a:t>
            </a:r>
            <a:r>
              <a:rPr lang="pl-PL" sz="2200" dirty="0" smtClean="0">
                <a:solidFill>
                  <a:schemeClr val="tx2"/>
                </a:solidFill>
              </a:rPr>
              <a:t/>
            </a:r>
            <a:br>
              <a:rPr lang="pl-PL" sz="22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Joints assembly</a:t>
            </a:r>
            <a:endParaRPr lang="en-US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52400" y="1097577"/>
            <a:ext cx="853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Mechanical and electrical connection of the superconductors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IMG_3043"/>
          <p:cNvPicPr>
            <a:picLocks noChangeAspect="1" noChangeArrowheads="1"/>
          </p:cNvPicPr>
          <p:nvPr/>
        </p:nvPicPr>
        <p:blipFill>
          <a:blip r:embed="rId2" cstate="print"/>
          <a:srcRect l="4918" t="12270" r="4918" b="19369"/>
          <a:stretch>
            <a:fillRect/>
          </a:stretch>
        </p:blipFill>
        <p:spPr bwMode="auto">
          <a:xfrm>
            <a:off x="228600" y="1981200"/>
            <a:ext cx="218562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MG_3040"/>
          <p:cNvPicPr>
            <a:picLocks noChangeAspect="1" noChangeArrowheads="1"/>
          </p:cNvPicPr>
          <p:nvPr/>
        </p:nvPicPr>
        <p:blipFill>
          <a:blip r:embed="rId3" cstate="print"/>
          <a:srcRect l="15504" t="6433" r="9302" b="5847"/>
          <a:stretch>
            <a:fillRect/>
          </a:stretch>
        </p:blipFill>
        <p:spPr bwMode="auto">
          <a:xfrm>
            <a:off x="2590800" y="1981200"/>
            <a:ext cx="1447800" cy="22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IMG_31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8091" y="4876800"/>
            <a:ext cx="190610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plsa 300"/>
          <p:cNvPicPr>
            <a:picLocks noChangeAspect="1" noChangeArrowheads="1"/>
          </p:cNvPicPr>
          <p:nvPr/>
        </p:nvPicPr>
        <p:blipFill>
          <a:blip r:embed="rId5" cstate="print"/>
          <a:srcRect l="5179" t="18182" r="1603"/>
          <a:stretch>
            <a:fillRect/>
          </a:stretch>
        </p:blipFill>
        <p:spPr bwMode="auto">
          <a:xfrm>
            <a:off x="4419600" y="19812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57200" y="4374177"/>
            <a:ext cx="358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Electrical connection of 81 triplets</a:t>
            </a:r>
            <a:endParaRPr kumimoji="0" lang="en-US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648200" y="5395555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Connected triplets squizzed with clamps </a:t>
            </a:r>
            <a:b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and covered by stainless steel caps  </a:t>
            </a:r>
            <a:endParaRPr kumimoji="0" lang="en-US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az 13" descr="ring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56403"/>
            <a:ext cx="844457" cy="73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1143000" y="0"/>
            <a:ext cx="6840000" cy="864000"/>
          </a:xfrm>
        </p:spPr>
        <p:txBody>
          <a:bodyPr/>
          <a:lstStyle/>
          <a:p>
            <a:r>
              <a:rPr lang="en-US" sz="2200" dirty="0" smtClean="0"/>
              <a:t>IFJ PAN contribution to W7-X construction</a:t>
            </a:r>
            <a:r>
              <a:rPr lang="pl-PL" sz="2200" dirty="0" smtClean="0">
                <a:solidFill>
                  <a:schemeClr val="tx2"/>
                </a:solidFill>
              </a:rPr>
              <a:t/>
            </a:r>
            <a:br>
              <a:rPr lang="pl-PL" sz="22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Electrical insulation of joints (wet wrapping)</a:t>
            </a:r>
            <a:endParaRPr lang="en-US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57200" y="1219200"/>
            <a:ext cx="7924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Electrical insulation of the assembled joints (divided into three steps)</a:t>
            </a:r>
          </a:p>
          <a:p>
            <a:pPr marL="342900" indent="-342900" algn="just"/>
            <a:endParaRPr lang="en-US" sz="2000" b="1" dirty="0" smtClean="0">
              <a:solidFill>
                <a:srgbClr val="0070C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algn="ctr"/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All joints (184) passed successfully tightness and HV tests</a:t>
            </a:r>
            <a:r>
              <a:rPr lang="en-US" sz="20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Obraz 17" descr="IMG_77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000" y="2520000"/>
            <a:ext cx="3648000" cy="2736000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57200" y="549658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hangingPunct="0"/>
            <a:r>
              <a:rPr lang="en-US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Installation of 24 bus bars on the module</a:t>
            </a:r>
          </a:p>
          <a:p>
            <a:pPr lvl="0" algn="ctr" eaLnBrk="0" hangingPunct="0"/>
            <a:r>
              <a:rPr lang="en-US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and final shaping of the bus bar ends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IMG_77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0200" y="2520000"/>
            <a:ext cx="3648000" cy="273600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953000" y="5496580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Module Separation Plane  </a:t>
            </a:r>
          </a:p>
          <a:p>
            <a:pPr lvl="0" algn="ctr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set of six joints painted and clamped </a:t>
            </a:r>
            <a:endParaRPr kumimoji="0" lang="en-US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Obraz 13" descr="ring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56403"/>
            <a:ext cx="844457" cy="73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Scientific equipment</a:t>
            </a:r>
            <a:r>
              <a:rPr lang="pl-P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construction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Cherenkov Telescope Array (CTA)</a:t>
            </a:r>
            <a:endParaRPr lang="en-US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ymbol zastępczy zawartości 7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761999"/>
          </a:xfrm>
        </p:spPr>
        <p:txBody>
          <a:bodyPr>
            <a:normAutofit/>
          </a:bodyPr>
          <a:lstStyle/>
          <a:p>
            <a:pPr eaLnBrk="1" hangingPunct="1">
              <a:buFont typeface="+mj-lt"/>
              <a:buAutoNum type="arabicParenR"/>
            </a:pPr>
            <a:r>
              <a:rPr lang="pl-PL" sz="1800" b="1" dirty="0" smtClean="0">
                <a:latin typeface="Arial" charset="0"/>
                <a:cs typeface="Arial" charset="0"/>
              </a:rPr>
              <a:t>Small Size Telescope Structure - </a:t>
            </a:r>
            <a:r>
              <a:rPr lang="pl-PL" sz="1800" dirty="0" smtClean="0">
                <a:latin typeface="Arial" charset="0"/>
                <a:cs typeface="Arial" charset="0"/>
              </a:rPr>
              <a:t>prototype to  be built by end 2013</a:t>
            </a:r>
          </a:p>
          <a:p>
            <a:pPr eaLnBrk="1" hangingPunct="1">
              <a:buNone/>
            </a:pPr>
            <a:r>
              <a:rPr lang="pl-PL" sz="1800" dirty="0" smtClean="0">
                <a:latin typeface="Arial" charset="0"/>
                <a:cs typeface="Arial" charset="0"/>
              </a:rPr>
              <a:t>	dish diameter 4 m; focal length 9.6 m; weight 8.8 t  </a:t>
            </a:r>
            <a:endParaRPr lang="en-US" sz="1800" b="1" dirty="0" smtClean="0">
              <a:latin typeface="Arial" charset="0"/>
              <a:cs typeface="Arial" charset="0"/>
            </a:endParaRPr>
          </a:p>
        </p:txBody>
      </p:sp>
      <p:sp>
        <p:nvSpPr>
          <p:cNvPr id="6" name="pole tekstowe 19"/>
          <p:cNvSpPr txBox="1">
            <a:spLocks noChangeArrowheads="1"/>
          </p:cNvSpPr>
          <p:nvPr/>
        </p:nvSpPr>
        <p:spPr bwMode="auto">
          <a:xfrm>
            <a:off x="2286000" y="6019800"/>
            <a:ext cx="487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 smtClean="0"/>
              <a:t>3-D model based on the technical documentation</a:t>
            </a:r>
            <a:endParaRPr lang="en-US" sz="1400" dirty="0"/>
          </a:p>
        </p:txBody>
      </p:sp>
      <p:pic>
        <p:nvPicPr>
          <p:cNvPr id="1026" name="Picture 2" descr="D:\marek stodulski 20130615\ESS\20130624-26 lund\SST_13_2.tif"/>
          <p:cNvPicPr>
            <a:picLocks noChangeAspect="1" noChangeArrowheads="1"/>
          </p:cNvPicPr>
          <p:nvPr/>
        </p:nvPicPr>
        <p:blipFill>
          <a:blip r:embed="rId2" cstate="print"/>
          <a:srcRect b="10988"/>
          <a:stretch>
            <a:fillRect/>
          </a:stretch>
        </p:blipFill>
        <p:spPr bwMode="auto">
          <a:xfrm>
            <a:off x="299477" y="1905000"/>
            <a:ext cx="4729723" cy="4013992"/>
          </a:xfrm>
          <a:prstGeom prst="rect">
            <a:avLst/>
          </a:prstGeom>
          <a:noFill/>
        </p:spPr>
      </p:pic>
      <p:pic>
        <p:nvPicPr>
          <p:cNvPr id="1027" name="Picture 3" descr="D:\marek stodulski 20130615\ESS\20130624-26 lund\SST_0_1.tif"/>
          <p:cNvPicPr>
            <a:picLocks noChangeAspect="1" noChangeArrowheads="1"/>
          </p:cNvPicPr>
          <p:nvPr/>
        </p:nvPicPr>
        <p:blipFill>
          <a:blip r:embed="rId3" cstate="print"/>
          <a:srcRect l="8040" r="11558"/>
          <a:stretch>
            <a:fillRect/>
          </a:stretch>
        </p:blipFill>
        <p:spPr bwMode="auto">
          <a:xfrm>
            <a:off x="5257800" y="2590800"/>
            <a:ext cx="3528367" cy="3246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Scientific equipment</a:t>
            </a:r>
            <a:r>
              <a:rPr lang="pl-P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construction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Cherenkov Telescope Array (CTA)</a:t>
            </a:r>
            <a:endParaRPr lang="en-US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ole tekstowe 18"/>
          <p:cNvSpPr txBox="1">
            <a:spLocks noChangeArrowheads="1"/>
          </p:cNvSpPr>
          <p:nvPr/>
        </p:nvSpPr>
        <p:spPr bwMode="auto">
          <a:xfrm>
            <a:off x="2362200" y="6019800"/>
            <a:ext cx="518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 smtClean="0"/>
              <a:t>Front (left) and rear (right) view of the prototype mirrors</a:t>
            </a:r>
            <a:endParaRPr lang="en-US" sz="1400" dirty="0"/>
          </a:p>
        </p:txBody>
      </p:sp>
      <p:sp>
        <p:nvSpPr>
          <p:cNvPr id="15" name="Symbol zastępczy zawartości 7"/>
          <p:cNvSpPr txBox="1">
            <a:spLocks/>
          </p:cNvSpPr>
          <p:nvPr/>
        </p:nvSpPr>
        <p:spPr>
          <a:xfrm>
            <a:off x="0" y="1143000"/>
            <a:ext cx="8839200" cy="761999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arenR" startAt="2"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Open structure mirrors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for Medium Size Telescope – 10 prototypes under tests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dirty="0" smtClean="0">
                <a:cs typeface="Arial" charset="0"/>
              </a:rPr>
              <a:t>	hexagonal shape 1.2 m f-t-f, curvature radius 32 m, weight 35 kg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6" name="Picture 13" descr="LustroFront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2590800"/>
            <a:ext cx="3177212" cy="3177212"/>
          </a:xfrm>
          <a:prstGeom prst="rect">
            <a:avLst/>
          </a:prstGeom>
        </p:spPr>
      </p:pic>
      <p:pic>
        <p:nvPicPr>
          <p:cNvPr id="17" name="Picture 15" descr="LustroTyl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2590800"/>
            <a:ext cx="3200400" cy="3194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Medical equipment construction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Proton radiotherapy at IFJ PAN</a:t>
            </a:r>
            <a:endParaRPr lang="en-US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28600" y="838200"/>
            <a:ext cx="8458200" cy="836950"/>
          </a:xfrm>
        </p:spPr>
        <p:txBody>
          <a:bodyPr/>
          <a:lstStyle/>
          <a:p>
            <a:pPr marL="177800" indent="271463">
              <a:spcBef>
                <a:spcPts val="600"/>
              </a:spcBef>
              <a:buNone/>
            </a:pPr>
            <a:r>
              <a:rPr lang="pl-PL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Components of eye melanoma setup </a:t>
            </a:r>
            <a:r>
              <a:rPr lang="pl-PL" sz="24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to be finished in 2013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Obraz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24638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Obraz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76400"/>
            <a:ext cx="24606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Obraz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133600"/>
            <a:ext cx="1828800" cy="325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Obraz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038600"/>
            <a:ext cx="24606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Obraz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267200"/>
            <a:ext cx="1790165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304800" y="365760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Device for immediate proton beam cut-off, so called shutter</a:t>
            </a:r>
            <a:endParaRPr lang="pl-PL" sz="1400" dirty="0"/>
          </a:p>
        </p:txBody>
      </p:sp>
      <p:sp>
        <p:nvSpPr>
          <p:cNvPr id="15" name="Prostokąt 14"/>
          <p:cNvSpPr/>
          <p:nvPr/>
        </p:nvSpPr>
        <p:spPr>
          <a:xfrm>
            <a:off x="3200400" y="3657600"/>
            <a:ext cx="29729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Supports for the end of beam line </a:t>
            </a:r>
            <a:endParaRPr lang="pl-PL" sz="1400" dirty="0"/>
          </a:p>
        </p:txBody>
      </p:sp>
      <p:sp>
        <p:nvSpPr>
          <p:cNvPr id="16" name="Prostokąt 15"/>
          <p:cNvSpPr/>
          <p:nvPr/>
        </p:nvSpPr>
        <p:spPr>
          <a:xfrm>
            <a:off x="6019800" y="5638800"/>
            <a:ext cx="2989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Adjustable supports for x-ray lamps</a:t>
            </a:r>
            <a:endParaRPr lang="pl-PL" sz="1400" dirty="0"/>
          </a:p>
        </p:txBody>
      </p:sp>
      <p:sp>
        <p:nvSpPr>
          <p:cNvPr id="17" name="Prostokąt 16"/>
          <p:cNvSpPr/>
          <p:nvPr/>
        </p:nvSpPr>
        <p:spPr>
          <a:xfrm>
            <a:off x="3276600" y="6019800"/>
            <a:ext cx="2829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Holders for digital x-ray recorders</a:t>
            </a:r>
            <a:endParaRPr lang="pl-PL" sz="1400" dirty="0"/>
          </a:p>
        </p:txBody>
      </p:sp>
      <p:sp>
        <p:nvSpPr>
          <p:cNvPr id="19" name="Prostokąt 18"/>
          <p:cNvSpPr/>
          <p:nvPr/>
        </p:nvSpPr>
        <p:spPr>
          <a:xfrm>
            <a:off x="228600" y="5791200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range discriminators</a:t>
            </a:r>
            <a:r>
              <a:rPr lang="pl-PL" sz="1400" dirty="0" smtClean="0"/>
              <a:t> </a:t>
            </a:r>
            <a:r>
              <a:rPr lang="en-US" sz="1400" dirty="0" smtClean="0"/>
              <a:t>and beam collimators</a:t>
            </a:r>
            <a:endParaRPr lang="pl-P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Scientific equipment</a:t>
            </a:r>
            <a:r>
              <a:rPr lang="pl-P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construction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Finger detector  at GSI Darmstadt</a:t>
            </a:r>
            <a:endParaRPr lang="en-US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915650"/>
            <a:ext cx="8229600" cy="836950"/>
          </a:xfrm>
        </p:spPr>
        <p:txBody>
          <a:bodyPr/>
          <a:lstStyle/>
          <a:p>
            <a:pPr marL="177800" indent="271463">
              <a:spcBef>
                <a:spcPts val="600"/>
              </a:spcBef>
              <a:buNone/>
            </a:pPr>
            <a:r>
              <a:rPr lang="pl-PL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Mechanics </a:t>
            </a:r>
            <a:r>
              <a:rPr lang="pl-PL" sz="24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 one detector – completed in 2012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marek stodulski 20130615\ESS\20130624-26 lund\CIMG0846.JPG"/>
          <p:cNvPicPr>
            <a:picLocks noChangeAspect="1" noChangeArrowheads="1"/>
          </p:cNvPicPr>
          <p:nvPr/>
        </p:nvPicPr>
        <p:blipFill>
          <a:blip r:embed="rId2" cstate="print"/>
          <a:srcRect l="4233" t="5644" r="11100"/>
          <a:stretch>
            <a:fillRect/>
          </a:stretch>
        </p:blipFill>
        <p:spPr bwMode="auto">
          <a:xfrm>
            <a:off x="457200" y="2819400"/>
            <a:ext cx="3826331" cy="3198150"/>
          </a:xfrm>
          <a:prstGeom prst="rect">
            <a:avLst/>
          </a:prstGeom>
          <a:noFill/>
        </p:spPr>
      </p:pic>
      <p:pic>
        <p:nvPicPr>
          <p:cNvPr id="3075" name="Picture 3" descr="D:\marek stodulski 20130615\ESS\20130624-26 lund\CIMG0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95600"/>
            <a:ext cx="4180800" cy="313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Scientific equipment</a:t>
            </a:r>
            <a:r>
              <a:rPr lang="pl-P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construction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Stellarator W7 - X</a:t>
            </a:r>
            <a:endParaRPr lang="en-US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28600" y="915650"/>
            <a:ext cx="8458200" cy="836950"/>
          </a:xfrm>
        </p:spPr>
        <p:txBody>
          <a:bodyPr/>
          <a:lstStyle/>
          <a:p>
            <a:pPr marL="177800" indent="271463">
              <a:spcBef>
                <a:spcPts val="600"/>
              </a:spcBef>
              <a:buNone/>
            </a:pPr>
            <a:r>
              <a:rPr lang="pl-PL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Mechanics for 30 sets of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polychromators</a:t>
            </a:r>
            <a:r>
              <a:rPr lang="pl-PL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completed in 2011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marek stodulski 20130615\ESS\20130624-26 lund\CIMG0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4598400" cy="3448800"/>
          </a:xfrm>
          <a:prstGeom prst="rect">
            <a:avLst/>
          </a:prstGeom>
          <a:noFill/>
        </p:spPr>
      </p:pic>
      <p:pic>
        <p:nvPicPr>
          <p:cNvPr id="2051" name="Picture 3" descr="D:\marek stodulski 20130615\ESS\20130624-26 lund\3 sets pre-assembled.JPG"/>
          <p:cNvPicPr>
            <a:picLocks noChangeAspect="1" noChangeArrowheads="1"/>
          </p:cNvPicPr>
          <p:nvPr/>
        </p:nvPicPr>
        <p:blipFill>
          <a:blip r:embed="rId3" cstate="print"/>
          <a:srcRect l="6630"/>
          <a:stretch>
            <a:fillRect/>
          </a:stretch>
        </p:blipFill>
        <p:spPr bwMode="auto">
          <a:xfrm>
            <a:off x="5029200" y="3048000"/>
            <a:ext cx="3818280" cy="3067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304800" y="1233130"/>
            <a:ext cx="86106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pl-PL" sz="2000" dirty="0" smtClean="0">
                <a:solidFill>
                  <a:srgbClr val="001560"/>
                </a:solidFill>
                <a:latin typeface="Calibri" pitchFamily="34" charset="0"/>
              </a:rPr>
              <a:t>530</a:t>
            </a:r>
            <a:r>
              <a:rPr lang="en-US" sz="2000" dirty="0" smtClean="0">
                <a:solidFill>
                  <a:srgbClr val="001560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personnel</a:t>
            </a:r>
          </a:p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Prof. </a:t>
            </a:r>
            <a:r>
              <a:rPr lang="en-US" sz="2000" dirty="0" smtClean="0">
                <a:solidFill>
                  <a:srgbClr val="001560"/>
                </a:solidFill>
                <a:latin typeface="Calibri" pitchFamily="34" charset="0"/>
              </a:rPr>
              <a:t>3</a:t>
            </a:r>
            <a:r>
              <a:rPr lang="pl-PL" sz="2000" dirty="0" smtClean="0">
                <a:solidFill>
                  <a:srgbClr val="001560"/>
                </a:solidFill>
                <a:latin typeface="Calibri" pitchFamily="34" charset="0"/>
              </a:rPr>
              <a:t>9</a:t>
            </a:r>
            <a:r>
              <a:rPr lang="en-US" sz="2000" dirty="0" smtClean="0">
                <a:solidFill>
                  <a:srgbClr val="001560"/>
                </a:solidFill>
                <a:latin typeface="Calibri" pitchFamily="34" charset="0"/>
              </a:rPr>
              <a:t>, </a:t>
            </a: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Assoc. Prof. </a:t>
            </a:r>
            <a:r>
              <a:rPr lang="pl-PL" sz="2000" dirty="0" smtClean="0">
                <a:solidFill>
                  <a:srgbClr val="001560"/>
                </a:solidFill>
                <a:latin typeface="Calibri" pitchFamily="34" charset="0"/>
              </a:rPr>
              <a:t>52</a:t>
            </a:r>
            <a:r>
              <a:rPr lang="en-US" sz="2000" dirty="0" smtClean="0">
                <a:solidFill>
                  <a:srgbClr val="001560"/>
                </a:solidFill>
                <a:latin typeface="Calibri" pitchFamily="34" charset="0"/>
              </a:rPr>
              <a:t>, </a:t>
            </a: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Ph.D. </a:t>
            </a:r>
            <a:r>
              <a:rPr lang="pl-PL" sz="2000" dirty="0" smtClean="0">
                <a:solidFill>
                  <a:srgbClr val="001560"/>
                </a:solidFill>
                <a:latin typeface="Calibri" pitchFamily="34" charset="0"/>
              </a:rPr>
              <a:t>108</a:t>
            </a:r>
            <a:endParaRPr lang="en-US" sz="2000" dirty="0">
              <a:solidFill>
                <a:srgbClr val="001560"/>
              </a:solidFill>
              <a:latin typeface="Calibri" pitchFamily="34" charset="0"/>
            </a:endParaRPr>
          </a:p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PhD studies – </a:t>
            </a:r>
            <a:r>
              <a:rPr lang="pl-PL" sz="2000" dirty="0" smtClean="0">
                <a:solidFill>
                  <a:srgbClr val="001560"/>
                </a:solidFill>
                <a:latin typeface="Calibri" pitchFamily="34" charset="0"/>
              </a:rPr>
              <a:t>61</a:t>
            </a:r>
            <a:r>
              <a:rPr lang="en-US" sz="2000" dirty="0" smtClean="0">
                <a:solidFill>
                  <a:srgbClr val="001560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students</a:t>
            </a:r>
          </a:p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Interdisciplinary PhD studies </a:t>
            </a:r>
          </a:p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6 divisions: 2</a:t>
            </a:r>
            <a:r>
              <a:rPr lang="pl-PL" sz="2000" dirty="0">
                <a:solidFill>
                  <a:srgbClr val="001560"/>
                </a:solidFill>
                <a:latin typeface="Calibri" pitchFamily="34" charset="0"/>
              </a:rPr>
              <a:t>8</a:t>
            </a: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 departments</a:t>
            </a:r>
          </a:p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centre of excellence</a:t>
            </a:r>
          </a:p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centre of advanced technology</a:t>
            </a:r>
          </a:p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1560"/>
                </a:solidFill>
                <a:latin typeface="Calibri" pitchFamily="34" charset="0"/>
              </a:rPr>
              <a:t>4 accredited laboratories</a:t>
            </a:r>
          </a:p>
          <a:p>
            <a:pPr indent="180975">
              <a:lnSpc>
                <a:spcPct val="150000"/>
              </a:lnSpc>
              <a:spcBef>
                <a:spcPts val="600"/>
              </a:spcBef>
              <a:buClr>
                <a:srgbClr val="000066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66"/>
                </a:solidFill>
                <a:latin typeface="Calibri" pitchFamily="34" charset="0"/>
              </a:rPr>
              <a:t>Equipment and Scientific Infrastructure  Construction Division</a:t>
            </a:r>
            <a:r>
              <a:rPr lang="pl-PL" sz="2000" dirty="0">
                <a:solidFill>
                  <a:srgbClr val="000066"/>
                </a:solidFill>
                <a:latin typeface="Calibri" pitchFamily="34" charset="0"/>
              </a:rPr>
              <a:t> (DAI)</a:t>
            </a:r>
            <a:r>
              <a:rPr lang="en-US" sz="2000" dirty="0">
                <a:solidFill>
                  <a:srgbClr val="000066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051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information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 descr="ifj-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1524000"/>
            <a:ext cx="3601519" cy="39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Scientific equipment</a:t>
            </a:r>
            <a:r>
              <a:rPr lang="pl-P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construction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ATLAS Assembly</a:t>
            </a:r>
            <a:endParaRPr lang="en-US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0" y="915650"/>
            <a:ext cx="9144000" cy="836950"/>
          </a:xfrm>
        </p:spPr>
        <p:txBody>
          <a:bodyPr/>
          <a:lstStyle/>
          <a:p>
            <a:pPr marL="177800" indent="271463">
              <a:spcBef>
                <a:spcPts val="600"/>
              </a:spcBef>
              <a:buNone/>
            </a:pPr>
            <a:r>
              <a:rPr lang="pl-PL" sz="24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Aluminium  frame </a:t>
            </a:r>
            <a:r>
              <a:rPr lang="pl-PL" sz="2400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 install Muon Chambers – completed in 2006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1" descr="Picture1_mar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234" y="2974777"/>
            <a:ext cx="4058592" cy="3048000"/>
          </a:xfrm>
          <a:prstGeom prst="rect">
            <a:avLst/>
          </a:prstGeom>
          <a:noFill/>
        </p:spPr>
      </p:pic>
      <p:pic>
        <p:nvPicPr>
          <p:cNvPr id="9" name="Picture 11" descr="00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4081744" cy="2855913"/>
          </a:xfrm>
          <a:prstGeom prst="rect">
            <a:avLst/>
          </a:prstGeom>
          <a:noFill/>
        </p:spPr>
      </p:pic>
      <p:sp>
        <p:nvSpPr>
          <p:cNvPr id="10" name="pole tekstowe 18"/>
          <p:cNvSpPr txBox="1">
            <a:spLocks noChangeArrowheads="1"/>
          </p:cNvSpPr>
          <p:nvPr/>
        </p:nvSpPr>
        <p:spPr bwMode="auto">
          <a:xfrm>
            <a:off x="381000" y="4953000"/>
            <a:ext cx="3962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 smtClean="0"/>
              <a:t>The frame at IFJ PAN</a:t>
            </a:r>
            <a:endParaRPr lang="en-US" sz="1400" dirty="0"/>
          </a:p>
        </p:txBody>
      </p:sp>
      <p:sp>
        <p:nvSpPr>
          <p:cNvPr id="11" name="pole tekstowe 18"/>
          <p:cNvSpPr txBox="1">
            <a:spLocks noChangeArrowheads="1"/>
          </p:cNvSpPr>
          <p:nvPr/>
        </p:nvSpPr>
        <p:spPr bwMode="auto">
          <a:xfrm>
            <a:off x="4419600" y="2590800"/>
            <a:ext cx="457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400" dirty="0" smtClean="0"/>
              <a:t>The frame used during installation in the ATLAS cavern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AutoShape 19" descr="ALICE Logo"/>
          <p:cNvSpPr>
            <a:spLocks noChangeAspect="1" noChangeArrowheads="1"/>
          </p:cNvSpPr>
          <p:nvPr/>
        </p:nvSpPr>
        <p:spPr bwMode="auto">
          <a:xfrm>
            <a:off x="4524375" y="257175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381000" y="3633808"/>
            <a:ext cx="8382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indent="-177800" eaLnBrk="0" hangingPunct="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 IFJ PAN groups </a:t>
            </a:r>
            <a:r>
              <a:rPr lang="en-US" sz="2400" dirty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contribute to major world experiments </a:t>
            </a:r>
            <a:r>
              <a:rPr lang="en-US" sz="2400" dirty="0" smtClean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400" dirty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particle </a:t>
            </a:r>
            <a:r>
              <a:rPr lang="en-US" sz="2400" dirty="0" smtClean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physics, astrophysics </a:t>
            </a:r>
            <a:r>
              <a:rPr lang="en-US" sz="2400" dirty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and nuclear physics.</a:t>
            </a:r>
          </a:p>
          <a:p>
            <a:pPr eaLnBrk="0" hangingPunct="0">
              <a:buFont typeface="Wingdings" pitchFamily="2" charset="2"/>
              <a:buChar char="§"/>
            </a:pPr>
            <a:endParaRPr lang="en-US" sz="2400" dirty="0">
              <a:solidFill>
                <a:srgbClr val="001560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 IFJ PAN contributes to XFEL and LHC 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endParaRPr lang="en-US" sz="2400" dirty="0" smtClean="0">
              <a:solidFill>
                <a:srgbClr val="001560"/>
              </a:solidFill>
              <a:latin typeface="Arial" pitchFamily="34" charset="0"/>
              <a:cs typeface="Arial" pitchFamily="34" charset="0"/>
            </a:endParaRP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IFJ PAN is involved in fusion </a:t>
            </a:r>
            <a:r>
              <a:rPr lang="en-US" sz="2400" dirty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projects </a:t>
            </a:r>
            <a:r>
              <a:rPr lang="en-US" sz="2400" dirty="0" smtClean="0">
                <a:solidFill>
                  <a:srgbClr val="001560"/>
                </a:solidFill>
                <a:latin typeface="Arial" pitchFamily="34" charset="0"/>
                <a:cs typeface="Arial" pitchFamily="34" charset="0"/>
              </a:rPr>
              <a:t>(W7X, ITER)</a:t>
            </a:r>
            <a:endParaRPr lang="en-US" sz="2400" dirty="0">
              <a:solidFill>
                <a:srgbClr val="0015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tx2"/>
                </a:solidFill>
                <a:cs typeface="Times New Roman" pitchFamily="18" charset="0"/>
              </a:rPr>
              <a:t>Conclusions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228600" y="914400"/>
            <a:ext cx="4320000" cy="2590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450850" marR="0" lvl="0" indent="-3937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60000"/>
              <a:buFont typeface="Arial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Expertise: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50850" lvl="2" indent="-2730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Arial" pitchFamily="34" charset="0"/>
              <a:buChar char="→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XFEL 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(construction)</a:t>
            </a:r>
          </a:p>
          <a:p>
            <a:pPr marL="450850" lvl="2" indent="-2730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Arial" pitchFamily="34" charset="0"/>
              <a:buChar char="→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LHC </a:t>
            </a:r>
            <a:r>
              <a:rPr lang="en-US" sz="1600" dirty="0" smtClean="0">
                <a:latin typeface="Arial Narrow" pitchFamily="34" charset="0"/>
              </a:rPr>
              <a:t>(construction, consolidation, upgrade) </a:t>
            </a:r>
          </a:p>
          <a:p>
            <a:pPr marL="450850" lvl="2" indent="-2730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Arial" pitchFamily="34" charset="0"/>
              <a:buChar char="→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W7-X </a:t>
            </a:r>
            <a:r>
              <a:rPr lang="en-US" sz="1600" dirty="0" smtClean="0">
                <a:latin typeface="Arial Narrow" pitchFamily="34" charset="0"/>
              </a:rPr>
              <a:t>(construction)</a:t>
            </a:r>
          </a:p>
          <a:p>
            <a:pPr marL="450850" lvl="2" indent="-2730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Arial" pitchFamily="34" charset="0"/>
              <a:buChar char="→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AIC-144 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(construction, medical applications)</a:t>
            </a:r>
          </a:p>
          <a:p>
            <a:pPr marL="450850" lvl="2" indent="-2730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Arial" pitchFamily="34" charset="0"/>
              <a:buChar char="→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Proteus C235 </a:t>
            </a:r>
            <a:r>
              <a:rPr lang="en-US" sz="1600" dirty="0" smtClean="0">
                <a:latin typeface="Arial Narrow" pitchFamily="34" charset="0"/>
                <a:cs typeface="Arial" pitchFamily="34" charset="0"/>
              </a:rPr>
              <a:t>(medical applications, research)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800600" y="914402"/>
            <a:ext cx="4114800" cy="25907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450850" lvl="0" indent="-39370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60000"/>
              <a:defRPr/>
            </a:pP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2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Team</a:t>
            </a:r>
            <a:r>
              <a:rPr lang="en-US" sz="2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200" b="1" strike="sngStrik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0850" lvl="2" indent="-2730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Arial" pitchFamily="34" charset="0"/>
              <a:buChar char="→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Scientists: 5</a:t>
            </a:r>
          </a:p>
          <a:p>
            <a:pPr marL="450850" lvl="2" indent="-2730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Arial" pitchFamily="34" charset="0"/>
              <a:buChar char="→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Engineers: 34 </a:t>
            </a:r>
          </a:p>
          <a:p>
            <a:pPr marL="450850" lvl="2" indent="-2730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Arial" pitchFamily="34" charset="0"/>
              <a:buChar char="→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Technicians: 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kern="0" dirty="0" smtClean="0">
                <a:cs typeface="Times New Roman" pitchFamily="18" charset="0"/>
              </a:rPr>
              <a:t>Accelerator activities at IFJ</a:t>
            </a:r>
            <a:endParaRPr lang="en-US" dirty="0"/>
          </a:p>
        </p:txBody>
      </p:sp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762000" y="914400"/>
            <a:ext cx="4953000" cy="5410200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003366"/>
                </a:solidFill>
              </a:rPr>
              <a:t>cyclotron AIC-144</a:t>
            </a:r>
            <a:r>
              <a:rPr lang="en-US" dirty="0" smtClean="0">
                <a:solidFill>
                  <a:srgbClr val="003366"/>
                </a:solidFill>
              </a:rPr>
              <a:t/>
            </a:r>
            <a:br>
              <a:rPr lang="en-US" dirty="0" smtClean="0">
                <a:solidFill>
                  <a:srgbClr val="003366"/>
                </a:solidFill>
              </a:rPr>
            </a:br>
            <a:r>
              <a:rPr lang="en-US" sz="1600" dirty="0" smtClean="0">
                <a:solidFill>
                  <a:srgbClr val="003366"/>
                </a:solidFill>
              </a:rPr>
              <a:t>- proton beam energy: 60 MeV</a:t>
            </a:r>
            <a:br>
              <a:rPr lang="en-US" sz="1600" dirty="0" smtClean="0">
                <a:solidFill>
                  <a:srgbClr val="003366"/>
                </a:solidFill>
              </a:rPr>
            </a:br>
            <a:r>
              <a:rPr lang="en-US" sz="1600" dirty="0" smtClean="0">
                <a:solidFill>
                  <a:srgbClr val="003366"/>
                </a:solidFill>
              </a:rPr>
              <a:t>- Proton Radiotherapy of Eye Melanoma</a:t>
            </a:r>
          </a:p>
          <a:p>
            <a:pPr lvl="0">
              <a:buNone/>
            </a:pPr>
            <a:endParaRPr lang="en-US" sz="800" dirty="0" smtClean="0">
              <a:solidFill>
                <a:srgbClr val="003366"/>
              </a:solidFill>
            </a:endParaRPr>
          </a:p>
          <a:p>
            <a:pPr lvl="0">
              <a:buNone/>
            </a:pPr>
            <a:endParaRPr lang="pl-PL" sz="800" dirty="0" smtClean="0">
              <a:solidFill>
                <a:srgbClr val="003366"/>
              </a:solidFill>
            </a:endParaRPr>
          </a:p>
          <a:p>
            <a:pPr lvl="0">
              <a:buNone/>
            </a:pPr>
            <a:endParaRPr lang="en-US" sz="800" dirty="0" smtClean="0">
              <a:solidFill>
                <a:srgbClr val="003366"/>
              </a:solidFill>
            </a:endParaRPr>
          </a:p>
          <a:p>
            <a:r>
              <a:rPr lang="en-US" sz="2400" b="1" dirty="0" smtClean="0">
                <a:solidFill>
                  <a:srgbClr val="003366"/>
                </a:solidFill>
              </a:rPr>
              <a:t>Cyclotron Proteus C-235</a:t>
            </a:r>
          </a:p>
          <a:p>
            <a:pPr lvl="1"/>
            <a:r>
              <a:rPr lang="en-US" sz="1600" dirty="0" smtClean="0">
                <a:solidFill>
                  <a:srgbClr val="003366"/>
                </a:solidFill>
              </a:rPr>
              <a:t>National Centre for Hadron Radiotherapy</a:t>
            </a:r>
          </a:p>
          <a:p>
            <a:pPr lvl="1"/>
            <a:r>
              <a:rPr lang="en-US" sz="1600" dirty="0" smtClean="0">
                <a:solidFill>
                  <a:srgbClr val="003366"/>
                </a:solidFill>
              </a:rPr>
              <a:t>under construction (2013)</a:t>
            </a:r>
          </a:p>
          <a:p>
            <a:pPr lvl="1">
              <a:buNone/>
            </a:pPr>
            <a:endParaRPr lang="en-US" sz="800" dirty="0" smtClean="0">
              <a:solidFill>
                <a:srgbClr val="003366"/>
              </a:solidFill>
            </a:endParaRPr>
          </a:p>
          <a:p>
            <a:pPr lvl="1">
              <a:buNone/>
            </a:pPr>
            <a:endParaRPr lang="en-US" sz="800" dirty="0" smtClean="0">
              <a:solidFill>
                <a:srgbClr val="003366"/>
              </a:solidFill>
            </a:endParaRPr>
          </a:p>
          <a:p>
            <a:r>
              <a:rPr lang="en-US" sz="2400" b="1" dirty="0" smtClean="0">
                <a:solidFill>
                  <a:srgbClr val="003366"/>
                </a:solidFill>
              </a:rPr>
              <a:t>neutron generator </a:t>
            </a:r>
          </a:p>
          <a:p>
            <a:pPr lvl="1"/>
            <a:r>
              <a:rPr lang="en-US" sz="1600" dirty="0" smtClean="0">
                <a:solidFill>
                  <a:srgbClr val="003366"/>
                </a:solidFill>
              </a:rPr>
              <a:t>14 MeV</a:t>
            </a:r>
          </a:p>
          <a:p>
            <a:pPr lvl="1">
              <a:buNone/>
            </a:pPr>
            <a:endParaRPr lang="en-US" sz="800" dirty="0" smtClean="0">
              <a:solidFill>
                <a:srgbClr val="003366"/>
              </a:solidFill>
            </a:endParaRPr>
          </a:p>
          <a:p>
            <a:pPr lvl="1">
              <a:buNone/>
            </a:pPr>
            <a:endParaRPr lang="en-US" sz="800" dirty="0" smtClean="0">
              <a:solidFill>
                <a:srgbClr val="003366"/>
              </a:solidFill>
            </a:endParaRPr>
          </a:p>
          <a:p>
            <a:r>
              <a:rPr lang="en-US" sz="2400" b="1" dirty="0" smtClean="0">
                <a:solidFill>
                  <a:srgbClr val="003366"/>
                </a:solidFill>
              </a:rPr>
              <a:t>VdG high stability</a:t>
            </a:r>
          </a:p>
          <a:p>
            <a:pPr lvl="1"/>
            <a:r>
              <a:rPr lang="en-US" sz="1600" dirty="0" smtClean="0">
                <a:solidFill>
                  <a:srgbClr val="003366"/>
                </a:solidFill>
              </a:rPr>
              <a:t>2.5 MeV</a:t>
            </a:r>
            <a:endParaRPr lang="en-US" sz="1600" dirty="0">
              <a:solidFill>
                <a:srgbClr val="003366"/>
              </a:solidFill>
            </a:endParaRPr>
          </a:p>
        </p:txBody>
      </p:sp>
      <p:pic>
        <p:nvPicPr>
          <p:cNvPr id="6" name="Picture 2" descr="Sessio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376000" cy="17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striba.com/files/1_cyclotron_005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10148" r="14317" b="15441"/>
          <a:stretch/>
        </p:blipFill>
        <p:spPr bwMode="auto">
          <a:xfrm>
            <a:off x="6172200" y="2822343"/>
            <a:ext cx="2376000" cy="163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JA\Desktop\vdG_otwier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558352"/>
            <a:ext cx="2376000" cy="178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3657600" y="3886200"/>
            <a:ext cx="5181600" cy="2057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u="sng" dirty="0" smtClean="0">
                <a:cs typeface="Arial" pitchFamily="34" charset="0"/>
              </a:rPr>
              <a:t>Completed projects</a:t>
            </a:r>
          </a:p>
          <a:p>
            <a:pPr marL="180975" lvl="1" indent="-180975">
              <a:spcBef>
                <a:spcPts val="600"/>
              </a:spcBef>
              <a:spcAft>
                <a:spcPts val="600"/>
              </a:spcAft>
            </a:pPr>
            <a:r>
              <a:rPr lang="en-US" sz="26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LHC, CERN Geneva, 2005 – 2012 </a:t>
            </a:r>
          </a:p>
          <a:p>
            <a:pPr marL="180975" lvl="1" indent="-180975">
              <a:spcBef>
                <a:spcPts val="600"/>
              </a:spcBef>
              <a:spcAft>
                <a:spcPts val="600"/>
              </a:spcAft>
            </a:pPr>
            <a:r>
              <a:rPr lang="en-US" sz="26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Wendelstein 7X, IPP Greifswald, 2007 – 2012</a:t>
            </a:r>
          </a:p>
          <a:p>
            <a:pPr marL="180975" lvl="1" indent="-180975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ATLAS, CERN Geneva, 2004 - 2012 </a:t>
            </a:r>
          </a:p>
          <a:p>
            <a:pPr marL="180975" lvl="1" indent="-180975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T2K, J-PARC Tokai, Krakow/J-PARC, 2007 – 2009</a:t>
            </a: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228600" y="1143000"/>
            <a:ext cx="5105400" cy="236220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cs typeface="Arial" pitchFamily="34" charset="0"/>
              </a:rPr>
              <a:t>Running </a:t>
            </a:r>
            <a:r>
              <a:rPr lang="en-US" sz="2400" u="sng" noProof="0" dirty="0" smtClean="0">
                <a:latin typeface="Arial Rounded MT Bold" pitchFamily="34" charset="0"/>
                <a:cs typeface="Arial" pitchFamily="34" charset="0"/>
              </a:rPr>
              <a:t>p</a:t>
            </a: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itchFamily="34" charset="0"/>
                <a:cs typeface="Arial" pitchFamily="34" charset="0"/>
              </a:rPr>
              <a:t>rojects: </a:t>
            </a:r>
          </a:p>
          <a:p>
            <a:pPr marL="177800" marR="0" lvl="1" indent="-1778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>
                <a:tab pos="177800" algn="l"/>
              </a:tabLst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XFEL, DESY, Hamburg, 2009 – 2015 </a:t>
            </a:r>
          </a:p>
          <a:p>
            <a:pPr marL="177800" marR="0" lvl="1" indent="-1778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>
                <a:tab pos="177800" algn="l"/>
              </a:tabLst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LHC, CERN, Geneva, 2013 – 2014</a:t>
            </a:r>
          </a:p>
          <a:p>
            <a:pPr marL="177800" marR="0" lvl="1" indent="-1778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>
                <a:tab pos="177800" algn="l"/>
              </a:tabLst>
              <a:defRPr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ITER, Cadarache, 2010-2015</a:t>
            </a:r>
            <a:r>
              <a:rPr kumimoji="0" lang="en-US" sz="17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lvl="1" indent="-1778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tabLst>
                <a:tab pos="177800" algn="l"/>
              </a:tabLst>
              <a:defRPr/>
            </a:pPr>
            <a:r>
              <a:rPr lang="en-US" sz="1700" dirty="0" smtClean="0"/>
              <a:t>Cherenkov Telescope Array (CTA), 2008 – 2013</a:t>
            </a:r>
            <a:endParaRPr kumimoji="0" lang="en-US" sz="17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6" descr="ic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0"/>
            <a:ext cx="2819400" cy="233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SAM_3405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143000"/>
            <a:ext cx="2709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ytuł 5"/>
          <p:cNvSpPr>
            <a:spLocks noGrp="1"/>
          </p:cNvSpPr>
          <p:nvPr>
            <p:ph type="title"/>
          </p:nvPr>
        </p:nvSpPr>
        <p:spPr>
          <a:xfrm>
            <a:off x="1066800" y="0"/>
            <a:ext cx="7696200" cy="838200"/>
          </a:xfrm>
        </p:spPr>
        <p:txBody>
          <a:bodyPr/>
          <a:lstStyle/>
          <a:p>
            <a:r>
              <a:rPr lang="en-US" kern="0" dirty="0" smtClean="0">
                <a:cs typeface="Times New Roman" pitchFamily="18" charset="0"/>
              </a:rPr>
              <a:t>IFJ</a:t>
            </a:r>
            <a:r>
              <a:rPr lang="pl-PL" kern="0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Arial" pitchFamily="34" charset="0"/>
              </a:rPr>
              <a:t>PAN and </a:t>
            </a:r>
            <a:r>
              <a:rPr lang="pl-PL" dirty="0" smtClean="0">
                <a:cs typeface="Arial" pitchFamily="34" charset="0"/>
              </a:rPr>
              <a:t>international </a:t>
            </a:r>
            <a:r>
              <a:rPr lang="en-US" dirty="0" smtClean="0">
                <a:cs typeface="Arial" pitchFamily="34" charset="0"/>
              </a:rPr>
              <a:t>projects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200" dirty="0" smtClean="0">
                <a:solidFill>
                  <a:schemeClr val="tx2"/>
                </a:solidFill>
              </a:rPr>
              <a:t>IFJ PAN in-kind contribution to XFEL construction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(2009 - 2015)</a:t>
            </a:r>
            <a:endParaRPr lang="en-US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ymbol zastępczy zawartości 7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2895599"/>
          </a:xfrm>
        </p:spPr>
        <p:txBody>
          <a:bodyPr>
            <a:noAutofit/>
          </a:bodyPr>
          <a:lstStyle/>
          <a:p>
            <a:pPr eaLnBrk="1" hangingPunct="1">
              <a:buFont typeface="+mj-lt"/>
              <a:buAutoNum type="arabicParenR"/>
            </a:pPr>
            <a:r>
              <a:rPr lang="en-US" sz="1600" dirty="0" smtClean="0">
                <a:latin typeface="Arial" charset="0"/>
                <a:cs typeface="Arial" charset="0"/>
              </a:rPr>
              <a:t>Performance of acceptance tests of </a:t>
            </a:r>
            <a:r>
              <a:rPr lang="en-US" sz="1600" b="1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cavities</a:t>
            </a:r>
            <a:r>
              <a:rPr lang="en-US" sz="1600" dirty="0" smtClean="0">
                <a:latin typeface="Arial" charset="0"/>
                <a:cs typeface="Arial" charset="0"/>
              </a:rPr>
              <a:t> for a series of 840 units </a:t>
            </a:r>
            <a:br>
              <a:rPr lang="en-US" sz="1600" dirty="0" smtClean="0">
                <a:latin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cs typeface="Arial" charset="0"/>
              </a:rPr>
              <a:t>on DESY infrastructure and delivering the corresponding test reports</a:t>
            </a:r>
          </a:p>
          <a:p>
            <a:pPr eaLnBrk="1" hangingPunct="1">
              <a:buFont typeface="+mj-lt"/>
              <a:buAutoNum type="arabicParenR"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eaLnBrk="1" hangingPunct="1">
              <a:buFont typeface="+mj-lt"/>
              <a:buAutoNum type="arabicParenR"/>
            </a:pPr>
            <a:r>
              <a:rPr lang="en-US" sz="1600" dirty="0" smtClean="0">
                <a:latin typeface="Arial" charset="0"/>
                <a:cs typeface="Arial" charset="0"/>
              </a:rPr>
              <a:t>Performance of acceptance tests of </a:t>
            </a:r>
            <a:r>
              <a:rPr lang="en-US" sz="1600" b="1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cryomodules</a:t>
            </a:r>
            <a:r>
              <a:rPr lang="en-US" sz="1600" dirty="0" smtClean="0">
                <a:latin typeface="Arial" charset="0"/>
                <a:cs typeface="Arial" charset="0"/>
              </a:rPr>
              <a:t> for a series of 103 units on DESY infrastructure and delivering the corresponding test reports</a:t>
            </a:r>
          </a:p>
          <a:p>
            <a:pPr eaLnBrk="1" hangingPunct="1">
              <a:buFont typeface="+mj-lt"/>
              <a:buAutoNum type="arabicParenR"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eaLnBrk="1" hangingPunct="1">
              <a:buFont typeface="+mj-lt"/>
              <a:buAutoNum type="arabicParenR"/>
            </a:pPr>
            <a:r>
              <a:rPr lang="en-US" sz="1600" dirty="0" smtClean="0">
                <a:latin typeface="Arial" charset="0"/>
                <a:cs typeface="Arial" charset="0"/>
              </a:rPr>
              <a:t>Performance of acceptance tests of </a:t>
            </a:r>
            <a:r>
              <a:rPr lang="en-US" sz="1600" b="1" i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cold magnets</a:t>
            </a:r>
            <a:r>
              <a:rPr lang="en-US" sz="1600" dirty="0" smtClean="0">
                <a:latin typeface="Arial" charset="0"/>
                <a:cs typeface="Arial" charset="0"/>
              </a:rPr>
              <a:t> for a series of 103 units on DESY infrastructure and delivering the corresponding tests reports – common effort with DESY</a:t>
            </a:r>
            <a:endParaRPr lang="en-US" sz="1600" b="1" dirty="0" smtClean="0">
              <a:latin typeface="Arial" charset="0"/>
              <a:cs typeface="Arial" charset="0"/>
            </a:endParaRPr>
          </a:p>
        </p:txBody>
      </p:sp>
      <p:sp>
        <p:nvSpPr>
          <p:cNvPr id="6" name="pole tekstowe 19"/>
          <p:cNvSpPr txBox="1">
            <a:spLocks noChangeArrowheads="1"/>
          </p:cNvSpPr>
          <p:nvPr/>
        </p:nvSpPr>
        <p:spPr bwMode="auto">
          <a:xfrm>
            <a:off x="2438400" y="6016822"/>
            <a:ext cx="2919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XFEL quadrupole magnets tests </a:t>
            </a:r>
            <a:endParaRPr lang="en-US" sz="1400" dirty="0"/>
          </a:p>
        </p:txBody>
      </p:sp>
      <p:sp>
        <p:nvSpPr>
          <p:cNvPr id="9" name="pole tekstowe 18"/>
          <p:cNvSpPr txBox="1">
            <a:spLocks noChangeArrowheads="1"/>
          </p:cNvSpPr>
          <p:nvPr/>
        </p:nvSpPr>
        <p:spPr bwMode="auto">
          <a:xfrm>
            <a:off x="5638800" y="5993262"/>
            <a:ext cx="281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XFEL cryomodules tests</a:t>
            </a:r>
            <a:endParaRPr lang="en-US" sz="1400" dirty="0"/>
          </a:p>
        </p:txBody>
      </p:sp>
      <p:pic>
        <p:nvPicPr>
          <p:cNvPr id="10" name="Picture 11" descr="DSC00978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807781"/>
            <a:ext cx="287822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SAM_3419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62" y="3812924"/>
            <a:ext cx="153813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8"/>
          <p:cNvSpPr txBox="1">
            <a:spLocks noChangeArrowheads="1"/>
          </p:cNvSpPr>
          <p:nvPr/>
        </p:nvSpPr>
        <p:spPr bwMode="auto">
          <a:xfrm>
            <a:off x="381000" y="6016823"/>
            <a:ext cx="198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XFEL RF cavities tests</a:t>
            </a:r>
            <a:endParaRPr lang="en-US" sz="1400" dirty="0"/>
          </a:p>
        </p:txBody>
      </p:sp>
      <p:pic>
        <p:nvPicPr>
          <p:cNvPr id="13" name="Obraz 12" descr="100_3272_1_hala_5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10000"/>
            <a:ext cx="288632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IFJ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PAN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tasks</a:t>
            </a:r>
            <a:endParaRPr lang="de-DE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88826" y="2347542"/>
            <a:ext cx="78984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2000" b="1" dirty="0" smtClean="0"/>
              <a:t>E</a:t>
            </a:r>
            <a:r>
              <a:rPr lang="pl-PL" sz="2000" b="1" dirty="0" smtClean="0"/>
              <a:t>ach </a:t>
            </a:r>
            <a:r>
              <a:rPr lang="en-US" sz="2000" b="1" dirty="0" smtClean="0"/>
              <a:t>IFJ</a:t>
            </a:r>
            <a:r>
              <a:rPr lang="pl-PL" sz="2000" b="1" dirty="0" smtClean="0"/>
              <a:t> </a:t>
            </a:r>
            <a:r>
              <a:rPr lang="en-US" sz="2000" b="1" dirty="0" smtClean="0"/>
              <a:t>PAN task</a:t>
            </a:r>
            <a:r>
              <a:rPr lang="pl-PL" sz="2000" b="1" dirty="0" smtClean="0"/>
              <a:t> </a:t>
            </a:r>
            <a:r>
              <a:rPr lang="en-US" sz="2000" b="1" dirty="0" smtClean="0"/>
              <a:t>is</a:t>
            </a:r>
            <a:r>
              <a:rPr lang="pl-PL" sz="2000" b="1" dirty="0" smtClean="0"/>
              <a:t> </a:t>
            </a:r>
            <a:r>
              <a:rPr lang="en-US" sz="2000" b="1" dirty="0" smtClean="0"/>
              <a:t>split</a:t>
            </a:r>
            <a:r>
              <a:rPr lang="pl-PL" sz="2000" b="1" dirty="0" smtClean="0"/>
              <a:t> </a:t>
            </a:r>
            <a:r>
              <a:rPr lang="en-US" sz="2000" b="1" dirty="0" smtClean="0"/>
              <a:t>i</a:t>
            </a:r>
            <a:r>
              <a:rPr lang="pl-PL" sz="2000" b="1" dirty="0" smtClean="0"/>
              <a:t>n </a:t>
            </a:r>
            <a:r>
              <a:rPr lang="en-US" sz="2000" b="1" dirty="0" smtClean="0"/>
              <a:t>two phases</a:t>
            </a:r>
            <a:r>
              <a:rPr lang="pl-PL" sz="2000" b="1" dirty="0" smtClean="0"/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8825" y="1294094"/>
            <a:ext cx="798312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buClrTx/>
              <a:buFont typeface="Wingdings" pitchFamily="2" charset="2"/>
              <a:buChar char="q"/>
            </a:pPr>
            <a:r>
              <a:rPr lang="en-GB" sz="2000" b="1" dirty="0"/>
              <a:t> </a:t>
            </a:r>
            <a:r>
              <a:rPr lang="en-GB" sz="2000" b="1" dirty="0" smtClean="0"/>
              <a:t> Tests of cavities and cryomodules in the AMTF Hall</a:t>
            </a:r>
            <a:endParaRPr lang="en-GB" sz="2000" dirty="0" smtClean="0"/>
          </a:p>
          <a:p>
            <a:pPr>
              <a:buClrTx/>
              <a:buFont typeface="Wingdings" pitchFamily="2" charset="2"/>
              <a:buChar char="q"/>
            </a:pPr>
            <a:r>
              <a:rPr lang="en-GB" sz="2000" b="1" dirty="0"/>
              <a:t> </a:t>
            </a:r>
            <a:r>
              <a:rPr lang="en-GB" sz="2000" b="1" dirty="0" smtClean="0"/>
              <a:t> Tests of cold magnets</a:t>
            </a:r>
            <a:endParaRPr lang="en-GB" sz="20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4854066" y="2964367"/>
            <a:ext cx="3717885" cy="2800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ctr">
              <a:buClrTx/>
              <a:buNone/>
            </a:pPr>
            <a:r>
              <a:rPr lang="en-GB" sz="2000" b="1" dirty="0" smtClean="0"/>
              <a:t>Serial tests phase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en-GB" sz="2000" dirty="0" smtClean="0"/>
              <a:t>  Performance of serial tests:</a:t>
            </a:r>
          </a:p>
          <a:p>
            <a:pPr marL="800100" lvl="1" indent="-34290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pl-PL" sz="2000" dirty="0"/>
              <a:t>Cold magnets – 100</a:t>
            </a:r>
          </a:p>
          <a:p>
            <a:pPr marL="800100" lvl="1" indent="-34290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pl-PL" sz="2000" dirty="0"/>
              <a:t>Current </a:t>
            </a:r>
            <a:r>
              <a:rPr lang="pl-PL" sz="2000" dirty="0" err="1"/>
              <a:t>leads</a:t>
            </a:r>
            <a:r>
              <a:rPr lang="pl-PL" sz="2000" dirty="0"/>
              <a:t> – 100</a:t>
            </a:r>
          </a:p>
          <a:p>
            <a:pPr marL="800100" lvl="1" indent="-34290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pl-PL" sz="2000" dirty="0"/>
              <a:t>Cavities – 816</a:t>
            </a:r>
          </a:p>
          <a:p>
            <a:pPr marL="800100" lvl="1" indent="-34290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pl-PL" sz="2000" dirty="0"/>
              <a:t>Cryomodules – </a:t>
            </a:r>
            <a:r>
              <a:rPr lang="pl-PL" sz="2000" dirty="0" smtClean="0"/>
              <a:t>100</a:t>
            </a:r>
            <a:endParaRPr lang="en-GB" sz="2000" dirty="0" smtClean="0"/>
          </a:p>
          <a:p>
            <a:pPr>
              <a:buClrTx/>
              <a:buFont typeface="Wingdings" pitchFamily="2" charset="2"/>
              <a:buChar char="q"/>
            </a:pPr>
            <a:r>
              <a:rPr lang="en-GB" sz="2000" dirty="0"/>
              <a:t> </a:t>
            </a:r>
            <a:r>
              <a:rPr lang="en-GB" sz="2000" dirty="0" smtClean="0"/>
              <a:t> Data analysis and reporting;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en-GB" sz="2000" dirty="0" smtClean="0"/>
              <a:t>  Software</a:t>
            </a:r>
            <a:r>
              <a:rPr lang="en-US" sz="2000" dirty="0"/>
              <a:t> </a:t>
            </a:r>
            <a:r>
              <a:rPr lang="pl-PL" sz="2000" dirty="0" smtClean="0"/>
              <a:t>u</a:t>
            </a:r>
            <a:r>
              <a:rPr lang="en-US" sz="2000" dirty="0" smtClean="0"/>
              <a:t>p</a:t>
            </a:r>
            <a:r>
              <a:rPr lang="pl-PL" sz="2000" dirty="0" smtClean="0"/>
              <a:t>grade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15" name="Rectangle 14"/>
          <p:cNvSpPr/>
          <p:nvPr/>
        </p:nvSpPr>
        <p:spPr>
          <a:xfrm>
            <a:off x="228600" y="2971800"/>
            <a:ext cx="4218591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ClrTx/>
              <a:buNone/>
            </a:pPr>
            <a:r>
              <a:rPr lang="en-GB" sz="2000" b="1" dirty="0" smtClean="0"/>
              <a:t>Preparatory phase</a:t>
            </a:r>
          </a:p>
          <a:p>
            <a:pPr marL="360363" indent="-360363">
              <a:buClrTx/>
              <a:buFont typeface="Wingdings" pitchFamily="2" charset="2"/>
              <a:buChar char="q"/>
            </a:pPr>
            <a:r>
              <a:rPr lang="en-GB" sz="2000" dirty="0" smtClean="0"/>
              <a:t>Knowledge acquiring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en-GB" sz="2000" dirty="0" smtClean="0"/>
              <a:t>(learning, trainings, meetings</a:t>
            </a:r>
            <a:r>
              <a:rPr lang="pl-PL" sz="2000" dirty="0" smtClean="0"/>
              <a:t> with DESY experts</a:t>
            </a:r>
            <a:r>
              <a:rPr lang="en-US" sz="2000" dirty="0" smtClean="0"/>
              <a:t>)</a:t>
            </a:r>
            <a:r>
              <a:rPr lang="en-GB" sz="2000" dirty="0" smtClean="0"/>
              <a:t>;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en-GB" sz="2000" dirty="0"/>
              <a:t> </a:t>
            </a:r>
            <a:r>
              <a:rPr lang="en-GB" sz="2000" dirty="0" smtClean="0"/>
              <a:t> Procedure</a:t>
            </a:r>
            <a:r>
              <a:rPr lang="pl-PL" sz="2000" dirty="0" smtClean="0"/>
              <a:t>s</a:t>
            </a:r>
            <a:r>
              <a:rPr lang="en-GB" sz="2000" dirty="0" smtClean="0"/>
              <a:t> writing;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en-GB" sz="2000" dirty="0" smtClean="0"/>
              <a:t>  Software preparation;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en-GB" sz="2000" dirty="0" smtClean="0"/>
              <a:t>  Performance </a:t>
            </a:r>
            <a:r>
              <a:rPr lang="pl-PL" sz="2000" dirty="0" smtClean="0"/>
              <a:t>of preseries tests</a:t>
            </a:r>
            <a:r>
              <a:rPr lang="en-US" sz="2000" dirty="0" smtClean="0"/>
              <a:t>:</a:t>
            </a:r>
            <a:r>
              <a:rPr lang="pl-PL" sz="2000" dirty="0" smtClean="0"/>
              <a:t> </a:t>
            </a:r>
            <a:endParaRPr lang="en-US" sz="2000" dirty="0" smtClean="0"/>
          </a:p>
          <a:p>
            <a:pPr marL="361950">
              <a:buClrTx/>
              <a:buNone/>
            </a:pPr>
            <a:r>
              <a:rPr lang="pl-PL" sz="2000" dirty="0" smtClean="0"/>
              <a:t>(</a:t>
            </a:r>
            <a:r>
              <a:rPr lang="pl-PL" sz="2000" dirty="0"/>
              <a:t>3 </a:t>
            </a:r>
            <a:r>
              <a:rPr lang="en-US" sz="2000" dirty="0" smtClean="0"/>
              <a:t> </a:t>
            </a:r>
            <a:r>
              <a:rPr lang="pl-PL" sz="2000" dirty="0" smtClean="0"/>
              <a:t>cold </a:t>
            </a:r>
            <a:r>
              <a:rPr lang="pl-PL" sz="2000" dirty="0"/>
              <a:t>magnets and 3 CL</a:t>
            </a:r>
            <a:r>
              <a:rPr lang="pl-PL" sz="2000" dirty="0" smtClean="0"/>
              <a:t>,</a:t>
            </a:r>
            <a:endParaRPr lang="en-US" sz="2000" dirty="0" smtClean="0"/>
          </a:p>
          <a:p>
            <a:pPr marL="361950">
              <a:buClrTx/>
              <a:buNone/>
            </a:pPr>
            <a:r>
              <a:rPr lang="pl-PL" sz="2000" dirty="0" smtClean="0"/>
              <a:t> </a:t>
            </a:r>
            <a:r>
              <a:rPr lang="pl-PL" sz="2000" dirty="0"/>
              <a:t>24 </a:t>
            </a:r>
            <a:r>
              <a:rPr lang="pl-PL" sz="2000" dirty="0" smtClean="0"/>
              <a:t>cavities</a:t>
            </a:r>
            <a:r>
              <a:rPr lang="en-US" sz="2000" dirty="0" smtClean="0"/>
              <a:t> and</a:t>
            </a:r>
            <a:r>
              <a:rPr lang="pl-PL" sz="2000" dirty="0" smtClean="0"/>
              <a:t> </a:t>
            </a:r>
            <a:r>
              <a:rPr lang="pl-PL" sz="2000" dirty="0"/>
              <a:t>3 cryomodules</a:t>
            </a:r>
            <a:r>
              <a:rPr lang="pl-PL" sz="2000" dirty="0" smtClean="0"/>
              <a:t>)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60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IFJ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PAN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team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structure</a:t>
            </a:r>
            <a:endParaRPr lang="de-DE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0819478"/>
              </p:ext>
            </p:extLst>
          </p:nvPr>
        </p:nvGraphicFramePr>
        <p:xfrm>
          <a:off x="404451" y="1066800"/>
          <a:ext cx="8441757" cy="518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rostokąt 5"/>
          <p:cNvSpPr/>
          <p:nvPr/>
        </p:nvSpPr>
        <p:spPr>
          <a:xfrm>
            <a:off x="228601" y="4176210"/>
            <a:ext cx="21055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Team</a:t>
            </a:r>
            <a:r>
              <a:rPr lang="en-GB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:</a:t>
            </a:r>
            <a:endParaRPr lang="en-GB" sz="1400" b="1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  <a:p>
            <a:pPr marL="285750" lvl="0" indent="-285750">
              <a:buClrTx/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Dr </a:t>
            </a: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Engineers</a:t>
            </a:r>
            <a:r>
              <a:rPr lang="pl-PL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 – </a:t>
            </a: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4</a:t>
            </a:r>
            <a:endParaRPr lang="pl-PL" sz="1400" dirty="0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  <a:p>
            <a:pPr marL="285750" lvl="0" indent="-285750">
              <a:buClrTx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Engineers </a:t>
            </a:r>
            <a:r>
              <a:rPr lang="pl-PL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– </a:t>
            </a: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23</a:t>
            </a:r>
            <a:endParaRPr lang="pl-PL" sz="1400" dirty="0" smtClean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  <a:p>
            <a:pPr marL="285750" lvl="0" indent="-285750">
              <a:buClrTx/>
              <a:buFont typeface="Wingdings" pitchFamily="2" charset="2"/>
              <a:buChar char="§"/>
            </a:pPr>
            <a:r>
              <a:rPr lang="pl-PL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Technicians – </a:t>
            </a: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23</a:t>
            </a:r>
          </a:p>
          <a:p>
            <a:pPr lvl="0" algn="ctr">
              <a:buClrTx/>
              <a:buNone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(currently</a:t>
            </a:r>
            <a:r>
              <a:rPr lang="pl-PL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 </a:t>
            </a: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at DESY</a:t>
            </a:r>
          </a:p>
          <a:p>
            <a:pPr lvl="0" algn="ctr">
              <a:buClrTx/>
              <a:buNone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 </a:t>
            </a:r>
            <a:r>
              <a:rPr lang="pl-PL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35</a:t>
            </a: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 </a:t>
            </a: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people)</a:t>
            </a:r>
          </a:p>
        </p:txBody>
      </p:sp>
      <p:sp>
        <p:nvSpPr>
          <p:cNvPr id="7" name="Prostokąt 6"/>
          <p:cNvSpPr/>
          <p:nvPr/>
        </p:nvSpPr>
        <p:spPr>
          <a:xfrm>
            <a:off x="2482572" y="4179694"/>
            <a:ext cx="227719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Expertise:</a:t>
            </a:r>
          </a:p>
          <a:p>
            <a:pPr marL="285750" lvl="0" indent="-28575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Mechanics</a:t>
            </a:r>
          </a:p>
          <a:p>
            <a:pPr marL="285750" lvl="0" indent="-28575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Electronics / Electrics</a:t>
            </a:r>
          </a:p>
          <a:p>
            <a:pPr marL="285750" lvl="0" indent="-28575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Automatics / Robotics </a:t>
            </a:r>
          </a:p>
          <a:p>
            <a:pPr marL="285750" lvl="0" indent="-28575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Software engineering</a:t>
            </a:r>
          </a:p>
          <a:p>
            <a:pPr marL="285750" lvl="0" indent="-28575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Physics</a:t>
            </a:r>
          </a:p>
          <a:p>
            <a:pPr marL="285750" lvl="0" indent="-285750">
              <a:spcBef>
                <a:spcPts val="0"/>
              </a:spcBef>
              <a:buClrTx/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16952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IFJ PAN in-kind contribution to XFEL construction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Cavity Test </a:t>
            </a:r>
            <a:r>
              <a:rPr lang="en-US" sz="2200" b="0" dirty="0" smtClean="0">
                <a:latin typeface="Times New Roman" pitchFamily="18" charset="0"/>
                <a:cs typeface="Times New Roman" pitchFamily="18" charset="0"/>
              </a:rPr>
              <a:t>Flow chart</a:t>
            </a:r>
            <a:endParaRPr lang="en-GB" sz="22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37000" y="3409104"/>
            <a:ext cx="806450" cy="654050"/>
          </a:xfrm>
          <a:prstGeom prst="ellipse">
            <a:avLst/>
          </a:prstGeom>
          <a:noFill/>
          <a:ln w="28575" algn="ctr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/>
            <a:endParaRPr lang="en-GB" dirty="0" smtClean="0">
              <a:solidFill>
                <a:srgbClr val="261748"/>
              </a:solidFill>
            </a:endParaRPr>
          </a:p>
        </p:txBody>
      </p:sp>
      <p:pic>
        <p:nvPicPr>
          <p:cNvPr id="1126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7" y="1066800"/>
            <a:ext cx="3311857" cy="522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2"/>
          <p:cNvGrpSpPr/>
          <p:nvPr/>
        </p:nvGrpSpPr>
        <p:grpSpPr>
          <a:xfrm>
            <a:off x="5710302" y="3180097"/>
            <a:ext cx="2838275" cy="965608"/>
            <a:chOff x="6186160" y="3301591"/>
            <a:chExt cx="3074798" cy="1015663"/>
          </a:xfrm>
        </p:grpSpPr>
        <p:sp>
          <p:nvSpPr>
            <p:cNvPr id="11275" name="TextBox 11"/>
            <p:cNvSpPr txBox="1">
              <a:spLocks noChangeArrowheads="1"/>
            </p:cNvSpPr>
            <p:nvPr/>
          </p:nvSpPr>
          <p:spPr bwMode="auto">
            <a:xfrm>
              <a:off x="6186160" y="3301591"/>
              <a:ext cx="307479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GB" sz="1200" dirty="0" smtClean="0">
                  <a:solidFill>
                    <a:srgbClr val="261748"/>
                  </a:solidFill>
                </a:rPr>
                <a:t>We </a:t>
              </a:r>
              <a:r>
                <a:rPr lang="en-GB" sz="1200" dirty="0" err="1" smtClean="0">
                  <a:solidFill>
                    <a:srgbClr val="261748"/>
                  </a:solidFill>
                </a:rPr>
                <a:t>creat</a:t>
              </a:r>
              <a:r>
                <a:rPr lang="pl-PL" sz="1200" dirty="0" smtClean="0">
                  <a:solidFill>
                    <a:srgbClr val="261748"/>
                  </a:solidFill>
                </a:rPr>
                <a:t>e</a:t>
              </a:r>
              <a:r>
                <a:rPr lang="en-GB" sz="1200" dirty="0" smtClean="0">
                  <a:solidFill>
                    <a:srgbClr val="261748"/>
                  </a:solidFill>
                </a:rPr>
                <a:t> 3 reports from </a:t>
              </a:r>
              <a:r>
                <a:rPr lang="pl-PL" sz="1200" dirty="0" smtClean="0">
                  <a:solidFill>
                    <a:srgbClr val="261748"/>
                  </a:solidFill>
                </a:rPr>
                <a:t>each</a:t>
              </a:r>
              <a:r>
                <a:rPr lang="en-GB" sz="1200" dirty="0" smtClean="0">
                  <a:solidFill>
                    <a:srgbClr val="261748"/>
                  </a:solidFill>
                </a:rPr>
                <a:t> test</a:t>
              </a:r>
              <a:r>
                <a:rPr lang="pl-PL" sz="1200" dirty="0" smtClean="0">
                  <a:solidFill>
                    <a:srgbClr val="261748"/>
                  </a:solidFill>
                </a:rPr>
                <a:t> and </a:t>
              </a:r>
              <a:r>
                <a:rPr lang="en-US" sz="1200" dirty="0" smtClean="0">
                  <a:solidFill>
                    <a:srgbClr val="261748"/>
                  </a:solidFill>
                </a:rPr>
                <a:t>upload</a:t>
              </a:r>
              <a:r>
                <a:rPr lang="pl-PL" sz="1200" dirty="0" smtClean="0">
                  <a:solidFill>
                    <a:srgbClr val="261748"/>
                  </a:solidFill>
                </a:rPr>
                <a:t> them </a:t>
              </a:r>
              <a:r>
                <a:rPr lang="en-US" sz="1200" dirty="0" smtClean="0">
                  <a:solidFill>
                    <a:srgbClr val="261748"/>
                  </a:solidFill>
                </a:rPr>
                <a:t>to</a:t>
              </a:r>
              <a:r>
                <a:rPr lang="pl-PL" sz="1200" dirty="0" smtClean="0">
                  <a:solidFill>
                    <a:srgbClr val="261748"/>
                  </a:solidFill>
                </a:rPr>
                <a:t> the EDMS</a:t>
              </a:r>
              <a:r>
                <a:rPr lang="en-GB" dirty="0" smtClean="0">
                  <a:solidFill>
                    <a:srgbClr val="261748"/>
                  </a:solidFill>
                </a:rPr>
                <a:t>:</a:t>
              </a:r>
            </a:p>
            <a:p>
              <a:pPr eaLnBrk="1" hangingPunct="1"/>
              <a:r>
                <a:rPr lang="pl-PL" sz="1200" dirty="0" smtClean="0">
                  <a:solidFill>
                    <a:srgbClr val="261748"/>
                  </a:solidFill>
                </a:rPr>
                <a:t>    </a:t>
              </a:r>
              <a:r>
                <a:rPr lang="en-GB" sz="1200" dirty="0" smtClean="0">
                  <a:solidFill>
                    <a:srgbClr val="261748"/>
                  </a:solidFill>
                </a:rPr>
                <a:t>Incoming inspection report</a:t>
              </a:r>
            </a:p>
            <a:p>
              <a:pPr eaLnBrk="1" hangingPunct="1"/>
              <a:r>
                <a:rPr lang="pl-PL" sz="1200" dirty="0" smtClean="0">
                  <a:solidFill>
                    <a:srgbClr val="261748"/>
                  </a:solidFill>
                </a:rPr>
                <a:t>    Final</a:t>
              </a:r>
              <a:r>
                <a:rPr lang="en-GB" sz="1200" dirty="0" smtClean="0">
                  <a:solidFill>
                    <a:srgbClr val="261748"/>
                  </a:solidFill>
                </a:rPr>
                <a:t> test report</a:t>
              </a:r>
            </a:p>
            <a:p>
              <a:pPr eaLnBrk="1" hangingPunct="1"/>
              <a:r>
                <a:rPr lang="pl-PL" sz="1200" dirty="0" smtClean="0">
                  <a:solidFill>
                    <a:srgbClr val="261748"/>
                  </a:solidFill>
                </a:rPr>
                <a:t>    </a:t>
              </a:r>
              <a:r>
                <a:rPr lang="en-GB" sz="1200" dirty="0" smtClean="0">
                  <a:solidFill>
                    <a:srgbClr val="261748"/>
                  </a:solidFill>
                </a:rPr>
                <a:t>Outgoing inspection report</a:t>
              </a:r>
            </a:p>
          </p:txBody>
        </p:sp>
        <p:grpSp>
          <p:nvGrpSpPr>
            <p:cNvPr id="3" name="Grupa 1"/>
            <p:cNvGrpSpPr/>
            <p:nvPr/>
          </p:nvGrpSpPr>
          <p:grpSpPr>
            <a:xfrm>
              <a:off x="6279975" y="3733799"/>
              <a:ext cx="116255" cy="556733"/>
              <a:chOff x="6279975" y="3733799"/>
              <a:chExt cx="116255" cy="556733"/>
            </a:xfrm>
          </p:grpSpPr>
          <p:sp>
            <p:nvSpPr>
              <p:cNvPr id="11276" name="Rounded Rectangle 1"/>
              <p:cNvSpPr>
                <a:spLocks noChangeArrowheads="1"/>
              </p:cNvSpPr>
              <p:nvPr/>
            </p:nvSpPr>
            <p:spPr bwMode="auto">
              <a:xfrm>
                <a:off x="6279975" y="3733799"/>
                <a:ext cx="111305" cy="116205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/>
                <a:endParaRPr lang="en-GB" dirty="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1277" name="Rounded Rectangle 18"/>
              <p:cNvSpPr>
                <a:spLocks noChangeArrowheads="1"/>
              </p:cNvSpPr>
              <p:nvPr/>
            </p:nvSpPr>
            <p:spPr bwMode="auto">
              <a:xfrm>
                <a:off x="6279975" y="3952842"/>
                <a:ext cx="111305" cy="116205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/>
                <a:endParaRPr lang="en-GB" dirty="0" smtClean="0">
                  <a:solidFill>
                    <a:srgbClr val="261748"/>
                  </a:solidFill>
                </a:endParaRPr>
              </a:p>
            </p:txBody>
          </p:sp>
          <p:sp>
            <p:nvSpPr>
              <p:cNvPr id="11278" name="Rounded Rectangle 20"/>
              <p:cNvSpPr>
                <a:spLocks noChangeArrowheads="1"/>
              </p:cNvSpPr>
              <p:nvPr/>
            </p:nvSpPr>
            <p:spPr bwMode="auto">
              <a:xfrm>
                <a:off x="6284925" y="4174327"/>
                <a:ext cx="111305" cy="116205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/>
                <a:endParaRPr lang="en-GB" dirty="0" smtClean="0">
                  <a:solidFill>
                    <a:srgbClr val="261748"/>
                  </a:solidFill>
                </a:endParaRPr>
              </a:p>
            </p:txBody>
          </p:sp>
        </p:grpSp>
      </p:grp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683000" y="1501947"/>
            <a:ext cx="1314450" cy="153828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/>
            <a:endParaRPr lang="en-GB" dirty="0" smtClean="0">
              <a:solidFill>
                <a:srgbClr val="261748"/>
              </a:solidFill>
            </a:endParaRPr>
          </a:p>
        </p:txBody>
      </p:sp>
      <p:sp>
        <p:nvSpPr>
          <p:cNvPr id="10" name="Isosceles Triangle 9"/>
          <p:cNvSpPr>
            <a:spLocks noChangeArrowheads="1"/>
          </p:cNvSpPr>
          <p:nvPr/>
        </p:nvSpPr>
        <p:spPr bwMode="auto">
          <a:xfrm>
            <a:off x="3348037" y="4323722"/>
            <a:ext cx="1984375" cy="1492250"/>
          </a:xfrm>
          <a:prstGeom prst="triangle">
            <a:avLst>
              <a:gd name="adj" fmla="val 50000"/>
            </a:avLst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/>
            <a:endParaRPr lang="en-GB" dirty="0" smtClean="0">
              <a:solidFill>
                <a:srgbClr val="261748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937000" y="3352172"/>
            <a:ext cx="744415" cy="654050"/>
          </a:xfrm>
          <a:prstGeom prst="ellipse">
            <a:avLst/>
          </a:prstGeom>
          <a:noFill/>
          <a:ln w="28575" algn="ctr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44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5394</TotalTime>
  <Words>1459</Words>
  <Application>Microsoft Office PowerPoint</Application>
  <PresentationFormat>Pokaz na ekranie (4:3)</PresentationFormat>
  <Paragraphs>279</Paragraphs>
  <Slides>31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31</vt:i4>
      </vt:variant>
    </vt:vector>
  </HeadingPairs>
  <TitlesOfParts>
    <vt:vector size="40" baseType="lpstr">
      <vt:lpstr>ＭＳ Ｐゴシック</vt:lpstr>
      <vt:lpstr>Arial</vt:lpstr>
      <vt:lpstr>Arial Narrow</vt:lpstr>
      <vt:lpstr>Arial Rounded MT Bold</vt:lpstr>
      <vt:lpstr>Calibri</vt:lpstr>
      <vt:lpstr>Times New Roman</vt:lpstr>
      <vt:lpstr>Wingdings</vt:lpstr>
      <vt:lpstr>Custom Design</vt:lpstr>
      <vt:lpstr>Projekt niestandardowy</vt:lpstr>
      <vt:lpstr>Overview of IFJ PAN involvement in international projects</vt:lpstr>
      <vt:lpstr>Outline</vt:lpstr>
      <vt:lpstr>General information</vt:lpstr>
      <vt:lpstr>Accelerator activities at IFJ</vt:lpstr>
      <vt:lpstr>IFJ PAN and international projects</vt:lpstr>
      <vt:lpstr>IFJ PAN in-kind contribution to XFEL construction  (2009 - 2015)</vt:lpstr>
      <vt:lpstr>IFJ PAN in-kind contribution to XFEL construction  IFJ PAN tasks</vt:lpstr>
      <vt:lpstr>IFJ PAN in-kind contribution to XFEL construction  IFJ PAN team structure</vt:lpstr>
      <vt:lpstr>IFJ PAN in-kind contribution to XFEL construction  Cavity Test Flow chart</vt:lpstr>
      <vt:lpstr>IFJ PAN in-kind contribution to XFEL construction  Cavity test: Incoming inspection &amp; preparation for test</vt:lpstr>
      <vt:lpstr>IFJ PAN in-kind contribution to XFEL construction  Cavity test: Cryogenic operation</vt:lpstr>
      <vt:lpstr>IFJ PAN in-kind contribution to XFEL construction Cavity test in vertical cryostat at 2K  </vt:lpstr>
      <vt:lpstr>IFJ PAN in-kind contribution to XFEL construction Cavity test in vertical cryostat at 2K </vt:lpstr>
      <vt:lpstr>IFJ PAN in-kind contribution to XFEL construction  Cavity test: Disassembling and outgoing</vt:lpstr>
      <vt:lpstr>IFJ PAN in-kind contribution to XFEL construction   Cavity test: Summary</vt:lpstr>
      <vt:lpstr>IFJ PAN in-kind contribution to XFEL construction Cryomodule test: Incoming inspection and preparation for cold test</vt:lpstr>
      <vt:lpstr>IFJ PAN in-kind contribution to XFEL construction Cold magnet test: Test-stand</vt:lpstr>
      <vt:lpstr>IFJ PAN in-kind contribution to XFEL construction Cold magnet test: Preparation and cold test</vt:lpstr>
      <vt:lpstr>IFJ PAN effort to XFEL construction </vt:lpstr>
      <vt:lpstr> IFJ PAN and LHC   (2005-2014) </vt:lpstr>
      <vt:lpstr>IFJ PAN and LHC Summary</vt:lpstr>
      <vt:lpstr> IFJ PAN contribution to W7-X construction (2007 – 2012) </vt:lpstr>
      <vt:lpstr>IFJ PAN contribution to W7-X construction Joints assembly</vt:lpstr>
      <vt:lpstr>IFJ PAN contribution to W7-X construction Electrical insulation of joints (wet wrapping)</vt:lpstr>
      <vt:lpstr>Scientific equipment construction Cherenkov Telescope Array (CTA)</vt:lpstr>
      <vt:lpstr>Scientific equipment construction Cherenkov Telescope Array (CTA)</vt:lpstr>
      <vt:lpstr>Medical equipment construction Proton radiotherapy at IFJ PAN</vt:lpstr>
      <vt:lpstr>Scientific equipment construction Finger detector  at GSI Darmstadt</vt:lpstr>
      <vt:lpstr>Scientific equipment construction Stellarator W7 - X</vt:lpstr>
      <vt:lpstr>Scientific equipment construction ATLAS Assembly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sekretariat</dc:creator>
  <cp:lastModifiedBy>KIER</cp:lastModifiedBy>
  <cp:revision>508</cp:revision>
  <cp:lastPrinted>1601-01-01T00:00:00Z</cp:lastPrinted>
  <dcterms:created xsi:type="dcterms:W3CDTF">1601-01-01T00:00:00Z</dcterms:created>
  <dcterms:modified xsi:type="dcterms:W3CDTF">2014-03-24T08:05:49Z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