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0" r:id="rId6"/>
    <p:sldId id="261" r:id="rId7"/>
    <p:sldId id="259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4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DF94174-149E-48BD-BA0C-83FB3B4731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6B80F00F-9F3E-473F-8B77-3FD4C0B55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0BA46842-E75F-4B52-8FDD-86384D8FF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D0F0-7C90-4CAC-87F0-CDFCF78BB496}" type="datetimeFigureOut">
              <a:rPr lang="pl-PL" smtClean="0"/>
              <a:t>06.05.2020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2D5D8368-C9B7-422C-BF3E-419814B20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09F00BFD-4E24-43C1-AE35-C871E65BD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2696-5EE6-4FCB-9C41-A4FD41E2E6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4808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BE7DE70-A78B-4C2F-8E01-7C4957598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50DBFF57-BB47-48AC-93D6-F07DA6C37D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483241CB-0F15-4977-AAF7-DC89E4EA6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D0F0-7C90-4CAC-87F0-CDFCF78BB496}" type="datetimeFigureOut">
              <a:rPr lang="pl-PL" smtClean="0"/>
              <a:t>06.05.2020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76E187AB-B39A-4D49-9731-258A3B9B8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4BD0F17A-AA7A-400B-BE4E-A29021AF8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2696-5EE6-4FCB-9C41-A4FD41E2E6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1115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0FB0F9C7-FF74-479A-965C-8CA466BA89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44C6D6D9-757A-4CE9-B8C9-62B05C076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EFF2A8F4-950F-4230-9D85-337B3E303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D0F0-7C90-4CAC-87F0-CDFCF78BB496}" type="datetimeFigureOut">
              <a:rPr lang="pl-PL" smtClean="0"/>
              <a:t>06.05.2020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002F1BBC-7E82-41DB-9388-150CD0EA0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D2ECB3E3-3F4E-455D-9727-7BE6F4D24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2696-5EE6-4FCB-9C41-A4FD41E2E6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748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0382303-5EFD-4503-AD01-81D708BC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B288802-3414-4283-BF3B-D6ACF704D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DFC1E59-40A7-4DB5-9BD3-A3B2A7032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D0F0-7C90-4CAC-87F0-CDFCF78BB496}" type="datetimeFigureOut">
              <a:rPr lang="pl-PL" smtClean="0"/>
              <a:t>06.05.2020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7D4E08B-D793-4BFA-A0D0-77968085A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34CB9FE4-D24D-4BB1-A992-1320FF4BD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2696-5EE6-4FCB-9C41-A4FD41E2E6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933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95C851F-E1CE-4286-A291-9157A6201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00B8A710-7A16-4E03-B5A9-C8836253F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6CC3924-4CAA-49E8-A7E5-3848D05C5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D0F0-7C90-4CAC-87F0-CDFCF78BB496}" type="datetimeFigureOut">
              <a:rPr lang="pl-PL" smtClean="0"/>
              <a:t>06.05.2020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F10DF0DC-F28E-4823-B1F4-9B4ADABF1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3CD74B80-08C2-4898-8B76-782E19AD4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2696-5EE6-4FCB-9C41-A4FD41E2E6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069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F5A0E25-AEF8-4F24-9DBA-05A9E81FA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4B9BA4E-79C9-47A2-98F7-2A5ABB138D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ED821741-7D91-418C-8212-AB20920B72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EFEDC41F-A61E-4B7A-9E9B-4B4B95F5C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D0F0-7C90-4CAC-87F0-CDFCF78BB496}" type="datetimeFigureOut">
              <a:rPr lang="pl-PL" smtClean="0"/>
              <a:t>06.05.2020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F5B94B99-8EDB-45D7-B693-126D17312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450DB55A-927D-465C-9262-6EC5D8C8E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2696-5EE6-4FCB-9C41-A4FD41E2E6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997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2148E2F-0E14-4F34-B459-D10FCA19C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7F3FCED3-9296-4C9F-B070-EC6790505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078B4DF5-760C-4FEB-9A1B-16F463FE4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C9EA0014-23FC-4735-A470-D385EB5360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E1EC6644-BF0A-4150-A1D3-EF8BAF2474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A1ECD020-39A0-4456-9AB2-D456FFD6D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D0F0-7C90-4CAC-87F0-CDFCF78BB496}" type="datetimeFigureOut">
              <a:rPr lang="pl-PL" smtClean="0"/>
              <a:t>06.05.2020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6288846D-FEAE-42AC-88DE-10AF5015A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316FE174-5400-434B-84CA-51F7D096A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2696-5EE6-4FCB-9C41-A4FD41E2E6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874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8AC2D16-78BA-4873-9EC9-D2220634F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4DCC2E32-4CE7-4E0C-9164-790858608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D0F0-7C90-4CAC-87F0-CDFCF78BB496}" type="datetimeFigureOut">
              <a:rPr lang="pl-PL" smtClean="0"/>
              <a:t>06.05.2020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DCCD89E6-C913-409A-B929-F7377A5AE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ABB2049D-D59B-41BD-B672-ED6F8EEF5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2696-5EE6-4FCB-9C41-A4FD41E2E6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527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E8004F7D-75FD-49F5-B1C4-A7B679EB2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D0F0-7C90-4CAC-87F0-CDFCF78BB496}" type="datetimeFigureOut">
              <a:rPr lang="pl-PL" smtClean="0"/>
              <a:t>06.05.2020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4B6E7D0D-CA07-4F01-8CFD-132CB876D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22F5B213-973C-47D4-AFD4-6DD7BEF5B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2696-5EE6-4FCB-9C41-A4FD41E2E6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37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92C45E9-E99A-41E7-9B12-EE61193BA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28C0891-9659-46B6-9377-68C0CDF93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3A00D69B-1138-4373-84BE-53E19D7ED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FA67BD8A-4B29-41BA-883A-7995309ED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D0F0-7C90-4CAC-87F0-CDFCF78BB496}" type="datetimeFigureOut">
              <a:rPr lang="pl-PL" smtClean="0"/>
              <a:t>06.05.2020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C725E089-C626-4BEA-BDE9-FB84409B4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6C66CAC4-B08F-4853-BB45-5C1139173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2696-5EE6-4FCB-9C41-A4FD41E2E6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488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C29D22D-E5D7-45BC-BB85-97C8DAA78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60BEB8B2-1FD0-43C9-9477-3ED968AFAF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9F8391DB-2AAF-4701-9B19-7602903BD9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F8D23805-6EA7-49C5-9639-F643B9F83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D0F0-7C90-4CAC-87F0-CDFCF78BB496}" type="datetimeFigureOut">
              <a:rPr lang="pl-PL" smtClean="0"/>
              <a:t>06.05.2020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1F1F0953-2DD9-48E0-9C9A-AE305A07E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B3B5CC0C-0B22-43FE-BF77-421A71D69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2696-5EE6-4FCB-9C41-A4FD41E2E6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147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E53830F4-0A39-4780-B9AE-7DBB6895D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ED90C650-6C95-463F-8561-D5E47D546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FAFF8E2-8FA6-428E-8D5E-84007A3CF3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7D0F0-7C90-4CAC-87F0-CDFCF78BB496}" type="datetimeFigureOut">
              <a:rPr lang="pl-PL" smtClean="0"/>
              <a:t>06.05.2020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5471ED06-BF88-4934-AB16-DA51056427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5B47115B-6D82-40B3-8BB1-86F5765523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32696-5EE6-4FCB-9C41-A4FD41E2E6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622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.com/pl-pl/support/documentation/supplemental/06/field-wiring-and-noise-considerations-for-analog-signals.html" TargetMode="External"/><Relationship Id="rId4" Type="http://schemas.openxmlformats.org/officeDocument/2006/relationships/image" Target="../media/image4.jpe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8307F29-D9E0-4CEF-B047-65BBFE5F2A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Analog to Digital</a:t>
            </a:r>
            <a:br>
              <a:rPr lang="pl-PL" dirty="0"/>
            </a:br>
            <a:r>
              <a:rPr lang="pl-PL" dirty="0"/>
              <a:t>Alice, </a:t>
            </a:r>
            <a:r>
              <a:rPr lang="pl-PL" dirty="0" err="1"/>
              <a:t>triger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3F548838-D920-49ED-A1BE-CF8DC378C1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Ernest </a:t>
            </a:r>
            <a:r>
              <a:rPr lang="pl-PL" dirty="0" err="1"/>
              <a:t>Jamro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658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241EF0C-F4FC-46A8-A977-58D3D6D01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Solution B (</a:t>
            </a:r>
            <a:r>
              <a:rPr lang="pl-PL" dirty="0" err="1"/>
              <a:t>requires</a:t>
            </a:r>
            <a:r>
              <a:rPr lang="pl-PL" dirty="0"/>
              <a:t> </a:t>
            </a:r>
            <a:r>
              <a:rPr lang="pl-PL" dirty="0" err="1"/>
              <a:t>significant</a:t>
            </a:r>
            <a:r>
              <a:rPr lang="pl-PL" dirty="0"/>
              <a:t> </a:t>
            </a:r>
            <a:r>
              <a:rPr lang="pl-PL" dirty="0" err="1"/>
              <a:t>changes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333A420-80EB-46B3-B1B8-13E4D38A1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circuit similar to sigma-delta ADC - discharge the integrator with</a:t>
            </a:r>
            <a:br>
              <a:rPr lang="en-US" dirty="0"/>
            </a:br>
            <a:r>
              <a:rPr lang="en-US" dirty="0"/>
              <a:t>the known current (small change in the analog PCB board - replace</a:t>
            </a:r>
            <a:br>
              <a:rPr lang="en-US" dirty="0"/>
            </a:br>
            <a:r>
              <a:rPr lang="en-US" dirty="0"/>
              <a:t>transistor with a resistor?).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In this case there is no discharge dead time - so sampling frequency can</a:t>
            </a:r>
            <a:br>
              <a:rPr lang="en-US" dirty="0"/>
            </a:br>
            <a:r>
              <a:rPr lang="en-US" dirty="0"/>
              <a:t>be doubled to 160 MS/s - employing integrators and sampling ADC one for</a:t>
            </a:r>
            <a:r>
              <a:rPr lang="pl-PL" dirty="0"/>
              <a:t> </a:t>
            </a:r>
            <a:r>
              <a:rPr lang="en-US" dirty="0"/>
              <a:t>rising another for falling clock edge.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4685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47CD4D4-073B-4507-B51C-3AB537ACA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72197"/>
          </a:xfrm>
        </p:spPr>
        <p:txBody>
          <a:bodyPr/>
          <a:lstStyle/>
          <a:p>
            <a:pPr algn="ctr"/>
            <a:r>
              <a:rPr lang="en-AU" dirty="0"/>
              <a:t>BNC (coaxial) vs twisted shielded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8B9C5AE-9DFD-4511-97E9-2266DBC57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253" y="1023767"/>
            <a:ext cx="10515600" cy="720627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 better high frequency characteristic vs better noise suppression</a:t>
            </a:r>
          </a:p>
        </p:txBody>
      </p:sp>
      <p:pic>
        <p:nvPicPr>
          <p:cNvPr id="1030" name="Picture 6" descr="Shielded Twisted Pair Cable">
            <a:extLst>
              <a:ext uri="{FF2B5EF4-FFF2-40B4-BE49-F238E27FC236}">
                <a16:creationId xmlns:a16="http://schemas.microsoft.com/office/drawing/2014/main" xmlns="" id="{B6908165-EEB8-4070-966A-39C774377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788" y="1744394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oaxial Cable, RG11U">
            <a:extLst>
              <a:ext uri="{FF2B5EF4-FFF2-40B4-BE49-F238E27FC236}">
                <a16:creationId xmlns:a16="http://schemas.microsoft.com/office/drawing/2014/main" xmlns="" id="{24CEC229-FBCB-4BF4-9B41-BCB9E1B9B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79" y="2343639"/>
            <a:ext cx="476250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9196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2BB2EB3-0E51-4E9A-9CA9-9F564F71C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632" y="0"/>
            <a:ext cx="10515600" cy="1325563"/>
          </a:xfrm>
        </p:spPr>
        <p:txBody>
          <a:bodyPr/>
          <a:lstStyle/>
          <a:p>
            <a:pPr algn="ctr"/>
            <a:r>
              <a:rPr lang="pl-PL" dirty="0" err="1"/>
              <a:t>Grounded</a:t>
            </a:r>
            <a:r>
              <a:rPr lang="pl-PL" dirty="0"/>
              <a:t> </a:t>
            </a:r>
            <a:r>
              <a:rPr lang="pl-PL" dirty="0" err="1"/>
              <a:t>Signal</a:t>
            </a:r>
            <a:r>
              <a:rPr lang="pl-PL" dirty="0"/>
              <a:t> </a:t>
            </a:r>
            <a:r>
              <a:rPr lang="pl-PL" dirty="0" err="1"/>
              <a:t>Sources</a:t>
            </a:r>
            <a:endParaRPr lang="pl-PL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A9457B39-C711-43F5-857B-B1B9B567D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93" y="1659835"/>
            <a:ext cx="5850039" cy="3538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698006D8-1E57-4A0D-8CE0-A4B4DA04A6E2}"/>
              </a:ext>
            </a:extLst>
          </p:cNvPr>
          <p:cNvSpPr txBox="1"/>
          <p:nvPr/>
        </p:nvSpPr>
        <p:spPr>
          <a:xfrm>
            <a:off x="198782" y="6341789"/>
            <a:ext cx="117944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hlinkClick r:id="rId3"/>
              </a:rPr>
              <a:t>https://www.ni.com/pl-pl/support/documentation/supplemental/06/field-wiring-and-noise-considerations-for-analog-signals.html</a:t>
            </a:r>
            <a:endParaRPr lang="pl-PL" sz="1600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BD4C77C9-8018-46B7-9FF0-CA252F91496B}"/>
              </a:ext>
            </a:extLst>
          </p:cNvPr>
          <p:cNvSpPr txBox="1"/>
          <p:nvPr/>
        </p:nvSpPr>
        <p:spPr>
          <a:xfrm>
            <a:off x="6785113" y="1198170"/>
            <a:ext cx="5208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Much better is differential signalling</a:t>
            </a:r>
            <a:endParaRPr lang="pl-PL" dirty="0"/>
          </a:p>
          <a:p>
            <a:r>
              <a:rPr lang="en-AU" dirty="0"/>
              <a:t> ( - signal should not be con</a:t>
            </a:r>
            <a:r>
              <a:rPr lang="pl-PL" dirty="0"/>
              <a:t>n</a:t>
            </a:r>
            <a:r>
              <a:rPr lang="en-AU" dirty="0" err="1"/>
              <a:t>ected</a:t>
            </a:r>
            <a:r>
              <a:rPr lang="en-AU" dirty="0"/>
              <a:t> to the ground)  </a:t>
            </a:r>
          </a:p>
          <a:p>
            <a:endParaRPr lang="en-AU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xmlns="" id="{45BEF4DF-5B60-425D-98A0-C2AF6D07C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255" y="2576556"/>
            <a:ext cx="4011649" cy="267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xmlns="" id="{BEB7D429-32C0-4FED-AED6-0E920E6E5EA0}"/>
              </a:ext>
            </a:extLst>
          </p:cNvPr>
          <p:cNvCxnSpPr>
            <a:cxnSpLocks/>
          </p:cNvCxnSpPr>
          <p:nvPr/>
        </p:nvCxnSpPr>
        <p:spPr>
          <a:xfrm>
            <a:off x="3087757" y="3235569"/>
            <a:ext cx="40103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xmlns="" id="{C77DC877-31ED-4455-BA33-2FBB8BA2F3DA}"/>
              </a:ext>
            </a:extLst>
          </p:cNvPr>
          <p:cNvCxnSpPr>
            <a:cxnSpLocks/>
          </p:cNvCxnSpPr>
          <p:nvPr/>
        </p:nvCxnSpPr>
        <p:spPr>
          <a:xfrm>
            <a:off x="797116" y="3235569"/>
            <a:ext cx="40103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Łącznik prosty ze strzałką 10">
            <a:extLst>
              <a:ext uri="{FF2B5EF4-FFF2-40B4-BE49-F238E27FC236}">
                <a16:creationId xmlns:a16="http://schemas.microsoft.com/office/drawing/2014/main" xmlns="" id="{7F0CAD10-20B8-4003-A1C4-C88B09F9D162}"/>
              </a:ext>
            </a:extLst>
          </p:cNvPr>
          <p:cNvCxnSpPr/>
          <p:nvPr/>
        </p:nvCxnSpPr>
        <p:spPr>
          <a:xfrm flipH="1" flipV="1">
            <a:off x="997632" y="3235569"/>
            <a:ext cx="1970855" cy="24363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xmlns="" id="{3C401E02-8AEC-4F91-96FE-48CED95AED3A}"/>
              </a:ext>
            </a:extLst>
          </p:cNvPr>
          <p:cNvCxnSpPr/>
          <p:nvPr/>
        </p:nvCxnSpPr>
        <p:spPr>
          <a:xfrm flipV="1">
            <a:off x="2968487" y="3235569"/>
            <a:ext cx="278296" cy="24628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pole tekstowe 14">
                <a:extLst>
                  <a:ext uri="{FF2B5EF4-FFF2-40B4-BE49-F238E27FC236}">
                    <a16:creationId xmlns:a16="http://schemas.microsoft.com/office/drawing/2014/main" xmlns="" id="{15885DA3-7D0B-489A-948D-BDD255076CD1}"/>
                  </a:ext>
                </a:extLst>
              </p:cNvPr>
              <p:cNvSpPr txBox="1"/>
              <p:nvPr/>
            </p:nvSpPr>
            <p:spPr>
              <a:xfrm>
                <a:off x="2345635" y="5472027"/>
                <a:ext cx="29433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/>
                  <a:t>Cut to eliminate noise </a:t>
                </a:r>
                <a14:m>
                  <m:oMath xmlns:m="http://schemas.openxmlformats.org/officeDocument/2006/math">
                    <m:r>
                      <a:rPr lang="en-A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A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</m:t>
                    </m:r>
                    <m:r>
                      <m:rPr>
                        <m:sty m:val="p"/>
                      </m:rPr>
                      <a:rPr lang="en-AU" b="0" i="0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</m:t>
                    </m:r>
                  </m:oMath>
                </a14:m>
                <a:endParaRPr lang="en-AU" baseline="-25000" dirty="0"/>
              </a:p>
            </p:txBody>
          </p:sp>
        </mc:Choice>
        <mc:Fallback xmlns="">
          <p:sp>
            <p:nvSpPr>
              <p:cNvPr id="15" name="pole tekstowe 14">
                <a:extLst>
                  <a:ext uri="{FF2B5EF4-FFF2-40B4-BE49-F238E27FC236}">
                    <a16:creationId xmlns:a16="http://schemas.microsoft.com/office/drawing/2014/main" id="{15885DA3-7D0B-489A-948D-BDD255076C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5635" y="5472027"/>
                <a:ext cx="2943360" cy="369332"/>
              </a:xfrm>
              <a:prstGeom prst="rect">
                <a:avLst/>
              </a:prstGeom>
              <a:blipFill>
                <a:blip r:embed="rId5"/>
                <a:stretch>
                  <a:fillRect l="-1863" t="-10000" b="-2666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7146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42630F6D-86CB-4112-91FE-A73A86D1D2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482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F297A9D-712E-4890-8095-3942059E4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Analog to </a:t>
            </a:r>
            <a:r>
              <a:rPr lang="pl-PL" dirty="0" err="1"/>
              <a:t>digital</a:t>
            </a:r>
            <a:r>
              <a:rPr lang="pl-PL" dirty="0"/>
              <a:t> </a:t>
            </a:r>
            <a:r>
              <a:rPr lang="pl-PL" dirty="0" err="1"/>
              <a:t>converter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A0D8959-A457-4711-A9ED-ED028FF60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060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How do you manage not known integration time (aperture time) which is</a:t>
            </a:r>
            <a:br>
              <a:rPr lang="en-US" dirty="0"/>
            </a:br>
            <a:r>
              <a:rPr lang="en-US" dirty="0"/>
              <a:t>about 20ns +/- 2ns.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Aperture time noise (</a:t>
            </a:r>
            <a:r>
              <a:rPr lang="en-US" dirty="0" err="1"/>
              <a:t>jiter</a:t>
            </a:r>
            <a:r>
              <a:rPr lang="en-US" dirty="0"/>
              <a:t>) should be treated as the same kind of noise</a:t>
            </a:r>
            <a:br>
              <a:rPr lang="en-US" dirty="0"/>
            </a:br>
            <a:r>
              <a:rPr lang="en-US" dirty="0"/>
              <a:t>as signal noise - so noise (or </a:t>
            </a:r>
            <a:r>
              <a:rPr lang="en-US" dirty="0" err="1"/>
              <a:t>uncurtainty</a:t>
            </a:r>
            <a:r>
              <a:rPr lang="en-US" dirty="0"/>
              <a:t>) is +/- 10%!!!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So why do you use 12-bit ADC (analog to digital converter) if aperture</a:t>
            </a:r>
            <a:br>
              <a:rPr lang="en-US" dirty="0"/>
            </a:br>
            <a:r>
              <a:rPr lang="en-US" dirty="0" err="1"/>
              <a:t>jiter</a:t>
            </a:r>
            <a:r>
              <a:rPr lang="en-US" dirty="0"/>
              <a:t> is up to 10%?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Same problem: crosstalk (parasitic cap.) between gate source and drain</a:t>
            </a:r>
            <a:br>
              <a:rPr lang="en-US" dirty="0"/>
            </a:br>
            <a:r>
              <a:rPr lang="en-US" dirty="0"/>
              <a:t>of the discharge transistor?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Don't you want the aperture time to be 25ns, otherwise it is a dead</a:t>
            </a:r>
            <a:br>
              <a:rPr lang="en-US" dirty="0"/>
            </a:br>
            <a:r>
              <a:rPr lang="en-US" dirty="0"/>
              <a:t>25ns- 20 ns = 5ns time?</a:t>
            </a:r>
            <a:r>
              <a:rPr lang="pl-PL" dirty="0"/>
              <a:t> </a:t>
            </a:r>
            <a:r>
              <a:rPr lang="en-US" dirty="0"/>
              <a:t>I suppose that the reason of this is that integrator discharge time must</a:t>
            </a:r>
            <a:r>
              <a:rPr lang="pl-PL" dirty="0"/>
              <a:t> </a:t>
            </a:r>
            <a:r>
              <a:rPr lang="en-US" dirty="0"/>
              <a:t>be 25 ns?</a:t>
            </a:r>
            <a:endParaRPr lang="pl-PL" dirty="0"/>
          </a:p>
          <a:p>
            <a:r>
              <a:rPr lang="pl-PL" dirty="0"/>
              <a:t>ADC </a:t>
            </a:r>
            <a:r>
              <a:rPr lang="pl-PL" dirty="0" err="1"/>
              <a:t>has</a:t>
            </a:r>
            <a:r>
              <a:rPr lang="pl-PL" dirty="0"/>
              <a:t> 7 </a:t>
            </a:r>
            <a:r>
              <a:rPr lang="pl-PL" dirty="0" err="1"/>
              <a:t>clocks</a:t>
            </a:r>
            <a:r>
              <a:rPr lang="pl-PL" dirty="0"/>
              <a:t> </a:t>
            </a:r>
            <a:r>
              <a:rPr lang="pl-PL" dirty="0" err="1"/>
              <a:t>cycles</a:t>
            </a:r>
            <a:r>
              <a:rPr lang="pl-PL" dirty="0"/>
              <a:t> </a:t>
            </a:r>
            <a:r>
              <a:rPr lang="pl-PL" dirty="0" err="1"/>
              <a:t>pipline</a:t>
            </a:r>
            <a:r>
              <a:rPr lang="pl-PL" dirty="0"/>
              <a:t> </a:t>
            </a:r>
            <a:r>
              <a:rPr lang="pl-PL" dirty="0" err="1"/>
              <a:t>latency</a:t>
            </a:r>
            <a:r>
              <a:rPr lang="pl-PL" dirty="0"/>
              <a:t>,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O.K.?</a:t>
            </a:r>
            <a:r>
              <a:rPr lang="en-US" dirty="0"/>
              <a:t/>
            </a:r>
            <a:br>
              <a:rPr lang="en-US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6736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BB3DB418-082B-49B5-9557-BFE113A16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633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BF0D54C-1104-439C-9FD1-730BBB3FD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A1857AFB-32CC-4BDA-8BAF-0227D7E096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375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04A05C89-958A-419D-8106-12A191BEF8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246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614BF55-B7C4-4E19-9D5B-BCB30700A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Solution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D429F36-69F3-4566-A74B-A46B51687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A) </a:t>
            </a:r>
            <a:r>
              <a:rPr lang="en-US" dirty="0"/>
              <a:t>discharge time must not overlap with the sample time (change only in</a:t>
            </a:r>
            <a:r>
              <a:rPr lang="pl-PL" dirty="0"/>
              <a:t> </a:t>
            </a:r>
            <a:r>
              <a:rPr lang="en-US" dirty="0"/>
              <a:t>CPLD)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Integral[t2 - t0]= Integral[t1 - t0] + Integral[t2 - t1]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so the integrator need not be fully </a:t>
            </a:r>
            <a:r>
              <a:rPr lang="en-US" dirty="0" err="1"/>
              <a:t>dischar</a:t>
            </a:r>
            <a:r>
              <a:rPr lang="pl-PL" dirty="0"/>
              <a:t>g</a:t>
            </a:r>
            <a:r>
              <a:rPr lang="en-US" dirty="0"/>
              <a:t>ed - just we need to know the</a:t>
            </a:r>
            <a:r>
              <a:rPr lang="pl-PL" dirty="0"/>
              <a:t> </a:t>
            </a:r>
            <a:r>
              <a:rPr lang="en-US" dirty="0"/>
              <a:t>initial value for the integrator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 subtract samples to get the proper value - change only in CPLD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196546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105</Words>
  <Application>Microsoft Macintosh PowerPoint</Application>
  <PresentationFormat>Widescreen</PresentationFormat>
  <Paragraphs>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Motyw pakietu Office</vt:lpstr>
      <vt:lpstr>Analog to Digital Alice, triger</vt:lpstr>
      <vt:lpstr>BNC (coaxial) vs twisted shielded</vt:lpstr>
      <vt:lpstr>Grounded Signal Sources</vt:lpstr>
      <vt:lpstr>PowerPoint Presentation</vt:lpstr>
      <vt:lpstr>Analog to digital converter</vt:lpstr>
      <vt:lpstr>PowerPoint Presentation</vt:lpstr>
      <vt:lpstr>PowerPoint Presentation</vt:lpstr>
      <vt:lpstr>PowerPoint Presentation</vt:lpstr>
      <vt:lpstr>Solution</vt:lpstr>
      <vt:lpstr>Solution B (requires significant changes)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Analog to Digital Alice, triger</dc:title>
  <dc:creator> </dc:creator>
  <cp:lastModifiedBy>Microsoft Office User</cp:lastModifiedBy>
  <cp:revision>19</cp:revision>
  <dcterms:created xsi:type="dcterms:W3CDTF">2020-05-05T18:01:03Z</dcterms:created>
  <dcterms:modified xsi:type="dcterms:W3CDTF">2020-05-06T08:18:45Z</dcterms:modified>
</cp:coreProperties>
</file>