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395" r:id="rId3"/>
    <p:sldId id="259" r:id="rId4"/>
    <p:sldId id="894" r:id="rId5"/>
    <p:sldId id="895" r:id="rId6"/>
    <p:sldId id="896" r:id="rId7"/>
    <p:sldId id="281" r:id="rId8"/>
    <p:sldId id="275" r:id="rId9"/>
    <p:sldId id="272" r:id="rId10"/>
    <p:sldId id="891" r:id="rId11"/>
    <p:sldId id="892" r:id="rId12"/>
    <p:sldId id="901" r:id="rId13"/>
    <p:sldId id="904" r:id="rId14"/>
    <p:sldId id="897" r:id="rId15"/>
    <p:sldId id="278" r:id="rId16"/>
    <p:sldId id="380" r:id="rId17"/>
    <p:sldId id="888" r:id="rId18"/>
    <p:sldId id="889" r:id="rId19"/>
    <p:sldId id="890" r:id="rId20"/>
    <p:sldId id="903" r:id="rId21"/>
    <p:sldId id="902" r:id="rId22"/>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23"/>
    <p:restoredTop sz="93072"/>
  </p:normalViewPr>
  <p:slideViewPr>
    <p:cSldViewPr snapToGrid="0" snapToObjects="1">
      <p:cViewPr varScale="1">
        <p:scale>
          <a:sx n="107" d="100"/>
          <a:sy n="107" d="100"/>
        </p:scale>
        <p:origin x="205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0"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381"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382"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383"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384" name="PlaceHolder 5"/>
          <p:cNvSpPr>
            <a:spLocks noGrp="1"/>
          </p:cNvSpPr>
          <p:nvPr>
            <p:ph type="sldNum"/>
          </p:nvPr>
        </p:nvSpPr>
        <p:spPr>
          <a:xfrm>
            <a:off x="4399200" y="9555480"/>
            <a:ext cx="3372840" cy="502560"/>
          </a:xfrm>
          <a:prstGeom prst="rect">
            <a:avLst/>
          </a:prstGeom>
        </p:spPr>
        <p:txBody>
          <a:bodyPr lIns="0" tIns="0" rIns="0" bIns="0" anchor="b"/>
          <a:lstStyle/>
          <a:p>
            <a:pPr algn="r"/>
            <a:fld id="{2067D824-112A-4F1B-BD21-A5DE7A7EA95E}"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24C46FB4-D173-CB49-937B-7C2914244F10}"/>
              </a:ext>
            </a:extLst>
          </p:cNvPr>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Text Box 2">
            <a:extLst>
              <a:ext uri="{FF2B5EF4-FFF2-40B4-BE49-F238E27FC236}">
                <a16:creationId xmlns:a16="http://schemas.microsoft.com/office/drawing/2014/main" id="{A51C6E4C-111E-BF48-A40B-2D74FCC12BAB}"/>
              </a:ext>
            </a:extLst>
          </p:cNvPr>
          <p:cNvSpPr txBox="1">
            <a:spLocks noChangeArrowheads="1"/>
          </p:cNvSpPr>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extLst>
      <p:ext uri="{BB962C8B-B14F-4D97-AF65-F5344CB8AC3E}">
        <p14:creationId xmlns:p14="http://schemas.microsoft.com/office/powerpoint/2010/main" val="272214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a:extLst>
              <a:ext uri="{FF2B5EF4-FFF2-40B4-BE49-F238E27FC236}">
                <a16:creationId xmlns:a16="http://schemas.microsoft.com/office/drawing/2014/main" id="{DDD8782C-0590-2949-8820-2239D8C7CB9D}"/>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Text Box 2">
            <a:extLst>
              <a:ext uri="{FF2B5EF4-FFF2-40B4-BE49-F238E27FC236}">
                <a16:creationId xmlns:a16="http://schemas.microsoft.com/office/drawing/2014/main" id="{3AD12D09-D007-034B-BD80-43A2C5C8F5F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extLst>
      <p:ext uri="{BB962C8B-B14F-4D97-AF65-F5344CB8AC3E}">
        <p14:creationId xmlns:p14="http://schemas.microsoft.com/office/powerpoint/2010/main" val="2576627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a:extLst>
              <a:ext uri="{FF2B5EF4-FFF2-40B4-BE49-F238E27FC236}">
                <a16:creationId xmlns:a16="http://schemas.microsoft.com/office/drawing/2014/main" id="{EEAF2201-583D-B349-8C38-DF13396C3373}"/>
              </a:ext>
            </a:extLst>
          </p:cNvPr>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Text Box 2">
            <a:extLst>
              <a:ext uri="{FF2B5EF4-FFF2-40B4-BE49-F238E27FC236}">
                <a16:creationId xmlns:a16="http://schemas.microsoft.com/office/drawing/2014/main" id="{FF4B1AEE-F53B-B24A-A4EF-916273997F2A}"/>
              </a:ext>
            </a:extLst>
          </p:cNvPr>
          <p:cNvSpPr txBox="1">
            <a:spLocks noChangeArrowheads="1"/>
          </p:cNvSpPr>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extLst>
      <p:ext uri="{BB962C8B-B14F-4D97-AF65-F5344CB8AC3E}">
        <p14:creationId xmlns:p14="http://schemas.microsoft.com/office/powerpoint/2010/main" val="274151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a:extLst>
              <a:ext uri="{FF2B5EF4-FFF2-40B4-BE49-F238E27FC236}">
                <a16:creationId xmlns:a16="http://schemas.microsoft.com/office/drawing/2014/main" id="{D92774E3-9343-3541-993E-02B5E0A522DA}"/>
              </a:ext>
            </a:extLst>
          </p:cNvPr>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Text Box 2">
            <a:extLst>
              <a:ext uri="{FF2B5EF4-FFF2-40B4-BE49-F238E27FC236}">
                <a16:creationId xmlns:a16="http://schemas.microsoft.com/office/drawing/2014/main" id="{A5B689CA-F1E2-CA41-923F-871479BD6765}"/>
              </a:ext>
            </a:extLst>
          </p:cNvPr>
          <p:cNvSpPr txBox="1">
            <a:spLocks noChangeArrowheads="1"/>
          </p:cNvSpPr>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extLst>
      <p:ext uri="{BB962C8B-B14F-4D97-AF65-F5344CB8AC3E}">
        <p14:creationId xmlns:p14="http://schemas.microsoft.com/office/powerpoint/2010/main" val="366477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Text Box 1">
            <a:extLst>
              <a:ext uri="{FF2B5EF4-FFF2-40B4-BE49-F238E27FC236}">
                <a16:creationId xmlns:a16="http://schemas.microsoft.com/office/drawing/2014/main" id="{8CAD7778-7AC2-9748-A265-4496BB415A0D}"/>
              </a:ext>
            </a:extLst>
          </p:cNvPr>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Text Box 2">
            <a:extLst>
              <a:ext uri="{FF2B5EF4-FFF2-40B4-BE49-F238E27FC236}">
                <a16:creationId xmlns:a16="http://schemas.microsoft.com/office/drawing/2014/main" id="{B2B0A42E-8887-5C4A-A84F-47A71755C79B}"/>
              </a:ext>
            </a:extLst>
          </p:cNvPr>
          <p:cNvSpPr txBox="1">
            <a:spLocks noChangeArrowheads="1"/>
          </p:cNvSpPr>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extLst>
      <p:ext uri="{BB962C8B-B14F-4D97-AF65-F5344CB8AC3E}">
        <p14:creationId xmlns:p14="http://schemas.microsoft.com/office/powerpoint/2010/main" val="410839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Text Box 1">
            <a:extLst>
              <a:ext uri="{FF2B5EF4-FFF2-40B4-BE49-F238E27FC236}">
                <a16:creationId xmlns:a16="http://schemas.microsoft.com/office/drawing/2014/main" id="{8CAD7778-7AC2-9748-A265-4496BB415A0D}"/>
              </a:ext>
            </a:extLst>
          </p:cNvPr>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Text Box 2">
            <a:extLst>
              <a:ext uri="{FF2B5EF4-FFF2-40B4-BE49-F238E27FC236}">
                <a16:creationId xmlns:a16="http://schemas.microsoft.com/office/drawing/2014/main" id="{B2B0A42E-8887-5C4A-A84F-47A71755C79B}"/>
              </a:ext>
            </a:extLst>
          </p:cNvPr>
          <p:cNvSpPr txBox="1">
            <a:spLocks noChangeArrowheads="1"/>
          </p:cNvSpPr>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extLst>
      <p:ext uri="{BB962C8B-B14F-4D97-AF65-F5344CB8AC3E}">
        <p14:creationId xmlns:p14="http://schemas.microsoft.com/office/powerpoint/2010/main" val="131849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24C46FB4-D173-CB49-937B-7C2914244F10}"/>
              </a:ext>
            </a:extLst>
          </p:cNvPr>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Text Box 2">
            <a:extLst>
              <a:ext uri="{FF2B5EF4-FFF2-40B4-BE49-F238E27FC236}">
                <a16:creationId xmlns:a16="http://schemas.microsoft.com/office/drawing/2014/main" id="{A51C6E4C-111E-BF48-A40B-2D74FCC12BAB}"/>
              </a:ext>
            </a:extLst>
          </p:cNvPr>
          <p:cNvSpPr txBox="1">
            <a:spLocks noChangeArrowheads="1"/>
          </p:cNvSpPr>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extLst>
      <p:ext uri="{BB962C8B-B14F-4D97-AF65-F5344CB8AC3E}">
        <p14:creationId xmlns:p14="http://schemas.microsoft.com/office/powerpoint/2010/main" val="382670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CustomShape 1"/>
          <p:cNvSpPr/>
          <p:nvPr/>
        </p:nvSpPr>
        <p:spPr>
          <a:xfrm>
            <a:off x="755640" y="5078520"/>
            <a:ext cx="6035400" cy="479844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24955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494982" y="1448032"/>
            <a:ext cx="8383356" cy="2305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ctr"/>
            <a:r>
              <a:rPr lang="en-US" sz="3600" b="1" dirty="0"/>
              <a:t>Ultra High Energy Cosmic Rays produced by compact star mergers and pulsars</a:t>
            </a:r>
          </a:p>
        </p:txBody>
      </p:sp>
      <p:sp>
        <p:nvSpPr>
          <p:cNvPr id="386" name="CustomShape 2"/>
          <p:cNvSpPr/>
          <p:nvPr/>
        </p:nvSpPr>
        <p:spPr>
          <a:xfrm>
            <a:off x="893160" y="3947214"/>
            <a:ext cx="7342200" cy="779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2200" b="0" strike="noStrike" spc="-1" dirty="0">
                <a:solidFill>
                  <a:srgbClr val="000000"/>
                </a:solidFill>
                <a:uFill>
                  <a:solidFill>
                    <a:srgbClr val="FFFFFF"/>
                  </a:solidFill>
                </a:uFill>
                <a:latin typeface="Helvetica Light"/>
                <a:ea typeface="Helvetica Light"/>
              </a:rPr>
              <a:t>David E. </a:t>
            </a:r>
            <a:r>
              <a:rPr lang="en-US" sz="2200" b="0" strike="noStrike" spc="-1" dirty="0" err="1">
                <a:solidFill>
                  <a:srgbClr val="000000"/>
                </a:solidFill>
                <a:uFill>
                  <a:solidFill>
                    <a:srgbClr val="FFFFFF"/>
                  </a:solidFill>
                </a:uFill>
                <a:latin typeface="Helvetica Light"/>
                <a:ea typeface="Helvetica Light"/>
              </a:rPr>
              <a:t>Álvarez</a:t>
            </a:r>
            <a:r>
              <a:rPr lang="en-US" sz="2200" b="0" strike="noStrike" spc="-1" dirty="0">
                <a:solidFill>
                  <a:srgbClr val="000000"/>
                </a:solidFill>
                <a:uFill>
                  <a:solidFill>
                    <a:srgbClr val="FFFFFF"/>
                  </a:solidFill>
                </a:uFill>
                <a:latin typeface="Helvetica Light"/>
                <a:ea typeface="Helvetica Light"/>
              </a:rPr>
              <a:t> Castillo</a:t>
            </a:r>
            <a:endParaRPr lang="en-US" sz="2200" b="0" strike="noStrike" spc="-1" dirty="0">
              <a:solidFill>
                <a:srgbClr val="000000"/>
              </a:solidFill>
              <a:uFill>
                <a:solidFill>
                  <a:srgbClr val="FFFFFF"/>
                </a:solidFill>
              </a:uFill>
              <a:latin typeface="Arial"/>
            </a:endParaRPr>
          </a:p>
          <a:p>
            <a:pPr algn="ctr">
              <a:lnSpc>
                <a:spcPct val="100000"/>
              </a:lnSpc>
            </a:pPr>
            <a:r>
              <a:rPr lang="en-US" sz="2200" b="1" i="1" strike="noStrike" spc="-1" dirty="0">
                <a:solidFill>
                  <a:srgbClr val="000000"/>
                </a:solidFill>
                <a:uFill>
                  <a:solidFill>
                    <a:srgbClr val="FFFFFF"/>
                  </a:solidFill>
                </a:uFill>
                <a:latin typeface="Helvetica Light"/>
                <a:ea typeface="Helvetica Light"/>
              </a:rPr>
              <a:t>Joint Institute for Nuclear Research</a:t>
            </a:r>
          </a:p>
          <a:p>
            <a:pPr algn="ctr">
              <a:lnSpc>
                <a:spcPct val="100000"/>
              </a:lnSpc>
            </a:pPr>
            <a:r>
              <a:rPr lang="en-US" sz="2200" b="1" i="1" spc="-1" dirty="0" err="1">
                <a:solidFill>
                  <a:srgbClr val="000000"/>
                </a:solidFill>
                <a:uFill>
                  <a:solidFill>
                    <a:srgbClr val="FFFFFF"/>
                  </a:solidFill>
                </a:uFill>
                <a:latin typeface="Helvetica Light"/>
              </a:rPr>
              <a:t>Dubna</a:t>
            </a:r>
            <a:r>
              <a:rPr lang="en-US" sz="2200" b="1" i="1" spc="-1" dirty="0">
                <a:solidFill>
                  <a:srgbClr val="000000"/>
                </a:solidFill>
                <a:uFill>
                  <a:solidFill>
                    <a:srgbClr val="FFFFFF"/>
                  </a:solidFill>
                </a:uFill>
                <a:latin typeface="Helvetica Light"/>
              </a:rPr>
              <a:t>, Russia</a:t>
            </a:r>
            <a:endParaRPr lang="en-US" sz="2200" b="0" strike="noStrike" spc="-1" dirty="0">
              <a:solidFill>
                <a:srgbClr val="000000"/>
              </a:solidFill>
              <a:uFill>
                <a:solidFill>
                  <a:srgbClr val="FFFFFF"/>
                </a:solidFill>
              </a:uFill>
              <a:latin typeface="Arial"/>
            </a:endParaRPr>
          </a:p>
        </p:txBody>
      </p:sp>
      <p:pic>
        <p:nvPicPr>
          <p:cNvPr id="387" name="compstarLogo.jpg"/>
          <p:cNvPicPr/>
          <p:nvPr/>
        </p:nvPicPr>
        <p:blipFill>
          <a:blip r:embed="rId2"/>
          <a:stretch/>
        </p:blipFill>
        <p:spPr>
          <a:xfrm>
            <a:off x="6713250" y="4863665"/>
            <a:ext cx="2305800" cy="1609920"/>
          </a:xfrm>
          <a:prstGeom prst="rect">
            <a:avLst/>
          </a:prstGeom>
          <a:ln w="12600">
            <a:noFill/>
          </a:ln>
        </p:spPr>
      </p:pic>
      <p:sp>
        <p:nvSpPr>
          <p:cNvPr id="388" name="CustomShape 3"/>
          <p:cNvSpPr/>
          <p:nvPr/>
        </p:nvSpPr>
        <p:spPr>
          <a:xfrm>
            <a:off x="972720" y="4989255"/>
            <a:ext cx="7220880" cy="8269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2200" b="1" strike="noStrike" spc="-1" dirty="0">
                <a:solidFill>
                  <a:srgbClr val="000000"/>
                </a:solidFill>
                <a:uFill>
                  <a:solidFill>
                    <a:srgbClr val="FFFFFF"/>
                  </a:solidFill>
                </a:uFill>
                <a:latin typeface="Helvetica Light"/>
                <a:ea typeface="Helvetica Light"/>
              </a:rPr>
              <a:t>CREDO </a:t>
            </a:r>
            <a:r>
              <a:rPr lang="en-US" sz="2200" b="1" strike="noStrike" spc="-1" dirty="0" err="1">
                <a:solidFill>
                  <a:srgbClr val="000000"/>
                </a:solidFill>
                <a:uFill>
                  <a:solidFill>
                    <a:srgbClr val="FFFFFF"/>
                  </a:solidFill>
                </a:uFill>
                <a:latin typeface="Helvetica Light"/>
                <a:ea typeface="Helvetica Light"/>
              </a:rPr>
              <a:t>Visegrad</a:t>
            </a:r>
            <a:r>
              <a:rPr lang="en-US" sz="2200" b="1" strike="noStrike" spc="-1" dirty="0">
                <a:solidFill>
                  <a:srgbClr val="000000"/>
                </a:solidFill>
                <a:uFill>
                  <a:solidFill>
                    <a:srgbClr val="FFFFFF"/>
                  </a:solidFill>
                </a:uFill>
                <a:latin typeface="Helvetica Light"/>
                <a:ea typeface="Helvetica Light"/>
              </a:rPr>
              <a:t> Workshop 2019</a:t>
            </a:r>
          </a:p>
          <a:p>
            <a:pPr algn="ctr">
              <a:lnSpc>
                <a:spcPct val="100000"/>
              </a:lnSpc>
            </a:pPr>
            <a:r>
              <a:rPr lang="en-US" sz="2200" b="1" spc="-1" dirty="0">
                <a:solidFill>
                  <a:srgbClr val="000000"/>
                </a:solidFill>
                <a:uFill>
                  <a:solidFill>
                    <a:srgbClr val="FFFFFF"/>
                  </a:solidFill>
                </a:uFill>
                <a:latin typeface="Helvetica Light"/>
                <a:ea typeface="Helvetica Light"/>
              </a:rPr>
              <a:t>November</a:t>
            </a:r>
            <a:r>
              <a:rPr lang="en-US" sz="2200" b="1" strike="noStrike" spc="-1" dirty="0">
                <a:solidFill>
                  <a:srgbClr val="000000"/>
                </a:solidFill>
                <a:uFill>
                  <a:solidFill>
                    <a:srgbClr val="FFFFFF"/>
                  </a:solidFill>
                </a:uFill>
                <a:latin typeface="Helvetica Light"/>
                <a:ea typeface="Helvetica Light"/>
              </a:rPr>
              <a:t> 22, 2019</a:t>
            </a:r>
            <a:endParaRPr lang="en-US" sz="2200" b="0" strike="noStrike" spc="-1" dirty="0">
              <a:solidFill>
                <a:srgbClr val="000000"/>
              </a:solidFill>
              <a:uFill>
                <a:solidFill>
                  <a:srgbClr val="FFFFFF"/>
                </a:solidFill>
              </a:uFill>
              <a:latin typeface="Arial"/>
            </a:endParaRPr>
          </a:p>
        </p:txBody>
      </p:sp>
      <p:pic>
        <p:nvPicPr>
          <p:cNvPr id="389" name="JINR_Dubna_logo.png"/>
          <p:cNvPicPr/>
          <p:nvPr/>
        </p:nvPicPr>
        <p:blipFill>
          <a:blip r:embed="rId3"/>
          <a:stretch/>
        </p:blipFill>
        <p:spPr>
          <a:xfrm>
            <a:off x="349920" y="4637520"/>
            <a:ext cx="1969560" cy="1957320"/>
          </a:xfrm>
          <a:prstGeom prst="rect">
            <a:avLst/>
          </a:prstGeom>
          <a:ln w="12600">
            <a:noFill/>
          </a:ln>
        </p:spPr>
      </p:pic>
      <p:pic>
        <p:nvPicPr>
          <p:cNvPr id="3" name="Picture 2">
            <a:extLst>
              <a:ext uri="{FF2B5EF4-FFF2-40B4-BE49-F238E27FC236}">
                <a16:creationId xmlns:a16="http://schemas.microsoft.com/office/drawing/2014/main" id="{F9388A62-F556-8047-A472-744C44CD7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482" y="5721724"/>
            <a:ext cx="4208855" cy="980704"/>
          </a:xfrm>
          <a:prstGeom prst="rect">
            <a:avLst/>
          </a:prstGeom>
        </p:spPr>
      </p:pic>
      <p:pic>
        <p:nvPicPr>
          <p:cNvPr id="4" name="Picture 3">
            <a:extLst>
              <a:ext uri="{FF2B5EF4-FFF2-40B4-BE49-F238E27FC236}">
                <a16:creationId xmlns:a16="http://schemas.microsoft.com/office/drawing/2014/main" id="{D6B894DC-ED13-BA44-9A4E-20553C82E9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4099" y="-207537"/>
            <a:ext cx="6052624" cy="2566312"/>
          </a:xfrm>
          <a:prstGeom prst="rect">
            <a:avLst/>
          </a:prstGeom>
        </p:spPr>
      </p:pic>
    </p:spTree>
    <p:extLst>
      <p:ext uri="{BB962C8B-B14F-4D97-AF65-F5344CB8AC3E}">
        <p14:creationId xmlns:p14="http://schemas.microsoft.com/office/powerpoint/2010/main" val="36370574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7AD32392-8737-DA43-9DCD-1B2E342CD96B}"/>
              </a:ext>
            </a:extLst>
          </p:cNvPr>
          <p:cNvSpPr>
            <a:spLocks noGrp="1" noChangeArrowheads="1"/>
          </p:cNvSpPr>
          <p:nvPr>
            <p:ph type="title" idx="4294967295"/>
          </p:nvPr>
        </p:nvSpPr>
        <p:spPr>
          <a:xfrm>
            <a:off x="457200" y="277813"/>
            <a:ext cx="8220075" cy="733425"/>
          </a:xfrm>
        </p:spPr>
        <p:txBody>
          <a:bodyPr lIns="90000" tIns="46800" rIns="90000" bIns="46800" anchor="t"/>
          <a:lstStyle/>
          <a:p>
            <a:pPr algn="ct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dirty="0"/>
              <a:t>Neutron star mergers </a:t>
            </a:r>
          </a:p>
        </p:txBody>
      </p:sp>
      <p:pic>
        <p:nvPicPr>
          <p:cNvPr id="80899" name="Picture 2">
            <a:extLst>
              <a:ext uri="{FF2B5EF4-FFF2-40B4-BE49-F238E27FC236}">
                <a16:creationId xmlns:a16="http://schemas.microsoft.com/office/drawing/2014/main" id="{1228409F-EBFB-A349-8582-CC12742E3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54188"/>
            <a:ext cx="3873500" cy="349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0900" name="Picture 3">
            <a:extLst>
              <a:ext uri="{FF2B5EF4-FFF2-40B4-BE49-F238E27FC236}">
                <a16:creationId xmlns:a16="http://schemas.microsoft.com/office/drawing/2014/main" id="{6177728E-9C50-B143-90EF-2F2009410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1081088"/>
            <a:ext cx="4521200" cy="501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901" name="Text Box 4">
            <a:extLst>
              <a:ext uri="{FF2B5EF4-FFF2-40B4-BE49-F238E27FC236}">
                <a16:creationId xmlns:a16="http://schemas.microsoft.com/office/drawing/2014/main" id="{FD77410C-C794-2B45-8EEB-8ABC4AC13E2F}"/>
              </a:ext>
            </a:extLst>
          </p:cNvPr>
          <p:cNvSpPr txBox="1">
            <a:spLocks noChangeArrowheads="1"/>
          </p:cNvSpPr>
          <p:nvPr/>
        </p:nvSpPr>
        <p:spPr bwMode="auto">
          <a:xfrm>
            <a:off x="1093806" y="6256338"/>
            <a:ext cx="70437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ts val="7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FFFFFF"/>
                </a:solidFill>
                <a:latin typeface="Arial" panose="020B0604020202020204" pitchFamily="34" charset="0"/>
                <a:ea typeface="DejaVu Sans" charset="0"/>
                <a:cs typeface="DejaVu Sans" charset="0"/>
              </a:defRPr>
            </a:lvl1pPr>
            <a:lvl2pPr>
              <a:spcBef>
                <a:spcPts val="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FFFFFF"/>
                </a:solidFill>
                <a:latin typeface="Arial" panose="020B0604020202020204" pitchFamily="34" charset="0"/>
                <a:ea typeface="DejaVu Sans" charset="0"/>
                <a:cs typeface="DejaVu Sans" charset="0"/>
              </a:defRPr>
            </a:lvl2pPr>
            <a:lvl3pPr>
              <a:spcBef>
                <a:spcPts val="5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FFFFFF"/>
                </a:solidFill>
                <a:latin typeface="Arial" panose="020B0604020202020204" pitchFamily="34" charset="0"/>
                <a:ea typeface="DejaVu Sans" charset="0"/>
                <a:cs typeface="DejaVu Sans"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9pPr>
          </a:lstStyle>
          <a:p>
            <a:pPr eaLnBrk="1" hangingPunct="1">
              <a:spcBef>
                <a:spcPct val="0"/>
              </a:spcBef>
              <a:buClrTx/>
              <a:buFontTx/>
              <a:buNone/>
            </a:pPr>
            <a:r>
              <a:rPr lang="en-US" altLang="ru-RU" sz="1800" dirty="0">
                <a:solidFill>
                  <a:schemeClr val="tx1"/>
                </a:solidFill>
                <a:latin typeface="Times New Roman" panose="02020603050405020304" pitchFamily="18" charset="0"/>
              </a:rPr>
              <a:t>*) A. </a:t>
            </a:r>
            <a:r>
              <a:rPr lang="en-US" altLang="ru-RU" sz="1800" dirty="0" err="1">
                <a:solidFill>
                  <a:schemeClr val="tx1"/>
                </a:solidFill>
                <a:latin typeface="Times New Roman" panose="02020603050405020304" pitchFamily="18" charset="0"/>
              </a:rPr>
              <a:t>Feo</a:t>
            </a:r>
            <a:r>
              <a:rPr lang="en-US" altLang="ru-RU" sz="1800" dirty="0">
                <a:solidFill>
                  <a:schemeClr val="tx1"/>
                </a:solidFill>
                <a:latin typeface="Times New Roman" panose="02020603050405020304" pitchFamily="18" charset="0"/>
              </a:rPr>
              <a:t>, R. </a:t>
            </a:r>
            <a:r>
              <a:rPr lang="en-US" altLang="ru-RU" sz="1800" dirty="0" err="1">
                <a:solidFill>
                  <a:schemeClr val="tx1"/>
                </a:solidFill>
                <a:latin typeface="Times New Roman" panose="02020603050405020304" pitchFamily="18" charset="0"/>
              </a:rPr>
              <a:t>DePietri</a:t>
            </a:r>
            <a:r>
              <a:rPr lang="en-US" altLang="ru-RU" sz="1800" dirty="0">
                <a:solidFill>
                  <a:schemeClr val="tx1"/>
                </a:solidFill>
                <a:latin typeface="Times New Roman" panose="02020603050405020304" pitchFamily="18" charset="0"/>
              </a:rPr>
              <a:t> &amp; F. </a:t>
            </a:r>
            <a:r>
              <a:rPr lang="en-US" altLang="ru-RU" sz="1800" dirty="0" err="1">
                <a:solidFill>
                  <a:schemeClr val="tx1"/>
                </a:solidFill>
                <a:latin typeface="Times New Roman" panose="02020603050405020304" pitchFamily="18" charset="0"/>
              </a:rPr>
              <a:t>Maione</a:t>
            </a:r>
            <a:r>
              <a:rPr lang="en-US" altLang="ru-RU" sz="1800" dirty="0">
                <a:solidFill>
                  <a:schemeClr val="tx1"/>
                </a:solidFill>
                <a:latin typeface="Times New Roman" panose="02020603050405020304" pitchFamily="18" charset="0"/>
              </a:rPr>
              <a:t>, Class. Quant. </a:t>
            </a:r>
            <a:r>
              <a:rPr lang="en-US" altLang="ru-RU" sz="1800" dirty="0" err="1">
                <a:solidFill>
                  <a:schemeClr val="tx1"/>
                </a:solidFill>
                <a:latin typeface="Times New Roman" panose="02020603050405020304" pitchFamily="18" charset="0"/>
              </a:rPr>
              <a:t>Grav</a:t>
            </a:r>
            <a:r>
              <a:rPr lang="en-US" altLang="ru-RU" sz="1800" dirty="0">
                <a:solidFill>
                  <a:schemeClr val="tx1"/>
                </a:solidFill>
                <a:latin typeface="Times New Roman" panose="02020603050405020304" pitchFamily="18" charset="0"/>
              </a:rPr>
              <a:t>. 34 (2017) 034001 </a:t>
            </a:r>
          </a:p>
        </p:txBody>
      </p:sp>
      <p:sp>
        <p:nvSpPr>
          <p:cNvPr id="80902" name="Text Box 5">
            <a:extLst>
              <a:ext uri="{FF2B5EF4-FFF2-40B4-BE49-F238E27FC236}">
                <a16:creationId xmlns:a16="http://schemas.microsoft.com/office/drawing/2014/main" id="{5BF3CEB5-3F2A-5C47-81DB-D0B5997A48D6}"/>
              </a:ext>
            </a:extLst>
          </p:cNvPr>
          <p:cNvSpPr txBox="1">
            <a:spLocks noChangeArrowheads="1"/>
          </p:cNvSpPr>
          <p:nvPr/>
        </p:nvSpPr>
        <p:spPr bwMode="auto">
          <a:xfrm>
            <a:off x="314325" y="1073150"/>
            <a:ext cx="411797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ts val="7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FFFFFF"/>
                </a:solidFill>
                <a:latin typeface="Arial" panose="020B0604020202020204" pitchFamily="34" charset="0"/>
                <a:ea typeface="DejaVu Sans" charset="0"/>
                <a:cs typeface="DejaVu Sans" charset="0"/>
              </a:defRPr>
            </a:lvl1pPr>
            <a:lvl2pPr>
              <a:spcBef>
                <a:spcPts val="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FFFFFF"/>
                </a:solidFill>
                <a:latin typeface="Arial" panose="020B0604020202020204" pitchFamily="34" charset="0"/>
                <a:ea typeface="DejaVu Sans" charset="0"/>
                <a:cs typeface="DejaVu Sans" charset="0"/>
              </a:defRPr>
            </a:lvl2pPr>
            <a:lvl3pPr>
              <a:spcBef>
                <a:spcPts val="5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FFFFFF"/>
                </a:solidFill>
                <a:latin typeface="Arial" panose="020B0604020202020204" pitchFamily="34" charset="0"/>
                <a:ea typeface="DejaVu Sans" charset="0"/>
                <a:cs typeface="DejaVu Sans"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9pPr>
          </a:lstStyle>
          <a:p>
            <a:pPr eaLnBrk="1" hangingPunct="1">
              <a:spcBef>
                <a:spcPct val="0"/>
              </a:spcBef>
              <a:buClrTx/>
              <a:buFontTx/>
              <a:buNone/>
            </a:pPr>
            <a:r>
              <a:rPr lang="en-US" altLang="ru-RU" sz="1800" dirty="0">
                <a:solidFill>
                  <a:schemeClr val="tx1"/>
                </a:solidFill>
                <a:latin typeface="Times New Roman" panose="02020603050405020304" pitchFamily="18" charset="0"/>
              </a:rPr>
              <a:t>Simulated NS-NS merger events *)</a:t>
            </a:r>
          </a:p>
          <a:p>
            <a:pPr eaLnBrk="1" hangingPunct="1">
              <a:spcBef>
                <a:spcPct val="0"/>
              </a:spcBef>
              <a:buClrTx/>
              <a:buFontTx/>
              <a:buNone/>
            </a:pPr>
            <a:r>
              <a:rPr lang="en-US" altLang="ru-RU" sz="1800" dirty="0">
                <a:solidFill>
                  <a:schemeClr val="tx1"/>
                </a:solidFill>
                <a:latin typeface="Times New Roman" panose="02020603050405020304" pitchFamily="18" charset="0"/>
              </a:rPr>
              <a:t>--&gt; Sensitivity to the NS equation of state! </a:t>
            </a:r>
          </a:p>
        </p:txBody>
      </p:sp>
      <p:sp>
        <p:nvSpPr>
          <p:cNvPr id="80903" name="Text Box 6">
            <a:extLst>
              <a:ext uri="{FF2B5EF4-FFF2-40B4-BE49-F238E27FC236}">
                <a16:creationId xmlns:a16="http://schemas.microsoft.com/office/drawing/2014/main" id="{D43D9B70-878D-9249-B44A-D897B30B45F0}"/>
              </a:ext>
            </a:extLst>
          </p:cNvPr>
          <p:cNvSpPr txBox="1">
            <a:spLocks noChangeArrowheads="1"/>
          </p:cNvSpPr>
          <p:nvPr/>
        </p:nvSpPr>
        <p:spPr bwMode="auto">
          <a:xfrm>
            <a:off x="314325" y="5465763"/>
            <a:ext cx="4075113"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ts val="7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FFFFFF"/>
                </a:solidFill>
                <a:latin typeface="Arial" panose="020B0604020202020204" pitchFamily="34" charset="0"/>
                <a:ea typeface="DejaVu Sans" charset="0"/>
                <a:cs typeface="DejaVu Sans" charset="0"/>
              </a:defRPr>
            </a:lvl1pPr>
            <a:lvl2pPr>
              <a:spcBef>
                <a:spcPts val="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FFFFFF"/>
                </a:solidFill>
                <a:latin typeface="Arial" panose="020B0604020202020204" pitchFamily="34" charset="0"/>
                <a:ea typeface="DejaVu Sans" charset="0"/>
                <a:cs typeface="DejaVu Sans" charset="0"/>
              </a:defRPr>
            </a:lvl2pPr>
            <a:lvl3pPr>
              <a:spcBef>
                <a:spcPts val="5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FFFFFF"/>
                </a:solidFill>
                <a:latin typeface="Arial" panose="020B0604020202020204" pitchFamily="34" charset="0"/>
                <a:ea typeface="DejaVu Sans" charset="0"/>
                <a:cs typeface="DejaVu Sans"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9pPr>
          </a:lstStyle>
          <a:p>
            <a:pPr eaLnBrk="1" hangingPunct="1">
              <a:spcBef>
                <a:spcPct val="0"/>
              </a:spcBef>
              <a:buClrTx/>
              <a:buFontTx/>
              <a:buNone/>
            </a:pPr>
            <a:r>
              <a:rPr lang="en-US" altLang="ru-RU" sz="1800" dirty="0">
                <a:solidFill>
                  <a:schemeClr val="tx1"/>
                </a:solidFill>
                <a:latin typeface="Times New Roman" panose="02020603050405020304" pitchFamily="18" charset="0"/>
              </a:rPr>
              <a:t>Expected rate ~ 0.2 – 200 events/year for</a:t>
            </a:r>
          </a:p>
          <a:p>
            <a:pPr eaLnBrk="1" hangingPunct="1">
              <a:spcBef>
                <a:spcPct val="0"/>
              </a:spcBef>
              <a:buClrTx/>
              <a:buFontTx/>
              <a:buNone/>
            </a:pPr>
            <a:r>
              <a:rPr lang="en-US" altLang="ru-RU" sz="1800" dirty="0">
                <a:solidFill>
                  <a:schemeClr val="tx1"/>
                </a:solidFill>
                <a:latin typeface="Times New Roman" panose="02020603050405020304" pitchFamily="18" charset="0"/>
              </a:rPr>
              <a:t>LIGO/Virgo Collaboration in 2016 - 2019 </a:t>
            </a:r>
          </a:p>
        </p:txBody>
      </p:sp>
    </p:spTree>
    <p:extLst>
      <p:ext uri="{BB962C8B-B14F-4D97-AF65-F5344CB8AC3E}">
        <p14:creationId xmlns:p14="http://schemas.microsoft.com/office/powerpoint/2010/main" val="30044025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7AD32392-8737-DA43-9DCD-1B2E342CD96B}"/>
              </a:ext>
            </a:extLst>
          </p:cNvPr>
          <p:cNvSpPr>
            <a:spLocks noGrp="1" noChangeArrowheads="1"/>
          </p:cNvSpPr>
          <p:nvPr>
            <p:ph type="title" idx="4294967295"/>
          </p:nvPr>
        </p:nvSpPr>
        <p:spPr>
          <a:xfrm>
            <a:off x="457200" y="277813"/>
            <a:ext cx="8220075" cy="733425"/>
          </a:xfrm>
        </p:spPr>
        <p:txBody>
          <a:bodyPr lIns="90000" tIns="46800" rIns="90000" bIns="46800" anchor="t"/>
          <a:lstStyle/>
          <a:p>
            <a:pPr algn="ct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dirty="0"/>
              <a:t>Neutron star mergers </a:t>
            </a:r>
          </a:p>
        </p:txBody>
      </p:sp>
      <p:pic>
        <p:nvPicPr>
          <p:cNvPr id="4" name="Picture 3">
            <a:extLst>
              <a:ext uri="{FF2B5EF4-FFF2-40B4-BE49-F238E27FC236}">
                <a16:creationId xmlns:a16="http://schemas.microsoft.com/office/drawing/2014/main" id="{95645B8D-1C55-2346-9E7A-D90797608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79" y="1011238"/>
            <a:ext cx="7018316" cy="3077432"/>
          </a:xfrm>
          <a:prstGeom prst="rect">
            <a:avLst/>
          </a:prstGeom>
        </p:spPr>
      </p:pic>
      <p:pic>
        <p:nvPicPr>
          <p:cNvPr id="7" name="Picture 6">
            <a:extLst>
              <a:ext uri="{FF2B5EF4-FFF2-40B4-BE49-F238E27FC236}">
                <a16:creationId xmlns:a16="http://schemas.microsoft.com/office/drawing/2014/main" id="{664A42E8-65CE-5D41-8E35-5A4F956D4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22" y="4088670"/>
            <a:ext cx="4225215" cy="2488470"/>
          </a:xfrm>
          <a:prstGeom prst="rect">
            <a:avLst/>
          </a:prstGeom>
        </p:spPr>
      </p:pic>
      <p:pic>
        <p:nvPicPr>
          <p:cNvPr id="9" name="Picture 8">
            <a:extLst>
              <a:ext uri="{FF2B5EF4-FFF2-40B4-BE49-F238E27FC236}">
                <a16:creationId xmlns:a16="http://schemas.microsoft.com/office/drawing/2014/main" id="{A1C207E3-21C9-BD4D-B371-87098EE1A7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5178" y="3989741"/>
            <a:ext cx="3462096" cy="2713121"/>
          </a:xfrm>
          <a:prstGeom prst="rect">
            <a:avLst/>
          </a:prstGeom>
        </p:spPr>
      </p:pic>
    </p:spTree>
    <p:extLst>
      <p:ext uri="{BB962C8B-B14F-4D97-AF65-F5344CB8AC3E}">
        <p14:creationId xmlns:p14="http://schemas.microsoft.com/office/powerpoint/2010/main" val="11785981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589913F9-0B91-084E-80B7-F3B37F3E7E36}"/>
              </a:ext>
            </a:extLst>
          </p:cNvPr>
          <p:cNvSpPr>
            <a:spLocks noGrp="1" noChangeArrowheads="1"/>
          </p:cNvSpPr>
          <p:nvPr>
            <p:ph type="title" idx="4294967295"/>
          </p:nvPr>
        </p:nvSpPr>
        <p:spPr>
          <a:xfrm>
            <a:off x="177770" y="562820"/>
            <a:ext cx="8686800" cy="743466"/>
          </a:xfrm>
        </p:spPr>
        <p:txBody>
          <a:bodyPr lIns="90000" tIns="46800" rIns="90000" bIns="46800" anchor="t"/>
          <a:lstStyle/>
          <a:p>
            <a:pPr algn="ct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sz="3200" dirty="0"/>
              <a:t>UHECRs origination from Neutron Stars</a:t>
            </a:r>
          </a:p>
        </p:txBody>
      </p:sp>
      <p:sp>
        <p:nvSpPr>
          <p:cNvPr id="4" name="Subtitle 2">
            <a:extLst>
              <a:ext uri="{FF2B5EF4-FFF2-40B4-BE49-F238E27FC236}">
                <a16:creationId xmlns:a16="http://schemas.microsoft.com/office/drawing/2014/main" id="{92CE85E6-CC86-A248-ACC3-E9D5B96066DA}"/>
              </a:ext>
            </a:extLst>
          </p:cNvPr>
          <p:cNvSpPr txBox="1">
            <a:spLocks/>
          </p:cNvSpPr>
          <p:nvPr/>
        </p:nvSpPr>
        <p:spPr>
          <a:xfrm>
            <a:off x="355901" y="1116281"/>
            <a:ext cx="8330539" cy="497576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S" sz="2400" dirty="0">
                <a:latin typeface="Helvetica" pitchFamily="2" charset="0"/>
              </a:rPr>
              <a:t>MHD </a:t>
            </a:r>
            <a:r>
              <a:rPr lang="es-ES" sz="2400" dirty="0" err="1">
                <a:latin typeface="Helvetica" pitchFamily="2" charset="0"/>
              </a:rPr>
              <a:t>wind</a:t>
            </a:r>
            <a:r>
              <a:rPr lang="es-ES" sz="2400" dirty="0">
                <a:latin typeface="Helvetica" pitchFamily="2" charset="0"/>
              </a:rPr>
              <a:t> </a:t>
            </a:r>
            <a:r>
              <a:rPr lang="es-ES" sz="2400" dirty="0" err="1">
                <a:latin typeface="Helvetica" pitchFamily="2" charset="0"/>
              </a:rPr>
              <a:t>acceleration</a:t>
            </a:r>
            <a:r>
              <a:rPr lang="es-ES" sz="2400" dirty="0">
                <a:latin typeface="Helvetica" pitchFamily="2" charset="0"/>
              </a:rPr>
              <a:t> of </a:t>
            </a:r>
            <a:r>
              <a:rPr lang="es-ES" sz="2400" dirty="0" err="1">
                <a:latin typeface="Helvetica" pitchFamily="2" charset="0"/>
              </a:rPr>
              <a:t>iron</a:t>
            </a:r>
            <a:r>
              <a:rPr lang="es-ES" sz="2400" dirty="0">
                <a:latin typeface="Helvetica" pitchFamily="2" charset="0"/>
              </a:rPr>
              <a:t> </a:t>
            </a:r>
            <a:r>
              <a:rPr lang="es-ES" sz="2400" dirty="0" err="1">
                <a:latin typeface="Helvetica" pitchFamily="2" charset="0"/>
              </a:rPr>
              <a:t>nuclei</a:t>
            </a:r>
            <a:r>
              <a:rPr lang="es-ES" sz="2400" dirty="0">
                <a:latin typeface="Helvetica" pitchFamily="2" charset="0"/>
              </a:rPr>
              <a:t> </a:t>
            </a:r>
            <a:r>
              <a:rPr lang="es-ES" sz="2400" dirty="0" err="1">
                <a:latin typeface="Helvetica" pitchFamily="2" charset="0"/>
              </a:rPr>
              <a:t>remaining</a:t>
            </a:r>
            <a:r>
              <a:rPr lang="es-ES" sz="2400" dirty="0">
                <a:latin typeface="Helvetica" pitchFamily="2" charset="0"/>
              </a:rPr>
              <a:t> </a:t>
            </a:r>
            <a:r>
              <a:rPr lang="es-ES" sz="2400" dirty="0" err="1">
                <a:latin typeface="Helvetica" pitchFamily="2" charset="0"/>
              </a:rPr>
              <a:t>from</a:t>
            </a:r>
            <a:r>
              <a:rPr lang="es-ES" sz="2400" dirty="0">
                <a:latin typeface="Helvetica" pitchFamily="2" charset="0"/>
              </a:rPr>
              <a:t> </a:t>
            </a:r>
            <a:r>
              <a:rPr lang="es-ES" sz="2400" dirty="0" err="1">
                <a:latin typeface="Helvetica" pitchFamily="2" charset="0"/>
              </a:rPr>
              <a:t>the</a:t>
            </a:r>
            <a:r>
              <a:rPr lang="es-ES" sz="2400" dirty="0">
                <a:latin typeface="Helvetica" pitchFamily="2" charset="0"/>
              </a:rPr>
              <a:t> supernova.</a:t>
            </a:r>
          </a:p>
          <a:p>
            <a:endParaRPr lang="es-ES" sz="2400" dirty="0">
              <a:latin typeface="Helvetica" pitchFamily="2" charset="0"/>
            </a:endParaRPr>
          </a:p>
          <a:p>
            <a:pPr marL="342900" indent="-342900">
              <a:buFont typeface="Arial" panose="020B0604020202020204" pitchFamily="34" charset="0"/>
              <a:buChar char="•"/>
            </a:pPr>
            <a:r>
              <a:rPr lang="es-ES" sz="2400" dirty="0" err="1">
                <a:latin typeface="Helvetica" pitchFamily="2" charset="0"/>
              </a:rPr>
              <a:t>Strange</a:t>
            </a:r>
            <a:r>
              <a:rPr lang="es-ES" sz="2400" dirty="0">
                <a:latin typeface="Helvetica" pitchFamily="2" charset="0"/>
              </a:rPr>
              <a:t> quark </a:t>
            </a:r>
            <a:r>
              <a:rPr lang="es-ES" sz="2400" dirty="0" err="1">
                <a:latin typeface="Helvetica" pitchFamily="2" charset="0"/>
              </a:rPr>
              <a:t>matter</a:t>
            </a:r>
            <a:r>
              <a:rPr lang="es-ES" sz="2400" dirty="0">
                <a:latin typeface="Helvetica" pitchFamily="2" charset="0"/>
              </a:rPr>
              <a:t> </a:t>
            </a:r>
            <a:r>
              <a:rPr lang="es-ES" sz="2400" dirty="0" err="1">
                <a:latin typeface="Helvetica" pitchFamily="2" charset="0"/>
              </a:rPr>
              <a:t>hypothesis</a:t>
            </a:r>
            <a:r>
              <a:rPr lang="es-ES" sz="2400" dirty="0">
                <a:latin typeface="Helvetica" pitchFamily="2" charset="0"/>
              </a:rPr>
              <a:t>: </a:t>
            </a:r>
            <a:r>
              <a:rPr lang="es-ES" sz="2400" dirty="0" err="1">
                <a:latin typeface="Helvetica" pitchFamily="2" charset="0"/>
              </a:rPr>
              <a:t>neutron</a:t>
            </a:r>
            <a:r>
              <a:rPr lang="es-ES" sz="2400" dirty="0">
                <a:latin typeface="Helvetica" pitchFamily="2" charset="0"/>
              </a:rPr>
              <a:t> </a:t>
            </a:r>
            <a:r>
              <a:rPr lang="es-ES" sz="2400" dirty="0" err="1">
                <a:latin typeface="Helvetica" pitchFamily="2" charset="0"/>
              </a:rPr>
              <a:t>star</a:t>
            </a:r>
            <a:r>
              <a:rPr lang="es-ES" sz="2400" dirty="0">
                <a:latin typeface="Helvetica" pitchFamily="2" charset="0"/>
              </a:rPr>
              <a:t> combustión </a:t>
            </a:r>
            <a:r>
              <a:rPr lang="es-ES" sz="2400" dirty="0" err="1">
                <a:latin typeface="Helvetica" pitchFamily="2" charset="0"/>
              </a:rPr>
              <a:t>resulting</a:t>
            </a:r>
            <a:r>
              <a:rPr lang="es-ES" sz="2400" dirty="0">
                <a:latin typeface="Helvetica" pitchFamily="2" charset="0"/>
              </a:rPr>
              <a:t> </a:t>
            </a:r>
            <a:r>
              <a:rPr lang="es-ES" sz="2400" dirty="0" err="1">
                <a:latin typeface="Helvetica" pitchFamily="2" charset="0"/>
              </a:rPr>
              <a:t>into</a:t>
            </a:r>
            <a:r>
              <a:rPr lang="es-ES" sz="2400" dirty="0">
                <a:latin typeface="Helvetica" pitchFamily="2" charset="0"/>
              </a:rPr>
              <a:t> </a:t>
            </a:r>
            <a:r>
              <a:rPr lang="es-ES" sz="2400" dirty="0" err="1">
                <a:latin typeface="Helvetica" pitchFamily="2" charset="0"/>
              </a:rPr>
              <a:t>large</a:t>
            </a:r>
            <a:r>
              <a:rPr lang="es-ES" sz="2400" dirty="0">
                <a:latin typeface="Helvetica" pitchFamily="2" charset="0"/>
              </a:rPr>
              <a:t> </a:t>
            </a:r>
            <a:r>
              <a:rPr lang="es-ES" sz="2400" dirty="0" err="1">
                <a:latin typeface="Helvetica" pitchFamily="2" charset="0"/>
              </a:rPr>
              <a:t>amplitude</a:t>
            </a:r>
            <a:r>
              <a:rPr lang="es-ES" sz="2400" dirty="0">
                <a:latin typeface="Helvetica" pitchFamily="2" charset="0"/>
              </a:rPr>
              <a:t> </a:t>
            </a:r>
            <a:r>
              <a:rPr lang="es-ES" sz="2400" dirty="0" err="1">
                <a:latin typeface="Helvetica" pitchFamily="2" charset="0"/>
              </a:rPr>
              <a:t>electromagnetic</a:t>
            </a:r>
            <a:r>
              <a:rPr lang="es-ES" sz="2400" dirty="0">
                <a:latin typeface="Helvetica" pitchFamily="2" charset="0"/>
              </a:rPr>
              <a:t> </a:t>
            </a:r>
            <a:r>
              <a:rPr lang="es-ES" sz="2400" dirty="0" err="1">
                <a:latin typeface="Helvetica" pitchFamily="2" charset="0"/>
              </a:rPr>
              <a:t>waves</a:t>
            </a:r>
            <a:r>
              <a:rPr lang="es-ES" sz="2400" dirty="0">
                <a:latin typeface="Helvetica" pitchFamily="2" charset="0"/>
              </a:rPr>
              <a:t> </a:t>
            </a:r>
            <a:r>
              <a:rPr lang="es-ES" sz="2400" dirty="0" err="1">
                <a:latin typeface="Helvetica" pitchFamily="2" charset="0"/>
              </a:rPr>
              <a:t>that</a:t>
            </a:r>
            <a:r>
              <a:rPr lang="es-ES" sz="2400" dirty="0">
                <a:latin typeface="Helvetica" pitchFamily="2" charset="0"/>
              </a:rPr>
              <a:t> </a:t>
            </a:r>
            <a:r>
              <a:rPr lang="es-ES" sz="2400" dirty="0" err="1">
                <a:latin typeface="Helvetica" pitchFamily="2" charset="0"/>
              </a:rPr>
              <a:t>accelerate</a:t>
            </a:r>
            <a:r>
              <a:rPr lang="es-ES" sz="2400" dirty="0">
                <a:latin typeface="Helvetica" pitchFamily="2" charset="0"/>
              </a:rPr>
              <a:t> light ion </a:t>
            </a:r>
            <a:r>
              <a:rPr lang="es-ES" sz="2400" dirty="0" err="1">
                <a:latin typeface="Helvetica" pitchFamily="2" charset="0"/>
              </a:rPr>
              <a:t>remnants</a:t>
            </a:r>
            <a:r>
              <a:rPr lang="es-ES" sz="2400" dirty="0">
                <a:latin typeface="Helvetica" pitchFamily="2" charset="0"/>
              </a:rPr>
              <a:t> </a:t>
            </a:r>
            <a:r>
              <a:rPr lang="es-ES" sz="2400" dirty="0" err="1">
                <a:latin typeface="Helvetica" pitchFamily="2" charset="0"/>
              </a:rPr>
              <a:t>from</a:t>
            </a:r>
            <a:r>
              <a:rPr lang="es-ES" sz="2400" dirty="0">
                <a:latin typeface="Helvetica" pitchFamily="2" charset="0"/>
              </a:rPr>
              <a:t> </a:t>
            </a:r>
            <a:r>
              <a:rPr lang="es-ES" sz="2400" dirty="0" err="1">
                <a:latin typeface="Helvetica" pitchFamily="2" charset="0"/>
              </a:rPr>
              <a:t>the</a:t>
            </a:r>
            <a:r>
              <a:rPr lang="es-ES" sz="2400" dirty="0">
                <a:latin typeface="Helvetica" pitchFamily="2" charset="0"/>
              </a:rPr>
              <a:t> supernova to UHECR </a:t>
            </a:r>
            <a:r>
              <a:rPr lang="es-ES" sz="2400" dirty="0" err="1">
                <a:latin typeface="Helvetica" pitchFamily="2" charset="0"/>
              </a:rPr>
              <a:t>energies</a:t>
            </a:r>
            <a:r>
              <a:rPr lang="es-ES" sz="2400" dirty="0">
                <a:latin typeface="Helvetica" pitchFamily="2" charset="0"/>
              </a:rPr>
              <a:t>.</a:t>
            </a:r>
          </a:p>
          <a:p>
            <a:endParaRPr lang="es-ES" sz="2400" dirty="0">
              <a:latin typeface="Helvetica" pitchFamily="2" charset="0"/>
            </a:endParaRPr>
          </a:p>
          <a:p>
            <a:pPr marL="342900" indent="-342900">
              <a:buFont typeface="Arial" panose="020B0604020202020204" pitchFamily="34" charset="0"/>
              <a:buChar char="•"/>
            </a:pPr>
            <a:r>
              <a:rPr lang="es-ES" sz="2400" dirty="0" err="1">
                <a:latin typeface="Helvetica" pitchFamily="2" charset="0"/>
              </a:rPr>
              <a:t>Centrifugal</a:t>
            </a:r>
            <a:r>
              <a:rPr lang="es-ES" sz="2400" dirty="0">
                <a:latin typeface="Helvetica" pitchFamily="2" charset="0"/>
              </a:rPr>
              <a:t> </a:t>
            </a:r>
            <a:r>
              <a:rPr lang="es-ES" sz="2400" dirty="0" err="1">
                <a:latin typeface="Helvetica" pitchFamily="2" charset="0"/>
              </a:rPr>
              <a:t>mechanism</a:t>
            </a:r>
            <a:r>
              <a:rPr lang="es-ES" sz="2400" dirty="0">
                <a:latin typeface="Helvetica" pitchFamily="2" charset="0"/>
              </a:rPr>
              <a:t> of </a:t>
            </a:r>
            <a:r>
              <a:rPr lang="es-ES" sz="2400" dirty="0" err="1">
                <a:latin typeface="Helvetica" pitchFamily="2" charset="0"/>
              </a:rPr>
              <a:t>acceleration</a:t>
            </a:r>
            <a:r>
              <a:rPr lang="es-ES" sz="2400" dirty="0">
                <a:latin typeface="Helvetica" pitchFamily="2" charset="0"/>
              </a:rPr>
              <a:t> in </a:t>
            </a:r>
            <a:r>
              <a:rPr lang="es-ES" sz="2400" dirty="0" err="1">
                <a:latin typeface="Helvetica" pitchFamily="2" charset="0"/>
              </a:rPr>
              <a:t>the</a:t>
            </a:r>
            <a:r>
              <a:rPr lang="es-ES" sz="2400" dirty="0">
                <a:latin typeface="Helvetica" pitchFamily="2" charset="0"/>
              </a:rPr>
              <a:t> </a:t>
            </a:r>
            <a:r>
              <a:rPr lang="es-ES" sz="2400" dirty="0" err="1">
                <a:latin typeface="Helvetica" pitchFamily="2" charset="0"/>
              </a:rPr>
              <a:t>magnetospheres</a:t>
            </a:r>
            <a:r>
              <a:rPr lang="es-ES" sz="2400" dirty="0">
                <a:latin typeface="Helvetica" pitchFamily="2" charset="0"/>
              </a:rPr>
              <a:t> of </a:t>
            </a:r>
            <a:r>
              <a:rPr lang="es-ES" sz="2400" dirty="0" err="1">
                <a:latin typeface="Helvetica" pitchFamily="2" charset="0"/>
              </a:rPr>
              <a:t>the</a:t>
            </a:r>
            <a:r>
              <a:rPr lang="es-ES" sz="2400" dirty="0">
                <a:latin typeface="Helvetica" pitchFamily="2" charset="0"/>
              </a:rPr>
              <a:t> </a:t>
            </a:r>
            <a:r>
              <a:rPr lang="es-ES" sz="2400" dirty="0" err="1">
                <a:latin typeface="Helvetica" pitchFamily="2" charset="0"/>
              </a:rPr>
              <a:t>Crab-like</a:t>
            </a:r>
            <a:r>
              <a:rPr lang="es-ES" sz="2400" dirty="0">
                <a:latin typeface="Helvetica" pitchFamily="2" charset="0"/>
              </a:rPr>
              <a:t> </a:t>
            </a:r>
            <a:r>
              <a:rPr lang="es-ES" sz="2400" dirty="0" err="1">
                <a:latin typeface="Helvetica" pitchFamily="2" charset="0"/>
              </a:rPr>
              <a:t>Pulsars</a:t>
            </a:r>
            <a:r>
              <a:rPr lang="es-ES" sz="2400" dirty="0">
                <a:latin typeface="Helvetica" pitchFamily="2" charset="0"/>
              </a:rPr>
              <a:t>: 100 </a:t>
            </a:r>
            <a:r>
              <a:rPr lang="es-ES" sz="2400" dirty="0" err="1">
                <a:latin typeface="Helvetica" pitchFamily="2" charset="0"/>
              </a:rPr>
              <a:t>TeV</a:t>
            </a:r>
            <a:r>
              <a:rPr lang="es-ES" sz="2400" dirty="0">
                <a:latin typeface="Helvetica" pitchFamily="2" charset="0"/>
              </a:rPr>
              <a:t> </a:t>
            </a:r>
            <a:r>
              <a:rPr lang="es-ES" sz="2400" dirty="0" err="1">
                <a:latin typeface="Helvetica" pitchFamily="2" charset="0"/>
              </a:rPr>
              <a:t>cosmic</a:t>
            </a:r>
            <a:r>
              <a:rPr lang="es-ES" sz="2400" dirty="0">
                <a:latin typeface="Helvetica" pitchFamily="2" charset="0"/>
              </a:rPr>
              <a:t> </a:t>
            </a:r>
            <a:r>
              <a:rPr lang="es-ES" sz="2400" dirty="0" err="1">
                <a:latin typeface="Helvetica" pitchFamily="2" charset="0"/>
              </a:rPr>
              <a:t>rays</a:t>
            </a:r>
            <a:r>
              <a:rPr lang="es-ES" sz="2400" dirty="0">
                <a:latin typeface="Helvetica" pitchFamily="2" charset="0"/>
              </a:rPr>
              <a:t> </a:t>
            </a:r>
            <a:r>
              <a:rPr lang="es-ES" sz="2400" dirty="0" err="1">
                <a:latin typeface="Helvetica" pitchFamily="2" charset="0"/>
              </a:rPr>
              <a:t>coming</a:t>
            </a:r>
            <a:r>
              <a:rPr lang="es-ES" sz="2400" dirty="0">
                <a:latin typeface="Helvetica" pitchFamily="2" charset="0"/>
              </a:rPr>
              <a:t> </a:t>
            </a:r>
            <a:r>
              <a:rPr lang="es-ES" sz="2400" dirty="0" err="1">
                <a:latin typeface="Helvetica" pitchFamily="2" charset="0"/>
              </a:rPr>
              <a:t>from</a:t>
            </a:r>
            <a:r>
              <a:rPr lang="es-ES" sz="2400" dirty="0">
                <a:latin typeface="Helvetica" pitchFamily="2" charset="0"/>
              </a:rPr>
              <a:t> </a:t>
            </a:r>
            <a:r>
              <a:rPr lang="es-ES" sz="2400" dirty="0" err="1">
                <a:latin typeface="Helvetica" pitchFamily="2" charset="0"/>
              </a:rPr>
              <a:t>the</a:t>
            </a:r>
            <a:r>
              <a:rPr lang="es-ES" sz="2400" dirty="0">
                <a:latin typeface="Helvetica" pitchFamily="2" charset="0"/>
              </a:rPr>
              <a:t> </a:t>
            </a:r>
            <a:r>
              <a:rPr lang="es-ES" sz="2400" dirty="0" err="1">
                <a:latin typeface="Helvetica" pitchFamily="2" charset="0"/>
              </a:rPr>
              <a:t>Crab</a:t>
            </a:r>
            <a:r>
              <a:rPr lang="es-ES" sz="2400" dirty="0">
                <a:latin typeface="Helvetica" pitchFamily="2" charset="0"/>
              </a:rPr>
              <a:t> </a:t>
            </a:r>
            <a:r>
              <a:rPr lang="es-ES" sz="2400" dirty="0" err="1">
                <a:latin typeface="Helvetica" pitchFamily="2" charset="0"/>
              </a:rPr>
              <a:t>Nebula</a:t>
            </a:r>
            <a:endParaRPr lang="es-ES" sz="2400" dirty="0">
              <a:latin typeface="Helvetica" pitchFamily="2" charset="0"/>
            </a:endParaRPr>
          </a:p>
        </p:txBody>
      </p:sp>
    </p:spTree>
    <p:extLst>
      <p:ext uri="{BB962C8B-B14F-4D97-AF65-F5344CB8AC3E}">
        <p14:creationId xmlns:p14="http://schemas.microsoft.com/office/powerpoint/2010/main" val="21520511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Critical Endpoint in QCD</a:t>
            </a:r>
            <a:endParaRPr lang="en-US" sz="4800" b="0" strike="noStrike" spc="-1">
              <a:solidFill>
                <a:srgbClr val="000000"/>
              </a:solidFill>
              <a:uFill>
                <a:solidFill>
                  <a:srgbClr val="FFFFFF"/>
                </a:solidFill>
              </a:uFill>
              <a:latin typeface="Arial"/>
            </a:endParaRPr>
          </a:p>
        </p:txBody>
      </p:sp>
      <p:pic>
        <p:nvPicPr>
          <p:cNvPr id="454" name="QCDPhaseDiagram.png"/>
          <p:cNvPicPr/>
          <p:nvPr/>
        </p:nvPicPr>
        <p:blipFill>
          <a:blip r:embed="rId2"/>
          <a:stretch/>
        </p:blipFill>
        <p:spPr>
          <a:xfrm>
            <a:off x="964440" y="1559160"/>
            <a:ext cx="7252920" cy="5164200"/>
          </a:xfrm>
          <a:prstGeom prst="rect">
            <a:avLst/>
          </a:prstGeom>
          <a:ln w="12600">
            <a:noFill/>
          </a:ln>
        </p:spPr>
      </p:pic>
      <p:sp>
        <p:nvSpPr>
          <p:cNvPr id="455" name="CustomShape 2"/>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56" name="CustomShape 3"/>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7073237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ustomShape 1"/>
          <p:cNvSpPr/>
          <p:nvPr/>
        </p:nvSpPr>
        <p:spPr>
          <a:xfrm>
            <a:off x="669600" y="211320"/>
            <a:ext cx="7790400" cy="150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400" b="0" strike="noStrike" spc="-1" dirty="0">
                <a:solidFill>
                  <a:srgbClr val="000000"/>
                </a:solidFill>
                <a:uFill>
                  <a:solidFill>
                    <a:srgbClr val="FFFFFF"/>
                  </a:solidFill>
                </a:uFill>
                <a:latin typeface="Helvetica Light"/>
                <a:ea typeface="Helvetica Light"/>
              </a:rPr>
              <a:t>Compact Star Mass Twins and the AHP scheme</a:t>
            </a:r>
            <a:endParaRPr lang="en-US" sz="3400" b="0" strike="noStrike" spc="-1" dirty="0">
              <a:solidFill>
                <a:srgbClr val="000000"/>
              </a:solidFill>
              <a:uFill>
                <a:solidFill>
                  <a:srgbClr val="FFFFFF"/>
                </a:solidFill>
              </a:uFill>
              <a:latin typeface="Arial"/>
            </a:endParaRPr>
          </a:p>
        </p:txBody>
      </p:sp>
      <p:sp>
        <p:nvSpPr>
          <p:cNvPr id="467" name="CustomShape 2"/>
          <p:cNvSpPr/>
          <p:nvPr/>
        </p:nvSpPr>
        <p:spPr>
          <a:xfrm>
            <a:off x="176981" y="1523880"/>
            <a:ext cx="4226539" cy="4406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10600" algn="just">
              <a:lnSpc>
                <a:spcPct val="100000"/>
              </a:lnSpc>
              <a:buClr>
                <a:srgbClr val="000000"/>
              </a:buClr>
              <a:buSzPct val="75000"/>
              <a:buFont typeface="Arial"/>
              <a:buChar char="•"/>
            </a:pPr>
            <a:r>
              <a:rPr lang="en-US" sz="1600" b="0" strike="noStrike" spc="-1" dirty="0">
                <a:solidFill>
                  <a:srgbClr val="000000"/>
                </a:solidFill>
                <a:uFill>
                  <a:solidFill>
                    <a:srgbClr val="FFFFFF"/>
                  </a:solidFill>
                </a:uFill>
                <a:latin typeface="Helvetica Light"/>
                <a:ea typeface="Helvetica Light"/>
              </a:rPr>
              <a:t>First order PT can lead to a stable branch of hybrid stars with quark matter cores which, depending on the size of the “latent heat” (jump in energy density), can even be disconnected from the hadronic one by an unstable branch → “</a:t>
            </a:r>
            <a:r>
              <a:rPr lang="en-US" sz="1600" b="1" strike="noStrike" spc="-1" dirty="0">
                <a:solidFill>
                  <a:srgbClr val="000000"/>
                </a:solidFill>
                <a:uFill>
                  <a:solidFill>
                    <a:srgbClr val="FFFFFF"/>
                  </a:solidFill>
                </a:uFill>
                <a:latin typeface="Helvetica Light"/>
                <a:ea typeface="Helvetica Light"/>
              </a:rPr>
              <a:t>third family of CS</a:t>
            </a:r>
            <a:r>
              <a:rPr lang="en-US" sz="1600" b="0" strike="noStrike" spc="-1" dirty="0">
                <a:solidFill>
                  <a:srgbClr val="000000"/>
                </a:solidFill>
                <a:uFill>
                  <a:solidFill>
                    <a:srgbClr val="FFFFFF"/>
                  </a:solidFill>
                </a:uFill>
                <a:latin typeface="Helvetica Light"/>
                <a:ea typeface="Helvetica Light"/>
              </a:rPr>
              <a:t>”.</a:t>
            </a:r>
            <a:endParaRPr lang="en-US" sz="1600" b="0" strike="noStrike" spc="-1" dirty="0">
              <a:solidFill>
                <a:srgbClr val="000000"/>
              </a:solidFill>
              <a:uFill>
                <a:solidFill>
                  <a:srgbClr val="FFFFFF"/>
                </a:solidFill>
              </a:uFill>
              <a:latin typeface="Arial"/>
            </a:endParaRPr>
          </a:p>
          <a:p>
            <a:pPr algn="just">
              <a:lnSpc>
                <a:spcPct val="100000"/>
              </a:lnSpc>
            </a:pPr>
            <a:endParaRPr lang="en-US" sz="1600" b="0" strike="noStrike" spc="-1" dirty="0">
              <a:solidFill>
                <a:srgbClr val="000000"/>
              </a:solidFill>
              <a:uFill>
                <a:solidFill>
                  <a:srgbClr val="FFFFFF"/>
                </a:solidFill>
              </a:uFill>
              <a:latin typeface="Arial"/>
            </a:endParaRPr>
          </a:p>
          <a:p>
            <a:pPr marL="216000" indent="-210600" algn="just">
              <a:lnSpc>
                <a:spcPct val="100000"/>
              </a:lnSpc>
              <a:buClr>
                <a:srgbClr val="000000"/>
              </a:buClr>
              <a:buSzPct val="75000"/>
              <a:buFont typeface="Arial"/>
              <a:buChar char="•"/>
            </a:pPr>
            <a:r>
              <a:rPr lang="en-US" sz="1600" b="0" strike="noStrike" spc="-1" dirty="0">
                <a:solidFill>
                  <a:srgbClr val="000000"/>
                </a:solidFill>
                <a:uFill>
                  <a:solidFill>
                    <a:srgbClr val="FFFFFF"/>
                  </a:solidFill>
                </a:uFill>
                <a:latin typeface="Helvetica Light"/>
                <a:ea typeface="Helvetica Light"/>
              </a:rPr>
              <a:t>Measuring two </a:t>
            </a:r>
            <a:r>
              <a:rPr lang="en-US" sz="1600" b="1" strike="noStrike" spc="-1" dirty="0">
                <a:solidFill>
                  <a:srgbClr val="000000"/>
                </a:solidFill>
                <a:uFill>
                  <a:solidFill>
                    <a:srgbClr val="FFFFFF"/>
                  </a:solidFill>
                </a:uFill>
                <a:latin typeface="Helvetica Light"/>
                <a:ea typeface="Helvetica Light"/>
              </a:rPr>
              <a:t>disconnected populations</a:t>
            </a:r>
            <a:r>
              <a:rPr lang="en-US" sz="1600" b="0" strike="noStrike" spc="-1" dirty="0">
                <a:solidFill>
                  <a:srgbClr val="000000"/>
                </a:solidFill>
                <a:uFill>
                  <a:solidFill>
                    <a:srgbClr val="FFFFFF"/>
                  </a:solidFill>
                </a:uFill>
                <a:latin typeface="Helvetica Light"/>
                <a:ea typeface="Helvetica Light"/>
              </a:rPr>
              <a:t> of compact stars in the M-R diagram would represent </a:t>
            </a:r>
            <a:r>
              <a:rPr lang="en-US" sz="1600" b="1" strike="noStrike" spc="-1" dirty="0">
                <a:solidFill>
                  <a:srgbClr val="000000"/>
                </a:solidFill>
                <a:uFill>
                  <a:solidFill>
                    <a:srgbClr val="FFFFFF"/>
                  </a:solidFill>
                </a:uFill>
                <a:latin typeface="Helvetica Light"/>
                <a:ea typeface="Helvetica Light"/>
              </a:rPr>
              <a:t>the detection of a first order phase transition</a:t>
            </a:r>
            <a:r>
              <a:rPr lang="en-US" sz="1600" b="0" strike="noStrike" spc="-1" dirty="0">
                <a:solidFill>
                  <a:srgbClr val="000000"/>
                </a:solidFill>
                <a:uFill>
                  <a:solidFill>
                    <a:srgbClr val="FFFFFF"/>
                  </a:solidFill>
                </a:uFill>
                <a:latin typeface="Helvetica Light"/>
                <a:ea typeface="Helvetica Light"/>
              </a:rPr>
              <a:t> in compact star matter and thus the indirect proof for the existence of a </a:t>
            </a:r>
            <a:r>
              <a:rPr lang="en-US" sz="1600" b="1" strike="noStrike" spc="-1" dirty="0">
                <a:solidFill>
                  <a:srgbClr val="000000"/>
                </a:solidFill>
                <a:uFill>
                  <a:solidFill>
                    <a:srgbClr val="FFFFFF"/>
                  </a:solidFill>
                </a:uFill>
                <a:latin typeface="Helvetica Light"/>
                <a:ea typeface="Helvetica Light"/>
              </a:rPr>
              <a:t>critical endpoint (CEP) in the QCD phase diagram</a:t>
            </a:r>
            <a:r>
              <a:rPr lang="en-US" sz="1600" b="0" strike="noStrike" spc="-1" dirty="0">
                <a:solidFill>
                  <a:srgbClr val="000000"/>
                </a:solidFill>
                <a:uFill>
                  <a:solidFill>
                    <a:srgbClr val="FFFFFF"/>
                  </a:solidFill>
                </a:uFill>
                <a:latin typeface="Helvetica Light"/>
                <a:ea typeface="Helvetica Light"/>
              </a:rPr>
              <a:t>!</a:t>
            </a:r>
            <a:endParaRPr lang="en-US" sz="1600" b="0" strike="noStrike" spc="-1" dirty="0">
              <a:solidFill>
                <a:srgbClr val="000000"/>
              </a:solidFill>
              <a:uFill>
                <a:solidFill>
                  <a:srgbClr val="FFFFFF"/>
                </a:solidFill>
              </a:uFill>
              <a:latin typeface="Arial"/>
            </a:endParaRPr>
          </a:p>
        </p:txBody>
      </p:sp>
      <p:pic>
        <p:nvPicPr>
          <p:cNvPr id="468" name="EoS_AHP.png"/>
          <p:cNvPicPr/>
          <p:nvPr/>
        </p:nvPicPr>
        <p:blipFill>
          <a:blip r:embed="rId2"/>
          <a:stretch/>
        </p:blipFill>
        <p:spPr>
          <a:xfrm>
            <a:off x="4924252" y="1464480"/>
            <a:ext cx="3703320" cy="2664720"/>
          </a:xfrm>
          <a:prstGeom prst="rect">
            <a:avLst/>
          </a:prstGeom>
          <a:ln w="12600">
            <a:noFill/>
          </a:ln>
        </p:spPr>
      </p:pic>
      <p:pic>
        <p:nvPicPr>
          <p:cNvPr id="469" name="MvsR_AHP.png"/>
          <p:cNvPicPr/>
          <p:nvPr/>
        </p:nvPicPr>
        <p:blipFill>
          <a:blip r:embed="rId3"/>
          <a:stretch/>
        </p:blipFill>
        <p:spPr>
          <a:xfrm>
            <a:off x="5209733" y="4143240"/>
            <a:ext cx="3414960" cy="2455560"/>
          </a:xfrm>
          <a:prstGeom prst="rect">
            <a:avLst/>
          </a:prstGeom>
          <a:ln w="12600">
            <a:noFill/>
          </a:ln>
        </p:spPr>
      </p:pic>
      <p:sp>
        <p:nvSpPr>
          <p:cNvPr id="470" name="CustomShape 3"/>
          <p:cNvSpPr/>
          <p:nvPr/>
        </p:nvSpPr>
        <p:spPr>
          <a:xfrm>
            <a:off x="856776" y="5756344"/>
            <a:ext cx="2951640" cy="63684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700" b="1" strike="noStrike" spc="-1" dirty="0">
                <a:solidFill>
                  <a:srgbClr val="000000"/>
                </a:solidFill>
                <a:uFill>
                  <a:solidFill>
                    <a:srgbClr val="FFFFFF"/>
                  </a:solidFill>
                </a:uFill>
                <a:latin typeface="Helvetica Light"/>
                <a:ea typeface="Helvetica Light"/>
              </a:rPr>
              <a:t>Alford, Han, Prakash, </a:t>
            </a:r>
            <a:endParaRPr lang="en-US" sz="1700" b="0" strike="noStrike" spc="-1" dirty="0">
              <a:solidFill>
                <a:srgbClr val="000000"/>
              </a:solidFill>
              <a:uFill>
                <a:solidFill>
                  <a:srgbClr val="FFFFFF"/>
                </a:solidFill>
              </a:uFill>
              <a:latin typeface="Arial"/>
            </a:endParaRPr>
          </a:p>
          <a:p>
            <a:pPr algn="ctr">
              <a:lnSpc>
                <a:spcPct val="100000"/>
              </a:lnSpc>
            </a:pPr>
            <a:r>
              <a:rPr lang="en-US" sz="1700" b="1" strike="noStrike" spc="-1" dirty="0">
                <a:solidFill>
                  <a:srgbClr val="000000"/>
                </a:solidFill>
                <a:uFill>
                  <a:solidFill>
                    <a:srgbClr val="FFFFFF"/>
                  </a:solidFill>
                </a:uFill>
                <a:latin typeface="Helvetica Light"/>
                <a:ea typeface="Helvetica Light"/>
              </a:rPr>
              <a:t>Phys. Rev. D 88, 083013 (2013) </a:t>
            </a:r>
            <a:endParaRPr lang="en-US" sz="1700" b="0" strike="noStrike" spc="-1" dirty="0">
              <a:solidFill>
                <a:srgbClr val="000000"/>
              </a:solidFill>
              <a:uFill>
                <a:solidFill>
                  <a:srgbClr val="FFFFFF"/>
                </a:solidFill>
              </a:uFill>
              <a:latin typeface="Arial"/>
            </a:endParaRPr>
          </a:p>
          <a:p>
            <a:pPr algn="ctr">
              <a:lnSpc>
                <a:spcPct val="100000"/>
              </a:lnSpc>
            </a:pPr>
            <a:r>
              <a:rPr lang="en-US" sz="1700" b="1" strike="noStrike" spc="-1" dirty="0">
                <a:solidFill>
                  <a:srgbClr val="000000"/>
                </a:solidFill>
                <a:uFill>
                  <a:solidFill>
                    <a:srgbClr val="FFFFFF"/>
                  </a:solidFill>
                </a:uFill>
                <a:latin typeface="Helvetica Light"/>
                <a:ea typeface="Helvetica Light"/>
              </a:rPr>
              <a:t>arxiv:1302.4732</a:t>
            </a:r>
            <a:endParaRPr lang="en-US" sz="1700" b="0" strike="noStrike" spc="-1" dirty="0">
              <a:solidFill>
                <a:srgbClr val="000000"/>
              </a:solidFill>
              <a:uFill>
                <a:solidFill>
                  <a:srgbClr val="FFFFFF"/>
                </a:solidFill>
              </a:uFill>
              <a:latin typeface="Arial"/>
            </a:endParaRPr>
          </a:p>
        </p:txBody>
      </p:sp>
      <p:sp>
        <p:nvSpPr>
          <p:cNvPr id="471" name="CustomShape 4"/>
          <p:cNvSpPr/>
          <p:nvPr/>
        </p:nvSpPr>
        <p:spPr>
          <a:xfrm>
            <a:off x="4482720" y="6505200"/>
            <a:ext cx="155880" cy="3963600"/>
          </a:xfrm>
          <a:prstGeom prst="rect">
            <a:avLst/>
          </a:prstGeom>
          <a:noFill/>
          <a:ln w="12600">
            <a:noFill/>
          </a:ln>
        </p:spPr>
        <p:style>
          <a:lnRef idx="0">
            <a:scrgbClr r="0" g="0" b="0"/>
          </a:lnRef>
          <a:fillRef idx="0">
            <a:scrgbClr r="0" g="0" b="0"/>
          </a:fillRef>
          <a:effectRef idx="0">
            <a:scrgbClr r="0" g="0" b="0"/>
          </a:effectRef>
          <a:fontRef idx="minor"/>
        </p:style>
      </p:sp>
      <p:sp>
        <p:nvSpPr>
          <p:cNvPr id="472" name="CustomShape 5"/>
          <p:cNvSpPr/>
          <p:nvPr/>
        </p:nvSpPr>
        <p:spPr>
          <a:xfrm>
            <a:off x="6553080" y="6356520"/>
            <a:ext cx="2120400" cy="3517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9494455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331200" y="252000"/>
            <a:ext cx="8543520" cy="493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73080" rIns="90000" bIns="45000"/>
          <a:lstStyle/>
          <a:p>
            <a:pPr algn="ctr">
              <a:lnSpc>
                <a:spcPct val="93000"/>
              </a:lnSpc>
            </a:pPr>
            <a:r>
              <a:rPr lang="en-US" sz="2800" b="1" strike="noStrike" spc="-1" dirty="0">
                <a:uFill>
                  <a:solidFill>
                    <a:srgbClr val="FFFFFF"/>
                  </a:solidFill>
                </a:uFill>
                <a:latin typeface="Arial"/>
                <a:ea typeface="DejaVu Sans"/>
              </a:rPr>
              <a:t>Piecewise </a:t>
            </a:r>
            <a:r>
              <a:rPr lang="en-US" sz="2800" b="1" strike="noStrike" spc="-1" dirty="0" err="1">
                <a:uFill>
                  <a:solidFill>
                    <a:srgbClr val="FFFFFF"/>
                  </a:solidFill>
                </a:uFill>
                <a:latin typeface="Arial"/>
                <a:ea typeface="DejaVu Sans"/>
              </a:rPr>
              <a:t>polytrope</a:t>
            </a:r>
            <a:r>
              <a:rPr lang="en-US" sz="2800" b="1" strike="noStrike" spc="-1" dirty="0">
                <a:uFill>
                  <a:solidFill>
                    <a:srgbClr val="FFFFFF"/>
                  </a:solidFill>
                </a:uFill>
                <a:latin typeface="Arial"/>
                <a:ea typeface="DejaVu Sans"/>
              </a:rPr>
              <a:t> </a:t>
            </a:r>
            <a:r>
              <a:rPr lang="en-US" sz="2800" b="1" strike="noStrike" spc="-1" dirty="0" err="1">
                <a:uFill>
                  <a:solidFill>
                    <a:srgbClr val="FFFFFF"/>
                  </a:solidFill>
                </a:uFill>
                <a:latin typeface="Arial"/>
                <a:ea typeface="DejaVu Sans"/>
              </a:rPr>
              <a:t>EoS</a:t>
            </a:r>
            <a:endParaRPr lang="en-US" sz="2800" b="0" strike="noStrike" spc="-1" dirty="0">
              <a:uFill>
                <a:solidFill>
                  <a:srgbClr val="FFFFFF"/>
                </a:solidFill>
              </a:uFill>
              <a:latin typeface="Arial"/>
            </a:endParaRPr>
          </a:p>
        </p:txBody>
      </p:sp>
      <p:pic>
        <p:nvPicPr>
          <p:cNvPr id="484" name="Picture 483"/>
          <p:cNvPicPr/>
          <p:nvPr/>
        </p:nvPicPr>
        <p:blipFill>
          <a:blip r:embed="rId3"/>
          <a:stretch/>
        </p:blipFill>
        <p:spPr>
          <a:xfrm>
            <a:off x="3317760" y="927360"/>
            <a:ext cx="5466240" cy="3385080"/>
          </a:xfrm>
          <a:prstGeom prst="rect">
            <a:avLst/>
          </a:prstGeom>
          <a:ln>
            <a:noFill/>
          </a:ln>
        </p:spPr>
      </p:pic>
      <p:sp>
        <p:nvSpPr>
          <p:cNvPr id="485" name="CustomShape 2"/>
          <p:cNvSpPr/>
          <p:nvPr/>
        </p:nvSpPr>
        <p:spPr>
          <a:xfrm>
            <a:off x="168120" y="1078560"/>
            <a:ext cx="3250080" cy="312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40" b="0" strike="noStrike" spc="-1">
                <a:solidFill>
                  <a:srgbClr val="579D1C"/>
                </a:solidFill>
                <a:uFill>
                  <a:solidFill>
                    <a:srgbClr val="FFFFFF"/>
                  </a:solidFill>
                </a:uFill>
                <a:latin typeface="Arial"/>
                <a:ea typeface="DejaVu Sans"/>
              </a:rPr>
              <a:t>Hebeler et al., ApJ 773, 11 (2013)</a:t>
            </a:r>
            <a:endParaRPr lang="en-US" sz="1640" b="0" strike="noStrike" spc="-1">
              <a:solidFill>
                <a:srgbClr val="000000"/>
              </a:solidFill>
              <a:uFill>
                <a:solidFill>
                  <a:srgbClr val="FFFFFF"/>
                </a:solidFill>
              </a:uFill>
              <a:latin typeface="Arial"/>
            </a:endParaRPr>
          </a:p>
        </p:txBody>
      </p:sp>
      <p:pic>
        <p:nvPicPr>
          <p:cNvPr id="486" name="Picture 485"/>
          <p:cNvPicPr/>
          <p:nvPr/>
        </p:nvPicPr>
        <p:blipFill>
          <a:blip r:embed="rId4"/>
          <a:stretch/>
        </p:blipFill>
        <p:spPr>
          <a:xfrm>
            <a:off x="384120" y="1575360"/>
            <a:ext cx="1440000" cy="444600"/>
          </a:xfrm>
          <a:prstGeom prst="rect">
            <a:avLst/>
          </a:prstGeom>
          <a:ln>
            <a:noFill/>
          </a:ln>
        </p:spPr>
      </p:pic>
      <p:pic>
        <p:nvPicPr>
          <p:cNvPr id="487" name="Picture 486"/>
          <p:cNvPicPr/>
          <p:nvPr/>
        </p:nvPicPr>
        <p:blipFill>
          <a:blip r:embed="rId5"/>
          <a:stretch/>
        </p:blipFill>
        <p:spPr>
          <a:xfrm>
            <a:off x="271800" y="2059200"/>
            <a:ext cx="2383200" cy="1197720"/>
          </a:xfrm>
          <a:prstGeom prst="rect">
            <a:avLst/>
          </a:prstGeom>
          <a:ln>
            <a:noFill/>
          </a:ln>
        </p:spPr>
      </p:pic>
      <p:pic>
        <p:nvPicPr>
          <p:cNvPr id="488" name="Picture 487"/>
          <p:cNvPicPr/>
          <p:nvPr/>
        </p:nvPicPr>
        <p:blipFill>
          <a:blip r:embed="rId6"/>
          <a:stretch/>
        </p:blipFill>
        <p:spPr>
          <a:xfrm>
            <a:off x="330840" y="3739680"/>
            <a:ext cx="2758680" cy="323640"/>
          </a:xfrm>
          <a:prstGeom prst="rect">
            <a:avLst/>
          </a:prstGeom>
          <a:ln>
            <a:noFill/>
          </a:ln>
        </p:spPr>
      </p:pic>
      <p:sp>
        <p:nvSpPr>
          <p:cNvPr id="489" name="CustomShape 3"/>
          <p:cNvSpPr/>
          <p:nvPr/>
        </p:nvSpPr>
        <p:spPr>
          <a:xfrm>
            <a:off x="168480" y="3363840"/>
            <a:ext cx="2881440" cy="312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40" b="0" strike="noStrike" spc="-1">
                <a:solidFill>
                  <a:srgbClr val="FF6600"/>
                </a:solidFill>
                <a:uFill>
                  <a:solidFill>
                    <a:srgbClr val="FFFFFF"/>
                  </a:solidFill>
                </a:uFill>
                <a:latin typeface="Arial"/>
                <a:ea typeface="DejaVu Sans"/>
              </a:rPr>
              <a:t>Here, 1</a:t>
            </a:r>
            <a:r>
              <a:rPr lang="en-US" sz="1639" b="0" strike="noStrike" spc="-1" baseline="33000">
                <a:solidFill>
                  <a:srgbClr val="FF6600"/>
                </a:solidFill>
                <a:uFill>
                  <a:solidFill>
                    <a:srgbClr val="FFFFFF"/>
                  </a:solidFill>
                </a:uFill>
                <a:latin typeface="Arial"/>
                <a:ea typeface="DejaVu Sans"/>
              </a:rPr>
              <a:t>st</a:t>
            </a:r>
            <a:r>
              <a:rPr lang="en-US" sz="1640" b="0" strike="noStrike" spc="-1">
                <a:solidFill>
                  <a:srgbClr val="FF6600"/>
                </a:solidFill>
                <a:uFill>
                  <a:solidFill>
                    <a:srgbClr val="FFFFFF"/>
                  </a:solidFill>
                </a:uFill>
                <a:latin typeface="Arial"/>
                <a:ea typeface="DejaVu Sans"/>
              </a:rPr>
              <a:t> order PT in region 2:</a:t>
            </a:r>
            <a:endParaRPr lang="en-US" sz="1640" b="0" strike="noStrike" spc="-1">
              <a:solidFill>
                <a:srgbClr val="000000"/>
              </a:solidFill>
              <a:uFill>
                <a:solidFill>
                  <a:srgbClr val="FFFFFF"/>
                </a:solidFill>
              </a:uFill>
              <a:latin typeface="Arial"/>
            </a:endParaRPr>
          </a:p>
        </p:txBody>
      </p:sp>
      <p:pic>
        <p:nvPicPr>
          <p:cNvPr id="490" name="Picture 489"/>
          <p:cNvPicPr/>
          <p:nvPr/>
        </p:nvPicPr>
        <p:blipFill>
          <a:blip r:embed="rId7"/>
          <a:stretch/>
        </p:blipFill>
        <p:spPr>
          <a:xfrm>
            <a:off x="133560" y="4300750"/>
            <a:ext cx="5060160" cy="1756440"/>
          </a:xfrm>
          <a:prstGeom prst="rect">
            <a:avLst/>
          </a:prstGeom>
          <a:ln>
            <a:noFill/>
          </a:ln>
        </p:spPr>
      </p:pic>
      <p:sp>
        <p:nvSpPr>
          <p:cNvPr id="491" name="Line 4"/>
          <p:cNvSpPr/>
          <p:nvPr/>
        </p:nvSpPr>
        <p:spPr>
          <a:xfrm>
            <a:off x="5307840" y="4561920"/>
            <a:ext cx="1440" cy="1908000"/>
          </a:xfrm>
          <a:prstGeom prst="line">
            <a:avLst/>
          </a:prstGeom>
          <a:ln w="9360">
            <a:solidFill>
              <a:srgbClr val="000000"/>
            </a:solidFill>
            <a:round/>
          </a:ln>
        </p:spPr>
        <p:style>
          <a:lnRef idx="0">
            <a:scrgbClr r="0" g="0" b="0"/>
          </a:lnRef>
          <a:fillRef idx="0">
            <a:scrgbClr r="0" g="0" b="0"/>
          </a:fillRef>
          <a:effectRef idx="0">
            <a:scrgbClr r="0" g="0" b="0"/>
          </a:effectRef>
          <a:fontRef idx="minor"/>
        </p:style>
      </p:sp>
      <p:pic>
        <p:nvPicPr>
          <p:cNvPr id="492" name="Picture 491"/>
          <p:cNvPicPr/>
          <p:nvPr/>
        </p:nvPicPr>
        <p:blipFill>
          <a:blip r:embed="rId8"/>
          <a:stretch/>
        </p:blipFill>
        <p:spPr>
          <a:xfrm>
            <a:off x="5532480" y="4312800"/>
            <a:ext cx="3176640" cy="2299320"/>
          </a:xfrm>
          <a:prstGeom prst="rect">
            <a:avLst/>
          </a:prstGeom>
          <a:ln>
            <a:noFill/>
          </a:ln>
        </p:spPr>
      </p:pic>
      <p:sp>
        <p:nvSpPr>
          <p:cNvPr id="493" name="CustomShape 5"/>
          <p:cNvSpPr/>
          <p:nvPr/>
        </p:nvSpPr>
        <p:spPr>
          <a:xfrm>
            <a:off x="5391360" y="5640840"/>
            <a:ext cx="2204280" cy="312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40" b="0" strike="noStrike" spc="-1">
                <a:solidFill>
                  <a:srgbClr val="FF6600"/>
                </a:solidFill>
                <a:uFill>
                  <a:solidFill>
                    <a:srgbClr val="FFFFFF"/>
                  </a:solidFill>
                </a:uFill>
                <a:latin typeface="Arial"/>
                <a:ea typeface="DejaVu Sans"/>
              </a:rPr>
              <a:t>Maxwell construction:</a:t>
            </a:r>
            <a:r>
              <a:rPr lang="en-US" sz="1640" b="0" strike="noStrike" spc="-1">
                <a:solidFill>
                  <a:srgbClr val="000000"/>
                </a:solidFill>
                <a:uFill>
                  <a:solidFill>
                    <a:srgbClr val="FFFFFF"/>
                  </a:solidFill>
                </a:uFill>
                <a:latin typeface="Arial"/>
                <a:ea typeface="DejaVu Sans"/>
              </a:rPr>
              <a:t> </a:t>
            </a:r>
            <a:endParaRPr lang="en-US" sz="1640" b="0" strike="noStrike" spc="-1">
              <a:solidFill>
                <a:srgbClr val="000000"/>
              </a:solidFill>
              <a:uFill>
                <a:solidFill>
                  <a:srgbClr val="FFFFFF"/>
                </a:solidFill>
              </a:uFill>
              <a:latin typeface="Arial"/>
            </a:endParaRPr>
          </a:p>
        </p:txBody>
      </p:sp>
      <p:pic>
        <p:nvPicPr>
          <p:cNvPr id="494" name="Picture 493"/>
          <p:cNvPicPr/>
          <p:nvPr/>
        </p:nvPicPr>
        <p:blipFill>
          <a:blip r:embed="rId9"/>
          <a:stretch/>
        </p:blipFill>
        <p:spPr>
          <a:xfrm>
            <a:off x="3031200" y="6042240"/>
            <a:ext cx="1945440" cy="708480"/>
          </a:xfrm>
          <a:prstGeom prst="rect">
            <a:avLst/>
          </a:prstGeom>
          <a:ln>
            <a:noFill/>
          </a:ln>
        </p:spPr>
      </p:pic>
      <p:sp>
        <p:nvSpPr>
          <p:cNvPr id="495" name="CustomShape 6"/>
          <p:cNvSpPr/>
          <p:nvPr/>
        </p:nvSpPr>
        <p:spPr>
          <a:xfrm>
            <a:off x="100440" y="6137640"/>
            <a:ext cx="2861280" cy="312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40" b="0" strike="noStrike" spc="-1">
                <a:solidFill>
                  <a:srgbClr val="FF00FF"/>
                </a:solidFill>
                <a:uFill>
                  <a:solidFill>
                    <a:srgbClr val="FFFFFF"/>
                  </a:solidFill>
                </a:uFill>
                <a:latin typeface="Arial"/>
                <a:ea typeface="DejaVu Sans"/>
              </a:rPr>
              <a:t>Seidov criterion for instability:</a:t>
            </a:r>
            <a:endParaRPr lang="en-US" sz="164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8285589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Picture 502"/>
          <p:cNvPicPr/>
          <p:nvPr/>
        </p:nvPicPr>
        <p:blipFill>
          <a:blip r:embed="rId2"/>
          <a:stretch/>
        </p:blipFill>
        <p:spPr>
          <a:xfrm>
            <a:off x="911520" y="526680"/>
            <a:ext cx="7313760" cy="5650920"/>
          </a:xfrm>
          <a:prstGeom prst="rect">
            <a:avLst/>
          </a:prstGeom>
          <a:ln>
            <a:noFill/>
          </a:ln>
        </p:spPr>
      </p:pic>
      <p:sp>
        <p:nvSpPr>
          <p:cNvPr id="504" name="CustomShape 1"/>
          <p:cNvSpPr/>
          <p:nvPr/>
        </p:nvSpPr>
        <p:spPr>
          <a:xfrm>
            <a:off x="669600" y="204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Compact Star Twins</a:t>
            </a:r>
            <a:endParaRPr lang="en-US" sz="4800" b="0" strike="noStrike" spc="-1">
              <a:solidFill>
                <a:srgbClr val="000000"/>
              </a:solidFill>
              <a:uFill>
                <a:solidFill>
                  <a:srgbClr val="FFFFFF"/>
                </a:solidFill>
              </a:uFill>
              <a:latin typeface="Arial"/>
            </a:endParaRPr>
          </a:p>
        </p:txBody>
      </p:sp>
      <p:sp>
        <p:nvSpPr>
          <p:cNvPr id="505" name="CustomShape 2"/>
          <p:cNvSpPr/>
          <p:nvPr/>
        </p:nvSpPr>
        <p:spPr>
          <a:xfrm>
            <a:off x="1922040" y="6105960"/>
            <a:ext cx="5391720" cy="31356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700" b="1" strike="noStrike" spc="-1" dirty="0">
                <a:solidFill>
                  <a:srgbClr val="000000"/>
                </a:solidFill>
                <a:uFill>
                  <a:solidFill>
                    <a:srgbClr val="FFFFFF"/>
                  </a:solidFill>
                </a:uFill>
                <a:latin typeface="Helvetica Light"/>
                <a:ea typeface="Helvetica Light"/>
              </a:rPr>
              <a:t>Alvarez-Castillo, </a:t>
            </a:r>
            <a:r>
              <a:rPr lang="en-US" sz="1700" b="1" strike="noStrike" spc="-1" dirty="0" err="1">
                <a:solidFill>
                  <a:srgbClr val="000000"/>
                </a:solidFill>
                <a:uFill>
                  <a:solidFill>
                    <a:srgbClr val="FFFFFF"/>
                  </a:solidFill>
                </a:uFill>
                <a:latin typeface="Helvetica Light"/>
                <a:ea typeface="Helvetica Light"/>
              </a:rPr>
              <a:t>Blaschke</a:t>
            </a:r>
            <a:r>
              <a:rPr lang="en-US" sz="1700" b="1" strike="noStrike" spc="-1" dirty="0">
                <a:solidFill>
                  <a:srgbClr val="000000"/>
                </a:solidFill>
                <a:uFill>
                  <a:solidFill>
                    <a:srgbClr val="FFFFFF"/>
                  </a:solidFill>
                </a:uFill>
                <a:latin typeface="Helvetica Light"/>
                <a:ea typeface="Helvetica Light"/>
              </a:rPr>
              <a:t> (2017) </a:t>
            </a:r>
            <a:endParaRPr lang="en-US" sz="1700" b="0" strike="noStrike" spc="-1" dirty="0">
              <a:solidFill>
                <a:srgbClr val="000000"/>
              </a:solidFill>
              <a:uFill>
                <a:solidFill>
                  <a:srgbClr val="FFFFFF"/>
                </a:solidFill>
              </a:uFill>
              <a:latin typeface="Arial"/>
            </a:endParaRPr>
          </a:p>
          <a:p>
            <a:pPr algn="ctr">
              <a:lnSpc>
                <a:spcPct val="100000"/>
              </a:lnSpc>
            </a:pPr>
            <a:r>
              <a:rPr lang="en-US" sz="1700" b="1" strike="noStrike" spc="-1" dirty="0">
                <a:solidFill>
                  <a:srgbClr val="000000"/>
                </a:solidFill>
                <a:uFill>
                  <a:solidFill>
                    <a:srgbClr val="FFFFFF"/>
                  </a:solidFill>
                </a:uFill>
                <a:latin typeface="Helvetica Light"/>
                <a:ea typeface="Helvetica Light"/>
              </a:rPr>
              <a:t>High mass twins from multi-</a:t>
            </a:r>
            <a:r>
              <a:rPr lang="en-US" sz="1700" b="1" strike="noStrike" spc="-1" dirty="0" err="1">
                <a:solidFill>
                  <a:srgbClr val="000000"/>
                </a:solidFill>
                <a:uFill>
                  <a:solidFill>
                    <a:srgbClr val="FFFFFF"/>
                  </a:solidFill>
                </a:uFill>
                <a:latin typeface="Helvetica Light"/>
                <a:ea typeface="Helvetica Light"/>
              </a:rPr>
              <a:t>polytrope</a:t>
            </a:r>
            <a:r>
              <a:rPr lang="en-US" sz="1700" b="1" strike="noStrike" spc="-1" dirty="0">
                <a:solidFill>
                  <a:srgbClr val="000000"/>
                </a:solidFill>
                <a:uFill>
                  <a:solidFill>
                    <a:srgbClr val="FFFFFF"/>
                  </a:solidFill>
                </a:uFill>
                <a:latin typeface="Helvetica Light"/>
                <a:ea typeface="Helvetica Light"/>
              </a:rPr>
              <a:t> equations of state</a:t>
            </a:r>
            <a:endParaRPr lang="en-US" sz="1700" b="0" strike="noStrike" spc="-1" dirty="0">
              <a:solidFill>
                <a:srgbClr val="000000"/>
              </a:solidFill>
              <a:uFill>
                <a:solidFill>
                  <a:srgbClr val="FFFFFF"/>
                </a:solidFill>
              </a:uFill>
              <a:latin typeface="Arial"/>
            </a:endParaRPr>
          </a:p>
          <a:p>
            <a:pPr algn="ctr">
              <a:lnSpc>
                <a:spcPct val="100000"/>
              </a:lnSpc>
            </a:pPr>
            <a:r>
              <a:rPr lang="en-US" sz="1700" b="1" strike="noStrike" spc="-1" dirty="0" err="1">
                <a:solidFill>
                  <a:srgbClr val="000000"/>
                </a:solidFill>
                <a:uFill>
                  <a:solidFill>
                    <a:srgbClr val="FFFFFF"/>
                  </a:solidFill>
                </a:uFill>
                <a:latin typeface="Helvetica Light"/>
                <a:ea typeface="Helvetica Light"/>
              </a:rPr>
              <a:t>arXiv</a:t>
            </a:r>
            <a:r>
              <a:rPr lang="en-US" sz="1700" b="1" strike="noStrike" spc="-1" dirty="0">
                <a:solidFill>
                  <a:srgbClr val="000000"/>
                </a:solidFill>
                <a:uFill>
                  <a:solidFill>
                    <a:srgbClr val="FFFFFF"/>
                  </a:solidFill>
                </a:uFill>
                <a:latin typeface="Helvetica Light"/>
                <a:ea typeface="Helvetica Light"/>
              </a:rPr>
              <a:t>: 1703.02681v2, </a:t>
            </a:r>
            <a:r>
              <a:rPr lang="is-IS" sz="1700" b="1" dirty="0">
                <a:latin typeface="Helvetica Light" charset="0"/>
                <a:ea typeface="Helvetica Light" charset="0"/>
                <a:cs typeface="Helvetica Light" charset="0"/>
              </a:rPr>
              <a:t>Phys. Rev. C 96, 045809 (2017)</a:t>
            </a:r>
            <a:endParaRPr lang="en-US" sz="1700" b="1" strike="noStrike" spc="-1" dirty="0">
              <a:solidFill>
                <a:srgbClr val="000000"/>
              </a:solidFill>
              <a:uFill>
                <a:solidFill>
                  <a:srgbClr val="FFFFFF"/>
                </a:solidFill>
              </a:uFill>
              <a:latin typeface="Helvetica Light" charset="0"/>
              <a:ea typeface="Helvetica Light" charset="0"/>
              <a:cs typeface="Helvetica Light" charset="0"/>
            </a:endParaRPr>
          </a:p>
        </p:txBody>
      </p:sp>
      <p:sp>
        <p:nvSpPr>
          <p:cNvPr id="506"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507"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3810197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CustomShape 1"/>
          <p:cNvSpPr/>
          <p:nvPr/>
        </p:nvSpPr>
        <p:spPr>
          <a:xfrm>
            <a:off x="669600" y="312480"/>
            <a:ext cx="7792200" cy="1505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800" b="0" strike="noStrike" spc="-1">
                <a:solidFill>
                  <a:srgbClr val="000000"/>
                </a:solidFill>
                <a:uFill>
                  <a:solidFill>
                    <a:srgbClr val="FFFFFF"/>
                  </a:solidFill>
                </a:uFill>
                <a:latin typeface="Helvetica Light"/>
                <a:ea typeface="Helvetica Light"/>
              </a:rPr>
              <a:t>Energy bursts from deconfinement</a:t>
            </a:r>
            <a:endParaRPr lang="en-US" sz="3800" b="0" strike="noStrike" spc="-1">
              <a:solidFill>
                <a:srgbClr val="000000"/>
              </a:solidFill>
              <a:uFill>
                <a:solidFill>
                  <a:srgbClr val="FFFFFF"/>
                </a:solidFill>
              </a:uFill>
              <a:latin typeface="Arial"/>
            </a:endParaRPr>
          </a:p>
        </p:txBody>
      </p:sp>
      <p:pic>
        <p:nvPicPr>
          <p:cNvPr id="530" name="Picture 240"/>
          <p:cNvPicPr/>
          <p:nvPr/>
        </p:nvPicPr>
        <p:blipFill>
          <a:blip r:embed="rId2"/>
          <a:stretch/>
        </p:blipFill>
        <p:spPr>
          <a:xfrm>
            <a:off x="4689000" y="1770480"/>
            <a:ext cx="4171680" cy="4127760"/>
          </a:xfrm>
          <a:prstGeom prst="rect">
            <a:avLst/>
          </a:prstGeom>
          <a:ln>
            <a:noFill/>
          </a:ln>
        </p:spPr>
      </p:pic>
      <p:pic>
        <p:nvPicPr>
          <p:cNvPr id="531" name="Picture 241"/>
          <p:cNvPicPr/>
          <p:nvPr/>
        </p:nvPicPr>
        <p:blipFill>
          <a:blip r:embed="rId3"/>
          <a:stretch/>
        </p:blipFill>
        <p:spPr>
          <a:xfrm>
            <a:off x="142200" y="1864440"/>
            <a:ext cx="4144680" cy="3907440"/>
          </a:xfrm>
          <a:prstGeom prst="rect">
            <a:avLst/>
          </a:prstGeom>
          <a:ln>
            <a:noFill/>
          </a:ln>
        </p:spPr>
      </p:pic>
      <p:sp>
        <p:nvSpPr>
          <p:cNvPr id="532" name="CustomShape 2"/>
          <p:cNvSpPr/>
          <p:nvPr/>
        </p:nvSpPr>
        <p:spPr>
          <a:xfrm>
            <a:off x="353520" y="6213240"/>
            <a:ext cx="8426880" cy="29448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500" b="1" strike="noStrike" spc="-1">
                <a:solidFill>
                  <a:srgbClr val="000000"/>
                </a:solidFill>
                <a:uFill>
                  <a:solidFill>
                    <a:srgbClr val="FFFFFF"/>
                  </a:solidFill>
                </a:uFill>
                <a:latin typeface="Helvetica Light"/>
                <a:ea typeface="Helvetica Light"/>
              </a:rPr>
              <a:t>Alvarez-Castillo, Bejger, Blaschke, Haensel, Zdunik (2015), arXiv:1401.5380</a:t>
            </a:r>
            <a:endParaRPr lang="en-US" sz="1500" b="0" strike="noStrike" spc="-1">
              <a:solidFill>
                <a:srgbClr val="000000"/>
              </a:solidFill>
              <a:uFill>
                <a:solidFill>
                  <a:srgbClr val="FFFFFF"/>
                </a:solidFill>
              </a:uFill>
              <a:latin typeface="Arial"/>
            </a:endParaRPr>
          </a:p>
        </p:txBody>
      </p:sp>
      <p:sp>
        <p:nvSpPr>
          <p:cNvPr id="533" name="CustomShape 3"/>
          <p:cNvSpPr/>
          <p:nvPr/>
        </p:nvSpPr>
        <p:spPr>
          <a:xfrm>
            <a:off x="6553080" y="6356520"/>
            <a:ext cx="2122200" cy="3535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6188422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31A4-748D-A340-8FB1-7E8CEBD40CDE}"/>
              </a:ext>
            </a:extLst>
          </p:cNvPr>
          <p:cNvSpPr>
            <a:spLocks noGrp="1"/>
          </p:cNvSpPr>
          <p:nvPr>
            <p:ph type="title"/>
          </p:nvPr>
        </p:nvSpPr>
        <p:spPr/>
        <p:txBody>
          <a:bodyPr/>
          <a:lstStyle/>
          <a:p>
            <a:pPr algn="ctr"/>
            <a:r>
              <a:rPr lang="es-ES" dirty="0" err="1"/>
              <a:t>Magnetic</a:t>
            </a:r>
            <a:r>
              <a:rPr lang="es-ES" dirty="0"/>
              <a:t> </a:t>
            </a:r>
            <a:r>
              <a:rPr lang="es-ES" dirty="0" err="1"/>
              <a:t>Penrose</a:t>
            </a:r>
            <a:r>
              <a:rPr lang="es-ES" dirty="0"/>
              <a:t> </a:t>
            </a:r>
            <a:r>
              <a:rPr lang="es-ES" dirty="0" err="1"/>
              <a:t>Process</a:t>
            </a:r>
            <a:endParaRPr lang="ru-RU" dirty="0"/>
          </a:p>
        </p:txBody>
      </p:sp>
      <p:pic>
        <p:nvPicPr>
          <p:cNvPr id="5" name="Picture 4">
            <a:extLst>
              <a:ext uri="{FF2B5EF4-FFF2-40B4-BE49-F238E27FC236}">
                <a16:creationId xmlns:a16="http://schemas.microsoft.com/office/drawing/2014/main" id="{947015DE-45C6-D247-99D6-BF0C1AA11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17158"/>
            <a:ext cx="6367041" cy="4762942"/>
          </a:xfrm>
          <a:prstGeom prst="rect">
            <a:avLst/>
          </a:prstGeom>
        </p:spPr>
      </p:pic>
      <p:sp>
        <p:nvSpPr>
          <p:cNvPr id="6" name="TextBox 5">
            <a:extLst>
              <a:ext uri="{FF2B5EF4-FFF2-40B4-BE49-F238E27FC236}">
                <a16:creationId xmlns:a16="http://schemas.microsoft.com/office/drawing/2014/main" id="{8DABECA1-0228-0942-8ACE-D2755521DAB6}"/>
              </a:ext>
            </a:extLst>
          </p:cNvPr>
          <p:cNvSpPr txBox="1"/>
          <p:nvPr/>
        </p:nvSpPr>
        <p:spPr>
          <a:xfrm>
            <a:off x="983845" y="5833800"/>
            <a:ext cx="7801336" cy="830997"/>
          </a:xfrm>
          <a:prstGeom prst="rect">
            <a:avLst/>
          </a:prstGeom>
          <a:noFill/>
        </p:spPr>
        <p:txBody>
          <a:bodyPr wrap="square" rtlCol="0">
            <a:spAutoFit/>
          </a:bodyPr>
          <a:lstStyle/>
          <a:p>
            <a:r>
              <a:rPr lang="en-US" sz="1600" dirty="0"/>
              <a:t>Naresh Dadhich, Arman </a:t>
            </a:r>
            <a:r>
              <a:rPr lang="en-US" sz="1600" dirty="0" err="1"/>
              <a:t>Tursunov</a:t>
            </a:r>
            <a:r>
              <a:rPr lang="en-US" sz="1600" dirty="0"/>
              <a:t>, </a:t>
            </a:r>
            <a:r>
              <a:rPr lang="en-US" sz="1600" dirty="0" err="1"/>
              <a:t>Bobomurat</a:t>
            </a:r>
            <a:r>
              <a:rPr lang="en-US" sz="1600" dirty="0"/>
              <a:t> </a:t>
            </a:r>
            <a:r>
              <a:rPr lang="en-US" sz="1600" dirty="0" err="1"/>
              <a:t>Ahmedov</a:t>
            </a:r>
            <a:r>
              <a:rPr lang="en-US" sz="1600" dirty="0"/>
              <a:t>, </a:t>
            </a:r>
            <a:r>
              <a:rPr lang="en-US" sz="1600" dirty="0" err="1"/>
              <a:t>Zdeněk</a:t>
            </a:r>
            <a:r>
              <a:rPr lang="en-US" sz="1600" dirty="0"/>
              <a:t> </a:t>
            </a:r>
            <a:r>
              <a:rPr lang="en-US" sz="1600" dirty="0" err="1"/>
              <a:t>Stuchlík</a:t>
            </a:r>
            <a:r>
              <a:rPr lang="en-US" sz="1600" dirty="0"/>
              <a:t>, The distinguishing signature of magnetic Penrose process, </a:t>
            </a:r>
            <a:r>
              <a:rPr lang="en-US" sz="1600" i="1" dirty="0"/>
              <a:t>Monthly Notices of the Royal Astronomical Society: Letters</a:t>
            </a:r>
            <a:r>
              <a:rPr lang="en-US" sz="1600" dirty="0"/>
              <a:t>, Volume 478, Issue 1, July 2018, Pages L89–L94</a:t>
            </a:r>
            <a:endParaRPr lang="ru-RU" sz="1600" dirty="0"/>
          </a:p>
        </p:txBody>
      </p:sp>
    </p:spTree>
    <p:extLst>
      <p:ext uri="{BB962C8B-B14F-4D97-AF65-F5344CB8AC3E}">
        <p14:creationId xmlns:p14="http://schemas.microsoft.com/office/powerpoint/2010/main" val="390610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31A4-748D-A340-8FB1-7E8CEBD40CDE}"/>
              </a:ext>
            </a:extLst>
          </p:cNvPr>
          <p:cNvSpPr>
            <a:spLocks noGrp="1"/>
          </p:cNvSpPr>
          <p:nvPr>
            <p:ph type="title"/>
          </p:nvPr>
        </p:nvSpPr>
        <p:spPr/>
        <p:txBody>
          <a:bodyPr/>
          <a:lstStyle/>
          <a:p>
            <a:pPr algn="ctr"/>
            <a:r>
              <a:rPr lang="es-ES" dirty="0" err="1"/>
              <a:t>Cosmic</a:t>
            </a:r>
            <a:r>
              <a:rPr lang="es-ES" dirty="0"/>
              <a:t> </a:t>
            </a:r>
            <a:r>
              <a:rPr lang="es-ES" dirty="0" err="1"/>
              <a:t>Ray</a:t>
            </a:r>
            <a:r>
              <a:rPr lang="es-ES" dirty="0"/>
              <a:t> </a:t>
            </a:r>
            <a:r>
              <a:rPr lang="es-ES" dirty="0" err="1"/>
              <a:t>Ensembles</a:t>
            </a:r>
            <a:endParaRPr lang="ru-RU" dirty="0"/>
          </a:p>
        </p:txBody>
      </p:sp>
      <p:sp>
        <p:nvSpPr>
          <p:cNvPr id="6" name="TextBox 5">
            <a:extLst>
              <a:ext uri="{FF2B5EF4-FFF2-40B4-BE49-F238E27FC236}">
                <a16:creationId xmlns:a16="http://schemas.microsoft.com/office/drawing/2014/main" id="{8DABECA1-0228-0942-8ACE-D2755521DAB6}"/>
              </a:ext>
            </a:extLst>
          </p:cNvPr>
          <p:cNvSpPr txBox="1"/>
          <p:nvPr/>
        </p:nvSpPr>
        <p:spPr>
          <a:xfrm>
            <a:off x="724395" y="5934670"/>
            <a:ext cx="8205850" cy="923330"/>
          </a:xfrm>
          <a:prstGeom prst="rect">
            <a:avLst/>
          </a:prstGeom>
          <a:noFill/>
        </p:spPr>
        <p:txBody>
          <a:bodyPr wrap="square" rtlCol="0">
            <a:spAutoFit/>
          </a:bodyPr>
          <a:lstStyle/>
          <a:p>
            <a:r>
              <a:rPr lang="en-US" dirty="0"/>
              <a:t>Cosmic Ray Extremely Distributed Observatory: Status and Perspectives of a Global Cosmic Ray Detection Framework. D. Gora et al., Proceedings of 36th International Cosmic Ray Conference - ICRC2019, arXiv:1908.04139</a:t>
            </a:r>
          </a:p>
        </p:txBody>
      </p:sp>
      <p:pic>
        <p:nvPicPr>
          <p:cNvPr id="7" name="Picture 6">
            <a:extLst>
              <a:ext uri="{FF2B5EF4-FFF2-40B4-BE49-F238E27FC236}">
                <a16:creationId xmlns:a16="http://schemas.microsoft.com/office/drawing/2014/main" id="{57761951-EE63-2F41-92CE-91D984F04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81" y="1164362"/>
            <a:ext cx="6780990" cy="4770308"/>
          </a:xfrm>
          <a:prstGeom prst="rect">
            <a:avLst/>
          </a:prstGeom>
        </p:spPr>
      </p:pic>
    </p:spTree>
    <p:extLst>
      <p:ext uri="{BB962C8B-B14F-4D97-AF65-F5344CB8AC3E}">
        <p14:creationId xmlns:p14="http://schemas.microsoft.com/office/powerpoint/2010/main" val="288719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Outline</a:t>
            </a:r>
            <a:endParaRPr lang="en-US" sz="4800" b="0" strike="noStrike" spc="-1">
              <a:solidFill>
                <a:srgbClr val="000000"/>
              </a:solidFill>
              <a:uFill>
                <a:solidFill>
                  <a:srgbClr val="FFFFFF"/>
                </a:solidFill>
              </a:uFill>
              <a:latin typeface="Arial"/>
            </a:endParaRPr>
          </a:p>
        </p:txBody>
      </p:sp>
      <p:sp>
        <p:nvSpPr>
          <p:cNvPr id="400" name="CustomShape 2"/>
          <p:cNvSpPr/>
          <p:nvPr/>
        </p:nvSpPr>
        <p:spPr>
          <a:xfrm>
            <a:off x="741599" y="1823864"/>
            <a:ext cx="8040894" cy="4404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08800">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Introduction to astrophysical sources of cosmic rays.</a:t>
            </a:r>
          </a:p>
          <a:p>
            <a:pPr marL="216000" indent="-208800">
              <a:lnSpc>
                <a:spcPct val="100000"/>
              </a:lnSpc>
              <a:buClr>
                <a:srgbClr val="000000"/>
              </a:buClr>
              <a:buSzPct val="75000"/>
              <a:buFont typeface="Arial"/>
              <a:buChar char="•"/>
            </a:pPr>
            <a:endParaRPr lang="en-US" sz="2500" spc="-1" dirty="0">
              <a:solidFill>
                <a:srgbClr val="000000"/>
              </a:solidFill>
              <a:uFill>
                <a:solidFill>
                  <a:srgbClr val="FFFFFF"/>
                </a:solidFill>
              </a:uFill>
              <a:latin typeface="Helvetica Light"/>
              <a:ea typeface="Helvetica Light"/>
            </a:endParaRPr>
          </a:p>
          <a:p>
            <a:pPr marL="216000" indent="-208800">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Overview of the multi-messenger astronomy</a:t>
            </a:r>
            <a:r>
              <a:rPr lang="en-US" sz="2500" b="0" strike="noStrike" spc="-1" dirty="0">
                <a:solidFill>
                  <a:srgbClr val="000000"/>
                </a:solidFill>
                <a:uFill>
                  <a:solidFill>
                    <a:srgbClr val="FFFFFF"/>
                  </a:solidFill>
                </a:uFill>
                <a:latin typeface="Helvetica Light"/>
                <a:ea typeface="Helvetica Light"/>
              </a:rPr>
              <a:t>.</a:t>
            </a:r>
          </a:p>
          <a:p>
            <a:pPr marL="7200">
              <a:lnSpc>
                <a:spcPct val="100000"/>
              </a:lnSpc>
              <a:buClr>
                <a:srgbClr val="000000"/>
              </a:buClr>
              <a:buSzPct val="75000"/>
            </a:pPr>
            <a:endParaRPr lang="en-US" sz="2500" b="0" strike="noStrike" spc="-1" dirty="0">
              <a:solidFill>
                <a:srgbClr val="000000"/>
              </a:solidFill>
              <a:uFill>
                <a:solidFill>
                  <a:srgbClr val="FFFFFF"/>
                </a:solidFill>
              </a:uFill>
              <a:latin typeface="Helvetica Light"/>
              <a:ea typeface="Helvetica Light"/>
            </a:endParaRPr>
          </a:p>
          <a:p>
            <a:pPr marL="216000" indent="-208800">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Cosmic rays generated by neutron stars, pulsars and black holes</a:t>
            </a:r>
            <a:endParaRPr lang="en-US" sz="2500" b="0" strike="noStrike" spc="-1" dirty="0">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endParaRPr lang="en-US" sz="2500" b="0" strike="noStrike" spc="-1" dirty="0">
              <a:solidFill>
                <a:srgbClr val="000000"/>
              </a:solidFill>
              <a:uFill>
                <a:solidFill>
                  <a:srgbClr val="FFFFFF"/>
                </a:solidFill>
              </a:uFill>
              <a:latin typeface="Helvetica Light"/>
              <a:ea typeface="Helvetica Light"/>
            </a:endParaRPr>
          </a:p>
          <a:p>
            <a:pPr marL="216000" indent="-208800">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Potential of detection of CREDO</a:t>
            </a:r>
          </a:p>
          <a:p>
            <a:pPr marL="216000" indent="-208800">
              <a:lnSpc>
                <a:spcPct val="100000"/>
              </a:lnSpc>
              <a:buClr>
                <a:srgbClr val="000000"/>
              </a:buClr>
              <a:buSzPct val="75000"/>
              <a:buFont typeface="Arial"/>
              <a:buChar char="•"/>
            </a:pPr>
            <a:endParaRPr lang="en-US" sz="2500" b="0" strike="noStrike" spc="-1" dirty="0">
              <a:solidFill>
                <a:srgbClr val="000000"/>
              </a:solidFill>
              <a:uFill>
                <a:solidFill>
                  <a:srgbClr val="FFFFFF"/>
                </a:solidFill>
              </a:uFill>
              <a:latin typeface="Helvetica Light"/>
              <a:ea typeface="Helvetica Light"/>
            </a:endParaRPr>
          </a:p>
          <a:p>
            <a:pPr marL="216000" indent="-208800">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Scientific CREDO development and perspectives.</a:t>
            </a:r>
            <a:endParaRPr lang="en-US" sz="2500" b="0" strike="noStrike" spc="-1" dirty="0">
              <a:solidFill>
                <a:srgbClr val="000000"/>
              </a:solidFill>
              <a:uFill>
                <a:solidFill>
                  <a:srgbClr val="FFFFFF"/>
                </a:solidFill>
              </a:uFill>
              <a:latin typeface="Arial"/>
            </a:endParaRPr>
          </a:p>
        </p:txBody>
      </p:sp>
      <p:sp>
        <p:nvSpPr>
          <p:cNvPr id="401"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02"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D73D-A88F-C045-9EFD-BEF6E677714E}"/>
              </a:ext>
            </a:extLst>
          </p:cNvPr>
          <p:cNvSpPr>
            <a:spLocks noGrp="1"/>
          </p:cNvSpPr>
          <p:nvPr>
            <p:ph type="title"/>
          </p:nvPr>
        </p:nvSpPr>
        <p:spPr/>
        <p:txBody>
          <a:bodyPr/>
          <a:lstStyle/>
          <a:p>
            <a:pPr algn="ctr"/>
            <a:r>
              <a:rPr lang="es-ES" dirty="0" err="1"/>
              <a:t>Perspectives</a:t>
            </a:r>
            <a:endParaRPr lang="ru-RU" dirty="0"/>
          </a:p>
        </p:txBody>
      </p:sp>
      <p:sp>
        <p:nvSpPr>
          <p:cNvPr id="3" name="Subtitle 2">
            <a:extLst>
              <a:ext uri="{FF2B5EF4-FFF2-40B4-BE49-F238E27FC236}">
                <a16:creationId xmlns:a16="http://schemas.microsoft.com/office/drawing/2014/main" id="{32F84118-F558-F345-A347-D9658EAF225C}"/>
              </a:ext>
            </a:extLst>
          </p:cNvPr>
          <p:cNvSpPr>
            <a:spLocks noGrp="1"/>
          </p:cNvSpPr>
          <p:nvPr>
            <p:ph type="subTitle"/>
          </p:nvPr>
        </p:nvSpPr>
        <p:spPr>
          <a:xfrm>
            <a:off x="355901" y="1638794"/>
            <a:ext cx="8330539" cy="4975761"/>
          </a:xfrm>
        </p:spPr>
        <p:txBody>
          <a:bodyPr>
            <a:noAutofit/>
          </a:bodyPr>
          <a:lstStyle/>
          <a:p>
            <a:pPr marL="342900" indent="-342900">
              <a:buFont typeface="Arial" panose="020B0604020202020204" pitchFamily="34" charset="0"/>
              <a:buChar char="•"/>
            </a:pPr>
            <a:r>
              <a:rPr lang="es-ES" sz="2400" dirty="0" err="1">
                <a:latin typeface="Helvetica" pitchFamily="2" charset="0"/>
              </a:rPr>
              <a:t>Inclusion</a:t>
            </a:r>
            <a:r>
              <a:rPr lang="es-ES" sz="2400" dirty="0">
                <a:latin typeface="Helvetica" pitchFamily="2" charset="0"/>
              </a:rPr>
              <a:t> of </a:t>
            </a:r>
            <a:r>
              <a:rPr lang="es-ES" sz="2400" dirty="0" err="1">
                <a:latin typeface="Helvetica" pitchFamily="2" charset="0"/>
              </a:rPr>
              <a:t>Multi</a:t>
            </a:r>
            <a:r>
              <a:rPr lang="es-ES" sz="2400" dirty="0">
                <a:latin typeface="Helvetica" pitchFamily="2" charset="0"/>
              </a:rPr>
              <a:t>-Messenger </a:t>
            </a:r>
            <a:r>
              <a:rPr lang="es-ES" sz="2400" dirty="0" err="1">
                <a:latin typeface="Helvetica" pitchFamily="2" charset="0"/>
              </a:rPr>
              <a:t>Astronomy</a:t>
            </a:r>
            <a:r>
              <a:rPr lang="es-ES" sz="2400" dirty="0">
                <a:latin typeface="Helvetica" pitchFamily="2" charset="0"/>
              </a:rPr>
              <a:t> as a </a:t>
            </a:r>
            <a:r>
              <a:rPr lang="es-ES" sz="2400" dirty="0" err="1">
                <a:latin typeface="Helvetica" pitchFamily="2" charset="0"/>
              </a:rPr>
              <a:t>tool</a:t>
            </a:r>
            <a:r>
              <a:rPr lang="es-ES" sz="2400" dirty="0">
                <a:latin typeface="Helvetica" pitchFamily="2" charset="0"/>
              </a:rPr>
              <a:t> </a:t>
            </a:r>
            <a:r>
              <a:rPr lang="es-ES" sz="2400" dirty="0" err="1">
                <a:latin typeface="Helvetica" pitchFamily="2" charset="0"/>
              </a:rPr>
              <a:t>for</a:t>
            </a:r>
            <a:r>
              <a:rPr lang="es-ES" sz="2400" dirty="0">
                <a:latin typeface="Helvetica" pitchFamily="2" charset="0"/>
              </a:rPr>
              <a:t> </a:t>
            </a:r>
            <a:r>
              <a:rPr lang="es-ES" sz="2400" dirty="0" err="1">
                <a:latin typeface="Helvetica" pitchFamily="2" charset="0"/>
              </a:rPr>
              <a:t>the</a:t>
            </a:r>
            <a:r>
              <a:rPr lang="es-ES" sz="2400" dirty="0">
                <a:latin typeface="Helvetica" pitchFamily="2" charset="0"/>
              </a:rPr>
              <a:t> </a:t>
            </a:r>
            <a:r>
              <a:rPr lang="es-ES" sz="2400" dirty="0" err="1">
                <a:latin typeface="Helvetica" pitchFamily="2" charset="0"/>
              </a:rPr>
              <a:t>study</a:t>
            </a:r>
            <a:r>
              <a:rPr lang="es-ES" sz="2400" dirty="0">
                <a:latin typeface="Helvetica" pitchFamily="2" charset="0"/>
              </a:rPr>
              <a:t> of </a:t>
            </a:r>
            <a:r>
              <a:rPr lang="es-ES" sz="2400" dirty="0" err="1">
                <a:latin typeface="Helvetica" pitchFamily="2" charset="0"/>
              </a:rPr>
              <a:t>the</a:t>
            </a:r>
            <a:r>
              <a:rPr lang="es-ES" sz="2400" dirty="0">
                <a:latin typeface="Helvetica" pitchFamily="2" charset="0"/>
              </a:rPr>
              <a:t> </a:t>
            </a:r>
            <a:r>
              <a:rPr lang="es-ES" sz="2400" dirty="0" err="1">
                <a:latin typeface="Helvetica" pitchFamily="2" charset="0"/>
              </a:rPr>
              <a:t>nature</a:t>
            </a:r>
            <a:r>
              <a:rPr lang="es-ES" sz="2400" dirty="0">
                <a:latin typeface="Helvetica" pitchFamily="2" charset="0"/>
              </a:rPr>
              <a:t> of </a:t>
            </a:r>
            <a:r>
              <a:rPr lang="es-ES" sz="2400" dirty="0" err="1">
                <a:latin typeface="Helvetica" pitchFamily="2" charset="0"/>
              </a:rPr>
              <a:t>cosmic</a:t>
            </a:r>
            <a:r>
              <a:rPr lang="es-ES" sz="2400" dirty="0">
                <a:latin typeface="Helvetica" pitchFamily="2" charset="0"/>
              </a:rPr>
              <a:t> </a:t>
            </a:r>
            <a:r>
              <a:rPr lang="es-ES" sz="2400" dirty="0" err="1">
                <a:latin typeface="Helvetica" pitchFamily="2" charset="0"/>
              </a:rPr>
              <a:t>rays</a:t>
            </a:r>
            <a:r>
              <a:rPr lang="es-ES" sz="2400" dirty="0">
                <a:latin typeface="Helvetica" pitchFamily="2" charset="0"/>
              </a:rPr>
              <a:t>, </a:t>
            </a:r>
            <a:r>
              <a:rPr lang="es-ES" sz="2400" dirty="0" err="1">
                <a:latin typeface="Helvetica" pitchFamily="2" charset="0"/>
              </a:rPr>
              <a:t>implying</a:t>
            </a:r>
            <a:r>
              <a:rPr lang="es-ES" sz="2400" dirty="0">
                <a:latin typeface="Helvetica" pitchFamily="2" charset="0"/>
              </a:rPr>
              <a:t> </a:t>
            </a:r>
            <a:r>
              <a:rPr lang="es-ES" sz="2400" dirty="0" err="1">
                <a:latin typeface="Helvetica" pitchFamily="2" charset="0"/>
              </a:rPr>
              <a:t>networking</a:t>
            </a:r>
            <a:r>
              <a:rPr lang="es-ES" sz="2400" dirty="0">
                <a:latin typeface="Helvetica" pitchFamily="2" charset="0"/>
              </a:rPr>
              <a:t> </a:t>
            </a:r>
            <a:r>
              <a:rPr lang="es-ES" sz="2400" dirty="0" err="1">
                <a:latin typeface="Helvetica" pitchFamily="2" charset="0"/>
              </a:rPr>
              <a:t>for</a:t>
            </a:r>
            <a:r>
              <a:rPr lang="es-ES" sz="2400" dirty="0">
                <a:latin typeface="Helvetica" pitchFamily="2" charset="0"/>
              </a:rPr>
              <a:t> CREDO.</a:t>
            </a:r>
          </a:p>
          <a:p>
            <a:endParaRPr lang="es-ES" sz="2400" dirty="0">
              <a:latin typeface="Helvetica" pitchFamily="2" charset="0"/>
            </a:endParaRPr>
          </a:p>
          <a:p>
            <a:pPr marL="342900" indent="-342900">
              <a:buFont typeface="Arial" panose="020B0604020202020204" pitchFamily="34" charset="0"/>
              <a:buChar char="•"/>
            </a:pPr>
            <a:r>
              <a:rPr lang="es-ES" sz="2400" dirty="0" err="1">
                <a:latin typeface="Helvetica" pitchFamily="2" charset="0"/>
              </a:rPr>
              <a:t>Model</a:t>
            </a:r>
            <a:r>
              <a:rPr lang="es-ES" sz="2400" dirty="0">
                <a:latin typeface="Helvetica" pitchFamily="2" charset="0"/>
              </a:rPr>
              <a:t> and </a:t>
            </a:r>
            <a:r>
              <a:rPr lang="es-ES" sz="2400" dirty="0" err="1">
                <a:latin typeface="Helvetica" pitchFamily="2" charset="0"/>
              </a:rPr>
              <a:t>simulation</a:t>
            </a:r>
            <a:r>
              <a:rPr lang="es-ES" sz="2400" dirty="0">
                <a:latin typeface="Helvetica" pitchFamily="2" charset="0"/>
              </a:rPr>
              <a:t> of </a:t>
            </a:r>
            <a:r>
              <a:rPr lang="es-ES" sz="2400" dirty="0" err="1">
                <a:latin typeface="Helvetica" pitchFamily="2" charset="0"/>
              </a:rPr>
              <a:t>selected</a:t>
            </a:r>
            <a:r>
              <a:rPr lang="es-ES" sz="2400" dirty="0">
                <a:latin typeface="Helvetica" pitchFamily="2" charset="0"/>
              </a:rPr>
              <a:t> </a:t>
            </a:r>
            <a:r>
              <a:rPr lang="es-ES" sz="2400" dirty="0" err="1">
                <a:latin typeface="Helvetica" pitchFamily="2" charset="0"/>
              </a:rPr>
              <a:t>astrophysical</a:t>
            </a:r>
            <a:r>
              <a:rPr lang="es-ES" sz="2400" dirty="0">
                <a:latin typeface="Helvetica" pitchFamily="2" charset="0"/>
              </a:rPr>
              <a:t> </a:t>
            </a:r>
            <a:r>
              <a:rPr lang="es-ES" sz="2400" dirty="0" err="1">
                <a:latin typeface="Helvetica" pitchFamily="2" charset="0"/>
              </a:rPr>
              <a:t>scenarios</a:t>
            </a:r>
            <a:r>
              <a:rPr lang="es-ES" sz="2400" dirty="0">
                <a:latin typeface="Helvetica" pitchFamily="2" charset="0"/>
              </a:rPr>
              <a:t>: supernova </a:t>
            </a:r>
            <a:r>
              <a:rPr lang="es-ES" sz="2400" dirty="0" err="1">
                <a:latin typeface="Helvetica" pitchFamily="2" charset="0"/>
              </a:rPr>
              <a:t>explosions</a:t>
            </a:r>
            <a:r>
              <a:rPr lang="es-ES" sz="2400" dirty="0">
                <a:latin typeface="Helvetica" pitchFamily="2" charset="0"/>
              </a:rPr>
              <a:t>, neutrón </a:t>
            </a:r>
            <a:r>
              <a:rPr lang="es-ES" sz="2400" dirty="0" err="1">
                <a:latin typeface="Helvetica" pitchFamily="2" charset="0"/>
              </a:rPr>
              <a:t>star</a:t>
            </a:r>
            <a:r>
              <a:rPr lang="es-ES" sz="2400" dirty="0">
                <a:latin typeface="Helvetica" pitchFamily="2" charset="0"/>
              </a:rPr>
              <a:t> </a:t>
            </a:r>
            <a:r>
              <a:rPr lang="es-ES" sz="2400" dirty="0" err="1">
                <a:latin typeface="Helvetica" pitchFamily="2" charset="0"/>
              </a:rPr>
              <a:t>mergers</a:t>
            </a:r>
            <a:r>
              <a:rPr lang="es-ES" sz="2400" dirty="0">
                <a:latin typeface="Helvetica" pitchFamily="2" charset="0"/>
              </a:rPr>
              <a:t> and </a:t>
            </a:r>
            <a:r>
              <a:rPr lang="es-ES" sz="2400" dirty="0" err="1">
                <a:latin typeface="Helvetica" pitchFamily="2" charset="0"/>
              </a:rPr>
              <a:t>pulsars</a:t>
            </a:r>
            <a:r>
              <a:rPr lang="es-ES" sz="2400" dirty="0">
                <a:latin typeface="Helvetica" pitchFamily="2" charset="0"/>
              </a:rPr>
              <a:t>, </a:t>
            </a:r>
            <a:r>
              <a:rPr lang="es-ES" sz="2400" dirty="0" err="1">
                <a:latin typeface="Helvetica" pitchFamily="2" charset="0"/>
              </a:rPr>
              <a:t>rotating</a:t>
            </a:r>
            <a:r>
              <a:rPr lang="es-ES" sz="2400" dirty="0">
                <a:latin typeface="Helvetica" pitchFamily="2" charset="0"/>
              </a:rPr>
              <a:t> </a:t>
            </a:r>
            <a:r>
              <a:rPr lang="es-ES" sz="2400" dirty="0" err="1">
                <a:latin typeface="Helvetica" pitchFamily="2" charset="0"/>
              </a:rPr>
              <a:t>black</a:t>
            </a:r>
            <a:r>
              <a:rPr lang="es-ES" sz="2400" dirty="0">
                <a:latin typeface="Helvetica" pitchFamily="2" charset="0"/>
              </a:rPr>
              <a:t> </a:t>
            </a:r>
            <a:r>
              <a:rPr lang="es-ES" sz="2400" dirty="0" err="1">
                <a:latin typeface="Helvetica" pitchFamily="2" charset="0"/>
              </a:rPr>
              <a:t>holes</a:t>
            </a:r>
            <a:r>
              <a:rPr lang="es-ES" sz="2400" dirty="0">
                <a:latin typeface="Helvetica" pitchFamily="2" charset="0"/>
              </a:rPr>
              <a:t>, and </a:t>
            </a:r>
            <a:r>
              <a:rPr lang="es-ES" sz="2400" dirty="0" err="1">
                <a:latin typeface="Helvetica" pitchFamily="2" charset="0"/>
              </a:rPr>
              <a:t>cosmological</a:t>
            </a:r>
            <a:r>
              <a:rPr lang="es-ES" sz="2400" dirty="0">
                <a:latin typeface="Helvetica" pitchFamily="2" charset="0"/>
              </a:rPr>
              <a:t> </a:t>
            </a:r>
            <a:r>
              <a:rPr lang="es-ES" sz="2400" dirty="0" err="1">
                <a:latin typeface="Helvetica" pitchFamily="2" charset="0"/>
              </a:rPr>
              <a:t>processes</a:t>
            </a:r>
            <a:r>
              <a:rPr lang="es-ES" sz="2400" dirty="0">
                <a:latin typeface="Helvetica" pitchFamily="2" charset="0"/>
              </a:rPr>
              <a:t>.</a:t>
            </a:r>
          </a:p>
          <a:p>
            <a:endParaRPr lang="es-ES" sz="2400" dirty="0">
              <a:latin typeface="Helvetica" pitchFamily="2" charset="0"/>
            </a:endParaRPr>
          </a:p>
          <a:p>
            <a:pPr marL="342900" indent="-342900">
              <a:buFont typeface="Arial" panose="020B0604020202020204" pitchFamily="34" charset="0"/>
              <a:buChar char="•"/>
            </a:pPr>
            <a:r>
              <a:rPr lang="es-ES" sz="2400" dirty="0">
                <a:latin typeface="Helvetica" pitchFamily="2" charset="0"/>
              </a:rPr>
              <a:t>Use of </a:t>
            </a:r>
            <a:r>
              <a:rPr lang="es-ES" sz="2400" dirty="0" err="1">
                <a:latin typeface="Helvetica" pitchFamily="2" charset="0"/>
              </a:rPr>
              <a:t>terrestrial</a:t>
            </a:r>
            <a:r>
              <a:rPr lang="es-ES" sz="2400" dirty="0">
                <a:latin typeface="Helvetica" pitchFamily="2" charset="0"/>
              </a:rPr>
              <a:t> </a:t>
            </a:r>
            <a:r>
              <a:rPr lang="es-ES" sz="2400" dirty="0" err="1">
                <a:latin typeface="Helvetica" pitchFamily="2" charset="0"/>
              </a:rPr>
              <a:t>laboratories</a:t>
            </a:r>
            <a:r>
              <a:rPr lang="es-ES" sz="2400" dirty="0">
                <a:latin typeface="Helvetica" pitchFamily="2" charset="0"/>
              </a:rPr>
              <a:t> as a </a:t>
            </a:r>
            <a:r>
              <a:rPr lang="es-ES" sz="2400" dirty="0" err="1">
                <a:latin typeface="Helvetica" pitchFamily="2" charset="0"/>
              </a:rPr>
              <a:t>complementary</a:t>
            </a:r>
            <a:r>
              <a:rPr lang="es-ES" sz="2400" dirty="0">
                <a:latin typeface="Helvetica" pitchFamily="2" charset="0"/>
              </a:rPr>
              <a:t> </a:t>
            </a:r>
            <a:r>
              <a:rPr lang="es-ES" sz="2400" dirty="0" err="1">
                <a:latin typeface="Helvetica" pitchFamily="2" charset="0"/>
              </a:rPr>
              <a:t>tool</a:t>
            </a:r>
            <a:r>
              <a:rPr lang="es-ES" sz="2400" dirty="0">
                <a:latin typeface="Helvetica" pitchFamily="2" charset="0"/>
              </a:rPr>
              <a:t>.</a:t>
            </a:r>
          </a:p>
          <a:p>
            <a:endParaRPr lang="es-ES" sz="2400" dirty="0">
              <a:latin typeface="Helvetica" pitchFamily="2" charset="0"/>
            </a:endParaRPr>
          </a:p>
          <a:p>
            <a:pPr marL="342900" indent="-342900">
              <a:buFont typeface="Arial" panose="020B0604020202020204" pitchFamily="34" charset="0"/>
              <a:buChar char="•"/>
            </a:pPr>
            <a:r>
              <a:rPr lang="es-ES" sz="2400" dirty="0" err="1">
                <a:latin typeface="Helvetica" pitchFamily="2" charset="0"/>
              </a:rPr>
              <a:t>Numerical</a:t>
            </a:r>
            <a:r>
              <a:rPr lang="es-ES" sz="2400" dirty="0">
                <a:latin typeface="Helvetica" pitchFamily="2" charset="0"/>
              </a:rPr>
              <a:t> </a:t>
            </a:r>
            <a:r>
              <a:rPr lang="es-ES" sz="2400" dirty="0" err="1">
                <a:latin typeface="Helvetica" pitchFamily="2" charset="0"/>
              </a:rPr>
              <a:t>simulations</a:t>
            </a:r>
            <a:r>
              <a:rPr lang="es-ES" sz="2400" dirty="0">
                <a:latin typeface="Helvetica" pitchFamily="2" charset="0"/>
              </a:rPr>
              <a:t> of </a:t>
            </a:r>
            <a:r>
              <a:rPr lang="es-ES" sz="2400" dirty="0" err="1">
                <a:latin typeface="Helvetica" pitchFamily="2" charset="0"/>
              </a:rPr>
              <a:t>cosmic</a:t>
            </a:r>
            <a:r>
              <a:rPr lang="es-ES" sz="2400" dirty="0">
                <a:latin typeface="Helvetica" pitchFamily="2" charset="0"/>
              </a:rPr>
              <a:t> </a:t>
            </a:r>
            <a:r>
              <a:rPr lang="es-ES" sz="2400" dirty="0" err="1">
                <a:latin typeface="Helvetica" pitchFamily="2" charset="0"/>
              </a:rPr>
              <a:t>rays</a:t>
            </a:r>
            <a:r>
              <a:rPr lang="es-ES" sz="2400" dirty="0">
                <a:latin typeface="Helvetica" pitchFamily="2" charset="0"/>
              </a:rPr>
              <a:t> </a:t>
            </a:r>
            <a:r>
              <a:rPr lang="es-ES" sz="2400" dirty="0" err="1">
                <a:latin typeface="Helvetica" pitchFamily="2" charset="0"/>
              </a:rPr>
              <a:t>creation</a:t>
            </a:r>
            <a:r>
              <a:rPr lang="es-ES" sz="2400" dirty="0">
                <a:latin typeface="Helvetica" pitchFamily="2" charset="0"/>
              </a:rPr>
              <a:t> and </a:t>
            </a:r>
            <a:r>
              <a:rPr lang="es-ES" sz="2400" dirty="0" err="1">
                <a:latin typeface="Helvetica" pitchFamily="2" charset="0"/>
              </a:rPr>
              <a:t>interactions</a:t>
            </a:r>
            <a:r>
              <a:rPr lang="es-ES" sz="2400" dirty="0">
                <a:latin typeface="Helvetica" pitchFamily="2" charset="0"/>
              </a:rPr>
              <a:t>: </a:t>
            </a:r>
            <a:r>
              <a:rPr lang="es-ES" sz="2400" dirty="0" err="1">
                <a:latin typeface="Helvetica" pitchFamily="2" charset="0"/>
              </a:rPr>
              <a:t>cosmic</a:t>
            </a:r>
            <a:r>
              <a:rPr lang="es-ES" sz="2400" dirty="0">
                <a:latin typeface="Helvetica" pitchFamily="2" charset="0"/>
              </a:rPr>
              <a:t> </a:t>
            </a:r>
            <a:r>
              <a:rPr lang="es-ES" sz="2400" dirty="0" err="1">
                <a:latin typeface="Helvetica" pitchFamily="2" charset="0"/>
              </a:rPr>
              <a:t>rays</a:t>
            </a:r>
            <a:r>
              <a:rPr lang="es-ES" sz="2400" dirty="0">
                <a:latin typeface="Helvetica" pitchFamily="2" charset="0"/>
              </a:rPr>
              <a:t> </a:t>
            </a:r>
            <a:r>
              <a:rPr lang="es-ES" sz="2400" dirty="0" err="1">
                <a:latin typeface="Helvetica" pitchFamily="2" charset="0"/>
              </a:rPr>
              <a:t>ensembles</a:t>
            </a:r>
            <a:r>
              <a:rPr lang="es-ES" sz="2400" dirty="0">
                <a:latin typeface="Helvetica" pitchFamily="2" charset="0"/>
              </a:rPr>
              <a:t>.</a:t>
            </a:r>
          </a:p>
          <a:p>
            <a:endParaRPr lang="es-ES" sz="2400" dirty="0">
              <a:latin typeface="Helvetica" pitchFamily="2" charset="0"/>
            </a:endParaRPr>
          </a:p>
          <a:p>
            <a:pPr marL="342900" indent="-342900">
              <a:buFont typeface="Arial" panose="020B0604020202020204" pitchFamily="34" charset="0"/>
              <a:buChar char="•"/>
            </a:pPr>
            <a:r>
              <a:rPr lang="es-ES" sz="2400" dirty="0">
                <a:latin typeface="Helvetica" pitchFamily="2" charset="0"/>
              </a:rPr>
              <a:t>Full </a:t>
            </a:r>
            <a:r>
              <a:rPr lang="es-ES" sz="2400" dirty="0" err="1">
                <a:latin typeface="Helvetica" pitchFamily="2" charset="0"/>
              </a:rPr>
              <a:t>support</a:t>
            </a:r>
            <a:r>
              <a:rPr lang="es-ES" sz="2400" dirty="0">
                <a:latin typeface="Helvetica" pitchFamily="2" charset="0"/>
              </a:rPr>
              <a:t> </a:t>
            </a:r>
            <a:r>
              <a:rPr lang="es-ES" sz="2400" dirty="0" err="1">
                <a:latin typeface="Helvetica" pitchFamily="2" charset="0"/>
              </a:rPr>
              <a:t>for</a:t>
            </a:r>
            <a:r>
              <a:rPr lang="es-ES" sz="2400" dirty="0">
                <a:latin typeface="Helvetica" pitchFamily="2" charset="0"/>
              </a:rPr>
              <a:t> </a:t>
            </a:r>
            <a:r>
              <a:rPr lang="es-ES" sz="2400" dirty="0" err="1">
                <a:latin typeface="Helvetica" pitchFamily="2" charset="0"/>
              </a:rPr>
              <a:t>the</a:t>
            </a:r>
            <a:r>
              <a:rPr lang="es-ES" sz="2400" dirty="0">
                <a:latin typeface="Helvetica" pitchFamily="2" charset="0"/>
              </a:rPr>
              <a:t> extensión of </a:t>
            </a:r>
            <a:r>
              <a:rPr lang="es-ES" sz="2400" dirty="0" err="1">
                <a:latin typeface="Helvetica" pitchFamily="2" charset="0"/>
              </a:rPr>
              <a:t>the</a:t>
            </a:r>
            <a:r>
              <a:rPr lang="es-ES" sz="2400" dirty="0">
                <a:latin typeface="Helvetica" pitchFamily="2" charset="0"/>
              </a:rPr>
              <a:t> CREDO detector </a:t>
            </a:r>
            <a:r>
              <a:rPr lang="es-ES" sz="2400" dirty="0" err="1">
                <a:latin typeface="Helvetica" pitchFamily="2" charset="0"/>
              </a:rPr>
              <a:t>network</a:t>
            </a:r>
            <a:r>
              <a:rPr lang="es-ES" sz="2400" dirty="0">
                <a:latin typeface="Helvetica" pitchFamily="2" charset="0"/>
              </a:rPr>
              <a:t>.</a:t>
            </a:r>
            <a:endParaRPr lang="ru-RU" sz="2400" dirty="0">
              <a:latin typeface="Helvetica" pitchFamily="2" charset="0"/>
            </a:endParaRPr>
          </a:p>
        </p:txBody>
      </p:sp>
    </p:spTree>
    <p:extLst>
      <p:ext uri="{BB962C8B-B14F-4D97-AF65-F5344CB8AC3E}">
        <p14:creationId xmlns:p14="http://schemas.microsoft.com/office/powerpoint/2010/main" val="399989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669600" y="23107"/>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Cosmic Rays Content</a:t>
            </a:r>
            <a:endParaRPr lang="en-US" sz="4800" b="0" strike="noStrike" spc="-1" dirty="0">
              <a:solidFill>
                <a:srgbClr val="000000"/>
              </a:solidFill>
              <a:uFill>
                <a:solidFill>
                  <a:srgbClr val="FFFFFF"/>
                </a:solidFill>
              </a:uFill>
              <a:latin typeface="Arial"/>
            </a:endParaRPr>
          </a:p>
        </p:txBody>
      </p:sp>
      <p:sp>
        <p:nvSpPr>
          <p:cNvPr id="401"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3" name="TextBox 2">
            <a:extLst>
              <a:ext uri="{FF2B5EF4-FFF2-40B4-BE49-F238E27FC236}">
                <a16:creationId xmlns:a16="http://schemas.microsoft.com/office/drawing/2014/main" id="{AF7014D5-01C0-B44E-9EA2-8D9ACEE04B63}"/>
              </a:ext>
            </a:extLst>
          </p:cNvPr>
          <p:cNvSpPr txBox="1"/>
          <p:nvPr/>
        </p:nvSpPr>
        <p:spPr>
          <a:xfrm>
            <a:off x="370387" y="833736"/>
            <a:ext cx="4317361" cy="3046988"/>
          </a:xfrm>
          <a:prstGeom prst="rect">
            <a:avLst/>
          </a:prstGeom>
          <a:noFill/>
        </p:spPr>
        <p:txBody>
          <a:bodyPr wrap="square" rtlCol="0">
            <a:spAutoFit/>
          </a:bodyPr>
          <a:lstStyle/>
          <a:p>
            <a:endParaRPr lang="es-ES" sz="3200" dirty="0"/>
          </a:p>
          <a:p>
            <a:r>
              <a:rPr lang="es-ES" sz="3200" b="1" dirty="0" err="1"/>
              <a:t>Primary</a:t>
            </a:r>
            <a:r>
              <a:rPr lang="es-ES" sz="3200" b="1" dirty="0"/>
              <a:t> </a:t>
            </a:r>
            <a:r>
              <a:rPr lang="es-ES" sz="3200" b="1" dirty="0" err="1"/>
              <a:t>Particles</a:t>
            </a:r>
            <a:endParaRPr lang="es-ES" sz="3200" b="1" dirty="0"/>
          </a:p>
          <a:p>
            <a:endParaRPr lang="es-ES" sz="3200" dirty="0"/>
          </a:p>
          <a:p>
            <a:pPr marL="285750" indent="-285750">
              <a:buFont typeface="Arial" panose="020B0604020202020204" pitchFamily="34" charset="0"/>
              <a:buChar char="•"/>
            </a:pPr>
            <a:r>
              <a:rPr lang="es-ES" sz="3200" dirty="0" err="1"/>
              <a:t>Proton</a:t>
            </a:r>
            <a:endParaRPr lang="es-ES" sz="3200" dirty="0"/>
          </a:p>
          <a:p>
            <a:pPr marL="285750" indent="-285750">
              <a:buFont typeface="Arial" panose="020B0604020202020204" pitchFamily="34" charset="0"/>
              <a:buChar char="•"/>
            </a:pPr>
            <a:r>
              <a:rPr lang="es-ES" sz="3200" dirty="0" err="1"/>
              <a:t>Alpha</a:t>
            </a:r>
            <a:r>
              <a:rPr lang="es-ES" sz="3200" dirty="0"/>
              <a:t> </a:t>
            </a:r>
            <a:r>
              <a:rPr lang="es-ES" sz="3200" dirty="0" err="1"/>
              <a:t>Particles</a:t>
            </a:r>
            <a:endParaRPr lang="es-ES" sz="3200" dirty="0"/>
          </a:p>
          <a:p>
            <a:pPr marL="285750" indent="-285750">
              <a:buFont typeface="Arial" panose="020B0604020202020204" pitchFamily="34" charset="0"/>
              <a:buChar char="•"/>
            </a:pPr>
            <a:r>
              <a:rPr lang="es-ES" sz="3200" dirty="0"/>
              <a:t>Heavy </a:t>
            </a:r>
            <a:r>
              <a:rPr lang="es-ES" sz="3200" dirty="0" err="1"/>
              <a:t>Nuclei</a:t>
            </a:r>
            <a:endParaRPr lang="es-ES" sz="3200" dirty="0"/>
          </a:p>
        </p:txBody>
      </p:sp>
      <p:sp>
        <p:nvSpPr>
          <p:cNvPr id="2" name="TextBox 1">
            <a:extLst>
              <a:ext uri="{FF2B5EF4-FFF2-40B4-BE49-F238E27FC236}">
                <a16:creationId xmlns:a16="http://schemas.microsoft.com/office/drawing/2014/main" id="{E9D93059-B9FD-EF40-9D82-B144B7700DD6}"/>
              </a:ext>
            </a:extLst>
          </p:cNvPr>
          <p:cNvSpPr txBox="1"/>
          <p:nvPr/>
        </p:nvSpPr>
        <p:spPr>
          <a:xfrm>
            <a:off x="-2754775" y="4097438"/>
            <a:ext cx="184731" cy="369332"/>
          </a:xfrm>
          <a:prstGeom prst="rect">
            <a:avLst/>
          </a:prstGeom>
          <a:noFill/>
        </p:spPr>
        <p:txBody>
          <a:bodyPr wrap="none" rtlCol="0">
            <a:spAutoFit/>
          </a:bodyPr>
          <a:lstStyle/>
          <a:p>
            <a:endParaRPr lang="ru-RU" dirty="0"/>
          </a:p>
        </p:txBody>
      </p:sp>
      <p:sp>
        <p:nvSpPr>
          <p:cNvPr id="18" name="TextBox 17">
            <a:extLst>
              <a:ext uri="{FF2B5EF4-FFF2-40B4-BE49-F238E27FC236}">
                <a16:creationId xmlns:a16="http://schemas.microsoft.com/office/drawing/2014/main" id="{0ACFB30A-CB72-D84F-86D6-749D191E2DAC}"/>
              </a:ext>
            </a:extLst>
          </p:cNvPr>
          <p:cNvSpPr txBox="1"/>
          <p:nvPr/>
        </p:nvSpPr>
        <p:spPr>
          <a:xfrm>
            <a:off x="4499655" y="833738"/>
            <a:ext cx="4317361" cy="2554545"/>
          </a:xfrm>
          <a:prstGeom prst="rect">
            <a:avLst/>
          </a:prstGeom>
          <a:noFill/>
        </p:spPr>
        <p:txBody>
          <a:bodyPr wrap="square" rtlCol="0">
            <a:spAutoFit/>
          </a:bodyPr>
          <a:lstStyle/>
          <a:p>
            <a:endParaRPr lang="es-ES" sz="3200" dirty="0"/>
          </a:p>
          <a:p>
            <a:r>
              <a:rPr lang="es-ES" sz="3200" b="1" dirty="0" err="1"/>
              <a:t>Secondary</a:t>
            </a:r>
            <a:r>
              <a:rPr lang="es-ES" sz="3200" b="1" dirty="0"/>
              <a:t> </a:t>
            </a:r>
            <a:r>
              <a:rPr lang="es-ES" sz="3200" b="1" dirty="0" err="1"/>
              <a:t>Particles</a:t>
            </a:r>
            <a:endParaRPr lang="es-ES" sz="3200" b="1" dirty="0"/>
          </a:p>
          <a:p>
            <a:endParaRPr lang="es-ES" sz="3200" dirty="0"/>
          </a:p>
          <a:p>
            <a:r>
              <a:rPr lang="es-ES" sz="2800" dirty="0" err="1"/>
              <a:t>Pions</a:t>
            </a:r>
            <a:r>
              <a:rPr lang="es-ES" sz="2800" dirty="0"/>
              <a:t>, </a:t>
            </a:r>
            <a:r>
              <a:rPr lang="es-ES" sz="2800" dirty="0" err="1"/>
              <a:t>Kaons</a:t>
            </a:r>
            <a:r>
              <a:rPr lang="es-ES" sz="2800" dirty="0"/>
              <a:t>, </a:t>
            </a:r>
            <a:r>
              <a:rPr lang="es-ES" sz="2800" dirty="0" err="1"/>
              <a:t>Protons</a:t>
            </a:r>
            <a:r>
              <a:rPr lang="es-ES" sz="2800" dirty="0"/>
              <a:t>,</a:t>
            </a:r>
          </a:p>
          <a:p>
            <a:r>
              <a:rPr lang="es-ES" sz="2800" dirty="0" err="1"/>
              <a:t>Electrons</a:t>
            </a:r>
            <a:r>
              <a:rPr lang="es-ES" sz="2800" dirty="0"/>
              <a:t>, </a:t>
            </a:r>
            <a:r>
              <a:rPr lang="es-ES" sz="2800" dirty="0" err="1"/>
              <a:t>Photons</a:t>
            </a:r>
            <a:r>
              <a:rPr lang="es-ES" sz="2800" dirty="0"/>
              <a:t>, </a:t>
            </a:r>
            <a:r>
              <a:rPr lang="es-ES" sz="3600" dirty="0">
                <a:latin typeface="Symbol" pitchFamily="2" charset="2"/>
              </a:rPr>
              <a:t>g</a:t>
            </a:r>
            <a:endParaRPr lang="es-ES" sz="3600" dirty="0"/>
          </a:p>
        </p:txBody>
      </p:sp>
      <p:pic>
        <p:nvPicPr>
          <p:cNvPr id="20" name="Picture 19">
            <a:extLst>
              <a:ext uri="{FF2B5EF4-FFF2-40B4-BE49-F238E27FC236}">
                <a16:creationId xmlns:a16="http://schemas.microsoft.com/office/drawing/2014/main" id="{F4560250-770B-5B43-8D86-F3C3A6A64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00" y="3927825"/>
            <a:ext cx="3891467" cy="2918600"/>
          </a:xfrm>
          <a:prstGeom prst="rect">
            <a:avLst/>
          </a:prstGeom>
        </p:spPr>
      </p:pic>
      <p:pic>
        <p:nvPicPr>
          <p:cNvPr id="22" name="Picture 21">
            <a:extLst>
              <a:ext uri="{FF2B5EF4-FFF2-40B4-BE49-F238E27FC236}">
                <a16:creationId xmlns:a16="http://schemas.microsoft.com/office/drawing/2014/main" id="{A5BDB221-5E49-224D-8BBF-2E3424721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619" y="3397170"/>
            <a:ext cx="3460830" cy="3460830"/>
          </a:xfrm>
          <a:prstGeom prst="rect">
            <a:avLst/>
          </a:prstGeom>
        </p:spPr>
      </p:pic>
    </p:spTree>
    <p:extLst>
      <p:ext uri="{BB962C8B-B14F-4D97-AF65-F5344CB8AC3E}">
        <p14:creationId xmlns:p14="http://schemas.microsoft.com/office/powerpoint/2010/main" val="32676983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669600" y="23107"/>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Cosmic Rays Sources</a:t>
            </a:r>
            <a:endParaRPr lang="en-US" sz="4800" b="0" strike="noStrike" spc="-1" dirty="0">
              <a:solidFill>
                <a:srgbClr val="000000"/>
              </a:solidFill>
              <a:uFill>
                <a:solidFill>
                  <a:srgbClr val="FFFFFF"/>
                </a:solidFill>
              </a:uFill>
              <a:latin typeface="Arial"/>
            </a:endParaRPr>
          </a:p>
        </p:txBody>
      </p:sp>
      <p:sp>
        <p:nvSpPr>
          <p:cNvPr id="401"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3" name="TextBox 2">
            <a:extLst>
              <a:ext uri="{FF2B5EF4-FFF2-40B4-BE49-F238E27FC236}">
                <a16:creationId xmlns:a16="http://schemas.microsoft.com/office/drawing/2014/main" id="{AF7014D5-01C0-B44E-9EA2-8D9ACEE04B63}"/>
              </a:ext>
            </a:extLst>
          </p:cNvPr>
          <p:cNvSpPr txBox="1"/>
          <p:nvPr/>
        </p:nvSpPr>
        <p:spPr>
          <a:xfrm>
            <a:off x="11571" y="1157830"/>
            <a:ext cx="9005108" cy="2800767"/>
          </a:xfrm>
          <a:prstGeom prst="rect">
            <a:avLst/>
          </a:prstGeom>
          <a:noFill/>
        </p:spPr>
        <p:txBody>
          <a:bodyPr wrap="square" rtlCol="0">
            <a:spAutoFit/>
          </a:bodyPr>
          <a:lstStyle/>
          <a:p>
            <a:endParaRPr lang="es-ES" sz="1600" dirty="0"/>
          </a:p>
          <a:p>
            <a:pPr marL="285750" indent="-285750">
              <a:buFont typeface="Arial" panose="020B0604020202020204" pitchFamily="34" charset="0"/>
              <a:buChar char="•"/>
            </a:pPr>
            <a:r>
              <a:rPr lang="es-ES" sz="2400" dirty="0"/>
              <a:t>Solar </a:t>
            </a:r>
            <a:r>
              <a:rPr lang="es-ES" sz="2400" dirty="0" err="1"/>
              <a:t>Activity</a:t>
            </a:r>
            <a:endParaRPr lang="es-ES" sz="2400" dirty="0"/>
          </a:p>
          <a:p>
            <a:pPr marL="285750" indent="-285750">
              <a:buFont typeface="Arial" panose="020B0604020202020204" pitchFamily="34" charset="0"/>
              <a:buChar char="•"/>
            </a:pPr>
            <a:r>
              <a:rPr lang="es-ES" sz="2400" dirty="0" err="1"/>
              <a:t>Super</a:t>
            </a:r>
            <a:r>
              <a:rPr lang="es-ES" sz="2400" dirty="0"/>
              <a:t> Nova </a:t>
            </a:r>
          </a:p>
          <a:p>
            <a:r>
              <a:rPr lang="es-ES" sz="2400" dirty="0"/>
              <a:t>    </a:t>
            </a:r>
            <a:r>
              <a:rPr lang="es-ES" sz="2400" dirty="0" err="1"/>
              <a:t>Explosions</a:t>
            </a:r>
            <a:endParaRPr lang="es-ES" sz="2400" dirty="0"/>
          </a:p>
          <a:p>
            <a:pPr marL="285750" indent="-285750">
              <a:buFont typeface="Arial" panose="020B0604020202020204" pitchFamily="34" charset="0"/>
              <a:buChar char="•"/>
            </a:pPr>
            <a:r>
              <a:rPr lang="es-ES" sz="2400" dirty="0" err="1"/>
              <a:t>Pulsars</a:t>
            </a:r>
            <a:endParaRPr lang="es-ES" sz="2400" dirty="0"/>
          </a:p>
          <a:p>
            <a:pPr marL="285750" indent="-285750">
              <a:buFont typeface="Arial" panose="020B0604020202020204" pitchFamily="34" charset="0"/>
              <a:buChar char="•"/>
            </a:pPr>
            <a:r>
              <a:rPr lang="es-ES" sz="2400" dirty="0" err="1"/>
              <a:t>Rotating</a:t>
            </a:r>
            <a:r>
              <a:rPr lang="es-ES" sz="2400" dirty="0"/>
              <a:t> Black </a:t>
            </a:r>
            <a:r>
              <a:rPr lang="es-ES" sz="2400" dirty="0" err="1"/>
              <a:t>Holes</a:t>
            </a:r>
            <a:endParaRPr lang="es-ES" sz="2400" dirty="0"/>
          </a:p>
          <a:p>
            <a:pPr marL="285750" indent="-285750">
              <a:buFont typeface="Arial" panose="020B0604020202020204" pitchFamily="34" charset="0"/>
              <a:buChar char="•"/>
            </a:pPr>
            <a:r>
              <a:rPr lang="es-ES" sz="2400" dirty="0"/>
              <a:t>Active </a:t>
            </a:r>
            <a:r>
              <a:rPr lang="es-ES" sz="2400" dirty="0" err="1"/>
              <a:t>Galactic</a:t>
            </a:r>
            <a:r>
              <a:rPr lang="es-ES" sz="2400" dirty="0"/>
              <a:t> </a:t>
            </a:r>
            <a:r>
              <a:rPr lang="es-ES" sz="2400" dirty="0" err="1"/>
              <a:t>Nuclei</a:t>
            </a:r>
            <a:r>
              <a:rPr lang="es-ES" sz="2400" dirty="0"/>
              <a:t> </a:t>
            </a:r>
          </a:p>
          <a:p>
            <a:r>
              <a:rPr lang="es-ES" sz="1600" dirty="0"/>
              <a:t> </a:t>
            </a:r>
          </a:p>
        </p:txBody>
      </p:sp>
      <p:sp>
        <p:nvSpPr>
          <p:cNvPr id="2" name="TextBox 1">
            <a:extLst>
              <a:ext uri="{FF2B5EF4-FFF2-40B4-BE49-F238E27FC236}">
                <a16:creationId xmlns:a16="http://schemas.microsoft.com/office/drawing/2014/main" id="{E9D93059-B9FD-EF40-9D82-B144B7700DD6}"/>
              </a:ext>
            </a:extLst>
          </p:cNvPr>
          <p:cNvSpPr txBox="1"/>
          <p:nvPr/>
        </p:nvSpPr>
        <p:spPr>
          <a:xfrm>
            <a:off x="-2754775" y="4097438"/>
            <a:ext cx="184731" cy="369332"/>
          </a:xfrm>
          <a:prstGeom prst="rect">
            <a:avLst/>
          </a:prstGeom>
          <a:noFill/>
        </p:spPr>
        <p:txBody>
          <a:bodyPr wrap="none" rtlCol="0">
            <a:spAutoFit/>
          </a:bodyPr>
          <a:lstStyle/>
          <a:p>
            <a:endParaRPr lang="ru-RU" dirty="0"/>
          </a:p>
        </p:txBody>
      </p:sp>
      <p:pic>
        <p:nvPicPr>
          <p:cNvPr id="5" name="Picture 4">
            <a:extLst>
              <a:ext uri="{FF2B5EF4-FFF2-40B4-BE49-F238E27FC236}">
                <a16:creationId xmlns:a16="http://schemas.microsoft.com/office/drawing/2014/main" id="{FAB6BBB8-67EA-8E4D-BB83-5DCA14059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069" y="1916084"/>
            <a:ext cx="3393996" cy="2262664"/>
          </a:xfrm>
          <a:prstGeom prst="rect">
            <a:avLst/>
          </a:prstGeom>
        </p:spPr>
      </p:pic>
      <p:pic>
        <p:nvPicPr>
          <p:cNvPr id="11" name="Picture 10">
            <a:extLst>
              <a:ext uri="{FF2B5EF4-FFF2-40B4-BE49-F238E27FC236}">
                <a16:creationId xmlns:a16="http://schemas.microsoft.com/office/drawing/2014/main" id="{7B199C29-84D7-064B-8FFF-6CC65D14D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380" y="4155748"/>
            <a:ext cx="4501899" cy="2701140"/>
          </a:xfrm>
          <a:prstGeom prst="rect">
            <a:avLst/>
          </a:prstGeom>
        </p:spPr>
      </p:pic>
      <p:pic>
        <p:nvPicPr>
          <p:cNvPr id="13" name="Picture 12">
            <a:extLst>
              <a:ext uri="{FF2B5EF4-FFF2-40B4-BE49-F238E27FC236}">
                <a16:creationId xmlns:a16="http://schemas.microsoft.com/office/drawing/2014/main" id="{19AAF539-512B-7D47-9923-93739AF92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1" y="4139614"/>
            <a:ext cx="4606515" cy="2718386"/>
          </a:xfrm>
          <a:prstGeom prst="rect">
            <a:avLst/>
          </a:prstGeom>
        </p:spPr>
      </p:pic>
      <p:pic>
        <p:nvPicPr>
          <p:cNvPr id="9" name="Picture 8">
            <a:extLst>
              <a:ext uri="{FF2B5EF4-FFF2-40B4-BE49-F238E27FC236}">
                <a16:creationId xmlns:a16="http://schemas.microsoft.com/office/drawing/2014/main" id="{567DFF3C-4F4B-284A-987B-8E9AD4C7B9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405" y="1916984"/>
            <a:ext cx="2248665" cy="2248665"/>
          </a:xfrm>
          <a:prstGeom prst="rect">
            <a:avLst/>
          </a:prstGeom>
        </p:spPr>
      </p:pic>
    </p:spTree>
    <p:extLst>
      <p:ext uri="{BB962C8B-B14F-4D97-AF65-F5344CB8AC3E}">
        <p14:creationId xmlns:p14="http://schemas.microsoft.com/office/powerpoint/2010/main" val="898301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8571F6-DC23-4741-A1E3-B6DCE14CB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179"/>
            <a:ext cx="9144000" cy="6755642"/>
          </a:xfrm>
          <a:prstGeom prst="rect">
            <a:avLst/>
          </a:prstGeom>
        </p:spPr>
      </p:pic>
    </p:spTree>
    <p:extLst>
      <p:ext uri="{BB962C8B-B14F-4D97-AF65-F5344CB8AC3E}">
        <p14:creationId xmlns:p14="http://schemas.microsoft.com/office/powerpoint/2010/main" val="61793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589913F9-0B91-084E-80B7-F3B37F3E7E36}"/>
              </a:ext>
            </a:extLst>
          </p:cNvPr>
          <p:cNvSpPr>
            <a:spLocks noGrp="1" noChangeArrowheads="1"/>
          </p:cNvSpPr>
          <p:nvPr>
            <p:ph type="title" idx="4294967295"/>
          </p:nvPr>
        </p:nvSpPr>
        <p:spPr>
          <a:xfrm>
            <a:off x="457200" y="277813"/>
            <a:ext cx="8686800" cy="1370012"/>
          </a:xfrm>
        </p:spPr>
        <p:txBody>
          <a:bodyPr lIns="90000" tIns="46800" rIns="90000" bIns="46800" anchor="t"/>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sz="3200" dirty="0"/>
              <a:t>Double Neutron Stars and Millisecond Pulsars</a:t>
            </a:r>
          </a:p>
        </p:txBody>
      </p:sp>
      <p:pic>
        <p:nvPicPr>
          <p:cNvPr id="70659" name="Picture 2">
            <a:extLst>
              <a:ext uri="{FF2B5EF4-FFF2-40B4-BE49-F238E27FC236}">
                <a16:creationId xmlns:a16="http://schemas.microsoft.com/office/drawing/2014/main" id="{DF6203D4-9DF4-AA44-A657-4E4EF8EE8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458" y="1000250"/>
            <a:ext cx="5360987" cy="5627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030624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46991822-25B5-334F-80C6-8F7FBC9B89E1}"/>
              </a:ext>
            </a:extLst>
          </p:cNvPr>
          <p:cNvSpPr>
            <a:spLocks noGrp="1" noChangeArrowheads="1"/>
          </p:cNvSpPr>
          <p:nvPr>
            <p:ph type="title" idx="4294967295"/>
          </p:nvPr>
        </p:nvSpPr>
        <p:spPr>
          <a:xfrm>
            <a:off x="457200" y="277813"/>
            <a:ext cx="8229600" cy="728662"/>
          </a:xfrm>
        </p:spPr>
        <p:txBody>
          <a:bodyPr lIns="90000" tIns="46800" rIns="90000" bIns="46800" anchor="t"/>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a:t>Statistics of Pulsars </a:t>
            </a:r>
          </a:p>
        </p:txBody>
      </p:sp>
      <p:pic>
        <p:nvPicPr>
          <p:cNvPr id="58371" name="Picture 2">
            <a:extLst>
              <a:ext uri="{FF2B5EF4-FFF2-40B4-BE49-F238E27FC236}">
                <a16:creationId xmlns:a16="http://schemas.microsoft.com/office/drawing/2014/main" id="{B531529F-CE93-D249-ACAC-8B9ECE2A4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4751387" cy="4589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2" name="Text Box 3">
            <a:extLst>
              <a:ext uri="{FF2B5EF4-FFF2-40B4-BE49-F238E27FC236}">
                <a16:creationId xmlns:a16="http://schemas.microsoft.com/office/drawing/2014/main" id="{95517421-B8C1-C040-9E4B-53A8A0E99025}"/>
              </a:ext>
            </a:extLst>
          </p:cNvPr>
          <p:cNvSpPr txBox="1">
            <a:spLocks noChangeArrowheads="1"/>
          </p:cNvSpPr>
          <p:nvPr/>
        </p:nvSpPr>
        <p:spPr bwMode="auto">
          <a:xfrm>
            <a:off x="5416550" y="1504950"/>
            <a:ext cx="1587592"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FFFFFF"/>
                </a:solidFill>
                <a:latin typeface="Arial" panose="020B0604020202020204" pitchFamily="34" charset="0"/>
                <a:ea typeface="DejaVu Sans" charset="0"/>
                <a:cs typeface="DejaVu Sans" charset="0"/>
              </a:defRPr>
            </a:lvl1pPr>
            <a:lvl2pPr>
              <a:spcBef>
                <a:spcPts val="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FFFFFF"/>
                </a:solidFill>
                <a:latin typeface="Arial" panose="020B0604020202020204" pitchFamily="34" charset="0"/>
                <a:ea typeface="DejaVu Sans" charset="0"/>
                <a:cs typeface="DejaVu Sans" charset="0"/>
              </a:defRPr>
            </a:lvl2pPr>
            <a:lvl3pPr>
              <a:spcBef>
                <a:spcPts val="5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FFFFFF"/>
                </a:solidFill>
                <a:latin typeface="Arial" panose="020B0604020202020204" pitchFamily="34" charset="0"/>
                <a:ea typeface="DejaVu Sans" charset="0"/>
                <a:cs typeface="DejaVu Sans"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9pPr>
          </a:lstStyle>
          <a:p>
            <a:pPr eaLnBrk="1" hangingPunct="1">
              <a:spcBef>
                <a:spcPct val="0"/>
              </a:spcBef>
              <a:buClrTx/>
              <a:buFontTx/>
              <a:buNone/>
            </a:pPr>
            <a:r>
              <a:rPr lang="en-US" altLang="ru-RU" sz="1800" dirty="0">
                <a:solidFill>
                  <a:schemeClr val="tx1"/>
                </a:solidFill>
                <a:latin typeface="Times New Roman" panose="02020603050405020304" pitchFamily="18" charset="0"/>
              </a:rPr>
              <a:t>Magnetars: </a:t>
            </a:r>
          </a:p>
          <a:p>
            <a:pPr eaLnBrk="1" hangingPunct="1">
              <a:spcBef>
                <a:spcPct val="0"/>
              </a:spcBef>
              <a:buClrTx/>
              <a:buFontTx/>
              <a:buNone/>
            </a:pPr>
            <a:r>
              <a:rPr lang="en-US" altLang="ru-RU" sz="1800" dirty="0">
                <a:solidFill>
                  <a:schemeClr val="tx1"/>
                </a:solidFill>
                <a:latin typeface="Times New Roman" panose="02020603050405020304" pitchFamily="18" charset="0"/>
              </a:rPr>
              <a:t>B &gt; 10</a:t>
            </a:r>
            <a:r>
              <a:rPr lang="en-US" altLang="ru-RU" sz="1800" baseline="33000" dirty="0">
                <a:solidFill>
                  <a:schemeClr val="tx1"/>
                </a:solidFill>
                <a:latin typeface="Times New Roman" panose="02020603050405020304" pitchFamily="18" charset="0"/>
              </a:rPr>
              <a:t>15</a:t>
            </a:r>
            <a:r>
              <a:rPr lang="en-US" altLang="ru-RU" sz="1800" dirty="0">
                <a:solidFill>
                  <a:schemeClr val="tx1"/>
                </a:solidFill>
                <a:latin typeface="Times New Roman" panose="02020603050405020304" pitchFamily="18" charset="0"/>
              </a:rPr>
              <a:t> Gauss</a:t>
            </a:r>
          </a:p>
        </p:txBody>
      </p:sp>
      <p:sp>
        <p:nvSpPr>
          <p:cNvPr id="58373" name="Text Box 4">
            <a:extLst>
              <a:ext uri="{FF2B5EF4-FFF2-40B4-BE49-F238E27FC236}">
                <a16:creationId xmlns:a16="http://schemas.microsoft.com/office/drawing/2014/main" id="{5739D819-8F2B-BB4D-8328-E26731E6050A}"/>
              </a:ext>
            </a:extLst>
          </p:cNvPr>
          <p:cNvSpPr txBox="1">
            <a:spLocks noChangeArrowheads="1"/>
          </p:cNvSpPr>
          <p:nvPr/>
        </p:nvSpPr>
        <p:spPr bwMode="auto">
          <a:xfrm>
            <a:off x="5487988" y="2368550"/>
            <a:ext cx="1640490" cy="92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FFFFFF"/>
                </a:solidFill>
                <a:latin typeface="Arial" panose="020B0604020202020204" pitchFamily="34" charset="0"/>
                <a:ea typeface="DejaVu Sans" charset="0"/>
                <a:cs typeface="DejaVu Sans" charset="0"/>
              </a:defRPr>
            </a:lvl1pPr>
            <a:lvl2pPr>
              <a:spcBef>
                <a:spcPts val="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FFFFFF"/>
                </a:solidFill>
                <a:latin typeface="Arial" panose="020B0604020202020204" pitchFamily="34" charset="0"/>
                <a:ea typeface="DejaVu Sans" charset="0"/>
                <a:cs typeface="DejaVu Sans" charset="0"/>
              </a:defRPr>
            </a:lvl2pPr>
            <a:lvl3pPr>
              <a:spcBef>
                <a:spcPts val="5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FFFFFF"/>
                </a:solidFill>
                <a:latin typeface="Arial" panose="020B0604020202020204" pitchFamily="34" charset="0"/>
                <a:ea typeface="DejaVu Sans" charset="0"/>
                <a:cs typeface="DejaVu Sans"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9pPr>
          </a:lstStyle>
          <a:p>
            <a:pPr eaLnBrk="1" hangingPunct="1">
              <a:spcBef>
                <a:spcPct val="0"/>
              </a:spcBef>
              <a:buClrTx/>
              <a:buFontTx/>
              <a:buNone/>
            </a:pPr>
            <a:r>
              <a:rPr lang="en-US" altLang="ru-RU" sz="1800" dirty="0">
                <a:solidFill>
                  <a:schemeClr val="tx1"/>
                </a:solidFill>
                <a:latin typeface="Times New Roman" panose="02020603050405020304" pitchFamily="18" charset="0"/>
              </a:rPr>
              <a:t>Young pulsars: </a:t>
            </a:r>
          </a:p>
          <a:p>
            <a:pPr eaLnBrk="1" hangingPunct="1">
              <a:spcBef>
                <a:spcPct val="0"/>
              </a:spcBef>
              <a:buClrTx/>
              <a:buFontTx/>
              <a:buNone/>
            </a:pPr>
            <a:r>
              <a:rPr lang="en-US" altLang="ru-RU" sz="1800" dirty="0">
                <a:solidFill>
                  <a:schemeClr val="tx1"/>
                </a:solidFill>
                <a:latin typeface="Times New Roman" panose="02020603050405020304" pitchFamily="18" charset="0"/>
              </a:rPr>
              <a:t>P &lt; 1 sec </a:t>
            </a:r>
          </a:p>
          <a:p>
            <a:pPr eaLnBrk="1" hangingPunct="1">
              <a:spcBef>
                <a:spcPct val="0"/>
              </a:spcBef>
              <a:buClrTx/>
              <a:buFontTx/>
              <a:buNone/>
            </a:pPr>
            <a:r>
              <a:rPr lang="en-US" altLang="ru-RU" sz="1800" dirty="0">
                <a:solidFill>
                  <a:schemeClr val="tx1"/>
                </a:solidFill>
                <a:latin typeface="Times New Roman" panose="02020603050405020304" pitchFamily="18" charset="0"/>
              </a:rPr>
              <a:t>B ~ 10</a:t>
            </a:r>
            <a:r>
              <a:rPr lang="en-US" altLang="ru-RU" sz="1800" baseline="33000" dirty="0">
                <a:solidFill>
                  <a:schemeClr val="tx1"/>
                </a:solidFill>
                <a:latin typeface="Times New Roman" panose="02020603050405020304" pitchFamily="18" charset="0"/>
              </a:rPr>
              <a:t>12</a:t>
            </a:r>
            <a:r>
              <a:rPr lang="en-US" altLang="ru-RU" sz="1800" dirty="0">
                <a:solidFill>
                  <a:schemeClr val="tx1"/>
                </a:solidFill>
                <a:latin typeface="Times New Roman" panose="02020603050405020304" pitchFamily="18" charset="0"/>
              </a:rPr>
              <a:t> Gauss </a:t>
            </a:r>
          </a:p>
        </p:txBody>
      </p:sp>
      <p:sp>
        <p:nvSpPr>
          <p:cNvPr id="58374" name="Text Box 5">
            <a:extLst>
              <a:ext uri="{FF2B5EF4-FFF2-40B4-BE49-F238E27FC236}">
                <a16:creationId xmlns:a16="http://schemas.microsoft.com/office/drawing/2014/main" id="{E4F37488-612F-E549-8859-F6BB55E4E9CC}"/>
              </a:ext>
            </a:extLst>
          </p:cNvPr>
          <p:cNvSpPr txBox="1">
            <a:spLocks noChangeArrowheads="1"/>
          </p:cNvSpPr>
          <p:nvPr/>
        </p:nvSpPr>
        <p:spPr bwMode="auto">
          <a:xfrm>
            <a:off x="5414963" y="4384675"/>
            <a:ext cx="2376487"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FFFFFF"/>
                </a:solidFill>
                <a:latin typeface="Arial" panose="020B0604020202020204" pitchFamily="34" charset="0"/>
                <a:ea typeface="DejaVu Sans" charset="0"/>
                <a:cs typeface="DejaVu Sans" charset="0"/>
              </a:defRPr>
            </a:lvl1pPr>
            <a:lvl2pPr>
              <a:spcBef>
                <a:spcPts val="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FFFFFF"/>
                </a:solidFill>
                <a:latin typeface="Arial" panose="020B0604020202020204" pitchFamily="34" charset="0"/>
                <a:ea typeface="DejaVu Sans" charset="0"/>
                <a:cs typeface="DejaVu Sans" charset="0"/>
              </a:defRPr>
            </a:lvl2pPr>
            <a:lvl3pPr>
              <a:spcBef>
                <a:spcPts val="5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FFFFFF"/>
                </a:solidFill>
                <a:latin typeface="Arial" panose="020B0604020202020204" pitchFamily="34" charset="0"/>
                <a:ea typeface="DejaVu Sans" charset="0"/>
                <a:cs typeface="DejaVu Sans"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9pPr>
          </a:lstStyle>
          <a:p>
            <a:pPr eaLnBrk="1" hangingPunct="1">
              <a:spcBef>
                <a:spcPct val="0"/>
              </a:spcBef>
              <a:buClrTx/>
              <a:buFontTx/>
              <a:buNone/>
            </a:pPr>
            <a:r>
              <a:rPr lang="en-US" altLang="ru-RU" sz="1800" dirty="0">
                <a:solidFill>
                  <a:schemeClr val="tx1"/>
                </a:solidFill>
                <a:latin typeface="Times New Roman" panose="02020603050405020304" pitchFamily="18" charset="0"/>
              </a:rPr>
              <a:t>Recycled (old) Pulsars: </a:t>
            </a:r>
          </a:p>
          <a:p>
            <a:pPr eaLnBrk="1" hangingPunct="1">
              <a:spcBef>
                <a:spcPct val="0"/>
              </a:spcBef>
              <a:buClrTx/>
              <a:buFontTx/>
              <a:buNone/>
            </a:pPr>
            <a:r>
              <a:rPr lang="en-US" altLang="ru-RU" sz="1800" dirty="0">
                <a:solidFill>
                  <a:schemeClr val="tx1"/>
                </a:solidFill>
                <a:latin typeface="Times New Roman" panose="02020603050405020304" pitchFamily="18" charset="0"/>
              </a:rPr>
              <a:t>P ~ few milliseconds</a:t>
            </a:r>
          </a:p>
          <a:p>
            <a:pPr eaLnBrk="1" hangingPunct="1">
              <a:spcBef>
                <a:spcPct val="0"/>
              </a:spcBef>
              <a:buClrTx/>
              <a:buFontTx/>
              <a:buNone/>
            </a:pPr>
            <a:r>
              <a:rPr lang="en-US" altLang="ru-RU" sz="1800" dirty="0">
                <a:solidFill>
                  <a:schemeClr val="tx1"/>
                </a:solidFill>
                <a:latin typeface="Times New Roman" panose="02020603050405020304" pitchFamily="18" charset="0"/>
              </a:rPr>
              <a:t>B ~ 10</a:t>
            </a:r>
            <a:r>
              <a:rPr lang="en-US" altLang="ru-RU" sz="1800" baseline="33000" dirty="0">
                <a:solidFill>
                  <a:schemeClr val="tx1"/>
                </a:solidFill>
                <a:latin typeface="Times New Roman" panose="02020603050405020304" pitchFamily="18" charset="0"/>
              </a:rPr>
              <a:t>8</a:t>
            </a:r>
            <a:r>
              <a:rPr lang="en-US" altLang="ru-RU" sz="1800" dirty="0">
                <a:solidFill>
                  <a:schemeClr val="tx1"/>
                </a:solidFill>
                <a:latin typeface="Times New Roman" panose="02020603050405020304" pitchFamily="18" charset="0"/>
              </a:rPr>
              <a:t> Gauss</a:t>
            </a:r>
          </a:p>
        </p:txBody>
      </p:sp>
    </p:spTree>
    <p:extLst>
      <p:ext uri="{BB962C8B-B14F-4D97-AF65-F5344CB8AC3E}">
        <p14:creationId xmlns:p14="http://schemas.microsoft.com/office/powerpoint/2010/main" val="25265423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C97A13DD-746E-924A-8DBA-27BE9B748A3A}"/>
              </a:ext>
            </a:extLst>
          </p:cNvPr>
          <p:cNvSpPr>
            <a:spLocks noGrp="1" noChangeArrowheads="1"/>
          </p:cNvSpPr>
          <p:nvPr>
            <p:ph type="title" idx="4294967295"/>
          </p:nvPr>
        </p:nvSpPr>
        <p:spPr>
          <a:xfrm>
            <a:off x="457200" y="277813"/>
            <a:ext cx="8220075" cy="733425"/>
          </a:xfrm>
        </p:spPr>
        <p:txBody>
          <a:bodyPr lIns="90000" tIns="46800" rIns="90000" bIns="46800" anchor="t"/>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sz="3600" dirty="0"/>
              <a:t>Pulse shapes and el.-</a:t>
            </a:r>
            <a:r>
              <a:rPr lang="en-US" altLang="ru-RU" sz="3600" dirty="0" err="1"/>
              <a:t>magn</a:t>
            </a:r>
            <a:r>
              <a:rPr lang="en-US" altLang="ru-RU" sz="3600" dirty="0"/>
              <a:t>. spectrum</a:t>
            </a:r>
          </a:p>
        </p:txBody>
      </p:sp>
      <p:pic>
        <p:nvPicPr>
          <p:cNvPr id="52227" name="Picture 2">
            <a:extLst>
              <a:ext uri="{FF2B5EF4-FFF2-40B4-BE49-F238E27FC236}">
                <a16:creationId xmlns:a16="http://schemas.microsoft.com/office/drawing/2014/main" id="{6F0AAD49-EFFC-B742-A9A0-7C699A57C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223963"/>
            <a:ext cx="8070850" cy="4846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19127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a:extLst>
              <a:ext uri="{FF2B5EF4-FFF2-40B4-BE49-F238E27FC236}">
                <a16:creationId xmlns:a16="http://schemas.microsoft.com/office/drawing/2014/main" id="{8D8085AE-06E5-9E4B-BFA9-B67E400ED811}"/>
              </a:ext>
            </a:extLst>
          </p:cNvPr>
          <p:cNvSpPr>
            <a:spLocks noGrp="1" noChangeArrowheads="1"/>
          </p:cNvSpPr>
          <p:nvPr>
            <p:ph type="title" idx="4294967295"/>
          </p:nvPr>
        </p:nvSpPr>
        <p:spPr>
          <a:xfrm>
            <a:off x="457200" y="277813"/>
            <a:ext cx="8220075" cy="733425"/>
          </a:xfrm>
        </p:spPr>
        <p:txBody>
          <a:bodyPr lIns="90000" tIns="46800" rIns="90000" bIns="46800" anchor="t"/>
          <a:lstStyle/>
          <a:p>
            <a:pPr algn="ct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dirty="0"/>
              <a:t>Compact star mergers</a:t>
            </a:r>
          </a:p>
        </p:txBody>
      </p:sp>
      <p:sp>
        <p:nvSpPr>
          <p:cNvPr id="82947" name="Text Box 2">
            <a:extLst>
              <a:ext uri="{FF2B5EF4-FFF2-40B4-BE49-F238E27FC236}">
                <a16:creationId xmlns:a16="http://schemas.microsoft.com/office/drawing/2014/main" id="{373B6DF7-6FB0-474D-B8E5-5FCD845C2458}"/>
              </a:ext>
            </a:extLst>
          </p:cNvPr>
          <p:cNvSpPr txBox="1">
            <a:spLocks noChangeArrowheads="1"/>
          </p:cNvSpPr>
          <p:nvPr/>
        </p:nvSpPr>
        <p:spPr bwMode="auto">
          <a:xfrm>
            <a:off x="5121275" y="5668963"/>
            <a:ext cx="411797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ts val="7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FFFFFF"/>
                </a:solidFill>
                <a:latin typeface="Arial" panose="020B0604020202020204" pitchFamily="34" charset="0"/>
                <a:ea typeface="DejaVu Sans" charset="0"/>
                <a:cs typeface="DejaVu Sans" charset="0"/>
              </a:defRPr>
            </a:lvl1pPr>
            <a:lvl2pPr>
              <a:spcBef>
                <a:spcPts val="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FFFFFF"/>
                </a:solidFill>
                <a:latin typeface="Arial" panose="020B0604020202020204" pitchFamily="34" charset="0"/>
                <a:ea typeface="DejaVu Sans" charset="0"/>
                <a:cs typeface="DejaVu Sans" charset="0"/>
              </a:defRPr>
            </a:lvl2pPr>
            <a:lvl3pPr>
              <a:spcBef>
                <a:spcPts val="5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FFFFFF"/>
                </a:solidFill>
                <a:latin typeface="Arial" panose="020B0604020202020204" pitchFamily="34" charset="0"/>
                <a:ea typeface="DejaVu Sans" charset="0"/>
                <a:cs typeface="DejaVu Sans"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9pPr>
          </a:lstStyle>
          <a:p>
            <a:pPr eaLnBrk="1" hangingPunct="1">
              <a:spcBef>
                <a:spcPct val="0"/>
              </a:spcBef>
              <a:buClrTx/>
              <a:buFontTx/>
              <a:buNone/>
            </a:pPr>
            <a:r>
              <a:rPr lang="en-US" altLang="ru-RU" sz="1800">
                <a:latin typeface="Times New Roman" panose="02020603050405020304" pitchFamily="18" charset="0"/>
              </a:rPr>
              <a:t>GW170817A , announced 16.10.2017 *) </a:t>
            </a:r>
          </a:p>
          <a:p>
            <a:pPr eaLnBrk="1" hangingPunct="1">
              <a:spcBef>
                <a:spcPct val="0"/>
              </a:spcBef>
              <a:buClrTx/>
              <a:buFontTx/>
              <a:buNone/>
            </a:pPr>
            <a:endParaRPr lang="en-US" altLang="ru-RU" sz="1800">
              <a:latin typeface="Times New Roman" panose="02020603050405020304" pitchFamily="18" charset="0"/>
            </a:endParaRPr>
          </a:p>
        </p:txBody>
      </p:sp>
      <p:sp>
        <p:nvSpPr>
          <p:cNvPr id="82948" name="Text Box 3">
            <a:extLst>
              <a:ext uri="{FF2B5EF4-FFF2-40B4-BE49-F238E27FC236}">
                <a16:creationId xmlns:a16="http://schemas.microsoft.com/office/drawing/2014/main" id="{828ECA63-E6D8-4E42-B063-5BEF755A4092}"/>
              </a:ext>
            </a:extLst>
          </p:cNvPr>
          <p:cNvSpPr txBox="1">
            <a:spLocks noChangeArrowheads="1"/>
          </p:cNvSpPr>
          <p:nvPr/>
        </p:nvSpPr>
        <p:spPr bwMode="auto">
          <a:xfrm>
            <a:off x="206375" y="6288088"/>
            <a:ext cx="8755063"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ts val="7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FFFFFF"/>
                </a:solidFill>
                <a:latin typeface="Arial" panose="020B0604020202020204" pitchFamily="34" charset="0"/>
                <a:ea typeface="DejaVu Sans" charset="0"/>
                <a:cs typeface="DejaVu Sans" charset="0"/>
              </a:defRPr>
            </a:lvl1pPr>
            <a:lvl2pPr>
              <a:spcBef>
                <a:spcPts val="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FFFFFF"/>
                </a:solidFill>
                <a:latin typeface="Arial" panose="020B0604020202020204" pitchFamily="34" charset="0"/>
                <a:ea typeface="DejaVu Sans" charset="0"/>
                <a:cs typeface="DejaVu Sans" charset="0"/>
              </a:defRPr>
            </a:lvl2pPr>
            <a:lvl3pPr>
              <a:spcBef>
                <a:spcPts val="5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FFFFFF"/>
                </a:solidFill>
                <a:latin typeface="Arial" panose="020B0604020202020204" pitchFamily="34" charset="0"/>
                <a:ea typeface="DejaVu Sans" charset="0"/>
                <a:cs typeface="DejaVu Sans"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DejaVu Sans" charset="0"/>
                <a:cs typeface="DejaVu Sans" charset="0"/>
              </a:defRPr>
            </a:lvl9pPr>
          </a:lstStyle>
          <a:p>
            <a:pPr eaLnBrk="1" hangingPunct="1">
              <a:spcBef>
                <a:spcPct val="0"/>
              </a:spcBef>
              <a:buClrTx/>
              <a:buFontTx/>
              <a:buNone/>
            </a:pPr>
            <a:r>
              <a:rPr lang="en-US" altLang="ru-RU" sz="1800">
                <a:latin typeface="Times New Roman" panose="02020603050405020304" pitchFamily="18" charset="0"/>
              </a:rPr>
              <a:t>*) B.P. Abbott et al. [LIGO/Virgo Collab.], PRL 119, 161101 (2017); ApJLett 848, L12 (2017) </a:t>
            </a:r>
          </a:p>
        </p:txBody>
      </p:sp>
      <p:pic>
        <p:nvPicPr>
          <p:cNvPr id="82949" name="Picture 4">
            <a:extLst>
              <a:ext uri="{FF2B5EF4-FFF2-40B4-BE49-F238E27FC236}">
                <a16:creationId xmlns:a16="http://schemas.microsoft.com/office/drawing/2014/main" id="{AB3CF617-FA94-A942-B340-2432F037C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084263"/>
            <a:ext cx="8205787" cy="1878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50" name="Picture 5">
            <a:extLst>
              <a:ext uri="{FF2B5EF4-FFF2-40B4-BE49-F238E27FC236}">
                <a16:creationId xmlns:a16="http://schemas.microsoft.com/office/drawing/2014/main" id="{DD1DCB49-CE44-CA4D-AE5B-FCB768B0A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3017838"/>
            <a:ext cx="4613275" cy="3074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51" name="Picture 6">
            <a:extLst>
              <a:ext uri="{FF2B5EF4-FFF2-40B4-BE49-F238E27FC236}">
                <a16:creationId xmlns:a16="http://schemas.microsoft.com/office/drawing/2014/main" id="{31E4E144-2A60-CA42-925F-723B86D68B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7788" y="3036888"/>
            <a:ext cx="3549650" cy="2476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818636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33662</TotalTime>
  <Words>676</Words>
  <Application>Microsoft Macintosh PowerPoint</Application>
  <PresentationFormat>On-screen Show (4:3)</PresentationFormat>
  <Paragraphs>97</Paragraphs>
  <Slides>20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DejaVu Sans</vt:lpstr>
      <vt:lpstr>Helvetica</vt:lpstr>
      <vt:lpstr>Helvetica Light</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Double Neutron Stars and Millisecond Pulsars</vt:lpstr>
      <vt:lpstr>Statistics of Pulsars </vt:lpstr>
      <vt:lpstr>Pulse shapes and el.-magn. spectrum</vt:lpstr>
      <vt:lpstr>Compact star mergers</vt:lpstr>
      <vt:lpstr>Neutron star mergers </vt:lpstr>
      <vt:lpstr>Neutron star mergers </vt:lpstr>
      <vt:lpstr>UHECRs origination from Neutron Stars</vt:lpstr>
      <vt:lpstr>PowerPoint Presentation</vt:lpstr>
      <vt:lpstr>PowerPoint Presentation</vt:lpstr>
      <vt:lpstr>PowerPoint Presentation</vt:lpstr>
      <vt:lpstr>PowerPoint Presentation</vt:lpstr>
      <vt:lpstr>PowerPoint Presentation</vt:lpstr>
      <vt:lpstr>Magnetic Penrose Process</vt:lpstr>
      <vt:lpstr>Cosmic Ray Ensembles</vt:lpstr>
      <vt:lpstr>Perspectives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sculkaputz</dc:creator>
  <dc:description/>
  <cp:lastModifiedBy>David Edwin Alvarez Castillo</cp:lastModifiedBy>
  <cp:revision>398</cp:revision>
  <cp:lastPrinted>2019-05-29T18:22:04Z</cp:lastPrinted>
  <dcterms:created xsi:type="dcterms:W3CDTF">2015-07-06T09:27:00Z</dcterms:created>
  <dcterms:modified xsi:type="dcterms:W3CDTF">2019-11-21T21:59:48Z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