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9" r:id="rId3"/>
    <p:sldId id="261" r:id="rId4"/>
    <p:sldId id="258" r:id="rId5"/>
    <p:sldId id="274" r:id="rId6"/>
    <p:sldId id="290" r:id="rId7"/>
    <p:sldId id="275" r:id="rId8"/>
    <p:sldId id="276" r:id="rId9"/>
    <p:sldId id="292" r:id="rId10"/>
    <p:sldId id="277" r:id="rId11"/>
    <p:sldId id="281" r:id="rId12"/>
    <p:sldId id="282" r:id="rId13"/>
    <p:sldId id="279" r:id="rId14"/>
    <p:sldId id="280" r:id="rId15"/>
    <p:sldId id="268" r:id="rId16"/>
    <p:sldId id="264" r:id="rId17"/>
    <p:sldId id="283" r:id="rId18"/>
    <p:sldId id="265" r:id="rId19"/>
    <p:sldId id="284" r:id="rId20"/>
    <p:sldId id="285" r:id="rId21"/>
    <p:sldId id="266" r:id="rId22"/>
    <p:sldId id="286" r:id="rId23"/>
    <p:sldId id="291" r:id="rId24"/>
    <p:sldId id="293" r:id="rId25"/>
    <p:sldId id="289"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1A7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86"/>
    <p:restoredTop sz="94666"/>
  </p:normalViewPr>
  <p:slideViewPr>
    <p:cSldViewPr snapToGrid="0" snapToObjects="1">
      <p:cViewPr varScale="1">
        <p:scale>
          <a:sx n="87" d="100"/>
          <a:sy n="87" d="100"/>
        </p:scale>
        <p:origin x="224"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025C4-DD4B-6948-8454-8B34B0265F23}" type="datetimeFigureOut">
              <a:rPr lang="ru-RU" smtClean="0"/>
              <a:t>27.11.2019</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BDB23-713B-2942-97E5-42521E0B770F}" type="slidenum">
              <a:rPr lang="ru-RU" smtClean="0"/>
              <a:t>‹#›</a:t>
            </a:fld>
            <a:endParaRPr lang="ru-RU"/>
          </a:p>
        </p:txBody>
      </p:sp>
    </p:spTree>
    <p:extLst>
      <p:ext uri="{BB962C8B-B14F-4D97-AF65-F5344CB8AC3E}">
        <p14:creationId xmlns:p14="http://schemas.microsoft.com/office/powerpoint/2010/main" val="2366356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2A5BDB23-713B-2942-97E5-42521E0B770F}" type="slidenum">
              <a:rPr lang="ru-RU" smtClean="0"/>
              <a:t>8</a:t>
            </a:fld>
            <a:endParaRPr lang="ru-RU"/>
          </a:p>
        </p:txBody>
      </p:sp>
    </p:spTree>
    <p:extLst>
      <p:ext uri="{BB962C8B-B14F-4D97-AF65-F5344CB8AC3E}">
        <p14:creationId xmlns:p14="http://schemas.microsoft.com/office/powerpoint/2010/main" val="24449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3266-A4F7-C641-9C21-434C6F8B5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F2ACD83C-CBE5-5E4A-B6E6-1D3156E62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3DAF6C3C-A87D-AC4B-9CD8-203994C5646A}"/>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5" name="Footer Placeholder 4">
            <a:extLst>
              <a:ext uri="{FF2B5EF4-FFF2-40B4-BE49-F238E27FC236}">
                <a16:creationId xmlns:a16="http://schemas.microsoft.com/office/drawing/2014/main" id="{4A781287-BFC9-F045-A317-7B49C3E81EB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B2B825-B448-8049-8769-11076487C090}"/>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307985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58BB-0840-F841-A671-7019420DB8F2}"/>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A9C6094E-7496-5348-A804-A1A5EBF7C7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F9C6090-ACDB-DC46-9052-072C5EC8A682}"/>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5" name="Footer Placeholder 4">
            <a:extLst>
              <a:ext uri="{FF2B5EF4-FFF2-40B4-BE49-F238E27FC236}">
                <a16:creationId xmlns:a16="http://schemas.microsoft.com/office/drawing/2014/main" id="{27106B85-4C09-C445-98CB-2E2A333F0EB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2CCF774-77DE-DC4D-994A-09C145B4628F}"/>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4265793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2724BC-B3A4-8443-8425-FD907DBA1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1D32E0AA-AEC7-5B4F-ABDC-7085B8A78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838B695-508D-BA44-9952-05DD92CDAC5E}"/>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5" name="Footer Placeholder 4">
            <a:extLst>
              <a:ext uri="{FF2B5EF4-FFF2-40B4-BE49-F238E27FC236}">
                <a16:creationId xmlns:a16="http://schemas.microsoft.com/office/drawing/2014/main" id="{859C452A-E144-D743-88CF-8F7971EF0D4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E09C6602-52B9-464E-ADDE-2DC1B0750592}"/>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78169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1663-AA94-0745-81D3-F244A8C4EF8C}"/>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4F975BD7-D7F7-E441-8486-0F8DE17DA8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62E52922-3B2A-6342-8859-CCEA16A82F51}"/>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5" name="Footer Placeholder 4">
            <a:extLst>
              <a:ext uri="{FF2B5EF4-FFF2-40B4-BE49-F238E27FC236}">
                <a16:creationId xmlns:a16="http://schemas.microsoft.com/office/drawing/2014/main" id="{417E0983-9554-8E4C-8742-8B14511A72B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6DB15EE-F7B8-6241-A4AA-CF0F5046BF8C}"/>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287577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72D5-F82A-9B47-9A18-E6196349F7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3F00CDB7-9519-A54E-8135-CC914EDF2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F54E52-C187-254A-8BB4-D8710EB077DE}"/>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5" name="Footer Placeholder 4">
            <a:extLst>
              <a:ext uri="{FF2B5EF4-FFF2-40B4-BE49-F238E27FC236}">
                <a16:creationId xmlns:a16="http://schemas.microsoft.com/office/drawing/2014/main" id="{E1CDF284-8796-F046-A704-73151939050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A48C3C3-FCB0-EF4B-BFE9-5F0BF6FA448E}"/>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202664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2DB6-34A2-3A4D-8CAE-DDD545688A29}"/>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3DDE4BEF-A475-F14D-ACE0-4D274B1FF3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ABDB2EED-3B15-D545-9797-7511DC1E44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DD03DC76-E3FB-2844-BC7C-668BA248CFDF}"/>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6" name="Footer Placeholder 5">
            <a:extLst>
              <a:ext uri="{FF2B5EF4-FFF2-40B4-BE49-F238E27FC236}">
                <a16:creationId xmlns:a16="http://schemas.microsoft.com/office/drawing/2014/main" id="{3FCFD4A8-C535-2B49-A750-15EF0BCD5C2A}"/>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695ED285-1564-F047-B3F8-38A08D631B93}"/>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26685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1900-D0BC-E84C-9913-6E0DD8B464E5}"/>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39F0525-B4A2-1E45-A12A-9EE6E53514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9C4253-7165-7E4F-A2D6-A16F30CBED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479C38C7-62B9-CF41-9B7B-C47789F441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22A288-F8AA-B845-8810-EB8876564A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937F2306-3E44-F340-80F1-96BA178DD590}"/>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8" name="Footer Placeholder 7">
            <a:extLst>
              <a:ext uri="{FF2B5EF4-FFF2-40B4-BE49-F238E27FC236}">
                <a16:creationId xmlns:a16="http://schemas.microsoft.com/office/drawing/2014/main" id="{99D3E8E3-DE2F-3542-84ED-DDA8552D5AFE}"/>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B83E5FD7-DD80-8B48-AB0B-92DE97429BAB}"/>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319933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ED7A-EF9F-0B4A-8E54-D0CB5D262B30}"/>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B986F65B-D402-1A4B-9567-9B9F64157038}"/>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4" name="Footer Placeholder 3">
            <a:extLst>
              <a:ext uri="{FF2B5EF4-FFF2-40B4-BE49-F238E27FC236}">
                <a16:creationId xmlns:a16="http://schemas.microsoft.com/office/drawing/2014/main" id="{AB1A7A58-FA21-3649-8F20-7CF9C04981D7}"/>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2A9E58F2-133A-F740-8017-32260D52E7B9}"/>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3092755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F3E102-03AC-B84F-A252-860432528686}"/>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3" name="Footer Placeholder 2">
            <a:extLst>
              <a:ext uri="{FF2B5EF4-FFF2-40B4-BE49-F238E27FC236}">
                <a16:creationId xmlns:a16="http://schemas.microsoft.com/office/drawing/2014/main" id="{2453703C-9D57-3F48-B865-8A9C6ABDD3EF}"/>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F121FBC6-D878-5640-89BD-70477D860813}"/>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298573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87F4-507B-EB40-A580-77FA1AD06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66826D1A-CECD-7645-BE5E-8BAA03C8F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BF87BEDD-1FD0-4B48-8EFE-579BA727A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BFE1FB-E285-4842-AC90-20400185E969}"/>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6" name="Footer Placeholder 5">
            <a:extLst>
              <a:ext uri="{FF2B5EF4-FFF2-40B4-BE49-F238E27FC236}">
                <a16:creationId xmlns:a16="http://schemas.microsoft.com/office/drawing/2014/main" id="{B8ED39FC-D245-5743-8592-8E815EA23013}"/>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5122C498-4BB5-1E4D-B9FB-8372F038DDD4}"/>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429416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3B1E-820F-2E49-AACA-9A3248E27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AE8700E3-585E-264C-A11C-1C74DDC3B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8D5EC20F-C586-BB47-85C5-39EC178E5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5ADEB4-1A32-9C49-894D-2510E00621E4}"/>
              </a:ext>
            </a:extLst>
          </p:cNvPr>
          <p:cNvSpPr>
            <a:spLocks noGrp="1"/>
          </p:cNvSpPr>
          <p:nvPr>
            <p:ph type="dt" sz="half" idx="10"/>
          </p:nvPr>
        </p:nvSpPr>
        <p:spPr/>
        <p:txBody>
          <a:bodyPr/>
          <a:lstStyle/>
          <a:p>
            <a:fld id="{375362B4-1BDB-FC47-A989-A7DEB27A639E}" type="datetimeFigureOut">
              <a:rPr lang="ru-RU" smtClean="0"/>
              <a:t>27.11.2019</a:t>
            </a:fld>
            <a:endParaRPr lang="ru-RU"/>
          </a:p>
        </p:txBody>
      </p:sp>
      <p:sp>
        <p:nvSpPr>
          <p:cNvPr id="6" name="Footer Placeholder 5">
            <a:extLst>
              <a:ext uri="{FF2B5EF4-FFF2-40B4-BE49-F238E27FC236}">
                <a16:creationId xmlns:a16="http://schemas.microsoft.com/office/drawing/2014/main" id="{C698B4CC-0A11-3E48-91E4-CEC9598E2F05}"/>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7AC46988-04DF-2741-A2D2-AD86C268486A}"/>
              </a:ext>
            </a:extLst>
          </p:cNvPr>
          <p:cNvSpPr>
            <a:spLocks noGrp="1"/>
          </p:cNvSpPr>
          <p:nvPr>
            <p:ph type="sldNum" sz="quarter" idx="12"/>
          </p:nvPr>
        </p:nvSpPr>
        <p:spPr/>
        <p:txBody>
          <a:bodyPr/>
          <a:lstStyle/>
          <a:p>
            <a:fld id="{1B349716-FFB6-4B48-BE4F-5EF27A9BB2CF}" type="slidenum">
              <a:rPr lang="ru-RU" smtClean="0"/>
              <a:t>‹#›</a:t>
            </a:fld>
            <a:endParaRPr lang="ru-RU"/>
          </a:p>
        </p:txBody>
      </p:sp>
    </p:spTree>
    <p:extLst>
      <p:ext uri="{BB962C8B-B14F-4D97-AF65-F5344CB8AC3E}">
        <p14:creationId xmlns:p14="http://schemas.microsoft.com/office/powerpoint/2010/main" val="252998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6330E-9794-674E-AD6D-1ADF0D5E6C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E35AA279-ABDF-C84A-838B-73D10F319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8B81A30-CB91-CE41-A37E-5F58003EB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362B4-1BDB-FC47-A989-A7DEB27A639E}" type="datetimeFigureOut">
              <a:rPr lang="ru-RU" smtClean="0"/>
              <a:t>27.11.2019</a:t>
            </a:fld>
            <a:endParaRPr lang="ru-RU"/>
          </a:p>
        </p:txBody>
      </p:sp>
      <p:sp>
        <p:nvSpPr>
          <p:cNvPr id="5" name="Footer Placeholder 4">
            <a:extLst>
              <a:ext uri="{FF2B5EF4-FFF2-40B4-BE49-F238E27FC236}">
                <a16:creationId xmlns:a16="http://schemas.microsoft.com/office/drawing/2014/main" id="{B4BBA3DD-510E-6A4A-AB25-A92AA1C4E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50357311-0276-C845-91A4-EE2471431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49716-FFB6-4B48-BE4F-5EF27A9BB2CF}" type="slidenum">
              <a:rPr lang="ru-RU" smtClean="0"/>
              <a:t>‹#›</a:t>
            </a:fld>
            <a:endParaRPr lang="ru-RU"/>
          </a:p>
        </p:txBody>
      </p:sp>
    </p:spTree>
    <p:extLst>
      <p:ext uri="{BB962C8B-B14F-4D97-AF65-F5344CB8AC3E}">
        <p14:creationId xmlns:p14="http://schemas.microsoft.com/office/powerpoint/2010/main" val="1521944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gif"/><Relationship Id="rId11" Type="http://schemas.openxmlformats.org/officeDocument/2006/relationships/image" Target="../media/image57.png"/><Relationship Id="rId5" Type="http://schemas.openxmlformats.org/officeDocument/2006/relationships/image" Target="../media/image52.jpe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hyperlink" Target="http://code.google.com/p/thrust/downloads/list" TargetMode="External"/><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A778-1E2D-7D49-9AF7-FFD4324D96CE}"/>
              </a:ext>
            </a:extLst>
          </p:cNvPr>
          <p:cNvSpPr>
            <a:spLocks noGrp="1"/>
          </p:cNvSpPr>
          <p:nvPr>
            <p:ph type="ctrTitle"/>
          </p:nvPr>
        </p:nvSpPr>
        <p:spPr/>
        <p:txBody>
          <a:bodyPr/>
          <a:lstStyle/>
          <a:p>
            <a:pPr algn="r"/>
            <a:r>
              <a:rPr lang="en-US" cap="small" dirty="0"/>
              <a:t>Heterogeneous computing platform </a:t>
            </a:r>
            <a:r>
              <a:rPr lang="en-US" b="1" cap="small" dirty="0" err="1"/>
              <a:t>HybriLIT</a:t>
            </a:r>
            <a:endParaRPr lang="ru-RU" b="1" cap="small" dirty="0"/>
          </a:p>
        </p:txBody>
      </p:sp>
      <p:sp>
        <p:nvSpPr>
          <p:cNvPr id="3" name="Subtitle 2">
            <a:extLst>
              <a:ext uri="{FF2B5EF4-FFF2-40B4-BE49-F238E27FC236}">
                <a16:creationId xmlns:a16="http://schemas.microsoft.com/office/drawing/2014/main" id="{989E54B7-0408-7548-B8F2-F82E005A44CC}"/>
              </a:ext>
            </a:extLst>
          </p:cNvPr>
          <p:cNvSpPr>
            <a:spLocks noGrp="1"/>
          </p:cNvSpPr>
          <p:nvPr>
            <p:ph type="subTitle" idx="1"/>
          </p:nvPr>
        </p:nvSpPr>
        <p:spPr>
          <a:xfrm>
            <a:off x="1524000" y="3602037"/>
            <a:ext cx="9144000" cy="2760663"/>
          </a:xfrm>
        </p:spPr>
        <p:txBody>
          <a:bodyPr>
            <a:normAutofit fontScale="92500" lnSpcReduction="10000"/>
          </a:bodyPr>
          <a:lstStyle/>
          <a:p>
            <a:pPr algn="r"/>
            <a:r>
              <a:rPr lang="en-US" sz="3600" cap="small" dirty="0"/>
              <a:t>Alexander </a:t>
            </a:r>
            <a:r>
              <a:rPr lang="en-US" sz="3600" cap="small" dirty="0" err="1"/>
              <a:t>Ayriyan</a:t>
            </a:r>
            <a:r>
              <a:rPr lang="en-US" sz="3600" cap="small" dirty="0"/>
              <a:t> (JINR &amp; AANL)</a:t>
            </a:r>
          </a:p>
          <a:p>
            <a:pPr algn="r"/>
            <a:r>
              <a:rPr lang="en-US" sz="3600" cap="small" dirty="0"/>
              <a:t>on behalf of the </a:t>
            </a:r>
            <a:r>
              <a:rPr lang="en-US" sz="3600" cap="small" dirty="0" err="1"/>
              <a:t>HybriLIT</a:t>
            </a:r>
            <a:r>
              <a:rPr lang="en-US" sz="3600" cap="small" dirty="0"/>
              <a:t> team</a:t>
            </a:r>
          </a:p>
          <a:p>
            <a:pPr algn="r"/>
            <a:r>
              <a:rPr lang="en-US" sz="3000" cap="small" dirty="0"/>
              <a:t>Special thanks D. </a:t>
            </a:r>
            <a:r>
              <a:rPr lang="en-US" sz="3000" cap="small" dirty="0" err="1"/>
              <a:t>Podgainy</a:t>
            </a:r>
            <a:r>
              <a:rPr lang="en-US" sz="3000" cap="small" dirty="0"/>
              <a:t>, O. </a:t>
            </a:r>
            <a:r>
              <a:rPr lang="en-US" sz="3000" cap="small" dirty="0" err="1"/>
              <a:t>Streltsova</a:t>
            </a:r>
            <a:r>
              <a:rPr lang="en-US" sz="3000" cap="small" dirty="0"/>
              <a:t>, M. </a:t>
            </a:r>
            <a:r>
              <a:rPr lang="en-US" sz="3000" cap="small" dirty="0" err="1"/>
              <a:t>Zuev</a:t>
            </a:r>
            <a:endParaRPr lang="en-US" sz="3000" cap="small" dirty="0"/>
          </a:p>
          <a:p>
            <a:pPr algn="r"/>
            <a:endParaRPr lang="en-US" sz="100" cap="small" dirty="0"/>
          </a:p>
          <a:p>
            <a:pPr algn="r"/>
            <a:r>
              <a:rPr lang="en-US" sz="3600" cap="small" dirty="0"/>
              <a:t>CREDO </a:t>
            </a:r>
            <a:r>
              <a:rPr lang="en-US" sz="3600" cap="small" dirty="0" err="1"/>
              <a:t>Visegrad</a:t>
            </a:r>
            <a:r>
              <a:rPr lang="en-US" sz="3600" cap="small" dirty="0"/>
              <a:t> Workshop 2019</a:t>
            </a:r>
          </a:p>
          <a:p>
            <a:pPr algn="r"/>
            <a:r>
              <a:rPr lang="en-US" sz="3000" cap="small" dirty="0"/>
              <a:t>November 20-23,</a:t>
            </a:r>
            <a:r>
              <a:rPr lang="ru-RU" sz="3000" cap="small" dirty="0"/>
              <a:t> </a:t>
            </a:r>
            <a:r>
              <a:rPr lang="en-US" sz="3000" cap="small" dirty="0"/>
              <a:t>2019</a:t>
            </a:r>
            <a:endParaRPr lang="ru-RU" sz="3000" cap="small" dirty="0"/>
          </a:p>
        </p:txBody>
      </p:sp>
      <p:pic>
        <p:nvPicPr>
          <p:cNvPr id="5" name="Picture 4">
            <a:extLst>
              <a:ext uri="{FF2B5EF4-FFF2-40B4-BE49-F238E27FC236}">
                <a16:creationId xmlns:a16="http://schemas.microsoft.com/office/drawing/2014/main" id="{C027565B-358E-7C41-8F1B-761CBC2E6999}"/>
              </a:ext>
            </a:extLst>
          </p:cNvPr>
          <p:cNvPicPr>
            <a:picLocks noChangeAspect="1"/>
          </p:cNvPicPr>
          <p:nvPr/>
        </p:nvPicPr>
        <p:blipFill rotWithShape="1">
          <a:blip r:embed="rId2"/>
          <a:srcRect b="24772"/>
          <a:stretch/>
        </p:blipFill>
        <p:spPr>
          <a:xfrm>
            <a:off x="4358102" y="19050"/>
            <a:ext cx="2747548" cy="1215835"/>
          </a:xfrm>
          <a:prstGeom prst="rect">
            <a:avLst/>
          </a:prstGeom>
        </p:spPr>
      </p:pic>
      <p:pic>
        <p:nvPicPr>
          <p:cNvPr id="6" name="Picture 5">
            <a:extLst>
              <a:ext uri="{FF2B5EF4-FFF2-40B4-BE49-F238E27FC236}">
                <a16:creationId xmlns:a16="http://schemas.microsoft.com/office/drawing/2014/main" id="{4589734B-FC9D-7A4D-8B7C-AA7953D14735}"/>
              </a:ext>
            </a:extLst>
          </p:cNvPr>
          <p:cNvPicPr>
            <a:picLocks noChangeAspect="1"/>
          </p:cNvPicPr>
          <p:nvPr/>
        </p:nvPicPr>
        <p:blipFill>
          <a:blip r:embed="rId3"/>
          <a:stretch>
            <a:fillRect/>
          </a:stretch>
        </p:blipFill>
        <p:spPr>
          <a:xfrm>
            <a:off x="219660" y="132555"/>
            <a:ext cx="4297777" cy="1030289"/>
          </a:xfrm>
          <a:prstGeom prst="rect">
            <a:avLst/>
          </a:prstGeom>
        </p:spPr>
      </p:pic>
    </p:spTree>
    <p:extLst>
      <p:ext uri="{BB962C8B-B14F-4D97-AF65-F5344CB8AC3E}">
        <p14:creationId xmlns:p14="http://schemas.microsoft.com/office/powerpoint/2010/main" val="403936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Main computational components of </a:t>
            </a:r>
            <a:r>
              <a:rPr lang="en-US" sz="3600" cap="small" dirty="0" err="1"/>
              <a:t>Govorun</a:t>
            </a:r>
            <a:endParaRPr lang="en-US" sz="3600" cap="small" dirty="0"/>
          </a:p>
        </p:txBody>
      </p:sp>
      <p:grpSp>
        <p:nvGrpSpPr>
          <p:cNvPr id="8" name="Group 7">
            <a:extLst>
              <a:ext uri="{FF2B5EF4-FFF2-40B4-BE49-F238E27FC236}">
                <a16:creationId xmlns:a16="http://schemas.microsoft.com/office/drawing/2014/main" id="{BF72C6A3-2503-4944-B07E-31BBD014B241}"/>
              </a:ext>
            </a:extLst>
          </p:cNvPr>
          <p:cNvGrpSpPr/>
          <p:nvPr/>
        </p:nvGrpSpPr>
        <p:grpSpPr>
          <a:xfrm>
            <a:off x="488872" y="680367"/>
            <a:ext cx="10972800" cy="6141041"/>
            <a:chOff x="434008" y="808383"/>
            <a:chExt cx="10972800" cy="6141041"/>
          </a:xfrm>
        </p:grpSpPr>
        <p:pic>
          <p:nvPicPr>
            <p:cNvPr id="3" name="Picture 2">
              <a:extLst>
                <a:ext uri="{FF2B5EF4-FFF2-40B4-BE49-F238E27FC236}">
                  <a16:creationId xmlns:a16="http://schemas.microsoft.com/office/drawing/2014/main" id="{7AC386C1-3629-BC4C-A4B9-022F81D25E5B}"/>
                </a:ext>
              </a:extLst>
            </p:cNvPr>
            <p:cNvPicPr>
              <a:picLocks noChangeAspect="1"/>
            </p:cNvPicPr>
            <p:nvPr/>
          </p:nvPicPr>
          <p:blipFill rotWithShape="1">
            <a:blip r:embed="rId2"/>
            <a:srcRect t="14106" b="6087"/>
            <a:stretch/>
          </p:blipFill>
          <p:spPr>
            <a:xfrm>
              <a:off x="434008" y="808383"/>
              <a:ext cx="10972800" cy="5473149"/>
            </a:xfrm>
            <a:prstGeom prst="rect">
              <a:avLst/>
            </a:prstGeom>
          </p:spPr>
        </p:pic>
        <p:pic>
          <p:nvPicPr>
            <p:cNvPr id="6" name="Picture 5">
              <a:extLst>
                <a:ext uri="{FF2B5EF4-FFF2-40B4-BE49-F238E27FC236}">
                  <a16:creationId xmlns:a16="http://schemas.microsoft.com/office/drawing/2014/main" id="{1A0B2008-335A-CB4A-9E32-599D0F5632B7}"/>
                </a:ext>
              </a:extLst>
            </p:cNvPr>
            <p:cNvPicPr>
              <a:picLocks noChangeAspect="1"/>
            </p:cNvPicPr>
            <p:nvPr/>
          </p:nvPicPr>
          <p:blipFill rotWithShape="1">
            <a:blip r:embed="rId3"/>
            <a:srcRect t="80687" b="8406"/>
            <a:stretch/>
          </p:blipFill>
          <p:spPr>
            <a:xfrm>
              <a:off x="434008" y="6201420"/>
              <a:ext cx="10972800" cy="748004"/>
            </a:xfrm>
            <a:prstGeom prst="rect">
              <a:avLst/>
            </a:prstGeom>
          </p:spPr>
        </p:pic>
      </p:grpSp>
      <p:sp>
        <p:nvSpPr>
          <p:cNvPr id="9" name="TextBox 8">
            <a:extLst>
              <a:ext uri="{FF2B5EF4-FFF2-40B4-BE49-F238E27FC236}">
                <a16:creationId xmlns:a16="http://schemas.microsoft.com/office/drawing/2014/main" id="{9BE6CA5D-4709-FE42-8DE9-C00712E12096}"/>
              </a:ext>
            </a:extLst>
          </p:cNvPr>
          <p:cNvSpPr txBox="1"/>
          <p:nvPr/>
        </p:nvSpPr>
        <p:spPr>
          <a:xfrm rot="16200000">
            <a:off x="-496059" y="5787707"/>
            <a:ext cx="1471621" cy="461665"/>
          </a:xfrm>
          <a:prstGeom prst="rect">
            <a:avLst/>
          </a:prstGeom>
          <a:noFill/>
        </p:spPr>
        <p:txBody>
          <a:bodyPr wrap="none" rtlCol="0">
            <a:spAutoFit/>
          </a:bodyPr>
          <a:lstStyle/>
          <a:p>
            <a:r>
              <a:rPr lang="en-US" sz="2400" b="1" dirty="0"/>
              <a:t>TOP50 CIS</a:t>
            </a:r>
            <a:endParaRPr lang="ru-RU" sz="2400" b="1" dirty="0"/>
          </a:p>
        </p:txBody>
      </p:sp>
      <p:sp>
        <p:nvSpPr>
          <p:cNvPr id="10" name="TextBox 9">
            <a:extLst>
              <a:ext uri="{FF2B5EF4-FFF2-40B4-BE49-F238E27FC236}">
                <a16:creationId xmlns:a16="http://schemas.microsoft.com/office/drawing/2014/main" id="{3517F588-4FA6-B448-BAEE-07CF87DD85A4}"/>
              </a:ext>
            </a:extLst>
          </p:cNvPr>
          <p:cNvSpPr txBox="1"/>
          <p:nvPr/>
        </p:nvSpPr>
        <p:spPr>
          <a:xfrm>
            <a:off x="452296" y="5504688"/>
            <a:ext cx="572593" cy="400110"/>
          </a:xfrm>
          <a:prstGeom prst="rect">
            <a:avLst/>
          </a:prstGeom>
          <a:noFill/>
        </p:spPr>
        <p:txBody>
          <a:bodyPr wrap="none" rtlCol="0">
            <a:spAutoFit/>
          </a:bodyPr>
          <a:lstStyle/>
          <a:p>
            <a:r>
              <a:rPr lang="en-US" sz="2000" b="1" dirty="0">
                <a:solidFill>
                  <a:srgbClr val="C00000"/>
                </a:solidFill>
              </a:rPr>
              <a:t>#10</a:t>
            </a:r>
            <a:endParaRPr lang="ru-RU" sz="2000" b="1" dirty="0">
              <a:solidFill>
                <a:srgbClr val="C00000"/>
              </a:solidFill>
            </a:endParaRPr>
          </a:p>
        </p:txBody>
      </p:sp>
      <p:sp>
        <p:nvSpPr>
          <p:cNvPr id="11" name="TextBox 10">
            <a:extLst>
              <a:ext uri="{FF2B5EF4-FFF2-40B4-BE49-F238E27FC236}">
                <a16:creationId xmlns:a16="http://schemas.microsoft.com/office/drawing/2014/main" id="{67C31307-0F8A-7341-B952-305C5887FFE0}"/>
              </a:ext>
            </a:extLst>
          </p:cNvPr>
          <p:cNvSpPr txBox="1"/>
          <p:nvPr/>
        </p:nvSpPr>
        <p:spPr>
          <a:xfrm>
            <a:off x="453057" y="6224636"/>
            <a:ext cx="572593" cy="400110"/>
          </a:xfrm>
          <a:prstGeom prst="rect">
            <a:avLst/>
          </a:prstGeom>
          <a:noFill/>
        </p:spPr>
        <p:txBody>
          <a:bodyPr wrap="none" rtlCol="0">
            <a:spAutoFit/>
          </a:bodyPr>
          <a:lstStyle/>
          <a:p>
            <a:r>
              <a:rPr lang="en-US" sz="2000" b="1" dirty="0">
                <a:solidFill>
                  <a:srgbClr val="C00000"/>
                </a:solidFill>
              </a:rPr>
              <a:t>#17</a:t>
            </a:r>
            <a:endParaRPr lang="ru-RU" sz="2000" b="1" dirty="0">
              <a:solidFill>
                <a:srgbClr val="C00000"/>
              </a:solidFill>
            </a:endParaRPr>
          </a:p>
        </p:txBody>
      </p:sp>
    </p:spTree>
    <p:extLst>
      <p:ext uri="{BB962C8B-B14F-4D97-AF65-F5344CB8AC3E}">
        <p14:creationId xmlns:p14="http://schemas.microsoft.com/office/powerpoint/2010/main" val="186576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The main </a:t>
            </a:r>
            <a:r>
              <a:rPr lang="en-US" sz="3600" cap="small" dirty="0" err="1"/>
              <a:t>Govorun</a:t>
            </a:r>
            <a:r>
              <a:rPr lang="en-US" sz="3600" cap="small" dirty="0"/>
              <a:t> missions</a:t>
            </a:r>
          </a:p>
        </p:txBody>
      </p:sp>
      <p:pic>
        <p:nvPicPr>
          <p:cNvPr id="22" name="Picture 4">
            <a:extLst>
              <a:ext uri="{FF2B5EF4-FFF2-40B4-BE49-F238E27FC236}">
                <a16:creationId xmlns:a16="http://schemas.microsoft.com/office/drawing/2014/main" id="{CCFAA645-EF91-464D-A5E6-460DD9A248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99794" y="245969"/>
            <a:ext cx="1724400" cy="8473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3" name="Группа 2">
            <a:extLst>
              <a:ext uri="{FF2B5EF4-FFF2-40B4-BE49-F238E27FC236}">
                <a16:creationId xmlns:a16="http://schemas.microsoft.com/office/drawing/2014/main" id="{5CC399B4-28BB-D54D-BA0B-FBBF487CA346}"/>
              </a:ext>
            </a:extLst>
          </p:cNvPr>
          <p:cNvGrpSpPr/>
          <p:nvPr/>
        </p:nvGrpSpPr>
        <p:grpSpPr>
          <a:xfrm>
            <a:off x="8246741" y="1542306"/>
            <a:ext cx="2585912" cy="2512927"/>
            <a:chOff x="8032636" y="1852177"/>
            <a:chExt cx="2585912" cy="2512927"/>
          </a:xfrm>
        </p:grpSpPr>
        <p:pic>
          <p:nvPicPr>
            <p:cNvPr id="24" name="Picture 1">
              <a:extLst>
                <a:ext uri="{FF2B5EF4-FFF2-40B4-BE49-F238E27FC236}">
                  <a16:creationId xmlns:a16="http://schemas.microsoft.com/office/drawing/2014/main" id="{5F2238EE-A693-8843-AB20-48FB9630F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636" y="1852177"/>
              <a:ext cx="2585912" cy="20242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8">
              <a:extLst>
                <a:ext uri="{FF2B5EF4-FFF2-40B4-BE49-F238E27FC236}">
                  <a16:creationId xmlns:a16="http://schemas.microsoft.com/office/drawing/2014/main" id="{6F090344-489F-3A49-93C2-715C6D30537C}"/>
                </a:ext>
              </a:extLst>
            </p:cNvPr>
            <p:cNvSpPr txBox="1">
              <a:spLocks noChangeArrowheads="1"/>
            </p:cNvSpPr>
            <p:nvPr/>
          </p:nvSpPr>
          <p:spPr bwMode="auto">
            <a:xfrm>
              <a:off x="8032636" y="3888138"/>
              <a:ext cx="2585912" cy="476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eaLnBrk="1" fontAlgn="auto" hangingPunct="1">
                <a:spcBef>
                  <a:spcPts val="0"/>
                </a:spcBef>
                <a:spcAft>
                  <a:spcPts val="0"/>
                </a:spcAft>
              </a:pPr>
              <a:r>
                <a:rPr lang="en-US" altLang="ru-RU" sz="2200" b="1" dirty="0">
                  <a:solidFill>
                    <a:schemeClr val="tx1"/>
                  </a:solidFill>
                  <a:latin typeface="+mj-lt"/>
                </a:rPr>
                <a:t>Events reconstruction</a:t>
              </a:r>
            </a:p>
          </p:txBody>
        </p:sp>
      </p:grpSp>
      <p:grpSp>
        <p:nvGrpSpPr>
          <p:cNvPr id="26" name="Группа 1">
            <a:extLst>
              <a:ext uri="{FF2B5EF4-FFF2-40B4-BE49-F238E27FC236}">
                <a16:creationId xmlns:a16="http://schemas.microsoft.com/office/drawing/2014/main" id="{DC272D3F-8165-0741-8B33-F4BE3F2B7318}"/>
              </a:ext>
            </a:extLst>
          </p:cNvPr>
          <p:cNvGrpSpPr/>
          <p:nvPr/>
        </p:nvGrpSpPr>
        <p:grpSpPr>
          <a:xfrm>
            <a:off x="1114414" y="1110258"/>
            <a:ext cx="2568178" cy="2426470"/>
            <a:chOff x="771453" y="1563213"/>
            <a:chExt cx="2568178" cy="2426470"/>
          </a:xfrm>
        </p:grpSpPr>
        <p:pic>
          <p:nvPicPr>
            <p:cNvPr id="27" name="Picture 5">
              <a:extLst>
                <a:ext uri="{FF2B5EF4-FFF2-40B4-BE49-F238E27FC236}">
                  <a16:creationId xmlns:a16="http://schemas.microsoft.com/office/drawing/2014/main" id="{9B758750-F0EE-9E40-8EFD-403242D8D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67" y="1563213"/>
              <a:ext cx="2520950" cy="197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Text Box 10">
              <a:extLst>
                <a:ext uri="{FF2B5EF4-FFF2-40B4-BE49-F238E27FC236}">
                  <a16:creationId xmlns:a16="http://schemas.microsoft.com/office/drawing/2014/main" id="{515EAD60-9E59-664A-B3C1-16A54696C616}"/>
                </a:ext>
              </a:extLst>
            </p:cNvPr>
            <p:cNvSpPr txBox="1">
              <a:spLocks noChangeArrowheads="1"/>
            </p:cNvSpPr>
            <p:nvPr/>
          </p:nvSpPr>
          <p:spPr bwMode="auto">
            <a:xfrm>
              <a:off x="771453" y="3543185"/>
              <a:ext cx="2568178" cy="446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eaLnBrk="1" fontAlgn="auto" hangingPunct="1">
                <a:spcBef>
                  <a:spcPts val="0"/>
                </a:spcBef>
                <a:spcAft>
                  <a:spcPts val="0"/>
                </a:spcAft>
              </a:pPr>
              <a:r>
                <a:rPr lang="en-US" altLang="ru-RU" sz="2200" b="1" dirty="0" err="1">
                  <a:solidFill>
                    <a:schemeClr val="tx1"/>
                  </a:solidFill>
                  <a:latin typeface="+mj-lt"/>
                </a:rPr>
                <a:t>QCD</a:t>
              </a:r>
              <a:r>
                <a:rPr lang="en-US" altLang="ru-RU" sz="2200" b="1" dirty="0">
                  <a:solidFill>
                    <a:schemeClr val="tx1"/>
                  </a:solidFill>
                  <a:latin typeface="+mj-lt"/>
                </a:rPr>
                <a:t> phase diagram</a:t>
              </a:r>
            </a:p>
          </p:txBody>
        </p:sp>
      </p:grpSp>
      <p:grpSp>
        <p:nvGrpSpPr>
          <p:cNvPr id="29" name="Группа 3">
            <a:extLst>
              <a:ext uri="{FF2B5EF4-FFF2-40B4-BE49-F238E27FC236}">
                <a16:creationId xmlns:a16="http://schemas.microsoft.com/office/drawing/2014/main" id="{0D970769-774B-2346-B30B-09B056E483E8}"/>
              </a:ext>
            </a:extLst>
          </p:cNvPr>
          <p:cNvGrpSpPr/>
          <p:nvPr/>
        </p:nvGrpSpPr>
        <p:grpSpPr>
          <a:xfrm>
            <a:off x="1126496" y="3732718"/>
            <a:ext cx="2543517" cy="2311059"/>
            <a:chOff x="1985622" y="4249042"/>
            <a:chExt cx="2543517" cy="2311059"/>
          </a:xfrm>
        </p:grpSpPr>
        <p:pic>
          <p:nvPicPr>
            <p:cNvPr id="30" name="Picture 3">
              <a:extLst>
                <a:ext uri="{FF2B5EF4-FFF2-40B4-BE49-F238E27FC236}">
                  <a16:creationId xmlns:a16="http://schemas.microsoft.com/office/drawing/2014/main" id="{00008CC4-4CBE-1440-95F5-E7B2B0DA9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622" y="4249042"/>
              <a:ext cx="2543517" cy="19088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Text Box 11">
              <a:extLst>
                <a:ext uri="{FF2B5EF4-FFF2-40B4-BE49-F238E27FC236}">
                  <a16:creationId xmlns:a16="http://schemas.microsoft.com/office/drawing/2014/main" id="{1B391BFC-3B32-E540-9E20-A4434F453AF8}"/>
                </a:ext>
              </a:extLst>
            </p:cNvPr>
            <p:cNvSpPr txBox="1">
              <a:spLocks noChangeArrowheads="1"/>
            </p:cNvSpPr>
            <p:nvPr/>
          </p:nvSpPr>
          <p:spPr bwMode="auto">
            <a:xfrm>
              <a:off x="2437536" y="6171458"/>
              <a:ext cx="1639689" cy="388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eaLnBrk="1" fontAlgn="auto" hangingPunct="1">
                <a:spcBef>
                  <a:spcPts val="0"/>
                </a:spcBef>
                <a:spcAft>
                  <a:spcPts val="0"/>
                </a:spcAft>
              </a:pPr>
              <a:r>
                <a:rPr lang="en-US" altLang="ru-RU" sz="2200" b="1" dirty="0">
                  <a:solidFill>
                    <a:schemeClr val="tx1"/>
                  </a:solidFill>
                  <a:latin typeface="+mj-lt"/>
                </a:rPr>
                <a:t>Simulations</a:t>
              </a:r>
            </a:p>
          </p:txBody>
        </p:sp>
      </p:grpSp>
      <p:grpSp>
        <p:nvGrpSpPr>
          <p:cNvPr id="32" name="Группа 4">
            <a:extLst>
              <a:ext uri="{FF2B5EF4-FFF2-40B4-BE49-F238E27FC236}">
                <a16:creationId xmlns:a16="http://schemas.microsoft.com/office/drawing/2014/main" id="{7E7DD85D-3E45-B240-9149-162A1D6640BF}"/>
              </a:ext>
            </a:extLst>
          </p:cNvPr>
          <p:cNvGrpSpPr/>
          <p:nvPr/>
        </p:nvGrpSpPr>
        <p:grpSpPr>
          <a:xfrm>
            <a:off x="8154666" y="3911652"/>
            <a:ext cx="2770062" cy="2359170"/>
            <a:chOff x="7718426" y="4367214"/>
            <a:chExt cx="2770062" cy="2359170"/>
          </a:xfrm>
        </p:grpSpPr>
        <p:sp>
          <p:nvSpPr>
            <p:cNvPr id="33" name="Text Box 9">
              <a:extLst>
                <a:ext uri="{FF2B5EF4-FFF2-40B4-BE49-F238E27FC236}">
                  <a16:creationId xmlns:a16="http://schemas.microsoft.com/office/drawing/2014/main" id="{2008A880-8F5D-1745-A4C1-B684618B8377}"/>
                </a:ext>
              </a:extLst>
            </p:cNvPr>
            <p:cNvSpPr txBox="1">
              <a:spLocks noChangeArrowheads="1"/>
            </p:cNvSpPr>
            <p:nvPr/>
          </p:nvSpPr>
          <p:spPr bwMode="auto">
            <a:xfrm>
              <a:off x="8013639" y="6272133"/>
              <a:ext cx="2179637" cy="454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eaLnBrk="1" fontAlgn="auto" hangingPunct="1">
                <a:spcBef>
                  <a:spcPts val="0"/>
                </a:spcBef>
                <a:spcAft>
                  <a:spcPts val="0"/>
                </a:spcAft>
              </a:pPr>
              <a:r>
                <a:rPr lang="en-US" altLang="ru-RU" sz="2200" b="1" dirty="0">
                  <a:solidFill>
                    <a:schemeClr val="tx1"/>
                  </a:solidFill>
                  <a:latin typeface="+mj-lt"/>
                </a:rPr>
                <a:t>Physics analysis</a:t>
              </a:r>
            </a:p>
          </p:txBody>
        </p:sp>
        <p:pic>
          <p:nvPicPr>
            <p:cNvPr id="34" name="Picture 12">
              <a:extLst>
                <a:ext uri="{FF2B5EF4-FFF2-40B4-BE49-F238E27FC236}">
                  <a16:creationId xmlns:a16="http://schemas.microsoft.com/office/drawing/2014/main" id="{CE0C0F86-E914-764D-9AFC-BA529FAA8C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8426" y="4367214"/>
              <a:ext cx="2770062" cy="191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5" name="Группа 5">
            <a:extLst>
              <a:ext uri="{FF2B5EF4-FFF2-40B4-BE49-F238E27FC236}">
                <a16:creationId xmlns:a16="http://schemas.microsoft.com/office/drawing/2014/main" id="{2CE1D458-5338-7547-BAFA-F074628CABEA}"/>
              </a:ext>
            </a:extLst>
          </p:cNvPr>
          <p:cNvGrpSpPr/>
          <p:nvPr/>
        </p:nvGrpSpPr>
        <p:grpSpPr>
          <a:xfrm>
            <a:off x="4660032" y="1131379"/>
            <a:ext cx="2575589" cy="4264265"/>
            <a:chOff x="4763641" y="1808073"/>
            <a:chExt cx="2575589" cy="4264265"/>
          </a:xfrm>
        </p:grpSpPr>
        <p:pic>
          <p:nvPicPr>
            <p:cNvPr id="36" name="Picture 21">
              <a:extLst>
                <a:ext uri="{FF2B5EF4-FFF2-40B4-BE49-F238E27FC236}">
                  <a16:creationId xmlns:a16="http://schemas.microsoft.com/office/drawing/2014/main" id="{156AA534-D240-C64F-A648-0E90D40ED7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3641" y="2443526"/>
              <a:ext cx="2575589" cy="3628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 Box 17">
              <a:extLst>
                <a:ext uri="{FF2B5EF4-FFF2-40B4-BE49-F238E27FC236}">
                  <a16:creationId xmlns:a16="http://schemas.microsoft.com/office/drawing/2014/main" id="{9029D924-35FC-DA42-AEA8-69211216DD5D}"/>
                </a:ext>
              </a:extLst>
            </p:cNvPr>
            <p:cNvSpPr txBox="1">
              <a:spLocks noChangeArrowheads="1"/>
            </p:cNvSpPr>
            <p:nvPr/>
          </p:nvSpPr>
          <p:spPr bwMode="auto">
            <a:xfrm>
              <a:off x="5030178" y="1808073"/>
              <a:ext cx="2042514" cy="658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eaLnBrk="1" fontAlgn="auto" hangingPunct="1">
                <a:lnSpc>
                  <a:spcPct val="116000"/>
                </a:lnSpc>
                <a:spcBef>
                  <a:spcPts val="0"/>
                </a:spcBef>
                <a:spcAft>
                  <a:spcPts val="0"/>
                </a:spcAft>
              </a:pPr>
              <a:r>
                <a:rPr lang="en-US" altLang="ru-RU" sz="3300" b="1" dirty="0" err="1">
                  <a:solidFill>
                    <a:schemeClr val="tx1"/>
                  </a:solidFill>
                  <a:latin typeface="+mj-lt"/>
                </a:rPr>
                <a:t>GOVORUN</a:t>
              </a:r>
              <a:endParaRPr lang="en-US" altLang="ru-RU" sz="3300" b="1" dirty="0">
                <a:solidFill>
                  <a:schemeClr val="tx1"/>
                </a:solidFill>
                <a:latin typeface="+mj-lt"/>
              </a:endParaRPr>
            </a:p>
          </p:txBody>
        </p:sp>
      </p:grpSp>
      <p:sp>
        <p:nvSpPr>
          <p:cNvPr id="39" name="AutoShape 14">
            <a:extLst>
              <a:ext uri="{FF2B5EF4-FFF2-40B4-BE49-F238E27FC236}">
                <a16:creationId xmlns:a16="http://schemas.microsoft.com/office/drawing/2014/main" id="{A3F805B4-519C-BB46-AD37-79B9AC3AF99C}"/>
              </a:ext>
            </a:extLst>
          </p:cNvPr>
          <p:cNvSpPr>
            <a:spLocks noChangeArrowheads="1"/>
          </p:cNvSpPr>
          <p:nvPr/>
        </p:nvSpPr>
        <p:spPr bwMode="auto">
          <a:xfrm rot="6083556">
            <a:off x="3936264" y="1902327"/>
            <a:ext cx="457200" cy="1096962"/>
          </a:xfrm>
          <a:prstGeom prst="upArrow">
            <a:avLst>
              <a:gd name="adj1" fmla="val 50000"/>
              <a:gd name="adj2" fmla="val 59983"/>
            </a:avLst>
          </a:prstGeom>
          <a:gradFill flip="none" rotWithShape="1">
            <a:gsLst>
              <a:gs pos="0">
                <a:schemeClr val="accent5">
                  <a:lumMod val="75000"/>
                </a:schemeClr>
              </a:gs>
              <a:gs pos="50000">
                <a:srgbClr val="002060"/>
              </a:gs>
              <a:gs pos="100000">
                <a:schemeClr val="accent5">
                  <a:lumMod val="75000"/>
                </a:schemeClr>
              </a:gs>
            </a:gsLst>
            <a:path path="rect">
              <a:fillToRect l="100000" t="100000"/>
            </a:path>
            <a:tileRect r="-100000" b="-100000"/>
          </a:gradFill>
          <a:ln>
            <a:solidFill>
              <a:schemeClr val="accent5">
                <a:lumMod val="75000"/>
              </a:schemeClr>
            </a:solidFill>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eaLnBrk="1" fontAlgn="auto" hangingPunct="1">
              <a:spcBef>
                <a:spcPts val="0"/>
              </a:spcBef>
              <a:spcAft>
                <a:spcPts val="0"/>
              </a:spcAft>
            </a:pPr>
            <a:endParaRPr lang="ru-RU">
              <a:solidFill>
                <a:prstClr val="black"/>
              </a:solidFill>
              <a:latin typeface="Arial"/>
              <a:ea typeface="DejaVu Sans"/>
              <a:cs typeface="DejaVu Sans"/>
            </a:endParaRPr>
          </a:p>
        </p:txBody>
      </p:sp>
      <p:sp>
        <p:nvSpPr>
          <p:cNvPr id="40" name="AutoShape 13">
            <a:extLst>
              <a:ext uri="{FF2B5EF4-FFF2-40B4-BE49-F238E27FC236}">
                <a16:creationId xmlns:a16="http://schemas.microsoft.com/office/drawing/2014/main" id="{E1F3B8FC-3A3B-0141-8E2A-1271E93812BE}"/>
              </a:ext>
            </a:extLst>
          </p:cNvPr>
          <p:cNvSpPr>
            <a:spLocks noChangeArrowheads="1"/>
          </p:cNvSpPr>
          <p:nvPr/>
        </p:nvSpPr>
        <p:spPr bwMode="auto">
          <a:xfrm rot="4255477">
            <a:off x="3944385" y="4054911"/>
            <a:ext cx="457200" cy="1096962"/>
          </a:xfrm>
          <a:prstGeom prst="upArrow">
            <a:avLst>
              <a:gd name="adj1" fmla="val 50000"/>
              <a:gd name="adj2" fmla="val 59983"/>
            </a:avLst>
          </a:prstGeom>
          <a:gradFill flip="none" rotWithShape="1">
            <a:gsLst>
              <a:gs pos="0">
                <a:schemeClr val="accent5">
                  <a:lumMod val="75000"/>
                </a:schemeClr>
              </a:gs>
              <a:gs pos="50000">
                <a:srgbClr val="002060"/>
              </a:gs>
              <a:gs pos="100000">
                <a:schemeClr val="accent5">
                  <a:lumMod val="75000"/>
                </a:schemeClr>
              </a:gs>
            </a:gsLst>
            <a:path path="rect">
              <a:fillToRect l="100000" t="100000"/>
            </a:path>
            <a:tileRect r="-100000" b="-100000"/>
          </a:gradFill>
          <a:ln>
            <a:solidFill>
              <a:schemeClr val="accent5">
                <a:lumMod val="75000"/>
              </a:schemeClr>
            </a:solidFill>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eaLnBrk="1" fontAlgn="auto" hangingPunct="1">
              <a:spcBef>
                <a:spcPts val="0"/>
              </a:spcBef>
              <a:spcAft>
                <a:spcPts val="0"/>
              </a:spcAft>
            </a:pPr>
            <a:endParaRPr lang="ru-RU">
              <a:solidFill>
                <a:prstClr val="black"/>
              </a:solidFill>
              <a:latin typeface="Arial"/>
              <a:ea typeface="DejaVu Sans"/>
              <a:cs typeface="DejaVu Sans"/>
            </a:endParaRPr>
          </a:p>
        </p:txBody>
      </p:sp>
      <p:sp>
        <p:nvSpPr>
          <p:cNvPr id="41" name="AutoShape 15">
            <a:extLst>
              <a:ext uri="{FF2B5EF4-FFF2-40B4-BE49-F238E27FC236}">
                <a16:creationId xmlns:a16="http://schemas.microsoft.com/office/drawing/2014/main" id="{44F66064-E8C8-1341-B89B-DA60F1667B14}"/>
              </a:ext>
            </a:extLst>
          </p:cNvPr>
          <p:cNvSpPr>
            <a:spLocks noChangeArrowheads="1"/>
          </p:cNvSpPr>
          <p:nvPr/>
        </p:nvSpPr>
        <p:spPr bwMode="auto">
          <a:xfrm rot="15723314">
            <a:off x="7452518" y="2190426"/>
            <a:ext cx="457200" cy="1212630"/>
          </a:xfrm>
          <a:prstGeom prst="upArrow">
            <a:avLst>
              <a:gd name="adj1" fmla="val 50000"/>
              <a:gd name="adj2" fmla="val 59983"/>
            </a:avLst>
          </a:prstGeom>
          <a:gradFill flip="none" rotWithShape="1">
            <a:gsLst>
              <a:gs pos="0">
                <a:schemeClr val="accent5">
                  <a:lumMod val="75000"/>
                </a:schemeClr>
              </a:gs>
              <a:gs pos="50000">
                <a:srgbClr val="002060"/>
              </a:gs>
              <a:gs pos="100000">
                <a:schemeClr val="accent5">
                  <a:lumMod val="75000"/>
                </a:schemeClr>
              </a:gs>
            </a:gsLst>
            <a:path path="rect">
              <a:fillToRect l="100000" t="100000"/>
            </a:path>
            <a:tileRect r="-100000" b="-100000"/>
          </a:gradFill>
          <a:ln>
            <a:solidFill>
              <a:schemeClr val="accent5">
                <a:lumMod val="75000"/>
              </a:schemeClr>
            </a:solidFill>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eaLnBrk="1" fontAlgn="auto" hangingPunct="1">
              <a:spcBef>
                <a:spcPts val="0"/>
              </a:spcBef>
              <a:spcAft>
                <a:spcPts val="0"/>
              </a:spcAft>
            </a:pPr>
            <a:endParaRPr lang="ru-RU">
              <a:solidFill>
                <a:prstClr val="black"/>
              </a:solidFill>
              <a:latin typeface="Arial"/>
              <a:ea typeface="DejaVu Sans"/>
              <a:cs typeface="DejaVu Sans"/>
            </a:endParaRPr>
          </a:p>
        </p:txBody>
      </p:sp>
      <p:sp>
        <p:nvSpPr>
          <p:cNvPr id="42" name="AutoShape 16">
            <a:extLst>
              <a:ext uri="{FF2B5EF4-FFF2-40B4-BE49-F238E27FC236}">
                <a16:creationId xmlns:a16="http://schemas.microsoft.com/office/drawing/2014/main" id="{A50A37B2-76E2-2049-8308-5C8F5080E882}"/>
              </a:ext>
            </a:extLst>
          </p:cNvPr>
          <p:cNvSpPr>
            <a:spLocks noChangeArrowheads="1"/>
          </p:cNvSpPr>
          <p:nvPr/>
        </p:nvSpPr>
        <p:spPr bwMode="auto">
          <a:xfrm rot="17527300">
            <a:off x="7365633" y="4204259"/>
            <a:ext cx="457200" cy="1096962"/>
          </a:xfrm>
          <a:prstGeom prst="upArrow">
            <a:avLst>
              <a:gd name="adj1" fmla="val 50000"/>
              <a:gd name="adj2" fmla="val 59983"/>
            </a:avLst>
          </a:prstGeom>
          <a:gradFill flip="none" rotWithShape="1">
            <a:gsLst>
              <a:gs pos="0">
                <a:schemeClr val="accent5">
                  <a:lumMod val="75000"/>
                </a:schemeClr>
              </a:gs>
              <a:gs pos="50000">
                <a:srgbClr val="002060"/>
              </a:gs>
              <a:gs pos="100000">
                <a:schemeClr val="accent5">
                  <a:lumMod val="75000"/>
                </a:schemeClr>
              </a:gs>
            </a:gsLst>
            <a:path path="rect">
              <a:fillToRect l="100000" t="100000"/>
            </a:path>
            <a:tileRect r="-100000" b="-100000"/>
          </a:gradFill>
          <a:ln>
            <a:solidFill>
              <a:schemeClr val="accent5">
                <a:lumMod val="75000"/>
              </a:schemeClr>
            </a:solidFill>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eaLnBrk="1" fontAlgn="auto" hangingPunct="1">
              <a:spcBef>
                <a:spcPts val="0"/>
              </a:spcBef>
              <a:spcAft>
                <a:spcPts val="0"/>
              </a:spcAft>
            </a:pPr>
            <a:endParaRPr lang="ru-RU">
              <a:solidFill>
                <a:prstClr val="black"/>
              </a:solidFill>
              <a:latin typeface="Arial"/>
              <a:ea typeface="DejaVu Sans"/>
              <a:cs typeface="DejaVu Sans"/>
            </a:endParaRPr>
          </a:p>
        </p:txBody>
      </p:sp>
    </p:spTree>
    <p:extLst>
      <p:ext uri="{BB962C8B-B14F-4D97-AF65-F5344CB8AC3E}">
        <p14:creationId xmlns:p14="http://schemas.microsoft.com/office/powerpoint/2010/main" val="306130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The main </a:t>
            </a:r>
            <a:r>
              <a:rPr lang="en-US" sz="3600" cap="small" dirty="0" err="1"/>
              <a:t>Govorun</a:t>
            </a:r>
            <a:r>
              <a:rPr lang="en-US" sz="3600" cap="small" dirty="0"/>
              <a:t> missions</a:t>
            </a:r>
          </a:p>
        </p:txBody>
      </p:sp>
      <p:pic>
        <p:nvPicPr>
          <p:cNvPr id="38" name="Рисунок 1">
            <a:extLst>
              <a:ext uri="{FF2B5EF4-FFF2-40B4-BE49-F238E27FC236}">
                <a16:creationId xmlns:a16="http://schemas.microsoft.com/office/drawing/2014/main" id="{EE6F6A0A-3F14-6040-AF9C-B5B0EBA78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94100"/>
            <a:ext cx="10058400" cy="4922699"/>
          </a:xfrm>
          <a:prstGeom prst="rect">
            <a:avLst/>
          </a:prstGeom>
        </p:spPr>
      </p:pic>
    </p:spTree>
    <p:extLst>
      <p:ext uri="{BB962C8B-B14F-4D97-AF65-F5344CB8AC3E}">
        <p14:creationId xmlns:p14="http://schemas.microsoft.com/office/powerpoint/2010/main" val="402568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My experience with </a:t>
            </a:r>
            <a:r>
              <a:rPr lang="en-US" sz="3600" cap="small" dirty="0" err="1"/>
              <a:t>Govorun</a:t>
            </a:r>
            <a:endParaRPr lang="en-US" sz="3600" cap="small" dirty="0"/>
          </a:p>
        </p:txBody>
      </p:sp>
      <p:grpSp>
        <p:nvGrpSpPr>
          <p:cNvPr id="12" name="Group 3">
            <a:extLst>
              <a:ext uri="{FF2B5EF4-FFF2-40B4-BE49-F238E27FC236}">
                <a16:creationId xmlns:a16="http://schemas.microsoft.com/office/drawing/2014/main" id="{F6960CE4-2417-5E43-9FB1-D6E55E1C3E3A}"/>
              </a:ext>
            </a:extLst>
          </p:cNvPr>
          <p:cNvGrpSpPr/>
          <p:nvPr/>
        </p:nvGrpSpPr>
        <p:grpSpPr>
          <a:xfrm>
            <a:off x="91440" y="766082"/>
            <a:ext cx="6455664" cy="5177752"/>
            <a:chOff x="-1473690" y="1236568"/>
            <a:chExt cx="7322282" cy="4939426"/>
          </a:xfrm>
          <a:solidFill>
            <a:schemeClr val="tx1"/>
          </a:solidFill>
        </p:grpSpPr>
        <p:pic>
          <p:nvPicPr>
            <p:cNvPr id="13" name="Picture 1">
              <a:extLst>
                <a:ext uri="{FF2B5EF4-FFF2-40B4-BE49-F238E27FC236}">
                  <a16:creationId xmlns:a16="http://schemas.microsoft.com/office/drawing/2014/main" id="{329CA79A-D734-A744-8C6D-710C6EDC5EA9}"/>
                </a:ext>
              </a:extLst>
            </p:cNvPr>
            <p:cNvPicPr>
              <a:picLocks noChangeAspect="1"/>
            </p:cNvPicPr>
            <p:nvPr/>
          </p:nvPicPr>
          <p:blipFill>
            <a:blip r:embed="rId2"/>
            <a:stretch>
              <a:fillRect/>
            </a:stretch>
          </p:blipFill>
          <p:spPr>
            <a:xfrm>
              <a:off x="-1130787" y="1236568"/>
              <a:ext cx="6979379" cy="4939426"/>
            </a:xfrm>
            <a:prstGeom prst="rect">
              <a:avLst/>
            </a:prstGeom>
          </p:spPr>
        </p:pic>
        <p:sp>
          <p:nvSpPr>
            <p:cNvPr id="14" name="Rectangle 23">
              <a:extLst>
                <a:ext uri="{FF2B5EF4-FFF2-40B4-BE49-F238E27FC236}">
                  <a16:creationId xmlns:a16="http://schemas.microsoft.com/office/drawing/2014/main" id="{BE4AFCD0-7226-D441-AF52-0F50252D7608}"/>
                </a:ext>
              </a:extLst>
            </p:cNvPr>
            <p:cNvSpPr>
              <a:spLocks noChangeArrowheads="1"/>
            </p:cNvSpPr>
            <p:nvPr/>
          </p:nvSpPr>
          <p:spPr bwMode="auto">
            <a:xfrm>
              <a:off x="-221185" y="2678896"/>
              <a:ext cx="1778695" cy="462655"/>
            </a:xfrm>
            <a:prstGeom prst="rect">
              <a:avLst/>
            </a:prstGeom>
            <a:noFill/>
            <a:ln w="9525">
              <a:noFill/>
              <a:miter lim="800000"/>
              <a:headEnd/>
              <a:tailEnd/>
            </a:ln>
          </p:spPr>
          <p:txBody>
            <a:bodyPr wrap="square">
              <a:spAutoFit/>
            </a:bodyPr>
            <a:lstStyle/>
            <a:p>
              <a:pPr fontAlgn="base">
                <a:spcBef>
                  <a:spcPct val="0"/>
                </a:spcBef>
                <a:spcAft>
                  <a:spcPct val="0"/>
                </a:spcAft>
              </a:pPr>
              <a:r>
                <a:rPr lang="en-US" sz="2000" b="1" dirty="0">
                  <a:solidFill>
                    <a:schemeClr val="bg1"/>
                  </a:solidFill>
                </a:rPr>
                <a:t>~ 1.5</a:t>
              </a:r>
              <a:r>
                <a:rPr lang="ru-RU" sz="2000" b="1" dirty="0">
                  <a:solidFill>
                    <a:schemeClr val="bg1"/>
                  </a:solidFill>
                </a:rPr>
                <a:t> </a:t>
              </a:r>
              <a:r>
                <a:rPr lang="ru-RU" sz="2000" b="1" dirty="0" err="1">
                  <a:solidFill>
                    <a:schemeClr val="bg1"/>
                  </a:solidFill>
                </a:rPr>
                <a:t>years</a:t>
              </a:r>
              <a:endParaRPr lang="ru-RU" sz="2000" b="1" dirty="0">
                <a:solidFill>
                  <a:schemeClr val="bg1"/>
                </a:solidFill>
              </a:endParaRPr>
            </a:p>
          </p:txBody>
        </p:sp>
        <p:sp>
          <p:nvSpPr>
            <p:cNvPr id="15" name="Rectangle 24">
              <a:extLst>
                <a:ext uri="{FF2B5EF4-FFF2-40B4-BE49-F238E27FC236}">
                  <a16:creationId xmlns:a16="http://schemas.microsoft.com/office/drawing/2014/main" id="{0280FE4B-1AE8-704E-8088-8D22815D3109}"/>
                </a:ext>
              </a:extLst>
            </p:cNvPr>
            <p:cNvSpPr>
              <a:spLocks noChangeArrowheads="1"/>
            </p:cNvSpPr>
            <p:nvPr/>
          </p:nvSpPr>
          <p:spPr bwMode="auto">
            <a:xfrm>
              <a:off x="-1361695" y="2961957"/>
              <a:ext cx="902981" cy="427066"/>
            </a:xfrm>
            <a:prstGeom prst="rect">
              <a:avLst/>
            </a:prstGeom>
            <a:solidFill>
              <a:schemeClr val="bg1"/>
            </a:solidFill>
            <a:ln w="9525">
              <a:noFill/>
              <a:miter lim="800000"/>
              <a:headEnd/>
              <a:tailEnd/>
            </a:ln>
          </p:spPr>
          <p:txBody>
            <a:bodyPr wrap="square">
              <a:spAutoFit/>
            </a:bodyPr>
            <a:lstStyle/>
            <a:p>
              <a:pPr algn="r" fontAlgn="base">
                <a:spcBef>
                  <a:spcPct val="0"/>
                </a:spcBef>
                <a:spcAft>
                  <a:spcPct val="0"/>
                </a:spcAft>
              </a:pPr>
              <a:r>
                <a:rPr lang="en-US" dirty="0"/>
                <a:t>100</a:t>
              </a:r>
              <a:endParaRPr lang="ru-RU" dirty="0"/>
            </a:p>
          </p:txBody>
        </p:sp>
        <p:sp>
          <p:nvSpPr>
            <p:cNvPr id="16" name="Rectangle 25">
              <a:extLst>
                <a:ext uri="{FF2B5EF4-FFF2-40B4-BE49-F238E27FC236}">
                  <a16:creationId xmlns:a16="http://schemas.microsoft.com/office/drawing/2014/main" id="{B63BA505-BE72-9941-84E3-601C6D43A83E}"/>
                </a:ext>
              </a:extLst>
            </p:cNvPr>
            <p:cNvSpPr>
              <a:spLocks noChangeArrowheads="1"/>
            </p:cNvSpPr>
            <p:nvPr/>
          </p:nvSpPr>
          <p:spPr bwMode="auto">
            <a:xfrm>
              <a:off x="-1473690" y="1609345"/>
              <a:ext cx="1014976" cy="427066"/>
            </a:xfrm>
            <a:prstGeom prst="rect">
              <a:avLst/>
            </a:prstGeom>
            <a:solidFill>
              <a:schemeClr val="bg1"/>
            </a:solidFill>
            <a:ln w="9525">
              <a:noFill/>
              <a:miter lim="800000"/>
              <a:headEnd/>
              <a:tailEnd/>
            </a:ln>
          </p:spPr>
          <p:txBody>
            <a:bodyPr wrap="square">
              <a:spAutoFit/>
            </a:bodyPr>
            <a:lstStyle/>
            <a:p>
              <a:pPr algn="r" fontAlgn="base">
                <a:spcBef>
                  <a:spcPct val="0"/>
                </a:spcBef>
                <a:spcAft>
                  <a:spcPct val="0"/>
                </a:spcAft>
              </a:pPr>
              <a:r>
                <a:rPr lang="en-US" dirty="0"/>
                <a:t>1000</a:t>
              </a:r>
              <a:endParaRPr lang="ru-RU" dirty="0"/>
            </a:p>
          </p:txBody>
        </p:sp>
        <p:sp>
          <p:nvSpPr>
            <p:cNvPr id="17" name="Rectangle 16">
              <a:extLst>
                <a:ext uri="{FF2B5EF4-FFF2-40B4-BE49-F238E27FC236}">
                  <a16:creationId xmlns:a16="http://schemas.microsoft.com/office/drawing/2014/main" id="{B4C5A4B2-B902-6442-8F7D-A569FF9E074B}"/>
                </a:ext>
              </a:extLst>
            </p:cNvPr>
            <p:cNvSpPr>
              <a:spLocks noChangeArrowheads="1"/>
            </p:cNvSpPr>
            <p:nvPr/>
          </p:nvSpPr>
          <p:spPr bwMode="auto">
            <a:xfrm>
              <a:off x="-758914" y="5483044"/>
              <a:ext cx="300200" cy="427066"/>
            </a:xfrm>
            <a:prstGeom prst="rect">
              <a:avLst/>
            </a:prstGeom>
            <a:solidFill>
              <a:schemeClr val="bg1"/>
            </a:solidFill>
            <a:ln w="9525">
              <a:noFill/>
              <a:miter lim="800000"/>
              <a:headEnd/>
              <a:tailEnd/>
            </a:ln>
          </p:spPr>
          <p:txBody>
            <a:bodyPr wrap="square">
              <a:spAutoFit/>
            </a:bodyPr>
            <a:lstStyle/>
            <a:p>
              <a:pPr algn="r" fontAlgn="base">
                <a:spcBef>
                  <a:spcPct val="0"/>
                </a:spcBef>
                <a:spcAft>
                  <a:spcPct val="0"/>
                </a:spcAft>
              </a:pPr>
              <a:r>
                <a:rPr lang="en-US" dirty="0"/>
                <a:t>1</a:t>
              </a:r>
              <a:endParaRPr lang="ru-RU" dirty="0"/>
            </a:p>
          </p:txBody>
        </p:sp>
        <p:sp>
          <p:nvSpPr>
            <p:cNvPr id="18" name="Rectangle 17">
              <a:extLst>
                <a:ext uri="{FF2B5EF4-FFF2-40B4-BE49-F238E27FC236}">
                  <a16:creationId xmlns:a16="http://schemas.microsoft.com/office/drawing/2014/main" id="{A0E83876-C645-E74E-B5B9-091BCD4F1453}"/>
                </a:ext>
              </a:extLst>
            </p:cNvPr>
            <p:cNvSpPr>
              <a:spLocks noChangeArrowheads="1"/>
            </p:cNvSpPr>
            <p:nvPr/>
          </p:nvSpPr>
          <p:spPr bwMode="auto">
            <a:xfrm>
              <a:off x="-1119169" y="4268193"/>
              <a:ext cx="660455" cy="427066"/>
            </a:xfrm>
            <a:prstGeom prst="rect">
              <a:avLst/>
            </a:prstGeom>
            <a:solidFill>
              <a:schemeClr val="bg1"/>
            </a:solidFill>
            <a:ln w="9525">
              <a:noFill/>
              <a:miter lim="800000"/>
              <a:headEnd/>
              <a:tailEnd/>
            </a:ln>
          </p:spPr>
          <p:txBody>
            <a:bodyPr wrap="square">
              <a:spAutoFit/>
            </a:bodyPr>
            <a:lstStyle/>
            <a:p>
              <a:pPr algn="r" fontAlgn="base">
                <a:spcBef>
                  <a:spcPct val="0"/>
                </a:spcBef>
                <a:spcAft>
                  <a:spcPct val="0"/>
                </a:spcAft>
              </a:pPr>
              <a:r>
                <a:rPr lang="en-US" dirty="0"/>
                <a:t>10</a:t>
              </a:r>
              <a:endParaRPr lang="ru-RU" dirty="0"/>
            </a:p>
          </p:txBody>
        </p:sp>
      </p:grpSp>
      <p:sp>
        <p:nvSpPr>
          <p:cNvPr id="20" name="Прямоугольник 4">
            <a:extLst>
              <a:ext uri="{FF2B5EF4-FFF2-40B4-BE49-F238E27FC236}">
                <a16:creationId xmlns:a16="http://schemas.microsoft.com/office/drawing/2014/main" id="{89CDA995-0543-A74F-BEB4-19142701E808}"/>
              </a:ext>
            </a:extLst>
          </p:cNvPr>
          <p:cNvSpPr/>
          <p:nvPr/>
        </p:nvSpPr>
        <p:spPr>
          <a:xfrm>
            <a:off x="6745396" y="2200796"/>
            <a:ext cx="5095244" cy="2308324"/>
          </a:xfrm>
          <a:prstGeom prst="rect">
            <a:avLst/>
          </a:prstGeom>
        </p:spPr>
        <p:txBody>
          <a:bodyPr wrap="square">
            <a:spAutoFit/>
          </a:bodyPr>
          <a:lstStyle/>
          <a:p>
            <a:pPr algn="just" fontAlgn="base">
              <a:spcBef>
                <a:spcPct val="0"/>
              </a:spcBef>
              <a:spcAft>
                <a:spcPct val="0"/>
              </a:spcAft>
            </a:pPr>
            <a:r>
              <a:rPr lang="en-US" b="1" dirty="0">
                <a:cs typeface="Arial" charset="0"/>
              </a:rPr>
              <a:t>A hybrid algorithm </a:t>
            </a:r>
            <a:r>
              <a:rPr lang="en-US" b="1" dirty="0" err="1">
                <a:cs typeface="Arial" charset="0"/>
              </a:rPr>
              <a:t>MPI+OpenMP</a:t>
            </a:r>
            <a:r>
              <a:rPr lang="en-US" b="1" dirty="0">
                <a:cs typeface="Arial" charset="0"/>
              </a:rPr>
              <a:t> has been developed for solving optimization problem for nonlinear unsteady heat equation. The optimization problem has been formulated in order to improve design of the so-called “temperature valves” technique for the pulse injection (in the millisecond range) of working gases into the multiply charged ion source ionization chamber.</a:t>
            </a:r>
            <a:endParaRPr lang="ru-RU" b="1" dirty="0">
              <a:cs typeface="Arial" charset="0"/>
            </a:endParaRPr>
          </a:p>
        </p:txBody>
      </p:sp>
      <p:sp>
        <p:nvSpPr>
          <p:cNvPr id="21" name="Прямоугольник 9">
            <a:extLst>
              <a:ext uri="{FF2B5EF4-FFF2-40B4-BE49-F238E27FC236}">
                <a16:creationId xmlns:a16="http://schemas.microsoft.com/office/drawing/2014/main" id="{E6C04C8D-B9B0-C742-9C40-B718C5D41403}"/>
              </a:ext>
            </a:extLst>
          </p:cNvPr>
          <p:cNvSpPr/>
          <p:nvPr/>
        </p:nvSpPr>
        <p:spPr>
          <a:xfrm>
            <a:off x="302320" y="6005383"/>
            <a:ext cx="11889680" cy="830997"/>
          </a:xfrm>
          <a:prstGeom prst="rect">
            <a:avLst/>
          </a:prstGeom>
        </p:spPr>
        <p:txBody>
          <a:bodyPr wrap="square">
            <a:spAutoFit/>
          </a:bodyPr>
          <a:lstStyle/>
          <a:p>
            <a:pPr>
              <a:spcBef>
                <a:spcPts val="0"/>
              </a:spcBef>
              <a:spcAft>
                <a:spcPts val="0"/>
              </a:spcAft>
            </a:pPr>
            <a:r>
              <a:rPr lang="en-US" sz="1200" b="1" dirty="0">
                <a:cs typeface="Arial" charset="0"/>
              </a:rPr>
              <a:t>A. </a:t>
            </a:r>
            <a:r>
              <a:rPr lang="en-US" sz="1200" b="1" dirty="0" err="1">
                <a:cs typeface="Arial" charset="0"/>
              </a:rPr>
              <a:t>Ayriyan</a:t>
            </a:r>
            <a:r>
              <a:rPr lang="en-US" sz="1200" b="1" dirty="0">
                <a:cs typeface="Arial" charset="0"/>
              </a:rPr>
              <a:t>, J. </a:t>
            </a:r>
            <a:r>
              <a:rPr lang="en-US" sz="1200" b="1" dirty="0" err="1">
                <a:cs typeface="Arial" charset="0"/>
              </a:rPr>
              <a:t>Busa</a:t>
            </a:r>
            <a:r>
              <a:rPr lang="en-US" sz="1200" b="1" dirty="0">
                <a:cs typeface="Arial" charset="0"/>
              </a:rPr>
              <a:t> Jr. Parallel Algorithm for Numerical Solution of Heat Equation in Complex Cylindrical Domain // Discrete and Continuous Models and Applied Computational Science, vol. 27(1), pp. 21–32 (2019). DOI: 10.22363/2658- 4670-2019-27-1-21-32</a:t>
            </a:r>
          </a:p>
          <a:p>
            <a:pPr>
              <a:spcBef>
                <a:spcPts val="0"/>
              </a:spcBef>
              <a:spcAft>
                <a:spcPts val="0"/>
              </a:spcAft>
            </a:pPr>
            <a:r>
              <a:rPr lang="en-US" sz="1200" b="1" dirty="0">
                <a:cs typeface="Arial" charset="0"/>
              </a:rPr>
              <a:t>A. </a:t>
            </a:r>
            <a:r>
              <a:rPr lang="en-US" sz="1200" b="1" dirty="0" err="1">
                <a:cs typeface="Arial" charset="0"/>
              </a:rPr>
              <a:t>Ayriyan</a:t>
            </a:r>
            <a:r>
              <a:rPr lang="en-US" sz="1200" b="1" dirty="0">
                <a:cs typeface="Arial" charset="0"/>
              </a:rPr>
              <a:t>, J. </a:t>
            </a:r>
            <a:r>
              <a:rPr lang="en-US" sz="1200" b="1" dirty="0" err="1">
                <a:cs typeface="Arial" charset="0"/>
              </a:rPr>
              <a:t>Busa</a:t>
            </a:r>
            <a:r>
              <a:rPr lang="en-US" sz="1200" b="1" dirty="0">
                <a:cs typeface="Arial" charset="0"/>
              </a:rPr>
              <a:t> Jr., H. </a:t>
            </a:r>
            <a:r>
              <a:rPr lang="en-US" sz="1200" b="1" dirty="0" err="1">
                <a:cs typeface="Arial" charset="0"/>
              </a:rPr>
              <a:t>Grigorian</a:t>
            </a:r>
            <a:r>
              <a:rPr lang="en-US" sz="1200" b="1" dirty="0">
                <a:cs typeface="Arial" charset="0"/>
              </a:rPr>
              <a:t>, E. E. Donets. Solving the Optimization Problem for Designing a Pulsed Cryogenic Cell. Physics of Particles and Nuclei Letters, 2019, Vol. 16, No. 3, </a:t>
            </a:r>
            <a:endParaRPr lang="ru-RU" sz="1200" b="1" dirty="0">
              <a:cs typeface="Arial" charset="0"/>
            </a:endParaRPr>
          </a:p>
          <a:p>
            <a:pPr>
              <a:spcBef>
                <a:spcPts val="0"/>
              </a:spcBef>
              <a:spcAft>
                <a:spcPts val="0"/>
              </a:spcAft>
            </a:pPr>
            <a:r>
              <a:rPr lang="en-US" sz="1200" b="1" dirty="0">
                <a:cs typeface="Arial" charset="0"/>
              </a:rPr>
              <a:t>pp.</a:t>
            </a:r>
            <a:r>
              <a:rPr lang="ru-RU" sz="1200" b="1" dirty="0">
                <a:cs typeface="Arial" charset="0"/>
              </a:rPr>
              <a:t> </a:t>
            </a:r>
            <a:r>
              <a:rPr lang="en-US" sz="1200" b="1" dirty="0">
                <a:cs typeface="Arial" charset="0"/>
              </a:rPr>
              <a:t>300-309, </a:t>
            </a:r>
            <a:r>
              <a:rPr lang="en-US" sz="1200" b="1" dirty="0" err="1">
                <a:cs typeface="Arial" charset="0"/>
              </a:rPr>
              <a:t>doi</a:t>
            </a:r>
            <a:r>
              <a:rPr lang="en-US" sz="1200" b="1" dirty="0">
                <a:cs typeface="Arial" charset="0"/>
              </a:rPr>
              <a:t>: 10.1134/S1547477119030026 </a:t>
            </a:r>
          </a:p>
        </p:txBody>
      </p:sp>
      <p:sp>
        <p:nvSpPr>
          <p:cNvPr id="2" name="TextBox 1">
            <a:extLst>
              <a:ext uri="{FF2B5EF4-FFF2-40B4-BE49-F238E27FC236}">
                <a16:creationId xmlns:a16="http://schemas.microsoft.com/office/drawing/2014/main" id="{EE697BC5-A5F4-0148-8086-A9D50720B6CE}"/>
              </a:ext>
            </a:extLst>
          </p:cNvPr>
          <p:cNvSpPr txBox="1"/>
          <p:nvPr/>
        </p:nvSpPr>
        <p:spPr>
          <a:xfrm>
            <a:off x="4888510" y="4257862"/>
            <a:ext cx="1431802" cy="461665"/>
          </a:xfrm>
          <a:prstGeom prst="rect">
            <a:avLst/>
          </a:prstGeom>
          <a:noFill/>
        </p:spPr>
        <p:txBody>
          <a:bodyPr wrap="none" rtlCol="0">
            <a:spAutoFit/>
          </a:bodyPr>
          <a:lstStyle/>
          <a:p>
            <a:r>
              <a:rPr lang="en-US" sz="2400" b="1" dirty="0">
                <a:solidFill>
                  <a:srgbClr val="C00000"/>
                </a:solidFill>
              </a:rPr>
              <a:t>141 times</a:t>
            </a:r>
            <a:endParaRPr lang="ru-RU" sz="2400" b="1" dirty="0">
              <a:solidFill>
                <a:srgbClr val="C00000"/>
              </a:solidFill>
            </a:endParaRPr>
          </a:p>
        </p:txBody>
      </p:sp>
    </p:spTree>
    <p:extLst>
      <p:ext uri="{BB962C8B-B14F-4D97-AF65-F5344CB8AC3E}">
        <p14:creationId xmlns:p14="http://schemas.microsoft.com/office/powerpoint/2010/main" val="347877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Educational, scientific and testing polygon “</a:t>
            </a:r>
            <a:r>
              <a:rPr lang="en-US" sz="3600" cap="small" dirty="0" err="1"/>
              <a:t>HybriLIT</a:t>
            </a:r>
            <a:r>
              <a:rPr lang="en-US" sz="3600" cap="small" dirty="0"/>
              <a:t>”</a:t>
            </a:r>
          </a:p>
        </p:txBody>
      </p:sp>
      <p:grpSp>
        <p:nvGrpSpPr>
          <p:cNvPr id="12" name="Группа 24588">
            <a:extLst>
              <a:ext uri="{FF2B5EF4-FFF2-40B4-BE49-F238E27FC236}">
                <a16:creationId xmlns:a16="http://schemas.microsoft.com/office/drawing/2014/main" id="{46AC9A4C-7A62-0046-B9CB-4C84FAE34E65}"/>
              </a:ext>
            </a:extLst>
          </p:cNvPr>
          <p:cNvGrpSpPr/>
          <p:nvPr/>
        </p:nvGrpSpPr>
        <p:grpSpPr>
          <a:xfrm>
            <a:off x="449297" y="1556792"/>
            <a:ext cx="11293406" cy="5067825"/>
            <a:chOff x="767408" y="1556792"/>
            <a:chExt cx="11293406" cy="5067825"/>
          </a:xfrm>
        </p:grpSpPr>
        <p:grpSp>
          <p:nvGrpSpPr>
            <p:cNvPr id="15" name="Группа 24585">
              <a:extLst>
                <a:ext uri="{FF2B5EF4-FFF2-40B4-BE49-F238E27FC236}">
                  <a16:creationId xmlns:a16="http://schemas.microsoft.com/office/drawing/2014/main" id="{62426AA8-A996-C04D-B501-C8A21689526F}"/>
                </a:ext>
              </a:extLst>
            </p:cNvPr>
            <p:cNvGrpSpPr/>
            <p:nvPr/>
          </p:nvGrpSpPr>
          <p:grpSpPr>
            <a:xfrm>
              <a:off x="6068047" y="1556792"/>
              <a:ext cx="5992767" cy="5067825"/>
              <a:chOff x="798556" y="1526848"/>
              <a:chExt cx="5992767" cy="5067825"/>
            </a:xfrm>
          </p:grpSpPr>
          <p:pic>
            <p:nvPicPr>
              <p:cNvPr id="26" name="Рисунок 2">
                <a:extLst>
                  <a:ext uri="{FF2B5EF4-FFF2-40B4-BE49-F238E27FC236}">
                    <a16:creationId xmlns:a16="http://schemas.microsoft.com/office/drawing/2014/main" id="{406556EB-99FC-A440-9F87-6EA1B21AE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653" y="1526848"/>
                <a:ext cx="5148572" cy="3785275"/>
              </a:xfrm>
              <a:prstGeom prst="rect">
                <a:avLst/>
              </a:prstGeom>
            </p:spPr>
          </p:pic>
          <p:grpSp>
            <p:nvGrpSpPr>
              <p:cNvPr id="27" name="Группа 29">
                <a:extLst>
                  <a:ext uri="{FF2B5EF4-FFF2-40B4-BE49-F238E27FC236}">
                    <a16:creationId xmlns:a16="http://schemas.microsoft.com/office/drawing/2014/main" id="{82CCFE1C-3E4F-D944-83FE-D3AE81C59BEF}"/>
                  </a:ext>
                </a:extLst>
              </p:cNvPr>
              <p:cNvGrpSpPr/>
              <p:nvPr/>
            </p:nvGrpSpPr>
            <p:grpSpPr>
              <a:xfrm>
                <a:off x="798556" y="5514673"/>
                <a:ext cx="5992767" cy="1080000"/>
                <a:chOff x="523431" y="5013176"/>
                <a:chExt cx="5992767" cy="1080000"/>
              </a:xfrm>
            </p:grpSpPr>
            <p:pic>
              <p:nvPicPr>
                <p:cNvPr id="28" name="Рисунок 23">
                  <a:extLst>
                    <a:ext uri="{FF2B5EF4-FFF2-40B4-BE49-F238E27FC236}">
                      <a16:creationId xmlns:a16="http://schemas.microsoft.com/office/drawing/2014/main" id="{F9440C3D-2907-E24A-95EA-5D2C413BA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31" y="5013176"/>
                  <a:ext cx="935220" cy="1080000"/>
                </a:xfrm>
                <a:prstGeom prst="rect">
                  <a:avLst/>
                </a:prstGeom>
              </p:spPr>
            </p:pic>
            <p:pic>
              <p:nvPicPr>
                <p:cNvPr id="29" name="Рисунок 24">
                  <a:extLst>
                    <a:ext uri="{FF2B5EF4-FFF2-40B4-BE49-F238E27FC236}">
                      <a16:creationId xmlns:a16="http://schemas.microsoft.com/office/drawing/2014/main" id="{454FA791-8BCC-794F-8875-56BF016DD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824" y="5013176"/>
                  <a:ext cx="1185660" cy="1080000"/>
                </a:xfrm>
                <a:prstGeom prst="rect">
                  <a:avLst/>
                </a:prstGeom>
              </p:spPr>
            </p:pic>
            <p:pic>
              <p:nvPicPr>
                <p:cNvPr id="30" name="Рисунок 25">
                  <a:extLst>
                    <a:ext uri="{FF2B5EF4-FFF2-40B4-BE49-F238E27FC236}">
                      <a16:creationId xmlns:a16="http://schemas.microsoft.com/office/drawing/2014/main" id="{4D89E4B4-D444-C14C-9E2F-B35C3A770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248" y="5013176"/>
                  <a:ext cx="1216950" cy="1080000"/>
                </a:xfrm>
                <a:prstGeom prst="rect">
                  <a:avLst/>
                </a:prstGeom>
              </p:spPr>
            </p:pic>
            <p:pic>
              <p:nvPicPr>
                <p:cNvPr id="31" name="Рисунок 26">
                  <a:extLst>
                    <a:ext uri="{FF2B5EF4-FFF2-40B4-BE49-F238E27FC236}">
                      <a16:creationId xmlns:a16="http://schemas.microsoft.com/office/drawing/2014/main" id="{DB07B6C2-DB86-4C4B-88C1-E9A6C7F87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960" y="5013176"/>
                  <a:ext cx="1365660" cy="1080000"/>
                </a:xfrm>
                <a:prstGeom prst="rect">
                  <a:avLst/>
                </a:prstGeom>
              </p:spPr>
            </p:pic>
            <p:pic>
              <p:nvPicPr>
                <p:cNvPr id="32" name="Рисунок 27">
                  <a:extLst>
                    <a:ext uri="{FF2B5EF4-FFF2-40B4-BE49-F238E27FC236}">
                      <a16:creationId xmlns:a16="http://schemas.microsoft.com/office/drawing/2014/main" id="{755BB6A0-E6FA-8B40-ADE5-9770E7B07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5112" y="5013176"/>
                  <a:ext cx="1185660" cy="1080000"/>
                </a:xfrm>
                <a:prstGeom prst="rect">
                  <a:avLst/>
                </a:prstGeom>
              </p:spPr>
            </p:pic>
          </p:grpSp>
        </p:grpSp>
        <p:grpSp>
          <p:nvGrpSpPr>
            <p:cNvPr id="19" name="Группа 24584">
              <a:extLst>
                <a:ext uri="{FF2B5EF4-FFF2-40B4-BE49-F238E27FC236}">
                  <a16:creationId xmlns:a16="http://schemas.microsoft.com/office/drawing/2014/main" id="{6C58C6B0-C0AE-6246-B074-1D9243EDFAE0}"/>
                </a:ext>
              </a:extLst>
            </p:cNvPr>
            <p:cNvGrpSpPr/>
            <p:nvPr/>
          </p:nvGrpSpPr>
          <p:grpSpPr>
            <a:xfrm>
              <a:off x="767408" y="2234808"/>
              <a:ext cx="4557703" cy="4389809"/>
              <a:chOff x="7029390" y="2205484"/>
              <a:chExt cx="4557703" cy="4389809"/>
            </a:xfrm>
          </p:grpSpPr>
          <p:pic>
            <p:nvPicPr>
              <p:cNvPr id="20" name="Рисунок 3">
                <a:extLst>
                  <a:ext uri="{FF2B5EF4-FFF2-40B4-BE49-F238E27FC236}">
                    <a16:creationId xmlns:a16="http://schemas.microsoft.com/office/drawing/2014/main" id="{4B5CD29E-5EFB-9A4F-B3B8-05E9CF7B92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0077" y="2205484"/>
                <a:ext cx="3416329" cy="3107259"/>
              </a:xfrm>
              <a:prstGeom prst="rect">
                <a:avLst/>
              </a:prstGeom>
            </p:spPr>
          </p:pic>
          <p:grpSp>
            <p:nvGrpSpPr>
              <p:cNvPr id="21" name="Группа 24583">
                <a:extLst>
                  <a:ext uri="{FF2B5EF4-FFF2-40B4-BE49-F238E27FC236}">
                    <a16:creationId xmlns:a16="http://schemas.microsoft.com/office/drawing/2014/main" id="{616FE305-C5CE-4B4C-B295-50FA758314BF}"/>
                  </a:ext>
                </a:extLst>
              </p:cNvPr>
              <p:cNvGrpSpPr/>
              <p:nvPr/>
            </p:nvGrpSpPr>
            <p:grpSpPr>
              <a:xfrm>
                <a:off x="7029390" y="5515293"/>
                <a:ext cx="4557703" cy="1080000"/>
                <a:chOff x="7514961" y="5175833"/>
                <a:chExt cx="4557703" cy="1080000"/>
              </a:xfrm>
            </p:grpSpPr>
            <p:pic>
              <p:nvPicPr>
                <p:cNvPr id="22" name="Рисунок 30">
                  <a:extLst>
                    <a:ext uri="{FF2B5EF4-FFF2-40B4-BE49-F238E27FC236}">
                      <a16:creationId xmlns:a16="http://schemas.microsoft.com/office/drawing/2014/main" id="{355C655A-2D84-234D-9BBD-D6DAE85175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4961" y="5175833"/>
                  <a:ext cx="923477" cy="1080000"/>
                </a:xfrm>
                <a:prstGeom prst="rect">
                  <a:avLst/>
                </a:prstGeom>
              </p:spPr>
            </p:pic>
            <p:pic>
              <p:nvPicPr>
                <p:cNvPr id="23" name="Рисунок 24575">
                  <a:extLst>
                    <a:ext uri="{FF2B5EF4-FFF2-40B4-BE49-F238E27FC236}">
                      <a16:creationId xmlns:a16="http://schemas.microsoft.com/office/drawing/2014/main" id="{67EC9B1C-6D84-BD4B-8CCE-EDF2D0B265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61586" y="5175833"/>
                  <a:ext cx="1181739" cy="1080000"/>
                </a:xfrm>
                <a:prstGeom prst="rect">
                  <a:avLst/>
                </a:prstGeom>
              </p:spPr>
            </p:pic>
            <p:pic>
              <p:nvPicPr>
                <p:cNvPr id="24" name="Рисунок 24577">
                  <a:extLst>
                    <a:ext uri="{FF2B5EF4-FFF2-40B4-BE49-F238E27FC236}">
                      <a16:creationId xmlns:a16="http://schemas.microsoft.com/office/drawing/2014/main" id="{3A8F5414-0E48-2A47-9956-712556F239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63534" y="5175833"/>
                  <a:ext cx="1209130" cy="1080000"/>
                </a:xfrm>
                <a:prstGeom prst="rect">
                  <a:avLst/>
                </a:prstGeom>
              </p:spPr>
            </p:pic>
            <p:pic>
              <p:nvPicPr>
                <p:cNvPr id="25" name="Рисунок 24582">
                  <a:extLst>
                    <a:ext uri="{FF2B5EF4-FFF2-40B4-BE49-F238E27FC236}">
                      <a16:creationId xmlns:a16="http://schemas.microsoft.com/office/drawing/2014/main" id="{94BAD08A-C752-9B45-B892-432A519EA4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6473" y="5175833"/>
                  <a:ext cx="1173913" cy="1080000"/>
                </a:xfrm>
                <a:prstGeom prst="rect">
                  <a:avLst/>
                </a:prstGeom>
              </p:spPr>
            </p:pic>
          </p:grpSp>
        </p:grpSp>
      </p:grpSp>
      <p:sp>
        <p:nvSpPr>
          <p:cNvPr id="33" name="Прямоугольник 42">
            <a:extLst>
              <a:ext uri="{FF2B5EF4-FFF2-40B4-BE49-F238E27FC236}">
                <a16:creationId xmlns:a16="http://schemas.microsoft.com/office/drawing/2014/main" id="{DCE7D6A0-E0C7-2E49-BE93-374B8F07D50A}"/>
              </a:ext>
            </a:extLst>
          </p:cNvPr>
          <p:cNvSpPr/>
          <p:nvPr/>
        </p:nvSpPr>
        <p:spPr>
          <a:xfrm>
            <a:off x="1199456" y="987869"/>
            <a:ext cx="4303552" cy="1065356"/>
          </a:xfrm>
          <a:prstGeom prst="rect">
            <a:avLst/>
          </a:prstGeom>
        </p:spPr>
        <p:txBody>
          <a:bodyPr wrap="square">
            <a:spAutoFit/>
          </a:bodyPr>
          <a:lstStyle/>
          <a:p>
            <a:pPr>
              <a:lnSpc>
                <a:spcPts val="2500"/>
              </a:lnSpc>
            </a:pPr>
            <a:r>
              <a:rPr lang="en-US" sz="3000" b="1" dirty="0"/>
              <a:t>Performance</a:t>
            </a:r>
          </a:p>
          <a:p>
            <a:pPr>
              <a:lnSpc>
                <a:spcPts val="2500"/>
              </a:lnSpc>
            </a:pPr>
            <a:r>
              <a:rPr lang="ru-RU" sz="2500" dirty="0" err="1"/>
              <a:t>Single</a:t>
            </a:r>
            <a:r>
              <a:rPr lang="ru-RU" sz="2500" dirty="0"/>
              <a:t> </a:t>
            </a:r>
            <a:r>
              <a:rPr lang="ru-RU" sz="2500" dirty="0" err="1"/>
              <a:t>precision</a:t>
            </a:r>
            <a:r>
              <a:rPr lang="en-US" sz="2500" dirty="0"/>
              <a:t>    </a:t>
            </a:r>
            <a:r>
              <a:rPr lang="ru-RU" sz="2700" b="1" dirty="0">
                <a:solidFill>
                  <a:srgbClr val="C00000"/>
                </a:solidFill>
              </a:rPr>
              <a:t>1</a:t>
            </a:r>
            <a:r>
              <a:rPr lang="en-US" sz="2700" b="1" dirty="0">
                <a:solidFill>
                  <a:srgbClr val="C00000"/>
                </a:solidFill>
              </a:rPr>
              <a:t>42</a:t>
            </a:r>
            <a:r>
              <a:rPr lang="ru-RU" sz="2700" b="1" dirty="0">
                <a:solidFill>
                  <a:srgbClr val="C00000"/>
                </a:solidFill>
              </a:rPr>
              <a:t> T</a:t>
            </a:r>
            <a:r>
              <a:rPr lang="en-US" sz="2700" b="1" dirty="0">
                <a:solidFill>
                  <a:srgbClr val="C00000"/>
                </a:solidFill>
              </a:rPr>
              <a:t>FLOPS</a:t>
            </a:r>
          </a:p>
          <a:p>
            <a:pPr>
              <a:lnSpc>
                <a:spcPts val="2500"/>
              </a:lnSpc>
            </a:pPr>
            <a:r>
              <a:rPr lang="ru-RU" sz="2500" dirty="0" err="1"/>
              <a:t>Double</a:t>
            </a:r>
            <a:r>
              <a:rPr lang="ru-RU" sz="2500" dirty="0"/>
              <a:t> </a:t>
            </a:r>
            <a:r>
              <a:rPr lang="ru-RU" sz="2500" dirty="0" err="1"/>
              <a:t>precision</a:t>
            </a:r>
            <a:r>
              <a:rPr lang="en-US" sz="2500" dirty="0"/>
              <a:t>  </a:t>
            </a:r>
            <a:r>
              <a:rPr lang="ru-RU" sz="2700" b="1" dirty="0">
                <a:solidFill>
                  <a:srgbClr val="C00000"/>
                </a:solidFill>
              </a:rPr>
              <a:t>5</a:t>
            </a:r>
            <a:r>
              <a:rPr lang="en-US" sz="2700" b="1" dirty="0">
                <a:solidFill>
                  <a:srgbClr val="C00000"/>
                </a:solidFill>
              </a:rPr>
              <a:t>0</a:t>
            </a:r>
            <a:r>
              <a:rPr lang="ru-RU" sz="2700" b="1" dirty="0">
                <a:solidFill>
                  <a:srgbClr val="C00000"/>
                </a:solidFill>
              </a:rPr>
              <a:t> TF</a:t>
            </a:r>
            <a:r>
              <a:rPr lang="en-US" sz="2700" b="1" dirty="0">
                <a:solidFill>
                  <a:srgbClr val="C00000"/>
                </a:solidFill>
              </a:rPr>
              <a:t>LOPS</a:t>
            </a:r>
            <a:endParaRPr lang="ru-RU" sz="2700" b="1" dirty="0">
              <a:solidFill>
                <a:srgbClr val="C00000"/>
              </a:solidFill>
            </a:endParaRPr>
          </a:p>
        </p:txBody>
      </p:sp>
    </p:spTree>
    <p:extLst>
      <p:ext uri="{BB962C8B-B14F-4D97-AF65-F5344CB8AC3E}">
        <p14:creationId xmlns:p14="http://schemas.microsoft.com/office/powerpoint/2010/main" val="2610541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err="1"/>
              <a:t>HybriLIT</a:t>
            </a:r>
            <a:r>
              <a:rPr lang="en-US" sz="3600" cap="small" dirty="0"/>
              <a:t> Software</a:t>
            </a:r>
          </a:p>
        </p:txBody>
      </p:sp>
      <p:pic>
        <p:nvPicPr>
          <p:cNvPr id="3" name="Picture 2">
            <a:extLst>
              <a:ext uri="{FF2B5EF4-FFF2-40B4-BE49-F238E27FC236}">
                <a16:creationId xmlns:a16="http://schemas.microsoft.com/office/drawing/2014/main" id="{A35A4935-CCBD-F04E-98C2-7F66C99D3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60" t="31573" r="32181" b="52799"/>
          <a:stretch/>
        </p:blipFill>
        <p:spPr bwMode="auto">
          <a:xfrm>
            <a:off x="320847" y="1099502"/>
            <a:ext cx="11740805" cy="25009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961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err="1"/>
              <a:t>HybriLIT</a:t>
            </a:r>
            <a:r>
              <a:rPr lang="en-US" sz="3600" cap="small" dirty="0"/>
              <a:t> Services</a:t>
            </a:r>
          </a:p>
        </p:txBody>
      </p:sp>
      <p:grpSp>
        <p:nvGrpSpPr>
          <p:cNvPr id="2" name="Group 1">
            <a:extLst>
              <a:ext uri="{FF2B5EF4-FFF2-40B4-BE49-F238E27FC236}">
                <a16:creationId xmlns:a16="http://schemas.microsoft.com/office/drawing/2014/main" id="{9251479E-252F-5E44-A3EC-9477909B2710}"/>
              </a:ext>
            </a:extLst>
          </p:cNvPr>
          <p:cNvGrpSpPr/>
          <p:nvPr/>
        </p:nvGrpSpPr>
        <p:grpSpPr>
          <a:xfrm>
            <a:off x="1008091" y="721870"/>
            <a:ext cx="9017528" cy="5982428"/>
            <a:chOff x="1686984" y="721870"/>
            <a:chExt cx="9017528" cy="5982428"/>
          </a:xfrm>
        </p:grpSpPr>
        <p:sp>
          <p:nvSpPr>
            <p:cNvPr id="3" name="Прямоугольник 59">
              <a:extLst>
                <a:ext uri="{FF2B5EF4-FFF2-40B4-BE49-F238E27FC236}">
                  <a16:creationId xmlns:a16="http://schemas.microsoft.com/office/drawing/2014/main" id="{1EE866CC-2E94-6644-AC93-A709BDD32F5D}"/>
                </a:ext>
              </a:extLst>
            </p:cNvPr>
            <p:cNvSpPr/>
            <p:nvPr/>
          </p:nvSpPr>
          <p:spPr bwMode="auto">
            <a:xfrm>
              <a:off x="4348164" y="4181862"/>
              <a:ext cx="6356347" cy="2487497"/>
            </a:xfrm>
            <a:prstGeom prst="rect">
              <a:avLst/>
            </a:prstGeom>
            <a:noFill/>
            <a:ln w="28575">
              <a:solidFill>
                <a:srgbClr val="002060"/>
              </a:solidFill>
              <a:prstDash val="sysDash"/>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1100" b="1">
                  <a:solidFill>
                    <a:srgbClr val="000000"/>
                  </a:solidFill>
                  <a:ea typeface="Calibri" pitchFamily="34" charset="0"/>
                  <a:cs typeface="Times New Roman" pitchFamily="18" charset="0"/>
                </a:rPr>
                <a:t> </a:t>
              </a:r>
              <a:endParaRPr lang="en-US" altLang="ru-RU" sz="1100">
                <a:solidFill>
                  <a:srgbClr val="000000"/>
                </a:solidFill>
                <a:ea typeface="Calibri" pitchFamily="34" charset="0"/>
                <a:cs typeface="Times New Roman" pitchFamily="18" charset="0"/>
              </a:endParaRPr>
            </a:p>
          </p:txBody>
        </p:sp>
        <p:sp>
          <p:nvSpPr>
            <p:cNvPr id="4" name="Скругленный прямоугольник 60">
              <a:extLst>
                <a:ext uri="{FF2B5EF4-FFF2-40B4-BE49-F238E27FC236}">
                  <a16:creationId xmlns:a16="http://schemas.microsoft.com/office/drawing/2014/main" id="{7890F3E8-B8AB-874E-9216-5EA31AD2C2D5}"/>
                </a:ext>
              </a:extLst>
            </p:cNvPr>
            <p:cNvSpPr>
              <a:spLocks noChangeArrowheads="1"/>
            </p:cNvSpPr>
            <p:nvPr/>
          </p:nvSpPr>
          <p:spPr bwMode="auto">
            <a:xfrm>
              <a:off x="8463880" y="1178811"/>
              <a:ext cx="2168624" cy="2832099"/>
            </a:xfrm>
            <a:prstGeom prst="roundRect">
              <a:avLst>
                <a:gd name="adj" fmla="val 10316"/>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ts val="1500"/>
                </a:lnSpc>
              </a:pPr>
              <a:r>
                <a:rPr lang="en-US" altLang="ru-RU" sz="1400" b="1" dirty="0">
                  <a:solidFill>
                    <a:srgbClr val="C00000"/>
                  </a:solidFill>
                </a:rPr>
                <a:t>Software for parallel computing</a:t>
              </a:r>
            </a:p>
            <a:p>
              <a:pPr>
                <a:lnSpc>
                  <a:spcPts val="1500"/>
                </a:lnSpc>
              </a:pPr>
              <a:r>
                <a:rPr lang="en-US" altLang="ru-RU" sz="1400" b="1" dirty="0" err="1">
                  <a:solidFill>
                    <a:srgbClr val="000000"/>
                  </a:solidFill>
                </a:rPr>
                <a:t>OpenMPI</a:t>
              </a:r>
              <a:r>
                <a:rPr lang="en-US" altLang="ru-RU" sz="1400" b="1" dirty="0">
                  <a:solidFill>
                    <a:srgbClr val="000000"/>
                  </a:solidFill>
                </a:rPr>
                <a:t> </a:t>
              </a:r>
              <a:r>
                <a:rPr lang="en-US" altLang="ru-RU" sz="1400" dirty="0">
                  <a:solidFill>
                    <a:srgbClr val="000000"/>
                  </a:solidFill>
                </a:rPr>
                <a:t>1.8.8, 2.1.2</a:t>
              </a:r>
            </a:p>
            <a:p>
              <a:pPr>
                <a:lnSpc>
                  <a:spcPts val="1500"/>
                </a:lnSpc>
              </a:pPr>
              <a:r>
                <a:rPr lang="en-US" altLang="ru-RU" sz="1400" b="1" dirty="0">
                  <a:solidFill>
                    <a:srgbClr val="000000"/>
                  </a:solidFill>
                </a:rPr>
                <a:t>CUDA</a:t>
              </a:r>
              <a:r>
                <a:rPr lang="en-US" altLang="ru-RU" sz="1400" dirty="0">
                  <a:solidFill>
                    <a:srgbClr val="000000"/>
                  </a:solidFill>
                </a:rPr>
                <a:t> </a:t>
              </a:r>
              <a:r>
                <a:rPr lang="ru-RU" altLang="ru-RU" sz="1400" dirty="0">
                  <a:solidFill>
                    <a:srgbClr val="000000"/>
                  </a:solidFill>
                </a:rPr>
                <a:t>7</a:t>
              </a:r>
              <a:r>
                <a:rPr lang="en-US" altLang="ru-RU" sz="1400" dirty="0">
                  <a:solidFill>
                    <a:srgbClr val="000000"/>
                  </a:solidFill>
                </a:rPr>
                <a:t>.0, </a:t>
              </a:r>
              <a:r>
                <a:rPr lang="ru-RU" altLang="ru-RU" sz="1400" dirty="0">
                  <a:solidFill>
                    <a:srgbClr val="000000"/>
                  </a:solidFill>
                </a:rPr>
                <a:t>8.0, </a:t>
              </a:r>
              <a:r>
                <a:rPr lang="en-US" altLang="ru-RU" sz="1400" dirty="0">
                  <a:solidFill>
                    <a:srgbClr val="000000"/>
                  </a:solidFill>
                </a:rPr>
                <a:t>9.0</a:t>
              </a:r>
              <a:r>
                <a:rPr lang="ru-RU" altLang="ru-RU" sz="1400" dirty="0">
                  <a:solidFill>
                    <a:srgbClr val="000000"/>
                  </a:solidFill>
                </a:rPr>
                <a:t>, 9.1</a:t>
              </a:r>
              <a:endParaRPr lang="en-US" altLang="ru-RU" sz="1400" dirty="0">
                <a:solidFill>
                  <a:srgbClr val="000000"/>
                </a:solidFill>
              </a:endParaRPr>
            </a:p>
            <a:p>
              <a:pPr>
                <a:lnSpc>
                  <a:spcPts val="1500"/>
                </a:lnSpc>
              </a:pPr>
              <a:r>
                <a:rPr lang="en-US" altLang="ru-RU" sz="1400" b="1" dirty="0" err="1">
                  <a:solidFill>
                    <a:srgbClr val="000000"/>
                  </a:solidFill>
                </a:rPr>
                <a:t>OpenCV</a:t>
              </a:r>
              <a:r>
                <a:rPr lang="en-US" altLang="ru-RU" sz="1400" dirty="0">
                  <a:solidFill>
                    <a:srgbClr val="000000"/>
                  </a:solidFill>
                </a:rPr>
                <a:t> 2.4.9</a:t>
              </a:r>
            </a:p>
            <a:p>
              <a:pPr>
                <a:lnSpc>
                  <a:spcPts val="1500"/>
                </a:lnSpc>
              </a:pPr>
              <a:r>
                <a:rPr lang="sv-SE" altLang="ru-RU" sz="1400" b="1" dirty="0">
                  <a:solidFill>
                    <a:srgbClr val="000000"/>
                  </a:solidFill>
                </a:rPr>
                <a:t>GNU</a:t>
              </a:r>
              <a:r>
                <a:rPr lang="sv-SE" altLang="ru-RU" sz="1400" dirty="0">
                  <a:solidFill>
                    <a:srgbClr val="000000"/>
                  </a:solidFill>
                </a:rPr>
                <a:t> 4.8.5</a:t>
              </a:r>
              <a:r>
                <a:rPr lang="ru-RU" altLang="ru-RU" sz="1400" dirty="0">
                  <a:solidFill>
                    <a:srgbClr val="000000"/>
                  </a:solidFill>
                </a:rPr>
                <a:t>, 4.9.3, 6.2.0</a:t>
              </a:r>
              <a:endParaRPr lang="sv-SE" altLang="ru-RU" sz="1400" dirty="0">
                <a:solidFill>
                  <a:srgbClr val="000000"/>
                </a:solidFill>
              </a:endParaRPr>
            </a:p>
            <a:p>
              <a:pPr>
                <a:lnSpc>
                  <a:spcPts val="1500"/>
                </a:lnSpc>
              </a:pPr>
              <a:r>
                <a:rPr lang="en-US" altLang="ru-RU" sz="1400" b="1" dirty="0">
                  <a:solidFill>
                    <a:srgbClr val="000000"/>
                  </a:solidFill>
                </a:rPr>
                <a:t>Intel Parallel Studio </a:t>
              </a:r>
              <a:r>
                <a:rPr lang="en-US" altLang="ru-RU" sz="1400" dirty="0">
                  <a:solidFill>
                    <a:srgbClr val="000000"/>
                  </a:solidFill>
                </a:rPr>
                <a:t>2018</a:t>
              </a:r>
              <a:endParaRPr lang="en-US" altLang="ru-RU" sz="1400" b="1" dirty="0">
                <a:solidFill>
                  <a:srgbClr val="000000"/>
                </a:solidFill>
              </a:endParaRPr>
            </a:p>
            <a:p>
              <a:endParaRPr lang="ru-RU" altLang="ru-RU" sz="800" dirty="0">
                <a:solidFill>
                  <a:srgbClr val="000000"/>
                </a:solidFill>
              </a:endParaRPr>
            </a:p>
            <a:p>
              <a:pPr algn="ctr">
                <a:lnSpc>
                  <a:spcPts val="1300"/>
                </a:lnSpc>
              </a:pPr>
              <a:r>
                <a:rPr lang="en-US" altLang="ru-RU" sz="1400" b="1" dirty="0">
                  <a:solidFill>
                    <a:srgbClr val="C00000"/>
                  </a:solidFill>
                </a:rPr>
                <a:t>Licensed math. software</a:t>
              </a:r>
            </a:p>
            <a:p>
              <a:pPr algn="just">
                <a:lnSpc>
                  <a:spcPts val="1700"/>
                </a:lnSpc>
              </a:pPr>
              <a:r>
                <a:rPr lang="en-US" altLang="ru-RU" sz="1600" b="1" dirty="0"/>
                <a:t>COMSOL 5</a:t>
              </a:r>
              <a:r>
                <a:rPr lang="ru-RU" altLang="ru-RU" sz="1600" b="1" dirty="0"/>
                <a:t>.3а</a:t>
              </a:r>
            </a:p>
            <a:p>
              <a:pPr algn="just">
                <a:lnSpc>
                  <a:spcPts val="1700"/>
                </a:lnSpc>
              </a:pPr>
              <a:r>
                <a:rPr lang="en-US" altLang="ru-RU" sz="1600" b="1" dirty="0"/>
                <a:t>MATLAB R2017b</a:t>
              </a:r>
            </a:p>
            <a:p>
              <a:pPr algn="just">
                <a:lnSpc>
                  <a:spcPts val="1700"/>
                </a:lnSpc>
              </a:pPr>
              <a:r>
                <a:rPr lang="en-US" altLang="ru-RU" sz="1600" b="1" dirty="0"/>
                <a:t>Mathematica 11.2</a:t>
              </a:r>
            </a:p>
            <a:p>
              <a:pPr algn="just">
                <a:lnSpc>
                  <a:spcPts val="1700"/>
                </a:lnSpc>
              </a:pPr>
              <a:r>
                <a:rPr lang="en-US" altLang="ru-RU" sz="1600" b="1" dirty="0"/>
                <a:t>Maple 2017.3</a:t>
              </a:r>
            </a:p>
          </p:txBody>
        </p:sp>
        <p:cxnSp>
          <p:nvCxnSpPr>
            <p:cNvPr id="5" name="Соединительная линия уступом 61">
              <a:extLst>
                <a:ext uri="{FF2B5EF4-FFF2-40B4-BE49-F238E27FC236}">
                  <a16:creationId xmlns:a16="http://schemas.microsoft.com/office/drawing/2014/main" id="{AB05B9A8-31D8-844F-862A-C23671911C2D}"/>
                </a:ext>
              </a:extLst>
            </p:cNvPr>
            <p:cNvCxnSpPr>
              <a:cxnSpLocks noChangeShapeType="1"/>
            </p:cNvCxnSpPr>
            <p:nvPr/>
          </p:nvCxnSpPr>
          <p:spPr bwMode="auto">
            <a:xfrm flipV="1">
              <a:off x="3638179" y="4579937"/>
              <a:ext cx="1085851" cy="3992"/>
            </a:xfrm>
            <a:prstGeom prst="straightConnector1">
              <a:avLst/>
            </a:prstGeom>
            <a:noFill/>
            <a:ln w="28575">
              <a:solidFill>
                <a:srgbClr val="F7964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7" name="Прямая со стрелкой 62">
              <a:extLst>
                <a:ext uri="{FF2B5EF4-FFF2-40B4-BE49-F238E27FC236}">
                  <a16:creationId xmlns:a16="http://schemas.microsoft.com/office/drawing/2014/main" id="{4145118D-F88E-4E40-8B7C-94A6A04EBDEC}"/>
                </a:ext>
              </a:extLst>
            </p:cNvPr>
            <p:cNvCxnSpPr>
              <a:cxnSpLocks noChangeShapeType="1"/>
              <a:endCxn id="12" idx="1"/>
            </p:cNvCxnSpPr>
            <p:nvPr/>
          </p:nvCxnSpPr>
          <p:spPr bwMode="auto">
            <a:xfrm>
              <a:off x="3641998" y="5428851"/>
              <a:ext cx="1085851" cy="1588"/>
            </a:xfrm>
            <a:prstGeom prst="straightConnector1">
              <a:avLst/>
            </a:prstGeom>
            <a:noFill/>
            <a:ln w="28575">
              <a:solidFill>
                <a:srgbClr val="F79646"/>
              </a:solidFill>
              <a:round/>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8" name="Соединительная линия уступом 63">
              <a:extLst>
                <a:ext uri="{FF2B5EF4-FFF2-40B4-BE49-F238E27FC236}">
                  <a16:creationId xmlns:a16="http://schemas.microsoft.com/office/drawing/2014/main" id="{1DE61503-D908-1A49-8FCA-C58EF362598D}"/>
                </a:ext>
              </a:extLst>
            </p:cNvPr>
            <p:cNvCxnSpPr>
              <a:cxnSpLocks noChangeShapeType="1"/>
              <a:endCxn id="11" idx="1"/>
            </p:cNvCxnSpPr>
            <p:nvPr/>
          </p:nvCxnSpPr>
          <p:spPr bwMode="auto">
            <a:xfrm flipV="1">
              <a:off x="3657600" y="4996452"/>
              <a:ext cx="4238600" cy="3596"/>
            </a:xfrm>
            <a:prstGeom prst="straightConnector1">
              <a:avLst/>
            </a:prstGeom>
            <a:noFill/>
            <a:ln w="28575">
              <a:solidFill>
                <a:srgbClr val="F7964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9" name="Прямая со стрелкой 64">
              <a:extLst>
                <a:ext uri="{FF2B5EF4-FFF2-40B4-BE49-F238E27FC236}">
                  <a16:creationId xmlns:a16="http://schemas.microsoft.com/office/drawing/2014/main" id="{06F74770-11F4-B243-85A0-AC69A81FE502}"/>
                </a:ext>
              </a:extLst>
            </p:cNvPr>
            <p:cNvCxnSpPr>
              <a:cxnSpLocks noChangeShapeType="1"/>
              <a:endCxn id="13" idx="1"/>
            </p:cNvCxnSpPr>
            <p:nvPr/>
          </p:nvCxnSpPr>
          <p:spPr bwMode="auto">
            <a:xfrm>
              <a:off x="3657600" y="6228729"/>
              <a:ext cx="2267946" cy="0"/>
            </a:xfrm>
            <a:prstGeom prst="straightConnector1">
              <a:avLst/>
            </a:prstGeom>
            <a:noFill/>
            <a:ln w="28575">
              <a:solidFill>
                <a:srgbClr val="F79646"/>
              </a:solidFill>
              <a:round/>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0" name="Скругленный прямоугольник 65">
              <a:extLst>
                <a:ext uri="{FF2B5EF4-FFF2-40B4-BE49-F238E27FC236}">
                  <a16:creationId xmlns:a16="http://schemas.microsoft.com/office/drawing/2014/main" id="{F64192C8-E865-9448-81DB-5CA55063C667}"/>
                </a:ext>
              </a:extLst>
            </p:cNvPr>
            <p:cNvSpPr>
              <a:spLocks noChangeArrowheads="1"/>
            </p:cNvSpPr>
            <p:nvPr/>
          </p:nvSpPr>
          <p:spPr bwMode="auto">
            <a:xfrm>
              <a:off x="4724030" y="4224337"/>
              <a:ext cx="2407071" cy="711200"/>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ru-RU" sz="2000" b="1" dirty="0">
                  <a:solidFill>
                    <a:srgbClr val="FFFFFF"/>
                  </a:solidFill>
                  <a:ea typeface="Calibri" pitchFamily="34" charset="0"/>
                  <a:cs typeface="Times New Roman" pitchFamily="18" charset="0"/>
                </a:rPr>
                <a:t>HybriLIT web-site</a:t>
              </a:r>
              <a:endParaRPr lang="ru-RU" altLang="ru-RU" sz="1100" dirty="0">
                <a:solidFill>
                  <a:srgbClr val="FFFFFF"/>
                </a:solidFill>
                <a:ea typeface="Calibri" pitchFamily="34" charset="0"/>
                <a:cs typeface="Times New Roman" pitchFamily="18" charset="0"/>
              </a:endParaRPr>
            </a:p>
            <a:p>
              <a:pPr algn="ctr"/>
              <a:r>
                <a:rPr lang="en-US" altLang="ru-RU" sz="1400" b="1" dirty="0">
                  <a:solidFill>
                    <a:srgbClr val="FFFFFF"/>
                  </a:solidFill>
                  <a:ea typeface="Calibri" pitchFamily="34" charset="0"/>
                  <a:cs typeface="Times New Roman" pitchFamily="18" charset="0"/>
                </a:rPr>
                <a:t>http://hybrilit.jinr.ru/</a:t>
              </a:r>
              <a:endParaRPr lang="en-US" altLang="ru-RU" sz="1100" dirty="0">
                <a:solidFill>
                  <a:srgbClr val="FFFFFF"/>
                </a:solidFill>
                <a:ea typeface="Calibri" pitchFamily="34" charset="0"/>
                <a:cs typeface="Times New Roman" pitchFamily="18" charset="0"/>
              </a:endParaRPr>
            </a:p>
          </p:txBody>
        </p:sp>
        <p:sp>
          <p:nvSpPr>
            <p:cNvPr id="11" name="Скругленный прямоугольник 66">
              <a:extLst>
                <a:ext uri="{FF2B5EF4-FFF2-40B4-BE49-F238E27FC236}">
                  <a16:creationId xmlns:a16="http://schemas.microsoft.com/office/drawing/2014/main" id="{087DA2E5-012E-7745-A47D-7DB4B13F2C40}"/>
                </a:ext>
              </a:extLst>
            </p:cNvPr>
            <p:cNvSpPr>
              <a:spLocks noChangeArrowheads="1"/>
            </p:cNvSpPr>
            <p:nvPr/>
          </p:nvSpPr>
          <p:spPr bwMode="auto">
            <a:xfrm>
              <a:off x="7896200" y="4633708"/>
              <a:ext cx="2432050" cy="725488"/>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ru-RU" sz="2000" b="1" dirty="0" err="1">
                  <a:solidFill>
                    <a:srgbClr val="FFFFFF"/>
                  </a:solidFill>
                  <a:ea typeface="Calibri" pitchFamily="34" charset="0"/>
                  <a:cs typeface="Times New Roman" pitchFamily="18" charset="0"/>
                </a:rPr>
                <a:t>GitLab</a:t>
              </a:r>
              <a:endParaRPr lang="ru-RU" altLang="ru-RU" sz="2000" b="1" dirty="0">
                <a:solidFill>
                  <a:srgbClr val="FFFFFF"/>
                </a:solidFill>
                <a:ea typeface="Calibri" pitchFamily="34" charset="0"/>
                <a:cs typeface="Times New Roman" pitchFamily="18" charset="0"/>
              </a:endParaRPr>
            </a:p>
            <a:p>
              <a:pPr algn="ctr"/>
              <a:r>
                <a:rPr lang="en-US" altLang="ru-RU" sz="1400" b="1" dirty="0">
                  <a:solidFill>
                    <a:srgbClr val="FFFFFF"/>
                  </a:solidFill>
                  <a:ea typeface="Calibri" pitchFamily="34" charset="0"/>
                  <a:cs typeface="Times New Roman" pitchFamily="18" charset="0"/>
                </a:rPr>
                <a:t>https://gitlab-hybrilit.jinr.ru</a:t>
              </a:r>
              <a:endParaRPr lang="en-US" altLang="ru-RU" sz="1100" dirty="0">
                <a:solidFill>
                  <a:srgbClr val="FFFFFF"/>
                </a:solidFill>
                <a:ea typeface="Calibri" pitchFamily="34" charset="0"/>
                <a:cs typeface="Times New Roman" pitchFamily="18" charset="0"/>
              </a:endParaRPr>
            </a:p>
          </p:txBody>
        </p:sp>
        <p:sp>
          <p:nvSpPr>
            <p:cNvPr id="12" name="Скругленный прямоугольник 67">
              <a:extLst>
                <a:ext uri="{FF2B5EF4-FFF2-40B4-BE49-F238E27FC236}">
                  <a16:creationId xmlns:a16="http://schemas.microsoft.com/office/drawing/2014/main" id="{F823EF60-F8C9-F746-8A10-8D41144E6D06}"/>
                </a:ext>
              </a:extLst>
            </p:cNvPr>
            <p:cNvSpPr>
              <a:spLocks noChangeArrowheads="1"/>
            </p:cNvSpPr>
            <p:nvPr/>
          </p:nvSpPr>
          <p:spPr bwMode="auto">
            <a:xfrm>
              <a:off x="4727848" y="5066902"/>
              <a:ext cx="2346374" cy="727075"/>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ru-RU" sz="2000" b="1" dirty="0" err="1">
                  <a:solidFill>
                    <a:srgbClr val="FFFFFF"/>
                  </a:solidFill>
                  <a:ea typeface="Calibri" pitchFamily="34" charset="0"/>
                  <a:cs typeface="Times New Roman" pitchFamily="18" charset="0"/>
                </a:rPr>
                <a:t>Indico</a:t>
              </a:r>
              <a:endParaRPr lang="ru-RU" altLang="ru-RU" sz="1100" dirty="0">
                <a:solidFill>
                  <a:srgbClr val="FFFFFF"/>
                </a:solidFill>
                <a:ea typeface="Calibri" pitchFamily="34" charset="0"/>
                <a:cs typeface="Times New Roman" pitchFamily="18" charset="0"/>
              </a:endParaRPr>
            </a:p>
            <a:p>
              <a:pPr algn="ctr"/>
              <a:r>
                <a:rPr lang="en-US" altLang="ru-RU" sz="1400" b="1" dirty="0">
                  <a:solidFill>
                    <a:srgbClr val="FFFFFF"/>
                  </a:solidFill>
                  <a:ea typeface="Calibri" pitchFamily="34" charset="0"/>
                  <a:cs typeface="Times New Roman" pitchFamily="18" charset="0"/>
                </a:rPr>
                <a:t>http://indico-hybrilit.jinr.ru</a:t>
              </a:r>
              <a:endParaRPr lang="en-US" altLang="ru-RU" sz="1100" dirty="0">
                <a:solidFill>
                  <a:srgbClr val="FFFFFF"/>
                </a:solidFill>
                <a:ea typeface="Calibri" pitchFamily="34" charset="0"/>
                <a:cs typeface="Times New Roman" pitchFamily="18" charset="0"/>
              </a:endParaRPr>
            </a:p>
          </p:txBody>
        </p:sp>
        <p:sp>
          <p:nvSpPr>
            <p:cNvPr id="13" name="Скругленный прямоугольник 68">
              <a:extLst>
                <a:ext uri="{FF2B5EF4-FFF2-40B4-BE49-F238E27FC236}">
                  <a16:creationId xmlns:a16="http://schemas.microsoft.com/office/drawing/2014/main" id="{73344DC9-CCBE-8049-B716-007073C09BA5}"/>
                </a:ext>
              </a:extLst>
            </p:cNvPr>
            <p:cNvSpPr>
              <a:spLocks noChangeArrowheads="1"/>
            </p:cNvSpPr>
            <p:nvPr/>
          </p:nvSpPr>
          <p:spPr bwMode="auto">
            <a:xfrm>
              <a:off x="5925547" y="5865985"/>
              <a:ext cx="3870325" cy="725488"/>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ru-RU" sz="2000" b="1" dirty="0">
                  <a:solidFill>
                    <a:srgbClr val="FFFFFF"/>
                  </a:solidFill>
                  <a:ea typeface="Calibri" pitchFamily="34" charset="0"/>
                  <a:cs typeface="Times New Roman" pitchFamily="18" charset="0"/>
                </a:rPr>
                <a:t>HybriLIT user support</a:t>
              </a:r>
              <a:endParaRPr lang="ru-RU" altLang="ru-RU" sz="2000" b="1" dirty="0">
                <a:solidFill>
                  <a:srgbClr val="FFFFFF"/>
                </a:solidFill>
                <a:ea typeface="Calibri" pitchFamily="34" charset="0"/>
                <a:cs typeface="Times New Roman" pitchFamily="18" charset="0"/>
              </a:endParaRPr>
            </a:p>
            <a:p>
              <a:pPr algn="ctr"/>
              <a:r>
                <a:rPr lang="en-US" altLang="ru-RU" sz="1400" b="1" dirty="0">
                  <a:solidFill>
                    <a:srgbClr val="FFFFFF"/>
                  </a:solidFill>
                  <a:ea typeface="Calibri" pitchFamily="34" charset="0"/>
                  <a:cs typeface="Times New Roman" pitchFamily="18" charset="0"/>
                </a:rPr>
                <a:t>https://pm.jinr.ru/projects/hybrilit-user-support</a:t>
              </a:r>
              <a:endParaRPr lang="en-US" altLang="ru-RU" sz="1100" dirty="0">
                <a:solidFill>
                  <a:srgbClr val="FFFFFF"/>
                </a:solidFill>
                <a:ea typeface="Calibri" pitchFamily="34" charset="0"/>
                <a:cs typeface="Times New Roman" pitchFamily="18" charset="0"/>
              </a:endParaRPr>
            </a:p>
          </p:txBody>
        </p:sp>
        <p:sp>
          <p:nvSpPr>
            <p:cNvPr id="14" name="Скругленный прямоугольник 76">
              <a:extLst>
                <a:ext uri="{FF2B5EF4-FFF2-40B4-BE49-F238E27FC236}">
                  <a16:creationId xmlns:a16="http://schemas.microsoft.com/office/drawing/2014/main" id="{C15B507A-F564-D447-AAAE-A946C6545BBA}"/>
                </a:ext>
              </a:extLst>
            </p:cNvPr>
            <p:cNvSpPr>
              <a:spLocks noChangeArrowheads="1"/>
            </p:cNvSpPr>
            <p:nvPr/>
          </p:nvSpPr>
          <p:spPr bwMode="auto">
            <a:xfrm>
              <a:off x="6960096" y="3458460"/>
              <a:ext cx="1411883" cy="552450"/>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dirty="0">
                  <a:solidFill>
                    <a:srgbClr val="000000"/>
                  </a:solidFill>
                  <a:ea typeface="Calibri" pitchFamily="34" charset="0"/>
                  <a:cs typeface="Times New Roman" pitchFamily="18" charset="0"/>
                </a:rPr>
                <a:t>MODULES</a:t>
              </a:r>
              <a:endParaRPr lang="en-US" altLang="ru-RU" sz="1100" dirty="0">
                <a:solidFill>
                  <a:srgbClr val="000000"/>
                </a:solidFill>
                <a:ea typeface="Calibri" pitchFamily="34" charset="0"/>
                <a:cs typeface="Times New Roman" pitchFamily="18" charset="0"/>
              </a:endParaRPr>
            </a:p>
          </p:txBody>
        </p:sp>
        <p:cxnSp>
          <p:nvCxnSpPr>
            <p:cNvPr id="15" name="Соединительная линия уступом 79">
              <a:extLst>
                <a:ext uri="{FF2B5EF4-FFF2-40B4-BE49-F238E27FC236}">
                  <a16:creationId xmlns:a16="http://schemas.microsoft.com/office/drawing/2014/main" id="{58DA5309-956C-444E-8042-E85D4992CD15}"/>
                </a:ext>
              </a:extLst>
            </p:cNvPr>
            <p:cNvCxnSpPr>
              <a:cxnSpLocks noChangeShapeType="1"/>
              <a:endCxn id="14" idx="1"/>
            </p:cNvCxnSpPr>
            <p:nvPr/>
          </p:nvCxnSpPr>
          <p:spPr bwMode="auto">
            <a:xfrm>
              <a:off x="3657600" y="3306056"/>
              <a:ext cx="3302496" cy="428629"/>
            </a:xfrm>
            <a:prstGeom prst="bentConnector3">
              <a:avLst>
                <a:gd name="adj1" fmla="val 50000"/>
              </a:avLst>
            </a:prstGeom>
            <a:noFill/>
            <a:ln w="28575">
              <a:solidFill>
                <a:srgbClr val="4BACC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6" name="Скругленный прямоугольник 77">
              <a:extLst>
                <a:ext uri="{FF2B5EF4-FFF2-40B4-BE49-F238E27FC236}">
                  <a16:creationId xmlns:a16="http://schemas.microsoft.com/office/drawing/2014/main" id="{D97E9896-AEBA-6043-9C77-A34F2A55D8DB}"/>
                </a:ext>
              </a:extLst>
            </p:cNvPr>
            <p:cNvSpPr>
              <a:spLocks noChangeArrowheads="1"/>
            </p:cNvSpPr>
            <p:nvPr/>
          </p:nvSpPr>
          <p:spPr bwMode="auto">
            <a:xfrm>
              <a:off x="4510608" y="3368774"/>
              <a:ext cx="2188900" cy="685800"/>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ru-RU" sz="2000" b="1" dirty="0" err="1">
                  <a:solidFill>
                    <a:srgbClr val="000000"/>
                  </a:solidFill>
                  <a:ea typeface="Calibri" pitchFamily="34" charset="0"/>
                  <a:cs typeface="Times New Roman" pitchFamily="18" charset="0"/>
                </a:rPr>
                <a:t>FreeIPA</a:t>
              </a:r>
              <a:endParaRPr lang="en-US" altLang="ru-RU" sz="1100" dirty="0">
                <a:solidFill>
                  <a:srgbClr val="000000"/>
                </a:solidFill>
                <a:ea typeface="Calibri" pitchFamily="34" charset="0"/>
                <a:cs typeface="Times New Roman" pitchFamily="18" charset="0"/>
              </a:endParaRPr>
            </a:p>
            <a:p>
              <a:pPr algn="ctr"/>
              <a:r>
                <a:rPr lang="ru-RU" altLang="ru-RU" sz="1300" b="1" dirty="0">
                  <a:solidFill>
                    <a:srgbClr val="000000"/>
                  </a:solidFill>
                  <a:ea typeface="Calibri" pitchFamily="34" charset="0"/>
                  <a:cs typeface="Times New Roman" pitchFamily="18" charset="0"/>
                </a:rPr>
                <a:t>(</a:t>
              </a:r>
              <a:r>
                <a:rPr lang="en-US" altLang="ru-RU" sz="1300" b="1" dirty="0">
                  <a:solidFill>
                    <a:srgbClr val="000000"/>
                  </a:solidFill>
                  <a:ea typeface="Calibri" pitchFamily="34" charset="0"/>
                  <a:cs typeface="Times New Roman" pitchFamily="18" charset="0"/>
                </a:rPr>
                <a:t>identity manager solution</a:t>
              </a:r>
              <a:r>
                <a:rPr lang="ru-RU" altLang="ru-RU" sz="1300" b="1" dirty="0">
                  <a:solidFill>
                    <a:srgbClr val="000000"/>
                  </a:solidFill>
                  <a:ea typeface="Calibri" pitchFamily="34" charset="0"/>
                  <a:cs typeface="Times New Roman" pitchFamily="18" charset="0"/>
                </a:rPr>
                <a:t>)</a:t>
              </a:r>
              <a:endParaRPr lang="en-US" altLang="ru-RU" sz="1300" dirty="0">
                <a:solidFill>
                  <a:srgbClr val="000000"/>
                </a:solidFill>
                <a:ea typeface="Calibri" pitchFamily="34" charset="0"/>
                <a:cs typeface="Times New Roman" pitchFamily="18" charset="0"/>
              </a:endParaRPr>
            </a:p>
          </p:txBody>
        </p:sp>
        <p:pic>
          <p:nvPicPr>
            <p:cNvPr id="17" name="Picture 4" descr="G:\MONGOLIA\FON_down.png">
              <a:extLst>
                <a:ext uri="{FF2B5EF4-FFF2-40B4-BE49-F238E27FC236}">
                  <a16:creationId xmlns:a16="http://schemas.microsoft.com/office/drawing/2014/main" id="{A43F711F-A335-3040-A67F-0D9F43BB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6984" y="721870"/>
              <a:ext cx="1946147" cy="5982428"/>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8" name="Прямоугольник 47">
              <a:extLst>
                <a:ext uri="{FF2B5EF4-FFF2-40B4-BE49-F238E27FC236}">
                  <a16:creationId xmlns:a16="http://schemas.microsoft.com/office/drawing/2014/main" id="{F6D76DAD-008E-5640-8566-3C95427DAF49}"/>
                </a:ext>
              </a:extLst>
            </p:cNvPr>
            <p:cNvSpPr/>
            <p:nvPr/>
          </p:nvSpPr>
          <p:spPr bwMode="auto">
            <a:xfrm>
              <a:off x="4348164" y="726374"/>
              <a:ext cx="6356348" cy="3381375"/>
            </a:xfrm>
            <a:prstGeom prst="rect">
              <a:avLst/>
            </a:prstGeom>
            <a:noFill/>
            <a:ln w="28575">
              <a:prstDash val="sysDash"/>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1100" b="1">
                  <a:solidFill>
                    <a:srgbClr val="000000"/>
                  </a:solidFill>
                  <a:ea typeface="Calibri" pitchFamily="34" charset="0"/>
                  <a:cs typeface="Times New Roman" pitchFamily="18" charset="0"/>
                </a:rPr>
                <a:t> </a:t>
              </a:r>
              <a:endParaRPr lang="en-US" altLang="ru-RU" sz="1100">
                <a:solidFill>
                  <a:srgbClr val="000000"/>
                </a:solidFill>
                <a:ea typeface="Calibri" pitchFamily="34" charset="0"/>
                <a:cs typeface="Times New Roman" pitchFamily="18" charset="0"/>
              </a:endParaRPr>
            </a:p>
          </p:txBody>
        </p:sp>
        <p:cxnSp>
          <p:nvCxnSpPr>
            <p:cNvPr id="19" name="Соединительная линия уступом 50">
              <a:extLst>
                <a:ext uri="{FF2B5EF4-FFF2-40B4-BE49-F238E27FC236}">
                  <a16:creationId xmlns:a16="http://schemas.microsoft.com/office/drawing/2014/main" id="{4779A4D8-3FCE-784C-AA76-032F9CCC31A5}"/>
                </a:ext>
              </a:extLst>
            </p:cNvPr>
            <p:cNvCxnSpPr>
              <a:cxnSpLocks noChangeShapeType="1"/>
            </p:cNvCxnSpPr>
            <p:nvPr/>
          </p:nvCxnSpPr>
          <p:spPr bwMode="auto">
            <a:xfrm>
              <a:off x="3647729" y="1763737"/>
              <a:ext cx="864097" cy="13020"/>
            </a:xfrm>
            <a:prstGeom prst="straightConnector1">
              <a:avLst/>
            </a:prstGeom>
            <a:noFill/>
            <a:ln w="28575">
              <a:solidFill>
                <a:srgbClr val="4BACC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0" name="Соединительная линия уступом 51">
              <a:extLst>
                <a:ext uri="{FF2B5EF4-FFF2-40B4-BE49-F238E27FC236}">
                  <a16:creationId xmlns:a16="http://schemas.microsoft.com/office/drawing/2014/main" id="{D126B3B2-2BFC-A142-9C4B-A482225097DF}"/>
                </a:ext>
              </a:extLst>
            </p:cNvPr>
            <p:cNvCxnSpPr>
              <a:cxnSpLocks noChangeShapeType="1"/>
              <a:endCxn id="23" idx="1"/>
            </p:cNvCxnSpPr>
            <p:nvPr/>
          </p:nvCxnSpPr>
          <p:spPr bwMode="auto">
            <a:xfrm flipV="1">
              <a:off x="5925546" y="1819207"/>
              <a:ext cx="845375" cy="3492"/>
            </a:xfrm>
            <a:prstGeom prst="bentConnector3">
              <a:avLst>
                <a:gd name="adj1" fmla="val 50000"/>
              </a:avLst>
            </a:prstGeom>
            <a:noFill/>
            <a:ln w="28575">
              <a:solidFill>
                <a:srgbClr val="4BACC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1" name="Скругленный прямоугольник 78">
              <a:extLst>
                <a:ext uri="{FF2B5EF4-FFF2-40B4-BE49-F238E27FC236}">
                  <a16:creationId xmlns:a16="http://schemas.microsoft.com/office/drawing/2014/main" id="{E7331AF1-3DC9-EB46-ABF2-942CBC6D7AAC}"/>
                </a:ext>
              </a:extLst>
            </p:cNvPr>
            <p:cNvSpPr>
              <a:spLocks noChangeArrowheads="1"/>
            </p:cNvSpPr>
            <p:nvPr/>
          </p:nvSpPr>
          <p:spPr bwMode="auto">
            <a:xfrm>
              <a:off x="6770921" y="2122311"/>
              <a:ext cx="1186200" cy="497077"/>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endParaRPr lang="en-US" altLang="ru-RU" sz="400" b="1" dirty="0">
                <a:solidFill>
                  <a:srgbClr val="000000"/>
                </a:solidFill>
                <a:ea typeface="Calibri" pitchFamily="34" charset="0"/>
                <a:cs typeface="Times New Roman" pitchFamily="18" charset="0"/>
              </a:endParaRPr>
            </a:p>
            <a:p>
              <a:pPr algn="ctr">
                <a:lnSpc>
                  <a:spcPts val="1500"/>
                </a:lnSpc>
              </a:pPr>
              <a:r>
                <a:rPr lang="en-US" altLang="ru-RU" sz="2000" b="1" dirty="0">
                  <a:solidFill>
                    <a:srgbClr val="000000"/>
                  </a:solidFill>
                  <a:ea typeface="Calibri" pitchFamily="34" charset="0"/>
                  <a:cs typeface="Times New Roman" pitchFamily="18" charset="0"/>
                </a:rPr>
                <a:t>EOS</a:t>
              </a:r>
              <a:endParaRPr lang="en-US" altLang="ru-RU" sz="1100" dirty="0">
                <a:solidFill>
                  <a:srgbClr val="000000"/>
                </a:solidFill>
                <a:ea typeface="Calibri" pitchFamily="34" charset="0"/>
                <a:cs typeface="Times New Roman" pitchFamily="18" charset="0"/>
              </a:endParaRPr>
            </a:p>
            <a:p>
              <a:pPr algn="ctr">
                <a:lnSpc>
                  <a:spcPts val="1500"/>
                </a:lnSpc>
              </a:pPr>
              <a:r>
                <a:rPr lang="ru-RU" altLang="ru-RU" sz="1300" b="1" dirty="0">
                  <a:solidFill>
                    <a:srgbClr val="000000"/>
                  </a:solidFill>
                  <a:ea typeface="Calibri" pitchFamily="34" charset="0"/>
                  <a:cs typeface="Times New Roman" pitchFamily="18" charset="0"/>
                </a:rPr>
                <a:t>(file system)</a:t>
              </a:r>
              <a:endParaRPr lang="en-US" altLang="ru-RU" sz="1300" dirty="0">
                <a:solidFill>
                  <a:srgbClr val="000000"/>
                </a:solidFill>
                <a:ea typeface="Calibri" pitchFamily="34" charset="0"/>
                <a:cs typeface="Times New Roman" pitchFamily="18" charset="0"/>
              </a:endParaRPr>
            </a:p>
          </p:txBody>
        </p:sp>
        <p:sp>
          <p:nvSpPr>
            <p:cNvPr id="22" name="Скругленный прямоугольник 52">
              <a:extLst>
                <a:ext uri="{FF2B5EF4-FFF2-40B4-BE49-F238E27FC236}">
                  <a16:creationId xmlns:a16="http://schemas.microsoft.com/office/drawing/2014/main" id="{89A86355-9C85-4D4E-A588-32E62681B3F8}"/>
                </a:ext>
              </a:extLst>
            </p:cNvPr>
            <p:cNvSpPr>
              <a:spLocks noChangeArrowheads="1"/>
            </p:cNvSpPr>
            <p:nvPr/>
          </p:nvSpPr>
          <p:spPr bwMode="auto">
            <a:xfrm>
              <a:off x="6528048" y="914566"/>
              <a:ext cx="1671947" cy="601535"/>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endParaRPr lang="en-US" altLang="ru-RU" sz="400" b="1" dirty="0">
                <a:solidFill>
                  <a:srgbClr val="000000"/>
                </a:solidFill>
                <a:ea typeface="Calibri" pitchFamily="34" charset="0"/>
                <a:cs typeface="Times New Roman" pitchFamily="18" charset="0"/>
              </a:endParaRPr>
            </a:p>
            <a:p>
              <a:pPr algn="ctr">
                <a:lnSpc>
                  <a:spcPts val="1500"/>
                </a:lnSpc>
              </a:pPr>
              <a:r>
                <a:rPr lang="en-US" altLang="ru-RU" sz="2000" b="1" dirty="0">
                  <a:solidFill>
                    <a:srgbClr val="000000"/>
                  </a:solidFill>
                  <a:ea typeface="Calibri" pitchFamily="34" charset="0"/>
                  <a:cs typeface="Times New Roman" pitchFamily="18" charset="0"/>
                </a:rPr>
                <a:t>SLURM</a:t>
              </a:r>
              <a:endParaRPr lang="en-US" altLang="ru-RU" sz="1100" dirty="0">
                <a:solidFill>
                  <a:srgbClr val="000000"/>
                </a:solidFill>
                <a:ea typeface="Calibri" pitchFamily="34" charset="0"/>
                <a:cs typeface="Times New Roman" pitchFamily="18" charset="0"/>
              </a:endParaRPr>
            </a:p>
            <a:p>
              <a:pPr algn="ctr">
                <a:lnSpc>
                  <a:spcPts val="1500"/>
                </a:lnSpc>
              </a:pPr>
              <a:r>
                <a:rPr lang="en-US" altLang="ru-RU" sz="1300" b="1" dirty="0">
                  <a:solidFill>
                    <a:srgbClr val="000000"/>
                  </a:solidFill>
                  <a:ea typeface="Calibri" pitchFamily="34" charset="0"/>
                  <a:cs typeface="Times New Roman" pitchFamily="18" charset="0"/>
                </a:rPr>
                <a:t>(workload manager)</a:t>
              </a:r>
              <a:endParaRPr lang="en-US" altLang="ru-RU" sz="1300" dirty="0">
                <a:solidFill>
                  <a:srgbClr val="000000"/>
                </a:solidFill>
                <a:ea typeface="Calibri" pitchFamily="34" charset="0"/>
                <a:cs typeface="Times New Roman" pitchFamily="18" charset="0"/>
              </a:endParaRPr>
            </a:p>
          </p:txBody>
        </p:sp>
        <p:sp>
          <p:nvSpPr>
            <p:cNvPr id="23" name="Скругленный прямоугольник 53">
              <a:extLst>
                <a:ext uri="{FF2B5EF4-FFF2-40B4-BE49-F238E27FC236}">
                  <a16:creationId xmlns:a16="http://schemas.microsoft.com/office/drawing/2014/main" id="{F389E9DF-DF66-E140-B1CC-E982FEFC2225}"/>
                </a:ext>
              </a:extLst>
            </p:cNvPr>
            <p:cNvSpPr>
              <a:spLocks noChangeArrowheads="1"/>
            </p:cNvSpPr>
            <p:nvPr/>
          </p:nvSpPr>
          <p:spPr bwMode="auto">
            <a:xfrm>
              <a:off x="6770921" y="1583954"/>
              <a:ext cx="1186200" cy="470506"/>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endParaRPr lang="en-US" altLang="ru-RU" sz="400" b="1" dirty="0">
                <a:solidFill>
                  <a:srgbClr val="000000"/>
                </a:solidFill>
                <a:ea typeface="Calibri" pitchFamily="34" charset="0"/>
                <a:cs typeface="Times New Roman" pitchFamily="18" charset="0"/>
              </a:endParaRPr>
            </a:p>
            <a:p>
              <a:pPr algn="ctr">
                <a:lnSpc>
                  <a:spcPts val="1500"/>
                </a:lnSpc>
              </a:pPr>
              <a:r>
                <a:rPr lang="en-US" altLang="ru-RU" sz="2000" b="1" dirty="0">
                  <a:solidFill>
                    <a:srgbClr val="000000"/>
                  </a:solidFill>
                  <a:ea typeface="Calibri" pitchFamily="34" charset="0"/>
                  <a:cs typeface="Times New Roman" pitchFamily="18" charset="0"/>
                </a:rPr>
                <a:t>NFS</a:t>
              </a:r>
              <a:endParaRPr lang="en-US" altLang="ru-RU" sz="1100" dirty="0">
                <a:solidFill>
                  <a:srgbClr val="000000"/>
                </a:solidFill>
                <a:ea typeface="Calibri" pitchFamily="34" charset="0"/>
                <a:cs typeface="Times New Roman" pitchFamily="18" charset="0"/>
              </a:endParaRPr>
            </a:p>
            <a:p>
              <a:pPr algn="ctr">
                <a:lnSpc>
                  <a:spcPts val="1500"/>
                </a:lnSpc>
              </a:pPr>
              <a:r>
                <a:rPr lang="ru-RU" altLang="ru-RU" sz="1300" b="1" dirty="0">
                  <a:solidFill>
                    <a:srgbClr val="000000"/>
                  </a:solidFill>
                  <a:ea typeface="Calibri" pitchFamily="34" charset="0"/>
                  <a:cs typeface="Times New Roman" pitchFamily="18" charset="0"/>
                </a:rPr>
                <a:t>(file system)</a:t>
              </a:r>
              <a:endParaRPr lang="en-US" altLang="ru-RU" sz="1300" dirty="0">
                <a:solidFill>
                  <a:srgbClr val="000000"/>
                </a:solidFill>
                <a:ea typeface="Calibri" pitchFamily="34" charset="0"/>
                <a:cs typeface="Times New Roman" pitchFamily="18" charset="0"/>
              </a:endParaRPr>
            </a:p>
          </p:txBody>
        </p:sp>
        <p:cxnSp>
          <p:nvCxnSpPr>
            <p:cNvPr id="24" name="Прямая со стрелкой 55">
              <a:extLst>
                <a:ext uri="{FF2B5EF4-FFF2-40B4-BE49-F238E27FC236}">
                  <a16:creationId xmlns:a16="http://schemas.microsoft.com/office/drawing/2014/main" id="{8B37F007-F0DB-4544-92FF-CC1326BBEBBE}"/>
                </a:ext>
              </a:extLst>
            </p:cNvPr>
            <p:cNvCxnSpPr>
              <a:cxnSpLocks noChangeShapeType="1"/>
              <a:endCxn id="21" idx="1"/>
            </p:cNvCxnSpPr>
            <p:nvPr/>
          </p:nvCxnSpPr>
          <p:spPr bwMode="auto">
            <a:xfrm>
              <a:off x="5776900" y="2361349"/>
              <a:ext cx="994021" cy="9501"/>
            </a:xfrm>
            <a:prstGeom prst="curvedConnector3">
              <a:avLst>
                <a:gd name="adj1" fmla="val 50000"/>
              </a:avLst>
            </a:prstGeom>
            <a:noFill/>
            <a:ln w="28575">
              <a:solidFill>
                <a:srgbClr val="4BACC6"/>
              </a:solidFill>
              <a:round/>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5" name="Соединительная линия уступом 82">
              <a:extLst>
                <a:ext uri="{FF2B5EF4-FFF2-40B4-BE49-F238E27FC236}">
                  <a16:creationId xmlns:a16="http://schemas.microsoft.com/office/drawing/2014/main" id="{80C8A795-4079-494F-B066-5B8D3EB22E68}"/>
                </a:ext>
              </a:extLst>
            </p:cNvPr>
            <p:cNvCxnSpPr>
              <a:cxnSpLocks noChangeShapeType="1"/>
              <a:endCxn id="16" idx="1"/>
            </p:cNvCxnSpPr>
            <p:nvPr/>
          </p:nvCxnSpPr>
          <p:spPr bwMode="auto">
            <a:xfrm flipV="1">
              <a:off x="3392055" y="3711674"/>
              <a:ext cx="1118553" cy="12062"/>
            </a:xfrm>
            <a:prstGeom prst="straightConnector1">
              <a:avLst/>
            </a:prstGeom>
            <a:noFill/>
            <a:ln w="28575">
              <a:solidFill>
                <a:srgbClr val="4BACC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 name="Соединительная линия уступом 79">
              <a:extLst>
                <a:ext uri="{FF2B5EF4-FFF2-40B4-BE49-F238E27FC236}">
                  <a16:creationId xmlns:a16="http://schemas.microsoft.com/office/drawing/2014/main" id="{AB245032-D109-1547-9CBE-8C881B5BBC00}"/>
                </a:ext>
              </a:extLst>
            </p:cNvPr>
            <p:cNvCxnSpPr>
              <a:cxnSpLocks noChangeShapeType="1"/>
              <a:endCxn id="29" idx="1"/>
            </p:cNvCxnSpPr>
            <p:nvPr/>
          </p:nvCxnSpPr>
          <p:spPr bwMode="auto">
            <a:xfrm>
              <a:off x="3644901" y="2939366"/>
              <a:ext cx="866925" cy="0"/>
            </a:xfrm>
            <a:prstGeom prst="straightConnector1">
              <a:avLst/>
            </a:prstGeom>
            <a:noFill/>
            <a:ln w="28575">
              <a:solidFill>
                <a:srgbClr val="4BACC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7" name="Прямая со стрелкой 55">
              <a:extLst>
                <a:ext uri="{FF2B5EF4-FFF2-40B4-BE49-F238E27FC236}">
                  <a16:creationId xmlns:a16="http://schemas.microsoft.com/office/drawing/2014/main" id="{A2B92C81-E5FF-2F4A-85C6-929563FEE428}"/>
                </a:ext>
              </a:extLst>
            </p:cNvPr>
            <p:cNvCxnSpPr>
              <a:cxnSpLocks noChangeShapeType="1"/>
              <a:stCxn id="30" idx="2"/>
              <a:endCxn id="34" idx="1"/>
            </p:cNvCxnSpPr>
            <p:nvPr/>
          </p:nvCxnSpPr>
          <p:spPr bwMode="auto">
            <a:xfrm rot="16200000" flipH="1">
              <a:off x="5932117" y="1972101"/>
              <a:ext cx="489780" cy="1492627"/>
            </a:xfrm>
            <a:prstGeom prst="curvedConnector2">
              <a:avLst/>
            </a:prstGeom>
            <a:noFill/>
            <a:ln w="28575">
              <a:solidFill>
                <a:srgbClr val="4BACC6"/>
              </a:solidFill>
              <a:round/>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8" name="Соединительная линия уступом 51">
              <a:extLst>
                <a:ext uri="{FF2B5EF4-FFF2-40B4-BE49-F238E27FC236}">
                  <a16:creationId xmlns:a16="http://schemas.microsoft.com/office/drawing/2014/main" id="{36A107F9-0019-A748-8DED-EFC1E0758A3B}"/>
                </a:ext>
              </a:extLst>
            </p:cNvPr>
            <p:cNvCxnSpPr>
              <a:cxnSpLocks noChangeShapeType="1"/>
              <a:endCxn id="22" idx="1"/>
            </p:cNvCxnSpPr>
            <p:nvPr/>
          </p:nvCxnSpPr>
          <p:spPr bwMode="auto">
            <a:xfrm>
              <a:off x="5691499" y="1171570"/>
              <a:ext cx="836549" cy="43764"/>
            </a:xfrm>
            <a:prstGeom prst="bentConnector3">
              <a:avLst>
                <a:gd name="adj1" fmla="val 50000"/>
              </a:avLst>
            </a:prstGeom>
            <a:noFill/>
            <a:ln w="28575">
              <a:solidFill>
                <a:srgbClr val="4BACC6"/>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9" name="Скругленный прямоугольник 56">
              <a:extLst>
                <a:ext uri="{FF2B5EF4-FFF2-40B4-BE49-F238E27FC236}">
                  <a16:creationId xmlns:a16="http://schemas.microsoft.com/office/drawing/2014/main" id="{BDBBF227-907E-0E42-B6D2-641455E32F2A}"/>
                </a:ext>
              </a:extLst>
            </p:cNvPr>
            <p:cNvSpPr>
              <a:spLocks noChangeArrowheads="1"/>
            </p:cNvSpPr>
            <p:nvPr/>
          </p:nvSpPr>
          <p:spPr bwMode="auto">
            <a:xfrm>
              <a:off x="4511826" y="2643360"/>
              <a:ext cx="2187682" cy="592013"/>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ru-RU" sz="2000" b="1" dirty="0" err="1">
                  <a:solidFill>
                    <a:srgbClr val="000000"/>
                  </a:solidFill>
                  <a:ea typeface="Calibri" pitchFamily="34" charset="0"/>
                  <a:cs typeface="Times New Roman" pitchFamily="18" charset="0"/>
                </a:rPr>
                <a:t>CernVM</a:t>
              </a:r>
              <a:r>
                <a:rPr lang="en-US" altLang="ru-RU" sz="2000" b="1" dirty="0">
                  <a:solidFill>
                    <a:srgbClr val="000000"/>
                  </a:solidFill>
                  <a:ea typeface="Calibri" pitchFamily="34" charset="0"/>
                  <a:cs typeface="Times New Roman" pitchFamily="18" charset="0"/>
                </a:rPr>
                <a:t>-FS</a:t>
              </a:r>
              <a:endParaRPr lang="en-US" altLang="ru-RU" sz="1100" dirty="0">
                <a:solidFill>
                  <a:srgbClr val="000000"/>
                </a:solidFill>
                <a:ea typeface="Calibri" pitchFamily="34" charset="0"/>
                <a:cs typeface="Times New Roman" pitchFamily="18" charset="0"/>
              </a:endParaRPr>
            </a:p>
            <a:p>
              <a:pPr algn="ctr"/>
              <a:r>
                <a:rPr lang="en-US" altLang="ru-RU" sz="1300" b="1" dirty="0">
                  <a:solidFill>
                    <a:srgbClr val="000000"/>
                  </a:solidFill>
                  <a:ea typeface="Calibri" pitchFamily="34" charset="0"/>
                  <a:cs typeface="Times New Roman" pitchFamily="18" charset="0"/>
                </a:rPr>
                <a:t>(Virtual Software Appliance)</a:t>
              </a:r>
              <a:endParaRPr lang="en-US" altLang="ru-RU" sz="1300" dirty="0">
                <a:solidFill>
                  <a:srgbClr val="000000"/>
                </a:solidFill>
                <a:ea typeface="Calibri" pitchFamily="34" charset="0"/>
                <a:cs typeface="Times New Roman" pitchFamily="18" charset="0"/>
              </a:endParaRPr>
            </a:p>
          </p:txBody>
        </p:sp>
        <p:sp>
          <p:nvSpPr>
            <p:cNvPr id="30" name="Скругленный прямоугольник 58">
              <a:extLst>
                <a:ext uri="{FF2B5EF4-FFF2-40B4-BE49-F238E27FC236}">
                  <a16:creationId xmlns:a16="http://schemas.microsoft.com/office/drawing/2014/main" id="{2EC7D0DD-129F-1B43-BE11-490343452E42}"/>
                </a:ext>
              </a:extLst>
            </p:cNvPr>
            <p:cNvSpPr>
              <a:spLocks noChangeArrowheads="1"/>
            </p:cNvSpPr>
            <p:nvPr/>
          </p:nvSpPr>
          <p:spPr bwMode="auto">
            <a:xfrm>
              <a:off x="4511826" y="1066969"/>
              <a:ext cx="1837735" cy="1406556"/>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ts val="2100"/>
                </a:lnSpc>
              </a:pPr>
              <a:r>
                <a:rPr lang="en-US" altLang="ru-RU" sz="2200" dirty="0">
                  <a:solidFill>
                    <a:srgbClr val="000000"/>
                  </a:solidFill>
                  <a:ea typeface="Calibri" pitchFamily="34" charset="0"/>
                  <a:cs typeface="Times New Roman" pitchFamily="18" charset="0"/>
                </a:rPr>
                <a:t>Scientific</a:t>
              </a:r>
              <a:endParaRPr lang="ru-RU" altLang="ru-RU" sz="2200" dirty="0">
                <a:solidFill>
                  <a:srgbClr val="000000"/>
                </a:solidFill>
                <a:ea typeface="Calibri" pitchFamily="34" charset="0"/>
                <a:cs typeface="Times New Roman" pitchFamily="18" charset="0"/>
              </a:endParaRPr>
            </a:p>
            <a:p>
              <a:pPr algn="ctr">
                <a:lnSpc>
                  <a:spcPts val="2100"/>
                </a:lnSpc>
              </a:pPr>
              <a:r>
                <a:rPr lang="en-US" altLang="ru-RU" sz="2200" dirty="0">
                  <a:solidFill>
                    <a:srgbClr val="000000"/>
                  </a:solidFill>
                  <a:ea typeface="Calibri" pitchFamily="34" charset="0"/>
                  <a:cs typeface="Times New Roman" pitchFamily="18" charset="0"/>
                </a:rPr>
                <a:t>Linux 7.5</a:t>
              </a:r>
              <a:r>
                <a:rPr lang="en-US" altLang="ru-RU" sz="2000" dirty="0">
                  <a:solidFill>
                    <a:srgbClr val="000000"/>
                  </a:solidFill>
                  <a:ea typeface="Calibri" pitchFamily="34" charset="0"/>
                  <a:cs typeface="Times New Roman" pitchFamily="18" charset="0"/>
                </a:rPr>
                <a:t> </a:t>
              </a:r>
            </a:p>
            <a:p>
              <a:pPr algn="ctr"/>
              <a:r>
                <a:rPr lang="en-US" altLang="ru-RU" sz="2000" b="1" dirty="0">
                  <a:solidFill>
                    <a:srgbClr val="000000"/>
                  </a:solidFill>
                  <a:ea typeface="Calibri" pitchFamily="34" charset="0"/>
                  <a:cs typeface="Times New Roman" pitchFamily="18" charset="0"/>
                </a:rPr>
                <a:t> </a:t>
              </a:r>
              <a:r>
                <a:rPr lang="en-US" altLang="ru-RU" sz="2000" b="1" dirty="0" err="1">
                  <a:solidFill>
                    <a:srgbClr val="000000"/>
                  </a:solidFill>
                  <a:ea typeface="Calibri" pitchFamily="34" charset="0"/>
                  <a:cs typeface="Times New Roman" pitchFamily="18" charset="0"/>
                </a:rPr>
                <a:t>xCAT</a:t>
              </a:r>
              <a:endParaRPr lang="en-US" altLang="ru-RU" sz="2000" b="1" dirty="0">
                <a:solidFill>
                  <a:srgbClr val="000000"/>
                </a:solidFill>
                <a:ea typeface="Calibri" pitchFamily="34" charset="0"/>
                <a:cs typeface="Times New Roman" pitchFamily="18" charset="0"/>
              </a:endParaRPr>
            </a:p>
          </p:txBody>
        </p:sp>
        <p:sp>
          <p:nvSpPr>
            <p:cNvPr id="31" name="TextBox 30">
              <a:extLst>
                <a:ext uri="{FF2B5EF4-FFF2-40B4-BE49-F238E27FC236}">
                  <a16:creationId xmlns:a16="http://schemas.microsoft.com/office/drawing/2014/main" id="{FA3D671D-3BCF-2345-A637-824AC57BAE24}"/>
                </a:ext>
              </a:extLst>
            </p:cNvPr>
            <p:cNvSpPr txBox="1"/>
            <p:nvPr/>
          </p:nvSpPr>
          <p:spPr>
            <a:xfrm>
              <a:off x="1735725" y="2409232"/>
              <a:ext cx="1797050" cy="1846659"/>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ru-RU" sz="3700" b="1" dirty="0">
                  <a:solidFill>
                    <a:srgbClr val="17375E"/>
                  </a:solidFill>
                </a:rPr>
                <a:t>HybriLIT</a:t>
              </a:r>
            </a:p>
            <a:p>
              <a:pPr algn="ctr" eaLnBrk="1" hangingPunct="1"/>
              <a:br>
                <a:rPr lang="en-US" altLang="ru-RU" sz="1100" b="1" dirty="0">
                  <a:solidFill>
                    <a:srgbClr val="17375E"/>
                  </a:solidFill>
                </a:rPr>
              </a:br>
              <a:r>
                <a:rPr lang="en-US" altLang="ru-RU" sz="2200" b="1" i="1" dirty="0">
                  <a:solidFill>
                    <a:srgbClr val="17375E"/>
                  </a:solidFill>
                </a:rPr>
                <a:t>Software and Information Environment </a:t>
              </a:r>
              <a:endParaRPr lang="ru-RU" altLang="ru-RU" sz="2200" b="1" i="1" dirty="0">
                <a:solidFill>
                  <a:srgbClr val="17375E"/>
                </a:solidFill>
              </a:endParaRPr>
            </a:p>
          </p:txBody>
        </p:sp>
        <p:sp>
          <p:nvSpPr>
            <p:cNvPr id="32" name="Надпись 12">
              <a:extLst>
                <a:ext uri="{FF2B5EF4-FFF2-40B4-BE49-F238E27FC236}">
                  <a16:creationId xmlns:a16="http://schemas.microsoft.com/office/drawing/2014/main" id="{C2FE8786-2796-A141-A60D-CEDA59FBF77F}"/>
                </a:ext>
              </a:extLst>
            </p:cNvPr>
            <p:cNvSpPr txBox="1"/>
            <p:nvPr/>
          </p:nvSpPr>
          <p:spPr bwMode="auto">
            <a:xfrm>
              <a:off x="8864601" y="732581"/>
              <a:ext cx="1695450" cy="390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2000" b="1" u="sng" dirty="0">
                  <a:solidFill>
                    <a:srgbClr val="385623"/>
                  </a:solidFill>
                  <a:ea typeface="Calibri" pitchFamily="34" charset="0"/>
                  <a:cs typeface="Times New Roman" pitchFamily="18" charset="0"/>
                </a:rPr>
                <a:t>System Level</a:t>
              </a:r>
              <a:endParaRPr lang="en-US" altLang="ru-RU" sz="2000" dirty="0">
                <a:solidFill>
                  <a:srgbClr val="000000"/>
                </a:solidFill>
                <a:ea typeface="Calibri" pitchFamily="34" charset="0"/>
                <a:cs typeface="Times New Roman" pitchFamily="18" charset="0"/>
              </a:endParaRPr>
            </a:p>
          </p:txBody>
        </p:sp>
        <p:sp>
          <p:nvSpPr>
            <p:cNvPr id="33" name="Надпись 194">
              <a:extLst>
                <a:ext uri="{FF2B5EF4-FFF2-40B4-BE49-F238E27FC236}">
                  <a16:creationId xmlns:a16="http://schemas.microsoft.com/office/drawing/2014/main" id="{CF2DC380-AC70-A24A-8A70-128BC5594442}"/>
                </a:ext>
              </a:extLst>
            </p:cNvPr>
            <p:cNvSpPr txBox="1"/>
            <p:nvPr/>
          </p:nvSpPr>
          <p:spPr>
            <a:xfrm>
              <a:off x="8845550" y="4191515"/>
              <a:ext cx="1714500" cy="3757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lnSpc>
                  <a:spcPct val="107000"/>
                </a:lnSpc>
                <a:spcAft>
                  <a:spcPts val="800"/>
                </a:spcAft>
              </a:pPr>
              <a:r>
                <a:rPr lang="en-US" altLang="ru-RU" sz="2000" b="1" u="sng" dirty="0">
                  <a:solidFill>
                    <a:srgbClr val="002060"/>
                  </a:solidFill>
                  <a:ea typeface="Calibri" pitchFamily="34" charset="0"/>
                  <a:cs typeface="Times New Roman" pitchFamily="18" charset="0"/>
                </a:rPr>
                <a:t>User level</a:t>
              </a:r>
              <a:endParaRPr lang="en-US" altLang="ru-RU" sz="2000" dirty="0">
                <a:solidFill>
                  <a:srgbClr val="000000"/>
                </a:solidFill>
                <a:ea typeface="Calibri" pitchFamily="34" charset="0"/>
                <a:cs typeface="Times New Roman" pitchFamily="18" charset="0"/>
              </a:endParaRPr>
            </a:p>
          </p:txBody>
        </p:sp>
        <p:sp>
          <p:nvSpPr>
            <p:cNvPr id="34" name="Скругленный прямоугольник 78">
              <a:extLst>
                <a:ext uri="{FF2B5EF4-FFF2-40B4-BE49-F238E27FC236}">
                  <a16:creationId xmlns:a16="http://schemas.microsoft.com/office/drawing/2014/main" id="{D2162FC1-4416-4648-B929-AF020A64EC76}"/>
                </a:ext>
              </a:extLst>
            </p:cNvPr>
            <p:cNvSpPr>
              <a:spLocks noChangeArrowheads="1"/>
            </p:cNvSpPr>
            <p:nvPr/>
          </p:nvSpPr>
          <p:spPr bwMode="auto">
            <a:xfrm>
              <a:off x="6923321" y="2714766"/>
              <a:ext cx="1186200" cy="497077"/>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endParaRPr lang="en-US" altLang="ru-RU" sz="400" b="1" dirty="0">
                <a:solidFill>
                  <a:srgbClr val="000000"/>
                </a:solidFill>
                <a:ea typeface="Calibri" pitchFamily="34" charset="0"/>
                <a:cs typeface="Times New Roman" pitchFamily="18" charset="0"/>
              </a:endParaRPr>
            </a:p>
            <a:p>
              <a:pPr algn="ctr">
                <a:lnSpc>
                  <a:spcPts val="1500"/>
                </a:lnSpc>
              </a:pPr>
              <a:r>
                <a:rPr lang="en-US" altLang="ru-RU" sz="2000" b="1" dirty="0">
                  <a:solidFill>
                    <a:srgbClr val="000000"/>
                  </a:solidFill>
                  <a:ea typeface="Calibri" pitchFamily="34" charset="0"/>
                  <a:cs typeface="Times New Roman" pitchFamily="18" charset="0"/>
                </a:rPr>
                <a:t>ZFS</a:t>
              </a:r>
              <a:endParaRPr lang="en-US" altLang="ru-RU" sz="1100" dirty="0">
                <a:solidFill>
                  <a:srgbClr val="000000"/>
                </a:solidFill>
                <a:ea typeface="Calibri" pitchFamily="34" charset="0"/>
                <a:cs typeface="Times New Roman" pitchFamily="18" charset="0"/>
              </a:endParaRPr>
            </a:p>
            <a:p>
              <a:pPr algn="ctr">
                <a:lnSpc>
                  <a:spcPts val="1500"/>
                </a:lnSpc>
              </a:pPr>
              <a:r>
                <a:rPr lang="ru-RU" altLang="ru-RU" sz="1300" b="1" dirty="0">
                  <a:solidFill>
                    <a:srgbClr val="000000"/>
                  </a:solidFill>
                  <a:ea typeface="Calibri" pitchFamily="34" charset="0"/>
                  <a:cs typeface="Times New Roman" pitchFamily="18" charset="0"/>
                </a:rPr>
                <a:t>(file system)</a:t>
              </a:r>
              <a:endParaRPr lang="en-US" altLang="ru-RU" sz="1300" dirty="0">
                <a:solidFill>
                  <a:srgbClr val="000000"/>
                </a:solidFill>
                <a:ea typeface="Calibri" pitchFamily="34" charset="0"/>
                <a:cs typeface="Times New Roman" pitchFamily="18" charset="0"/>
              </a:endParaRPr>
            </a:p>
          </p:txBody>
        </p:sp>
      </p:grpSp>
    </p:spTree>
    <p:extLst>
      <p:ext uri="{BB962C8B-B14F-4D97-AF65-F5344CB8AC3E}">
        <p14:creationId xmlns:p14="http://schemas.microsoft.com/office/powerpoint/2010/main" val="877837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Ecosystem for parallel computations</a:t>
            </a:r>
          </a:p>
        </p:txBody>
      </p:sp>
      <p:pic>
        <p:nvPicPr>
          <p:cNvPr id="9" name="Picture 14" descr="item_1626">
            <a:extLst>
              <a:ext uri="{FF2B5EF4-FFF2-40B4-BE49-F238E27FC236}">
                <a16:creationId xmlns:a16="http://schemas.microsoft.com/office/drawing/2014/main" id="{46BF573D-488A-A040-8D34-DFF0986F2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18" y="1634555"/>
            <a:ext cx="5067892" cy="363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https://encrypted-tbn0.gstatic.com/images?q=tbn:ANd9GcThVVdgmCxiKqusOrAOJvreL4TgH0QfzMtOrGVgbd6BE5MtcmlS">
            <a:extLst>
              <a:ext uri="{FF2B5EF4-FFF2-40B4-BE49-F238E27FC236}">
                <a16:creationId xmlns:a16="http://schemas.microsoft.com/office/drawing/2014/main" id="{9332B3AF-7C9C-D44C-99CD-9BCD6F0BE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734" y="1634556"/>
            <a:ext cx="5464183" cy="363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8CC0C1C-A0C0-6D43-8556-562A673B71B6}"/>
              </a:ext>
            </a:extLst>
          </p:cNvPr>
          <p:cNvSpPr/>
          <p:nvPr/>
        </p:nvSpPr>
        <p:spPr>
          <a:xfrm rot="367911">
            <a:off x="5777280" y="2372122"/>
            <a:ext cx="2703368" cy="576064"/>
          </a:xfrm>
          <a:prstGeom prst="rect">
            <a:avLst/>
          </a:prstGeom>
          <a:noFill/>
        </p:spPr>
        <p:txBody>
          <a:bodyPr>
            <a:prstTxWarp prst="textChevron">
              <a:avLst>
                <a:gd name="adj" fmla="val 23678"/>
              </a:avLst>
            </a:prstTxWarp>
            <a:spAutoFit/>
          </a:bodyPr>
          <a:lstStyle/>
          <a:p>
            <a:pPr algn="ctr" fontAlgn="auto">
              <a:spcBef>
                <a:spcPts val="0"/>
              </a:spcBef>
              <a:spcAft>
                <a:spcPts val="0"/>
              </a:spcAft>
              <a:defRPr/>
            </a:pPr>
            <a:r>
              <a:rPr lang="en-US" sz="5400" b="1" dirty="0" err="1">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mn-lt"/>
              </a:rPr>
              <a:t>OpenMP</a:t>
            </a:r>
            <a:endPar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mn-lt"/>
            </a:endParaRPr>
          </a:p>
        </p:txBody>
      </p:sp>
      <p:sp>
        <p:nvSpPr>
          <p:cNvPr id="12" name="Rectangle 11">
            <a:extLst>
              <a:ext uri="{FF2B5EF4-FFF2-40B4-BE49-F238E27FC236}">
                <a16:creationId xmlns:a16="http://schemas.microsoft.com/office/drawing/2014/main" id="{E6E8F3EF-D44C-C946-83D9-087A2E31DD19}"/>
              </a:ext>
            </a:extLst>
          </p:cNvPr>
          <p:cNvSpPr/>
          <p:nvPr/>
        </p:nvSpPr>
        <p:spPr>
          <a:xfrm rot="2333465">
            <a:off x="8857697" y="3514885"/>
            <a:ext cx="2623994" cy="541833"/>
          </a:xfrm>
          <a:prstGeom prst="rect">
            <a:avLst/>
          </a:prstGeom>
          <a:noFill/>
        </p:spPr>
        <p:txBody>
          <a:bodyPr>
            <a:prstTxWarp prst="textChevron">
              <a:avLst/>
            </a:prstTxWarp>
            <a:spAutoFit/>
          </a:bodyPr>
          <a:lstStyle/>
          <a:p>
            <a:pPr algn="ctr" fontAlgn="auto">
              <a:spcBef>
                <a:spcPts val="0"/>
              </a:spcBef>
              <a:spcAft>
                <a:spcPts val="0"/>
              </a:spcAft>
              <a:defRPr/>
            </a:pPr>
            <a:r>
              <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mn-lt"/>
              </a:rPr>
              <a:t>CUDA</a:t>
            </a:r>
          </a:p>
        </p:txBody>
      </p:sp>
      <p:sp>
        <p:nvSpPr>
          <p:cNvPr id="13" name="Rectangle 12">
            <a:extLst>
              <a:ext uri="{FF2B5EF4-FFF2-40B4-BE49-F238E27FC236}">
                <a16:creationId xmlns:a16="http://schemas.microsoft.com/office/drawing/2014/main" id="{53B5B7FE-2BA7-4F40-B6B8-50311F10A380}"/>
              </a:ext>
            </a:extLst>
          </p:cNvPr>
          <p:cNvSpPr/>
          <p:nvPr/>
        </p:nvSpPr>
        <p:spPr>
          <a:xfrm rot="20497242">
            <a:off x="1466720" y="2354299"/>
            <a:ext cx="1693195" cy="654160"/>
          </a:xfrm>
          <a:prstGeom prst="rect">
            <a:avLst/>
          </a:prstGeom>
          <a:noFill/>
        </p:spPr>
        <p:txBody>
          <a:bodyPr>
            <a:prstTxWarp prst="textChevron">
              <a:avLst>
                <a:gd name="adj" fmla="val 28117"/>
              </a:avLst>
            </a:prstTxWarp>
            <a:spAutoFit/>
          </a:bodyPr>
          <a:lstStyle/>
          <a:p>
            <a:pPr algn="ctr" fontAlgn="auto">
              <a:spcBef>
                <a:spcPts val="0"/>
              </a:spcBef>
              <a:spcAft>
                <a:spcPts val="0"/>
              </a:spcAft>
              <a:defRPr/>
            </a:pPr>
            <a:r>
              <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mn-lt"/>
              </a:rPr>
              <a:t>MPI</a:t>
            </a:r>
          </a:p>
        </p:txBody>
      </p:sp>
      <p:sp>
        <p:nvSpPr>
          <p:cNvPr id="14" name="Rectangle 13">
            <a:extLst>
              <a:ext uri="{FF2B5EF4-FFF2-40B4-BE49-F238E27FC236}">
                <a16:creationId xmlns:a16="http://schemas.microsoft.com/office/drawing/2014/main" id="{D17FD6E3-B874-1147-BC5F-AE01C21917C4}"/>
              </a:ext>
            </a:extLst>
          </p:cNvPr>
          <p:cNvSpPr/>
          <p:nvPr/>
        </p:nvSpPr>
        <p:spPr>
          <a:xfrm rot="1621965">
            <a:off x="6934827" y="3647715"/>
            <a:ext cx="2611089" cy="693010"/>
          </a:xfrm>
          <a:prstGeom prst="rect">
            <a:avLst/>
          </a:prstGeom>
          <a:noFill/>
        </p:spPr>
        <p:txBody>
          <a:bodyPr>
            <a:prstTxWarp prst="textChevron">
              <a:avLst>
                <a:gd name="adj" fmla="val 29904"/>
              </a:avLst>
            </a:prstTxWarp>
            <a:spAutoFit/>
          </a:bodyPr>
          <a:lstStyle/>
          <a:p>
            <a:pPr algn="ctr" fontAlgn="auto">
              <a:spcBef>
                <a:spcPts val="0"/>
              </a:spcBef>
              <a:spcAft>
                <a:spcPts val="0"/>
              </a:spcAft>
              <a:defRPr/>
            </a:pPr>
            <a:r>
              <a:rPr lang="en-US" sz="5400" b="1" dirty="0" err="1">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mn-lt"/>
              </a:rPr>
              <a:t>OpenCL</a:t>
            </a:r>
            <a:endPar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mn-lt"/>
            </a:endParaRPr>
          </a:p>
        </p:txBody>
      </p:sp>
      <p:sp>
        <p:nvSpPr>
          <p:cNvPr id="2" name="Rectangle 1">
            <a:extLst>
              <a:ext uri="{FF2B5EF4-FFF2-40B4-BE49-F238E27FC236}">
                <a16:creationId xmlns:a16="http://schemas.microsoft.com/office/drawing/2014/main" id="{04DDCAC6-AD4E-9B43-90C2-4F975FCA5DDF}"/>
              </a:ext>
            </a:extLst>
          </p:cNvPr>
          <p:cNvSpPr/>
          <p:nvPr/>
        </p:nvSpPr>
        <p:spPr>
          <a:xfrm>
            <a:off x="1084295" y="5400004"/>
            <a:ext cx="2572692" cy="461665"/>
          </a:xfrm>
          <a:prstGeom prst="rect">
            <a:avLst/>
          </a:prstGeom>
        </p:spPr>
        <p:txBody>
          <a:bodyPr wrap="none">
            <a:spAutoFit/>
          </a:bodyPr>
          <a:lstStyle/>
          <a:p>
            <a:r>
              <a:rPr lang="en-US" sz="2400" cap="small" dirty="0"/>
              <a:t>D</a:t>
            </a:r>
            <a:r>
              <a:rPr lang="ru-RU" sz="2400" cap="small" dirty="0" err="1"/>
              <a:t>istributed</a:t>
            </a:r>
            <a:r>
              <a:rPr lang="ru-RU" sz="2400" cap="small" dirty="0"/>
              <a:t> </a:t>
            </a:r>
            <a:r>
              <a:rPr lang="ru-RU" sz="2400" cap="small" dirty="0" err="1"/>
              <a:t>memory</a:t>
            </a:r>
            <a:endParaRPr lang="ru-RU" sz="2400" cap="small" dirty="0"/>
          </a:p>
        </p:txBody>
      </p:sp>
      <p:sp>
        <p:nvSpPr>
          <p:cNvPr id="15" name="Rectangle 14">
            <a:extLst>
              <a:ext uri="{FF2B5EF4-FFF2-40B4-BE49-F238E27FC236}">
                <a16:creationId xmlns:a16="http://schemas.microsoft.com/office/drawing/2014/main" id="{BBD40806-8D9A-174F-9E60-B0DC509B3048}"/>
              </a:ext>
            </a:extLst>
          </p:cNvPr>
          <p:cNvSpPr/>
          <p:nvPr/>
        </p:nvSpPr>
        <p:spPr>
          <a:xfrm>
            <a:off x="6150464" y="5381855"/>
            <a:ext cx="2050177" cy="461665"/>
          </a:xfrm>
          <a:prstGeom prst="rect">
            <a:avLst/>
          </a:prstGeom>
        </p:spPr>
        <p:txBody>
          <a:bodyPr wrap="none">
            <a:spAutoFit/>
          </a:bodyPr>
          <a:lstStyle/>
          <a:p>
            <a:r>
              <a:rPr lang="en-US" sz="2400" cap="small" dirty="0"/>
              <a:t>Shared</a:t>
            </a:r>
            <a:r>
              <a:rPr lang="ru-RU" sz="2400" cap="small" dirty="0"/>
              <a:t> </a:t>
            </a:r>
            <a:r>
              <a:rPr lang="ru-RU" sz="2400" cap="small" dirty="0" err="1"/>
              <a:t>memory</a:t>
            </a:r>
            <a:endParaRPr lang="ru-RU" sz="2400" cap="small" dirty="0"/>
          </a:p>
        </p:txBody>
      </p:sp>
    </p:spTree>
    <p:extLst>
      <p:ext uri="{BB962C8B-B14F-4D97-AF65-F5344CB8AC3E}">
        <p14:creationId xmlns:p14="http://schemas.microsoft.com/office/powerpoint/2010/main" val="2155302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Ecosystem for parallel computations</a:t>
            </a:r>
          </a:p>
        </p:txBody>
      </p:sp>
      <p:pic>
        <p:nvPicPr>
          <p:cNvPr id="3" name="Picture 2">
            <a:extLst>
              <a:ext uri="{FF2B5EF4-FFF2-40B4-BE49-F238E27FC236}">
                <a16:creationId xmlns:a16="http://schemas.microsoft.com/office/drawing/2014/main" id="{58D0DF55-ABCD-D84E-8DFC-8328A37E5279}"/>
              </a:ext>
            </a:extLst>
          </p:cNvPr>
          <p:cNvPicPr>
            <a:picLocks noChangeAspect="1"/>
          </p:cNvPicPr>
          <p:nvPr/>
        </p:nvPicPr>
        <p:blipFill rotWithShape="1">
          <a:blip r:embed="rId2">
            <a:extLst>
              <a:ext uri="{28A0092B-C50C-407E-A947-70E740481C1C}">
                <a14:useLocalDpi xmlns:a14="http://schemas.microsoft.com/office/drawing/2010/main" val="0"/>
              </a:ext>
            </a:extLst>
          </a:blip>
          <a:srcRect l="7319" t="21159" r="18109" b="25870"/>
          <a:stretch/>
        </p:blipFill>
        <p:spPr bwMode="auto">
          <a:xfrm>
            <a:off x="838200" y="891222"/>
            <a:ext cx="10120078" cy="50714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4701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Ecosystem for parallel computations</a:t>
            </a:r>
          </a:p>
        </p:txBody>
      </p:sp>
      <p:sp>
        <p:nvSpPr>
          <p:cNvPr id="4" name="Блок-схема: альтернативный процесс 464">
            <a:extLst>
              <a:ext uri="{FF2B5EF4-FFF2-40B4-BE49-F238E27FC236}">
                <a16:creationId xmlns:a16="http://schemas.microsoft.com/office/drawing/2014/main" id="{327548FE-1425-344D-BD47-F8F520DFA579}"/>
              </a:ext>
            </a:extLst>
          </p:cNvPr>
          <p:cNvSpPr/>
          <p:nvPr/>
        </p:nvSpPr>
        <p:spPr>
          <a:xfrm>
            <a:off x="441295" y="1268936"/>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dirty="0"/>
              <a:t>Intel Inspector</a:t>
            </a:r>
            <a:br>
              <a:rPr lang="en-US" sz="2000" dirty="0"/>
            </a:br>
            <a:r>
              <a:rPr lang="en-US" sz="2000" dirty="0"/>
              <a:t>Memory and Threading Checking</a:t>
            </a:r>
            <a:endParaRPr lang="ru-RU" sz="2000" dirty="0"/>
          </a:p>
        </p:txBody>
      </p:sp>
      <p:sp>
        <p:nvSpPr>
          <p:cNvPr id="5" name="Блок-схема: альтернативный процесс 466">
            <a:extLst>
              <a:ext uri="{FF2B5EF4-FFF2-40B4-BE49-F238E27FC236}">
                <a16:creationId xmlns:a16="http://schemas.microsoft.com/office/drawing/2014/main" id="{AC9971A3-07C4-AE40-9A5C-BD8CDCBBFE4F}"/>
              </a:ext>
            </a:extLst>
          </p:cNvPr>
          <p:cNvSpPr/>
          <p:nvPr/>
        </p:nvSpPr>
        <p:spPr>
          <a:xfrm>
            <a:off x="4313195" y="1268936"/>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200" b="1" dirty="0"/>
              <a:t>Intel Vtune Amplifier</a:t>
            </a:r>
          </a:p>
          <a:p>
            <a:pPr algn="ctr"/>
            <a:r>
              <a:rPr lang="fr-FR" sz="2000" dirty="0"/>
              <a:t>Performance Profiler</a:t>
            </a:r>
            <a:endParaRPr lang="ru-RU" sz="2000" dirty="0"/>
          </a:p>
        </p:txBody>
      </p:sp>
      <p:sp>
        <p:nvSpPr>
          <p:cNvPr id="7" name="Блок-схема: альтернативный процесс 467">
            <a:extLst>
              <a:ext uri="{FF2B5EF4-FFF2-40B4-BE49-F238E27FC236}">
                <a16:creationId xmlns:a16="http://schemas.microsoft.com/office/drawing/2014/main" id="{3325DFBB-52F4-FE4C-ADAA-AF10FC2FEC81}"/>
              </a:ext>
            </a:extLst>
          </p:cNvPr>
          <p:cNvSpPr/>
          <p:nvPr/>
        </p:nvSpPr>
        <p:spPr>
          <a:xfrm>
            <a:off x="8185094" y="1268936"/>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dirty="0"/>
              <a:t>Intel Advisor</a:t>
            </a:r>
          </a:p>
          <a:p>
            <a:pPr algn="ctr"/>
            <a:r>
              <a:rPr lang="en-US" sz="2000" dirty="0"/>
              <a:t>Vectorization Optimization and Thread Prototyping</a:t>
            </a:r>
            <a:endParaRPr lang="ru-RU" sz="2000" dirty="0"/>
          </a:p>
        </p:txBody>
      </p:sp>
      <p:sp>
        <p:nvSpPr>
          <p:cNvPr id="8" name="Блок-схема: альтернативный процесс 468">
            <a:extLst>
              <a:ext uri="{FF2B5EF4-FFF2-40B4-BE49-F238E27FC236}">
                <a16:creationId xmlns:a16="http://schemas.microsoft.com/office/drawing/2014/main" id="{531D6E0B-AB7D-004E-B0A4-57175C8DFA74}"/>
              </a:ext>
            </a:extLst>
          </p:cNvPr>
          <p:cNvSpPr/>
          <p:nvPr/>
        </p:nvSpPr>
        <p:spPr>
          <a:xfrm>
            <a:off x="4314000" y="2997128"/>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2200"/>
              </a:lnSpc>
            </a:pPr>
            <a:r>
              <a:rPr lang="en-US" sz="2200" b="1" dirty="0"/>
              <a:t>Intel Data Analytics Acceleration Library</a:t>
            </a:r>
          </a:p>
          <a:p>
            <a:pPr algn="ctr"/>
            <a:r>
              <a:rPr lang="en-US" sz="2000" dirty="0"/>
              <a:t>Optimized for Data Analytics &amp; Machine Learning</a:t>
            </a:r>
            <a:endParaRPr lang="ru-RU" sz="2000" dirty="0"/>
          </a:p>
        </p:txBody>
      </p:sp>
      <p:sp>
        <p:nvSpPr>
          <p:cNvPr id="9" name="Блок-схема: альтернативный процесс 469">
            <a:extLst>
              <a:ext uri="{FF2B5EF4-FFF2-40B4-BE49-F238E27FC236}">
                <a16:creationId xmlns:a16="http://schemas.microsoft.com/office/drawing/2014/main" id="{F8B64737-C2D5-3249-9A3F-928CCB17118A}"/>
              </a:ext>
            </a:extLst>
          </p:cNvPr>
          <p:cNvSpPr/>
          <p:nvPr/>
        </p:nvSpPr>
        <p:spPr>
          <a:xfrm>
            <a:off x="441295" y="2997128"/>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dirty="0"/>
              <a:t>Intel Math Kernel Library</a:t>
            </a:r>
          </a:p>
          <a:p>
            <a:pPr algn="ctr"/>
            <a:r>
              <a:rPr lang="en-US" sz="2000" dirty="0"/>
              <a:t>Optimized Routines for Science, Engineering,  and  Financial</a:t>
            </a:r>
            <a:endParaRPr lang="ru-RU" sz="2000" dirty="0"/>
          </a:p>
        </p:txBody>
      </p:sp>
      <p:sp>
        <p:nvSpPr>
          <p:cNvPr id="10" name="Блок-схема: альтернативный процесс 470">
            <a:extLst>
              <a:ext uri="{FF2B5EF4-FFF2-40B4-BE49-F238E27FC236}">
                <a16:creationId xmlns:a16="http://schemas.microsoft.com/office/drawing/2014/main" id="{B442C749-99CE-9648-B487-A39B54FB34CA}"/>
              </a:ext>
            </a:extLst>
          </p:cNvPr>
          <p:cNvSpPr/>
          <p:nvPr/>
        </p:nvSpPr>
        <p:spPr>
          <a:xfrm>
            <a:off x="8186706" y="2997128"/>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2200"/>
              </a:lnSpc>
            </a:pPr>
            <a:r>
              <a:rPr lang="en-US" sz="2200" b="1" dirty="0"/>
              <a:t>Intel Integrated Performance Primitives</a:t>
            </a:r>
          </a:p>
          <a:p>
            <a:pPr algn="ctr"/>
            <a:r>
              <a:rPr lang="en-US" sz="2000" dirty="0"/>
              <a:t>Image, Signal, and Compression Routines</a:t>
            </a:r>
            <a:endParaRPr lang="ru-RU" sz="2000" dirty="0"/>
          </a:p>
        </p:txBody>
      </p:sp>
      <p:sp>
        <p:nvSpPr>
          <p:cNvPr id="11" name="Блок-схема: альтернативный процесс 472">
            <a:extLst>
              <a:ext uri="{FF2B5EF4-FFF2-40B4-BE49-F238E27FC236}">
                <a16:creationId xmlns:a16="http://schemas.microsoft.com/office/drawing/2014/main" id="{84892F23-C276-6141-A93F-B869AC530C70}"/>
              </a:ext>
            </a:extLst>
          </p:cNvPr>
          <p:cNvSpPr/>
          <p:nvPr/>
        </p:nvSpPr>
        <p:spPr>
          <a:xfrm>
            <a:off x="4314000" y="4725320"/>
            <a:ext cx="3564000" cy="1584000"/>
          </a:xfrm>
          <a:prstGeom prst="flowChartAlternateProcess">
            <a:avLst/>
          </a:prstGeom>
          <a:ln w="762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2200"/>
              </a:lnSpc>
            </a:pPr>
            <a:r>
              <a:rPr lang="en-US" sz="2200" b="1" dirty="0"/>
              <a:t>Intel Threading</a:t>
            </a:r>
          </a:p>
          <a:p>
            <a:pPr algn="ctr">
              <a:lnSpc>
                <a:spcPts val="2200"/>
              </a:lnSpc>
            </a:pPr>
            <a:r>
              <a:rPr lang="en-US" sz="2200" b="1" dirty="0"/>
              <a:t>Building Blocks</a:t>
            </a:r>
          </a:p>
          <a:p>
            <a:pPr algn="ctr"/>
            <a:r>
              <a:rPr lang="en-US" sz="2000" dirty="0"/>
              <a:t>Task-Based Parallel C++ Template Library</a:t>
            </a:r>
            <a:endParaRPr lang="ru-RU" sz="2000" dirty="0"/>
          </a:p>
        </p:txBody>
      </p:sp>
    </p:spTree>
    <p:extLst>
      <p:ext uri="{BB962C8B-B14F-4D97-AF65-F5344CB8AC3E}">
        <p14:creationId xmlns:p14="http://schemas.microsoft.com/office/powerpoint/2010/main" val="64809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DEF1C1-18B1-8743-A1E9-411D205C3A55}"/>
              </a:ext>
            </a:extLst>
          </p:cNvPr>
          <p:cNvSpPr>
            <a:spLocks noGrp="1"/>
          </p:cNvSpPr>
          <p:nvPr>
            <p:ph type="title"/>
          </p:nvPr>
        </p:nvSpPr>
        <p:spPr>
          <a:xfrm>
            <a:off x="838200" y="1871"/>
            <a:ext cx="10515600" cy="720000"/>
          </a:xfrm>
        </p:spPr>
        <p:txBody>
          <a:bodyPr>
            <a:normAutofit/>
          </a:bodyPr>
          <a:lstStyle/>
          <a:p>
            <a:r>
              <a:rPr lang="en-US" sz="3600" cap="small" dirty="0"/>
              <a:t>Joint Institute for Nuclear Research</a:t>
            </a:r>
            <a:endParaRPr lang="ru-RU" sz="3600" cap="small" dirty="0"/>
          </a:p>
        </p:txBody>
      </p:sp>
      <p:pic>
        <p:nvPicPr>
          <p:cNvPr id="5" name="Picture 2">
            <a:extLst>
              <a:ext uri="{FF2B5EF4-FFF2-40B4-BE49-F238E27FC236}">
                <a16:creationId xmlns:a16="http://schemas.microsoft.com/office/drawing/2014/main" id="{B1CA9CC6-B290-9A4A-ACF1-CA83780C56F1}"/>
              </a:ext>
            </a:extLst>
          </p:cNvPr>
          <p:cNvPicPr>
            <a:picLocks noChangeAspect="1" noChangeArrowheads="1"/>
          </p:cNvPicPr>
          <p:nvPr/>
        </p:nvPicPr>
        <p:blipFill rotWithShape="1">
          <a:blip r:embed="rId2">
            <a:clrChange>
              <a:clrFrom>
                <a:srgbClr val="395FB7"/>
              </a:clrFrom>
              <a:clrTo>
                <a:srgbClr val="395FB7">
                  <a:alpha val="0"/>
                </a:srgbClr>
              </a:clrTo>
            </a:clrChange>
            <a:extLst>
              <a:ext uri="{28A0092B-C50C-407E-A947-70E740481C1C}">
                <a14:useLocalDpi xmlns:a14="http://schemas.microsoft.com/office/drawing/2010/main" val="0"/>
              </a:ext>
            </a:extLst>
          </a:blip>
          <a:srcRect l="6402" t="15776" r="35940" b="15815"/>
          <a:stretch/>
        </p:blipFill>
        <p:spPr bwMode="auto">
          <a:xfrm>
            <a:off x="838200" y="878305"/>
            <a:ext cx="5783363" cy="51615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a:extLst>
              <a:ext uri="{FF2B5EF4-FFF2-40B4-BE49-F238E27FC236}">
                <a16:creationId xmlns:a16="http://schemas.microsoft.com/office/drawing/2014/main" id="{67C340C7-2779-5349-89AD-ABA11619DE78}"/>
              </a:ext>
            </a:extLst>
          </p:cNvPr>
          <p:cNvSpPr>
            <a:spLocks noGrp="1"/>
          </p:cNvSpPr>
          <p:nvPr>
            <p:ph idx="1"/>
          </p:nvPr>
        </p:nvSpPr>
        <p:spPr>
          <a:xfrm>
            <a:off x="6621563" y="986589"/>
            <a:ext cx="5277669" cy="5053263"/>
          </a:xfrm>
        </p:spPr>
        <p:txBody>
          <a:bodyPr>
            <a:normAutofit fontScale="92500" lnSpcReduction="10000"/>
          </a:bodyPr>
          <a:lstStyle/>
          <a:p>
            <a:pPr marL="0" indent="0">
              <a:lnSpc>
                <a:spcPct val="100000"/>
              </a:lnSpc>
              <a:spcBef>
                <a:spcPts val="0"/>
              </a:spcBef>
              <a:buNone/>
            </a:pPr>
            <a:r>
              <a:rPr lang="en-US" sz="2200" b="1" cap="small" dirty="0"/>
              <a:t>Armenia</a:t>
            </a:r>
          </a:p>
          <a:p>
            <a:pPr marL="0" indent="0">
              <a:lnSpc>
                <a:spcPct val="100000"/>
              </a:lnSpc>
              <a:spcBef>
                <a:spcPts val="0"/>
              </a:spcBef>
              <a:buNone/>
            </a:pPr>
            <a:r>
              <a:rPr lang="en-US" sz="2200" b="1" cap="small" dirty="0"/>
              <a:t>Azerbaijan</a:t>
            </a:r>
          </a:p>
          <a:p>
            <a:pPr marL="0" indent="0">
              <a:lnSpc>
                <a:spcPct val="100000"/>
              </a:lnSpc>
              <a:spcBef>
                <a:spcPts val="0"/>
              </a:spcBef>
              <a:buNone/>
            </a:pPr>
            <a:r>
              <a:rPr lang="en-US" sz="2200" b="1" cap="small" dirty="0"/>
              <a:t>Belarus</a:t>
            </a:r>
          </a:p>
          <a:p>
            <a:pPr marL="0" indent="0">
              <a:lnSpc>
                <a:spcPct val="100000"/>
              </a:lnSpc>
              <a:spcBef>
                <a:spcPts val="0"/>
              </a:spcBef>
              <a:buNone/>
            </a:pPr>
            <a:r>
              <a:rPr lang="en-US" sz="2200" b="1" cap="small" dirty="0"/>
              <a:t>Bulgaria</a:t>
            </a:r>
          </a:p>
          <a:p>
            <a:pPr marL="0" indent="0">
              <a:lnSpc>
                <a:spcPct val="100000"/>
              </a:lnSpc>
              <a:spcBef>
                <a:spcPts val="0"/>
              </a:spcBef>
              <a:buNone/>
            </a:pPr>
            <a:r>
              <a:rPr lang="en-US" sz="2200" b="1" cap="small" dirty="0"/>
              <a:t>Cuba</a:t>
            </a:r>
          </a:p>
          <a:p>
            <a:pPr marL="0" indent="0">
              <a:lnSpc>
                <a:spcPct val="100000"/>
              </a:lnSpc>
              <a:spcBef>
                <a:spcPts val="0"/>
              </a:spcBef>
              <a:buNone/>
            </a:pPr>
            <a:r>
              <a:rPr lang="en-US" sz="2200" b="1" cap="small" dirty="0"/>
              <a:t>Czech Republic</a:t>
            </a:r>
          </a:p>
          <a:p>
            <a:pPr marL="0" indent="0">
              <a:lnSpc>
                <a:spcPct val="100000"/>
              </a:lnSpc>
              <a:spcBef>
                <a:spcPts val="0"/>
              </a:spcBef>
              <a:buNone/>
            </a:pPr>
            <a:r>
              <a:rPr lang="en-US" sz="2200" b="1" cap="small" dirty="0"/>
              <a:t>Georgia</a:t>
            </a:r>
          </a:p>
          <a:p>
            <a:pPr marL="0" indent="0">
              <a:lnSpc>
                <a:spcPct val="100000"/>
              </a:lnSpc>
              <a:spcBef>
                <a:spcPts val="0"/>
              </a:spcBef>
              <a:buNone/>
            </a:pPr>
            <a:r>
              <a:rPr lang="en-US" sz="2200" b="1" cap="small" dirty="0"/>
              <a:t>Kazakhstan</a:t>
            </a:r>
          </a:p>
          <a:p>
            <a:pPr marL="0" indent="0">
              <a:lnSpc>
                <a:spcPct val="100000"/>
              </a:lnSpc>
              <a:spcBef>
                <a:spcPts val="0"/>
              </a:spcBef>
              <a:buNone/>
            </a:pPr>
            <a:r>
              <a:rPr lang="en-US" sz="2200" b="1" cap="small" dirty="0"/>
              <a:t>DPR of Korea</a:t>
            </a:r>
          </a:p>
          <a:p>
            <a:pPr marL="0" indent="0">
              <a:lnSpc>
                <a:spcPct val="100000"/>
              </a:lnSpc>
              <a:spcBef>
                <a:spcPts val="0"/>
              </a:spcBef>
              <a:buNone/>
            </a:pPr>
            <a:r>
              <a:rPr lang="en-US" sz="2200" b="1" cap="small" dirty="0"/>
              <a:t>Moldova</a:t>
            </a:r>
          </a:p>
          <a:p>
            <a:pPr marL="0" indent="0">
              <a:lnSpc>
                <a:spcPct val="100000"/>
              </a:lnSpc>
              <a:spcBef>
                <a:spcPts val="0"/>
              </a:spcBef>
              <a:buNone/>
            </a:pPr>
            <a:r>
              <a:rPr lang="en-US" sz="2200" b="1" cap="small" dirty="0"/>
              <a:t>Mongolia</a:t>
            </a:r>
          </a:p>
          <a:p>
            <a:pPr marL="0" indent="0">
              <a:lnSpc>
                <a:spcPct val="100000"/>
              </a:lnSpc>
              <a:spcBef>
                <a:spcPts val="0"/>
              </a:spcBef>
              <a:buNone/>
            </a:pPr>
            <a:r>
              <a:rPr lang="en-US" sz="2200" b="1" cap="small" dirty="0"/>
              <a:t>Poland</a:t>
            </a:r>
          </a:p>
          <a:p>
            <a:pPr marL="0" indent="0">
              <a:lnSpc>
                <a:spcPct val="100000"/>
              </a:lnSpc>
              <a:spcBef>
                <a:spcPts val="0"/>
              </a:spcBef>
              <a:buNone/>
            </a:pPr>
            <a:r>
              <a:rPr lang="en-US" sz="2200" b="1" cap="small" dirty="0"/>
              <a:t>Romania</a:t>
            </a:r>
          </a:p>
          <a:p>
            <a:pPr marL="0" indent="0">
              <a:lnSpc>
                <a:spcPct val="100000"/>
              </a:lnSpc>
              <a:spcBef>
                <a:spcPts val="0"/>
              </a:spcBef>
              <a:buNone/>
            </a:pPr>
            <a:r>
              <a:rPr lang="en-US" sz="2200" b="1" cap="small" dirty="0"/>
              <a:t>Russian Federation</a:t>
            </a:r>
          </a:p>
          <a:p>
            <a:pPr marL="0" indent="0">
              <a:lnSpc>
                <a:spcPct val="100000"/>
              </a:lnSpc>
              <a:spcBef>
                <a:spcPts val="0"/>
              </a:spcBef>
              <a:buNone/>
            </a:pPr>
            <a:r>
              <a:rPr lang="en-US" sz="2200" b="1" cap="small" dirty="0"/>
              <a:t>Slovakia</a:t>
            </a:r>
          </a:p>
          <a:p>
            <a:pPr marL="0" indent="0">
              <a:lnSpc>
                <a:spcPct val="100000"/>
              </a:lnSpc>
              <a:spcBef>
                <a:spcPts val="0"/>
              </a:spcBef>
              <a:buNone/>
            </a:pPr>
            <a:r>
              <a:rPr lang="en-US" sz="2200" b="1" cap="small" dirty="0"/>
              <a:t>Ukraine</a:t>
            </a:r>
          </a:p>
          <a:p>
            <a:pPr marL="0" indent="0">
              <a:lnSpc>
                <a:spcPct val="100000"/>
              </a:lnSpc>
              <a:spcBef>
                <a:spcPts val="0"/>
              </a:spcBef>
              <a:buNone/>
            </a:pPr>
            <a:r>
              <a:rPr lang="en-US" sz="2200" b="1" cap="small" dirty="0"/>
              <a:t>Uzbekistan</a:t>
            </a:r>
          </a:p>
          <a:p>
            <a:pPr marL="0" indent="0">
              <a:lnSpc>
                <a:spcPct val="100000"/>
              </a:lnSpc>
              <a:spcBef>
                <a:spcPts val="0"/>
              </a:spcBef>
              <a:buNone/>
            </a:pPr>
            <a:r>
              <a:rPr lang="en-US" sz="2200" b="1" cap="small" dirty="0"/>
              <a:t>Vietnam</a:t>
            </a:r>
          </a:p>
        </p:txBody>
      </p:sp>
      <p:sp>
        <p:nvSpPr>
          <p:cNvPr id="7" name="Content Placeholder 2">
            <a:extLst>
              <a:ext uri="{FF2B5EF4-FFF2-40B4-BE49-F238E27FC236}">
                <a16:creationId xmlns:a16="http://schemas.microsoft.com/office/drawing/2014/main" id="{F36A5F3A-A27F-864E-8A3D-D7579662D3ED}"/>
              </a:ext>
            </a:extLst>
          </p:cNvPr>
          <p:cNvSpPr txBox="1">
            <a:spLocks/>
          </p:cNvSpPr>
          <p:nvPr/>
        </p:nvSpPr>
        <p:spPr>
          <a:xfrm>
            <a:off x="818331" y="6039852"/>
            <a:ext cx="7651902" cy="818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cap="small" dirty="0"/>
              <a:t>Participation of </a:t>
            </a:r>
            <a:r>
              <a:rPr lang="en-US" sz="2000" b="1" cap="small" dirty="0"/>
              <a:t>Egypt</a:t>
            </a:r>
            <a:r>
              <a:rPr lang="en-US" sz="2000" cap="small" dirty="0"/>
              <a:t>, </a:t>
            </a:r>
            <a:r>
              <a:rPr lang="en-US" sz="2000" b="1" cap="small" dirty="0"/>
              <a:t>Germany</a:t>
            </a:r>
            <a:r>
              <a:rPr lang="en-US" sz="2000" cap="small" dirty="0"/>
              <a:t>, </a:t>
            </a:r>
            <a:r>
              <a:rPr lang="en-US" sz="2000" b="1" cap="small" dirty="0"/>
              <a:t>Hungary</a:t>
            </a:r>
            <a:r>
              <a:rPr lang="en-US" sz="2000" cap="small" dirty="0"/>
              <a:t>, </a:t>
            </a:r>
            <a:r>
              <a:rPr lang="en-US" sz="2000" b="1" cap="small" dirty="0"/>
              <a:t>Italy</a:t>
            </a:r>
            <a:r>
              <a:rPr lang="en-US" sz="2000" cap="small" dirty="0"/>
              <a:t>, </a:t>
            </a:r>
            <a:r>
              <a:rPr lang="en-US" sz="2000" b="1" cap="small" dirty="0"/>
              <a:t>South Africa</a:t>
            </a:r>
            <a:r>
              <a:rPr lang="en-US" sz="2000" cap="small" dirty="0"/>
              <a:t> and </a:t>
            </a:r>
            <a:r>
              <a:rPr lang="en-US" sz="2000" b="1" cap="small" dirty="0"/>
              <a:t>Serbia</a:t>
            </a:r>
            <a:r>
              <a:rPr lang="en-US" sz="2000" cap="small" dirty="0"/>
              <a:t> in JINR is based on bilateral agreements singed on the governmental level.</a:t>
            </a:r>
          </a:p>
        </p:txBody>
      </p:sp>
      <p:pic>
        <p:nvPicPr>
          <p:cNvPr id="3" name="Picture 2">
            <a:extLst>
              <a:ext uri="{FF2B5EF4-FFF2-40B4-BE49-F238E27FC236}">
                <a16:creationId xmlns:a16="http://schemas.microsoft.com/office/drawing/2014/main" id="{425FF54C-7281-AD44-B405-B4103E6A3948}"/>
              </a:ext>
            </a:extLst>
          </p:cNvPr>
          <p:cNvPicPr>
            <a:picLocks noChangeAspect="1"/>
          </p:cNvPicPr>
          <p:nvPr/>
        </p:nvPicPr>
        <p:blipFill rotWithShape="1">
          <a:blip r:embed="rId3"/>
          <a:srcRect l="32812" t="68611" r="5625" b="4444"/>
          <a:stretch/>
        </p:blipFill>
        <p:spPr>
          <a:xfrm>
            <a:off x="8011608" y="4979581"/>
            <a:ext cx="4074533" cy="1003121"/>
          </a:xfrm>
          <a:prstGeom prst="rect">
            <a:avLst/>
          </a:prstGeom>
        </p:spPr>
      </p:pic>
      <p:pic>
        <p:nvPicPr>
          <p:cNvPr id="8" name="Picture 7">
            <a:extLst>
              <a:ext uri="{FF2B5EF4-FFF2-40B4-BE49-F238E27FC236}">
                <a16:creationId xmlns:a16="http://schemas.microsoft.com/office/drawing/2014/main" id="{A2D5D464-7445-494E-9E19-ECE77B3CB606}"/>
              </a:ext>
            </a:extLst>
          </p:cNvPr>
          <p:cNvPicPr>
            <a:picLocks noChangeAspect="1"/>
          </p:cNvPicPr>
          <p:nvPr/>
        </p:nvPicPr>
        <p:blipFill rotWithShape="1">
          <a:blip r:embed="rId3"/>
          <a:srcRect l="6463" t="77091" r="75255" b="8743"/>
          <a:stretch/>
        </p:blipFill>
        <p:spPr>
          <a:xfrm>
            <a:off x="10134599" y="4136429"/>
            <a:ext cx="1934287" cy="843151"/>
          </a:xfrm>
          <a:prstGeom prst="rect">
            <a:avLst/>
          </a:prstGeom>
        </p:spPr>
      </p:pic>
    </p:spTree>
    <p:extLst>
      <p:ext uri="{BB962C8B-B14F-4D97-AF65-F5344CB8AC3E}">
        <p14:creationId xmlns:p14="http://schemas.microsoft.com/office/powerpoint/2010/main" val="289822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Ecosystem for parallel computations</a:t>
            </a:r>
          </a:p>
        </p:txBody>
      </p:sp>
      <p:grpSp>
        <p:nvGrpSpPr>
          <p:cNvPr id="12" name="Группа 35853">
            <a:extLst>
              <a:ext uri="{FF2B5EF4-FFF2-40B4-BE49-F238E27FC236}">
                <a16:creationId xmlns:a16="http://schemas.microsoft.com/office/drawing/2014/main" id="{153D6010-81C7-EA4F-BD71-A04756A2C4BB}"/>
              </a:ext>
            </a:extLst>
          </p:cNvPr>
          <p:cNvGrpSpPr/>
          <p:nvPr/>
        </p:nvGrpSpPr>
        <p:grpSpPr>
          <a:xfrm>
            <a:off x="970446" y="881530"/>
            <a:ext cx="8637508" cy="5325403"/>
            <a:chOff x="978974" y="1033930"/>
            <a:chExt cx="8637508" cy="5325403"/>
          </a:xfrm>
        </p:grpSpPr>
        <p:grpSp>
          <p:nvGrpSpPr>
            <p:cNvPr id="13" name="Группа 1">
              <a:extLst>
                <a:ext uri="{FF2B5EF4-FFF2-40B4-BE49-F238E27FC236}">
                  <a16:creationId xmlns:a16="http://schemas.microsoft.com/office/drawing/2014/main" id="{315D34BD-4B7B-DD43-AF79-0A003AC817CC}"/>
                </a:ext>
              </a:extLst>
            </p:cNvPr>
            <p:cNvGrpSpPr/>
            <p:nvPr/>
          </p:nvGrpSpPr>
          <p:grpSpPr>
            <a:xfrm>
              <a:off x="983432" y="1079497"/>
              <a:ext cx="1945553" cy="1620000"/>
              <a:chOff x="604334" y="1104588"/>
              <a:chExt cx="1945553" cy="1620000"/>
            </a:xfrm>
          </p:grpSpPr>
          <p:sp>
            <p:nvSpPr>
              <p:cNvPr id="59" name="Rounded Rectangle 87">
                <a:extLst>
                  <a:ext uri="{FF2B5EF4-FFF2-40B4-BE49-F238E27FC236}">
                    <a16:creationId xmlns:a16="http://schemas.microsoft.com/office/drawing/2014/main" id="{D92B8F04-0230-0B4F-87B7-211F6623E188}"/>
                  </a:ext>
                </a:extLst>
              </p:cNvPr>
              <p:cNvSpPr/>
              <p:nvPr/>
            </p:nvSpPr>
            <p:spPr bwMode="auto">
              <a:xfrm>
                <a:off x="604334" y="1104588"/>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sp>
            <p:nvSpPr>
              <p:cNvPr id="60" name="Rectangle 99">
                <a:extLst>
                  <a:ext uri="{FF2B5EF4-FFF2-40B4-BE49-F238E27FC236}">
                    <a16:creationId xmlns:a16="http://schemas.microsoft.com/office/drawing/2014/main" id="{A0F8BC8A-A343-7C40-A402-9C0018E37EBC}"/>
                  </a:ext>
                </a:extLst>
              </p:cNvPr>
              <p:cNvSpPr/>
              <p:nvPr/>
            </p:nvSpPr>
            <p:spPr bwMode="auto">
              <a:xfrm>
                <a:off x="749351" y="2353596"/>
                <a:ext cx="1655519" cy="355324"/>
              </a:xfrm>
              <a:prstGeom prst="rect">
                <a:avLst/>
              </a:prstGeom>
              <a:noFill/>
              <a:ln>
                <a:noFill/>
              </a:ln>
            </p:spPr>
            <p:txBody>
              <a:bodyPr wrap="square"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90000"/>
                  </a:lnSpc>
                  <a:spcBef>
                    <a:spcPts val="0"/>
                  </a:spcBef>
                  <a:spcAft>
                    <a:spcPts val="0"/>
                  </a:spcAft>
                  <a:defRPr/>
                </a:pPr>
                <a:r>
                  <a:rPr lang="en-US" sz="1900" kern="0" dirty="0">
                    <a:latin typeface="+mj-lt"/>
                  </a:rPr>
                  <a:t>NVIDIA </a:t>
                </a:r>
                <a:r>
                  <a:rPr lang="en-US" sz="1900" kern="0" dirty="0" err="1">
                    <a:latin typeface="+mj-lt"/>
                  </a:rPr>
                  <a:t>cuBLAS</a:t>
                </a:r>
                <a:endParaRPr lang="en-US" sz="1900" kern="0" dirty="0">
                  <a:latin typeface="+mj-lt"/>
                </a:endParaRPr>
              </a:p>
            </p:txBody>
          </p:sp>
          <p:pic>
            <p:nvPicPr>
              <p:cNvPr id="61" name="Picture 8" descr="http://developer.nvidia.com/sites/default/files/imagecache/250-250/akamai/cuda/images/HPC_SDK_220x125.jpg">
                <a:extLst>
                  <a:ext uri="{FF2B5EF4-FFF2-40B4-BE49-F238E27FC236}">
                    <a16:creationId xmlns:a16="http://schemas.microsoft.com/office/drawing/2014/main" id="{6CDB8C59-DD42-CB48-83E0-BE465532552B}"/>
                  </a:ext>
                </a:extLst>
              </p:cNvPr>
              <p:cNvPicPr>
                <a:picLocks noChangeAspect="1" noChangeArrowheads="1"/>
              </p:cNvPicPr>
              <p:nvPr/>
            </p:nvPicPr>
            <p:blipFill>
              <a:blip r:embed="rId2" cstate="print"/>
              <a:stretch>
                <a:fillRect/>
              </a:stretch>
            </p:blipFill>
            <p:spPr bwMode="auto">
              <a:xfrm>
                <a:off x="780864" y="1159843"/>
                <a:ext cx="1592492" cy="1206705"/>
              </a:xfrm>
              <a:prstGeom prst="roundRect">
                <a:avLst>
                  <a:gd name="adj" fmla="val 8594"/>
                </a:avLst>
              </a:prstGeom>
              <a:solidFill>
                <a:srgbClr val="FFFFFF">
                  <a:shade val="85000"/>
                </a:srgbClr>
              </a:solidFill>
              <a:ln>
                <a:noFill/>
              </a:ln>
              <a:effectLst/>
            </p:spPr>
          </p:pic>
        </p:grpSp>
        <p:grpSp>
          <p:nvGrpSpPr>
            <p:cNvPr id="14" name="Group 3">
              <a:extLst>
                <a:ext uri="{FF2B5EF4-FFF2-40B4-BE49-F238E27FC236}">
                  <a16:creationId xmlns:a16="http://schemas.microsoft.com/office/drawing/2014/main" id="{E23E20C6-08D1-DB4D-8C93-FBE229C6EF6B}"/>
                </a:ext>
              </a:extLst>
            </p:cNvPr>
            <p:cNvGrpSpPr>
              <a:grpSpLocks/>
            </p:cNvGrpSpPr>
            <p:nvPr/>
          </p:nvGrpSpPr>
          <p:grpSpPr bwMode="auto">
            <a:xfrm>
              <a:off x="3212357" y="1085395"/>
              <a:ext cx="1945553" cy="1620000"/>
              <a:chOff x="3101327" y="231847"/>
              <a:chExt cx="2334964" cy="1457861"/>
            </a:xfrm>
          </p:grpSpPr>
          <p:sp>
            <p:nvSpPr>
              <p:cNvPr id="56" name="Rounded Rectangle 88">
                <a:extLst>
                  <a:ext uri="{FF2B5EF4-FFF2-40B4-BE49-F238E27FC236}">
                    <a16:creationId xmlns:a16="http://schemas.microsoft.com/office/drawing/2014/main" id="{AFFC6047-CC79-B141-B3AB-33686209823F}"/>
                  </a:ext>
                </a:extLst>
              </p:cNvPr>
              <p:cNvSpPr/>
              <p:nvPr/>
            </p:nvSpPr>
            <p:spPr>
              <a:xfrm>
                <a:off x="3101327" y="231847"/>
                <a:ext cx="2334964" cy="1457861"/>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57" name="Picture 10" descr="http://developer.nvidia.com/sites/default/files/akamai/cuda/images/cuRandImage.png">
                <a:extLst>
                  <a:ext uri="{FF2B5EF4-FFF2-40B4-BE49-F238E27FC236}">
                    <a16:creationId xmlns:a16="http://schemas.microsoft.com/office/drawing/2014/main" id="{A70BA531-7CD1-744C-89DE-64FD06B952B4}"/>
                  </a:ext>
                </a:extLst>
              </p:cNvPr>
              <p:cNvPicPr>
                <a:picLocks noChangeAspect="1" noChangeArrowheads="1"/>
              </p:cNvPicPr>
              <p:nvPr/>
            </p:nvPicPr>
            <p:blipFill>
              <a:blip r:embed="rId3" cstate="print"/>
              <a:stretch>
                <a:fillRect/>
              </a:stretch>
            </p:blipFill>
            <p:spPr bwMode="auto">
              <a:xfrm>
                <a:off x="3399148" y="281575"/>
                <a:ext cx="1739323" cy="1054941"/>
              </a:xfrm>
              <a:prstGeom prst="roundRect">
                <a:avLst>
                  <a:gd name="adj" fmla="val 8594"/>
                </a:avLst>
              </a:prstGeom>
              <a:solidFill>
                <a:srgbClr val="FFFFFF">
                  <a:shade val="85000"/>
                </a:srgbClr>
              </a:solidFill>
              <a:ln>
                <a:noFill/>
              </a:ln>
              <a:effectLst/>
            </p:spPr>
          </p:pic>
          <p:sp>
            <p:nvSpPr>
              <p:cNvPr id="58" name="Rectangle 104">
                <a:extLst>
                  <a:ext uri="{FF2B5EF4-FFF2-40B4-BE49-F238E27FC236}">
                    <a16:creationId xmlns:a16="http://schemas.microsoft.com/office/drawing/2014/main" id="{F2C1BC98-818A-2945-954C-E896B215BF4A}"/>
                  </a:ext>
                </a:extLst>
              </p:cNvPr>
              <p:cNvSpPr/>
              <p:nvPr/>
            </p:nvSpPr>
            <p:spPr>
              <a:xfrm>
                <a:off x="3220924" y="1317720"/>
                <a:ext cx="2095770" cy="319761"/>
              </a:xfrm>
              <a:prstGeom prst="rect">
                <a:avLst/>
              </a:prstGeom>
              <a:noFill/>
              <a:ln>
                <a:noFill/>
              </a:ln>
            </p:spPr>
            <p:txBody>
              <a:bodyPr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90000"/>
                  </a:lnSpc>
                  <a:spcBef>
                    <a:spcPts val="0"/>
                  </a:spcBef>
                  <a:spcAft>
                    <a:spcPts val="0"/>
                  </a:spcAft>
                  <a:defRPr/>
                </a:pPr>
                <a:r>
                  <a:rPr lang="en-US" sz="1900" kern="0" dirty="0">
                    <a:latin typeface="+mj-lt"/>
                  </a:rPr>
                  <a:t>NVIDIA </a:t>
                </a:r>
                <a:r>
                  <a:rPr lang="en-US" sz="1900" kern="0" dirty="0" err="1">
                    <a:latin typeface="+mj-lt"/>
                  </a:rPr>
                  <a:t>cuRAND</a:t>
                </a:r>
                <a:endParaRPr lang="en-US" sz="1900" kern="0" dirty="0">
                  <a:latin typeface="+mj-lt"/>
                </a:endParaRPr>
              </a:p>
            </p:txBody>
          </p:sp>
        </p:grpSp>
        <p:grpSp>
          <p:nvGrpSpPr>
            <p:cNvPr id="15" name="Группа 2">
              <a:extLst>
                <a:ext uri="{FF2B5EF4-FFF2-40B4-BE49-F238E27FC236}">
                  <a16:creationId xmlns:a16="http://schemas.microsoft.com/office/drawing/2014/main" id="{F2DBE1EF-BED5-8C45-8B5A-C6B746840717}"/>
                </a:ext>
              </a:extLst>
            </p:cNvPr>
            <p:cNvGrpSpPr/>
            <p:nvPr/>
          </p:nvGrpSpPr>
          <p:grpSpPr>
            <a:xfrm>
              <a:off x="5441282" y="1079497"/>
              <a:ext cx="1946275" cy="1620000"/>
              <a:chOff x="6375400" y="1087437"/>
              <a:chExt cx="1946275" cy="1620000"/>
            </a:xfrm>
          </p:grpSpPr>
          <p:sp>
            <p:nvSpPr>
              <p:cNvPr id="53" name="Rounded Rectangle 89">
                <a:extLst>
                  <a:ext uri="{FF2B5EF4-FFF2-40B4-BE49-F238E27FC236}">
                    <a16:creationId xmlns:a16="http://schemas.microsoft.com/office/drawing/2014/main" id="{77BA7F15-17B4-6948-9D37-475AC8C2DB7F}"/>
                  </a:ext>
                </a:extLst>
              </p:cNvPr>
              <p:cNvSpPr/>
              <p:nvPr/>
            </p:nvSpPr>
            <p:spPr bwMode="auto">
              <a:xfrm>
                <a:off x="6375761" y="1087437"/>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54" name="Picture 6" descr="http://developer.nvidia.com/sites/default/files/akamai/cuda/images/cusparse_image.jpg">
                <a:extLst>
                  <a:ext uri="{FF2B5EF4-FFF2-40B4-BE49-F238E27FC236}">
                    <a16:creationId xmlns:a16="http://schemas.microsoft.com/office/drawing/2014/main" id="{4EA5E562-8E14-D143-B629-BA1AF5978C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120" t="6128" r="4907" b="8829"/>
              <a:stretch>
                <a:fillRect/>
              </a:stretch>
            </p:blipFill>
            <p:spPr bwMode="auto">
              <a:xfrm>
                <a:off x="6900178" y="1131999"/>
                <a:ext cx="896718" cy="1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105">
                <a:extLst>
                  <a:ext uri="{FF2B5EF4-FFF2-40B4-BE49-F238E27FC236}">
                    <a16:creationId xmlns:a16="http://schemas.microsoft.com/office/drawing/2014/main" id="{73EBF8B5-43D0-D14F-997D-42B28169F1A3}"/>
                  </a:ext>
                </a:extLst>
              </p:cNvPr>
              <p:cNvSpPr/>
              <p:nvPr/>
            </p:nvSpPr>
            <p:spPr bwMode="auto">
              <a:xfrm>
                <a:off x="6375400" y="2294076"/>
                <a:ext cx="1946275" cy="355324"/>
              </a:xfrm>
              <a:prstGeom prst="rect">
                <a:avLst/>
              </a:prstGeom>
              <a:noFill/>
              <a:ln>
                <a:noFill/>
              </a:ln>
            </p:spPr>
            <p:txBody>
              <a:bodyPr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90000"/>
                  </a:lnSpc>
                  <a:spcBef>
                    <a:spcPts val="0"/>
                  </a:spcBef>
                  <a:spcAft>
                    <a:spcPts val="0"/>
                  </a:spcAft>
                  <a:defRPr/>
                </a:pPr>
                <a:r>
                  <a:rPr lang="en-US" sz="1900" kern="0" dirty="0">
                    <a:latin typeface="+mj-lt"/>
                  </a:rPr>
                  <a:t>NVIDIA cuSPARSE</a:t>
                </a:r>
              </a:p>
            </p:txBody>
          </p:sp>
        </p:grpSp>
        <p:grpSp>
          <p:nvGrpSpPr>
            <p:cNvPr id="16" name="Группа 20">
              <a:extLst>
                <a:ext uri="{FF2B5EF4-FFF2-40B4-BE49-F238E27FC236}">
                  <a16:creationId xmlns:a16="http://schemas.microsoft.com/office/drawing/2014/main" id="{29406BF4-F557-8247-B29C-7CB2D1147740}"/>
                </a:ext>
              </a:extLst>
            </p:cNvPr>
            <p:cNvGrpSpPr/>
            <p:nvPr/>
          </p:nvGrpSpPr>
          <p:grpSpPr>
            <a:xfrm>
              <a:off x="7670929" y="1033930"/>
              <a:ext cx="1945553" cy="1620000"/>
              <a:chOff x="8404947" y="1087437"/>
              <a:chExt cx="1945553" cy="1620000"/>
            </a:xfrm>
          </p:grpSpPr>
          <p:sp>
            <p:nvSpPr>
              <p:cNvPr id="50" name="Rounded Rectangle 90">
                <a:extLst>
                  <a:ext uri="{FF2B5EF4-FFF2-40B4-BE49-F238E27FC236}">
                    <a16:creationId xmlns:a16="http://schemas.microsoft.com/office/drawing/2014/main" id="{DC1C2FD0-53DF-D64F-AE7E-C8CBA64430C0}"/>
                  </a:ext>
                </a:extLst>
              </p:cNvPr>
              <p:cNvSpPr/>
              <p:nvPr/>
            </p:nvSpPr>
            <p:spPr bwMode="auto">
              <a:xfrm>
                <a:off x="8404947" y="1087437"/>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51" name="Picture 12" descr="http://developer.nvidia.com/sites/default/files/akamai/cuda/images/nppeye.jpg">
                <a:extLst>
                  <a:ext uri="{FF2B5EF4-FFF2-40B4-BE49-F238E27FC236}">
                    <a16:creationId xmlns:a16="http://schemas.microsoft.com/office/drawing/2014/main" id="{A8679AAD-6216-0847-87D0-7105B111515C}"/>
                  </a:ext>
                </a:extLst>
              </p:cNvPr>
              <p:cNvPicPr>
                <a:picLocks noChangeAspect="1" noChangeArrowheads="1"/>
              </p:cNvPicPr>
              <p:nvPr/>
            </p:nvPicPr>
            <p:blipFill>
              <a:blip r:embed="rId5" cstate="print"/>
              <a:stretch>
                <a:fillRect/>
              </a:stretch>
            </p:blipFill>
            <p:spPr bwMode="auto">
              <a:xfrm>
                <a:off x="8668853" y="1142700"/>
                <a:ext cx="1417740" cy="1172261"/>
              </a:xfrm>
              <a:prstGeom prst="roundRect">
                <a:avLst>
                  <a:gd name="adj" fmla="val 8594"/>
                </a:avLst>
              </a:prstGeom>
              <a:solidFill>
                <a:srgbClr val="FFFFFF">
                  <a:shade val="85000"/>
                </a:srgbClr>
              </a:solidFill>
              <a:ln>
                <a:noFill/>
              </a:ln>
              <a:effectLst/>
            </p:spPr>
          </p:pic>
          <p:sp>
            <p:nvSpPr>
              <p:cNvPr id="52" name="Rectangle 106">
                <a:extLst>
                  <a:ext uri="{FF2B5EF4-FFF2-40B4-BE49-F238E27FC236}">
                    <a16:creationId xmlns:a16="http://schemas.microsoft.com/office/drawing/2014/main" id="{F4D99100-BE71-904F-B538-80BDAE1954FD}"/>
                  </a:ext>
                </a:extLst>
              </p:cNvPr>
              <p:cNvSpPr/>
              <p:nvPr/>
            </p:nvSpPr>
            <p:spPr bwMode="auto">
              <a:xfrm>
                <a:off x="8610961" y="2294076"/>
                <a:ext cx="1533525" cy="355324"/>
              </a:xfrm>
              <a:prstGeom prst="rect">
                <a:avLst/>
              </a:prstGeom>
              <a:noFill/>
              <a:ln>
                <a:noFill/>
              </a:ln>
            </p:spPr>
            <p:txBody>
              <a:bodyPr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90000"/>
                  </a:lnSpc>
                  <a:spcBef>
                    <a:spcPts val="0"/>
                  </a:spcBef>
                  <a:spcAft>
                    <a:spcPts val="0"/>
                  </a:spcAft>
                  <a:defRPr/>
                </a:pPr>
                <a:r>
                  <a:rPr lang="en-US" sz="1900" kern="0" dirty="0">
                    <a:latin typeface="+mj-lt"/>
                  </a:rPr>
                  <a:t>NVIDIA NPP</a:t>
                </a:r>
              </a:p>
            </p:txBody>
          </p:sp>
        </p:grpSp>
        <p:grpSp>
          <p:nvGrpSpPr>
            <p:cNvPr id="17" name="Группа 35852">
              <a:extLst>
                <a:ext uri="{FF2B5EF4-FFF2-40B4-BE49-F238E27FC236}">
                  <a16:creationId xmlns:a16="http://schemas.microsoft.com/office/drawing/2014/main" id="{1415FC84-0660-4E45-AF77-14932747167F}"/>
                </a:ext>
              </a:extLst>
            </p:cNvPr>
            <p:cNvGrpSpPr/>
            <p:nvPr/>
          </p:nvGrpSpPr>
          <p:grpSpPr>
            <a:xfrm>
              <a:off x="978974" y="2872597"/>
              <a:ext cx="1945553" cy="1620000"/>
              <a:chOff x="579333" y="2925399"/>
              <a:chExt cx="1945553" cy="1620000"/>
            </a:xfrm>
          </p:grpSpPr>
          <p:sp>
            <p:nvSpPr>
              <p:cNvPr id="47" name="Rounded Rectangle 91">
                <a:extLst>
                  <a:ext uri="{FF2B5EF4-FFF2-40B4-BE49-F238E27FC236}">
                    <a16:creationId xmlns:a16="http://schemas.microsoft.com/office/drawing/2014/main" id="{96B34BAE-21FC-7248-B476-0FA71E8413D0}"/>
                  </a:ext>
                </a:extLst>
              </p:cNvPr>
              <p:cNvSpPr/>
              <p:nvPr/>
            </p:nvSpPr>
            <p:spPr bwMode="auto">
              <a:xfrm>
                <a:off x="579333" y="2925399"/>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48" name="Picture 107" descr="GPU_VSIPL_logo.gif">
                <a:extLst>
                  <a:ext uri="{FF2B5EF4-FFF2-40B4-BE49-F238E27FC236}">
                    <a16:creationId xmlns:a16="http://schemas.microsoft.com/office/drawing/2014/main" id="{B10F14B7-40DA-8346-99B0-A36A9772F62D}"/>
                  </a:ext>
                </a:extLst>
              </p:cNvPr>
              <p:cNvPicPr>
                <a:picLocks noChangeAspect="1"/>
              </p:cNvPicPr>
              <p:nvPr/>
            </p:nvPicPr>
            <p:blipFill>
              <a:blip r:embed="rId6" cstate="print"/>
              <a:stretch>
                <a:fillRect/>
              </a:stretch>
            </p:blipFill>
            <p:spPr bwMode="auto">
              <a:xfrm>
                <a:off x="641835" y="3183526"/>
                <a:ext cx="1820548" cy="554606"/>
              </a:xfrm>
              <a:prstGeom prst="roundRect">
                <a:avLst>
                  <a:gd name="adj" fmla="val 8594"/>
                </a:avLst>
              </a:prstGeom>
              <a:solidFill>
                <a:srgbClr val="FFFFFF">
                  <a:shade val="85000"/>
                </a:srgbClr>
              </a:solidFill>
              <a:ln>
                <a:noFill/>
              </a:ln>
              <a:effectLst/>
            </p:spPr>
          </p:pic>
          <p:sp>
            <p:nvSpPr>
              <p:cNvPr id="49" name="Rectangle 111">
                <a:extLst>
                  <a:ext uri="{FF2B5EF4-FFF2-40B4-BE49-F238E27FC236}">
                    <a16:creationId xmlns:a16="http://schemas.microsoft.com/office/drawing/2014/main" id="{0CE679A5-84DC-B145-92EA-ED2AC3251D29}"/>
                  </a:ext>
                </a:extLst>
              </p:cNvPr>
              <p:cNvSpPr/>
              <p:nvPr/>
            </p:nvSpPr>
            <p:spPr bwMode="auto">
              <a:xfrm>
                <a:off x="579333" y="3789040"/>
                <a:ext cx="1945552" cy="559996"/>
              </a:xfrm>
              <a:prstGeom prst="rect">
                <a:avLst/>
              </a:prstGeom>
              <a:noFill/>
              <a:ln>
                <a:noFill/>
              </a:ln>
            </p:spPr>
            <p:txBody>
              <a:bodyPr wrap="square"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80000"/>
                  </a:lnSpc>
                  <a:spcBef>
                    <a:spcPts val="0"/>
                  </a:spcBef>
                  <a:spcAft>
                    <a:spcPts val="0"/>
                  </a:spcAft>
                  <a:defRPr/>
                </a:pPr>
                <a:r>
                  <a:rPr lang="en-US" sz="1900" kern="0" dirty="0">
                    <a:latin typeface="+mj-lt"/>
                  </a:rPr>
                  <a:t>Vector Signal Image Processing</a:t>
                </a:r>
              </a:p>
            </p:txBody>
          </p:sp>
        </p:grpSp>
        <p:grpSp>
          <p:nvGrpSpPr>
            <p:cNvPr id="18" name="Группа 35839">
              <a:extLst>
                <a:ext uri="{FF2B5EF4-FFF2-40B4-BE49-F238E27FC236}">
                  <a16:creationId xmlns:a16="http://schemas.microsoft.com/office/drawing/2014/main" id="{7056ED36-C941-254D-BA06-2E97A731C572}"/>
                </a:ext>
              </a:extLst>
            </p:cNvPr>
            <p:cNvGrpSpPr/>
            <p:nvPr/>
          </p:nvGrpSpPr>
          <p:grpSpPr>
            <a:xfrm>
              <a:off x="3186935" y="2872597"/>
              <a:ext cx="1945553" cy="1620000"/>
              <a:chOff x="3125895" y="2740476"/>
              <a:chExt cx="1945553" cy="1620000"/>
            </a:xfrm>
          </p:grpSpPr>
          <p:sp>
            <p:nvSpPr>
              <p:cNvPr id="44" name="Rounded Rectangle 92">
                <a:extLst>
                  <a:ext uri="{FF2B5EF4-FFF2-40B4-BE49-F238E27FC236}">
                    <a16:creationId xmlns:a16="http://schemas.microsoft.com/office/drawing/2014/main" id="{87098015-97EE-3C40-A1CC-3747319F14C9}"/>
                  </a:ext>
                </a:extLst>
              </p:cNvPr>
              <p:cNvSpPr/>
              <p:nvPr/>
            </p:nvSpPr>
            <p:spPr bwMode="auto">
              <a:xfrm>
                <a:off x="3125895" y="2740476"/>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45" name="Picture 2">
                <a:extLst>
                  <a:ext uri="{FF2B5EF4-FFF2-40B4-BE49-F238E27FC236}">
                    <a16:creationId xmlns:a16="http://schemas.microsoft.com/office/drawing/2014/main" id="{54A2406E-29A9-484D-A2C4-63EE25025FB1}"/>
                  </a:ext>
                </a:extLst>
              </p:cNvPr>
              <p:cNvPicPr>
                <a:picLocks noChangeAspect="1" noChangeArrowheads="1"/>
              </p:cNvPicPr>
              <p:nvPr/>
            </p:nvPicPr>
            <p:blipFill>
              <a:blip r:embed="rId7" cstate="print"/>
              <a:stretch>
                <a:fillRect/>
              </a:stretch>
            </p:blipFill>
            <p:spPr bwMode="auto">
              <a:xfrm>
                <a:off x="3168174" y="3046568"/>
                <a:ext cx="1860995" cy="458677"/>
              </a:xfrm>
              <a:prstGeom prst="roundRect">
                <a:avLst>
                  <a:gd name="adj" fmla="val 8594"/>
                </a:avLst>
              </a:prstGeom>
              <a:solidFill>
                <a:srgbClr val="FFFFFF">
                  <a:shade val="85000"/>
                </a:srgbClr>
              </a:solidFill>
              <a:ln>
                <a:noFill/>
              </a:ln>
              <a:effectLst/>
            </p:spPr>
          </p:pic>
          <p:sp>
            <p:nvSpPr>
              <p:cNvPr id="46" name="Rectangle 112">
                <a:extLst>
                  <a:ext uri="{FF2B5EF4-FFF2-40B4-BE49-F238E27FC236}">
                    <a16:creationId xmlns:a16="http://schemas.microsoft.com/office/drawing/2014/main" id="{5FDDFD7B-4E0A-0B4B-B7A9-B7A3FAE1270D}"/>
                  </a:ext>
                </a:extLst>
              </p:cNvPr>
              <p:cNvSpPr/>
              <p:nvPr/>
            </p:nvSpPr>
            <p:spPr bwMode="auto">
              <a:xfrm>
                <a:off x="3125895" y="3759395"/>
                <a:ext cx="1945553" cy="559996"/>
              </a:xfrm>
              <a:prstGeom prst="rect">
                <a:avLst/>
              </a:prstGeom>
              <a:noFill/>
              <a:ln>
                <a:noFill/>
              </a:ln>
            </p:spPr>
            <p:txBody>
              <a:bodyPr wrap="square"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80000"/>
                  </a:lnSpc>
                  <a:spcBef>
                    <a:spcPts val="0"/>
                  </a:spcBef>
                  <a:spcAft>
                    <a:spcPts val="0"/>
                  </a:spcAft>
                  <a:defRPr/>
                </a:pPr>
                <a:r>
                  <a:rPr lang="en-US" sz="1900" kern="0" dirty="0">
                    <a:latin typeface="+mj-lt"/>
                  </a:rPr>
                  <a:t>GPU Accelerated</a:t>
                </a:r>
              </a:p>
              <a:p>
                <a:pPr algn="ctr" defTabSz="912996" eaLnBrk="1" fontAlgn="auto" hangingPunct="1">
                  <a:lnSpc>
                    <a:spcPct val="80000"/>
                  </a:lnSpc>
                  <a:spcBef>
                    <a:spcPts val="0"/>
                  </a:spcBef>
                  <a:spcAft>
                    <a:spcPts val="0"/>
                  </a:spcAft>
                  <a:defRPr/>
                </a:pPr>
                <a:r>
                  <a:rPr lang="en-US" sz="1900" kern="0" dirty="0">
                    <a:latin typeface="+mj-lt"/>
                  </a:rPr>
                  <a:t>Linear Algebra</a:t>
                </a:r>
              </a:p>
            </p:txBody>
          </p:sp>
        </p:grpSp>
        <p:grpSp>
          <p:nvGrpSpPr>
            <p:cNvPr id="19" name="Группа 35851">
              <a:extLst>
                <a:ext uri="{FF2B5EF4-FFF2-40B4-BE49-F238E27FC236}">
                  <a16:creationId xmlns:a16="http://schemas.microsoft.com/office/drawing/2014/main" id="{CCDFA2B0-48C6-8B48-B332-C4ACD9C6488B}"/>
                </a:ext>
              </a:extLst>
            </p:cNvPr>
            <p:cNvGrpSpPr/>
            <p:nvPr/>
          </p:nvGrpSpPr>
          <p:grpSpPr>
            <a:xfrm>
              <a:off x="7669043" y="2872597"/>
              <a:ext cx="1944000" cy="1620000"/>
              <a:chOff x="10021648" y="2784110"/>
              <a:chExt cx="1944000" cy="1620000"/>
            </a:xfrm>
          </p:grpSpPr>
          <p:sp>
            <p:nvSpPr>
              <p:cNvPr id="41" name="Rounded Rectangle 94">
                <a:extLst>
                  <a:ext uri="{FF2B5EF4-FFF2-40B4-BE49-F238E27FC236}">
                    <a16:creationId xmlns:a16="http://schemas.microsoft.com/office/drawing/2014/main" id="{D818FF6A-F152-CB4D-896C-46DB83598D1A}"/>
                  </a:ext>
                </a:extLst>
              </p:cNvPr>
              <p:cNvSpPr/>
              <p:nvPr/>
            </p:nvSpPr>
            <p:spPr bwMode="auto">
              <a:xfrm>
                <a:off x="10021648" y="2784110"/>
                <a:ext cx="1944000"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42" name="Picture 2" descr="http://developer.nvidia.com/sites/default/files/imagecache/250-250/akamai/cuda/images/cuff_ampchart.jpg">
                <a:extLst>
                  <a:ext uri="{FF2B5EF4-FFF2-40B4-BE49-F238E27FC236}">
                    <a16:creationId xmlns:a16="http://schemas.microsoft.com/office/drawing/2014/main" id="{B717A9AA-D8DC-044B-8D3F-F23375D354A6}"/>
                  </a:ext>
                </a:extLst>
              </p:cNvPr>
              <p:cNvPicPr>
                <a:picLocks noChangeAspect="1" noChangeArrowheads="1"/>
              </p:cNvPicPr>
              <p:nvPr/>
            </p:nvPicPr>
            <p:blipFill>
              <a:blip r:embed="rId8" cstate="print"/>
              <a:stretch>
                <a:fillRect/>
              </a:stretch>
            </p:blipFill>
            <p:spPr bwMode="auto">
              <a:xfrm>
                <a:off x="10321665" y="2851391"/>
                <a:ext cx="1343967" cy="1018385"/>
              </a:xfrm>
              <a:prstGeom prst="roundRect">
                <a:avLst>
                  <a:gd name="adj" fmla="val 8594"/>
                </a:avLst>
              </a:prstGeom>
              <a:solidFill>
                <a:srgbClr val="FFFFFF">
                  <a:shade val="85000"/>
                </a:srgbClr>
              </a:solidFill>
              <a:ln>
                <a:noFill/>
              </a:ln>
              <a:effectLst/>
            </p:spPr>
          </p:pic>
          <p:sp>
            <p:nvSpPr>
              <p:cNvPr id="43" name="Rectangle 114">
                <a:extLst>
                  <a:ext uri="{FF2B5EF4-FFF2-40B4-BE49-F238E27FC236}">
                    <a16:creationId xmlns:a16="http://schemas.microsoft.com/office/drawing/2014/main" id="{25E64DC1-D48E-574A-A04A-1B636A9D3405}"/>
                  </a:ext>
                </a:extLst>
              </p:cNvPr>
              <p:cNvSpPr/>
              <p:nvPr/>
            </p:nvSpPr>
            <p:spPr bwMode="auto">
              <a:xfrm>
                <a:off x="10179261" y="3937674"/>
                <a:ext cx="1628775" cy="331985"/>
              </a:xfrm>
              <a:prstGeom prst="rect">
                <a:avLst/>
              </a:prstGeom>
              <a:noFill/>
              <a:ln>
                <a:noFill/>
              </a:ln>
            </p:spPr>
            <p:txBody>
              <a:bodyPr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80000"/>
                  </a:lnSpc>
                  <a:spcBef>
                    <a:spcPts val="0"/>
                  </a:spcBef>
                  <a:spcAft>
                    <a:spcPts val="0"/>
                  </a:spcAft>
                  <a:defRPr/>
                </a:pPr>
                <a:r>
                  <a:rPr lang="en-US" sz="1900" kern="0" dirty="0">
                    <a:latin typeface="+mj-lt"/>
                  </a:rPr>
                  <a:t>NVIDIA </a:t>
                </a:r>
                <a:r>
                  <a:rPr lang="en-US" sz="1900" kern="0" dirty="0" err="1">
                    <a:latin typeface="+mj-lt"/>
                  </a:rPr>
                  <a:t>cuFFT</a:t>
                </a:r>
                <a:endParaRPr lang="en-US" sz="1900" kern="0" dirty="0">
                  <a:latin typeface="+mj-lt"/>
                </a:endParaRPr>
              </a:p>
            </p:txBody>
          </p:sp>
        </p:grpSp>
        <p:grpSp>
          <p:nvGrpSpPr>
            <p:cNvPr id="20" name="Группа 35848">
              <a:extLst>
                <a:ext uri="{FF2B5EF4-FFF2-40B4-BE49-F238E27FC236}">
                  <a16:creationId xmlns:a16="http://schemas.microsoft.com/office/drawing/2014/main" id="{50569DF7-297E-A346-B8C6-C14815D5D401}"/>
                </a:ext>
              </a:extLst>
            </p:cNvPr>
            <p:cNvGrpSpPr/>
            <p:nvPr/>
          </p:nvGrpSpPr>
          <p:grpSpPr>
            <a:xfrm>
              <a:off x="7667490" y="4732238"/>
              <a:ext cx="1945553" cy="1620000"/>
              <a:chOff x="8404947" y="4456598"/>
              <a:chExt cx="1945553" cy="1620000"/>
            </a:xfrm>
          </p:grpSpPr>
          <p:sp>
            <p:nvSpPr>
              <p:cNvPr id="38" name="Rounded Rectangle 98">
                <a:extLst>
                  <a:ext uri="{FF2B5EF4-FFF2-40B4-BE49-F238E27FC236}">
                    <a16:creationId xmlns:a16="http://schemas.microsoft.com/office/drawing/2014/main" id="{F6031BA7-F4E4-4E47-B0A8-4B9531C42DE7}"/>
                  </a:ext>
                </a:extLst>
              </p:cNvPr>
              <p:cNvSpPr/>
              <p:nvPr/>
            </p:nvSpPr>
            <p:spPr bwMode="auto">
              <a:xfrm>
                <a:off x="8404947" y="4456598"/>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39" name="Picture 6" descr="thrust_logo">
                <a:hlinkClick r:id="rId9"/>
                <a:extLst>
                  <a:ext uri="{FF2B5EF4-FFF2-40B4-BE49-F238E27FC236}">
                    <a16:creationId xmlns:a16="http://schemas.microsoft.com/office/drawing/2014/main" id="{6659FD10-E50C-514C-AF3F-7BD068E450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2876" y="4560067"/>
                <a:ext cx="1469694" cy="77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18">
                <a:extLst>
                  <a:ext uri="{FF2B5EF4-FFF2-40B4-BE49-F238E27FC236}">
                    <a16:creationId xmlns:a16="http://schemas.microsoft.com/office/drawing/2014/main" id="{D4C91964-D386-0A4B-B311-44B1A4A933BC}"/>
                  </a:ext>
                </a:extLst>
              </p:cNvPr>
              <p:cNvSpPr/>
              <p:nvPr/>
            </p:nvSpPr>
            <p:spPr bwMode="auto">
              <a:xfrm>
                <a:off x="8404947" y="5487389"/>
                <a:ext cx="1945553" cy="559996"/>
              </a:xfrm>
              <a:prstGeom prst="rect">
                <a:avLst/>
              </a:prstGeom>
              <a:noFill/>
              <a:ln>
                <a:noFill/>
              </a:ln>
            </p:spPr>
            <p:txBody>
              <a:bodyPr wrap="square"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80000"/>
                  </a:lnSpc>
                  <a:spcBef>
                    <a:spcPts val="0"/>
                  </a:spcBef>
                  <a:spcAft>
                    <a:spcPts val="0"/>
                  </a:spcAft>
                  <a:defRPr/>
                </a:pPr>
                <a:r>
                  <a:rPr lang="en-US" sz="1900" kern="0" dirty="0">
                    <a:latin typeface="+mj-lt"/>
                  </a:rPr>
                  <a:t>C++ STL Features for CUDA</a:t>
                </a:r>
              </a:p>
            </p:txBody>
          </p:sp>
        </p:grpSp>
        <p:grpSp>
          <p:nvGrpSpPr>
            <p:cNvPr id="21" name="Группа 35847">
              <a:extLst>
                <a:ext uri="{FF2B5EF4-FFF2-40B4-BE49-F238E27FC236}">
                  <a16:creationId xmlns:a16="http://schemas.microsoft.com/office/drawing/2014/main" id="{6555AB24-87DD-A44E-AD93-769D4E116438}"/>
                </a:ext>
              </a:extLst>
            </p:cNvPr>
            <p:cNvGrpSpPr/>
            <p:nvPr/>
          </p:nvGrpSpPr>
          <p:grpSpPr>
            <a:xfrm>
              <a:off x="3208478" y="4732238"/>
              <a:ext cx="1945553" cy="1620000"/>
              <a:chOff x="2317750" y="4456598"/>
              <a:chExt cx="1945553" cy="1620000"/>
            </a:xfrm>
          </p:grpSpPr>
          <p:sp>
            <p:nvSpPr>
              <p:cNvPr id="35" name="Rounded Rectangle 95">
                <a:extLst>
                  <a:ext uri="{FF2B5EF4-FFF2-40B4-BE49-F238E27FC236}">
                    <a16:creationId xmlns:a16="http://schemas.microsoft.com/office/drawing/2014/main" id="{D7CA1CD8-04BB-8944-ACA2-7D268909A8CE}"/>
                  </a:ext>
                </a:extLst>
              </p:cNvPr>
              <p:cNvSpPr/>
              <p:nvPr/>
            </p:nvSpPr>
            <p:spPr bwMode="auto">
              <a:xfrm>
                <a:off x="2317750" y="4456598"/>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sp>
            <p:nvSpPr>
              <p:cNvPr id="36" name="Rectangle 121">
                <a:extLst>
                  <a:ext uri="{FF2B5EF4-FFF2-40B4-BE49-F238E27FC236}">
                    <a16:creationId xmlns:a16="http://schemas.microsoft.com/office/drawing/2014/main" id="{152DDAC0-CD6C-2445-BAFF-0F6A1568645E}"/>
                  </a:ext>
                </a:extLst>
              </p:cNvPr>
              <p:cNvSpPr/>
              <p:nvPr/>
            </p:nvSpPr>
            <p:spPr bwMode="auto">
              <a:xfrm>
                <a:off x="2476139" y="5699027"/>
                <a:ext cx="1628775" cy="331985"/>
              </a:xfrm>
              <a:prstGeom prst="rect">
                <a:avLst/>
              </a:prstGeom>
              <a:noFill/>
              <a:ln>
                <a:noFill/>
              </a:ln>
            </p:spPr>
            <p:txBody>
              <a:bodyPr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80000"/>
                  </a:lnSpc>
                  <a:spcBef>
                    <a:spcPts val="0"/>
                  </a:spcBef>
                  <a:spcAft>
                    <a:spcPts val="0"/>
                  </a:spcAft>
                  <a:defRPr/>
                </a:pPr>
                <a:r>
                  <a:rPr lang="en-US" sz="1900" kern="0" dirty="0">
                    <a:latin typeface="+mj-lt"/>
                  </a:rPr>
                  <a:t>IMSL Library</a:t>
                </a:r>
              </a:p>
            </p:txBody>
          </p:sp>
          <p:pic>
            <p:nvPicPr>
              <p:cNvPr id="37" name="Picture 2" descr="C:\Documents and Settings\lbailey\Desktop\big_Rogue Wave Software01.gif">
                <a:extLst>
                  <a:ext uri="{FF2B5EF4-FFF2-40B4-BE49-F238E27FC236}">
                    <a16:creationId xmlns:a16="http://schemas.microsoft.com/office/drawing/2014/main" id="{40A185E3-6765-4445-88DA-F71C0AAC7DE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t="9729" b="12434"/>
              <a:stretch>
                <a:fillRect/>
              </a:stretch>
            </p:blipFill>
            <p:spPr bwMode="auto">
              <a:xfrm>
                <a:off x="2729338" y="4530537"/>
                <a:ext cx="1122376" cy="116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Группа 35850">
              <a:extLst>
                <a:ext uri="{FF2B5EF4-FFF2-40B4-BE49-F238E27FC236}">
                  <a16:creationId xmlns:a16="http://schemas.microsoft.com/office/drawing/2014/main" id="{3CD61A14-012E-4448-9F73-3685095C5555}"/>
                </a:ext>
              </a:extLst>
            </p:cNvPr>
            <p:cNvGrpSpPr/>
            <p:nvPr/>
          </p:nvGrpSpPr>
          <p:grpSpPr>
            <a:xfrm>
              <a:off x="5394896" y="2852936"/>
              <a:ext cx="2011739" cy="1659322"/>
              <a:chOff x="6309698" y="2766670"/>
              <a:chExt cx="2011739" cy="1659322"/>
            </a:xfrm>
          </p:grpSpPr>
          <p:sp>
            <p:nvSpPr>
              <p:cNvPr id="31" name="Rounded Rectangle 93">
                <a:extLst>
                  <a:ext uri="{FF2B5EF4-FFF2-40B4-BE49-F238E27FC236}">
                    <a16:creationId xmlns:a16="http://schemas.microsoft.com/office/drawing/2014/main" id="{25AF492E-0E26-2E4B-889E-E2231AAA431F}"/>
                  </a:ext>
                </a:extLst>
              </p:cNvPr>
              <p:cNvSpPr/>
              <p:nvPr/>
            </p:nvSpPr>
            <p:spPr bwMode="auto">
              <a:xfrm>
                <a:off x="6378063" y="2766670"/>
                <a:ext cx="1943374"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32" name="Picture 4" descr="http://developer.nvidia.com/sites/default/files/imagecache/250-250/akamai/cuda/images/MAGMA-Logo.jpg">
                <a:extLst>
                  <a:ext uri="{FF2B5EF4-FFF2-40B4-BE49-F238E27FC236}">
                    <a16:creationId xmlns:a16="http://schemas.microsoft.com/office/drawing/2014/main" id="{3872803C-91E6-E341-9F45-B41DA8493364}"/>
                  </a:ext>
                </a:extLst>
              </p:cNvPr>
              <p:cNvPicPr>
                <a:picLocks noChangeAspect="1" noChangeArrowheads="1"/>
              </p:cNvPicPr>
              <p:nvPr/>
            </p:nvPicPr>
            <p:blipFill rotWithShape="1">
              <a:blip r:embed="rId12" cstate="print"/>
              <a:srcRect l="2968" r="3330"/>
              <a:stretch/>
            </p:blipFill>
            <p:spPr bwMode="auto">
              <a:xfrm>
                <a:off x="6586014" y="2801518"/>
                <a:ext cx="1158222" cy="936614"/>
              </a:xfrm>
              <a:prstGeom prst="roundRect">
                <a:avLst>
                  <a:gd name="adj" fmla="val 8594"/>
                </a:avLst>
              </a:prstGeom>
              <a:solidFill>
                <a:srgbClr val="FFFFFF">
                  <a:shade val="85000"/>
                </a:srgbClr>
              </a:solidFill>
              <a:ln>
                <a:noFill/>
              </a:ln>
              <a:effectLst/>
            </p:spPr>
          </p:pic>
          <p:sp>
            <p:nvSpPr>
              <p:cNvPr id="33" name="Rectangle 113">
                <a:extLst>
                  <a:ext uri="{FF2B5EF4-FFF2-40B4-BE49-F238E27FC236}">
                    <a16:creationId xmlns:a16="http://schemas.microsoft.com/office/drawing/2014/main" id="{1D975468-4D79-C740-9889-283F0A26D1E0}"/>
                  </a:ext>
                </a:extLst>
              </p:cNvPr>
              <p:cNvSpPr/>
              <p:nvPr/>
            </p:nvSpPr>
            <p:spPr bwMode="auto">
              <a:xfrm>
                <a:off x="6309698" y="3705183"/>
                <a:ext cx="1710854" cy="720809"/>
              </a:xfrm>
              <a:prstGeom prst="rect">
                <a:avLst/>
              </a:prstGeom>
              <a:noFill/>
              <a:ln>
                <a:noFill/>
              </a:ln>
            </p:spPr>
            <p:txBody>
              <a:bodyPr wrap="square"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ts val="1600"/>
                  </a:lnSpc>
                  <a:spcBef>
                    <a:spcPts val="0"/>
                  </a:spcBef>
                  <a:spcAft>
                    <a:spcPts val="0"/>
                  </a:spcAft>
                  <a:defRPr/>
                </a:pPr>
                <a:r>
                  <a:rPr lang="en-US" sz="1900" kern="0" dirty="0">
                    <a:latin typeface="+mj-lt"/>
                  </a:rPr>
                  <a:t>Matrix Algebra on GPU and Multicore</a:t>
                </a:r>
              </a:p>
            </p:txBody>
          </p:sp>
          <p:pic>
            <p:nvPicPr>
              <p:cNvPr id="34" name="Picture 2" descr="The Standard Logo">
                <a:extLst>
                  <a:ext uri="{FF2B5EF4-FFF2-40B4-BE49-F238E27FC236}">
                    <a16:creationId xmlns:a16="http://schemas.microsoft.com/office/drawing/2014/main" id="{1507BF16-3A7F-DA44-94DC-DF3A17854BFA}"/>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15026" y="3028994"/>
                <a:ext cx="429713" cy="4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60">
              <a:extLst>
                <a:ext uri="{FF2B5EF4-FFF2-40B4-BE49-F238E27FC236}">
                  <a16:creationId xmlns:a16="http://schemas.microsoft.com/office/drawing/2014/main" id="{BA57EBAE-EAB3-5F41-AADE-83C91EB3A8D9}"/>
                </a:ext>
              </a:extLst>
            </p:cNvPr>
            <p:cNvGrpSpPr/>
            <p:nvPr/>
          </p:nvGrpSpPr>
          <p:grpSpPr bwMode="auto">
            <a:xfrm>
              <a:off x="978974" y="4725144"/>
              <a:ext cx="1945551" cy="1634189"/>
              <a:chOff x="3348355" y="3751616"/>
              <a:chExt cx="2334962" cy="1458085"/>
            </a:xfrm>
            <a:solidFill>
              <a:schemeClr val="bg2"/>
            </a:solidFill>
          </p:grpSpPr>
          <p:sp>
            <p:nvSpPr>
              <p:cNvPr id="28" name="Rounded Rectangle 61">
                <a:extLst>
                  <a:ext uri="{FF2B5EF4-FFF2-40B4-BE49-F238E27FC236}">
                    <a16:creationId xmlns:a16="http://schemas.microsoft.com/office/drawing/2014/main" id="{690E0954-2812-7B4C-888F-0B1F4621D709}"/>
                  </a:ext>
                </a:extLst>
              </p:cNvPr>
              <p:cNvSpPr/>
              <p:nvPr/>
            </p:nvSpPr>
            <p:spPr>
              <a:xfrm>
                <a:off x="3348355" y="3751616"/>
                <a:ext cx="2334962" cy="1445425"/>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US"/>
              </a:p>
            </p:txBody>
          </p:sp>
          <p:sp>
            <p:nvSpPr>
              <p:cNvPr id="29" name="Rectangle 62">
                <a:extLst>
                  <a:ext uri="{FF2B5EF4-FFF2-40B4-BE49-F238E27FC236}">
                    <a16:creationId xmlns:a16="http://schemas.microsoft.com/office/drawing/2014/main" id="{CA37F627-3811-614A-80E4-305BBD447BA4}"/>
                  </a:ext>
                </a:extLst>
              </p:cNvPr>
              <p:cNvSpPr/>
              <p:nvPr/>
            </p:nvSpPr>
            <p:spPr>
              <a:xfrm>
                <a:off x="3348355" y="4709912"/>
                <a:ext cx="2334962" cy="499789"/>
              </a:xfrm>
              <a:prstGeom prst="rect">
                <a:avLst/>
              </a:prstGeom>
              <a:noFill/>
              <a:ln>
                <a:noFill/>
              </a:ln>
            </p:spPr>
            <p:txBody>
              <a:bodyPr wrap="square"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761970" eaLnBrk="1" fontAlgn="auto" hangingPunct="1">
                  <a:lnSpc>
                    <a:spcPct val="80000"/>
                  </a:lnSpc>
                  <a:spcBef>
                    <a:spcPts val="0"/>
                  </a:spcBef>
                  <a:spcAft>
                    <a:spcPts val="0"/>
                  </a:spcAft>
                  <a:defRPr/>
                </a:pPr>
                <a:r>
                  <a:rPr lang="en-US" sz="1900" kern="0" dirty="0" err="1">
                    <a:latin typeface="+mj-lt"/>
                  </a:rPr>
                  <a:t>ArrayFire</a:t>
                </a:r>
                <a:r>
                  <a:rPr lang="en-US" sz="1900" kern="0" dirty="0">
                    <a:latin typeface="+mj-lt"/>
                  </a:rPr>
                  <a:t> Matrix Computations</a:t>
                </a:r>
              </a:p>
            </p:txBody>
          </p:sp>
          <p:pic>
            <p:nvPicPr>
              <p:cNvPr id="30" name="Picture 29">
                <a:extLst>
                  <a:ext uri="{FF2B5EF4-FFF2-40B4-BE49-F238E27FC236}">
                    <a16:creationId xmlns:a16="http://schemas.microsoft.com/office/drawing/2014/main" id="{5C5380BD-FDE3-1B48-B12A-467EF9B0832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4014706" y="3789845"/>
                <a:ext cx="1063192" cy="87828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Группа 35846">
              <a:extLst>
                <a:ext uri="{FF2B5EF4-FFF2-40B4-BE49-F238E27FC236}">
                  <a16:creationId xmlns:a16="http://schemas.microsoft.com/office/drawing/2014/main" id="{FC5DF2FC-22DC-0D4C-BA17-7B6786A054C0}"/>
                </a:ext>
              </a:extLst>
            </p:cNvPr>
            <p:cNvGrpSpPr/>
            <p:nvPr/>
          </p:nvGrpSpPr>
          <p:grpSpPr>
            <a:xfrm>
              <a:off x="5437984" y="4732238"/>
              <a:ext cx="1945553" cy="1620000"/>
              <a:chOff x="6375883" y="4468840"/>
              <a:chExt cx="1945553" cy="1620000"/>
            </a:xfrm>
          </p:grpSpPr>
          <p:sp>
            <p:nvSpPr>
              <p:cNvPr id="25" name="Rounded Rectangle 96">
                <a:extLst>
                  <a:ext uri="{FF2B5EF4-FFF2-40B4-BE49-F238E27FC236}">
                    <a16:creationId xmlns:a16="http://schemas.microsoft.com/office/drawing/2014/main" id="{95049FB1-9EDB-A94E-855A-012487909253}"/>
                  </a:ext>
                </a:extLst>
              </p:cNvPr>
              <p:cNvSpPr/>
              <p:nvPr/>
            </p:nvSpPr>
            <p:spPr bwMode="auto">
              <a:xfrm>
                <a:off x="6375883" y="4468840"/>
                <a:ext cx="1945553" cy="1620000"/>
              </a:xfrm>
              <a:prstGeom prst="roundRect">
                <a:avLst>
                  <a:gd name="adj" fmla="val 7396"/>
                </a:avLst>
              </a:prstGeom>
              <a:solidFill>
                <a:schemeClr val="bg1"/>
              </a:solidFill>
              <a:ln w="12700">
                <a:gradFill>
                  <a:gsLst>
                    <a:gs pos="0">
                      <a:schemeClr val="bg2"/>
                    </a:gs>
                    <a:gs pos="100000">
                      <a:schemeClr val="bg2">
                        <a:lumMod val="50000"/>
                        <a:alpha val="0"/>
                      </a:schemeClr>
                    </a:gs>
                  </a:gsLst>
                  <a:lin ang="5400000" scaled="0"/>
                </a:gradFill>
              </a:ln>
              <a:effectLst>
                <a:glow rad="228600">
                  <a:schemeClr val="accent3">
                    <a:satMod val="175000"/>
                    <a:alpha val="90000"/>
                  </a:schemeClr>
                </a:glow>
                <a:outerShdw blurRad="76200" dist="38100" dir="2700000" sx="101000" sy="101000" algn="tl"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642" rIns="91300" bIns="4564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ru-RU">
                  <a:solidFill>
                    <a:srgbClr val="FFFFFF"/>
                  </a:solidFill>
                </a:endParaRPr>
              </a:p>
            </p:txBody>
          </p:sp>
          <p:pic>
            <p:nvPicPr>
              <p:cNvPr id="26" name="Picture 47" descr="cusp_logo.png">
                <a:extLst>
                  <a:ext uri="{FF2B5EF4-FFF2-40B4-BE49-F238E27FC236}">
                    <a16:creationId xmlns:a16="http://schemas.microsoft.com/office/drawing/2014/main" id="{4831B9A5-D42D-E24E-BA1A-E655CAF0C5CE}"/>
                  </a:ext>
                </a:extLst>
              </p:cNvPr>
              <p:cNvPicPr>
                <a:picLocks noChangeAspect="1"/>
              </p:cNvPicPr>
              <p:nvPr/>
            </p:nvPicPr>
            <p:blipFill>
              <a:blip r:embed="rId15" cstate="print"/>
              <a:stretch>
                <a:fillRect/>
              </a:stretch>
            </p:blipFill>
            <p:spPr bwMode="auto">
              <a:xfrm>
                <a:off x="6526607" y="4681465"/>
                <a:ext cx="1644105" cy="557844"/>
              </a:xfrm>
              <a:prstGeom prst="roundRect">
                <a:avLst>
                  <a:gd name="adj" fmla="val 8594"/>
                </a:avLst>
              </a:prstGeom>
              <a:solidFill>
                <a:srgbClr val="FFFFFF">
                  <a:shade val="85000"/>
                </a:srgbClr>
              </a:solidFill>
              <a:ln>
                <a:noFill/>
              </a:ln>
              <a:effectLst/>
            </p:spPr>
          </p:pic>
          <p:sp>
            <p:nvSpPr>
              <p:cNvPr id="27" name="Rectangle 49">
                <a:extLst>
                  <a:ext uri="{FF2B5EF4-FFF2-40B4-BE49-F238E27FC236}">
                    <a16:creationId xmlns:a16="http://schemas.microsoft.com/office/drawing/2014/main" id="{CF61E7FB-6F12-DC4B-8666-EF6306A407B7}"/>
                  </a:ext>
                </a:extLst>
              </p:cNvPr>
              <p:cNvSpPr/>
              <p:nvPr/>
            </p:nvSpPr>
            <p:spPr bwMode="auto">
              <a:xfrm>
                <a:off x="6581897" y="5406729"/>
                <a:ext cx="1533525" cy="565895"/>
              </a:xfrm>
              <a:prstGeom prst="rect">
                <a:avLst/>
              </a:prstGeom>
              <a:noFill/>
              <a:ln>
                <a:noFill/>
              </a:ln>
            </p:spPr>
            <p:txBody>
              <a:bodyPr lIns="91300" tIns="45642" rIns="91300" bIns="45642"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2996" eaLnBrk="1" fontAlgn="auto" hangingPunct="1">
                  <a:lnSpc>
                    <a:spcPct val="80000"/>
                  </a:lnSpc>
                  <a:spcBef>
                    <a:spcPts val="0"/>
                  </a:spcBef>
                  <a:spcAft>
                    <a:spcPts val="0"/>
                  </a:spcAft>
                  <a:defRPr/>
                </a:pPr>
                <a:r>
                  <a:rPr lang="en-US" sz="1900" kern="0" dirty="0">
                    <a:latin typeface="+mj-lt"/>
                  </a:rPr>
                  <a:t>Sparse Linear Algebra</a:t>
                </a:r>
              </a:p>
            </p:txBody>
          </p:sp>
        </p:grpSp>
      </p:grpSp>
      <p:sp>
        <p:nvSpPr>
          <p:cNvPr id="2" name="Rectangle 1">
            <a:extLst>
              <a:ext uri="{FF2B5EF4-FFF2-40B4-BE49-F238E27FC236}">
                <a16:creationId xmlns:a16="http://schemas.microsoft.com/office/drawing/2014/main" id="{B4B5AC3D-D0F8-5145-97FA-CEDE024A305E}"/>
              </a:ext>
            </a:extLst>
          </p:cNvPr>
          <p:cNvSpPr/>
          <p:nvPr/>
        </p:nvSpPr>
        <p:spPr>
          <a:xfrm>
            <a:off x="911153" y="6330041"/>
            <a:ext cx="3466718" cy="461665"/>
          </a:xfrm>
          <a:prstGeom prst="rect">
            <a:avLst/>
          </a:prstGeom>
        </p:spPr>
        <p:txBody>
          <a:bodyPr wrap="none">
            <a:spAutoFit/>
          </a:bodyPr>
          <a:lstStyle/>
          <a:p>
            <a:r>
              <a:rPr lang="ru-RU" sz="2400" b="1" dirty="0"/>
              <a:t>GPU-</a:t>
            </a:r>
            <a:r>
              <a:rPr lang="ru-RU" sz="2400" b="1" dirty="0" err="1"/>
              <a:t>accelerated</a:t>
            </a:r>
            <a:r>
              <a:rPr lang="ru-RU" sz="2400" b="1" dirty="0"/>
              <a:t> </a:t>
            </a:r>
            <a:r>
              <a:rPr lang="ru-RU" sz="2400" b="1" dirty="0" err="1"/>
              <a:t>Libraries</a:t>
            </a:r>
            <a:endParaRPr lang="ru-RU" sz="2400" b="1" dirty="0"/>
          </a:p>
        </p:txBody>
      </p:sp>
    </p:spTree>
    <p:extLst>
      <p:ext uri="{BB962C8B-B14F-4D97-AF65-F5344CB8AC3E}">
        <p14:creationId xmlns:p14="http://schemas.microsoft.com/office/powerpoint/2010/main" val="2795476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Ecosystem for tasks of ML/DL and data analysis</a:t>
            </a:r>
          </a:p>
        </p:txBody>
      </p:sp>
      <p:pic>
        <p:nvPicPr>
          <p:cNvPr id="3" name="Рисунок 5">
            <a:extLst>
              <a:ext uri="{FF2B5EF4-FFF2-40B4-BE49-F238E27FC236}">
                <a16:creationId xmlns:a16="http://schemas.microsoft.com/office/drawing/2014/main" id="{4E2C5E93-9474-2241-BC26-843899965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18" y="721871"/>
            <a:ext cx="5876098" cy="5218044"/>
          </a:xfrm>
          <a:prstGeom prst="rect">
            <a:avLst/>
          </a:prstGeom>
        </p:spPr>
      </p:pic>
      <p:sp>
        <p:nvSpPr>
          <p:cNvPr id="4" name="TextBox 3">
            <a:extLst>
              <a:ext uri="{FF2B5EF4-FFF2-40B4-BE49-F238E27FC236}">
                <a16:creationId xmlns:a16="http://schemas.microsoft.com/office/drawing/2014/main" id="{544EF69B-1E6C-5C48-9B33-84D84C7761B4}"/>
              </a:ext>
            </a:extLst>
          </p:cNvPr>
          <p:cNvSpPr txBox="1"/>
          <p:nvPr/>
        </p:nvSpPr>
        <p:spPr>
          <a:xfrm>
            <a:off x="6610962" y="1372364"/>
            <a:ext cx="3996845" cy="830997"/>
          </a:xfrm>
          <a:prstGeom prst="rect">
            <a:avLst/>
          </a:prstGeom>
          <a:noFill/>
        </p:spPr>
        <p:txBody>
          <a:bodyPr wrap="square" rtlCol="0">
            <a:spAutoFit/>
          </a:bodyPr>
          <a:lstStyle/>
          <a:p>
            <a:pPr eaLnBrk="1" fontAlgn="auto" hangingPunct="1">
              <a:spcBef>
                <a:spcPts val="0"/>
              </a:spcBef>
              <a:spcAft>
                <a:spcPts val="0"/>
              </a:spcAft>
            </a:pPr>
            <a:r>
              <a:rPr lang="en-US" sz="2400" cap="small" dirty="0"/>
              <a:t>Machine Learning frameworks optimized by NVIDIA</a:t>
            </a:r>
            <a:endParaRPr lang="ru-RU" sz="2400" cap="small" dirty="0"/>
          </a:p>
        </p:txBody>
      </p:sp>
      <p:grpSp>
        <p:nvGrpSpPr>
          <p:cNvPr id="10" name="Группа 14">
            <a:extLst>
              <a:ext uri="{FF2B5EF4-FFF2-40B4-BE49-F238E27FC236}">
                <a16:creationId xmlns:a16="http://schemas.microsoft.com/office/drawing/2014/main" id="{93CBB591-53E9-114A-9EEB-ECEB6A014CBA}"/>
              </a:ext>
            </a:extLst>
          </p:cNvPr>
          <p:cNvGrpSpPr/>
          <p:nvPr/>
        </p:nvGrpSpPr>
        <p:grpSpPr>
          <a:xfrm>
            <a:off x="6515712" y="2248533"/>
            <a:ext cx="4024037" cy="3493809"/>
            <a:chOff x="5102512" y="2393634"/>
            <a:chExt cx="4024037" cy="3493809"/>
          </a:xfrm>
        </p:grpSpPr>
        <p:pic>
          <p:nvPicPr>
            <p:cNvPr id="11" name="Picture 24" descr="ÐÐ°ÑÑÐ¸Ð½ÐºÐ¸ Ð¿Ð¾ Ð·Ð°Ð¿ÑÐ¾ÑÑ theano logo">
              <a:extLst>
                <a:ext uri="{FF2B5EF4-FFF2-40B4-BE49-F238E27FC236}">
                  <a16:creationId xmlns:a16="http://schemas.microsoft.com/office/drawing/2014/main" id="{27EC949E-E372-B14B-B311-63364B1993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24694" y="3465662"/>
              <a:ext cx="200185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2" descr="ÐÐ°ÑÑÐ¸Ð½ÐºÐ¸ Ð¿Ð¾ Ð·Ð°Ð¿ÑÐ¾ÑÑ pytorch">
              <a:extLst>
                <a:ext uri="{FF2B5EF4-FFF2-40B4-BE49-F238E27FC236}">
                  <a16:creationId xmlns:a16="http://schemas.microsoft.com/office/drawing/2014/main" id="{53BD2B54-21F4-2342-B722-2925A0B395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6838" y="3465662"/>
              <a:ext cx="1571817" cy="10396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ÐÐ°ÑÑÐ¸Ð½ÐºÐ¸ Ð¿Ð¾ Ð·Ð°Ð¿ÑÐ¾ÑÑ TensorFlow">
              <a:extLst>
                <a:ext uri="{FF2B5EF4-FFF2-40B4-BE49-F238E27FC236}">
                  <a16:creationId xmlns:a16="http://schemas.microsoft.com/office/drawing/2014/main" id="{DB8B82AF-3CFB-2C40-82FE-E3B5A0407BE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0539" y="2393634"/>
              <a:ext cx="1690128" cy="1408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ÐÐ°ÑÑÐ¸Ð½ÐºÐ¸ Ð¿Ð¾ Ð·Ð°Ð¿ÑÐ¾ÑÑ caffe framework">
              <a:extLst>
                <a:ext uri="{FF2B5EF4-FFF2-40B4-BE49-F238E27FC236}">
                  <a16:creationId xmlns:a16="http://schemas.microsoft.com/office/drawing/2014/main" id="{0BCCA64B-789A-6244-8E7E-3D2031E24B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2512" y="2393634"/>
              <a:ext cx="2329340" cy="998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ÐÐ°ÑÑÐ¸Ð½ÐºÐ¸ Ð¿Ð¾ Ð·Ð°Ð¿ÑÐ¾ÑÑ apache mxnet">
              <a:extLst>
                <a:ext uri="{FF2B5EF4-FFF2-40B4-BE49-F238E27FC236}">
                  <a16:creationId xmlns:a16="http://schemas.microsoft.com/office/drawing/2014/main" id="{31A59085-BBB6-D445-8B6A-C0B7A2F4BA2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94752" y="4561206"/>
              <a:ext cx="1326239" cy="1326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descr="ÐÐ°ÑÑÐ¸Ð½ÐºÐ¸ Ð¿Ð¾ Ð·Ð°Ð¿ÑÐ¾ÑÑ Microsoft Cognitive Toolkit">
              <a:extLst>
                <a:ext uri="{FF2B5EF4-FFF2-40B4-BE49-F238E27FC236}">
                  <a16:creationId xmlns:a16="http://schemas.microsoft.com/office/drawing/2014/main" id="{D319D489-C254-9F4A-BE93-1CF0B53A97E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39070" y="4561206"/>
              <a:ext cx="1037247" cy="1227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125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Ecosystem for tasks of ML/DL and data analysis</a:t>
            </a:r>
          </a:p>
        </p:txBody>
      </p:sp>
      <p:pic>
        <p:nvPicPr>
          <p:cNvPr id="3" name="Picture 18">
            <a:extLst>
              <a:ext uri="{FF2B5EF4-FFF2-40B4-BE49-F238E27FC236}">
                <a16:creationId xmlns:a16="http://schemas.microsoft.com/office/drawing/2014/main" id="{7BC7609D-2FB7-A749-9397-F0625D69620A}"/>
              </a:ext>
            </a:extLst>
          </p:cNvPr>
          <p:cNvPicPr>
            <a:picLocks noChangeAspect="1" noChangeArrowheads="1"/>
          </p:cNvPicPr>
          <p:nvPr/>
        </p:nvPicPr>
        <p:blipFill>
          <a:blip r:embed="rId2"/>
          <a:srcRect/>
          <a:stretch>
            <a:fillRect/>
          </a:stretch>
        </p:blipFill>
        <p:spPr bwMode="auto">
          <a:xfrm>
            <a:off x="838200" y="1192193"/>
            <a:ext cx="3849176" cy="3170257"/>
          </a:xfrm>
          <a:prstGeom prst="rect">
            <a:avLst/>
          </a:prstGeom>
          <a:noFill/>
        </p:spPr>
      </p:pic>
      <p:pic>
        <p:nvPicPr>
          <p:cNvPr id="4" name="Picture 22">
            <a:extLst>
              <a:ext uri="{FF2B5EF4-FFF2-40B4-BE49-F238E27FC236}">
                <a16:creationId xmlns:a16="http://schemas.microsoft.com/office/drawing/2014/main" id="{CC278FB4-D13F-B746-8A7B-161E0F7480A7}"/>
              </a:ext>
            </a:extLst>
          </p:cNvPr>
          <p:cNvPicPr>
            <a:picLocks noChangeAspect="1" noChangeArrowheads="1"/>
          </p:cNvPicPr>
          <p:nvPr/>
        </p:nvPicPr>
        <p:blipFill>
          <a:blip r:embed="rId3"/>
          <a:srcRect/>
          <a:stretch>
            <a:fillRect/>
          </a:stretch>
        </p:blipFill>
        <p:spPr bwMode="auto">
          <a:xfrm>
            <a:off x="4836406" y="1192193"/>
            <a:ext cx="7107382" cy="3170257"/>
          </a:xfrm>
          <a:prstGeom prst="rect">
            <a:avLst/>
          </a:prstGeom>
          <a:noFill/>
        </p:spPr>
      </p:pic>
      <p:sp>
        <p:nvSpPr>
          <p:cNvPr id="5" name="Прямоугольник 7">
            <a:extLst>
              <a:ext uri="{FF2B5EF4-FFF2-40B4-BE49-F238E27FC236}">
                <a16:creationId xmlns:a16="http://schemas.microsoft.com/office/drawing/2014/main" id="{D3EC8E17-882A-2643-A7D9-AE65C5EC9DF4}"/>
              </a:ext>
            </a:extLst>
          </p:cNvPr>
          <p:cNvSpPr/>
          <p:nvPr/>
        </p:nvSpPr>
        <p:spPr>
          <a:xfrm>
            <a:off x="838200" y="4583410"/>
            <a:ext cx="11105588" cy="1938992"/>
          </a:xfrm>
          <a:prstGeom prst="rect">
            <a:avLst/>
          </a:prstGeom>
        </p:spPr>
        <p:txBody>
          <a:bodyPr wrap="square">
            <a:spAutoFit/>
          </a:bodyPr>
          <a:lstStyle/>
          <a:p>
            <a:pPr fontAlgn="base">
              <a:spcBef>
                <a:spcPct val="0"/>
              </a:spcBef>
              <a:spcAft>
                <a:spcPct val="0"/>
              </a:spcAft>
            </a:pPr>
            <a:r>
              <a:rPr lang="en-US" sz="2400" u="sng" cap="small" dirty="0">
                <a:solidFill>
                  <a:prstClr val="black"/>
                </a:solidFill>
                <a:cs typeface="Arial" charset="0"/>
              </a:rPr>
              <a:t>The </a:t>
            </a:r>
            <a:r>
              <a:rPr lang="en-US" sz="2400" u="sng" cap="small" dirty="0">
                <a:solidFill>
                  <a:srgbClr val="C00000"/>
                </a:solidFill>
                <a:cs typeface="Arial" charset="0"/>
              </a:rPr>
              <a:t>ecosystem</a:t>
            </a:r>
            <a:r>
              <a:rPr lang="en-US" sz="2400" u="sng" cap="small" dirty="0">
                <a:solidFill>
                  <a:prstClr val="black"/>
                </a:solidFill>
                <a:cs typeface="Arial" charset="0"/>
              </a:rPr>
              <a:t> has two main components</a:t>
            </a:r>
            <a:r>
              <a:rPr lang="en-US" sz="2400" cap="small" dirty="0">
                <a:solidFill>
                  <a:prstClr val="black"/>
                </a:solidFill>
                <a:cs typeface="Arial" charset="0"/>
              </a:rPr>
              <a:t>:</a:t>
            </a:r>
          </a:p>
          <a:p>
            <a:pPr fontAlgn="base">
              <a:spcBef>
                <a:spcPct val="0"/>
              </a:spcBef>
              <a:spcAft>
                <a:spcPct val="0"/>
              </a:spcAft>
              <a:buFontTx/>
              <a:buChar char="•"/>
            </a:pPr>
            <a:r>
              <a:rPr lang="en-US" sz="2400" cap="small" dirty="0">
                <a:solidFill>
                  <a:prstClr val="black"/>
                </a:solidFill>
                <a:cs typeface="Arial" charset="0"/>
              </a:rPr>
              <a:t> the </a:t>
            </a:r>
            <a:r>
              <a:rPr lang="en-US" sz="2400" cap="small" dirty="0">
                <a:solidFill>
                  <a:srgbClr val="C00000"/>
                </a:solidFill>
                <a:cs typeface="Arial" charset="0"/>
              </a:rPr>
              <a:t>computing component:</a:t>
            </a:r>
            <a:r>
              <a:rPr lang="en-US" sz="2400" cap="small" dirty="0">
                <a:solidFill>
                  <a:prstClr val="black"/>
                </a:solidFill>
                <a:cs typeface="Arial" charset="0"/>
              </a:rPr>
              <a:t> 5x DGX stations [</a:t>
            </a:r>
            <a:r>
              <a:rPr lang="en-US" sz="2400" b="1" cap="small" dirty="0">
                <a:solidFill>
                  <a:prstClr val="black"/>
                </a:solidFill>
                <a:cs typeface="Arial" charset="0"/>
              </a:rPr>
              <a:t>2x</a:t>
            </a:r>
            <a:r>
              <a:rPr lang="en-US" sz="2400" cap="small" dirty="0">
                <a:solidFill>
                  <a:prstClr val="black"/>
                </a:solidFill>
                <a:cs typeface="Arial" charset="0"/>
              </a:rPr>
              <a:t>Intel Xeon E5-2698v4, 512 GB RAM; </a:t>
            </a:r>
            <a:r>
              <a:rPr lang="en-US" sz="2400" b="1" cap="small" dirty="0">
                <a:solidFill>
                  <a:prstClr val="black"/>
                </a:solidFill>
                <a:cs typeface="Arial" charset="0"/>
              </a:rPr>
              <a:t>8x</a:t>
            </a:r>
            <a:r>
              <a:rPr lang="en-US" sz="2400" cap="small" dirty="0">
                <a:solidFill>
                  <a:prstClr val="black"/>
                </a:solidFill>
                <a:cs typeface="Arial" charset="0"/>
              </a:rPr>
              <a:t>NVIDIA Tesla V100];</a:t>
            </a:r>
          </a:p>
          <a:p>
            <a:pPr fontAlgn="base">
              <a:spcBef>
                <a:spcPct val="0"/>
              </a:spcBef>
              <a:spcAft>
                <a:spcPct val="0"/>
              </a:spcAft>
              <a:buFontTx/>
              <a:buChar char="•"/>
            </a:pPr>
            <a:r>
              <a:rPr lang="en-US" sz="2400" cap="small" dirty="0">
                <a:solidFill>
                  <a:prstClr val="black"/>
                </a:solidFill>
                <a:cs typeface="Arial" charset="0"/>
              </a:rPr>
              <a:t> the</a:t>
            </a:r>
            <a:r>
              <a:rPr lang="en-US" sz="2400" cap="small" dirty="0">
                <a:solidFill>
                  <a:srgbClr val="C00000"/>
                </a:solidFill>
                <a:cs typeface="Arial" charset="0"/>
              </a:rPr>
              <a:t> component for the development of models </a:t>
            </a:r>
            <a:r>
              <a:rPr lang="en-US" sz="2400" cap="small" dirty="0">
                <a:solidFill>
                  <a:prstClr val="black"/>
                </a:solidFill>
                <a:cs typeface="Arial" charset="0"/>
              </a:rPr>
              <a:t>and algorithms</a:t>
            </a:r>
            <a:r>
              <a:rPr lang="ru-RU" sz="2400" cap="small" dirty="0">
                <a:solidFill>
                  <a:prstClr val="black"/>
                </a:solidFill>
                <a:cs typeface="Arial" charset="0"/>
              </a:rPr>
              <a:t>:</a:t>
            </a:r>
            <a:r>
              <a:rPr lang="en-US" sz="2400" cap="small" dirty="0">
                <a:solidFill>
                  <a:prstClr val="black"/>
                </a:solidFill>
                <a:cs typeface="Arial" charset="0"/>
              </a:rPr>
              <a:t> </a:t>
            </a:r>
            <a:r>
              <a:rPr lang="en-US" sz="2400" i="1" cap="small" dirty="0" err="1">
                <a:solidFill>
                  <a:prstClr val="black"/>
                </a:solidFill>
                <a:cs typeface="Arial" charset="0"/>
              </a:rPr>
              <a:t>JupyterHub</a:t>
            </a:r>
            <a:r>
              <a:rPr lang="en-US" sz="2400" cap="small" dirty="0">
                <a:solidFill>
                  <a:prstClr val="black"/>
                </a:solidFill>
                <a:cs typeface="Arial" charset="0"/>
              </a:rPr>
              <a:t>, </a:t>
            </a:r>
            <a:r>
              <a:rPr lang="en-US" sz="2400" i="1" cap="small" dirty="0" err="1">
                <a:solidFill>
                  <a:prstClr val="black"/>
                </a:solidFill>
                <a:cs typeface="Arial" charset="0"/>
              </a:rPr>
              <a:t>Jupyter</a:t>
            </a:r>
            <a:r>
              <a:rPr lang="en-US" sz="2400" i="1" cap="small" dirty="0">
                <a:solidFill>
                  <a:prstClr val="black"/>
                </a:solidFill>
                <a:cs typeface="Arial" charset="0"/>
              </a:rPr>
              <a:t> Notebook </a:t>
            </a:r>
            <a:r>
              <a:rPr lang="en-US" sz="2400" cap="small" dirty="0">
                <a:solidFill>
                  <a:prstClr val="black"/>
                </a:solidFill>
                <a:cs typeface="Arial" charset="0"/>
              </a:rPr>
              <a:t>(known as </a:t>
            </a:r>
            <a:r>
              <a:rPr lang="en-US" sz="2400" i="1" cap="small" dirty="0" err="1">
                <a:solidFill>
                  <a:prstClr val="black"/>
                </a:solidFill>
                <a:cs typeface="Arial" charset="0"/>
              </a:rPr>
              <a:t>IPython</a:t>
            </a:r>
            <a:r>
              <a:rPr lang="en-US" sz="2400" cap="small" dirty="0">
                <a:solidFill>
                  <a:prstClr val="black"/>
                </a:solidFill>
                <a:cs typeface="Arial" charset="0"/>
              </a:rPr>
              <a:t>); </a:t>
            </a:r>
            <a:r>
              <a:rPr lang="en-US" sz="2400" cap="small" dirty="0" err="1">
                <a:solidFill>
                  <a:prstClr val="black"/>
                </a:solidFill>
                <a:cs typeface="Arial" charset="0"/>
              </a:rPr>
              <a:t>DeepLerning</a:t>
            </a:r>
            <a:r>
              <a:rPr lang="en-US" sz="2400" cap="small" dirty="0">
                <a:solidFill>
                  <a:prstClr val="black"/>
                </a:solidFill>
                <a:cs typeface="Arial" charset="0"/>
              </a:rPr>
              <a:t> libraries and frameworks.</a:t>
            </a:r>
          </a:p>
        </p:txBody>
      </p:sp>
    </p:spTree>
    <p:extLst>
      <p:ext uri="{BB962C8B-B14F-4D97-AF65-F5344CB8AC3E}">
        <p14:creationId xmlns:p14="http://schemas.microsoft.com/office/powerpoint/2010/main" val="1990153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err="1"/>
              <a:t>HybriLIT</a:t>
            </a:r>
            <a:r>
              <a:rPr lang="en-US" sz="3600" cap="small" dirty="0"/>
              <a:t> Lectures and Tutorials</a:t>
            </a:r>
          </a:p>
        </p:txBody>
      </p:sp>
      <p:sp>
        <p:nvSpPr>
          <p:cNvPr id="5" name="Нижний колонтитул 2">
            <a:extLst>
              <a:ext uri="{FF2B5EF4-FFF2-40B4-BE49-F238E27FC236}">
                <a16:creationId xmlns:a16="http://schemas.microsoft.com/office/drawing/2014/main" id="{952D3A30-11CE-DF4A-AF5F-3056BF02B8E3}"/>
              </a:ext>
            </a:extLst>
          </p:cNvPr>
          <p:cNvSpPr>
            <a:spLocks noGrp="1"/>
          </p:cNvSpPr>
          <p:nvPr>
            <p:ph type="ftr" sz="quarter" idx="11"/>
          </p:nvPr>
        </p:nvSpPr>
        <p:spPr>
          <a:xfrm>
            <a:off x="4302494" y="5051924"/>
            <a:ext cx="4740678" cy="357188"/>
          </a:xfrm>
        </p:spPr>
        <p:txBody>
          <a:bodyPr/>
          <a:lstStyle/>
          <a:p>
            <a:pPr fontAlgn="base">
              <a:spcBef>
                <a:spcPct val="0"/>
              </a:spcBef>
              <a:spcAft>
                <a:spcPct val="0"/>
              </a:spcAft>
              <a:defRPr/>
            </a:pPr>
            <a:r>
              <a:rPr lang="en-US" altLang="ru-RU" dirty="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Номер слайда 3">
            <a:extLst>
              <a:ext uri="{FF2B5EF4-FFF2-40B4-BE49-F238E27FC236}">
                <a16:creationId xmlns:a16="http://schemas.microsoft.com/office/drawing/2014/main" id="{23F499AB-5B7D-1B4E-B178-F2943DF61E3D}"/>
              </a:ext>
            </a:extLst>
          </p:cNvPr>
          <p:cNvSpPr>
            <a:spLocks noGrp="1"/>
          </p:cNvSpPr>
          <p:nvPr>
            <p:ph type="sldNum" sz="quarter" idx="12"/>
          </p:nvPr>
        </p:nvSpPr>
        <p:spPr>
          <a:xfrm>
            <a:off x="7224665" y="5550558"/>
            <a:ext cx="2133600" cy="365125"/>
          </a:xfrm>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23</a:t>
            </a:fld>
            <a:endParaRPr lang="ru-RU">
              <a:solidFill>
                <a:prstClr val="white">
                  <a:tint val="75000"/>
                </a:prstClr>
              </a:solidFill>
            </a:endParaRPr>
          </a:p>
        </p:txBody>
      </p:sp>
      <p:sp>
        <p:nvSpPr>
          <p:cNvPr id="13" name="TextBox 12">
            <a:extLst>
              <a:ext uri="{FF2B5EF4-FFF2-40B4-BE49-F238E27FC236}">
                <a16:creationId xmlns:a16="http://schemas.microsoft.com/office/drawing/2014/main" id="{84EF0F93-0140-964C-8726-E60E33DDC74C}"/>
              </a:ext>
            </a:extLst>
          </p:cNvPr>
          <p:cNvSpPr txBox="1"/>
          <p:nvPr/>
        </p:nvSpPr>
        <p:spPr>
          <a:xfrm>
            <a:off x="708565" y="5915683"/>
            <a:ext cx="11009215" cy="707886"/>
          </a:xfrm>
          <a:prstGeom prst="rect">
            <a:avLst/>
          </a:prstGeom>
          <a:noFill/>
        </p:spPr>
        <p:txBody>
          <a:bodyPr wrap="square" rtlCol="0">
            <a:spAutoFit/>
          </a:bodyPr>
          <a:lstStyle/>
          <a:p>
            <a:pPr algn="just"/>
            <a:r>
              <a:rPr lang="en-US" sz="2000" dirty="0">
                <a:solidFill>
                  <a:prstClr val="black"/>
                </a:solidFill>
              </a:rPr>
              <a:t>More than </a:t>
            </a:r>
            <a:r>
              <a:rPr lang="en-US" sz="2000" b="1" dirty="0">
                <a:solidFill>
                  <a:srgbClr val="FF0000"/>
                </a:solidFill>
              </a:rPr>
              <a:t>5</a:t>
            </a:r>
            <a:r>
              <a:rPr lang="ru-RU" sz="2000" b="1" dirty="0">
                <a:solidFill>
                  <a:srgbClr val="FF0000"/>
                </a:solidFill>
              </a:rPr>
              <a:t>0</a:t>
            </a:r>
            <a:r>
              <a:rPr lang="en-US" sz="2000" dirty="0">
                <a:solidFill>
                  <a:prstClr val="black"/>
                </a:solidFill>
              </a:rPr>
              <a:t> tutorials and lectures on parallel programming technologies were held in 201</a:t>
            </a:r>
            <a:r>
              <a:rPr lang="ru-RU" sz="2000" dirty="0">
                <a:solidFill>
                  <a:prstClr val="black"/>
                </a:solidFill>
              </a:rPr>
              <a:t>4</a:t>
            </a:r>
            <a:r>
              <a:rPr lang="en-US" sz="2000" dirty="0">
                <a:solidFill>
                  <a:prstClr val="black"/>
                </a:solidFill>
              </a:rPr>
              <a:t>-2019 </a:t>
            </a:r>
            <a:r>
              <a:rPr lang="en-US" sz="2000" dirty="0" err="1">
                <a:solidFill>
                  <a:prstClr val="black"/>
                </a:solidFill>
              </a:rPr>
              <a:t>yy</a:t>
            </a:r>
            <a:r>
              <a:rPr lang="en-US" sz="2000" dirty="0">
                <a:solidFill>
                  <a:prstClr val="black"/>
                </a:solidFill>
              </a:rPr>
              <a:t>. Total number of participants comprises over </a:t>
            </a:r>
            <a:r>
              <a:rPr lang="ru-RU" sz="2000" b="1" dirty="0">
                <a:solidFill>
                  <a:srgbClr val="FF0000"/>
                </a:solidFill>
              </a:rPr>
              <a:t>5</a:t>
            </a:r>
            <a:r>
              <a:rPr lang="en-US" sz="2000" b="1" dirty="0">
                <a:solidFill>
                  <a:srgbClr val="FF0000"/>
                </a:solidFill>
              </a:rPr>
              <a:t>00</a:t>
            </a:r>
            <a:r>
              <a:rPr lang="en-US" sz="2000" dirty="0">
                <a:solidFill>
                  <a:prstClr val="black"/>
                </a:solidFill>
              </a:rPr>
              <a:t> people from different universities and scientific centers.</a:t>
            </a:r>
          </a:p>
        </p:txBody>
      </p:sp>
      <p:pic>
        <p:nvPicPr>
          <p:cNvPr id="14" name="Picture 13">
            <a:extLst>
              <a:ext uri="{FF2B5EF4-FFF2-40B4-BE49-F238E27FC236}">
                <a16:creationId xmlns:a16="http://schemas.microsoft.com/office/drawing/2014/main" id="{D46AF042-9C87-0E4D-8C55-ACFE22762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1" y="1207724"/>
            <a:ext cx="6352804" cy="4296638"/>
          </a:xfrm>
          <a:prstGeom prst="rect">
            <a:avLst/>
          </a:prstGeom>
        </p:spPr>
      </p:pic>
      <p:sp>
        <p:nvSpPr>
          <p:cNvPr id="8" name="Прямоугольник 5">
            <a:extLst>
              <a:ext uri="{FF2B5EF4-FFF2-40B4-BE49-F238E27FC236}">
                <a16:creationId xmlns:a16="http://schemas.microsoft.com/office/drawing/2014/main" id="{6A05AD99-33B9-8941-8A47-BB861B913AED}"/>
              </a:ext>
            </a:extLst>
          </p:cNvPr>
          <p:cNvSpPr/>
          <p:nvPr/>
        </p:nvSpPr>
        <p:spPr>
          <a:xfrm>
            <a:off x="6203707" y="2847424"/>
            <a:ext cx="5734965"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sz="1400" b="1" dirty="0">
                <a:latin typeface="Book Antiqua" panose="02040602050305030304" pitchFamily="18" charset="0"/>
              </a:rPr>
              <a:t>IT School for Young Scientists “Modern IT Technologies for Solving Scientific Problems”</a:t>
            </a:r>
            <a:r>
              <a:rPr lang="ru-RU" sz="1400" b="1" dirty="0">
                <a:latin typeface="Book Antiqua" panose="02040602050305030304" pitchFamily="18" charset="0"/>
              </a:rPr>
              <a:t> (</a:t>
            </a:r>
            <a:r>
              <a:rPr lang="en-US" sz="1400" b="1" dirty="0">
                <a:latin typeface="Book Antiqua" panose="02040602050305030304" pitchFamily="18" charset="0"/>
              </a:rPr>
              <a:t>27-28 May 2019</a:t>
            </a:r>
            <a:r>
              <a:rPr lang="ru-RU" sz="1400" b="1" dirty="0">
                <a:latin typeface="Book Antiqua" panose="02040602050305030304" pitchFamily="18" charset="0"/>
              </a:rPr>
              <a:t>, </a:t>
            </a:r>
            <a:r>
              <a:rPr lang="en-US" sz="1400" b="1" dirty="0">
                <a:solidFill>
                  <a:srgbClr val="C00000"/>
                </a:solidFill>
                <a:latin typeface="Book Antiqua" panose="02040602050305030304" pitchFamily="18" charset="0"/>
              </a:rPr>
              <a:t>North </a:t>
            </a:r>
            <a:r>
              <a:rPr lang="en-US" sz="1400" b="1" dirty="0" err="1">
                <a:solidFill>
                  <a:srgbClr val="C00000"/>
                </a:solidFill>
                <a:latin typeface="Book Antiqua" panose="02040602050305030304" pitchFamily="18" charset="0"/>
              </a:rPr>
              <a:t>Ossetian</a:t>
            </a:r>
            <a:r>
              <a:rPr lang="en-US" sz="1400" b="1" dirty="0">
                <a:solidFill>
                  <a:srgbClr val="C00000"/>
                </a:solidFill>
                <a:latin typeface="Book Antiqua" panose="02040602050305030304" pitchFamily="18" charset="0"/>
              </a:rPr>
              <a:t> State University</a:t>
            </a:r>
            <a:r>
              <a:rPr lang="ru-RU" sz="1400" b="1" dirty="0">
                <a:latin typeface="Book Antiqua" panose="02040602050305030304" pitchFamily="18" charset="0"/>
              </a:rPr>
              <a:t>)</a:t>
            </a:r>
            <a:endParaRPr lang="en-US" sz="1400" b="1" dirty="0">
              <a:latin typeface="Book Antiqua" panose="02040602050305030304" pitchFamily="18" charset="0"/>
            </a:endParaRPr>
          </a:p>
          <a:p>
            <a:pPr marL="285750" indent="-285750">
              <a:buFont typeface="Arial" panose="020B0604020202020204" pitchFamily="34" charset="0"/>
              <a:buChar char="•"/>
            </a:pPr>
            <a:r>
              <a:rPr lang="en-US" sz="1400" b="1" dirty="0">
                <a:latin typeface="Book Antiqua" panose="02040602050305030304" pitchFamily="18" charset="0"/>
              </a:rPr>
              <a:t>Parallel programming technologies and high performance computing within the </a:t>
            </a:r>
            <a:r>
              <a:rPr lang="en-US" sz="1400" b="1" dirty="0" err="1">
                <a:latin typeface="Book Antiqua" panose="02040602050305030304" pitchFamily="18" charset="0"/>
              </a:rPr>
              <a:t>HybriLIT</a:t>
            </a:r>
            <a:r>
              <a:rPr lang="en-US" sz="1400" b="1" dirty="0">
                <a:latin typeface="Book Antiqua" panose="02040602050305030304" pitchFamily="18" charset="0"/>
              </a:rPr>
              <a:t> computing platform.</a:t>
            </a:r>
            <a:r>
              <a:rPr lang="ru-RU" sz="1400" b="1" dirty="0">
                <a:latin typeface="Book Antiqua" panose="02040602050305030304" pitchFamily="18" charset="0"/>
              </a:rPr>
              <a:t> (</a:t>
            </a:r>
            <a:r>
              <a:rPr lang="en-US" sz="1400" b="1" dirty="0">
                <a:latin typeface="Book Antiqua" panose="02040602050305030304" pitchFamily="18" charset="0"/>
              </a:rPr>
              <a:t>2 Apr 2019</a:t>
            </a:r>
            <a:r>
              <a:rPr lang="ru-RU" sz="1400" b="1" dirty="0">
                <a:latin typeface="Book Antiqua" panose="02040602050305030304" pitchFamily="18" charset="0"/>
              </a:rPr>
              <a:t>, </a:t>
            </a:r>
            <a:r>
              <a:rPr lang="en-US" sz="1400" b="1" dirty="0">
                <a:latin typeface="Book Antiqua" panose="02040602050305030304" pitchFamily="18" charset="0"/>
              </a:rPr>
              <a:t> </a:t>
            </a:r>
            <a:r>
              <a:rPr lang="en-US" sz="1400" b="1" dirty="0" err="1">
                <a:solidFill>
                  <a:srgbClr val="C00000"/>
                </a:solidFill>
                <a:latin typeface="Book Antiqua" panose="02040602050305030304" pitchFamily="18" charset="0"/>
              </a:rPr>
              <a:t>Tver</a:t>
            </a:r>
            <a:r>
              <a:rPr lang="en-US" sz="1400" b="1" dirty="0">
                <a:solidFill>
                  <a:srgbClr val="C00000"/>
                </a:solidFill>
                <a:latin typeface="Book Antiqua" panose="02040602050305030304" pitchFamily="18" charset="0"/>
              </a:rPr>
              <a:t>  State University</a:t>
            </a:r>
            <a:r>
              <a:rPr lang="ru-RU" sz="1400" b="1" dirty="0">
                <a:latin typeface="Book Antiqua" panose="02040602050305030304" pitchFamily="18" charset="0"/>
              </a:rPr>
              <a:t>)</a:t>
            </a:r>
            <a:endParaRPr lang="en-US" sz="1400" b="1" dirty="0">
              <a:latin typeface="Book Antiqua" panose="02040602050305030304" pitchFamily="18" charset="0"/>
            </a:endParaRPr>
          </a:p>
          <a:p>
            <a:pPr marL="285750" indent="-285750">
              <a:buFont typeface="Arial" panose="020B0604020202020204" pitchFamily="34" charset="0"/>
              <a:buChar char="•"/>
            </a:pPr>
            <a:r>
              <a:rPr lang="en-US" sz="1400" b="1" dirty="0">
                <a:latin typeface="Book Antiqua" panose="02040602050305030304" pitchFamily="18" charset="0"/>
              </a:rPr>
              <a:t>Tools and libraries for data analysis and machine learning tasks (14 May, </a:t>
            </a:r>
            <a:r>
              <a:rPr lang="en-US" sz="1400" b="1" dirty="0" err="1">
                <a:solidFill>
                  <a:srgbClr val="C00000"/>
                </a:solidFill>
                <a:latin typeface="Book Antiqua" panose="02040602050305030304" pitchFamily="18" charset="0"/>
              </a:rPr>
              <a:t>Tver</a:t>
            </a:r>
            <a:r>
              <a:rPr lang="en-US" sz="1400" b="1" dirty="0">
                <a:solidFill>
                  <a:srgbClr val="C00000"/>
                </a:solidFill>
                <a:latin typeface="Book Antiqua" panose="02040602050305030304" pitchFamily="18" charset="0"/>
              </a:rPr>
              <a:t>  State University</a:t>
            </a:r>
            <a:r>
              <a:rPr lang="ru-RU" sz="1400" b="1" dirty="0">
                <a:latin typeface="Book Antiqua" panose="02040602050305030304" pitchFamily="18" charset="0"/>
              </a:rPr>
              <a:t>)</a:t>
            </a:r>
            <a:endParaRPr lang="en-US" sz="1400" b="1" dirty="0">
              <a:latin typeface="Book Antiqua" panose="02040602050305030304" pitchFamily="18" charset="0"/>
            </a:endParaRPr>
          </a:p>
          <a:p>
            <a:pPr marL="285750" indent="-285750">
              <a:buFont typeface="Arial" panose="020B0604020202020204" pitchFamily="34" charset="0"/>
              <a:buChar char="•"/>
            </a:pPr>
            <a:r>
              <a:rPr lang="en-US" sz="1400" b="1" dirty="0">
                <a:latin typeface="Book Antiqua" panose="02040602050305030304" pitchFamily="18" charset="0"/>
              </a:rPr>
              <a:t>Workshop on parallel programming technologies (26-30 November 2018, at </a:t>
            </a:r>
            <a:r>
              <a:rPr lang="en-US" sz="1400" b="1" dirty="0" err="1">
                <a:solidFill>
                  <a:srgbClr val="C00000"/>
                </a:solidFill>
                <a:latin typeface="Book Antiqua" panose="02040602050305030304" pitchFamily="18" charset="0"/>
              </a:rPr>
              <a:t>Pilsen</a:t>
            </a:r>
            <a:r>
              <a:rPr lang="en-US" sz="1400" b="1" dirty="0">
                <a:solidFill>
                  <a:srgbClr val="C00000"/>
                </a:solidFill>
                <a:latin typeface="Book Antiqua" panose="02040602050305030304" pitchFamily="18" charset="0"/>
              </a:rPr>
              <a:t> </a:t>
            </a:r>
            <a:r>
              <a:rPr lang="en-US" sz="1400" b="1" dirty="0">
                <a:latin typeface="Book Antiqua" panose="02040602050305030304" pitchFamily="18" charset="0"/>
              </a:rPr>
              <a:t>and </a:t>
            </a:r>
            <a:r>
              <a:rPr lang="en-US" sz="1400" b="1" dirty="0">
                <a:solidFill>
                  <a:srgbClr val="C00000"/>
                </a:solidFill>
                <a:latin typeface="Book Antiqua" panose="02040602050305030304" pitchFamily="18" charset="0"/>
              </a:rPr>
              <a:t>Prague</a:t>
            </a:r>
            <a:r>
              <a:rPr lang="en-US" sz="1400" b="1" dirty="0">
                <a:latin typeface="Book Antiqua" panose="02040602050305030304" pitchFamily="18" charset="0"/>
              </a:rPr>
              <a:t>)</a:t>
            </a:r>
          </a:p>
          <a:p>
            <a:pPr marL="285750" indent="-285750">
              <a:buFont typeface="Arial" panose="020B0604020202020204" pitchFamily="34" charset="0"/>
              <a:buChar char="•"/>
            </a:pPr>
            <a:r>
              <a:rPr lang="en-US" sz="1400" b="1" dirty="0">
                <a:latin typeface="Book Antiqua" panose="02040602050305030304" pitchFamily="18" charset="0"/>
              </a:rPr>
              <a:t>The 2</a:t>
            </a:r>
            <a:r>
              <a:rPr lang="en-US" sz="1400" b="1" baseline="30000" dirty="0">
                <a:latin typeface="Book Antiqua" panose="02040602050305030304" pitchFamily="18" charset="0"/>
              </a:rPr>
              <a:t>nd</a:t>
            </a:r>
            <a:r>
              <a:rPr lang="en-US" sz="1400" b="1" dirty="0">
                <a:latin typeface="Book Antiqua" panose="02040602050305030304" pitchFamily="18" charset="0"/>
              </a:rPr>
              <a:t> International School on Heterogeneous Computing Infrastructure NEC’2017 (25-29 September 2017, </a:t>
            </a:r>
            <a:r>
              <a:rPr lang="en-US" sz="1400" b="1" dirty="0">
                <a:solidFill>
                  <a:srgbClr val="C00000"/>
                </a:solidFill>
                <a:latin typeface="Book Antiqua" panose="02040602050305030304" pitchFamily="18" charset="0"/>
              </a:rPr>
              <a:t>Montenegro</a:t>
            </a:r>
            <a:r>
              <a:rPr lang="en-US" sz="1400" b="1" dirty="0">
                <a:latin typeface="Book Antiqua" panose="02040602050305030304" pitchFamily="18" charset="0"/>
              </a:rPr>
              <a:t>)</a:t>
            </a:r>
            <a:endParaRPr lang="en-US" b="1" dirty="0">
              <a:solidFill>
                <a:srgbClr val="002060"/>
              </a:solidFill>
            </a:endParaRPr>
          </a:p>
        </p:txBody>
      </p:sp>
      <p:sp>
        <p:nvSpPr>
          <p:cNvPr id="11" name="Прямоугольник 7">
            <a:extLst>
              <a:ext uri="{FF2B5EF4-FFF2-40B4-BE49-F238E27FC236}">
                <a16:creationId xmlns:a16="http://schemas.microsoft.com/office/drawing/2014/main" id="{3F67F122-F4D7-C64B-9FC1-F6D0B83715CC}"/>
              </a:ext>
            </a:extLst>
          </p:cNvPr>
          <p:cNvSpPr/>
          <p:nvPr/>
        </p:nvSpPr>
        <p:spPr>
          <a:xfrm>
            <a:off x="6203707" y="1270699"/>
            <a:ext cx="5678930"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600" dirty="0">
                <a:latin typeface="Book Antiqua" panose="02040602050305030304" pitchFamily="18" charset="0"/>
              </a:rPr>
              <a:t>Within the framework of international cooperation of JINR, lectures on parallel programming technologies was given at the Academy of Sciences of Belarus, at the Institute of Physics of ANAS (Azerbaijan), at Sofia University in Bulgaria and Mongolian State University.</a:t>
            </a:r>
            <a:endParaRPr lang="ru-RU" sz="1600" dirty="0">
              <a:latin typeface="Book Antiqua" panose="02040602050305030304" pitchFamily="18" charset="0"/>
            </a:endParaRPr>
          </a:p>
        </p:txBody>
      </p:sp>
    </p:spTree>
    <p:extLst>
      <p:ext uri="{BB962C8B-B14F-4D97-AF65-F5344CB8AC3E}">
        <p14:creationId xmlns:p14="http://schemas.microsoft.com/office/powerpoint/2010/main" val="139142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967B39-5D13-8C43-B4B4-4CB6CD53279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err="1"/>
              <a:t>HybriLIT</a:t>
            </a:r>
            <a:r>
              <a:rPr lang="en-US" sz="3600" cap="small" dirty="0"/>
              <a:t> Lectures and Tutorials</a:t>
            </a:r>
          </a:p>
        </p:txBody>
      </p:sp>
      <p:sp>
        <p:nvSpPr>
          <p:cNvPr id="2" name="Rectangle 1">
            <a:extLst>
              <a:ext uri="{FF2B5EF4-FFF2-40B4-BE49-F238E27FC236}">
                <a16:creationId xmlns:a16="http://schemas.microsoft.com/office/drawing/2014/main" id="{F6678FF7-CE26-BC4F-B097-E2A180298F08}"/>
              </a:ext>
            </a:extLst>
          </p:cNvPr>
          <p:cNvSpPr/>
          <p:nvPr/>
        </p:nvSpPr>
        <p:spPr>
          <a:xfrm>
            <a:off x="685800" y="1258491"/>
            <a:ext cx="11353800" cy="3785652"/>
          </a:xfrm>
          <a:prstGeom prst="rect">
            <a:avLst/>
          </a:prstGeom>
          <a:ln w="635">
            <a:solidFill>
              <a:srgbClr val="FF0000"/>
            </a:solidFill>
          </a:ln>
        </p:spPr>
        <p:txBody>
          <a:bodyPr wrap="square">
            <a:spAutoFit/>
          </a:bodyPr>
          <a:lstStyle/>
          <a:p>
            <a:pPr algn="just">
              <a:spcAft>
                <a:spcPts val="0"/>
              </a:spcAft>
            </a:pPr>
            <a:r>
              <a:rPr lang="en-US" sz="2400" cap="small" dirty="0">
                <a:ea typeface="Calibri" panose="020F0502020204030204" pitchFamily="34" charset="0"/>
                <a:cs typeface="Times New Roman" panose="02020603050405020304" pitchFamily="18" charset="0"/>
              </a:rPr>
              <a:t>The following lectures and workshops are held among the basic activities:</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OpenMP parallel programming technology;</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MPI parallel programming technology;</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CUDA parallel programming technology;</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OpenCL parallel programming technology;</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Hybrid OpenMP and CUDA parallel programming on multiple GPU computation systems;</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OpenMP Programming on Intel Xeon Phi coprocessors;</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Hybrid MPI and OpenMP parallel programming on multiprocessor and multicore systems;</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Deep Learning and Machine Learning at </a:t>
            </a:r>
            <a:r>
              <a:rPr lang="en-US" sz="2400" cap="small" dirty="0" err="1">
                <a:ea typeface="Calibri" panose="020F0502020204030204" pitchFamily="34" charset="0"/>
                <a:cs typeface="Times New Roman" panose="02020603050405020304" pitchFamily="18" charset="0"/>
              </a:rPr>
              <a:t>HybriLIT</a:t>
            </a:r>
            <a:r>
              <a:rPr lang="en-US" sz="2400" cap="small" dirty="0">
                <a:ea typeface="Calibri" panose="020F0502020204030204" pitchFamily="34" charset="0"/>
                <a:cs typeface="Times New Roman" panose="02020603050405020304" pitchFamily="18" charset="0"/>
              </a:rPr>
              <a:t>;</a:t>
            </a:r>
            <a:endParaRPr lang="ru-RU" sz="2400" cap="small" dirty="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en-US" sz="2400" cap="small" dirty="0">
                <a:ea typeface="Calibri" panose="020F0502020204030204" pitchFamily="34" charset="0"/>
                <a:cs typeface="Times New Roman" panose="02020603050405020304" pitchFamily="18" charset="0"/>
              </a:rPr>
              <a:t>etc.</a:t>
            </a:r>
            <a:endParaRPr lang="ru-RU" sz="2400" cap="small"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7214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7362BA7-1678-C848-8C82-E61CB21B56A7}"/>
              </a:ext>
            </a:extLst>
          </p:cNvPr>
          <p:cNvSpPr txBox="1">
            <a:spLocks/>
          </p:cNvSpPr>
          <p:nvPr/>
        </p:nvSpPr>
        <p:spPr>
          <a:xfrm>
            <a:off x="685800" y="649570"/>
            <a:ext cx="9105900" cy="3312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cap="small" dirty="0">
                <a:latin typeface="+mn-lt"/>
              </a:rPr>
              <a:t>Děkuji </a:t>
            </a:r>
            <a:r>
              <a:rPr lang="en-US" cap="small" dirty="0" err="1">
                <a:latin typeface="+mn-lt"/>
              </a:rPr>
              <a:t>vám</a:t>
            </a:r>
            <a:r>
              <a:rPr lang="en-US" cap="small" dirty="0">
                <a:latin typeface="+mn-lt"/>
              </a:rPr>
              <a:t> </a:t>
            </a:r>
            <a:r>
              <a:rPr lang="en-US" cap="small" dirty="0" err="1">
                <a:latin typeface="+mn-lt"/>
              </a:rPr>
              <a:t>za</a:t>
            </a:r>
            <a:r>
              <a:rPr lang="en-US" cap="small" dirty="0">
                <a:latin typeface="+mn-lt"/>
              </a:rPr>
              <a:t> </a:t>
            </a:r>
            <a:r>
              <a:rPr lang="en-US" cap="small" dirty="0" err="1">
                <a:latin typeface="+mn-lt"/>
              </a:rPr>
              <a:t>pozornost</a:t>
            </a:r>
            <a:r>
              <a:rPr lang="en-US" cap="small" dirty="0">
                <a:latin typeface="+mn-lt"/>
              </a:rPr>
              <a:t>!</a:t>
            </a:r>
          </a:p>
          <a:p>
            <a:pPr algn="ctr">
              <a:lnSpc>
                <a:spcPct val="170000"/>
              </a:lnSpc>
            </a:pPr>
            <a:r>
              <a:rPr lang="en-US" cap="small" dirty="0">
                <a:latin typeface="+mn-lt"/>
              </a:rPr>
              <a:t>Thank you for your attention!</a:t>
            </a:r>
          </a:p>
          <a:p>
            <a:pPr algn="r">
              <a:lnSpc>
                <a:spcPct val="170000"/>
              </a:lnSpc>
            </a:pPr>
            <a:r>
              <a:rPr lang="en-US" cap="small" dirty="0" err="1">
                <a:latin typeface="+mn-lt"/>
              </a:rPr>
              <a:t>Dziękuję</a:t>
            </a:r>
            <a:r>
              <a:rPr lang="en-US" cap="small" dirty="0">
                <a:latin typeface="+mn-lt"/>
              </a:rPr>
              <a:t> </a:t>
            </a:r>
            <a:r>
              <a:rPr lang="en-US" cap="small" dirty="0" err="1">
                <a:latin typeface="+mn-lt"/>
              </a:rPr>
              <a:t>za</a:t>
            </a:r>
            <a:r>
              <a:rPr lang="en-US" cap="small" dirty="0">
                <a:latin typeface="+mn-lt"/>
              </a:rPr>
              <a:t> </a:t>
            </a:r>
            <a:r>
              <a:rPr lang="en-US" cap="small" dirty="0" err="1">
                <a:latin typeface="+mn-lt"/>
              </a:rPr>
              <a:t>uwagę</a:t>
            </a:r>
            <a:r>
              <a:rPr lang="en-US" cap="small" dirty="0">
                <a:latin typeface="+mn-lt"/>
              </a:rPr>
              <a:t>!</a:t>
            </a:r>
          </a:p>
        </p:txBody>
      </p:sp>
      <p:sp>
        <p:nvSpPr>
          <p:cNvPr id="9" name="Title 1">
            <a:extLst>
              <a:ext uri="{FF2B5EF4-FFF2-40B4-BE49-F238E27FC236}">
                <a16:creationId xmlns:a16="http://schemas.microsoft.com/office/drawing/2014/main" id="{4C20826A-EADC-7F47-B2D8-91EA3F29D1C4}"/>
              </a:ext>
            </a:extLst>
          </p:cNvPr>
          <p:cNvSpPr txBox="1">
            <a:spLocks/>
          </p:cNvSpPr>
          <p:nvPr/>
        </p:nvSpPr>
        <p:spPr>
          <a:xfrm>
            <a:off x="6591300" y="5010150"/>
            <a:ext cx="5334000" cy="163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cap="small" dirty="0">
                <a:latin typeface="+mn-lt"/>
              </a:rPr>
              <a:t>Welcome to </a:t>
            </a:r>
            <a:r>
              <a:rPr lang="en-US" cap="small" dirty="0" err="1">
                <a:latin typeface="+mn-lt"/>
              </a:rPr>
              <a:t>HybriLIT</a:t>
            </a:r>
            <a:r>
              <a:rPr lang="en-US" cap="small" dirty="0">
                <a:latin typeface="+mn-lt"/>
              </a:rPr>
              <a:t>!</a:t>
            </a:r>
            <a:br>
              <a:rPr lang="en-US" b="1" cap="small" dirty="0">
                <a:latin typeface="+mn-lt"/>
              </a:rPr>
            </a:br>
            <a:r>
              <a:rPr lang="en-US" b="1" cap="small" dirty="0">
                <a:solidFill>
                  <a:srgbClr val="002060"/>
                </a:solidFill>
                <a:latin typeface="+mn-lt"/>
              </a:rPr>
              <a:t>http://</a:t>
            </a:r>
            <a:r>
              <a:rPr lang="en-US" b="1" cap="small" dirty="0" err="1">
                <a:solidFill>
                  <a:srgbClr val="002060"/>
                </a:solidFill>
                <a:latin typeface="+mn-lt"/>
              </a:rPr>
              <a:t>hlit.jinr.ru</a:t>
            </a:r>
            <a:r>
              <a:rPr lang="en-US" b="1" cap="small" dirty="0">
                <a:solidFill>
                  <a:srgbClr val="002060"/>
                </a:solidFill>
                <a:latin typeface="+mn-lt"/>
              </a:rPr>
              <a:t>/</a:t>
            </a:r>
            <a:r>
              <a:rPr lang="en-US" b="1" cap="small" dirty="0" err="1">
                <a:solidFill>
                  <a:srgbClr val="002060"/>
                </a:solidFill>
                <a:latin typeface="+mn-lt"/>
              </a:rPr>
              <a:t>en</a:t>
            </a:r>
            <a:r>
              <a:rPr lang="en-US" b="1" cap="small" dirty="0">
                <a:solidFill>
                  <a:srgbClr val="002060"/>
                </a:solidFill>
                <a:latin typeface="+mn-lt"/>
              </a:rPr>
              <a:t>/</a:t>
            </a:r>
          </a:p>
        </p:txBody>
      </p:sp>
    </p:spTree>
    <p:extLst>
      <p:ext uri="{BB962C8B-B14F-4D97-AF65-F5344CB8AC3E}">
        <p14:creationId xmlns:p14="http://schemas.microsoft.com/office/powerpoint/2010/main" val="214606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DEF1C1-18B1-8743-A1E9-411D205C3A55}"/>
              </a:ext>
            </a:extLst>
          </p:cNvPr>
          <p:cNvSpPr>
            <a:spLocks noGrp="1"/>
          </p:cNvSpPr>
          <p:nvPr>
            <p:ph type="title"/>
          </p:nvPr>
        </p:nvSpPr>
        <p:spPr>
          <a:xfrm>
            <a:off x="838200" y="1871"/>
            <a:ext cx="10515600" cy="720000"/>
          </a:xfrm>
        </p:spPr>
        <p:txBody>
          <a:bodyPr>
            <a:normAutofit/>
          </a:bodyPr>
          <a:lstStyle/>
          <a:p>
            <a:r>
              <a:rPr lang="en-US" sz="3600" cap="small" dirty="0"/>
              <a:t>JINR Scientific Laboratories</a:t>
            </a:r>
            <a:endParaRPr lang="ru-RU" sz="3600" cap="small" dirty="0"/>
          </a:p>
        </p:txBody>
      </p:sp>
      <p:pic>
        <p:nvPicPr>
          <p:cNvPr id="8" name="Picture 2">
            <a:extLst>
              <a:ext uri="{FF2B5EF4-FFF2-40B4-BE49-F238E27FC236}">
                <a16:creationId xmlns:a16="http://schemas.microsoft.com/office/drawing/2014/main" id="{6942A47A-83D9-CB43-8A7E-0DB3369946DB}"/>
              </a:ext>
            </a:extLst>
          </p:cNvPr>
          <p:cNvPicPr>
            <a:picLocks noChangeAspect="1" noChangeArrowheads="1"/>
          </p:cNvPicPr>
          <p:nvPr/>
        </p:nvPicPr>
        <p:blipFill rotWithShape="1">
          <a:blip r:embed="rId2">
            <a:clrChange>
              <a:clrFrom>
                <a:srgbClr val="375BB0"/>
              </a:clrFrom>
              <a:clrTo>
                <a:srgbClr val="375BB0">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t="22472"/>
          <a:stretch/>
        </p:blipFill>
        <p:spPr bwMode="auto">
          <a:xfrm>
            <a:off x="838200" y="882316"/>
            <a:ext cx="8595360" cy="5157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ontent Placeholder 2">
            <a:extLst>
              <a:ext uri="{FF2B5EF4-FFF2-40B4-BE49-F238E27FC236}">
                <a16:creationId xmlns:a16="http://schemas.microsoft.com/office/drawing/2014/main" id="{6E65D0BD-F9EE-4948-819E-C1E4F32BBE43}"/>
              </a:ext>
            </a:extLst>
          </p:cNvPr>
          <p:cNvSpPr txBox="1">
            <a:spLocks/>
          </p:cNvSpPr>
          <p:nvPr/>
        </p:nvSpPr>
        <p:spPr>
          <a:xfrm>
            <a:off x="818330" y="6039852"/>
            <a:ext cx="8615229" cy="818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cap="small" dirty="0"/>
              <a:t>JINR comprises </a:t>
            </a:r>
            <a:r>
              <a:rPr lang="en-US" sz="2200" b="1" cap="small" dirty="0"/>
              <a:t>seven</a:t>
            </a:r>
            <a:r>
              <a:rPr lang="en-US" sz="2200" cap="small" dirty="0"/>
              <a:t> scientific Laboratories, each being comparable with a large institute in the scale and scope of investigation performed</a:t>
            </a:r>
          </a:p>
        </p:txBody>
      </p:sp>
    </p:spTree>
    <p:extLst>
      <p:ext uri="{BB962C8B-B14F-4D97-AF65-F5344CB8AC3E}">
        <p14:creationId xmlns:p14="http://schemas.microsoft.com/office/powerpoint/2010/main" val="127024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C9CE-0838-5543-AB98-C28E726EBF6C}"/>
              </a:ext>
            </a:extLst>
          </p:cNvPr>
          <p:cNvSpPr>
            <a:spLocks noGrp="1"/>
          </p:cNvSpPr>
          <p:nvPr>
            <p:ph type="title"/>
          </p:nvPr>
        </p:nvSpPr>
        <p:spPr>
          <a:xfrm>
            <a:off x="838200" y="1871"/>
            <a:ext cx="10515600" cy="720000"/>
          </a:xfrm>
        </p:spPr>
        <p:txBody>
          <a:bodyPr>
            <a:normAutofit/>
          </a:bodyPr>
          <a:lstStyle/>
          <a:p>
            <a:r>
              <a:rPr lang="en-US" sz="3600" cap="small" dirty="0"/>
              <a:t>Multifunctional  Information and  Computing Complex</a:t>
            </a:r>
            <a:endParaRPr lang="ru-RU" sz="3600" cap="small" dirty="0"/>
          </a:p>
        </p:txBody>
      </p:sp>
      <p:sp>
        <p:nvSpPr>
          <p:cNvPr id="4" name="TextBox 3">
            <a:extLst>
              <a:ext uri="{FF2B5EF4-FFF2-40B4-BE49-F238E27FC236}">
                <a16:creationId xmlns:a16="http://schemas.microsoft.com/office/drawing/2014/main" id="{96E2DEFE-AC57-D84A-9DF5-CF719A04C02E}"/>
              </a:ext>
            </a:extLst>
          </p:cNvPr>
          <p:cNvSpPr txBox="1"/>
          <p:nvPr/>
        </p:nvSpPr>
        <p:spPr>
          <a:xfrm>
            <a:off x="2450885" y="5094204"/>
            <a:ext cx="1190725" cy="369332"/>
          </a:xfrm>
          <a:prstGeom prst="rect">
            <a:avLst/>
          </a:prstGeom>
          <a:noFill/>
        </p:spPr>
        <p:txBody>
          <a:bodyPr wrap="square" rtlCol="0">
            <a:spAutoFit/>
          </a:bodyPr>
          <a:lstStyle/>
          <a:p>
            <a:r>
              <a:rPr lang="en-US" b="1" kern="0" dirty="0" err="1">
                <a:solidFill>
                  <a:srgbClr val="C00000"/>
                </a:solidFill>
                <a:effectLst>
                  <a:outerShdw blurRad="38100" dist="38100" dir="2700000" algn="tl">
                    <a:srgbClr val="000000">
                      <a:alpha val="43137"/>
                    </a:srgbClr>
                  </a:outerShdw>
                </a:effectLst>
                <a:latin typeface="Calibri"/>
              </a:rPr>
              <a:t>DATALAKE</a:t>
            </a:r>
            <a:r>
              <a:rPr lang="en-US" b="1" kern="0" dirty="0">
                <a:solidFill>
                  <a:srgbClr val="C00000"/>
                </a:solidFill>
                <a:effectLst>
                  <a:outerShdw blurRad="38100" dist="38100" dir="2700000" algn="tl">
                    <a:srgbClr val="000000">
                      <a:alpha val="43137"/>
                    </a:srgbClr>
                  </a:outerShdw>
                </a:effectLst>
                <a:latin typeface="Calibri"/>
              </a:rPr>
              <a:t> </a:t>
            </a:r>
            <a:endParaRPr lang="ru-RU" b="1" kern="0" dirty="0">
              <a:solidFill>
                <a:srgbClr val="C00000"/>
              </a:solidFill>
              <a:effectLst>
                <a:outerShdw blurRad="38100" dist="38100" dir="2700000" algn="tl">
                  <a:srgbClr val="000000">
                    <a:alpha val="43137"/>
                  </a:srgbClr>
                </a:outerShdw>
              </a:effectLst>
              <a:latin typeface="Calibri"/>
            </a:endParaRPr>
          </a:p>
        </p:txBody>
      </p:sp>
      <p:pic>
        <p:nvPicPr>
          <p:cNvPr id="5" name="Picture 2">
            <a:extLst>
              <a:ext uri="{FF2B5EF4-FFF2-40B4-BE49-F238E27FC236}">
                <a16:creationId xmlns:a16="http://schemas.microsoft.com/office/drawing/2014/main" id="{D339B8E4-2B49-2C42-B189-D6BFF4327A0E}"/>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6601" y="861460"/>
            <a:ext cx="7539947" cy="558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19">
            <a:extLst>
              <a:ext uri="{FF2B5EF4-FFF2-40B4-BE49-F238E27FC236}">
                <a16:creationId xmlns:a16="http://schemas.microsoft.com/office/drawing/2014/main" id="{0A6017DB-079E-1C4B-AD09-AA21FEDE0FE7}"/>
              </a:ext>
            </a:extLst>
          </p:cNvPr>
          <p:cNvSpPr/>
          <p:nvPr/>
        </p:nvSpPr>
        <p:spPr>
          <a:xfrm>
            <a:off x="1070843" y="3067957"/>
            <a:ext cx="1501732" cy="1231106"/>
          </a:xfrm>
          <a:prstGeom prst="rect">
            <a:avLst/>
          </a:prstGeom>
        </p:spPr>
        <p:txBody>
          <a:bodyPr wrap="square">
            <a:spAutoFit/>
          </a:bodyPr>
          <a:lstStyle/>
          <a:p>
            <a:r>
              <a:rPr lang="en-US" sz="2000" b="1" kern="0" cap="small" dirty="0">
                <a:solidFill>
                  <a:prstClr val="white"/>
                </a:solidFill>
                <a:latin typeface="Calibri" panose="020F0502020204030204"/>
                <a:cs typeface="Arial" panose="020B0604020202020204" pitchFamily="34" charset="0"/>
              </a:rPr>
              <a:t>Grid-Tier1:</a:t>
            </a:r>
            <a:r>
              <a:rPr lang="en-US" sz="2000" b="1" kern="0" cap="small" dirty="0">
                <a:solidFill>
                  <a:prstClr val="white"/>
                </a:solidFill>
                <a:latin typeface="Calibri"/>
              </a:rPr>
              <a:t> </a:t>
            </a:r>
          </a:p>
          <a:p>
            <a:r>
              <a:rPr lang="ru-RU" b="1" kern="0" cap="small" dirty="0">
                <a:solidFill>
                  <a:prstClr val="white"/>
                </a:solidFill>
                <a:latin typeface="Calibri"/>
              </a:rPr>
              <a:t>10688 </a:t>
            </a:r>
            <a:r>
              <a:rPr lang="en-US" b="1" kern="0" cap="small" dirty="0">
                <a:solidFill>
                  <a:prstClr val="white"/>
                </a:solidFill>
                <a:latin typeface="Calibri" panose="020F0502020204030204"/>
                <a:cs typeface="Arial" panose="020B0604020202020204" pitchFamily="34" charset="0"/>
              </a:rPr>
              <a:t>cores</a:t>
            </a:r>
          </a:p>
          <a:p>
            <a:r>
              <a:rPr lang="en-US" b="1" kern="0" cap="small" dirty="0">
                <a:solidFill>
                  <a:prstClr val="white"/>
                </a:solidFill>
                <a:latin typeface="Calibri" panose="020F0502020204030204"/>
                <a:cs typeface="Arial" panose="020B0604020202020204" pitchFamily="34" charset="0"/>
              </a:rPr>
              <a:t>8.3 PB disk</a:t>
            </a:r>
          </a:p>
          <a:p>
            <a:r>
              <a:rPr lang="ru-RU" b="1" kern="0" cap="small" dirty="0">
                <a:solidFill>
                  <a:prstClr val="white"/>
                </a:solidFill>
                <a:latin typeface="Calibri" panose="020F0502020204030204"/>
                <a:cs typeface="Arial" panose="020B0604020202020204" pitchFamily="34" charset="0"/>
              </a:rPr>
              <a:t>11</a:t>
            </a:r>
            <a:r>
              <a:rPr lang="en-US" b="1" kern="0" cap="small" dirty="0">
                <a:solidFill>
                  <a:prstClr val="white"/>
                </a:solidFill>
                <a:latin typeface="Calibri" panose="020F0502020204030204"/>
                <a:cs typeface="Arial" panose="020B0604020202020204" pitchFamily="34" charset="0"/>
              </a:rPr>
              <a:t> PB tape</a:t>
            </a:r>
            <a:endParaRPr lang="ru-RU" b="1" kern="0" cap="small" dirty="0">
              <a:solidFill>
                <a:prstClr val="white"/>
              </a:solidFill>
              <a:latin typeface="Calibri" panose="020F0502020204030204"/>
              <a:cs typeface="Arial" panose="020B0604020202020204" pitchFamily="34" charset="0"/>
            </a:endParaRPr>
          </a:p>
        </p:txBody>
      </p:sp>
      <p:sp>
        <p:nvSpPr>
          <p:cNvPr id="8" name="Прямоугольник 20">
            <a:extLst>
              <a:ext uri="{FF2B5EF4-FFF2-40B4-BE49-F238E27FC236}">
                <a16:creationId xmlns:a16="http://schemas.microsoft.com/office/drawing/2014/main" id="{CE80F858-AE91-2745-B685-FC0A8A10F3C3}"/>
              </a:ext>
            </a:extLst>
          </p:cNvPr>
          <p:cNvSpPr/>
          <p:nvPr/>
        </p:nvSpPr>
        <p:spPr>
          <a:xfrm>
            <a:off x="4824153" y="2946421"/>
            <a:ext cx="1733058" cy="1231106"/>
          </a:xfrm>
          <a:prstGeom prst="rect">
            <a:avLst/>
          </a:prstGeom>
        </p:spPr>
        <p:txBody>
          <a:bodyPr wrap="square">
            <a:spAutoFit/>
          </a:bodyPr>
          <a:lstStyle/>
          <a:p>
            <a:pPr>
              <a:buClr>
                <a:srgbClr val="C00000"/>
              </a:buClr>
              <a:buSzPct val="110000"/>
            </a:pPr>
            <a:r>
              <a:rPr lang="en-US" sz="2000" b="1" kern="0" cap="small" dirty="0">
                <a:solidFill>
                  <a:prstClr val="white"/>
                </a:solidFill>
                <a:latin typeface="Calibri" panose="020F0502020204030204"/>
              </a:rPr>
              <a:t>Cloud:</a:t>
            </a:r>
            <a:r>
              <a:rPr lang="en-US" b="1" kern="0" cap="small" dirty="0">
                <a:solidFill>
                  <a:prstClr val="white"/>
                </a:solidFill>
                <a:latin typeface="Calibri" panose="020F0502020204030204"/>
              </a:rPr>
              <a:t> </a:t>
            </a:r>
          </a:p>
          <a:p>
            <a:pPr>
              <a:buClr>
                <a:srgbClr val="C00000"/>
              </a:buClr>
              <a:buSzPct val="110000"/>
            </a:pPr>
            <a:r>
              <a:rPr lang="en-US" b="1" kern="0" cap="small" dirty="0">
                <a:solidFill>
                  <a:prstClr val="white"/>
                </a:solidFill>
                <a:latin typeface="Calibri" panose="020F0502020204030204"/>
              </a:rPr>
              <a:t>1</a:t>
            </a:r>
            <a:r>
              <a:rPr lang="ru-RU" b="1" kern="0" cap="small" dirty="0">
                <a:solidFill>
                  <a:prstClr val="white"/>
                </a:solidFill>
                <a:latin typeface="Calibri" panose="020F0502020204030204"/>
              </a:rPr>
              <a:t>5</a:t>
            </a:r>
            <a:r>
              <a:rPr lang="en-US" b="1" kern="0" cap="small" dirty="0">
                <a:solidFill>
                  <a:prstClr val="white"/>
                </a:solidFill>
                <a:latin typeface="Calibri" panose="020F0502020204030204"/>
              </a:rPr>
              <a:t>72 CPU </a:t>
            </a:r>
          </a:p>
          <a:p>
            <a:pPr>
              <a:buClr>
                <a:srgbClr val="C00000"/>
              </a:buClr>
              <a:buSzPct val="110000"/>
            </a:pPr>
            <a:r>
              <a:rPr lang="en-US" b="1" kern="0" cap="small" dirty="0">
                <a:solidFill>
                  <a:prstClr val="white"/>
                </a:solidFill>
                <a:latin typeface="Calibri" panose="020F0502020204030204"/>
              </a:rPr>
              <a:t>8.142 TB RAM</a:t>
            </a:r>
          </a:p>
          <a:p>
            <a:pPr>
              <a:buClr>
                <a:srgbClr val="C00000"/>
              </a:buClr>
              <a:buSzPct val="110000"/>
            </a:pPr>
            <a:r>
              <a:rPr lang="ru-RU" b="1" kern="0" cap="small" dirty="0">
                <a:solidFill>
                  <a:prstClr val="white"/>
                </a:solidFill>
                <a:latin typeface="Calibri" panose="020F0502020204030204"/>
              </a:rPr>
              <a:t>1.1</a:t>
            </a:r>
            <a:r>
              <a:rPr lang="en-US" b="1" kern="0" cap="small" dirty="0">
                <a:solidFill>
                  <a:prstClr val="white"/>
                </a:solidFill>
                <a:latin typeface="Calibri" panose="020F0502020204030204"/>
              </a:rPr>
              <a:t> P</a:t>
            </a:r>
            <a:r>
              <a:rPr lang="ru-RU" b="1" kern="0" cap="small" dirty="0">
                <a:solidFill>
                  <a:prstClr val="white"/>
                </a:solidFill>
                <a:latin typeface="Calibri" panose="020F0502020204030204"/>
              </a:rPr>
              <a:t>В </a:t>
            </a:r>
            <a:r>
              <a:rPr lang="en-US" b="1" kern="0" cap="small" dirty="0">
                <a:solidFill>
                  <a:prstClr val="white"/>
                </a:solidFill>
                <a:latin typeface="Calibri" panose="020F0502020204030204"/>
              </a:rPr>
              <a:t>disk</a:t>
            </a:r>
          </a:p>
        </p:txBody>
      </p:sp>
      <p:sp>
        <p:nvSpPr>
          <p:cNvPr id="9" name="Прямоугольник 21">
            <a:extLst>
              <a:ext uri="{FF2B5EF4-FFF2-40B4-BE49-F238E27FC236}">
                <a16:creationId xmlns:a16="http://schemas.microsoft.com/office/drawing/2014/main" id="{352FB794-FCAD-7140-B3B9-68307B4AD155}"/>
              </a:ext>
            </a:extLst>
          </p:cNvPr>
          <p:cNvSpPr/>
          <p:nvPr/>
        </p:nvSpPr>
        <p:spPr>
          <a:xfrm>
            <a:off x="2927443" y="3067957"/>
            <a:ext cx="1757555" cy="1138773"/>
          </a:xfrm>
          <a:prstGeom prst="rect">
            <a:avLst/>
          </a:prstGeom>
        </p:spPr>
        <p:txBody>
          <a:bodyPr wrap="square">
            <a:spAutoFit/>
          </a:bodyPr>
          <a:lstStyle/>
          <a:p>
            <a:pPr>
              <a:lnSpc>
                <a:spcPts val="2000"/>
              </a:lnSpc>
              <a:buClr>
                <a:srgbClr val="C00000"/>
              </a:buClr>
              <a:buSzPct val="110000"/>
            </a:pPr>
            <a:r>
              <a:rPr lang="en-US" sz="2000" b="1" kern="0" cap="small" dirty="0">
                <a:solidFill>
                  <a:prstClr val="white"/>
                </a:solidFill>
                <a:latin typeface="Calibri" panose="020F0502020204030204"/>
                <a:cs typeface="Arial" panose="020B0604020202020204" pitchFamily="34" charset="0"/>
              </a:rPr>
              <a:t>Grid-Tier2</a:t>
            </a:r>
          </a:p>
          <a:p>
            <a:pPr>
              <a:lnSpc>
                <a:spcPts val="2000"/>
              </a:lnSpc>
              <a:buClr>
                <a:srgbClr val="C00000"/>
              </a:buClr>
              <a:buSzPct val="110000"/>
            </a:pPr>
            <a:r>
              <a:rPr lang="en-US" sz="2000" b="1" kern="0" cap="small" dirty="0">
                <a:solidFill>
                  <a:prstClr val="white"/>
                </a:solidFill>
                <a:latin typeface="Calibri" panose="020F0502020204030204"/>
                <a:cs typeface="Arial" panose="020B0604020202020204" pitchFamily="34" charset="0"/>
              </a:rPr>
              <a:t>CICC</a:t>
            </a:r>
            <a:r>
              <a:rPr lang="ru-RU" sz="2400" b="1" kern="0" cap="small" dirty="0">
                <a:solidFill>
                  <a:prstClr val="white"/>
                </a:solidFill>
                <a:latin typeface="Calibri" panose="020F0502020204030204"/>
                <a:cs typeface="Arial" panose="020B0604020202020204" pitchFamily="34" charset="0"/>
              </a:rPr>
              <a:t>: </a:t>
            </a:r>
            <a:endParaRPr lang="en-US" sz="2400" b="1" kern="0" cap="small" dirty="0">
              <a:solidFill>
                <a:prstClr val="white"/>
              </a:solidFill>
              <a:latin typeface="Calibri" panose="020F0502020204030204"/>
              <a:cs typeface="Arial" panose="020B0604020202020204" pitchFamily="34" charset="0"/>
            </a:endParaRPr>
          </a:p>
          <a:p>
            <a:pPr>
              <a:lnSpc>
                <a:spcPts val="2000"/>
              </a:lnSpc>
              <a:buClr>
                <a:srgbClr val="C00000"/>
              </a:buClr>
              <a:buSzPct val="110000"/>
            </a:pPr>
            <a:r>
              <a:rPr lang="en-US" b="1" kern="0" cap="small" dirty="0">
                <a:solidFill>
                  <a:prstClr val="white"/>
                </a:solidFill>
                <a:latin typeface="Calibri" panose="020F0502020204030204"/>
                <a:cs typeface="Arial" panose="020B0604020202020204" pitchFamily="34" charset="0"/>
              </a:rPr>
              <a:t>4128</a:t>
            </a:r>
            <a:r>
              <a:rPr lang="en-US" sz="3200" b="1" kern="0" cap="small" dirty="0">
                <a:solidFill>
                  <a:prstClr val="white"/>
                </a:solidFill>
                <a:latin typeface="Calibri" panose="020F0502020204030204"/>
                <a:cs typeface="Arial" panose="020B0604020202020204" pitchFamily="34" charset="0"/>
              </a:rPr>
              <a:t> </a:t>
            </a:r>
            <a:r>
              <a:rPr lang="en-US" b="1" kern="0" cap="small" dirty="0">
                <a:solidFill>
                  <a:prstClr val="white"/>
                </a:solidFill>
                <a:latin typeface="Calibri" panose="020F0502020204030204"/>
              </a:rPr>
              <a:t>cores </a:t>
            </a:r>
          </a:p>
          <a:p>
            <a:pPr>
              <a:buClr>
                <a:srgbClr val="C00000"/>
              </a:buClr>
              <a:buSzPct val="110000"/>
            </a:pPr>
            <a:r>
              <a:rPr lang="en-US" b="1" kern="0" cap="small" dirty="0">
                <a:solidFill>
                  <a:prstClr val="white"/>
                </a:solidFill>
                <a:latin typeface="Calibri" panose="020F0502020204030204"/>
              </a:rPr>
              <a:t>2.7 PB disk</a:t>
            </a:r>
          </a:p>
        </p:txBody>
      </p:sp>
      <p:sp>
        <p:nvSpPr>
          <p:cNvPr id="10" name="Прямоугольник 22">
            <a:extLst>
              <a:ext uri="{FF2B5EF4-FFF2-40B4-BE49-F238E27FC236}">
                <a16:creationId xmlns:a16="http://schemas.microsoft.com/office/drawing/2014/main" id="{44C44C29-150A-9444-91A6-89C69387ABAC}"/>
              </a:ext>
            </a:extLst>
          </p:cNvPr>
          <p:cNvSpPr/>
          <p:nvPr/>
        </p:nvSpPr>
        <p:spPr>
          <a:xfrm>
            <a:off x="6728209" y="2962213"/>
            <a:ext cx="1764341" cy="1261884"/>
          </a:xfrm>
          <a:prstGeom prst="rect">
            <a:avLst/>
          </a:prstGeom>
        </p:spPr>
        <p:txBody>
          <a:bodyPr wrap="square">
            <a:spAutoFit/>
          </a:bodyPr>
          <a:lstStyle/>
          <a:p>
            <a:pPr>
              <a:buClr>
                <a:srgbClr val="C00000"/>
              </a:buClr>
              <a:buSzPct val="110000"/>
            </a:pPr>
            <a:r>
              <a:rPr lang="en-US" sz="2000" b="1" kern="0" cap="small" dirty="0">
                <a:solidFill>
                  <a:prstClr val="white"/>
                </a:solidFill>
                <a:latin typeface="Calibri" panose="020F0502020204030204"/>
              </a:rPr>
              <a:t>HPC </a:t>
            </a:r>
            <a:r>
              <a:rPr lang="en-US" sz="2000" b="1" kern="0" cap="small" dirty="0" err="1">
                <a:solidFill>
                  <a:prstClr val="white"/>
                </a:solidFill>
                <a:latin typeface="Calibri" panose="020F0502020204030204"/>
              </a:rPr>
              <a:t>Govorun</a:t>
            </a:r>
            <a:endParaRPr lang="en-US" sz="2000" b="1" kern="0" cap="small" dirty="0">
              <a:solidFill>
                <a:prstClr val="white"/>
              </a:solidFill>
              <a:latin typeface="Calibri" panose="020F0502020204030204"/>
            </a:endParaRPr>
          </a:p>
          <a:p>
            <a:pPr>
              <a:buClr>
                <a:srgbClr val="C00000"/>
              </a:buClr>
              <a:buSzPct val="110000"/>
            </a:pPr>
            <a:r>
              <a:rPr lang="en-US" b="1" kern="0" cap="small" dirty="0">
                <a:solidFill>
                  <a:prstClr val="white"/>
                </a:solidFill>
                <a:latin typeface="Calibri" panose="020F0502020204030204"/>
              </a:rPr>
              <a:t>Peak ~0.5 </a:t>
            </a:r>
            <a:r>
              <a:rPr lang="en-US" b="1" kern="0" cap="small" dirty="0" err="1">
                <a:solidFill>
                  <a:prstClr val="white"/>
                </a:solidFill>
                <a:latin typeface="Calibri" panose="020F0502020204030204"/>
              </a:rPr>
              <a:t>Pflops</a:t>
            </a:r>
            <a:endParaRPr lang="en-US" b="1" kern="0" cap="small" dirty="0">
              <a:solidFill>
                <a:prstClr val="white"/>
              </a:solidFill>
              <a:latin typeface="Calibri" panose="020F0502020204030204"/>
            </a:endParaRPr>
          </a:p>
          <a:p>
            <a:pPr>
              <a:buClr>
                <a:srgbClr val="C00000"/>
              </a:buClr>
              <a:buSzPct val="110000"/>
            </a:pPr>
            <a:r>
              <a:rPr lang="en-US" sz="2000" b="1" kern="0" cap="small" dirty="0" err="1">
                <a:solidFill>
                  <a:prstClr val="white"/>
                </a:solidFill>
                <a:latin typeface="Calibri" panose="020F0502020204030204"/>
              </a:rPr>
              <a:t>HybriLIT</a:t>
            </a:r>
            <a:r>
              <a:rPr lang="en-US" b="1" kern="0" cap="small" dirty="0">
                <a:solidFill>
                  <a:prstClr val="white"/>
                </a:solidFill>
                <a:latin typeface="Calibri" panose="020F0502020204030204"/>
              </a:rPr>
              <a:t>: </a:t>
            </a:r>
          </a:p>
          <a:p>
            <a:pPr>
              <a:buClr>
                <a:srgbClr val="C00000"/>
              </a:buClr>
              <a:buSzPct val="110000"/>
            </a:pPr>
            <a:r>
              <a:rPr lang="en-US" b="1" kern="0" cap="small" dirty="0">
                <a:solidFill>
                  <a:prstClr val="white"/>
                </a:solidFill>
                <a:latin typeface="Calibri" panose="020F0502020204030204"/>
              </a:rPr>
              <a:t>Peak ~</a:t>
            </a:r>
            <a:r>
              <a:rPr lang="ru-RU" b="1" kern="0" cap="small" dirty="0">
                <a:solidFill>
                  <a:prstClr val="white"/>
                </a:solidFill>
                <a:latin typeface="Calibri" panose="020F0502020204030204"/>
              </a:rPr>
              <a:t>70</a:t>
            </a:r>
            <a:r>
              <a:rPr lang="en-US" b="1" kern="0" cap="small" dirty="0">
                <a:solidFill>
                  <a:prstClr val="white"/>
                </a:solidFill>
                <a:latin typeface="Calibri" panose="020F0502020204030204"/>
              </a:rPr>
              <a:t> </a:t>
            </a:r>
            <a:r>
              <a:rPr lang="en-US" b="1" kern="0" cap="small" dirty="0" err="1">
                <a:solidFill>
                  <a:prstClr val="white"/>
                </a:solidFill>
                <a:latin typeface="Calibri" panose="020F0502020204030204"/>
              </a:rPr>
              <a:t>Tflops</a:t>
            </a:r>
            <a:r>
              <a:rPr lang="en-US" b="1" kern="0" cap="small" dirty="0">
                <a:solidFill>
                  <a:prstClr val="white"/>
                </a:solidFill>
                <a:latin typeface="Calibri" panose="020F0502020204030204"/>
              </a:rPr>
              <a:t> </a:t>
            </a:r>
            <a:endParaRPr lang="ru-RU" kern="0" cap="small" dirty="0">
              <a:solidFill>
                <a:prstClr val="black"/>
              </a:solidFill>
              <a:latin typeface="Calibri"/>
            </a:endParaRPr>
          </a:p>
        </p:txBody>
      </p:sp>
      <p:pic>
        <p:nvPicPr>
          <p:cNvPr id="14" name="Picture 5">
            <a:extLst>
              <a:ext uri="{FF2B5EF4-FFF2-40B4-BE49-F238E27FC236}">
                <a16:creationId xmlns:a16="http://schemas.microsoft.com/office/drawing/2014/main" id="{D4CF78A4-0B35-CB43-9932-FF5C39F8A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06" y="4181448"/>
            <a:ext cx="5510463" cy="76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a:extLst>
              <a:ext uri="{FF2B5EF4-FFF2-40B4-BE49-F238E27FC236}">
                <a16:creationId xmlns:a16="http://schemas.microsoft.com/office/drawing/2014/main" id="{6903CB1A-C91F-584E-BC07-585A61333FC5}"/>
              </a:ext>
            </a:extLst>
          </p:cNvPr>
          <p:cNvGrpSpPr/>
          <p:nvPr/>
        </p:nvGrpSpPr>
        <p:grpSpPr>
          <a:xfrm>
            <a:off x="1684421" y="4790035"/>
            <a:ext cx="6196264" cy="714045"/>
            <a:chOff x="1684421" y="4850195"/>
            <a:chExt cx="6196264" cy="714045"/>
          </a:xfrm>
        </p:grpSpPr>
        <p:pic>
          <p:nvPicPr>
            <p:cNvPr id="11" name="Picture 4">
              <a:extLst>
                <a:ext uri="{FF2B5EF4-FFF2-40B4-BE49-F238E27FC236}">
                  <a16:creationId xmlns:a16="http://schemas.microsoft.com/office/drawing/2014/main" id="{9DBF4622-1163-F745-A995-96412376A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421" y="4850195"/>
              <a:ext cx="6196264" cy="71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AB995C26-C735-F64E-802D-CB00E2874B30}"/>
                </a:ext>
              </a:extLst>
            </p:cNvPr>
            <p:cNvSpPr txBox="1"/>
            <p:nvPr/>
          </p:nvSpPr>
          <p:spPr>
            <a:xfrm>
              <a:off x="2332737" y="5009979"/>
              <a:ext cx="1190725" cy="369332"/>
            </a:xfrm>
            <a:prstGeom prst="rect">
              <a:avLst/>
            </a:prstGeom>
            <a:noFill/>
          </p:spPr>
          <p:txBody>
            <a:bodyPr wrap="square" rtlCol="0">
              <a:spAutoFit/>
            </a:bodyPr>
            <a:lstStyle/>
            <a:p>
              <a:r>
                <a:rPr lang="en-US" b="1" kern="0" dirty="0" err="1">
                  <a:solidFill>
                    <a:srgbClr val="C00000"/>
                  </a:solidFill>
                  <a:effectLst>
                    <a:outerShdw blurRad="38100" dist="38100" dir="2700000" algn="tl">
                      <a:srgbClr val="000000">
                        <a:alpha val="43137"/>
                      </a:srgbClr>
                    </a:outerShdw>
                  </a:effectLst>
                  <a:latin typeface="Calibri"/>
                </a:rPr>
                <a:t>DATALAKE</a:t>
              </a:r>
              <a:r>
                <a:rPr lang="en-US" b="1" kern="0" dirty="0">
                  <a:solidFill>
                    <a:srgbClr val="C00000"/>
                  </a:solidFill>
                  <a:effectLst>
                    <a:outerShdw blurRad="38100" dist="38100" dir="2700000" algn="tl">
                      <a:srgbClr val="000000">
                        <a:alpha val="43137"/>
                      </a:srgbClr>
                    </a:outerShdw>
                  </a:effectLst>
                  <a:latin typeface="Calibri"/>
                </a:rPr>
                <a:t> </a:t>
              </a:r>
              <a:endParaRPr lang="ru-RU" b="1" kern="0" dirty="0">
                <a:solidFill>
                  <a:srgbClr val="C00000"/>
                </a:solidFill>
                <a:effectLst>
                  <a:outerShdw blurRad="38100" dist="38100" dir="2700000" algn="tl">
                    <a:srgbClr val="000000">
                      <a:alpha val="43137"/>
                    </a:srgbClr>
                  </a:outerShdw>
                </a:effectLst>
                <a:latin typeface="Calibri"/>
              </a:endParaRPr>
            </a:p>
          </p:txBody>
        </p:sp>
        <p:pic>
          <p:nvPicPr>
            <p:cNvPr id="13" name="Picture 4">
              <a:extLst>
                <a:ext uri="{FF2B5EF4-FFF2-40B4-BE49-F238E27FC236}">
                  <a16:creationId xmlns:a16="http://schemas.microsoft.com/office/drawing/2014/main" id="{52459BAE-26BE-8E4A-AA32-665B351F176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9599" t="60363" r="4880" b="32026"/>
            <a:stretch/>
          </p:blipFill>
          <p:spPr bwMode="auto">
            <a:xfrm>
              <a:off x="6274358" y="5055966"/>
              <a:ext cx="567343" cy="23261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27">
              <a:extLst>
                <a:ext uri="{FF2B5EF4-FFF2-40B4-BE49-F238E27FC236}">
                  <a16:creationId xmlns:a16="http://schemas.microsoft.com/office/drawing/2014/main" id="{A0E9C5F7-2267-E040-8865-E0504D7C60FE}"/>
                </a:ext>
              </a:extLst>
            </p:cNvPr>
            <p:cNvSpPr/>
            <p:nvPr/>
          </p:nvSpPr>
          <p:spPr>
            <a:xfrm>
              <a:off x="5268955" y="5028117"/>
              <a:ext cx="998799" cy="369332"/>
            </a:xfrm>
            <a:prstGeom prst="rect">
              <a:avLst/>
            </a:prstGeom>
          </p:spPr>
          <p:txBody>
            <a:bodyPr wrap="square">
              <a:spAutoFit/>
            </a:bodyPr>
            <a:lstStyle/>
            <a:p>
              <a:r>
                <a:rPr lang="en-US" b="1" dirty="0">
                  <a:solidFill>
                    <a:prstClr val="white"/>
                  </a:solidFill>
                  <a:latin typeface="Calibri" panose="020F0502020204030204"/>
                </a:rPr>
                <a:t>3740TB</a:t>
              </a:r>
              <a:endParaRPr lang="ru-RU" b="1" dirty="0">
                <a:solidFill>
                  <a:prstClr val="white"/>
                </a:solidFill>
                <a:latin typeface="Calibri" panose="020F0502020204030204"/>
              </a:endParaRPr>
            </a:p>
          </p:txBody>
        </p:sp>
      </p:grpSp>
      <p:pic>
        <p:nvPicPr>
          <p:cNvPr id="16" name="Рисунок 28">
            <a:extLst>
              <a:ext uri="{FF2B5EF4-FFF2-40B4-BE49-F238E27FC236}">
                <a16:creationId xmlns:a16="http://schemas.microsoft.com/office/drawing/2014/main" id="{4765AB29-47CC-6743-B4FF-2B6DF187FB91}"/>
              </a:ext>
            </a:extLst>
          </p:cNvPr>
          <p:cNvPicPr>
            <a:picLocks noChangeAspect="1"/>
          </p:cNvPicPr>
          <p:nvPr/>
        </p:nvPicPr>
        <p:blipFill>
          <a:blip r:embed="rId7"/>
          <a:stretch>
            <a:fillRect/>
          </a:stretch>
        </p:blipFill>
        <p:spPr>
          <a:xfrm>
            <a:off x="1122402" y="5315732"/>
            <a:ext cx="7086801" cy="714045"/>
          </a:xfrm>
          <a:prstGeom prst="rect">
            <a:avLst/>
          </a:prstGeom>
        </p:spPr>
      </p:pic>
      <p:pic>
        <p:nvPicPr>
          <p:cNvPr id="20" name="Picture 19">
            <a:extLst>
              <a:ext uri="{FF2B5EF4-FFF2-40B4-BE49-F238E27FC236}">
                <a16:creationId xmlns:a16="http://schemas.microsoft.com/office/drawing/2014/main" id="{93B43DC7-E0D9-7B4E-A10A-8E0E0DAE9DE7}"/>
              </a:ext>
            </a:extLst>
          </p:cNvPr>
          <p:cNvPicPr>
            <a:picLocks noChangeAspect="1"/>
          </p:cNvPicPr>
          <p:nvPr/>
        </p:nvPicPr>
        <p:blipFill rotWithShape="1">
          <a:blip r:embed="rId8"/>
          <a:srcRect l="29394" t="22946" r="47232" b="8217"/>
          <a:stretch/>
        </p:blipFill>
        <p:spPr>
          <a:xfrm>
            <a:off x="8930957" y="951897"/>
            <a:ext cx="2891020" cy="5321311"/>
          </a:xfrm>
          <a:prstGeom prst="rect">
            <a:avLst/>
          </a:prstGeom>
        </p:spPr>
      </p:pic>
      <p:sp>
        <p:nvSpPr>
          <p:cNvPr id="6" name="Rectangle 5">
            <a:extLst>
              <a:ext uri="{FF2B5EF4-FFF2-40B4-BE49-F238E27FC236}">
                <a16:creationId xmlns:a16="http://schemas.microsoft.com/office/drawing/2014/main" id="{54C8290F-59D4-3048-AD3F-4CA09CC0CFE8}"/>
              </a:ext>
            </a:extLst>
          </p:cNvPr>
          <p:cNvSpPr/>
          <p:nvPr/>
        </p:nvSpPr>
        <p:spPr>
          <a:xfrm>
            <a:off x="838200" y="721871"/>
            <a:ext cx="7880498" cy="59553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91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par>
                                <p:cTn id="9" presetID="22" presetClass="entr" presetSubtype="8"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Heterogeneous computing platform </a:t>
            </a:r>
            <a:r>
              <a:rPr lang="en-US" sz="3600" cap="small" dirty="0" err="1"/>
              <a:t>HybriLIT</a:t>
            </a:r>
            <a:endParaRPr lang="en-US" sz="3600" cap="small" dirty="0"/>
          </a:p>
        </p:txBody>
      </p:sp>
      <p:grpSp>
        <p:nvGrpSpPr>
          <p:cNvPr id="41" name="Group 40">
            <a:extLst>
              <a:ext uri="{FF2B5EF4-FFF2-40B4-BE49-F238E27FC236}">
                <a16:creationId xmlns:a16="http://schemas.microsoft.com/office/drawing/2014/main" id="{1F9E999C-2968-C947-8A98-F7D009B7D3E6}"/>
              </a:ext>
            </a:extLst>
          </p:cNvPr>
          <p:cNvGrpSpPr/>
          <p:nvPr/>
        </p:nvGrpSpPr>
        <p:grpSpPr>
          <a:xfrm>
            <a:off x="906931" y="884299"/>
            <a:ext cx="8731767" cy="5628715"/>
            <a:chOff x="736811" y="884299"/>
            <a:chExt cx="8731767" cy="5628715"/>
          </a:xfrm>
        </p:grpSpPr>
        <p:pic>
          <p:nvPicPr>
            <p:cNvPr id="6" name="Picture 5">
              <a:extLst>
                <a:ext uri="{FF2B5EF4-FFF2-40B4-BE49-F238E27FC236}">
                  <a16:creationId xmlns:a16="http://schemas.microsoft.com/office/drawing/2014/main" id="{97E72CFF-C9B8-4F4D-B79F-6835457EF352}"/>
                </a:ext>
              </a:extLst>
            </p:cNvPr>
            <p:cNvPicPr>
              <a:picLocks noChangeAspect="1"/>
            </p:cNvPicPr>
            <p:nvPr/>
          </p:nvPicPr>
          <p:blipFill rotWithShape="1">
            <a:blip r:embed="rId2">
              <a:extLst>
                <a:ext uri="{28A0092B-C50C-407E-A947-70E740481C1C}">
                  <a14:useLocalDpi xmlns:a14="http://schemas.microsoft.com/office/drawing/2010/main" val="0"/>
                </a:ext>
              </a:extLst>
            </a:blip>
            <a:srcRect l="67200" t="6042" r="21886" b="57119"/>
            <a:stretch/>
          </p:blipFill>
          <p:spPr bwMode="auto">
            <a:xfrm rot="16200000">
              <a:off x="4131921" y="-2078389"/>
              <a:ext cx="1434794" cy="7360170"/>
            </a:xfrm>
            <a:prstGeom prst="rect">
              <a:avLst/>
            </a:prstGeom>
            <a:ln>
              <a:noFill/>
            </a:ln>
            <a:extLst>
              <a:ext uri="{53640926-AAD7-44D8-BBD7-CCE9431645EC}">
                <a14:shadowObscured xmlns:a14="http://schemas.microsoft.com/office/drawing/2010/main"/>
              </a:ext>
            </a:extLst>
          </p:spPr>
        </p:pic>
        <p:grpSp>
          <p:nvGrpSpPr>
            <p:cNvPr id="39" name="Group 38">
              <a:extLst>
                <a:ext uri="{FF2B5EF4-FFF2-40B4-BE49-F238E27FC236}">
                  <a16:creationId xmlns:a16="http://schemas.microsoft.com/office/drawing/2014/main" id="{0A8B496D-FD13-CE49-990F-47B270017616}"/>
                </a:ext>
              </a:extLst>
            </p:cNvPr>
            <p:cNvGrpSpPr/>
            <p:nvPr/>
          </p:nvGrpSpPr>
          <p:grpSpPr>
            <a:xfrm>
              <a:off x="736811" y="2289664"/>
              <a:ext cx="8682990" cy="4223350"/>
              <a:chOff x="901703" y="1662136"/>
              <a:chExt cx="8682990" cy="4223350"/>
            </a:xfrm>
          </p:grpSpPr>
          <p:grpSp>
            <p:nvGrpSpPr>
              <p:cNvPr id="8" name="Группа 49">
                <a:extLst>
                  <a:ext uri="{FF2B5EF4-FFF2-40B4-BE49-F238E27FC236}">
                    <a16:creationId xmlns:a16="http://schemas.microsoft.com/office/drawing/2014/main" id="{954C6F79-FFF4-534A-B03D-D3BC189E8648}"/>
                  </a:ext>
                </a:extLst>
              </p:cNvPr>
              <p:cNvGrpSpPr/>
              <p:nvPr/>
            </p:nvGrpSpPr>
            <p:grpSpPr>
              <a:xfrm>
                <a:off x="901703" y="1662136"/>
                <a:ext cx="3555003" cy="4223350"/>
                <a:chOff x="901703" y="1662136"/>
                <a:chExt cx="3555003" cy="4223350"/>
              </a:xfrm>
            </p:grpSpPr>
            <p:sp>
              <p:nvSpPr>
                <p:cNvPr id="28" name="Скругленный прямоугольник 12">
                  <a:extLst>
                    <a:ext uri="{FF2B5EF4-FFF2-40B4-BE49-F238E27FC236}">
                      <a16:creationId xmlns:a16="http://schemas.microsoft.com/office/drawing/2014/main" id="{727C3103-6481-EA47-AA20-8D87FF7B138C}"/>
                    </a:ext>
                  </a:extLst>
                </p:cNvPr>
                <p:cNvSpPr/>
                <p:nvPr/>
              </p:nvSpPr>
              <p:spPr>
                <a:xfrm>
                  <a:off x="901703" y="1662136"/>
                  <a:ext cx="3536951" cy="867103"/>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Education, scientific and testing polygon </a:t>
                  </a:r>
                  <a:r>
                    <a:rPr lang="en-US" sz="2400" b="1" dirty="0" err="1">
                      <a:solidFill>
                        <a:prstClr val="white"/>
                      </a:solidFill>
                    </a:rPr>
                    <a:t>HybriLIT</a:t>
                  </a:r>
                  <a:endParaRPr lang="ru-RU" sz="2400" b="1" dirty="0">
                    <a:solidFill>
                      <a:prstClr val="white"/>
                    </a:solidFill>
                  </a:endParaRPr>
                </a:p>
              </p:txBody>
            </p:sp>
            <p:sp>
              <p:nvSpPr>
                <p:cNvPr id="29" name="Стрелка вниз 23">
                  <a:extLst>
                    <a:ext uri="{FF2B5EF4-FFF2-40B4-BE49-F238E27FC236}">
                      <a16:creationId xmlns:a16="http://schemas.microsoft.com/office/drawing/2014/main" id="{FB1B3DA4-7898-8943-AC6C-B72FD55D6927}"/>
                    </a:ext>
                  </a:extLst>
                </p:cNvPr>
                <p:cNvSpPr/>
                <p:nvPr/>
              </p:nvSpPr>
              <p:spPr>
                <a:xfrm>
                  <a:off x="2506120" y="2613019"/>
                  <a:ext cx="346169" cy="323301"/>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prstClr val="black"/>
                    </a:solidFill>
                  </a:endParaRPr>
                </a:p>
              </p:txBody>
            </p:sp>
            <p:grpSp>
              <p:nvGrpSpPr>
                <p:cNvPr id="30" name="Группа 48">
                  <a:extLst>
                    <a:ext uri="{FF2B5EF4-FFF2-40B4-BE49-F238E27FC236}">
                      <a16:creationId xmlns:a16="http://schemas.microsoft.com/office/drawing/2014/main" id="{8A76ED55-6223-C341-88AD-B37B160615EC}"/>
                    </a:ext>
                  </a:extLst>
                </p:cNvPr>
                <p:cNvGrpSpPr/>
                <p:nvPr/>
              </p:nvGrpSpPr>
              <p:grpSpPr>
                <a:xfrm>
                  <a:off x="901703" y="3017460"/>
                  <a:ext cx="3555003" cy="2868026"/>
                  <a:chOff x="901702" y="3017460"/>
                  <a:chExt cx="3555003" cy="2868026"/>
                </a:xfrm>
              </p:grpSpPr>
              <p:sp>
                <p:nvSpPr>
                  <p:cNvPr id="31" name="Скругленный прямоугольник 5">
                    <a:extLst>
                      <a:ext uri="{FF2B5EF4-FFF2-40B4-BE49-F238E27FC236}">
                        <a16:creationId xmlns:a16="http://schemas.microsoft.com/office/drawing/2014/main" id="{E0C27FB0-A1C6-4144-A145-AC13EAAAF542}"/>
                      </a:ext>
                    </a:extLst>
                  </p:cNvPr>
                  <p:cNvSpPr/>
                  <p:nvPr/>
                </p:nvSpPr>
                <p:spPr>
                  <a:xfrm>
                    <a:off x="901702" y="3017460"/>
                    <a:ext cx="3555003" cy="2868026"/>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ru-RU">
                      <a:solidFill>
                        <a:prstClr val="black"/>
                      </a:solidFill>
                    </a:endParaRPr>
                  </a:p>
                </p:txBody>
              </p:sp>
              <p:grpSp>
                <p:nvGrpSpPr>
                  <p:cNvPr id="32" name="Группа 47">
                    <a:extLst>
                      <a:ext uri="{FF2B5EF4-FFF2-40B4-BE49-F238E27FC236}">
                        <a16:creationId xmlns:a16="http://schemas.microsoft.com/office/drawing/2014/main" id="{794741F8-1C22-CF44-917C-4112F25000CD}"/>
                      </a:ext>
                    </a:extLst>
                  </p:cNvPr>
                  <p:cNvGrpSpPr/>
                  <p:nvPr/>
                </p:nvGrpSpPr>
                <p:grpSpPr>
                  <a:xfrm>
                    <a:off x="1082718" y="3152424"/>
                    <a:ext cx="3192971" cy="2598099"/>
                    <a:chOff x="1113415" y="3124954"/>
                    <a:chExt cx="3192971" cy="2598099"/>
                  </a:xfrm>
                </p:grpSpPr>
                <p:sp>
                  <p:nvSpPr>
                    <p:cNvPr id="33" name="Скругленный прямоугольник 16">
                      <a:extLst>
                        <a:ext uri="{FF2B5EF4-FFF2-40B4-BE49-F238E27FC236}">
                          <a16:creationId xmlns:a16="http://schemas.microsoft.com/office/drawing/2014/main" id="{0359464F-7861-5C45-BC1A-4F346FA09834}"/>
                        </a:ext>
                      </a:extLst>
                    </p:cNvPr>
                    <p:cNvSpPr/>
                    <p:nvPr/>
                  </p:nvSpPr>
                  <p:spPr>
                    <a:xfrm>
                      <a:off x="1113415" y="4117753"/>
                      <a:ext cx="976554" cy="851714"/>
                    </a:xfrm>
                    <a:prstGeom prst="roundRect">
                      <a:avLst/>
                    </a:prstGeom>
                    <a:gradFill>
                      <a:gsLst>
                        <a:gs pos="0">
                          <a:schemeClr val="accent6">
                            <a:lumMod val="75000"/>
                          </a:schemeClr>
                        </a:gs>
                        <a:gs pos="50000">
                          <a:srgbClr val="1A7015"/>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a:solidFill>
                            <a:prstClr val="white"/>
                          </a:solidFill>
                        </a:rPr>
                        <a:t>NVIDIA  Tesla K20</a:t>
                      </a:r>
                      <a:endParaRPr lang="ru-RU" sz="1600" b="1" dirty="0">
                        <a:solidFill>
                          <a:prstClr val="white"/>
                        </a:solidFill>
                      </a:endParaRPr>
                    </a:p>
                  </p:txBody>
                </p:sp>
                <p:sp>
                  <p:nvSpPr>
                    <p:cNvPr id="34" name="Скругленный прямоугольник 17">
                      <a:extLst>
                        <a:ext uri="{FF2B5EF4-FFF2-40B4-BE49-F238E27FC236}">
                          <a16:creationId xmlns:a16="http://schemas.microsoft.com/office/drawing/2014/main" id="{99417328-3599-2E4C-8F72-5C2D2F916448}"/>
                        </a:ext>
                      </a:extLst>
                    </p:cNvPr>
                    <p:cNvSpPr/>
                    <p:nvPr/>
                  </p:nvSpPr>
                  <p:spPr>
                    <a:xfrm>
                      <a:off x="2221624" y="4117753"/>
                      <a:ext cx="976554" cy="851714"/>
                    </a:xfrm>
                    <a:prstGeom prst="roundRect">
                      <a:avLst/>
                    </a:prstGeom>
                    <a:gradFill>
                      <a:gsLst>
                        <a:gs pos="0">
                          <a:schemeClr val="accent6">
                            <a:lumMod val="75000"/>
                          </a:schemeClr>
                        </a:gs>
                        <a:gs pos="49000">
                          <a:srgbClr val="1A7015"/>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a:solidFill>
                            <a:prstClr val="white"/>
                          </a:solidFill>
                        </a:rPr>
                        <a:t>NVIDIA  Tesla K40</a:t>
                      </a:r>
                      <a:endParaRPr lang="ru-RU" sz="1600" b="1" dirty="0">
                        <a:solidFill>
                          <a:prstClr val="white"/>
                        </a:solidFill>
                      </a:endParaRPr>
                    </a:p>
                  </p:txBody>
                </p:sp>
                <p:sp>
                  <p:nvSpPr>
                    <p:cNvPr id="35" name="Скругленный прямоугольник 18">
                      <a:extLst>
                        <a:ext uri="{FF2B5EF4-FFF2-40B4-BE49-F238E27FC236}">
                          <a16:creationId xmlns:a16="http://schemas.microsoft.com/office/drawing/2014/main" id="{E74A86DA-6929-1148-A4BE-ABC6E36A1645}"/>
                        </a:ext>
                      </a:extLst>
                    </p:cNvPr>
                    <p:cNvSpPr/>
                    <p:nvPr/>
                  </p:nvSpPr>
                  <p:spPr>
                    <a:xfrm>
                      <a:off x="3329832" y="4117753"/>
                      <a:ext cx="976554" cy="851714"/>
                    </a:xfrm>
                    <a:prstGeom prst="roundRect">
                      <a:avLst/>
                    </a:prstGeom>
                    <a:gradFill>
                      <a:gsLst>
                        <a:gs pos="0">
                          <a:schemeClr val="accent6">
                            <a:lumMod val="75000"/>
                          </a:schemeClr>
                        </a:gs>
                        <a:gs pos="50000">
                          <a:srgbClr val="1A7015"/>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a:solidFill>
                            <a:prstClr val="white"/>
                          </a:solidFill>
                        </a:rPr>
                        <a:t>NVIDIA  Tesla K80</a:t>
                      </a:r>
                      <a:endParaRPr lang="ru-RU" sz="1600" b="1" dirty="0">
                        <a:solidFill>
                          <a:prstClr val="white"/>
                        </a:solidFill>
                      </a:endParaRPr>
                    </a:p>
                  </p:txBody>
                </p:sp>
                <p:sp>
                  <p:nvSpPr>
                    <p:cNvPr id="36" name="Скругленный прямоугольник 19">
                      <a:extLst>
                        <a:ext uri="{FF2B5EF4-FFF2-40B4-BE49-F238E27FC236}">
                          <a16:creationId xmlns:a16="http://schemas.microsoft.com/office/drawing/2014/main" id="{05385425-9A94-B444-80CB-E5142179F225}"/>
                        </a:ext>
                      </a:extLst>
                    </p:cNvPr>
                    <p:cNvSpPr/>
                    <p:nvPr/>
                  </p:nvSpPr>
                  <p:spPr>
                    <a:xfrm>
                      <a:off x="1529565" y="3124954"/>
                      <a:ext cx="976554" cy="85171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a:solidFill>
                            <a:prstClr val="white"/>
                          </a:solidFill>
                        </a:rPr>
                        <a:t>Intel </a:t>
                      </a:r>
                    </a:p>
                    <a:p>
                      <a:pPr algn="ctr"/>
                      <a:r>
                        <a:rPr lang="en-US" sz="1600" b="1" dirty="0">
                          <a:solidFill>
                            <a:prstClr val="white"/>
                          </a:solidFill>
                        </a:rPr>
                        <a:t>Xeon  </a:t>
                      </a:r>
                      <a:endParaRPr lang="ru-RU" sz="1600" b="1" dirty="0">
                        <a:solidFill>
                          <a:prstClr val="white"/>
                        </a:solidFill>
                      </a:endParaRPr>
                    </a:p>
                  </p:txBody>
                </p:sp>
                <p:sp>
                  <p:nvSpPr>
                    <p:cNvPr id="37" name="Скругленный прямоугольник 20">
                      <a:extLst>
                        <a:ext uri="{FF2B5EF4-FFF2-40B4-BE49-F238E27FC236}">
                          <a16:creationId xmlns:a16="http://schemas.microsoft.com/office/drawing/2014/main" id="{7B0D8C5A-6834-0046-94BE-FAED2D240943}"/>
                        </a:ext>
                      </a:extLst>
                    </p:cNvPr>
                    <p:cNvSpPr/>
                    <p:nvPr/>
                  </p:nvSpPr>
                  <p:spPr>
                    <a:xfrm>
                      <a:off x="2801348" y="3124954"/>
                      <a:ext cx="1062404" cy="85171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a:solidFill>
                            <a:prstClr val="white"/>
                          </a:solidFill>
                        </a:rPr>
                        <a:t>Intel  </a:t>
                      </a:r>
                    </a:p>
                    <a:p>
                      <a:pPr algn="ctr"/>
                      <a:r>
                        <a:rPr lang="en-US" sz="1600" b="1" dirty="0">
                          <a:solidFill>
                            <a:prstClr val="white"/>
                          </a:solidFill>
                        </a:rPr>
                        <a:t>Xeon Phi</a:t>
                      </a:r>
                      <a:endParaRPr lang="ru-RU" sz="1600" b="1" dirty="0">
                        <a:solidFill>
                          <a:prstClr val="white"/>
                        </a:solidFill>
                      </a:endParaRPr>
                    </a:p>
                  </p:txBody>
                </p:sp>
                <p:sp>
                  <p:nvSpPr>
                    <p:cNvPr id="38" name="Скругленный прямоугольник 33">
                      <a:extLst>
                        <a:ext uri="{FF2B5EF4-FFF2-40B4-BE49-F238E27FC236}">
                          <a16:creationId xmlns:a16="http://schemas.microsoft.com/office/drawing/2014/main" id="{5237D513-5FF6-A344-81F8-E4F661DE07A1}"/>
                        </a:ext>
                      </a:extLst>
                    </p:cNvPr>
                    <p:cNvSpPr/>
                    <p:nvPr/>
                  </p:nvSpPr>
                  <p:spPr>
                    <a:xfrm>
                      <a:off x="1197732" y="5138753"/>
                      <a:ext cx="3024336" cy="584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prstClr val="black"/>
                          </a:solidFill>
                        </a:rPr>
                        <a:t>10 computation nodes</a:t>
                      </a:r>
                      <a:endParaRPr lang="ru-RU" sz="2000" b="1" dirty="0">
                        <a:solidFill>
                          <a:prstClr val="black"/>
                        </a:solidFill>
                      </a:endParaRPr>
                    </a:p>
                  </p:txBody>
                </p:sp>
              </p:grpSp>
            </p:grpSp>
          </p:grpSp>
          <p:grpSp>
            <p:nvGrpSpPr>
              <p:cNvPr id="10" name="Группа 27">
                <a:extLst>
                  <a:ext uri="{FF2B5EF4-FFF2-40B4-BE49-F238E27FC236}">
                    <a16:creationId xmlns:a16="http://schemas.microsoft.com/office/drawing/2014/main" id="{662F745F-4588-594E-9DBC-7B9142A90C7C}"/>
                  </a:ext>
                </a:extLst>
              </p:cNvPr>
              <p:cNvGrpSpPr/>
              <p:nvPr/>
            </p:nvGrpSpPr>
            <p:grpSpPr>
              <a:xfrm>
                <a:off x="4982755" y="1662136"/>
                <a:ext cx="4601938" cy="3848103"/>
                <a:chOff x="4982755" y="1669129"/>
                <a:chExt cx="4601938" cy="3848103"/>
              </a:xfrm>
            </p:grpSpPr>
            <p:sp>
              <p:nvSpPr>
                <p:cNvPr id="11" name="Скругленный прямоугольник 9">
                  <a:extLst>
                    <a:ext uri="{FF2B5EF4-FFF2-40B4-BE49-F238E27FC236}">
                      <a16:creationId xmlns:a16="http://schemas.microsoft.com/office/drawing/2014/main" id="{8475EB2A-4CEF-1C42-A119-DBEA1510318A}"/>
                    </a:ext>
                  </a:extLst>
                </p:cNvPr>
                <p:cNvSpPr/>
                <p:nvPr/>
              </p:nvSpPr>
              <p:spPr>
                <a:xfrm>
                  <a:off x="4982756" y="1669129"/>
                  <a:ext cx="4601368" cy="867103"/>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Supercomputer GOVORUN</a:t>
                  </a:r>
                  <a:endParaRPr lang="ru-RU" sz="2400" b="1" dirty="0">
                    <a:solidFill>
                      <a:prstClr val="white"/>
                    </a:solidFill>
                  </a:endParaRPr>
                </a:p>
              </p:txBody>
            </p:sp>
            <p:sp>
              <p:nvSpPr>
                <p:cNvPr id="12" name="Стрелка вниз 22">
                  <a:extLst>
                    <a:ext uri="{FF2B5EF4-FFF2-40B4-BE49-F238E27FC236}">
                      <a16:creationId xmlns:a16="http://schemas.microsoft.com/office/drawing/2014/main" id="{4555DAC2-482D-114B-8772-B890F37C18B5}"/>
                    </a:ext>
                  </a:extLst>
                </p:cNvPr>
                <p:cNvSpPr/>
                <p:nvPr/>
              </p:nvSpPr>
              <p:spPr>
                <a:xfrm>
                  <a:off x="7110640" y="2650264"/>
                  <a:ext cx="346169" cy="323301"/>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prstClr val="black"/>
                    </a:solidFill>
                  </a:endParaRPr>
                </a:p>
              </p:txBody>
            </p:sp>
            <p:grpSp>
              <p:nvGrpSpPr>
                <p:cNvPr id="13" name="Группа 11">
                  <a:extLst>
                    <a:ext uri="{FF2B5EF4-FFF2-40B4-BE49-F238E27FC236}">
                      <a16:creationId xmlns:a16="http://schemas.microsoft.com/office/drawing/2014/main" id="{908B6FAE-8CA4-2B45-8187-5D3B26F2422C}"/>
                    </a:ext>
                  </a:extLst>
                </p:cNvPr>
                <p:cNvGrpSpPr/>
                <p:nvPr/>
              </p:nvGrpSpPr>
              <p:grpSpPr>
                <a:xfrm>
                  <a:off x="4982755" y="3061851"/>
                  <a:ext cx="4601938" cy="616677"/>
                  <a:chOff x="4977872" y="3061851"/>
                  <a:chExt cx="4601938" cy="616677"/>
                </a:xfrm>
              </p:grpSpPr>
              <p:grpSp>
                <p:nvGrpSpPr>
                  <p:cNvPr id="24" name="Группа 1">
                    <a:extLst>
                      <a:ext uri="{FF2B5EF4-FFF2-40B4-BE49-F238E27FC236}">
                        <a16:creationId xmlns:a16="http://schemas.microsoft.com/office/drawing/2014/main" id="{AC429084-5A7E-6846-A895-CEC71E54E870}"/>
                      </a:ext>
                    </a:extLst>
                  </p:cNvPr>
                  <p:cNvGrpSpPr/>
                  <p:nvPr/>
                </p:nvGrpSpPr>
                <p:grpSpPr>
                  <a:xfrm>
                    <a:off x="4977872" y="3061851"/>
                    <a:ext cx="4601938" cy="616677"/>
                    <a:chOff x="4977872" y="3061851"/>
                    <a:chExt cx="4601938" cy="616677"/>
                  </a:xfrm>
                </p:grpSpPr>
                <p:sp>
                  <p:nvSpPr>
                    <p:cNvPr id="26" name="Скругленный прямоугольник 13">
                      <a:extLst>
                        <a:ext uri="{FF2B5EF4-FFF2-40B4-BE49-F238E27FC236}">
                          <a16:creationId xmlns:a16="http://schemas.microsoft.com/office/drawing/2014/main" id="{94308423-B263-B245-A4A6-75B8094E385E}"/>
                        </a:ext>
                      </a:extLst>
                    </p:cNvPr>
                    <p:cNvSpPr/>
                    <p:nvPr/>
                  </p:nvSpPr>
                  <p:spPr>
                    <a:xfrm>
                      <a:off x="4977872" y="3061851"/>
                      <a:ext cx="4601938" cy="616677"/>
                    </a:xfrm>
                    <a:prstGeom prst="roundRect">
                      <a:avLst/>
                    </a:prstGeom>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prstClr val="white"/>
                          </a:solidFill>
                        </a:rPr>
                        <a:t>CPU-component</a:t>
                      </a:r>
                    </a:p>
                    <a:p>
                      <a:pPr algn="ctr">
                        <a:lnSpc>
                          <a:spcPts val="1300"/>
                        </a:lnSpc>
                      </a:pPr>
                      <a:r>
                        <a:rPr lang="en-US" sz="1600" b="1" dirty="0">
                          <a:solidFill>
                            <a:prstClr val="white"/>
                          </a:solidFill>
                        </a:rPr>
                        <a:t>Intel </a:t>
                      </a:r>
                      <a:r>
                        <a:rPr lang="en-US" sz="1600" b="1" dirty="0" err="1">
                          <a:solidFill>
                            <a:prstClr val="white"/>
                          </a:solidFill>
                        </a:rPr>
                        <a:t>Skylake</a:t>
                      </a:r>
                      <a:endParaRPr lang="ru-RU" sz="1600" b="1" dirty="0">
                        <a:solidFill>
                          <a:prstClr val="white"/>
                        </a:solidFill>
                      </a:endParaRPr>
                    </a:p>
                  </p:txBody>
                </p:sp>
                <p:pic>
                  <p:nvPicPr>
                    <p:cNvPr id="27" name="Picture 26">
                      <a:extLst>
                        <a:ext uri="{FF2B5EF4-FFF2-40B4-BE49-F238E27FC236}">
                          <a16:creationId xmlns:a16="http://schemas.microsoft.com/office/drawing/2014/main" id="{6D9881AF-5F06-CF43-827C-8B1556D381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1548" y="3061851"/>
                      <a:ext cx="648262" cy="42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Скругленный прямоугольник 29">
                    <a:extLst>
                      <a:ext uri="{FF2B5EF4-FFF2-40B4-BE49-F238E27FC236}">
                        <a16:creationId xmlns:a16="http://schemas.microsoft.com/office/drawing/2014/main" id="{5E1A49A5-6BB8-FC46-B6D5-EA68A85AF09F}"/>
                      </a:ext>
                    </a:extLst>
                  </p:cNvPr>
                  <p:cNvSpPr/>
                  <p:nvPr/>
                </p:nvSpPr>
                <p:spPr>
                  <a:xfrm>
                    <a:off x="4977872" y="3080675"/>
                    <a:ext cx="1042400" cy="5790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ts val="2000"/>
                      </a:lnSpc>
                    </a:pPr>
                    <a:r>
                      <a:rPr lang="en-US" sz="2000" b="1" dirty="0">
                        <a:solidFill>
                          <a:prstClr val="black"/>
                        </a:solidFill>
                      </a:rPr>
                      <a:t>40 nodes</a:t>
                    </a:r>
                    <a:endParaRPr lang="ru-RU" sz="2000" b="1" dirty="0">
                      <a:solidFill>
                        <a:prstClr val="black"/>
                      </a:solidFill>
                    </a:endParaRPr>
                  </a:p>
                </p:txBody>
              </p:sp>
            </p:grpSp>
            <p:grpSp>
              <p:nvGrpSpPr>
                <p:cNvPr id="14" name="Группа 26">
                  <a:extLst>
                    <a:ext uri="{FF2B5EF4-FFF2-40B4-BE49-F238E27FC236}">
                      <a16:creationId xmlns:a16="http://schemas.microsoft.com/office/drawing/2014/main" id="{B30F582B-D3F7-4E4F-AD2A-8CFDB6F8A007}"/>
                    </a:ext>
                  </a:extLst>
                </p:cNvPr>
                <p:cNvGrpSpPr/>
                <p:nvPr/>
              </p:nvGrpSpPr>
              <p:grpSpPr>
                <a:xfrm>
                  <a:off x="4983324" y="4604684"/>
                  <a:ext cx="4600800" cy="912548"/>
                  <a:chOff x="4988777" y="4604684"/>
                  <a:chExt cx="4600800" cy="912548"/>
                </a:xfrm>
              </p:grpSpPr>
              <p:grpSp>
                <p:nvGrpSpPr>
                  <p:cNvPr id="20" name="Группа 8">
                    <a:extLst>
                      <a:ext uri="{FF2B5EF4-FFF2-40B4-BE49-F238E27FC236}">
                        <a16:creationId xmlns:a16="http://schemas.microsoft.com/office/drawing/2014/main" id="{D1450CB7-FC84-5748-9BA5-20FAF7438882}"/>
                      </a:ext>
                    </a:extLst>
                  </p:cNvPr>
                  <p:cNvGrpSpPr/>
                  <p:nvPr/>
                </p:nvGrpSpPr>
                <p:grpSpPr>
                  <a:xfrm>
                    <a:off x="4988777" y="4604684"/>
                    <a:ext cx="4600800" cy="912548"/>
                    <a:chOff x="4999682" y="4604684"/>
                    <a:chExt cx="4600800" cy="912548"/>
                  </a:xfrm>
                </p:grpSpPr>
                <p:sp>
                  <p:nvSpPr>
                    <p:cNvPr id="22" name="Скругленный прямоугольник 10">
                      <a:extLst>
                        <a:ext uri="{FF2B5EF4-FFF2-40B4-BE49-F238E27FC236}">
                          <a16:creationId xmlns:a16="http://schemas.microsoft.com/office/drawing/2014/main" id="{BBBB4EB6-A086-2E43-8688-23A8FBFB0230}"/>
                        </a:ext>
                      </a:extLst>
                    </p:cNvPr>
                    <p:cNvSpPr/>
                    <p:nvPr/>
                  </p:nvSpPr>
                  <p:spPr>
                    <a:xfrm>
                      <a:off x="4999682" y="4604684"/>
                      <a:ext cx="4600800" cy="912548"/>
                    </a:xfrm>
                    <a:prstGeom prst="roundRect">
                      <a:avLst/>
                    </a:prstGeom>
                    <a:gradFill>
                      <a:gsLst>
                        <a:gs pos="0">
                          <a:schemeClr val="accent6">
                            <a:lumMod val="75000"/>
                          </a:schemeClr>
                        </a:gs>
                        <a:gs pos="50000">
                          <a:srgbClr val="1A7015"/>
                        </a:gs>
                        <a:gs pos="100000">
                          <a:schemeClr val="accent6">
                            <a:lumMod val="75000"/>
                          </a:schemeClr>
                        </a:gs>
                      </a:gsLst>
                    </a:gradFill>
                    <a:ln w="38100">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lvl="0" algn="ctr"/>
                      <a:r>
                        <a:rPr lang="en-US" sz="2400" b="1" dirty="0">
                          <a:solidFill>
                            <a:prstClr val="white"/>
                          </a:solidFill>
                        </a:rPr>
                        <a:t>GPU-component</a:t>
                      </a:r>
                    </a:p>
                    <a:p>
                      <a:pPr lvl="0" algn="ctr">
                        <a:lnSpc>
                          <a:spcPts val="1300"/>
                        </a:lnSpc>
                      </a:pPr>
                      <a:r>
                        <a:rPr lang="en-US" sz="1600" b="1" dirty="0">
                          <a:solidFill>
                            <a:prstClr val="white"/>
                          </a:solidFill>
                        </a:rPr>
                        <a:t>GPU DGX-1 Volta</a:t>
                      </a:r>
                    </a:p>
                    <a:p>
                      <a:pPr lvl="0" algn="ctr">
                        <a:lnSpc>
                          <a:spcPts val="1300"/>
                        </a:lnSpc>
                      </a:pPr>
                      <a:r>
                        <a:rPr lang="en-US" sz="1600" b="1" dirty="0">
                          <a:solidFill>
                            <a:prstClr val="white"/>
                          </a:solidFill>
                        </a:rPr>
                        <a:t>(NVIDIA Tesla V100)</a:t>
                      </a:r>
                      <a:endParaRPr lang="ru-RU" sz="1600" b="1" dirty="0">
                        <a:solidFill>
                          <a:prstClr val="white"/>
                        </a:solidFill>
                      </a:endParaRPr>
                    </a:p>
                  </p:txBody>
                </p:sp>
                <p:pic>
                  <p:nvPicPr>
                    <p:cNvPr id="23" name="Picture 7">
                      <a:extLst>
                        <a:ext uri="{FF2B5EF4-FFF2-40B4-BE49-F238E27FC236}">
                          <a16:creationId xmlns:a16="http://schemas.microsoft.com/office/drawing/2014/main" id="{F516AD48-BC5E-3947-8200-8C12A650A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801" y="4604684"/>
                      <a:ext cx="634681" cy="504382"/>
                    </a:xfrm>
                    <a:prstGeom prst="rect">
                      <a:avLst/>
                    </a:prstGeom>
                    <a:ln>
                      <a:noFill/>
                    </a:ln>
                  </p:spPr>
                  <p:style>
                    <a:lnRef idx="2">
                      <a:schemeClr val="accent3"/>
                    </a:lnRef>
                    <a:fillRef idx="1">
                      <a:schemeClr val="lt1"/>
                    </a:fillRef>
                    <a:effectRef idx="0">
                      <a:schemeClr val="accent3"/>
                    </a:effectRef>
                    <a:fontRef idx="minor">
                      <a:schemeClr val="dk1"/>
                    </a:fontRef>
                  </p:style>
                </p:pic>
              </p:grpSp>
              <p:sp>
                <p:nvSpPr>
                  <p:cNvPr id="21" name="Скругленный прямоугольник 30">
                    <a:extLst>
                      <a:ext uri="{FF2B5EF4-FFF2-40B4-BE49-F238E27FC236}">
                        <a16:creationId xmlns:a16="http://schemas.microsoft.com/office/drawing/2014/main" id="{2A867D5A-9AD9-1543-B3D6-1F17E8F59CC4}"/>
                      </a:ext>
                    </a:extLst>
                  </p:cNvPr>
                  <p:cNvSpPr/>
                  <p:nvPr/>
                </p:nvSpPr>
                <p:spPr>
                  <a:xfrm>
                    <a:off x="4988777" y="4778447"/>
                    <a:ext cx="1074153" cy="5650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prstClr val="black"/>
                        </a:solidFill>
                      </a:rPr>
                      <a:t>5 nodes</a:t>
                    </a:r>
                    <a:endParaRPr lang="ru-RU" sz="2000" b="1" dirty="0">
                      <a:solidFill>
                        <a:prstClr val="black"/>
                      </a:solidFill>
                    </a:endParaRPr>
                  </a:p>
                </p:txBody>
              </p:sp>
            </p:grpSp>
            <p:grpSp>
              <p:nvGrpSpPr>
                <p:cNvPr id="15" name="Группа 21">
                  <a:extLst>
                    <a:ext uri="{FF2B5EF4-FFF2-40B4-BE49-F238E27FC236}">
                      <a16:creationId xmlns:a16="http://schemas.microsoft.com/office/drawing/2014/main" id="{957F3133-A727-4441-822B-541F9DC5891B}"/>
                    </a:ext>
                  </a:extLst>
                </p:cNvPr>
                <p:cNvGrpSpPr/>
                <p:nvPr/>
              </p:nvGrpSpPr>
              <p:grpSpPr>
                <a:xfrm>
                  <a:off x="4982755" y="3822472"/>
                  <a:ext cx="4601938" cy="627473"/>
                  <a:chOff x="4984767" y="3822472"/>
                  <a:chExt cx="4601938" cy="627473"/>
                </a:xfrm>
              </p:grpSpPr>
              <p:grpSp>
                <p:nvGrpSpPr>
                  <p:cNvPr id="16" name="Группа 38">
                    <a:extLst>
                      <a:ext uri="{FF2B5EF4-FFF2-40B4-BE49-F238E27FC236}">
                        <a16:creationId xmlns:a16="http://schemas.microsoft.com/office/drawing/2014/main" id="{EF453CD9-431B-EC40-8199-8DC2EE9B2D9C}"/>
                      </a:ext>
                    </a:extLst>
                  </p:cNvPr>
                  <p:cNvGrpSpPr/>
                  <p:nvPr/>
                </p:nvGrpSpPr>
                <p:grpSpPr>
                  <a:xfrm>
                    <a:off x="4984767" y="3822472"/>
                    <a:ext cx="4601938" cy="627473"/>
                    <a:chOff x="4977872" y="3061851"/>
                    <a:chExt cx="4601938" cy="627473"/>
                  </a:xfrm>
                </p:grpSpPr>
                <p:sp>
                  <p:nvSpPr>
                    <p:cNvPr id="18" name="Скругленный прямоугольник 43">
                      <a:extLst>
                        <a:ext uri="{FF2B5EF4-FFF2-40B4-BE49-F238E27FC236}">
                          <a16:creationId xmlns:a16="http://schemas.microsoft.com/office/drawing/2014/main" id="{7ABB43F0-3712-B94A-B9DC-B4E65D622D23}"/>
                        </a:ext>
                      </a:extLst>
                    </p:cNvPr>
                    <p:cNvSpPr/>
                    <p:nvPr/>
                  </p:nvSpPr>
                  <p:spPr>
                    <a:xfrm>
                      <a:off x="4977872" y="3072647"/>
                      <a:ext cx="4601938" cy="616677"/>
                    </a:xfrm>
                    <a:prstGeom prst="roundRect">
                      <a:avLst/>
                    </a:prstGeom>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prstClr val="white"/>
                          </a:solidFill>
                        </a:rPr>
                        <a:t>CPU-component</a:t>
                      </a:r>
                    </a:p>
                    <a:p>
                      <a:pPr algn="ctr">
                        <a:lnSpc>
                          <a:spcPts val="1300"/>
                        </a:lnSpc>
                      </a:pPr>
                      <a:r>
                        <a:rPr lang="en-US" sz="1600" b="1" dirty="0">
                          <a:solidFill>
                            <a:prstClr val="white"/>
                          </a:solidFill>
                        </a:rPr>
                        <a:t>Intel Xeon Phi (KNL)</a:t>
                      </a:r>
                      <a:endParaRPr lang="ru-RU" sz="1600" b="1" dirty="0">
                        <a:solidFill>
                          <a:prstClr val="white"/>
                        </a:solidFill>
                      </a:endParaRPr>
                    </a:p>
                  </p:txBody>
                </p:sp>
                <p:pic>
                  <p:nvPicPr>
                    <p:cNvPr id="19" name="Picture 14">
                      <a:extLst>
                        <a:ext uri="{FF2B5EF4-FFF2-40B4-BE49-F238E27FC236}">
                          <a16:creationId xmlns:a16="http://schemas.microsoft.com/office/drawing/2014/main" id="{9C80F8CA-C15C-D945-84C2-3F82FD0A0C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1548" y="3061851"/>
                      <a:ext cx="648262" cy="42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Скругленный прямоугольник 39">
                    <a:extLst>
                      <a:ext uri="{FF2B5EF4-FFF2-40B4-BE49-F238E27FC236}">
                        <a16:creationId xmlns:a16="http://schemas.microsoft.com/office/drawing/2014/main" id="{2B72F5B6-0157-D04F-845E-2D8F898FA625}"/>
                      </a:ext>
                    </a:extLst>
                  </p:cNvPr>
                  <p:cNvSpPr/>
                  <p:nvPr/>
                </p:nvSpPr>
                <p:spPr>
                  <a:xfrm>
                    <a:off x="4984767" y="3841296"/>
                    <a:ext cx="1042400" cy="5790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ts val="2000"/>
                      </a:lnSpc>
                    </a:pPr>
                    <a:r>
                      <a:rPr lang="en-US" sz="2000" b="1" dirty="0">
                        <a:solidFill>
                          <a:prstClr val="black"/>
                        </a:solidFill>
                      </a:rPr>
                      <a:t>21 nodes</a:t>
                    </a:r>
                    <a:endParaRPr lang="ru-RU" sz="2000" b="1" dirty="0">
                      <a:solidFill>
                        <a:prstClr val="black"/>
                      </a:solidFill>
                    </a:endParaRPr>
                  </a:p>
                </p:txBody>
              </p:sp>
            </p:grpSp>
          </p:grpSp>
        </p:grpSp>
        <p:sp>
          <p:nvSpPr>
            <p:cNvPr id="40" name="Скругленный прямоугольник 20">
              <a:extLst>
                <a:ext uri="{FF2B5EF4-FFF2-40B4-BE49-F238E27FC236}">
                  <a16:creationId xmlns:a16="http://schemas.microsoft.com/office/drawing/2014/main" id="{12CF6C30-C507-574F-AE6F-24860FB135A3}"/>
                </a:ext>
              </a:extLst>
            </p:cNvPr>
            <p:cNvSpPr/>
            <p:nvPr/>
          </p:nvSpPr>
          <p:spPr>
            <a:xfrm>
              <a:off x="7880430" y="4279882"/>
              <a:ext cx="1588148" cy="225214"/>
            </a:xfrm>
            <a:prstGeom prst="roundRect">
              <a:avLst/>
            </a:prstGeom>
            <a:solidFill>
              <a:srgbClr val="002060">
                <a:alpha val="87059"/>
              </a:srgb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a:solidFill>
                    <a:prstClr val="white"/>
                  </a:solidFill>
                </a:rPr>
                <a:t>Intel Omni-Path</a:t>
              </a:r>
              <a:endParaRPr lang="ru-RU" sz="1600" b="1" dirty="0">
                <a:solidFill>
                  <a:prstClr val="white"/>
                </a:solidFill>
              </a:endParaRPr>
            </a:p>
          </p:txBody>
        </p:sp>
      </p:grpSp>
      <p:cxnSp>
        <p:nvCxnSpPr>
          <p:cNvPr id="44" name="Straight Connector 43">
            <a:extLst>
              <a:ext uri="{FF2B5EF4-FFF2-40B4-BE49-F238E27FC236}">
                <a16:creationId xmlns:a16="http://schemas.microsoft.com/office/drawing/2014/main" id="{51DF0B2B-4003-6C42-9C16-BE9BE8DB561D}"/>
              </a:ext>
            </a:extLst>
          </p:cNvPr>
          <p:cNvCxnSpPr/>
          <p:nvPr/>
        </p:nvCxnSpPr>
        <p:spPr>
          <a:xfrm>
            <a:off x="4730861" y="2319094"/>
            <a:ext cx="0" cy="419392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147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4029C4-D4B6-CE49-A4B4-1CEF6474E29D}"/>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Heterogeneous computing platform </a:t>
            </a:r>
            <a:r>
              <a:rPr lang="en-US" sz="3600" cap="small" dirty="0" err="1"/>
              <a:t>HybriLIT</a:t>
            </a:r>
            <a:endParaRPr lang="en-US" sz="3600" cap="small" dirty="0"/>
          </a:p>
        </p:txBody>
      </p:sp>
      <p:pic>
        <p:nvPicPr>
          <p:cNvPr id="5" name="Picture 2">
            <a:extLst>
              <a:ext uri="{FF2B5EF4-FFF2-40B4-BE49-F238E27FC236}">
                <a16:creationId xmlns:a16="http://schemas.microsoft.com/office/drawing/2014/main" id="{CFE385F6-E82F-6B40-804E-563B0AA4B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14" t="22708" r="5038" b="34837"/>
          <a:stretch>
            <a:fillRect/>
          </a:stretch>
        </p:blipFill>
        <p:spPr bwMode="auto">
          <a:xfrm>
            <a:off x="838200" y="1257300"/>
            <a:ext cx="11018372"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DC3C3A6-0CAD-0649-97B9-4CA32538CFA9}"/>
              </a:ext>
            </a:extLst>
          </p:cNvPr>
          <p:cNvSpPr txBox="1"/>
          <p:nvPr/>
        </p:nvSpPr>
        <p:spPr>
          <a:xfrm>
            <a:off x="761497" y="2935572"/>
            <a:ext cx="1399357" cy="584775"/>
          </a:xfrm>
          <a:prstGeom prst="rect">
            <a:avLst/>
          </a:prstGeom>
          <a:noFill/>
        </p:spPr>
        <p:txBody>
          <a:bodyPr wrap="none" rtlCol="0">
            <a:spAutoFit/>
          </a:bodyPr>
          <a:lstStyle/>
          <a:p>
            <a:r>
              <a:rPr lang="en-US" sz="3200" b="1" dirty="0"/>
              <a:t>SLURM</a:t>
            </a:r>
            <a:endParaRPr lang="ru-RU" sz="3200" b="1" dirty="0"/>
          </a:p>
        </p:txBody>
      </p:sp>
      <p:sp>
        <p:nvSpPr>
          <p:cNvPr id="7" name="Oval 6">
            <a:extLst>
              <a:ext uri="{FF2B5EF4-FFF2-40B4-BE49-F238E27FC236}">
                <a16:creationId xmlns:a16="http://schemas.microsoft.com/office/drawing/2014/main" id="{999C7CF3-41BA-9146-BC2E-DA12C033FEC4}"/>
              </a:ext>
            </a:extLst>
          </p:cNvPr>
          <p:cNvSpPr/>
          <p:nvPr/>
        </p:nvSpPr>
        <p:spPr>
          <a:xfrm>
            <a:off x="876299" y="1562100"/>
            <a:ext cx="3009901" cy="1314450"/>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Oval 7">
            <a:extLst>
              <a:ext uri="{FF2B5EF4-FFF2-40B4-BE49-F238E27FC236}">
                <a16:creationId xmlns:a16="http://schemas.microsoft.com/office/drawing/2014/main" id="{D893C327-924A-154E-A3BC-435CBAFF25B8}"/>
              </a:ext>
            </a:extLst>
          </p:cNvPr>
          <p:cNvSpPr/>
          <p:nvPr/>
        </p:nvSpPr>
        <p:spPr>
          <a:xfrm>
            <a:off x="876299" y="3788062"/>
            <a:ext cx="3009901" cy="1314450"/>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Oval 8">
            <a:extLst>
              <a:ext uri="{FF2B5EF4-FFF2-40B4-BE49-F238E27FC236}">
                <a16:creationId xmlns:a16="http://schemas.microsoft.com/office/drawing/2014/main" id="{6B9DB0D0-2708-3447-8373-180DDB694A33}"/>
              </a:ext>
            </a:extLst>
          </p:cNvPr>
          <p:cNvSpPr/>
          <p:nvPr/>
        </p:nvSpPr>
        <p:spPr>
          <a:xfrm>
            <a:off x="4047307" y="3788062"/>
            <a:ext cx="3009901" cy="1314450"/>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Straight Arrow Connector 10">
            <a:extLst>
              <a:ext uri="{FF2B5EF4-FFF2-40B4-BE49-F238E27FC236}">
                <a16:creationId xmlns:a16="http://schemas.microsoft.com/office/drawing/2014/main" id="{4A67C0F2-EE0C-B54D-8245-A83137F70AE6}"/>
              </a:ext>
            </a:extLst>
          </p:cNvPr>
          <p:cNvCxnSpPr>
            <a:stCxn id="7" idx="4"/>
            <a:endCxn id="8" idx="0"/>
          </p:cNvCxnSpPr>
          <p:nvPr/>
        </p:nvCxnSpPr>
        <p:spPr>
          <a:xfrm>
            <a:off x="2381250" y="2876550"/>
            <a:ext cx="0" cy="911512"/>
          </a:xfrm>
          <a:prstGeom prst="straightConnector1">
            <a:avLst/>
          </a:prstGeom>
          <a:ln w="50800">
            <a:solidFill>
              <a:srgbClr val="FF0000"/>
            </a:solidFill>
            <a:tailEnd type="triangle" w="med" len="lg"/>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F40D0843-32C1-8D4F-A23F-AD16444A305F}"/>
              </a:ext>
            </a:extLst>
          </p:cNvPr>
          <p:cNvCxnSpPr>
            <a:cxnSpLocks/>
            <a:stCxn id="7" idx="5"/>
            <a:endCxn id="9" idx="0"/>
          </p:cNvCxnSpPr>
          <p:nvPr/>
        </p:nvCxnSpPr>
        <p:spPr>
          <a:xfrm>
            <a:off x="3445410" y="2684053"/>
            <a:ext cx="2106848" cy="1104009"/>
          </a:xfrm>
          <a:prstGeom prst="straightConnector1">
            <a:avLst/>
          </a:prstGeom>
          <a:ln w="50800">
            <a:solidFill>
              <a:srgbClr val="FF0000"/>
            </a:solidFill>
            <a:tailEnd type="triangle" w="med"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7851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Supercomputer “</a:t>
            </a:r>
            <a:r>
              <a:rPr lang="en-US" sz="3600" cap="small" dirty="0" err="1"/>
              <a:t>Govorun</a:t>
            </a:r>
            <a:r>
              <a:rPr lang="en-US" sz="3600" cap="small" dirty="0"/>
              <a:t>”</a:t>
            </a:r>
          </a:p>
        </p:txBody>
      </p:sp>
      <p:pic>
        <p:nvPicPr>
          <p:cNvPr id="43" name="Picture 2" descr="C:\RSC\Events\Dubna_27-28 March 2018\Photos\ОИЯИ_2\2018.03.27 ЛИТ презентация Суперкомпьютера  имени Н.Н. Говоруна\Small\IGOR2602j_s.jpg">
            <a:extLst>
              <a:ext uri="{FF2B5EF4-FFF2-40B4-BE49-F238E27FC236}">
                <a16:creationId xmlns:a16="http://schemas.microsoft.com/office/drawing/2014/main" id="{0655D618-F9A4-754A-9957-E0E71D7A88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235"/>
          <a:stretch/>
        </p:blipFill>
        <p:spPr bwMode="auto">
          <a:xfrm>
            <a:off x="6873009" y="1548384"/>
            <a:ext cx="4408530" cy="425582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4" name="Группа 4">
            <a:extLst>
              <a:ext uri="{FF2B5EF4-FFF2-40B4-BE49-F238E27FC236}">
                <a16:creationId xmlns:a16="http://schemas.microsoft.com/office/drawing/2014/main" id="{6C0ADFEC-782F-034D-B83F-25D731A2EA0C}"/>
              </a:ext>
            </a:extLst>
          </p:cNvPr>
          <p:cNvGrpSpPr/>
          <p:nvPr/>
        </p:nvGrpSpPr>
        <p:grpSpPr>
          <a:xfrm>
            <a:off x="720499" y="1548384"/>
            <a:ext cx="4383334" cy="4265113"/>
            <a:chOff x="8589883" y="19892515"/>
            <a:chExt cx="2859520" cy="2554635"/>
          </a:xfrm>
        </p:grpSpPr>
        <p:pic>
          <p:nvPicPr>
            <p:cNvPr id="48" name="Picture 2">
              <a:extLst>
                <a:ext uri="{FF2B5EF4-FFF2-40B4-BE49-F238E27FC236}">
                  <a16:creationId xmlns:a16="http://schemas.microsoft.com/office/drawing/2014/main" id="{18CEB94D-008F-1A49-9D29-89A6CA2106D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9"/>
            <a:stretch/>
          </p:blipFill>
          <p:spPr bwMode="auto">
            <a:xfrm>
              <a:off x="8589883" y="19892515"/>
              <a:ext cx="1782752" cy="2552656"/>
            </a:xfrm>
            <a:prstGeom prst="rect">
              <a:avLst/>
            </a:prstGeom>
            <a:ln>
              <a:solidFill>
                <a:schemeClr val="tx1"/>
              </a:solidFill>
            </a:ln>
            <a:effectLst>
              <a:outerShdw blurRad="292100" dist="139700" dir="2700000" algn="tl" rotWithShape="0">
                <a:srgbClr val="333333">
                  <a:alpha val="65000"/>
                </a:srgbClr>
              </a:outerShdw>
            </a:effectLst>
          </p:spPr>
        </p:pic>
        <p:pic>
          <p:nvPicPr>
            <p:cNvPr id="49" name="Picture 8">
              <a:extLst>
                <a:ext uri="{FF2B5EF4-FFF2-40B4-BE49-F238E27FC236}">
                  <a16:creationId xmlns:a16="http://schemas.microsoft.com/office/drawing/2014/main" id="{FCC48B26-E4C2-2347-A3FC-C712DD1E0B5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372635" y="19894495"/>
              <a:ext cx="1076768" cy="2552655"/>
            </a:xfrm>
            <a:prstGeom prst="rect">
              <a:avLst/>
            </a:prstGeom>
            <a:ln>
              <a:solidFill>
                <a:schemeClr val="tx1"/>
              </a:solidFill>
            </a:ln>
            <a:effectLst>
              <a:outerShdw blurRad="292100" dist="139700" dir="2700000" algn="tl" rotWithShape="0">
                <a:srgbClr val="333333">
                  <a:alpha val="65000"/>
                </a:srgbClr>
              </a:outerShdw>
            </a:effectLst>
          </p:spPr>
        </p:pic>
      </p:grpSp>
      <p:sp>
        <p:nvSpPr>
          <p:cNvPr id="46" name="Скругленный прямоугольник 32">
            <a:extLst>
              <a:ext uri="{FF2B5EF4-FFF2-40B4-BE49-F238E27FC236}">
                <a16:creationId xmlns:a16="http://schemas.microsoft.com/office/drawing/2014/main" id="{B47E419A-4C6A-294B-A4AB-D60E985399A4}"/>
              </a:ext>
            </a:extLst>
          </p:cNvPr>
          <p:cNvSpPr/>
          <p:nvPr/>
        </p:nvSpPr>
        <p:spPr>
          <a:xfrm>
            <a:off x="695303" y="4218582"/>
            <a:ext cx="4408530" cy="1594916"/>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Peak performance in </a:t>
            </a:r>
            <a:r>
              <a:rPr lang="en-US" sz="2400" b="1" dirty="0">
                <a:solidFill>
                  <a:srgbClr val="C00000"/>
                </a:solidFill>
                <a:latin typeface="Calibri" panose="020F0502020204030204" pitchFamily="34" charset="0"/>
                <a:cs typeface="Calibri" panose="020F0502020204030204" pitchFamily="34" charset="0"/>
              </a:rPr>
              <a:t>2018</a:t>
            </a:r>
            <a:r>
              <a:rPr lang="en-US" sz="2400" b="1" dirty="0">
                <a:latin typeface="Calibri" panose="020F0502020204030204" pitchFamily="34" charset="0"/>
                <a:cs typeface="Calibri" panose="020F0502020204030204" pitchFamily="34" charset="0"/>
              </a:rPr>
              <a:t>:</a:t>
            </a:r>
          </a:p>
          <a:p>
            <a:r>
              <a:rPr lang="en-US" sz="2400" b="1" dirty="0">
                <a:solidFill>
                  <a:srgbClr val="C00000"/>
                </a:solidFill>
                <a:latin typeface="Calibri" panose="020F0502020204030204" pitchFamily="34" charset="0"/>
                <a:cs typeface="Calibri" panose="020F0502020204030204" pitchFamily="34" charset="0"/>
              </a:rPr>
              <a:t>1000</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TFlops</a:t>
            </a:r>
            <a:r>
              <a:rPr lang="en-US" sz="2400" b="1" dirty="0">
                <a:latin typeface="Calibri" panose="020F0502020204030204" pitchFamily="34" charset="0"/>
                <a:cs typeface="Calibri" panose="020F0502020204030204" pitchFamily="34" charset="0"/>
              </a:rPr>
              <a:t> for single precision</a:t>
            </a:r>
            <a:r>
              <a:rPr lang="ru-RU" sz="2400" b="1" dirty="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r>
              <a:rPr lang="en-US" sz="2400" b="1" dirty="0">
                <a:solidFill>
                  <a:srgbClr val="C00000"/>
                </a:solidFill>
                <a:latin typeface="Calibri" panose="020F0502020204030204" pitchFamily="34" charset="0"/>
                <a:cs typeface="Calibri" panose="020F0502020204030204" pitchFamily="34" charset="0"/>
              </a:rPr>
              <a:t>500</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TFlops</a:t>
            </a:r>
            <a:r>
              <a:rPr lang="en-US" sz="2400" b="1" dirty="0">
                <a:latin typeface="Calibri" panose="020F0502020204030204" pitchFamily="34" charset="0"/>
                <a:cs typeface="Calibri" panose="020F0502020204030204" pitchFamily="34" charset="0"/>
              </a:rPr>
              <a:t> for double precision</a:t>
            </a:r>
            <a:endParaRPr lang="ru-RU" sz="2400" b="1" dirty="0">
              <a:latin typeface="Calibri" panose="020F0502020204030204" pitchFamily="34" charset="0"/>
              <a:cs typeface="Calibri" panose="020F0502020204030204" pitchFamily="34" charset="0"/>
            </a:endParaRPr>
          </a:p>
        </p:txBody>
      </p:sp>
      <p:sp>
        <p:nvSpPr>
          <p:cNvPr id="47" name="Стрелка вправо 28">
            <a:extLst>
              <a:ext uri="{FF2B5EF4-FFF2-40B4-BE49-F238E27FC236}">
                <a16:creationId xmlns:a16="http://schemas.microsoft.com/office/drawing/2014/main" id="{8A3AA50F-24CB-8A49-A69A-E5CF2DBC8DC3}"/>
              </a:ext>
            </a:extLst>
          </p:cNvPr>
          <p:cNvSpPr/>
          <p:nvPr/>
        </p:nvSpPr>
        <p:spPr>
          <a:xfrm>
            <a:off x="5103833" y="2911854"/>
            <a:ext cx="1769176" cy="95381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a:solidFill>
                  <a:srgbClr val="C00000"/>
                </a:solidFill>
              </a:rPr>
              <a:t>Update</a:t>
            </a:r>
            <a:endParaRPr lang="ru-RU" sz="2400" b="1" dirty="0">
              <a:solidFill>
                <a:srgbClr val="C00000"/>
              </a:solidFill>
            </a:endParaRPr>
          </a:p>
        </p:txBody>
      </p:sp>
      <p:sp>
        <p:nvSpPr>
          <p:cNvPr id="52" name="Скругленный прямоугольник 32">
            <a:extLst>
              <a:ext uri="{FF2B5EF4-FFF2-40B4-BE49-F238E27FC236}">
                <a16:creationId xmlns:a16="http://schemas.microsoft.com/office/drawing/2014/main" id="{88516EAF-570B-9944-B6C3-E035D774DA33}"/>
              </a:ext>
            </a:extLst>
          </p:cNvPr>
          <p:cNvSpPr/>
          <p:nvPr/>
        </p:nvSpPr>
        <p:spPr>
          <a:xfrm>
            <a:off x="6853131" y="4146889"/>
            <a:ext cx="4446000" cy="1657324"/>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Peak performance in </a:t>
            </a:r>
            <a:r>
              <a:rPr lang="en-US" sz="2400" b="1" dirty="0">
                <a:solidFill>
                  <a:srgbClr val="C00000"/>
                </a:solidFill>
                <a:latin typeface="Calibri" panose="020F0502020204030204" pitchFamily="34" charset="0"/>
                <a:cs typeface="Calibri" panose="020F0502020204030204" pitchFamily="34" charset="0"/>
              </a:rPr>
              <a:t>2019</a:t>
            </a:r>
            <a:r>
              <a:rPr lang="en-US" sz="2400" b="1" dirty="0">
                <a:latin typeface="Calibri" panose="020F0502020204030204" pitchFamily="34" charset="0"/>
                <a:cs typeface="Calibri" panose="020F0502020204030204" pitchFamily="34" charset="0"/>
              </a:rPr>
              <a:t>:</a:t>
            </a:r>
          </a:p>
          <a:p>
            <a:r>
              <a:rPr lang="en-US" sz="2400" b="1" dirty="0">
                <a:solidFill>
                  <a:srgbClr val="C00000"/>
                </a:solidFill>
                <a:latin typeface="Calibri" panose="020F0502020204030204" pitchFamily="34" charset="0"/>
                <a:cs typeface="Calibri" panose="020F0502020204030204" pitchFamily="34" charset="0"/>
              </a:rPr>
              <a:t>1700</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TFlops</a:t>
            </a:r>
            <a:r>
              <a:rPr lang="en-US" sz="2400" b="1" dirty="0">
                <a:latin typeface="Calibri" panose="020F0502020204030204" pitchFamily="34" charset="0"/>
                <a:cs typeface="Calibri" panose="020F0502020204030204" pitchFamily="34" charset="0"/>
              </a:rPr>
              <a:t> for single precision</a:t>
            </a:r>
            <a:r>
              <a:rPr lang="ru-RU" sz="2400" b="1" dirty="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r>
              <a:rPr lang="en-US" sz="2400" b="1" dirty="0">
                <a:solidFill>
                  <a:srgbClr val="C00000"/>
                </a:solidFill>
                <a:latin typeface="Calibri" panose="020F0502020204030204" pitchFamily="34" charset="0"/>
                <a:cs typeface="Calibri" panose="020F0502020204030204" pitchFamily="34" charset="0"/>
              </a:rPr>
              <a:t>860</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TFlops</a:t>
            </a:r>
            <a:r>
              <a:rPr lang="en-US" sz="2400" b="1" dirty="0">
                <a:latin typeface="Calibri" panose="020F0502020204030204" pitchFamily="34" charset="0"/>
                <a:cs typeface="Calibri" panose="020F0502020204030204" pitchFamily="34" charset="0"/>
              </a:rPr>
              <a:t> for double precision</a:t>
            </a:r>
            <a:endParaRPr lang="ru-RU" sz="2400" b="1" dirty="0">
              <a:latin typeface="Calibri" panose="020F0502020204030204" pitchFamily="34" charset="0"/>
              <a:cs typeface="Calibri" panose="020F0502020204030204" pitchFamily="34" charset="0"/>
            </a:endParaRPr>
          </a:p>
        </p:txBody>
      </p:sp>
      <p:sp>
        <p:nvSpPr>
          <p:cNvPr id="50" name="Прямоугольник 12">
            <a:extLst>
              <a:ext uri="{FF2B5EF4-FFF2-40B4-BE49-F238E27FC236}">
                <a16:creationId xmlns:a16="http://schemas.microsoft.com/office/drawing/2014/main" id="{03CB5AD0-D1D4-374B-887A-D39671BC24AC}"/>
              </a:ext>
            </a:extLst>
          </p:cNvPr>
          <p:cNvSpPr/>
          <p:nvPr/>
        </p:nvSpPr>
        <p:spPr>
          <a:xfrm>
            <a:off x="9519404" y="4146888"/>
            <a:ext cx="1762135" cy="461665"/>
          </a:xfrm>
          <a:prstGeom prst="rect">
            <a:avLst/>
          </a:prstGeom>
        </p:spPr>
        <p:txBody>
          <a:bodyPr wrap="square">
            <a:spAutoFit/>
          </a:bodyPr>
          <a:lstStyle/>
          <a:p>
            <a:pPr algn="r">
              <a:spcAft>
                <a:spcPts val="600"/>
              </a:spcAft>
            </a:pPr>
            <a:r>
              <a:rPr lang="en-US" sz="2400" b="1" dirty="0">
                <a:solidFill>
                  <a:srgbClr val="C00000"/>
                </a:solidFill>
                <a:latin typeface="Calibri" panose="020F0502020204030204" pitchFamily="34" charset="0"/>
                <a:cs typeface="Calibri" panose="020F0502020204030204" pitchFamily="34" charset="0"/>
              </a:rPr>
              <a:t>#10 </a:t>
            </a:r>
            <a:r>
              <a:rPr lang="ru-RU" sz="2400" b="1" dirty="0">
                <a:solidFill>
                  <a:srgbClr val="C00000"/>
                </a:solidFill>
                <a:latin typeface="Calibri" panose="020F0502020204030204" pitchFamily="34" charset="0"/>
                <a:cs typeface="Calibri" panose="020F0502020204030204" pitchFamily="34" charset="0"/>
              </a:rPr>
              <a:t>в </a:t>
            </a:r>
            <a:r>
              <a:rPr lang="en-US" sz="2400" b="1" dirty="0">
                <a:solidFill>
                  <a:srgbClr val="C00000"/>
                </a:solidFill>
                <a:latin typeface="Calibri" panose="020F0502020204030204" pitchFamily="34" charset="0"/>
                <a:cs typeface="Calibri" panose="020F0502020204030204" pitchFamily="34" charset="0"/>
              </a:rPr>
              <a:t>Top50</a:t>
            </a:r>
          </a:p>
        </p:txBody>
      </p:sp>
    </p:spTree>
    <p:extLst>
      <p:ext uri="{BB962C8B-B14F-4D97-AF65-F5344CB8AC3E}">
        <p14:creationId xmlns:p14="http://schemas.microsoft.com/office/powerpoint/2010/main" val="2433834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5124A-1B68-C449-B416-9C4B5CF6BA1C}"/>
              </a:ext>
            </a:extLst>
          </p:cNvPr>
          <p:cNvPicPr>
            <a:picLocks noChangeAspect="1"/>
          </p:cNvPicPr>
          <p:nvPr/>
        </p:nvPicPr>
        <p:blipFill>
          <a:blip r:embed="rId3"/>
          <a:stretch>
            <a:fillRect/>
          </a:stretch>
        </p:blipFill>
        <p:spPr>
          <a:xfrm>
            <a:off x="1863055" y="3587978"/>
            <a:ext cx="2317413" cy="2317413"/>
          </a:xfrm>
          <a:prstGeom prst="rect">
            <a:avLst/>
          </a:prstGeom>
        </p:spPr>
      </p:pic>
      <p:sp>
        <p:nvSpPr>
          <p:cNvPr id="4" name="Title 1">
            <a:extLst>
              <a:ext uri="{FF2B5EF4-FFF2-40B4-BE49-F238E27FC236}">
                <a16:creationId xmlns:a16="http://schemas.microsoft.com/office/drawing/2014/main" id="{B8C095E8-2241-F142-BCF6-7C48CA33FFDA}"/>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a:t>Main computational components of </a:t>
            </a:r>
            <a:r>
              <a:rPr lang="en-US" sz="3600" cap="small" dirty="0" err="1"/>
              <a:t>Govorun</a:t>
            </a:r>
            <a:endParaRPr lang="en-US" sz="3600" cap="small" dirty="0"/>
          </a:p>
        </p:txBody>
      </p:sp>
      <p:sp>
        <p:nvSpPr>
          <p:cNvPr id="15" name="TextBox 14">
            <a:extLst>
              <a:ext uri="{FF2B5EF4-FFF2-40B4-BE49-F238E27FC236}">
                <a16:creationId xmlns:a16="http://schemas.microsoft.com/office/drawing/2014/main" id="{AC231DB6-5D22-5948-B9ED-F579EB07106D}"/>
              </a:ext>
            </a:extLst>
          </p:cNvPr>
          <p:cNvSpPr txBox="1"/>
          <p:nvPr/>
        </p:nvSpPr>
        <p:spPr>
          <a:xfrm>
            <a:off x="4853980" y="4552706"/>
            <a:ext cx="3190143" cy="1692771"/>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2400" b="1" cap="small" dirty="0">
                <a:solidFill>
                  <a:srgbClr val="C00000"/>
                </a:solidFill>
              </a:rPr>
              <a:t>40x</a:t>
            </a:r>
          </a:p>
          <a:p>
            <a:pPr algn="ctr">
              <a:defRPr/>
            </a:pPr>
            <a:r>
              <a:rPr lang="en-US" sz="2000" b="1" cap="small" dirty="0">
                <a:solidFill>
                  <a:srgbClr val="002060"/>
                </a:solidFill>
              </a:rPr>
              <a:t>5120</a:t>
            </a:r>
            <a:r>
              <a:rPr lang="en-US" sz="2000" cap="small" dirty="0"/>
              <a:t> GPU cores</a:t>
            </a:r>
          </a:p>
          <a:p>
            <a:pPr algn="ctr">
              <a:defRPr/>
            </a:pPr>
            <a:r>
              <a:rPr lang="en-US" sz="2000" b="1" cap="small" dirty="0">
                <a:solidFill>
                  <a:srgbClr val="002060"/>
                </a:solidFill>
              </a:rPr>
              <a:t>80</a:t>
            </a:r>
            <a:r>
              <a:rPr lang="en-US" sz="2000" cap="small" dirty="0"/>
              <a:t> Streaming Multiprocessor</a:t>
            </a:r>
          </a:p>
          <a:p>
            <a:pPr algn="ctr">
              <a:defRPr/>
            </a:pPr>
            <a:r>
              <a:rPr lang="en-US" sz="2000" b="1" cap="small" dirty="0">
                <a:solidFill>
                  <a:srgbClr val="002060"/>
                </a:solidFill>
              </a:rPr>
              <a:t>1.25</a:t>
            </a:r>
            <a:r>
              <a:rPr lang="en-US" sz="2000" cap="small" dirty="0"/>
              <a:t> GHz</a:t>
            </a:r>
          </a:p>
          <a:p>
            <a:pPr algn="ctr">
              <a:defRPr/>
            </a:pPr>
            <a:r>
              <a:rPr lang="en-US" sz="2000" b="1" cap="small" dirty="0">
                <a:solidFill>
                  <a:srgbClr val="002060"/>
                </a:solidFill>
              </a:rPr>
              <a:t>16</a:t>
            </a:r>
            <a:r>
              <a:rPr lang="en-US" sz="2000" cap="small" dirty="0"/>
              <a:t> GB RAM</a:t>
            </a:r>
          </a:p>
        </p:txBody>
      </p:sp>
      <p:pic>
        <p:nvPicPr>
          <p:cNvPr id="17" name="Picture 2" descr="C:\Users\Zhukov\Documents\MEGA\MEGAsync\2018_uzbekistan\l2_tesla-v100.png">
            <a:extLst>
              <a:ext uri="{FF2B5EF4-FFF2-40B4-BE49-F238E27FC236}">
                <a16:creationId xmlns:a16="http://schemas.microsoft.com/office/drawing/2014/main" id="{DF676867-45CF-594F-AC6B-000BD3B1EA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790" y="2567236"/>
            <a:ext cx="3534580" cy="19655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99AA1B5-2869-7944-86A7-74F2FEF87115}"/>
              </a:ext>
            </a:extLst>
          </p:cNvPr>
          <p:cNvSpPr txBox="1"/>
          <p:nvPr/>
        </p:nvSpPr>
        <p:spPr>
          <a:xfrm>
            <a:off x="8970710" y="4275247"/>
            <a:ext cx="2103583" cy="2000548"/>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algn="r" eaLnBrk="1" fontAlgn="auto" hangingPunct="1">
              <a:spcBef>
                <a:spcPts val="0"/>
              </a:spcBef>
              <a:spcAft>
                <a:spcPts val="0"/>
              </a:spcAft>
              <a:defRPr/>
            </a:pPr>
            <a:r>
              <a:rPr lang="en-US" sz="2400" b="1" cap="small" dirty="0">
                <a:solidFill>
                  <a:srgbClr val="C00000"/>
                </a:solidFill>
              </a:rPr>
              <a:t>21x</a:t>
            </a:r>
          </a:p>
          <a:p>
            <a:pPr algn="r" eaLnBrk="1" fontAlgn="auto" hangingPunct="1">
              <a:spcBef>
                <a:spcPts val="0"/>
              </a:spcBef>
              <a:spcAft>
                <a:spcPts val="0"/>
              </a:spcAft>
              <a:defRPr/>
            </a:pPr>
            <a:r>
              <a:rPr lang="en-US" sz="2000" b="1" cap="small" dirty="0">
                <a:solidFill>
                  <a:srgbClr val="002060"/>
                </a:solidFill>
              </a:rPr>
              <a:t>72</a:t>
            </a:r>
            <a:r>
              <a:rPr lang="en-US" sz="2000" cap="small" dirty="0"/>
              <a:t> cores</a:t>
            </a:r>
          </a:p>
          <a:p>
            <a:pPr algn="r" eaLnBrk="1" fontAlgn="auto" hangingPunct="1">
              <a:spcBef>
                <a:spcPts val="0"/>
              </a:spcBef>
              <a:spcAft>
                <a:spcPts val="0"/>
              </a:spcAft>
              <a:defRPr/>
            </a:pPr>
            <a:r>
              <a:rPr lang="en-US" sz="2000" b="1" cap="small" dirty="0">
                <a:solidFill>
                  <a:srgbClr val="002060"/>
                </a:solidFill>
              </a:rPr>
              <a:t>288</a:t>
            </a:r>
            <a:r>
              <a:rPr lang="en-US" sz="2000" cap="small" dirty="0"/>
              <a:t> threads</a:t>
            </a:r>
          </a:p>
          <a:p>
            <a:pPr algn="r" eaLnBrk="1" fontAlgn="auto" hangingPunct="1">
              <a:spcBef>
                <a:spcPts val="0"/>
              </a:spcBef>
              <a:spcAft>
                <a:spcPts val="0"/>
              </a:spcAft>
              <a:defRPr/>
            </a:pPr>
            <a:r>
              <a:rPr lang="en-US" sz="2000" b="1" cap="small" dirty="0">
                <a:solidFill>
                  <a:srgbClr val="002060"/>
                </a:solidFill>
              </a:rPr>
              <a:t>1.5</a:t>
            </a:r>
            <a:r>
              <a:rPr lang="en-US" sz="2000" cap="small" dirty="0">
                <a:solidFill>
                  <a:schemeClr val="tx1"/>
                </a:solidFill>
              </a:rPr>
              <a:t> GHz</a:t>
            </a:r>
          </a:p>
          <a:p>
            <a:pPr algn="r" eaLnBrk="1" fontAlgn="auto" hangingPunct="1">
              <a:spcBef>
                <a:spcPts val="0"/>
              </a:spcBef>
              <a:spcAft>
                <a:spcPts val="0"/>
              </a:spcAft>
              <a:defRPr/>
            </a:pPr>
            <a:r>
              <a:rPr lang="it-IT" sz="2000" b="1" cap="small" dirty="0">
                <a:solidFill>
                  <a:srgbClr val="002060"/>
                </a:solidFill>
              </a:rPr>
              <a:t>16</a:t>
            </a:r>
            <a:r>
              <a:rPr lang="it-IT" sz="2000" cap="small" dirty="0">
                <a:solidFill>
                  <a:schemeClr val="tx1"/>
                </a:solidFill>
              </a:rPr>
              <a:t> GB RAM</a:t>
            </a:r>
          </a:p>
          <a:p>
            <a:pPr algn="r">
              <a:defRPr/>
            </a:pPr>
            <a:r>
              <a:rPr lang="en-US" sz="2000" b="1" cap="small" dirty="0"/>
              <a:t>Intel® AVX-512</a:t>
            </a:r>
            <a:endParaRPr lang="it-IT" sz="2000" cap="small" dirty="0">
              <a:solidFill>
                <a:schemeClr val="tx1"/>
              </a:solidFill>
            </a:endParaRPr>
          </a:p>
        </p:txBody>
      </p:sp>
      <p:pic>
        <p:nvPicPr>
          <p:cNvPr id="21" name="Picture 20">
            <a:extLst>
              <a:ext uri="{FF2B5EF4-FFF2-40B4-BE49-F238E27FC236}">
                <a16:creationId xmlns:a16="http://schemas.microsoft.com/office/drawing/2014/main" id="{87DE3E45-CEE7-6147-8D92-154C2F199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1752" y="1988984"/>
            <a:ext cx="3567230" cy="2407156"/>
          </a:xfrm>
          <a:prstGeom prst="rect">
            <a:avLst/>
          </a:prstGeom>
        </p:spPr>
      </p:pic>
      <p:sp>
        <p:nvSpPr>
          <p:cNvPr id="23" name="TextBox 22">
            <a:extLst>
              <a:ext uri="{FF2B5EF4-FFF2-40B4-BE49-F238E27FC236}">
                <a16:creationId xmlns:a16="http://schemas.microsoft.com/office/drawing/2014/main" id="{69906A07-AD8B-D04C-B195-29A896910896}"/>
              </a:ext>
            </a:extLst>
          </p:cNvPr>
          <p:cNvSpPr txBox="1"/>
          <p:nvPr/>
        </p:nvSpPr>
        <p:spPr>
          <a:xfrm>
            <a:off x="250921" y="1792896"/>
            <a:ext cx="1776125" cy="1692771"/>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algn="r">
              <a:defRPr/>
            </a:pPr>
            <a:r>
              <a:rPr lang="ru-RU" sz="2400" b="1" cap="small" dirty="0">
                <a:solidFill>
                  <a:srgbClr val="C00000"/>
                </a:solidFill>
              </a:rPr>
              <a:t>8</a:t>
            </a:r>
            <a:r>
              <a:rPr lang="en-US" sz="2400" b="1" cap="small" dirty="0">
                <a:solidFill>
                  <a:srgbClr val="C00000"/>
                </a:solidFill>
              </a:rPr>
              <a:t>0x</a:t>
            </a:r>
            <a:endParaRPr lang="ru-RU" sz="2400" b="1" cap="small" dirty="0">
              <a:solidFill>
                <a:srgbClr val="C00000"/>
              </a:solidFill>
            </a:endParaRPr>
          </a:p>
          <a:p>
            <a:pPr algn="r" eaLnBrk="1" fontAlgn="auto" hangingPunct="1">
              <a:spcBef>
                <a:spcPts val="0"/>
              </a:spcBef>
              <a:spcAft>
                <a:spcPts val="0"/>
              </a:spcAft>
              <a:defRPr/>
            </a:pPr>
            <a:r>
              <a:rPr lang="en-US" sz="2000" b="1" cap="small" dirty="0">
                <a:solidFill>
                  <a:srgbClr val="002060"/>
                </a:solidFill>
              </a:rPr>
              <a:t>18</a:t>
            </a:r>
            <a:r>
              <a:rPr lang="en-US" sz="2000" b="1" cap="small" dirty="0">
                <a:solidFill>
                  <a:srgbClr val="00B050"/>
                </a:solidFill>
              </a:rPr>
              <a:t> </a:t>
            </a:r>
            <a:r>
              <a:rPr lang="en-US" sz="2000" cap="small" dirty="0"/>
              <a:t>cores</a:t>
            </a:r>
          </a:p>
          <a:p>
            <a:pPr algn="r" eaLnBrk="1" fontAlgn="auto" hangingPunct="1">
              <a:spcBef>
                <a:spcPts val="0"/>
              </a:spcBef>
              <a:spcAft>
                <a:spcPts val="0"/>
              </a:spcAft>
              <a:defRPr/>
            </a:pPr>
            <a:r>
              <a:rPr lang="en-US" sz="2000" b="1" cap="small" dirty="0">
                <a:solidFill>
                  <a:srgbClr val="002060"/>
                </a:solidFill>
              </a:rPr>
              <a:t>36</a:t>
            </a:r>
            <a:r>
              <a:rPr lang="en-US" sz="2000" cap="small" dirty="0"/>
              <a:t> threads</a:t>
            </a:r>
          </a:p>
          <a:p>
            <a:pPr algn="r" eaLnBrk="1" fontAlgn="auto" hangingPunct="1">
              <a:spcBef>
                <a:spcPts val="0"/>
              </a:spcBef>
              <a:spcAft>
                <a:spcPts val="0"/>
              </a:spcAft>
              <a:defRPr/>
            </a:pPr>
            <a:r>
              <a:rPr lang="en-US" sz="2000" b="1" cap="small" dirty="0">
                <a:solidFill>
                  <a:srgbClr val="002060"/>
                </a:solidFill>
              </a:rPr>
              <a:t>3.0</a:t>
            </a:r>
            <a:r>
              <a:rPr lang="en-US" sz="2000" cap="small" dirty="0">
                <a:solidFill>
                  <a:schemeClr val="tx1"/>
                </a:solidFill>
              </a:rPr>
              <a:t> GHz</a:t>
            </a:r>
          </a:p>
          <a:p>
            <a:pPr algn="r" eaLnBrk="1" fontAlgn="auto" hangingPunct="1"/>
            <a:r>
              <a:rPr lang="en-US" sz="2000" b="1" cap="small" dirty="0"/>
              <a:t>Intel® AVX-512</a:t>
            </a:r>
            <a:endParaRPr lang="en-US" sz="2000" cap="small" dirty="0"/>
          </a:p>
        </p:txBody>
      </p:sp>
      <p:pic>
        <p:nvPicPr>
          <p:cNvPr id="27" name="Picture 26">
            <a:extLst>
              <a:ext uri="{FF2B5EF4-FFF2-40B4-BE49-F238E27FC236}">
                <a16:creationId xmlns:a16="http://schemas.microsoft.com/office/drawing/2014/main" id="{C18933A1-8F72-1B4A-8ED7-576A822BC0DB}"/>
              </a:ext>
            </a:extLst>
          </p:cNvPr>
          <p:cNvPicPr>
            <a:picLocks noChangeAspect="1"/>
          </p:cNvPicPr>
          <p:nvPr/>
        </p:nvPicPr>
        <p:blipFill>
          <a:blip r:embed="rId6"/>
          <a:stretch>
            <a:fillRect/>
          </a:stretch>
        </p:blipFill>
        <p:spPr>
          <a:xfrm>
            <a:off x="1981842" y="1408285"/>
            <a:ext cx="2086795" cy="2086795"/>
          </a:xfrm>
          <a:prstGeom prst="rect">
            <a:avLst/>
          </a:prstGeom>
        </p:spPr>
      </p:pic>
      <p:sp>
        <p:nvSpPr>
          <p:cNvPr id="28" name="TextBox 27">
            <a:extLst>
              <a:ext uri="{FF2B5EF4-FFF2-40B4-BE49-F238E27FC236}">
                <a16:creationId xmlns:a16="http://schemas.microsoft.com/office/drawing/2014/main" id="{D887EA4E-F89B-2243-8433-31E7F473806D}"/>
              </a:ext>
            </a:extLst>
          </p:cNvPr>
          <p:cNvSpPr txBox="1"/>
          <p:nvPr/>
        </p:nvSpPr>
        <p:spPr>
          <a:xfrm>
            <a:off x="1340652" y="933741"/>
            <a:ext cx="2839816" cy="461665"/>
          </a:xfrm>
          <a:prstGeom prst="rect">
            <a:avLst/>
          </a:prstGeom>
          <a:noFill/>
        </p:spPr>
        <p:txBody>
          <a:bodyPr wrap="none" rtlCol="0">
            <a:spAutoFit/>
          </a:bodyPr>
          <a:lstStyle/>
          <a:p>
            <a:pPr algn="r"/>
            <a:r>
              <a:rPr lang="en-US" sz="2400" b="1" cap="small" dirty="0">
                <a:solidFill>
                  <a:srgbClr val="C00000"/>
                </a:solidFill>
              </a:rPr>
              <a:t>Intel Xeon Gold 6154</a:t>
            </a:r>
            <a:endParaRPr lang="ru-RU" sz="2400" b="1" cap="small" dirty="0">
              <a:solidFill>
                <a:srgbClr val="C00000"/>
              </a:solidFill>
            </a:endParaRPr>
          </a:p>
        </p:txBody>
      </p:sp>
      <p:sp>
        <p:nvSpPr>
          <p:cNvPr id="37" name="TextBox 36">
            <a:extLst>
              <a:ext uri="{FF2B5EF4-FFF2-40B4-BE49-F238E27FC236}">
                <a16:creationId xmlns:a16="http://schemas.microsoft.com/office/drawing/2014/main" id="{CE3D691F-28DC-1E4C-A766-3EE30BB69635}"/>
              </a:ext>
            </a:extLst>
          </p:cNvPr>
          <p:cNvSpPr txBox="1"/>
          <p:nvPr/>
        </p:nvSpPr>
        <p:spPr>
          <a:xfrm>
            <a:off x="840515" y="5837304"/>
            <a:ext cx="3339953" cy="461665"/>
          </a:xfrm>
          <a:prstGeom prst="rect">
            <a:avLst/>
          </a:prstGeom>
          <a:noFill/>
        </p:spPr>
        <p:txBody>
          <a:bodyPr wrap="none" rtlCol="0">
            <a:spAutoFit/>
          </a:bodyPr>
          <a:lstStyle/>
          <a:p>
            <a:r>
              <a:rPr lang="en-US" sz="2400" b="1" cap="small" dirty="0">
                <a:solidFill>
                  <a:srgbClr val="C00000"/>
                </a:solidFill>
              </a:rPr>
              <a:t>Intel Xeon Platinum 8268</a:t>
            </a:r>
            <a:endParaRPr lang="ru-RU" sz="2400" b="1" cap="small" dirty="0">
              <a:solidFill>
                <a:srgbClr val="C00000"/>
              </a:solidFill>
            </a:endParaRPr>
          </a:p>
        </p:txBody>
      </p:sp>
      <p:sp>
        <p:nvSpPr>
          <p:cNvPr id="38" name="TextBox 37">
            <a:extLst>
              <a:ext uri="{FF2B5EF4-FFF2-40B4-BE49-F238E27FC236}">
                <a16:creationId xmlns:a16="http://schemas.microsoft.com/office/drawing/2014/main" id="{5F9838AF-D700-5444-813A-31F0D1991705}"/>
              </a:ext>
            </a:extLst>
          </p:cNvPr>
          <p:cNvSpPr txBox="1"/>
          <p:nvPr/>
        </p:nvSpPr>
        <p:spPr>
          <a:xfrm>
            <a:off x="259542" y="3750724"/>
            <a:ext cx="1776125" cy="1692771"/>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algn="r">
              <a:defRPr/>
            </a:pPr>
            <a:r>
              <a:rPr lang="en-US" sz="2000" b="1" cap="small" dirty="0"/>
              <a:t>Intel® AVX-512</a:t>
            </a:r>
          </a:p>
          <a:p>
            <a:pPr algn="r">
              <a:defRPr/>
            </a:pPr>
            <a:r>
              <a:rPr lang="en-US" sz="2000" b="1" cap="small" dirty="0">
                <a:solidFill>
                  <a:srgbClr val="002060"/>
                </a:solidFill>
              </a:rPr>
              <a:t>2.9</a:t>
            </a:r>
            <a:r>
              <a:rPr lang="en-US" sz="2000" cap="small" dirty="0">
                <a:solidFill>
                  <a:schemeClr val="tx1"/>
                </a:solidFill>
              </a:rPr>
              <a:t> GHz</a:t>
            </a:r>
            <a:endParaRPr lang="en-US" sz="2000" cap="small" dirty="0"/>
          </a:p>
          <a:p>
            <a:pPr algn="r" eaLnBrk="1" fontAlgn="auto" hangingPunct="1">
              <a:spcBef>
                <a:spcPts val="0"/>
              </a:spcBef>
              <a:spcAft>
                <a:spcPts val="0"/>
              </a:spcAft>
              <a:defRPr/>
            </a:pPr>
            <a:r>
              <a:rPr lang="en-US" sz="2000" b="1" cap="small" dirty="0">
                <a:solidFill>
                  <a:srgbClr val="002060"/>
                </a:solidFill>
              </a:rPr>
              <a:t>48</a:t>
            </a:r>
            <a:r>
              <a:rPr lang="en-US" sz="2000" cap="small" dirty="0"/>
              <a:t> threads</a:t>
            </a:r>
          </a:p>
          <a:p>
            <a:pPr algn="r">
              <a:defRPr/>
            </a:pPr>
            <a:r>
              <a:rPr lang="en-US" sz="2000" b="1" cap="small" dirty="0">
                <a:solidFill>
                  <a:srgbClr val="002060"/>
                </a:solidFill>
              </a:rPr>
              <a:t>24</a:t>
            </a:r>
            <a:r>
              <a:rPr lang="en-US" sz="2000" b="1" cap="small" dirty="0">
                <a:solidFill>
                  <a:srgbClr val="00B050"/>
                </a:solidFill>
              </a:rPr>
              <a:t> </a:t>
            </a:r>
            <a:r>
              <a:rPr lang="en-US" sz="2000" cap="small" dirty="0"/>
              <a:t>cores</a:t>
            </a:r>
          </a:p>
          <a:p>
            <a:pPr algn="r">
              <a:defRPr/>
            </a:pPr>
            <a:r>
              <a:rPr lang="en-US" sz="2400" b="1" cap="small" dirty="0">
                <a:solidFill>
                  <a:srgbClr val="C00000"/>
                </a:solidFill>
              </a:rPr>
              <a:t>208x</a:t>
            </a:r>
          </a:p>
        </p:txBody>
      </p:sp>
      <p:sp>
        <p:nvSpPr>
          <p:cNvPr id="39" name="TextBox 38">
            <a:extLst>
              <a:ext uri="{FF2B5EF4-FFF2-40B4-BE49-F238E27FC236}">
                <a16:creationId xmlns:a16="http://schemas.microsoft.com/office/drawing/2014/main" id="{A128CF56-AC51-7B4D-82F8-CDC52A7BF97F}"/>
              </a:ext>
            </a:extLst>
          </p:cNvPr>
          <p:cNvSpPr txBox="1"/>
          <p:nvPr/>
        </p:nvSpPr>
        <p:spPr>
          <a:xfrm>
            <a:off x="5157352" y="2042814"/>
            <a:ext cx="2395977" cy="461665"/>
          </a:xfrm>
          <a:prstGeom prst="rect">
            <a:avLst/>
          </a:prstGeom>
          <a:noFill/>
        </p:spPr>
        <p:txBody>
          <a:bodyPr wrap="none" rtlCol="0">
            <a:spAutoFit/>
          </a:bodyPr>
          <a:lstStyle/>
          <a:p>
            <a:pPr algn="r"/>
            <a:r>
              <a:rPr lang="en-US" sz="2400" b="1" cap="small" dirty="0">
                <a:solidFill>
                  <a:srgbClr val="C00000"/>
                </a:solidFill>
              </a:rPr>
              <a:t>Nvidia Tesla V100</a:t>
            </a:r>
            <a:endParaRPr lang="ru-RU" sz="2400" b="1" cap="small" dirty="0">
              <a:solidFill>
                <a:srgbClr val="C00000"/>
              </a:solidFill>
            </a:endParaRPr>
          </a:p>
        </p:txBody>
      </p:sp>
      <p:sp>
        <p:nvSpPr>
          <p:cNvPr id="40" name="TextBox 39">
            <a:extLst>
              <a:ext uri="{FF2B5EF4-FFF2-40B4-BE49-F238E27FC236}">
                <a16:creationId xmlns:a16="http://schemas.microsoft.com/office/drawing/2014/main" id="{4747839D-1151-1C46-9B2C-53B172E1EDC7}"/>
              </a:ext>
            </a:extLst>
          </p:cNvPr>
          <p:cNvSpPr txBox="1"/>
          <p:nvPr/>
        </p:nvSpPr>
        <p:spPr>
          <a:xfrm>
            <a:off x="8650684" y="1431102"/>
            <a:ext cx="2743636" cy="461665"/>
          </a:xfrm>
          <a:prstGeom prst="rect">
            <a:avLst/>
          </a:prstGeom>
          <a:noFill/>
        </p:spPr>
        <p:txBody>
          <a:bodyPr wrap="none" rtlCol="0">
            <a:spAutoFit/>
          </a:bodyPr>
          <a:lstStyle/>
          <a:p>
            <a:pPr algn="r"/>
            <a:r>
              <a:rPr lang="en-US" sz="2400" b="1" cap="small" dirty="0">
                <a:solidFill>
                  <a:srgbClr val="C00000"/>
                </a:solidFill>
              </a:rPr>
              <a:t>Intel Xeon Phi 7290F</a:t>
            </a:r>
            <a:endParaRPr lang="ru-RU" sz="2400" b="1" cap="small" dirty="0">
              <a:solidFill>
                <a:srgbClr val="C00000"/>
              </a:solidFill>
            </a:endParaRPr>
          </a:p>
        </p:txBody>
      </p:sp>
      <p:grpSp>
        <p:nvGrpSpPr>
          <p:cNvPr id="63" name="Group 62">
            <a:extLst>
              <a:ext uri="{FF2B5EF4-FFF2-40B4-BE49-F238E27FC236}">
                <a16:creationId xmlns:a16="http://schemas.microsoft.com/office/drawing/2014/main" id="{8874EC24-021E-7044-89C8-56C810C51EA2}"/>
              </a:ext>
            </a:extLst>
          </p:cNvPr>
          <p:cNvGrpSpPr/>
          <p:nvPr/>
        </p:nvGrpSpPr>
        <p:grpSpPr>
          <a:xfrm>
            <a:off x="226206" y="892800"/>
            <a:ext cx="11847254" cy="5401185"/>
            <a:chOff x="226206" y="892800"/>
            <a:chExt cx="11847254" cy="5401185"/>
          </a:xfrm>
        </p:grpSpPr>
        <p:sp>
          <p:nvSpPr>
            <p:cNvPr id="64" name="Rectangle 63">
              <a:extLst>
                <a:ext uri="{FF2B5EF4-FFF2-40B4-BE49-F238E27FC236}">
                  <a16:creationId xmlns:a16="http://schemas.microsoft.com/office/drawing/2014/main" id="{2C83B7CC-F46B-3847-9806-CC487BCD3202}"/>
                </a:ext>
              </a:extLst>
            </p:cNvPr>
            <p:cNvSpPr/>
            <p:nvPr/>
          </p:nvSpPr>
          <p:spPr>
            <a:xfrm>
              <a:off x="4333460" y="893985"/>
              <a:ext cx="7740000" cy="5400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Rectangle 64">
              <a:extLst>
                <a:ext uri="{FF2B5EF4-FFF2-40B4-BE49-F238E27FC236}">
                  <a16:creationId xmlns:a16="http://schemas.microsoft.com/office/drawing/2014/main" id="{AE997257-3BF6-484E-A5A2-BE92F61B7114}"/>
                </a:ext>
              </a:extLst>
            </p:cNvPr>
            <p:cNvSpPr/>
            <p:nvPr/>
          </p:nvSpPr>
          <p:spPr>
            <a:xfrm>
              <a:off x="226206" y="892800"/>
              <a:ext cx="4107600" cy="2704339"/>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6" name="Straight Connector 65">
              <a:extLst>
                <a:ext uri="{FF2B5EF4-FFF2-40B4-BE49-F238E27FC236}">
                  <a16:creationId xmlns:a16="http://schemas.microsoft.com/office/drawing/2014/main" id="{E4F0D86A-32F8-624B-9FE0-8D829672C1FB}"/>
                </a:ext>
              </a:extLst>
            </p:cNvPr>
            <p:cNvCxnSpPr/>
            <p:nvPr/>
          </p:nvCxnSpPr>
          <p:spPr>
            <a:xfrm>
              <a:off x="4332486" y="936061"/>
              <a:ext cx="0" cy="260640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55EE9AC-E4A2-1C4D-8976-D6BEF0FC4BD3}"/>
              </a:ext>
            </a:extLst>
          </p:cNvPr>
          <p:cNvGrpSpPr/>
          <p:nvPr/>
        </p:nvGrpSpPr>
        <p:grpSpPr>
          <a:xfrm>
            <a:off x="223913" y="892800"/>
            <a:ext cx="11850487" cy="5402105"/>
            <a:chOff x="223913" y="892800"/>
            <a:chExt cx="11850487" cy="5402105"/>
          </a:xfrm>
        </p:grpSpPr>
        <p:sp>
          <p:nvSpPr>
            <p:cNvPr id="51" name="Rectangle 50">
              <a:extLst>
                <a:ext uri="{FF2B5EF4-FFF2-40B4-BE49-F238E27FC236}">
                  <a16:creationId xmlns:a16="http://schemas.microsoft.com/office/drawing/2014/main" id="{ED436BCF-155E-CC48-A5D6-C4356C6124CB}"/>
                </a:ext>
              </a:extLst>
            </p:cNvPr>
            <p:cNvSpPr/>
            <p:nvPr/>
          </p:nvSpPr>
          <p:spPr>
            <a:xfrm>
              <a:off x="223913" y="3590566"/>
              <a:ext cx="4107600" cy="2704339"/>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Rectangle 53">
              <a:extLst>
                <a:ext uri="{FF2B5EF4-FFF2-40B4-BE49-F238E27FC236}">
                  <a16:creationId xmlns:a16="http://schemas.microsoft.com/office/drawing/2014/main" id="{772FEB3B-AB77-A640-A0C2-6D9AD75DC2E4}"/>
                </a:ext>
              </a:extLst>
            </p:cNvPr>
            <p:cNvSpPr/>
            <p:nvPr/>
          </p:nvSpPr>
          <p:spPr>
            <a:xfrm>
              <a:off x="4334400" y="892800"/>
              <a:ext cx="7740000" cy="54000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5" name="Straight Connector 44">
              <a:extLst>
                <a:ext uri="{FF2B5EF4-FFF2-40B4-BE49-F238E27FC236}">
                  <a16:creationId xmlns:a16="http://schemas.microsoft.com/office/drawing/2014/main" id="{567F796F-8842-4D47-9033-6546A1C5461F}"/>
                </a:ext>
              </a:extLst>
            </p:cNvPr>
            <p:cNvCxnSpPr/>
            <p:nvPr/>
          </p:nvCxnSpPr>
          <p:spPr>
            <a:xfrm>
              <a:off x="4331513" y="3650492"/>
              <a:ext cx="0" cy="25992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C93AC2FA-8FFB-794B-A1DE-2E77A3159696}"/>
              </a:ext>
            </a:extLst>
          </p:cNvPr>
          <p:cNvSpPr txBox="1"/>
          <p:nvPr/>
        </p:nvSpPr>
        <p:spPr>
          <a:xfrm>
            <a:off x="10555888" y="516039"/>
            <a:ext cx="1326004" cy="769441"/>
          </a:xfrm>
          <a:prstGeom prst="rect">
            <a:avLst/>
          </a:prstGeom>
          <a:solidFill>
            <a:schemeClr val="bg1"/>
          </a:solidFill>
        </p:spPr>
        <p:txBody>
          <a:bodyPr wrap="none" rtlCol="0">
            <a:spAutoFit/>
          </a:bodyPr>
          <a:lstStyle/>
          <a:p>
            <a:r>
              <a:rPr lang="ru-RU" sz="4400" b="1" dirty="0"/>
              <a:t>2018</a:t>
            </a:r>
          </a:p>
        </p:txBody>
      </p:sp>
      <p:sp>
        <p:nvSpPr>
          <p:cNvPr id="67" name="TextBox 66">
            <a:extLst>
              <a:ext uri="{FF2B5EF4-FFF2-40B4-BE49-F238E27FC236}">
                <a16:creationId xmlns:a16="http://schemas.microsoft.com/office/drawing/2014/main" id="{8CB2A7D9-E62C-D249-91E5-32140BAE4D9D}"/>
              </a:ext>
            </a:extLst>
          </p:cNvPr>
          <p:cNvSpPr txBox="1"/>
          <p:nvPr/>
        </p:nvSpPr>
        <p:spPr>
          <a:xfrm>
            <a:off x="10555888" y="518402"/>
            <a:ext cx="1326004" cy="769441"/>
          </a:xfrm>
          <a:prstGeom prst="rect">
            <a:avLst/>
          </a:prstGeom>
          <a:solidFill>
            <a:schemeClr val="bg1"/>
          </a:solidFill>
        </p:spPr>
        <p:txBody>
          <a:bodyPr wrap="none" rtlCol="0">
            <a:spAutoFit/>
          </a:bodyPr>
          <a:lstStyle/>
          <a:p>
            <a:r>
              <a:rPr lang="ru-RU" sz="4400" b="1" dirty="0"/>
              <a:t>2019</a:t>
            </a:r>
          </a:p>
        </p:txBody>
      </p:sp>
    </p:spTree>
    <p:extLst>
      <p:ext uri="{BB962C8B-B14F-4D97-AF65-F5344CB8AC3E}">
        <p14:creationId xmlns:p14="http://schemas.microsoft.com/office/powerpoint/2010/main" val="94185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a:extLst>
              <a:ext uri="{FF2B5EF4-FFF2-40B4-BE49-F238E27FC236}">
                <a16:creationId xmlns:a16="http://schemas.microsoft.com/office/drawing/2014/main" id="{75D14D48-B5E5-204D-BFAB-BF972E8AF74B}"/>
              </a:ext>
            </a:extLst>
          </p:cNvPr>
          <p:cNvSpPr/>
          <p:nvPr/>
        </p:nvSpPr>
        <p:spPr>
          <a:xfrm>
            <a:off x="1086876" y="5770299"/>
            <a:ext cx="6666474" cy="860276"/>
          </a:xfrm>
          <a:prstGeom prst="trapezoid">
            <a:avLst>
              <a:gd name="adj" fmla="val 68234"/>
            </a:avLst>
          </a:prstGeom>
          <a:gradFill flip="none" rotWithShape="1">
            <a:gsLst>
              <a:gs pos="24000">
                <a:srgbClr val="0071C5"/>
              </a:gs>
              <a:gs pos="100000">
                <a:srgbClr val="0071C5">
                  <a:lumMod val="60000"/>
                  <a:lumOff val="40000"/>
                </a:srgbClr>
              </a:gs>
            </a:gsLst>
            <a:lin ang="16200000" scaled="1"/>
            <a:tileRect/>
          </a:gradFill>
          <a:ln w="25400" cap="flat" cmpd="sng" algn="ctr">
            <a:noFill/>
            <a:prstDash val="solid"/>
          </a:ln>
          <a:effectLst>
            <a:outerShdw blurRad="57785" dist="33020" dir="3180000" algn="ctr">
              <a:srgbClr val="000000">
                <a:alpha val="30000"/>
              </a:srgbClr>
            </a:outerShdw>
          </a:effectLst>
        </p:spPr>
        <p:txBody>
          <a:bodyPr rtlCol="0" anchor="ctr"/>
          <a:lstStyle/>
          <a:p>
            <a:pPr algn="ctr">
              <a:lnSpc>
                <a:spcPct val="85000"/>
              </a:lnSpc>
              <a:defRPr/>
            </a:pPr>
            <a:r>
              <a:rPr lang="en-US" sz="2400" b="1" kern="0" dirty="0">
                <a:solidFill>
                  <a:prstClr val="white"/>
                </a:solidFill>
              </a:rPr>
              <a:t>HDD + TAPE </a:t>
            </a:r>
          </a:p>
          <a:p>
            <a:pPr algn="ctr">
              <a:lnSpc>
                <a:spcPct val="85000"/>
              </a:lnSpc>
              <a:defRPr/>
            </a:pPr>
            <a:endParaRPr lang="en-US" sz="2400" b="1" kern="0" dirty="0">
              <a:solidFill>
                <a:prstClr val="white"/>
              </a:solidFill>
            </a:endParaRPr>
          </a:p>
        </p:txBody>
      </p:sp>
      <p:sp>
        <p:nvSpPr>
          <p:cNvPr id="6" name="Isosceles Triangle 22">
            <a:extLst>
              <a:ext uri="{FF2B5EF4-FFF2-40B4-BE49-F238E27FC236}">
                <a16:creationId xmlns:a16="http://schemas.microsoft.com/office/drawing/2014/main" id="{74C77CB8-5139-5448-92F9-AAC3AF8D10B0}"/>
              </a:ext>
            </a:extLst>
          </p:cNvPr>
          <p:cNvSpPr/>
          <p:nvPr/>
        </p:nvSpPr>
        <p:spPr>
          <a:xfrm>
            <a:off x="3614286" y="1063536"/>
            <a:ext cx="1470330" cy="1246945"/>
          </a:xfrm>
          <a:prstGeom prst="triangle">
            <a:avLst/>
          </a:prstGeom>
          <a:solidFill>
            <a:srgbClr val="FC4C02">
              <a:lumMod val="75000"/>
            </a:srgbClr>
          </a:solidFill>
          <a:ln w="25400" cap="flat" cmpd="sng" algn="ctr">
            <a:noFill/>
            <a:prstDash val="solid"/>
          </a:ln>
          <a:effectLst>
            <a:outerShdw blurRad="57785" dist="33020" dir="3180000" algn="ctr">
              <a:srgbClr val="000000">
                <a:alpha val="30000"/>
              </a:srgbClr>
            </a:outerShdw>
          </a:effectLst>
        </p:spPr>
        <p:txBody>
          <a:bodyPr wrap="none" lIns="0" tIns="0" rIns="0" rtlCol="0" anchor="ctr"/>
          <a:lstStyle/>
          <a:p>
            <a:pPr algn="ctr">
              <a:defRPr/>
            </a:pPr>
            <a:r>
              <a:rPr lang="en-US" sz="2400" b="1" kern="0" dirty="0">
                <a:solidFill>
                  <a:prstClr val="white"/>
                </a:solidFill>
              </a:rPr>
              <a:t>DRAM</a:t>
            </a:r>
          </a:p>
          <a:p>
            <a:pPr algn="ctr">
              <a:defRPr/>
            </a:pPr>
            <a:endParaRPr lang="en-US" sz="2400" kern="0" cap="small" dirty="0">
              <a:solidFill>
                <a:prstClr val="white"/>
              </a:solidFill>
            </a:endParaRPr>
          </a:p>
        </p:txBody>
      </p:sp>
      <p:sp>
        <p:nvSpPr>
          <p:cNvPr id="12" name="Trapezoid 11">
            <a:extLst>
              <a:ext uri="{FF2B5EF4-FFF2-40B4-BE49-F238E27FC236}">
                <a16:creationId xmlns:a16="http://schemas.microsoft.com/office/drawing/2014/main" id="{699465B9-1172-4E4E-8346-CE0E2BFED272}"/>
              </a:ext>
            </a:extLst>
          </p:cNvPr>
          <p:cNvSpPr/>
          <p:nvPr/>
        </p:nvSpPr>
        <p:spPr>
          <a:xfrm>
            <a:off x="2389519" y="3394225"/>
            <a:ext cx="4022872" cy="1039966"/>
          </a:xfrm>
          <a:prstGeom prst="trapezoid">
            <a:avLst>
              <a:gd name="adj" fmla="val 61585"/>
            </a:avLst>
          </a:prstGeom>
          <a:gradFill>
            <a:gsLst>
              <a:gs pos="28000">
                <a:srgbClr val="FFA300"/>
              </a:gs>
              <a:gs pos="100000">
                <a:srgbClr val="FC4C02"/>
              </a:gs>
            </a:gsLst>
            <a:lin ang="16200000" scaled="1"/>
          </a:gradFill>
          <a:ln w="19050" cap="flat" cmpd="sng" algn="ctr">
            <a:solidFill>
              <a:sysClr val="window" lastClr="FFFFFF"/>
            </a:solidFill>
            <a:prstDash val="sysDash"/>
          </a:ln>
          <a:effectLst>
            <a:outerShdw blurRad="57785" dist="33020" dir="3180000" algn="ctr">
              <a:srgbClr val="000000">
                <a:alpha val="30000"/>
              </a:srgbClr>
            </a:outerShdw>
          </a:effectLst>
        </p:spPr>
        <p:txBody>
          <a:bodyPr rtlCol="0" anchor="ctr"/>
          <a:lstStyle/>
          <a:p>
            <a:pPr algn="ctr">
              <a:defRPr/>
            </a:pPr>
            <a:endParaRPr lang="en-US" kern="0">
              <a:solidFill>
                <a:prstClr val="white"/>
              </a:solidFill>
            </a:endParaRPr>
          </a:p>
        </p:txBody>
      </p:sp>
      <p:sp>
        <p:nvSpPr>
          <p:cNvPr id="13" name="TextBox 12">
            <a:extLst>
              <a:ext uri="{FF2B5EF4-FFF2-40B4-BE49-F238E27FC236}">
                <a16:creationId xmlns:a16="http://schemas.microsoft.com/office/drawing/2014/main" id="{C2D9F0B6-7563-344B-B1F7-9048CC0850B7}"/>
              </a:ext>
            </a:extLst>
          </p:cNvPr>
          <p:cNvSpPr txBox="1"/>
          <p:nvPr/>
        </p:nvSpPr>
        <p:spPr>
          <a:xfrm>
            <a:off x="2743201" y="3694270"/>
            <a:ext cx="3371850" cy="769441"/>
          </a:xfrm>
          <a:prstGeom prst="rect">
            <a:avLst/>
          </a:prstGeom>
          <a:noFill/>
        </p:spPr>
        <p:txBody>
          <a:bodyPr vert="horz" wrap="square" lIns="0" tIns="0" rIns="0" bIns="0" rtlCol="0">
            <a:spAutoFit/>
          </a:bodyPr>
          <a:lstStyle/>
          <a:p>
            <a:pPr algn="ctr">
              <a:defRPr/>
            </a:pPr>
            <a:r>
              <a:rPr lang="en-US" sz="2500" kern="0" dirty="0">
                <a:solidFill>
                  <a:srgbClr val="FFFFFF"/>
                </a:solidFill>
                <a:latin typeface="Intel Clear Pro"/>
              </a:rPr>
              <a:t>Intel OPTANE</a:t>
            </a:r>
            <a:r>
              <a:rPr lang="ru-RU" sz="2500" kern="0" dirty="0">
                <a:solidFill>
                  <a:srgbClr val="FFFFFF"/>
                </a:solidFill>
                <a:latin typeface="Intel Clear Pro"/>
              </a:rPr>
              <a:t>+</a:t>
            </a:r>
            <a:r>
              <a:rPr lang="en-US" sz="2500" kern="0" dirty="0" err="1">
                <a:solidFill>
                  <a:srgbClr val="FFFFFF"/>
                </a:solidFill>
                <a:latin typeface="Intel Clear Pro"/>
              </a:rPr>
              <a:t>NVMe</a:t>
            </a:r>
            <a:r>
              <a:rPr lang="en-US" sz="2500" kern="0" dirty="0">
                <a:solidFill>
                  <a:srgbClr val="FFFFFF"/>
                </a:solidFill>
                <a:latin typeface="Intel Clear Pro"/>
              </a:rPr>
              <a:t> SSD </a:t>
            </a:r>
          </a:p>
          <a:p>
            <a:pPr algn="ctr">
              <a:defRPr/>
            </a:pPr>
            <a:r>
              <a:rPr lang="en-US" sz="2500" kern="0" cap="small" dirty="0">
                <a:solidFill>
                  <a:prstClr val="white"/>
                </a:solidFill>
              </a:rPr>
              <a:t>hot tier</a:t>
            </a:r>
            <a:endParaRPr lang="en-US" sz="2500" kern="0" dirty="0">
              <a:solidFill>
                <a:srgbClr val="FFFFFF"/>
              </a:solidFill>
              <a:latin typeface="Intel Clear Pro"/>
            </a:endParaRPr>
          </a:p>
        </p:txBody>
      </p:sp>
      <p:sp>
        <p:nvSpPr>
          <p:cNvPr id="20" name="Trapezoid 19">
            <a:extLst>
              <a:ext uri="{FF2B5EF4-FFF2-40B4-BE49-F238E27FC236}">
                <a16:creationId xmlns:a16="http://schemas.microsoft.com/office/drawing/2014/main" id="{4DFDE341-D8EE-A34B-B730-CAF97875BB81}"/>
              </a:ext>
            </a:extLst>
          </p:cNvPr>
          <p:cNvSpPr/>
          <p:nvPr/>
        </p:nvSpPr>
        <p:spPr>
          <a:xfrm>
            <a:off x="1750969" y="4562342"/>
            <a:ext cx="5338287" cy="1039966"/>
          </a:xfrm>
          <a:prstGeom prst="trapezoid">
            <a:avLst>
              <a:gd name="adj" fmla="val 61585"/>
            </a:avLst>
          </a:prstGeom>
          <a:gradFill flip="none" rotWithShape="1">
            <a:gsLst>
              <a:gs pos="0">
                <a:srgbClr val="F3D54E"/>
              </a:gs>
              <a:gs pos="87000">
                <a:srgbClr val="FFA300"/>
              </a:gs>
            </a:gsLst>
            <a:lin ang="16200000" scaled="1"/>
            <a:tileRect/>
          </a:gradFill>
          <a:ln w="25400" cap="flat" cmpd="sng" algn="ctr">
            <a:noFill/>
            <a:prstDash val="solid"/>
          </a:ln>
          <a:effectLst>
            <a:outerShdw blurRad="57785" dist="33020" dir="3180000" algn="ctr">
              <a:srgbClr val="000000">
                <a:alpha val="30000"/>
              </a:srgbClr>
            </a:outerShdw>
          </a:effectLst>
        </p:spPr>
        <p:txBody>
          <a:bodyPr rtlCol="0" anchor="ctr"/>
          <a:lstStyle/>
          <a:p>
            <a:pPr algn="ctr">
              <a:lnSpc>
                <a:spcPct val="85000"/>
              </a:lnSpc>
              <a:defRPr/>
            </a:pPr>
            <a:r>
              <a:rPr lang="en-US" sz="2400" b="1" kern="0" dirty="0">
                <a:solidFill>
                  <a:prstClr val="white"/>
                </a:solidFill>
              </a:rPr>
              <a:t>INTEL </a:t>
            </a:r>
            <a:r>
              <a:rPr lang="en-US" sz="2400" b="1" kern="0" dirty="0" err="1">
                <a:solidFill>
                  <a:prstClr val="white"/>
                </a:solidFill>
              </a:rPr>
              <a:t>NVMe</a:t>
            </a:r>
            <a:r>
              <a:rPr lang="en-US" sz="2400" b="1" kern="0" dirty="0">
                <a:solidFill>
                  <a:prstClr val="white"/>
                </a:solidFill>
              </a:rPr>
              <a:t> SSD</a:t>
            </a:r>
          </a:p>
          <a:p>
            <a:pPr algn="ctr">
              <a:lnSpc>
                <a:spcPct val="85000"/>
              </a:lnSpc>
              <a:defRPr/>
            </a:pPr>
            <a:r>
              <a:rPr lang="en-US" sz="2400" kern="0" cap="small" dirty="0">
                <a:solidFill>
                  <a:prstClr val="white"/>
                </a:solidFill>
              </a:rPr>
              <a:t>warm tier</a:t>
            </a:r>
          </a:p>
        </p:txBody>
      </p:sp>
      <p:sp>
        <p:nvSpPr>
          <p:cNvPr id="21" name="Rectangle 20">
            <a:extLst>
              <a:ext uri="{FF2B5EF4-FFF2-40B4-BE49-F238E27FC236}">
                <a16:creationId xmlns:a16="http://schemas.microsoft.com/office/drawing/2014/main" id="{E116497E-1A27-2546-AEFA-6EA74E8ACCB8}"/>
              </a:ext>
            </a:extLst>
          </p:cNvPr>
          <p:cNvSpPr/>
          <p:nvPr/>
        </p:nvSpPr>
        <p:spPr>
          <a:xfrm>
            <a:off x="3803283" y="6169540"/>
            <a:ext cx="1255473" cy="409022"/>
          </a:xfrm>
          <a:prstGeom prst="rect">
            <a:avLst/>
          </a:prstGeom>
        </p:spPr>
        <p:txBody>
          <a:bodyPr wrap="none">
            <a:spAutoFit/>
          </a:bodyPr>
          <a:lstStyle/>
          <a:p>
            <a:pPr algn="ctr">
              <a:lnSpc>
                <a:spcPct val="85000"/>
              </a:lnSpc>
              <a:defRPr/>
            </a:pPr>
            <a:r>
              <a:rPr lang="en-US" sz="2400" b="1" kern="0" cap="small" dirty="0">
                <a:solidFill>
                  <a:prstClr val="white"/>
                </a:solidFill>
              </a:rPr>
              <a:t>cold tier</a:t>
            </a:r>
          </a:p>
        </p:txBody>
      </p:sp>
      <p:sp>
        <p:nvSpPr>
          <p:cNvPr id="28" name="Trapezoid 27">
            <a:extLst>
              <a:ext uri="{FF2B5EF4-FFF2-40B4-BE49-F238E27FC236}">
                <a16:creationId xmlns:a16="http://schemas.microsoft.com/office/drawing/2014/main" id="{54B7EF4F-98F8-E448-A05C-06551A82F6D8}"/>
              </a:ext>
            </a:extLst>
          </p:cNvPr>
          <p:cNvSpPr/>
          <p:nvPr/>
        </p:nvSpPr>
        <p:spPr>
          <a:xfrm>
            <a:off x="3019512" y="2401118"/>
            <a:ext cx="2677701" cy="922859"/>
          </a:xfrm>
          <a:prstGeom prst="trapezoid">
            <a:avLst>
              <a:gd name="adj" fmla="val 61585"/>
            </a:avLst>
          </a:prstGeom>
          <a:gradFill>
            <a:gsLst>
              <a:gs pos="0">
                <a:srgbClr val="FC4C02"/>
              </a:gs>
              <a:gs pos="100000">
                <a:srgbClr val="FC4C02">
                  <a:lumMod val="75000"/>
                </a:srgbClr>
              </a:gs>
            </a:gsLst>
            <a:lin ang="16200000" scaled="1"/>
          </a:gradFill>
          <a:ln w="19050" cap="flat" cmpd="sng" algn="ctr">
            <a:solidFill>
              <a:sysClr val="window" lastClr="FFFFFF"/>
            </a:solidFill>
            <a:prstDash val="sysDash"/>
          </a:ln>
          <a:effectLst>
            <a:outerShdw blurRad="57785" dist="33020" dir="3180000" algn="ctr">
              <a:srgbClr val="000000">
                <a:alpha val="30000"/>
              </a:srgbClr>
            </a:outerShdw>
          </a:effectLst>
        </p:spPr>
        <p:txBody>
          <a:bodyPr rtlCol="0" anchor="ctr"/>
          <a:lstStyle/>
          <a:p>
            <a:pPr algn="ctr">
              <a:defRPr/>
            </a:pPr>
            <a:endParaRPr lang="en-US" kern="0" dirty="0">
              <a:solidFill>
                <a:srgbClr val="FFFFFF"/>
              </a:solidFill>
              <a:latin typeface="Intel Clear Pro"/>
            </a:endParaRPr>
          </a:p>
        </p:txBody>
      </p:sp>
      <p:sp>
        <p:nvSpPr>
          <p:cNvPr id="29" name="Rectangle 28">
            <a:extLst>
              <a:ext uri="{FF2B5EF4-FFF2-40B4-BE49-F238E27FC236}">
                <a16:creationId xmlns:a16="http://schemas.microsoft.com/office/drawing/2014/main" id="{7914E13B-2752-F84D-B8A8-CBE865BBFAF1}"/>
              </a:ext>
            </a:extLst>
          </p:cNvPr>
          <p:cNvSpPr/>
          <p:nvPr/>
        </p:nvSpPr>
        <p:spPr>
          <a:xfrm>
            <a:off x="3486169" y="2813515"/>
            <a:ext cx="1744388" cy="461666"/>
          </a:xfrm>
          <a:prstGeom prst="rect">
            <a:avLst/>
          </a:prstGeom>
        </p:spPr>
        <p:txBody>
          <a:bodyPr wrap="none">
            <a:spAutoFit/>
          </a:bodyPr>
          <a:lstStyle/>
          <a:p>
            <a:pPr algn="ctr">
              <a:defRPr/>
            </a:pPr>
            <a:r>
              <a:rPr lang="en-US" sz="2400" kern="0" cap="small" dirty="0">
                <a:solidFill>
                  <a:prstClr val="white"/>
                </a:solidFill>
              </a:rPr>
              <a:t>Very hot tier</a:t>
            </a:r>
            <a:endParaRPr lang="en-US" sz="2400" kern="0" dirty="0">
              <a:solidFill>
                <a:srgbClr val="FFFFFF"/>
              </a:solidFill>
              <a:latin typeface="Intel Clear Pro"/>
            </a:endParaRPr>
          </a:p>
        </p:txBody>
      </p:sp>
      <p:sp>
        <p:nvSpPr>
          <p:cNvPr id="25" name="Rectangle 24">
            <a:extLst>
              <a:ext uri="{FF2B5EF4-FFF2-40B4-BE49-F238E27FC236}">
                <a16:creationId xmlns:a16="http://schemas.microsoft.com/office/drawing/2014/main" id="{7D49B580-AD51-894B-82B7-9084D6B166A9}"/>
              </a:ext>
            </a:extLst>
          </p:cNvPr>
          <p:cNvSpPr/>
          <p:nvPr/>
        </p:nvSpPr>
        <p:spPr>
          <a:xfrm>
            <a:off x="3447975" y="2485257"/>
            <a:ext cx="1928733" cy="461666"/>
          </a:xfrm>
          <a:prstGeom prst="rect">
            <a:avLst/>
          </a:prstGeom>
        </p:spPr>
        <p:txBody>
          <a:bodyPr wrap="none">
            <a:spAutoFit/>
          </a:bodyPr>
          <a:lstStyle/>
          <a:p>
            <a:r>
              <a:rPr lang="en-US" sz="2400" kern="0" dirty="0">
                <a:solidFill>
                  <a:srgbClr val="FFFFFF"/>
                </a:solidFill>
                <a:latin typeface="Intel Clear Pro"/>
              </a:rPr>
              <a:t>Intel OPTANE </a:t>
            </a:r>
            <a:endParaRPr lang="en-US" sz="2400" dirty="0"/>
          </a:p>
        </p:txBody>
      </p:sp>
      <p:sp>
        <p:nvSpPr>
          <p:cNvPr id="36" name="Title 1">
            <a:extLst>
              <a:ext uri="{FF2B5EF4-FFF2-40B4-BE49-F238E27FC236}">
                <a16:creationId xmlns:a16="http://schemas.microsoft.com/office/drawing/2014/main" id="{35EA8E63-3CF5-F040-9F5C-D28D6C5CAD6E}"/>
              </a:ext>
            </a:extLst>
          </p:cNvPr>
          <p:cNvSpPr txBox="1">
            <a:spLocks/>
          </p:cNvSpPr>
          <p:nvPr/>
        </p:nvSpPr>
        <p:spPr>
          <a:xfrm>
            <a:off x="838200" y="1871"/>
            <a:ext cx="105156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cap="small" dirty="0" err="1"/>
              <a:t>Govorun</a:t>
            </a:r>
            <a:r>
              <a:rPr lang="en-US" sz="3600" cap="small" dirty="0"/>
              <a:t> hyperconverged system</a:t>
            </a:r>
          </a:p>
        </p:txBody>
      </p:sp>
    </p:spTree>
    <p:extLst>
      <p:ext uri="{BB962C8B-B14F-4D97-AF65-F5344CB8AC3E}">
        <p14:creationId xmlns:p14="http://schemas.microsoft.com/office/powerpoint/2010/main" val="1600266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4180</TotalTime>
  <Words>1149</Words>
  <Application>Microsoft Macintosh PowerPoint</Application>
  <PresentationFormat>Widescreen</PresentationFormat>
  <Paragraphs>266</Paragraphs>
  <Slides>25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Book Antiqua</vt:lpstr>
      <vt:lpstr>Calibri</vt:lpstr>
      <vt:lpstr>Calibri Light</vt:lpstr>
      <vt:lpstr>DejaVu Sans</vt:lpstr>
      <vt:lpstr>Intel Clear Pro</vt:lpstr>
      <vt:lpstr>Noto Sans CJK SC Regular</vt:lpstr>
      <vt:lpstr>Symbol</vt:lpstr>
      <vt:lpstr>Times New Roman</vt:lpstr>
      <vt:lpstr>Office Theme</vt:lpstr>
      <vt:lpstr>Heterogeneous computing platform HybriLIT</vt:lpstr>
      <vt:lpstr>Joint Institute for Nuclear Research</vt:lpstr>
      <vt:lpstr>JINR Scientific Laboratories</vt:lpstr>
      <vt:lpstr>Multifunctional  Information and  Computing Complex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Heterogeneous computing platform HybriLIT</dc:title>
  <dc:creator>Alexander Ayriyan</dc:creator>
  <cp:lastModifiedBy>Alexander Ayriyan</cp:lastModifiedBy>
  <cp:revision>160</cp:revision>
  <dcterms:created xsi:type="dcterms:W3CDTF">2019-11-17T09:35:33Z</dcterms:created>
  <dcterms:modified xsi:type="dcterms:W3CDTF">2019-11-27T13:39:34Z</dcterms:modified>
</cp:coreProperties>
</file>