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 showSpecialPlsOnTitleSld="0">
  <p:sldMasterIdLst>
    <p:sldMasterId id="2147483662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</p:sldIdLst>
  <p:sldSz cy="5143500" cx="9144000"/>
  <p:notesSz cx="6858000" cy="9144000"/>
  <p:embeddedFontLst>
    <p:embeddedFont>
      <p:font typeface="Space Mono"/>
      <p:regular r:id="rId12"/>
      <p:bold r:id="rId13"/>
      <p:italic r:id="rId14"/>
      <p:boldItalic r:id="rId15"/>
    </p:embeddedFont>
    <p:embeddedFont>
      <p:font typeface="Roboto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439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439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SpaceMono-bold.fntdata"/><Relationship Id="rId12" Type="http://schemas.openxmlformats.org/officeDocument/2006/relationships/font" Target="fonts/SpaceMono-regular.fntdata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font" Target="fonts/SpaceMono-boldItalic.fntdata"/><Relationship Id="rId14" Type="http://schemas.openxmlformats.org/officeDocument/2006/relationships/font" Target="fonts/SpaceMono-italic.fntdata"/><Relationship Id="rId17" Type="http://schemas.openxmlformats.org/officeDocument/2006/relationships/font" Target="fonts/Roboto-bold.fntdata"/><Relationship Id="rId16" Type="http://schemas.openxmlformats.org/officeDocument/2006/relationships/font" Target="fonts/Roboto-regular.fntdata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boldItalic.fntdata"/><Relationship Id="rId6" Type="http://schemas.openxmlformats.org/officeDocument/2006/relationships/slide" Target="slides/slide1.xml"/><Relationship Id="rId18" Type="http://schemas.openxmlformats.org/officeDocument/2006/relationships/font" Target="fonts/Roboto-italic.fntdata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gc6f919934_0_0:notes"/>
          <p:cNvSpPr/>
          <p:nvPr>
            <p:ph idx="2" type="sldImg"/>
          </p:nvPr>
        </p:nvSpPr>
        <p:spPr>
          <a:xfrm>
            <a:off x="381188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Google Shape;104;gc6f919934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08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5baa560642_0_5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0" name="Google Shape;110;g5baa560642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624481dc96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624481dc96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g624481dc96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Google Shape;124;g624481dc96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g624481dc96_0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Google Shape;131;g624481dc96_0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640a449fe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640a449fe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 flipH="1">
            <a:off x="8246400" y="4245925"/>
            <a:ext cx="897600" cy="897600"/>
          </a:xfrm>
          <a:prstGeom prst="rtTriangle">
            <a:avLst/>
          </a:prstGeom>
          <a:solidFill>
            <a:schemeClr val="l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" name="Google Shape;11;p2"/>
          <p:cNvSpPr/>
          <p:nvPr/>
        </p:nvSpPr>
        <p:spPr>
          <a:xfrm flipH="1">
            <a:off x="8246400" y="4245875"/>
            <a:ext cx="897600" cy="897600"/>
          </a:xfrm>
          <a:prstGeom prst="round1Rect">
            <a:avLst>
              <a:gd fmla="val 16667" name="adj"/>
            </a:avLst>
          </a:prstGeom>
          <a:solidFill>
            <a:schemeClr val="lt1">
              <a:alpha val="68080"/>
            </a:scheme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" name="Google Shape;12;p2"/>
          <p:cNvSpPr txBox="1"/>
          <p:nvPr>
            <p:ph type="ctrTitle"/>
          </p:nvPr>
        </p:nvSpPr>
        <p:spPr>
          <a:xfrm>
            <a:off x="390525" y="2324450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800"/>
              <a:buNone/>
              <a:defRPr sz="4800">
                <a:solidFill>
                  <a:srgbClr val="0000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390525" y="3361678"/>
            <a:ext cx="8222100" cy="123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None/>
              <a:defRPr>
                <a:solidFill>
                  <a:srgbClr val="000000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  <p:sp>
        <p:nvSpPr>
          <p:cNvPr id="15" name="Google Shape;15;p2"/>
          <p:cNvSpPr txBox="1"/>
          <p:nvPr/>
        </p:nvSpPr>
        <p:spPr>
          <a:xfrm>
            <a:off x="0" y="4847650"/>
            <a:ext cx="9144000" cy="15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latin typeface="Roboto"/>
                <a:ea typeface="Roboto"/>
                <a:cs typeface="Roboto"/>
                <a:sym typeface="Roboto"/>
              </a:rPr>
              <a:t>Sebastian Bysiak (IFJ PAN)                                       HFJ analysis    </a:t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16" name="Google Shape;16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0"/>
            <a:ext cx="1557950" cy="1557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" name="Google Shape;17;p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982850" y="33175"/>
            <a:ext cx="1084950" cy="146702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1"/>
          <p:cNvSpPr txBox="1"/>
          <p:nvPr>
            <p:ph type="title"/>
          </p:nvPr>
        </p:nvSpPr>
        <p:spPr>
          <a:xfrm>
            <a:off x="490250" y="4882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2pPr>
            <a:lvl3pPr lvl="2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3pPr>
            <a:lvl4pPr lvl="3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4pPr>
            <a:lvl5pPr lvl="4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5pPr>
            <a:lvl6pPr lvl="5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6pPr>
            <a:lvl7pPr lvl="6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7pPr>
            <a:lvl8pPr lvl="7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8pPr>
            <a:lvl9pPr lvl="8">
              <a:spcBef>
                <a:spcPts val="0"/>
              </a:spcBef>
              <a:spcAft>
                <a:spcPts val="0"/>
              </a:spcAft>
              <a:buSzPts val="6000"/>
              <a:buNone/>
              <a:defRPr sz="6000"/>
            </a:lvl9pPr>
          </a:lstStyle>
          <a:p/>
        </p:txBody>
      </p:sp>
      <p:sp>
        <p:nvSpPr>
          <p:cNvPr id="83" name="Google Shape;83;p1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2"/>
          <p:cNvSpPr/>
          <p:nvPr/>
        </p:nvSpPr>
        <p:spPr>
          <a:xfrm flipH="1">
            <a:off x="0" y="0"/>
            <a:ext cx="45720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6" name="Google Shape;86;p12"/>
          <p:cNvSpPr/>
          <p:nvPr/>
        </p:nvSpPr>
        <p:spPr>
          <a:xfrm rot="5400000">
            <a:off x="1946425" y="2517750"/>
            <a:ext cx="51429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2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200"/>
              <a:buNone/>
              <a:defRPr sz="4200"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8" name="Google Shape;88;p12"/>
          <p:cNvSpPr txBox="1"/>
          <p:nvPr>
            <p:ph idx="1" type="subTitle"/>
          </p:nvPr>
        </p:nvSpPr>
        <p:spPr>
          <a:xfrm>
            <a:off x="265500" y="2779467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89" name="Google Shape;89;p12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90" name="Google Shape;90;p12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13"/>
          <p:cNvSpPr txBox="1"/>
          <p:nvPr/>
        </p:nvSpPr>
        <p:spPr>
          <a:xfrm flipH="1" rot="10800000">
            <a:off x="0" y="0"/>
            <a:ext cx="9144000" cy="46959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13"/>
          <p:cNvSpPr/>
          <p:nvPr/>
        </p:nvSpPr>
        <p:spPr>
          <a:xfrm flipH="1" rot="10800000">
            <a:off x="0" y="4622725"/>
            <a:ext cx="9144000" cy="741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4" name="Google Shape;94;p13"/>
          <p:cNvSpPr txBox="1"/>
          <p:nvPr>
            <p:ph idx="1" type="body"/>
          </p:nvPr>
        </p:nvSpPr>
        <p:spPr>
          <a:xfrm>
            <a:off x="57150" y="4696825"/>
            <a:ext cx="8382000" cy="44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None/>
              <a:defRPr sz="1200">
                <a:solidFill>
                  <a:schemeClr val="lt1"/>
                </a:solidFill>
              </a:defRPr>
            </a:lvl1pPr>
          </a:lstStyle>
          <a:p/>
        </p:txBody>
      </p:sp>
      <p:sp>
        <p:nvSpPr>
          <p:cNvPr id="95" name="Google Shape;95;p1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bg>
      <p:bgPr>
        <a:solidFill>
          <a:schemeClr val="accent4"/>
        </a:solidFill>
      </p:bgPr>
    </p:bg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 txBox="1"/>
          <p:nvPr>
            <p:ph hasCustomPrompt="1" type="title"/>
          </p:nvPr>
        </p:nvSpPr>
        <p:spPr>
          <a:xfrm>
            <a:off x="475500" y="1258525"/>
            <a:ext cx="82221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0"/>
              <a:buNone/>
              <a:defRPr sz="12000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98" name="Google Shape;98;p14"/>
          <p:cNvSpPr txBox="1"/>
          <p:nvPr>
            <p:ph idx="1" type="body"/>
          </p:nvPr>
        </p:nvSpPr>
        <p:spPr>
          <a:xfrm>
            <a:off x="475500" y="3304625"/>
            <a:ext cx="82221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99" name="Google Shape;99;p14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bg>
      <p:bgPr>
        <a:solidFill>
          <a:schemeClr val="accent4"/>
        </a:solidFill>
      </p:bgPr>
    </p:bg>
    <p:spTree>
      <p:nvGrpSpPr>
        <p:cNvPr id="100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5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3"/>
          <p:cNvSpPr txBox="1"/>
          <p:nvPr>
            <p:ph type="title"/>
          </p:nvPr>
        </p:nvSpPr>
        <p:spPr>
          <a:xfrm>
            <a:off x="460950" y="2065350"/>
            <a:ext cx="8222100" cy="1012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20" name="Google Shape;20;p3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aseline" type="tx">
  <p:cSld name="TITLE_AND_BODY">
    <p:spTree>
      <p:nvGrpSpPr>
        <p:cNvPr id="2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4"/>
          <p:cNvSpPr/>
          <p:nvPr/>
        </p:nvSpPr>
        <p:spPr>
          <a:xfrm flipH="1" rot="10800000">
            <a:off x="0" y="-21300"/>
            <a:ext cx="9144000" cy="516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3" name="Google Shape;23;p4"/>
          <p:cNvSpPr/>
          <p:nvPr/>
        </p:nvSpPr>
        <p:spPr>
          <a:xfrm>
            <a:off x="0" y="7563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" name="Google Shape;24;p4"/>
          <p:cNvSpPr txBox="1"/>
          <p:nvPr>
            <p:ph type="title"/>
          </p:nvPr>
        </p:nvSpPr>
        <p:spPr>
          <a:xfrm>
            <a:off x="70500" y="-77000"/>
            <a:ext cx="7536300" cy="813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  <a:defRPr>
                <a:solidFill>
                  <a:srgbClr val="000000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25" name="Google Shape;25;p4"/>
          <p:cNvSpPr txBox="1"/>
          <p:nvPr>
            <p:ph idx="1" type="body"/>
          </p:nvPr>
        </p:nvSpPr>
        <p:spPr>
          <a:xfrm>
            <a:off x="471900" y="964937"/>
            <a:ext cx="8222100" cy="366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6" name="Google Shape;26;p4"/>
          <p:cNvSpPr/>
          <p:nvPr/>
        </p:nvSpPr>
        <p:spPr>
          <a:xfrm>
            <a:off x="10950" y="48927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" name="Google Shape;27;p4"/>
          <p:cNvSpPr txBox="1"/>
          <p:nvPr/>
        </p:nvSpPr>
        <p:spPr>
          <a:xfrm>
            <a:off x="0" y="4837750"/>
            <a:ext cx="9144000" cy="15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pl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Sebastian Bysiak (IFJ PAN)                                       HFJ analysis    </a:t>
            </a:r>
            <a:endParaRPr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28" name="Google Shape;28;p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531400" y="0"/>
            <a:ext cx="536398" cy="725307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Google Shape;29;p4"/>
          <p:cNvPicPr preferRelativeResize="0"/>
          <p:nvPr/>
        </p:nvPicPr>
        <p:blipFill rotWithShape="1">
          <a:blip r:embed="rId3">
            <a:alphaModFix/>
          </a:blip>
          <a:srcRect b="-4275" l="0" r="0" t="0"/>
          <a:stretch/>
        </p:blipFill>
        <p:spPr>
          <a:xfrm>
            <a:off x="7696200" y="0"/>
            <a:ext cx="756300" cy="7563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4"/>
          <p:cNvSpPr txBox="1"/>
          <p:nvPr>
            <p:ph idx="12" type="sldNum"/>
          </p:nvPr>
        </p:nvSpPr>
        <p:spPr>
          <a:xfrm>
            <a:off x="8473800" y="4786725"/>
            <a:ext cx="651600" cy="475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 sz="1200">
                <a:solidFill>
                  <a:srgbClr val="000000"/>
                </a:solidFill>
              </a:defRPr>
            </a:lvl1pPr>
            <a:lvl2pPr lvl="1">
              <a:buNone/>
              <a:defRPr sz="1200">
                <a:solidFill>
                  <a:srgbClr val="000000"/>
                </a:solidFill>
              </a:defRPr>
            </a:lvl2pPr>
            <a:lvl3pPr lvl="2">
              <a:buNone/>
              <a:defRPr sz="1200">
                <a:solidFill>
                  <a:srgbClr val="000000"/>
                </a:solidFill>
              </a:defRPr>
            </a:lvl3pPr>
            <a:lvl4pPr lvl="3">
              <a:buNone/>
              <a:defRPr sz="1200">
                <a:solidFill>
                  <a:srgbClr val="000000"/>
                </a:solidFill>
              </a:defRPr>
            </a:lvl4pPr>
            <a:lvl5pPr lvl="4">
              <a:buNone/>
              <a:defRPr sz="1200">
                <a:solidFill>
                  <a:srgbClr val="000000"/>
                </a:solidFill>
              </a:defRPr>
            </a:lvl5pPr>
            <a:lvl6pPr lvl="5">
              <a:buNone/>
              <a:defRPr sz="1200">
                <a:solidFill>
                  <a:srgbClr val="000000"/>
                </a:solidFill>
              </a:defRPr>
            </a:lvl6pPr>
            <a:lvl7pPr lvl="6">
              <a:buNone/>
              <a:defRPr sz="1200">
                <a:solidFill>
                  <a:srgbClr val="000000"/>
                </a:solidFill>
              </a:defRPr>
            </a:lvl7pPr>
            <a:lvl8pPr lvl="7">
              <a:buNone/>
              <a:defRPr sz="1200">
                <a:solidFill>
                  <a:srgbClr val="000000"/>
                </a:solidFill>
              </a:defRPr>
            </a:lvl8pPr>
            <a:lvl9pPr lvl="8">
              <a:buNone/>
              <a:defRPr sz="1200">
                <a:solidFill>
                  <a:srgbClr val="000000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aseline 1">
  <p:cSld name="TITLE_AND_BODY_2"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p5"/>
          <p:cNvSpPr/>
          <p:nvPr/>
        </p:nvSpPr>
        <p:spPr>
          <a:xfrm flipH="1" rot="10800000">
            <a:off x="0" y="-21300"/>
            <a:ext cx="9144000" cy="516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3" name="Google Shape;33;p5"/>
          <p:cNvSpPr/>
          <p:nvPr/>
        </p:nvSpPr>
        <p:spPr>
          <a:xfrm>
            <a:off x="0" y="7563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4" name="Google Shape;34;p5"/>
          <p:cNvSpPr txBox="1"/>
          <p:nvPr>
            <p:ph type="title"/>
          </p:nvPr>
        </p:nvSpPr>
        <p:spPr>
          <a:xfrm>
            <a:off x="984900" y="-77000"/>
            <a:ext cx="7536300" cy="813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  <a:defRPr>
                <a:solidFill>
                  <a:srgbClr val="00000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35" name="Google Shape;35;p5"/>
          <p:cNvSpPr txBox="1"/>
          <p:nvPr>
            <p:ph idx="1" type="body"/>
          </p:nvPr>
        </p:nvSpPr>
        <p:spPr>
          <a:xfrm>
            <a:off x="471900" y="964937"/>
            <a:ext cx="8222100" cy="366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2" type="sldNum"/>
          </p:nvPr>
        </p:nvSpPr>
        <p:spPr>
          <a:xfrm>
            <a:off x="8607675" y="4847650"/>
            <a:ext cx="536400" cy="357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 u="sng">
                <a:solidFill>
                  <a:srgbClr val="000000"/>
                </a:solidFill>
              </a:defRPr>
            </a:lvl1pPr>
            <a:lvl2pPr lvl="1" rtl="0">
              <a:buNone/>
              <a:defRPr b="1" u="sng">
                <a:solidFill>
                  <a:srgbClr val="000000"/>
                </a:solidFill>
              </a:defRPr>
            </a:lvl2pPr>
            <a:lvl3pPr lvl="2" rtl="0">
              <a:buNone/>
              <a:defRPr b="1" u="sng">
                <a:solidFill>
                  <a:srgbClr val="000000"/>
                </a:solidFill>
              </a:defRPr>
            </a:lvl3pPr>
            <a:lvl4pPr lvl="3" rtl="0">
              <a:buNone/>
              <a:defRPr b="1" u="sng">
                <a:solidFill>
                  <a:srgbClr val="000000"/>
                </a:solidFill>
              </a:defRPr>
            </a:lvl4pPr>
            <a:lvl5pPr lvl="4" rtl="0">
              <a:buNone/>
              <a:defRPr b="1" u="sng">
                <a:solidFill>
                  <a:srgbClr val="000000"/>
                </a:solidFill>
              </a:defRPr>
            </a:lvl5pPr>
            <a:lvl6pPr lvl="5" rtl="0">
              <a:buNone/>
              <a:defRPr b="1" u="sng">
                <a:solidFill>
                  <a:srgbClr val="000000"/>
                </a:solidFill>
              </a:defRPr>
            </a:lvl6pPr>
            <a:lvl7pPr lvl="6" rtl="0">
              <a:buNone/>
              <a:defRPr b="1" u="sng">
                <a:solidFill>
                  <a:srgbClr val="000000"/>
                </a:solidFill>
              </a:defRPr>
            </a:lvl7pPr>
            <a:lvl8pPr lvl="7" rtl="0">
              <a:buNone/>
              <a:defRPr b="1" u="sng">
                <a:solidFill>
                  <a:srgbClr val="000000"/>
                </a:solidFill>
              </a:defRPr>
            </a:lvl8pPr>
            <a:lvl9pPr lvl="8" rtl="0">
              <a:buNone/>
              <a:defRPr b="1" u="sng">
                <a:solidFill>
                  <a:srgbClr val="000000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  <p:sp>
        <p:nvSpPr>
          <p:cNvPr id="37" name="Google Shape;37;p5"/>
          <p:cNvSpPr/>
          <p:nvPr/>
        </p:nvSpPr>
        <p:spPr>
          <a:xfrm>
            <a:off x="10950" y="48927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8" name="Google Shape;38;p5"/>
          <p:cNvSpPr txBox="1"/>
          <p:nvPr/>
        </p:nvSpPr>
        <p:spPr>
          <a:xfrm>
            <a:off x="0" y="4847650"/>
            <a:ext cx="9144000" cy="15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pl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Sebastian Bysiak (IFJ PAN)                                       HFJ analysis    </a:t>
            </a:r>
            <a:endParaRPr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39" name="Google Shape;39;p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531400" y="0"/>
            <a:ext cx="536398" cy="725307"/>
          </a:xfrm>
          <a:prstGeom prst="rect">
            <a:avLst/>
          </a:prstGeom>
          <a:noFill/>
          <a:ln>
            <a:noFill/>
          </a:ln>
        </p:spPr>
      </p:pic>
      <p:pic>
        <p:nvPicPr>
          <p:cNvPr id="40" name="Google Shape;4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756300" cy="75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aseline_2cols">
  <p:cSld name="TITLE_AND_BODY_1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/>
          <p:nvPr/>
        </p:nvSpPr>
        <p:spPr>
          <a:xfrm flipH="1" rot="10800000">
            <a:off x="0" y="-21300"/>
            <a:ext cx="9144000" cy="516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3" name="Google Shape;43;p6"/>
          <p:cNvSpPr/>
          <p:nvPr/>
        </p:nvSpPr>
        <p:spPr>
          <a:xfrm>
            <a:off x="0" y="7563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4" name="Google Shape;44;p6"/>
          <p:cNvSpPr txBox="1"/>
          <p:nvPr>
            <p:ph type="title"/>
          </p:nvPr>
        </p:nvSpPr>
        <p:spPr>
          <a:xfrm>
            <a:off x="70500" y="-77000"/>
            <a:ext cx="7536300" cy="813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  <a:defRPr>
                <a:solidFill>
                  <a:srgbClr val="00000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" type="body"/>
          </p:nvPr>
        </p:nvSpPr>
        <p:spPr>
          <a:xfrm>
            <a:off x="463100" y="1046700"/>
            <a:ext cx="4132500" cy="3689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8607675" y="4847650"/>
            <a:ext cx="536400" cy="357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 u="sng">
                <a:solidFill>
                  <a:srgbClr val="000000"/>
                </a:solidFill>
              </a:defRPr>
            </a:lvl1pPr>
            <a:lvl2pPr lvl="1" rtl="0">
              <a:buNone/>
              <a:defRPr b="1" u="sng">
                <a:solidFill>
                  <a:srgbClr val="000000"/>
                </a:solidFill>
              </a:defRPr>
            </a:lvl2pPr>
            <a:lvl3pPr lvl="2" rtl="0">
              <a:buNone/>
              <a:defRPr b="1" u="sng">
                <a:solidFill>
                  <a:srgbClr val="000000"/>
                </a:solidFill>
              </a:defRPr>
            </a:lvl3pPr>
            <a:lvl4pPr lvl="3" rtl="0">
              <a:buNone/>
              <a:defRPr b="1" u="sng">
                <a:solidFill>
                  <a:srgbClr val="000000"/>
                </a:solidFill>
              </a:defRPr>
            </a:lvl4pPr>
            <a:lvl5pPr lvl="4" rtl="0">
              <a:buNone/>
              <a:defRPr b="1" u="sng">
                <a:solidFill>
                  <a:srgbClr val="000000"/>
                </a:solidFill>
              </a:defRPr>
            </a:lvl5pPr>
            <a:lvl6pPr lvl="5" rtl="0">
              <a:buNone/>
              <a:defRPr b="1" u="sng">
                <a:solidFill>
                  <a:srgbClr val="000000"/>
                </a:solidFill>
              </a:defRPr>
            </a:lvl6pPr>
            <a:lvl7pPr lvl="6" rtl="0">
              <a:buNone/>
              <a:defRPr b="1" u="sng">
                <a:solidFill>
                  <a:srgbClr val="000000"/>
                </a:solidFill>
              </a:defRPr>
            </a:lvl7pPr>
            <a:lvl8pPr lvl="7" rtl="0">
              <a:buNone/>
              <a:defRPr b="1" u="sng">
                <a:solidFill>
                  <a:srgbClr val="000000"/>
                </a:solidFill>
              </a:defRPr>
            </a:lvl8pPr>
            <a:lvl9pPr lvl="8" rtl="0">
              <a:buNone/>
              <a:defRPr b="1" u="sng">
                <a:solidFill>
                  <a:srgbClr val="000000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  <p:sp>
        <p:nvSpPr>
          <p:cNvPr id="47" name="Google Shape;47;p6"/>
          <p:cNvSpPr/>
          <p:nvPr/>
        </p:nvSpPr>
        <p:spPr>
          <a:xfrm>
            <a:off x="10950" y="48927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8" name="Google Shape;48;p6"/>
          <p:cNvSpPr txBox="1"/>
          <p:nvPr/>
        </p:nvSpPr>
        <p:spPr>
          <a:xfrm>
            <a:off x="0" y="4847650"/>
            <a:ext cx="9144000" cy="15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pl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Sebastian Bysiak (IFJ PAN)                                       HFJ analysis    </a:t>
            </a:r>
            <a:endParaRPr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49" name="Google Shape;49;p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531400" y="0"/>
            <a:ext cx="536398" cy="725307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Google Shape;50;p6"/>
          <p:cNvSpPr txBox="1"/>
          <p:nvPr>
            <p:ph idx="2" type="body"/>
          </p:nvPr>
        </p:nvSpPr>
        <p:spPr>
          <a:xfrm>
            <a:off x="4595700" y="1046700"/>
            <a:ext cx="3933000" cy="366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pic>
        <p:nvPicPr>
          <p:cNvPr id="51" name="Google Shape;51;p6"/>
          <p:cNvPicPr preferRelativeResize="0"/>
          <p:nvPr/>
        </p:nvPicPr>
        <p:blipFill rotWithShape="1">
          <a:blip r:embed="rId3">
            <a:alphaModFix/>
          </a:blip>
          <a:srcRect b="-4275" l="0" r="0" t="0"/>
          <a:stretch/>
        </p:blipFill>
        <p:spPr>
          <a:xfrm>
            <a:off x="7696200" y="0"/>
            <a:ext cx="756300" cy="75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aseline_3fields">
  <p:cSld name="TITLE_AND_BODY_1_1">
    <p:spTree>
      <p:nvGrpSpPr>
        <p:cNvPr id="52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7"/>
          <p:cNvSpPr/>
          <p:nvPr/>
        </p:nvSpPr>
        <p:spPr>
          <a:xfrm flipH="1" rot="10800000">
            <a:off x="0" y="-21300"/>
            <a:ext cx="9144000" cy="51648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p7"/>
          <p:cNvSpPr/>
          <p:nvPr/>
        </p:nvSpPr>
        <p:spPr>
          <a:xfrm>
            <a:off x="0" y="7563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5" name="Google Shape;55;p7"/>
          <p:cNvSpPr txBox="1"/>
          <p:nvPr>
            <p:ph type="title"/>
          </p:nvPr>
        </p:nvSpPr>
        <p:spPr>
          <a:xfrm>
            <a:off x="70500" y="-77000"/>
            <a:ext cx="7536300" cy="813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None/>
              <a:defRPr>
                <a:solidFill>
                  <a:srgbClr val="000000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56" name="Google Shape;56;p7"/>
          <p:cNvSpPr txBox="1"/>
          <p:nvPr>
            <p:ph idx="1" type="body"/>
          </p:nvPr>
        </p:nvSpPr>
        <p:spPr>
          <a:xfrm>
            <a:off x="463100" y="1046700"/>
            <a:ext cx="3933000" cy="1754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7" name="Google Shape;57;p7"/>
          <p:cNvSpPr txBox="1"/>
          <p:nvPr>
            <p:ph idx="12" type="sldNum"/>
          </p:nvPr>
        </p:nvSpPr>
        <p:spPr>
          <a:xfrm>
            <a:off x="8607675" y="4847650"/>
            <a:ext cx="536400" cy="357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rtl="0">
              <a:buNone/>
              <a:defRPr b="1" u="sng">
                <a:solidFill>
                  <a:srgbClr val="000000"/>
                </a:solidFill>
              </a:defRPr>
            </a:lvl1pPr>
            <a:lvl2pPr lvl="1" rtl="0">
              <a:buNone/>
              <a:defRPr b="1" u="sng">
                <a:solidFill>
                  <a:srgbClr val="000000"/>
                </a:solidFill>
              </a:defRPr>
            </a:lvl2pPr>
            <a:lvl3pPr lvl="2" rtl="0">
              <a:buNone/>
              <a:defRPr b="1" u="sng">
                <a:solidFill>
                  <a:srgbClr val="000000"/>
                </a:solidFill>
              </a:defRPr>
            </a:lvl3pPr>
            <a:lvl4pPr lvl="3" rtl="0">
              <a:buNone/>
              <a:defRPr b="1" u="sng">
                <a:solidFill>
                  <a:srgbClr val="000000"/>
                </a:solidFill>
              </a:defRPr>
            </a:lvl4pPr>
            <a:lvl5pPr lvl="4" rtl="0">
              <a:buNone/>
              <a:defRPr b="1" u="sng">
                <a:solidFill>
                  <a:srgbClr val="000000"/>
                </a:solidFill>
              </a:defRPr>
            </a:lvl5pPr>
            <a:lvl6pPr lvl="5" rtl="0">
              <a:buNone/>
              <a:defRPr b="1" u="sng">
                <a:solidFill>
                  <a:srgbClr val="000000"/>
                </a:solidFill>
              </a:defRPr>
            </a:lvl6pPr>
            <a:lvl7pPr lvl="6" rtl="0">
              <a:buNone/>
              <a:defRPr b="1" u="sng">
                <a:solidFill>
                  <a:srgbClr val="000000"/>
                </a:solidFill>
              </a:defRPr>
            </a:lvl7pPr>
            <a:lvl8pPr lvl="7" rtl="0">
              <a:buNone/>
              <a:defRPr b="1" u="sng">
                <a:solidFill>
                  <a:srgbClr val="000000"/>
                </a:solidFill>
              </a:defRPr>
            </a:lvl8pPr>
            <a:lvl9pPr lvl="8" rtl="0">
              <a:buNone/>
              <a:defRPr b="1" u="sng">
                <a:solidFill>
                  <a:srgbClr val="000000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  <p:sp>
        <p:nvSpPr>
          <p:cNvPr id="58" name="Google Shape;58;p7"/>
          <p:cNvSpPr/>
          <p:nvPr/>
        </p:nvSpPr>
        <p:spPr>
          <a:xfrm>
            <a:off x="10950" y="48927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9" name="Google Shape;59;p7"/>
          <p:cNvSpPr txBox="1"/>
          <p:nvPr/>
        </p:nvSpPr>
        <p:spPr>
          <a:xfrm>
            <a:off x="0" y="4847650"/>
            <a:ext cx="9144000" cy="151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rPr lang="pl">
                <a:solidFill>
                  <a:schemeClr val="dk2"/>
                </a:solidFill>
                <a:latin typeface="Roboto"/>
                <a:ea typeface="Roboto"/>
                <a:cs typeface="Roboto"/>
                <a:sym typeface="Roboto"/>
              </a:rPr>
              <a:t>Sebastian Bysiak (IFJ PAN)                                       HFJ analysis    </a:t>
            </a:r>
            <a:endParaRPr>
              <a:solidFill>
                <a:schemeClr val="dk2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Roboto"/>
              <a:ea typeface="Roboto"/>
              <a:cs typeface="Roboto"/>
              <a:sym typeface="Roboto"/>
            </a:endParaRPr>
          </a:p>
        </p:txBody>
      </p:sp>
      <p:pic>
        <p:nvPicPr>
          <p:cNvPr id="60" name="Google Shape;60;p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531400" y="0"/>
            <a:ext cx="536398" cy="725307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7"/>
          <p:cNvSpPr txBox="1"/>
          <p:nvPr>
            <p:ph idx="2" type="body"/>
          </p:nvPr>
        </p:nvSpPr>
        <p:spPr>
          <a:xfrm>
            <a:off x="4595700" y="1046700"/>
            <a:ext cx="3933000" cy="366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rtl="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rtl="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rtl="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rtl="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pic>
        <p:nvPicPr>
          <p:cNvPr id="62" name="Google Shape;62;p7"/>
          <p:cNvPicPr preferRelativeResize="0"/>
          <p:nvPr/>
        </p:nvPicPr>
        <p:blipFill rotWithShape="1">
          <a:blip r:embed="rId3">
            <a:alphaModFix/>
          </a:blip>
          <a:srcRect b="-4275" l="0" r="0" t="0"/>
          <a:stretch/>
        </p:blipFill>
        <p:spPr>
          <a:xfrm>
            <a:off x="7696200" y="0"/>
            <a:ext cx="756300" cy="756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8"/>
          <p:cNvSpPr/>
          <p:nvPr/>
        </p:nvSpPr>
        <p:spPr>
          <a:xfrm flipH="1" rot="10800000">
            <a:off x="0" y="1686000"/>
            <a:ext cx="9144000" cy="3457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5" name="Google Shape;65;p8"/>
          <p:cNvSpPr/>
          <p:nvPr/>
        </p:nvSpPr>
        <p:spPr>
          <a:xfrm>
            <a:off x="0" y="168600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6" name="Google Shape;66;p8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67" name="Google Shape;67;p8"/>
          <p:cNvSpPr txBox="1"/>
          <p:nvPr>
            <p:ph idx="1" type="body"/>
          </p:nvPr>
        </p:nvSpPr>
        <p:spPr>
          <a:xfrm>
            <a:off x="47190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8" name="Google Shape;68;p8"/>
          <p:cNvSpPr txBox="1"/>
          <p:nvPr>
            <p:ph idx="2" type="body"/>
          </p:nvPr>
        </p:nvSpPr>
        <p:spPr>
          <a:xfrm>
            <a:off x="4694250" y="1919075"/>
            <a:ext cx="3999900" cy="2710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69" name="Google Shape;69;p8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9"/>
          <p:cNvSpPr/>
          <p:nvPr/>
        </p:nvSpPr>
        <p:spPr>
          <a:xfrm flipH="1" rot="10800000">
            <a:off x="0" y="656400"/>
            <a:ext cx="9144000" cy="44871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2" name="Google Shape;72;p9"/>
          <p:cNvSpPr/>
          <p:nvPr/>
        </p:nvSpPr>
        <p:spPr>
          <a:xfrm>
            <a:off x="0" y="656350"/>
            <a:ext cx="91440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3" name="Google Shape;73;p9"/>
          <p:cNvSpPr txBox="1"/>
          <p:nvPr>
            <p:ph type="title"/>
          </p:nvPr>
        </p:nvSpPr>
        <p:spPr>
          <a:xfrm>
            <a:off x="98250" y="16350"/>
            <a:ext cx="8826600" cy="602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1pPr>
            <a:lvl2pPr lvl="1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/>
        </p:txBody>
      </p:sp>
      <p:sp>
        <p:nvSpPr>
          <p:cNvPr id="74" name="Google Shape;74;p9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0"/>
          <p:cNvSpPr txBox="1"/>
          <p:nvPr/>
        </p:nvSpPr>
        <p:spPr>
          <a:xfrm flipH="1" rot="10800000">
            <a:off x="3276600" y="25"/>
            <a:ext cx="5867400" cy="5143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7" name="Google Shape;77;p10"/>
          <p:cNvSpPr/>
          <p:nvPr/>
        </p:nvSpPr>
        <p:spPr>
          <a:xfrm rot="-5400000">
            <a:off x="759150" y="2517450"/>
            <a:ext cx="5143500" cy="108600"/>
          </a:xfrm>
          <a:prstGeom prst="rect">
            <a:avLst/>
          </a:prstGeom>
          <a:gradFill>
            <a:gsLst>
              <a:gs pos="0">
                <a:srgbClr val="F9F9F9"/>
              </a:gs>
              <a:gs pos="36000">
                <a:srgbClr val="F9F9F9"/>
              </a:gs>
              <a:gs pos="80000">
                <a:srgbClr val="DEDEDE"/>
              </a:gs>
              <a:gs pos="100000">
                <a:srgbClr val="999999"/>
              </a:gs>
            </a:gsLst>
            <a:lin ang="16200038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78" name="Google Shape;78;p10"/>
          <p:cNvSpPr txBox="1"/>
          <p:nvPr>
            <p:ph type="title"/>
          </p:nvPr>
        </p:nvSpPr>
        <p:spPr>
          <a:xfrm>
            <a:off x="226078" y="357800"/>
            <a:ext cx="2808000" cy="95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79" name="Google Shape;79;p10"/>
          <p:cNvSpPr txBox="1"/>
          <p:nvPr>
            <p:ph idx="1" type="body"/>
          </p:nvPr>
        </p:nvSpPr>
        <p:spPr>
          <a:xfrm>
            <a:off x="226075" y="1465800"/>
            <a:ext cx="2808000" cy="31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●"/>
              <a:defRPr sz="1200">
                <a:solidFill>
                  <a:schemeClr val="lt1"/>
                </a:solidFill>
              </a:defRPr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200"/>
              <a:buChar char="○"/>
              <a:defRPr sz="1200">
                <a:solidFill>
                  <a:schemeClr val="lt1"/>
                </a:solidFill>
              </a:defRPr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200"/>
              <a:buChar char="■"/>
              <a:defRPr sz="1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80" name="Google Shape;80;p10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5" Type="http://schemas.openxmlformats.org/officeDocument/2006/relationships/theme" Target="../theme/theme2.xml"/><Relationship Id="rId14" Type="http://schemas.openxmlformats.org/officeDocument/2006/relationships/slideLayout" Target="../slideLayouts/slideLayout1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material">
    <p:bg>
      <p:bgPr>
        <a:solidFill>
          <a:schemeClr val="dk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471900" y="738725"/>
            <a:ext cx="8222100" cy="767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Roboto"/>
              <a:buNone/>
              <a:defRPr sz="32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471900" y="1919075"/>
            <a:ext cx="8222100" cy="271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Font typeface="Roboto"/>
              <a:buChar char="●"/>
              <a:defRPr sz="18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●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lt2"/>
              </a:buClr>
              <a:buSzPts val="1400"/>
              <a:buFont typeface="Roboto"/>
              <a:buChar char="○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lt2"/>
              </a:buClr>
              <a:buSzPts val="1400"/>
              <a:buFont typeface="Roboto"/>
              <a:buChar char="■"/>
              <a:defRPr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523541" y="4695623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lvl="1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lvl="2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lvl="3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lvl="4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lvl="5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lvl="6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lvl="7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lvl="8" algn="r">
              <a:buNone/>
              <a:defRPr sz="1000">
                <a:solidFill>
                  <a:schemeClr val="lt2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hf dt="0" ftr="0" hdr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alimonitor.cern.ch/trains/train.jsp?train_id=87" TargetMode="External"/><Relationship Id="rId4" Type="http://schemas.openxmlformats.org/officeDocument/2006/relationships/hyperlink" Target="https://alimonitor.cern.ch/trains/train.jsp?train_id=87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16"/>
          <p:cNvSpPr txBox="1"/>
          <p:nvPr>
            <p:ph type="ctrTitle"/>
          </p:nvPr>
        </p:nvSpPr>
        <p:spPr>
          <a:xfrm>
            <a:off x="390525" y="1216950"/>
            <a:ext cx="8222100" cy="933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pl" sz="3600"/>
              <a:t>HF jets analysis</a:t>
            </a:r>
            <a:endParaRPr b="1" sz="3600"/>
          </a:p>
        </p:txBody>
      </p:sp>
      <p:sp>
        <p:nvSpPr>
          <p:cNvPr id="107" name="Google Shape;107;p16"/>
          <p:cNvSpPr txBox="1"/>
          <p:nvPr>
            <p:ph idx="1" type="subTitle"/>
          </p:nvPr>
        </p:nvSpPr>
        <p:spPr>
          <a:xfrm>
            <a:off x="460950" y="2353953"/>
            <a:ext cx="8222100" cy="1230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457200" lvl="0" marL="18288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dk2"/>
                </a:solidFill>
              </a:rPr>
              <a:t>     21.10.2019</a:t>
            </a:r>
            <a:r>
              <a:rPr lang="pl">
                <a:solidFill>
                  <a:schemeClr val="dk2"/>
                </a:solidFill>
              </a:rPr>
              <a:t>   ALICE@IFJ meeting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pl" sz="2400"/>
              <a:t>Sebastian Bysiak</a:t>
            </a:r>
            <a:endParaRPr sz="24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/>
          <p:nvPr>
            <p:ph type="title"/>
          </p:nvPr>
        </p:nvSpPr>
        <p:spPr>
          <a:xfrm>
            <a:off x="70500" y="-77000"/>
            <a:ext cx="7536300" cy="813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Outline</a:t>
            </a:r>
            <a:endParaRPr/>
          </a:p>
        </p:txBody>
      </p:sp>
      <p:sp>
        <p:nvSpPr>
          <p:cNvPr id="113" name="Google Shape;113;p17"/>
          <p:cNvSpPr txBox="1"/>
          <p:nvPr>
            <p:ph idx="1" type="body"/>
          </p:nvPr>
        </p:nvSpPr>
        <p:spPr>
          <a:xfrm>
            <a:off x="463100" y="1046700"/>
            <a:ext cx="6216900" cy="366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pl">
                <a:solidFill>
                  <a:srgbClr val="000000"/>
                </a:solidFill>
              </a:rPr>
              <a:t>What was done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pl">
                <a:solidFill>
                  <a:srgbClr val="000000"/>
                </a:solidFill>
              </a:rPr>
              <a:t>Issues and questions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pl">
                <a:solidFill>
                  <a:srgbClr val="000000"/>
                </a:solidFill>
              </a:rPr>
              <a:t>Plans for next week</a:t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14" name="Google Shape;114;p17"/>
          <p:cNvSpPr txBox="1"/>
          <p:nvPr>
            <p:ph idx="12" type="sldNum"/>
          </p:nvPr>
        </p:nvSpPr>
        <p:spPr>
          <a:xfrm>
            <a:off x="8607675" y="4847650"/>
            <a:ext cx="536400" cy="357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1" lang="pl" sz="1000" u="sng"/>
              <a:t>‹#›</a:t>
            </a:fld>
            <a:endParaRPr b="1" sz="1000" u="sng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/>
          <p:nvPr>
            <p:ph type="title"/>
          </p:nvPr>
        </p:nvSpPr>
        <p:spPr>
          <a:xfrm>
            <a:off x="70500" y="-77000"/>
            <a:ext cx="7536300" cy="813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What was done</a:t>
            </a:r>
            <a:endParaRPr/>
          </a:p>
        </p:txBody>
      </p:sp>
      <p:sp>
        <p:nvSpPr>
          <p:cNvPr id="120" name="Google Shape;120;p18"/>
          <p:cNvSpPr txBox="1"/>
          <p:nvPr>
            <p:ph idx="1" type="body"/>
          </p:nvPr>
        </p:nvSpPr>
        <p:spPr>
          <a:xfrm>
            <a:off x="471900" y="964937"/>
            <a:ext cx="8222100" cy="366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pl" sz="1400">
                <a:solidFill>
                  <a:srgbClr val="000000"/>
                </a:solidFill>
              </a:rPr>
              <a:t>very informative meeting with Rudiger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pl" sz="1400">
                <a:solidFill>
                  <a:srgbClr val="000000"/>
                </a:solidFill>
              </a:rPr>
              <a:t>re-run locally his lego train:</a:t>
            </a:r>
            <a:endParaRPr sz="1400">
              <a:solidFill>
                <a:srgbClr val="000000"/>
              </a:solidFill>
            </a:endParaRPr>
          </a:p>
          <a:p>
            <a:pPr indent="-3175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○"/>
            </a:pPr>
            <a:r>
              <a:rPr lang="pl">
                <a:solidFill>
                  <a:srgbClr val="000000"/>
                </a:solidFill>
              </a:rPr>
              <a:t>Tag: </a:t>
            </a:r>
            <a:r>
              <a:rPr lang="pl" sz="1100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PWGHF/HFCJ_pp_MC/660_20190221-1807</a:t>
            </a:r>
            <a:r>
              <a:rPr lang="pl" sz="1200">
                <a:solidFill>
                  <a:srgbClr val="000000"/>
                </a:solidFill>
              </a:rPr>
              <a:t> </a:t>
            </a:r>
            <a:r>
              <a:rPr lang="pl" sz="12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h</a:t>
            </a:r>
            <a:r>
              <a:rPr lang="pl" sz="1200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ttps://alimonitor.cern.ch/trains/train.jsp?train_id=87</a:t>
            </a:r>
            <a:endParaRPr sz="1200">
              <a:solidFill>
                <a:srgbClr val="000000"/>
              </a:solidFill>
            </a:endParaRPr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○"/>
            </a:pPr>
            <a:r>
              <a:rPr lang="pl" sz="1200">
                <a:solidFill>
                  <a:srgbClr val="000000"/>
                </a:solidFill>
              </a:rPr>
              <a:t>MC: </a:t>
            </a:r>
            <a:r>
              <a:rPr lang="pl" sz="1100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alice/sim/2017/LHC17f8f/20/257630</a:t>
            </a:r>
            <a:r>
              <a:rPr lang="pl" sz="1200">
                <a:solidFill>
                  <a:srgbClr val="000000"/>
                </a:solidFill>
              </a:rPr>
              <a:t>, 10 test files,  </a:t>
            </a:r>
            <a:r>
              <a:rPr b="1" lang="pl" sz="1200">
                <a:solidFill>
                  <a:srgbClr val="000000"/>
                </a:solidFill>
              </a:rPr>
              <a:t>pp@13TeV</a:t>
            </a:r>
            <a:endParaRPr b="1" sz="1200">
              <a:solidFill>
                <a:srgbClr val="000000"/>
              </a:solidFill>
            </a:endParaRPr>
          </a:p>
          <a:p>
            <a:pPr indent="-3048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○"/>
            </a:pPr>
            <a:r>
              <a:rPr lang="pl" sz="1200">
                <a:solidFill>
                  <a:srgbClr val="000000"/>
                </a:solidFill>
              </a:rPr>
              <a:t>information extracted: </a:t>
            </a:r>
            <a:endParaRPr sz="1200">
              <a:solidFill>
                <a:srgbClr val="000000"/>
              </a:solidFill>
            </a:endParaRPr>
          </a:p>
          <a:p>
            <a:pPr indent="-3048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-"/>
            </a:pPr>
            <a:r>
              <a:rPr lang="pl" sz="1200">
                <a:solidFill>
                  <a:srgbClr val="000000"/>
                </a:solidFill>
              </a:rPr>
              <a:t>Basic event properties (ID, vertex, centrality, bgrd. densities, ...)</a:t>
            </a:r>
            <a:endParaRPr sz="1200">
              <a:solidFill>
                <a:srgbClr val="000000"/>
              </a:solidFill>
            </a:endParaRPr>
          </a:p>
          <a:p>
            <a:pPr indent="-3048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-"/>
            </a:pPr>
            <a:r>
              <a:rPr lang="pl" sz="1200">
                <a:solidFill>
                  <a:srgbClr val="000000"/>
                </a:solidFill>
              </a:rPr>
              <a:t>Jet constituents, basic properties (pt, eta, phi, charge, ...)</a:t>
            </a:r>
            <a:endParaRPr sz="1200">
              <a:solidFill>
                <a:srgbClr val="000000"/>
              </a:solidFill>
            </a:endParaRPr>
          </a:p>
          <a:p>
            <a:pPr indent="-3048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-"/>
            </a:pPr>
            <a:r>
              <a:rPr lang="pl" sz="1200">
                <a:solidFill>
                  <a:srgbClr val="000000"/>
                </a:solidFill>
              </a:rPr>
              <a:t>Jet constituents, IPs</a:t>
            </a:r>
            <a:endParaRPr sz="1200">
              <a:solidFill>
                <a:srgbClr val="000000"/>
              </a:solidFill>
            </a:endParaRPr>
          </a:p>
          <a:p>
            <a:pPr indent="-304800" lvl="2" marL="13716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Char char="-"/>
            </a:pPr>
            <a:r>
              <a:rPr lang="pl" sz="1200">
                <a:solidFill>
                  <a:schemeClr val="dk2"/>
                </a:solidFill>
              </a:rPr>
              <a:t>Tracks PID (true, reconstructed and ITS/TPC/TRD/TOF signal(?)) - </a:t>
            </a:r>
            <a:r>
              <a:rPr i="1" lang="pl" sz="1200">
                <a:solidFill>
                  <a:schemeClr val="dk2"/>
                </a:solidFill>
              </a:rPr>
              <a:t>not yet used</a:t>
            </a:r>
            <a:endParaRPr i="1" sz="1200">
              <a:solidFill>
                <a:srgbClr val="000000"/>
              </a:solidFill>
            </a:endParaRPr>
          </a:p>
          <a:p>
            <a:pPr indent="-3048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-"/>
            </a:pPr>
            <a:r>
              <a:rPr lang="pl" sz="1200">
                <a:solidFill>
                  <a:srgbClr val="000000"/>
                </a:solidFill>
              </a:rPr>
              <a:t>MC information (origin, matched jets, ...)</a:t>
            </a:r>
            <a:endParaRPr sz="1200">
              <a:solidFill>
                <a:srgbClr val="000000"/>
              </a:solidFill>
            </a:endParaRPr>
          </a:p>
          <a:p>
            <a:pPr indent="-3048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-"/>
            </a:pPr>
            <a:r>
              <a:rPr lang="pl" sz="1200">
                <a:solidFill>
                  <a:srgbClr val="000000"/>
                </a:solidFill>
              </a:rPr>
              <a:t>Secondary vertices</a:t>
            </a:r>
            <a:endParaRPr sz="1200">
              <a:solidFill>
                <a:srgbClr val="000000"/>
              </a:solidFill>
            </a:endParaRPr>
          </a:p>
          <a:p>
            <a:pPr indent="-3048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-"/>
            </a:pPr>
            <a:r>
              <a:rPr lang="pl" sz="1200">
                <a:solidFill>
                  <a:srgbClr val="000000"/>
                </a:solidFill>
              </a:rPr>
              <a:t>Jet shapes (jet mass, LeSub, pTD, ...)</a:t>
            </a:r>
            <a:endParaRPr sz="1200">
              <a:solidFill>
                <a:srgbClr val="000000"/>
              </a:solidFill>
            </a:endParaRPr>
          </a:p>
          <a:p>
            <a:pPr indent="-3048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-"/>
            </a:pPr>
            <a:r>
              <a:rPr lang="pl" sz="1200">
                <a:solidFill>
                  <a:srgbClr val="000000"/>
                </a:solidFill>
              </a:rPr>
              <a:t>Jet splittings (kT, theta, E from iterative CA reclustering)</a:t>
            </a:r>
            <a:endParaRPr sz="12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pl" sz="1400">
                <a:solidFill>
                  <a:srgbClr val="000000"/>
                </a:solidFill>
              </a:rPr>
              <a:t>Exploratory Data Analysis (EDA) on different jets’ flavours</a:t>
            </a:r>
            <a:endParaRPr sz="1400"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21" name="Google Shape;121;p18"/>
          <p:cNvSpPr txBox="1"/>
          <p:nvPr>
            <p:ph idx="12" type="sldNum"/>
          </p:nvPr>
        </p:nvSpPr>
        <p:spPr>
          <a:xfrm>
            <a:off x="8473800" y="4786725"/>
            <a:ext cx="651600" cy="475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lang="pl" sz="1200" u="none"/>
              <a:t>‹#›</a:t>
            </a:fld>
            <a:endParaRPr b="0" sz="1200" u="none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19"/>
          <p:cNvSpPr txBox="1"/>
          <p:nvPr>
            <p:ph type="title"/>
          </p:nvPr>
        </p:nvSpPr>
        <p:spPr>
          <a:xfrm>
            <a:off x="70500" y="-77000"/>
            <a:ext cx="7536300" cy="813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Issues and questions</a:t>
            </a:r>
            <a:endParaRPr/>
          </a:p>
        </p:txBody>
      </p:sp>
      <p:sp>
        <p:nvSpPr>
          <p:cNvPr id="127" name="Google Shape;127;p19"/>
          <p:cNvSpPr txBox="1"/>
          <p:nvPr>
            <p:ph idx="1" type="body"/>
          </p:nvPr>
        </p:nvSpPr>
        <p:spPr>
          <a:xfrm>
            <a:off x="471900" y="964937"/>
            <a:ext cx="8222100" cy="366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b="1" lang="pl" sz="1400">
                <a:solidFill>
                  <a:srgbClr val="000000"/>
                </a:solidFill>
              </a:rPr>
              <a:t>pyxsec.root</a:t>
            </a:r>
            <a:r>
              <a:rPr lang="pl" sz="1400">
                <a:solidFill>
                  <a:srgbClr val="000000"/>
                </a:solidFill>
              </a:rPr>
              <a:t> and </a:t>
            </a:r>
            <a:r>
              <a:rPr b="1" lang="pl" sz="1400">
                <a:solidFill>
                  <a:srgbClr val="000000"/>
                </a:solidFill>
              </a:rPr>
              <a:t>pyxsec_hists.root</a:t>
            </a:r>
            <a:r>
              <a:rPr lang="pl" sz="1400">
                <a:solidFill>
                  <a:srgbClr val="000000"/>
                </a:solidFill>
              </a:rPr>
              <a:t> does not exist -- how important are they?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pl" sz="1400">
                <a:solidFill>
                  <a:srgbClr val="000000"/>
                </a:solidFill>
              </a:rPr>
              <a:t>pass1 and pass2 available -- difference between AOD and AOD202?</a:t>
            </a:r>
            <a:endParaRPr sz="1400">
              <a:solidFill>
                <a:srgbClr val="000000"/>
              </a:solidFill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pl" sz="1400">
                <a:solidFill>
                  <a:srgbClr val="000000"/>
                </a:solidFill>
              </a:rPr>
              <a:t>/alice/data/2016/LHC16k/000257630/pass1/AOD/</a:t>
            </a:r>
            <a:r>
              <a:rPr lang="pl">
                <a:solidFill>
                  <a:srgbClr val="000000"/>
                </a:solidFill>
              </a:rPr>
              <a:t>001</a:t>
            </a:r>
            <a:r>
              <a:rPr lang="pl" sz="1400">
                <a:solidFill>
                  <a:srgbClr val="000000"/>
                </a:solidFill>
              </a:rPr>
              <a:t>/AliAOD.root   </a:t>
            </a:r>
            <a:endParaRPr sz="1400">
              <a:solidFill>
                <a:srgbClr val="000000"/>
              </a:solidFill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pl" sz="1400">
                <a:solidFill>
                  <a:srgbClr val="000000"/>
                </a:solidFill>
              </a:rPr>
              <a:t>/alice/data/2016/LHC16k/000257630/pass1/AOD/</a:t>
            </a:r>
            <a:r>
              <a:rPr lang="pl">
                <a:solidFill>
                  <a:srgbClr val="000000"/>
                </a:solidFill>
              </a:rPr>
              <a:t>002</a:t>
            </a:r>
            <a:r>
              <a:rPr lang="pl" sz="1400">
                <a:solidFill>
                  <a:srgbClr val="000000"/>
                </a:solidFill>
              </a:rPr>
              <a:t>/AliAOD.root   </a:t>
            </a:r>
            <a:endParaRPr sz="1400">
              <a:solidFill>
                <a:srgbClr val="000000"/>
              </a:solidFill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pl" sz="1400">
                <a:solidFill>
                  <a:srgbClr val="000000"/>
                </a:solidFill>
              </a:rPr>
              <a:t>/alice/data/2016/LHC16k/000257630/pass2/AOD208/0001/AliAOD.root   </a:t>
            </a:r>
            <a:endParaRPr sz="1400">
              <a:solidFill>
                <a:srgbClr val="000000"/>
              </a:solidFill>
            </a:endParaRPr>
          </a:p>
          <a:p>
            <a:pPr indent="-317500" lvl="2" marL="13716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-"/>
            </a:pPr>
            <a:r>
              <a:rPr lang="pl" sz="1400">
                <a:solidFill>
                  <a:srgbClr val="000000"/>
                </a:solidFill>
              </a:rPr>
              <a:t>/alice/data/2016/LHC16k/000257630/pass2/AOD208/0002/AliAOD.root   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Char char="●"/>
            </a:pPr>
            <a:r>
              <a:rPr lang="pl" sz="1400">
                <a:solidFill>
                  <a:srgbClr val="000000"/>
                </a:solidFill>
              </a:rPr>
              <a:t>What jet </a:t>
            </a:r>
            <a:r>
              <a:rPr b="1" lang="pl" sz="1400">
                <a:solidFill>
                  <a:srgbClr val="000000"/>
                </a:solidFill>
              </a:rPr>
              <a:t>radii</a:t>
            </a:r>
            <a:r>
              <a:rPr lang="pl" sz="1400">
                <a:solidFill>
                  <a:srgbClr val="000000"/>
                </a:solidFill>
              </a:rPr>
              <a:t> do we want to have?</a:t>
            </a:r>
            <a:endParaRPr sz="1400">
              <a:solidFill>
                <a:srgbClr val="000000"/>
              </a:solidFill>
            </a:endParaRPr>
          </a:p>
          <a:p>
            <a:pPr indent="-3175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</a:pPr>
            <a:r>
              <a:rPr lang="pl" sz="1400">
                <a:solidFill>
                  <a:schemeClr val="dk2"/>
                </a:solidFill>
              </a:rPr>
              <a:t>not sure what modifications should be done when changing MC -&gt; data</a:t>
            </a:r>
            <a:endParaRPr sz="1400">
              <a:solidFill>
                <a:schemeClr val="dk2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t/>
            </a:r>
            <a:endParaRPr sz="1400">
              <a:solidFill>
                <a:srgbClr val="000000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Arial"/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19"/>
          <p:cNvSpPr txBox="1"/>
          <p:nvPr>
            <p:ph idx="12" type="sldNum"/>
          </p:nvPr>
        </p:nvSpPr>
        <p:spPr>
          <a:xfrm>
            <a:off x="8473800" y="4786725"/>
            <a:ext cx="651600" cy="475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20"/>
          <p:cNvSpPr txBox="1"/>
          <p:nvPr>
            <p:ph type="title"/>
          </p:nvPr>
        </p:nvSpPr>
        <p:spPr>
          <a:xfrm>
            <a:off x="70500" y="-77000"/>
            <a:ext cx="7536300" cy="813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/>
              <a:t>Plans for next week</a:t>
            </a:r>
            <a:endParaRPr/>
          </a:p>
        </p:txBody>
      </p:sp>
      <p:sp>
        <p:nvSpPr>
          <p:cNvPr id="134" name="Google Shape;134;p20"/>
          <p:cNvSpPr txBox="1"/>
          <p:nvPr>
            <p:ph idx="1" type="body"/>
          </p:nvPr>
        </p:nvSpPr>
        <p:spPr>
          <a:xfrm>
            <a:off x="471900" y="964937"/>
            <a:ext cx="8222100" cy="366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pl">
                <a:solidFill>
                  <a:srgbClr val="000000"/>
                </a:solidFill>
              </a:rPr>
              <a:t>run on the data: </a:t>
            </a:r>
            <a:r>
              <a:rPr lang="pl">
                <a:solidFill>
                  <a:srgbClr val="000000"/>
                </a:solidFill>
                <a:latin typeface="Space Mono"/>
                <a:ea typeface="Space Mono"/>
                <a:cs typeface="Space Mono"/>
                <a:sym typeface="Space Mono"/>
              </a:rPr>
              <a:t>257630</a:t>
            </a:r>
            <a:r>
              <a:rPr lang="pl">
                <a:solidFill>
                  <a:srgbClr val="000000"/>
                </a:solidFill>
              </a:rPr>
              <a:t> (good tracking and electron PID, but not Calo)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pl">
                <a:solidFill>
                  <a:srgbClr val="000000"/>
                </a:solidFill>
              </a:rPr>
              <a:t>specify the fractions of jets to be saved for each flavour and pt-bin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pl">
                <a:solidFill>
                  <a:srgbClr val="000000"/>
                </a:solidFill>
              </a:rPr>
              <a:t>find proper pp@</a:t>
            </a:r>
            <a:r>
              <a:rPr b="1" lang="pl">
                <a:solidFill>
                  <a:srgbClr val="000000"/>
                </a:solidFill>
              </a:rPr>
              <a:t>5</a:t>
            </a:r>
            <a:r>
              <a:rPr lang="pl">
                <a:solidFill>
                  <a:srgbClr val="000000"/>
                </a:solidFill>
              </a:rPr>
              <a:t>TeV data+MC, run for higher statistics</a:t>
            </a:r>
            <a:endParaRPr>
              <a:solidFill>
                <a:srgbClr val="000000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AutoNum type="arabicPeriod"/>
            </a:pPr>
            <a:r>
              <a:rPr lang="pl">
                <a:solidFill>
                  <a:srgbClr val="000000"/>
                </a:solidFill>
              </a:rPr>
              <a:t>try ML on that sample</a:t>
            </a:r>
            <a:endParaRPr>
              <a:solidFill>
                <a:srgbClr val="000000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</p:txBody>
      </p:sp>
      <p:sp>
        <p:nvSpPr>
          <p:cNvPr id="135" name="Google Shape;135;p20"/>
          <p:cNvSpPr txBox="1"/>
          <p:nvPr>
            <p:ph idx="12" type="sldNum"/>
          </p:nvPr>
        </p:nvSpPr>
        <p:spPr>
          <a:xfrm>
            <a:off x="8473800" y="4786725"/>
            <a:ext cx="651600" cy="475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1"/>
          <p:cNvSpPr txBox="1"/>
          <p:nvPr>
            <p:ph type="title"/>
          </p:nvPr>
        </p:nvSpPr>
        <p:spPr>
          <a:xfrm>
            <a:off x="70500" y="-77000"/>
            <a:ext cx="7536300" cy="813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pl">
                <a:solidFill>
                  <a:schemeClr val="dk2"/>
                </a:solidFill>
              </a:rPr>
              <a:t>Plans for next week (after discussion)</a:t>
            </a:r>
            <a:endParaRPr/>
          </a:p>
        </p:txBody>
      </p:sp>
      <p:sp>
        <p:nvSpPr>
          <p:cNvPr id="141" name="Google Shape;141;p21"/>
          <p:cNvSpPr txBox="1"/>
          <p:nvPr>
            <p:ph idx="1" type="body"/>
          </p:nvPr>
        </p:nvSpPr>
        <p:spPr>
          <a:xfrm>
            <a:off x="471900" y="964937"/>
            <a:ext cx="8222100" cy="3664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AutoNum type="arabicPeriod"/>
            </a:pPr>
            <a:r>
              <a:rPr lang="pl">
                <a:solidFill>
                  <a:schemeClr val="dk2"/>
                </a:solidFill>
              </a:rPr>
              <a:t>find out </a:t>
            </a:r>
            <a:r>
              <a:rPr lang="pl">
                <a:solidFill>
                  <a:schemeClr val="dk2"/>
                </a:solidFill>
              </a:rPr>
              <a:t>how primary and sec. vertices are found 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AutoNum type="arabicPeriod"/>
            </a:pPr>
            <a:r>
              <a:rPr lang="pl">
                <a:solidFill>
                  <a:schemeClr val="dk2"/>
                </a:solidFill>
              </a:rPr>
              <a:t>specify the fractions of jets to be saved for each flavour and pt-bin              -&gt; no downscaling of HF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AutoNum type="arabicPeriod"/>
            </a:pPr>
            <a:r>
              <a:rPr lang="pl">
                <a:solidFill>
                  <a:schemeClr val="dk2"/>
                </a:solidFill>
              </a:rPr>
              <a:t>find proper pp@</a:t>
            </a:r>
            <a:r>
              <a:rPr b="1" lang="pl">
                <a:solidFill>
                  <a:schemeClr val="dk2"/>
                </a:solidFill>
              </a:rPr>
              <a:t>5</a:t>
            </a:r>
            <a:r>
              <a:rPr lang="pl">
                <a:solidFill>
                  <a:schemeClr val="dk2"/>
                </a:solidFill>
              </a:rPr>
              <a:t>TeV data+MC, run for higher statistics</a:t>
            </a:r>
            <a:endParaRPr>
              <a:solidFill>
                <a:schemeClr val="dk2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AutoNum type="arabicPeriod"/>
            </a:pPr>
            <a:r>
              <a:rPr lang="pl">
                <a:solidFill>
                  <a:schemeClr val="dk2"/>
                </a:solidFill>
              </a:rPr>
              <a:t>try ML on that sample, w/o PID info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sp>
        <p:nvSpPr>
          <p:cNvPr id="142" name="Google Shape;142;p21"/>
          <p:cNvSpPr txBox="1"/>
          <p:nvPr>
            <p:ph idx="12" type="sldNum"/>
          </p:nvPr>
        </p:nvSpPr>
        <p:spPr>
          <a:xfrm>
            <a:off x="8473800" y="4786725"/>
            <a:ext cx="651600" cy="475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l"/>
              <a:t>‹#›</a:t>
            </a:fld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Material">
  <a:themeElements>
    <a:clrScheme name="Material">
      <a:dk1>
        <a:srgbClr val="4285F4"/>
      </a:dk1>
      <a:lt1>
        <a:srgbClr val="FFFFFF"/>
      </a:lt1>
      <a:dk2>
        <a:srgbClr val="000000"/>
      </a:dk2>
      <a:lt2>
        <a:srgbClr val="737373"/>
      </a:lt2>
      <a:accent1>
        <a:srgbClr val="0277BD"/>
      </a:accent1>
      <a:accent2>
        <a:srgbClr val="0F9D58"/>
      </a:accent2>
      <a:accent3>
        <a:srgbClr val="DB4437"/>
      </a:accent3>
      <a:accent4>
        <a:srgbClr val="FAFAFA"/>
      </a:accent4>
      <a:accent5>
        <a:srgbClr val="4FC3F7"/>
      </a:accent5>
      <a:accent6>
        <a:srgbClr val="F4B400"/>
      </a:accent6>
      <a:hlink>
        <a:srgbClr val="4FC3F7"/>
      </a:hlink>
      <a:folHlink>
        <a:srgbClr val="4FC3F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