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267" r:id="rId2"/>
    <p:sldId id="287" r:id="rId3"/>
    <p:sldId id="467" r:id="rId4"/>
    <p:sldId id="324" r:id="rId5"/>
    <p:sldId id="434" r:id="rId6"/>
    <p:sldId id="336" r:id="rId7"/>
    <p:sldId id="266" r:id="rId8"/>
    <p:sldId id="256" r:id="rId9"/>
    <p:sldId id="260" r:id="rId10"/>
    <p:sldId id="472" r:id="rId11"/>
    <p:sldId id="271" r:id="rId12"/>
    <p:sldId id="474" r:id="rId13"/>
    <p:sldId id="316" r:id="rId14"/>
    <p:sldId id="470" r:id="rId15"/>
    <p:sldId id="291" r:id="rId16"/>
    <p:sldId id="323" r:id="rId17"/>
    <p:sldId id="297" r:id="rId18"/>
    <p:sldId id="317" r:id="rId19"/>
    <p:sldId id="436" r:id="rId20"/>
    <p:sldId id="459" r:id="rId21"/>
    <p:sldId id="353" r:id="rId22"/>
    <p:sldId id="457" r:id="rId23"/>
    <p:sldId id="460" r:id="rId24"/>
    <p:sldId id="461" r:id="rId25"/>
    <p:sldId id="462" r:id="rId26"/>
    <p:sldId id="464" r:id="rId27"/>
    <p:sldId id="465" r:id="rId28"/>
    <p:sldId id="475" r:id="rId29"/>
    <p:sldId id="463" r:id="rId30"/>
    <p:sldId id="290" r:id="rId31"/>
    <p:sldId id="292" r:id="rId32"/>
    <p:sldId id="313" r:id="rId33"/>
    <p:sldId id="293" r:id="rId34"/>
    <p:sldId id="295" r:id="rId35"/>
    <p:sldId id="314" r:id="rId36"/>
    <p:sldId id="311" r:id="rId37"/>
    <p:sldId id="327" r:id="rId38"/>
    <p:sldId id="326" r:id="rId39"/>
    <p:sldId id="458" r:id="rId40"/>
    <p:sldId id="258" r:id="rId41"/>
    <p:sldId id="329" r:id="rId42"/>
    <p:sldId id="318" r:id="rId43"/>
    <p:sldId id="332" r:id="rId44"/>
    <p:sldId id="333" r:id="rId45"/>
    <p:sldId id="257" r:id="rId46"/>
  </p:sldIdLst>
  <p:sldSz cx="9144000" cy="6858000" type="screen4x3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48">
          <p15:clr>
            <a:srgbClr val="A4A3A4"/>
          </p15:clr>
        </p15:guide>
        <p15:guide id="2" orient="horz" pos="192">
          <p15:clr>
            <a:srgbClr val="A4A3A4"/>
          </p15:clr>
        </p15:guide>
        <p15:guide id="3" orient="horz" pos="3535">
          <p15:clr>
            <a:srgbClr val="A4A3A4"/>
          </p15:clr>
        </p15:guide>
        <p15:guide id="4" orient="horz" pos="3287">
          <p15:clr>
            <a:srgbClr val="A4A3A4"/>
          </p15:clr>
        </p15:guide>
        <p15:guide id="5" orient="horz" pos="1248">
          <p15:clr>
            <a:srgbClr val="A4A3A4"/>
          </p15:clr>
        </p15:guide>
        <p15:guide id="6" pos="763">
          <p15:clr>
            <a:srgbClr val="A4A3A4"/>
          </p15:clr>
        </p15:guide>
        <p15:guide id="7" pos="5495">
          <p15:clr>
            <a:srgbClr val="A4A3A4"/>
          </p15:clr>
        </p15:guide>
        <p15:guide id="8" pos="1178">
          <p15:clr>
            <a:srgbClr val="A4A3A4"/>
          </p15:clr>
        </p15:guide>
        <p15:guide id="9" pos="470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ycja Frak" initials="PF" lastIdx="16" clrIdx="0">
    <p:extLst>
      <p:ext uri="{19B8F6BF-5375-455C-9EA6-DF929625EA0E}">
        <p15:presenceInfo xmlns:p15="http://schemas.microsoft.com/office/powerpoint/2012/main" userId="S-1-5-21-3749937283-2646538943-1945823652-2211" providerId="AD"/>
      </p:ext>
    </p:extLst>
  </p:cmAuthor>
  <p:cmAuthor id="2" name="Zbigniew Burdzy" initials="ZB" lastIdx="1" clrIdx="1">
    <p:extLst>
      <p:ext uri="{19B8F6BF-5375-455C-9EA6-DF929625EA0E}">
        <p15:presenceInfo xmlns:p15="http://schemas.microsoft.com/office/powerpoint/2012/main" userId="S-1-5-21-3749937283-2646538943-1945823652-12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68B"/>
    <a:srgbClr val="DE493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3" autoAdjust="0"/>
    <p:restoredTop sz="96242" autoAdjust="0"/>
  </p:normalViewPr>
  <p:slideViewPr>
    <p:cSldViewPr snapToGrid="0" snapToObjects="1">
      <p:cViewPr varScale="1">
        <p:scale>
          <a:sx n="126" d="100"/>
          <a:sy n="126" d="100"/>
        </p:scale>
        <p:origin x="1182" y="114"/>
      </p:cViewPr>
      <p:guideLst>
        <p:guide orient="horz" pos="2848"/>
        <p:guide orient="horz" pos="192"/>
        <p:guide orient="horz" pos="3535"/>
        <p:guide orient="horz" pos="3287"/>
        <p:guide orient="horz" pos="1248"/>
        <p:guide pos="763"/>
        <p:guide pos="5495"/>
        <p:guide pos="1178"/>
        <p:guide pos="47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62D48E-BDF2-4186-A369-D4FCC3C8AE66}" type="doc">
      <dgm:prSet loTypeId="urn:microsoft.com/office/officeart/2005/8/layout/radial1" loCatId="relationship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pl-PL"/>
        </a:p>
      </dgm:t>
    </dgm:pt>
    <dgm:pt modelId="{B0450C43-8DBC-417C-BAA3-07521831F236}">
      <dgm:prSet phldrT="[Tekst]"/>
      <dgm:spPr>
        <a:noFill/>
        <a:ln>
          <a:solidFill>
            <a:schemeClr val="tx2"/>
          </a:solidFill>
        </a:ln>
      </dgm:spPr>
      <dgm:t>
        <a:bodyPr/>
        <a:lstStyle/>
        <a:p>
          <a:pPr algn="ctr"/>
          <a:endParaRPr lang="pl-PL" dirty="0"/>
        </a:p>
      </dgm:t>
    </dgm:pt>
    <dgm:pt modelId="{EAF852CE-CD27-4734-BECF-48835E8C29C0}" type="parTrans" cxnId="{B0095F09-FB26-406D-BB21-9E2175A03D0F}">
      <dgm:prSet/>
      <dgm:spPr/>
      <dgm:t>
        <a:bodyPr/>
        <a:lstStyle/>
        <a:p>
          <a:pPr algn="ctr"/>
          <a:endParaRPr lang="pl-PL"/>
        </a:p>
      </dgm:t>
    </dgm:pt>
    <dgm:pt modelId="{DF96CF40-A284-490C-B0C6-CE79A01F5092}" type="sibTrans" cxnId="{B0095F09-FB26-406D-BB21-9E2175A03D0F}">
      <dgm:prSet/>
      <dgm:spPr/>
      <dgm:t>
        <a:bodyPr/>
        <a:lstStyle/>
        <a:p>
          <a:pPr algn="ctr"/>
          <a:endParaRPr lang="pl-PL"/>
        </a:p>
      </dgm:t>
    </dgm:pt>
    <dgm:pt modelId="{6901EC3F-1BEB-4BE3-BA25-1B5BEA985D7A}">
      <dgm:prSet phldrT="[Tekst]" custT="1"/>
      <dgm:spPr/>
      <dgm:t>
        <a:bodyPr/>
        <a:lstStyle/>
        <a:p>
          <a:pPr algn="ctr"/>
          <a:r>
            <a:rPr lang="pl-PL" sz="1600" b="0" dirty="0"/>
            <a:t>Analiza przetargów ESA i EUMETSAT</a:t>
          </a:r>
        </a:p>
      </dgm:t>
    </dgm:pt>
    <dgm:pt modelId="{0B50A08B-3F77-4190-86FF-C6C63963954B}" type="parTrans" cxnId="{F1962B93-4451-458A-A7C9-96A402A5F2E1}">
      <dgm:prSet/>
      <dgm:spPr/>
      <dgm:t>
        <a:bodyPr/>
        <a:lstStyle/>
        <a:p>
          <a:pPr algn="ctr"/>
          <a:endParaRPr lang="pl-PL"/>
        </a:p>
      </dgm:t>
    </dgm:pt>
    <dgm:pt modelId="{8BDF4213-B755-4F1D-898B-B33F8EF55AD1}" type="sibTrans" cxnId="{F1962B93-4451-458A-A7C9-96A402A5F2E1}">
      <dgm:prSet/>
      <dgm:spPr/>
      <dgm:t>
        <a:bodyPr/>
        <a:lstStyle/>
        <a:p>
          <a:pPr algn="ctr"/>
          <a:endParaRPr lang="pl-PL"/>
        </a:p>
      </dgm:t>
    </dgm:pt>
    <dgm:pt modelId="{E58AA7E4-A256-4F3C-B427-43DE9621ECCC}">
      <dgm:prSet phldrT="[Tekst]" custT="1"/>
      <dgm:spPr/>
      <dgm:t>
        <a:bodyPr/>
        <a:lstStyle/>
        <a:p>
          <a:r>
            <a:rPr lang="pl-PL" sz="1600" b="0" dirty="0"/>
            <a:t>Udział w posiedzeniach ESA</a:t>
          </a:r>
        </a:p>
      </dgm:t>
    </dgm:pt>
    <dgm:pt modelId="{3F753BD6-CCAF-4828-B480-729749115060}" type="parTrans" cxnId="{F4421440-AB81-4023-9C92-E162933AFD28}">
      <dgm:prSet/>
      <dgm:spPr/>
      <dgm:t>
        <a:bodyPr/>
        <a:lstStyle/>
        <a:p>
          <a:endParaRPr lang="pl-PL"/>
        </a:p>
      </dgm:t>
    </dgm:pt>
    <dgm:pt modelId="{F4767A28-F6DC-4E88-840B-B25D1553E1ED}" type="sibTrans" cxnId="{F4421440-AB81-4023-9C92-E162933AFD28}">
      <dgm:prSet/>
      <dgm:spPr/>
      <dgm:t>
        <a:bodyPr/>
        <a:lstStyle/>
        <a:p>
          <a:endParaRPr lang="pl-PL"/>
        </a:p>
      </dgm:t>
    </dgm:pt>
    <dgm:pt modelId="{B9FD15C4-D7A4-497B-9555-867F2900BF5D}">
      <dgm:prSet phldrT="[Tekst]" custT="1"/>
      <dgm:spPr/>
      <dgm:t>
        <a:bodyPr/>
        <a:lstStyle/>
        <a:p>
          <a:pPr algn="ctr"/>
          <a:r>
            <a:rPr lang="pl-PL" sz="1600" dirty="0"/>
            <a:t>Nawiązywanie kontaktów z podmiotami zagranicznymi</a:t>
          </a:r>
        </a:p>
      </dgm:t>
    </dgm:pt>
    <dgm:pt modelId="{0CD74288-87BE-49DA-8BF4-9EF5FA864D23}" type="sibTrans" cxnId="{F32188F4-1CD3-4D73-8880-FF6C6D2144A8}">
      <dgm:prSet/>
      <dgm:spPr/>
      <dgm:t>
        <a:bodyPr/>
        <a:lstStyle/>
        <a:p>
          <a:pPr algn="ctr"/>
          <a:endParaRPr lang="pl-PL"/>
        </a:p>
      </dgm:t>
    </dgm:pt>
    <dgm:pt modelId="{426C360B-730E-41A2-8E91-FA1D6D0BB1DC}" type="parTrans" cxnId="{F32188F4-1CD3-4D73-8880-FF6C6D2144A8}">
      <dgm:prSet/>
      <dgm:spPr/>
      <dgm:t>
        <a:bodyPr/>
        <a:lstStyle/>
        <a:p>
          <a:pPr algn="ctr"/>
          <a:endParaRPr lang="pl-PL"/>
        </a:p>
      </dgm:t>
    </dgm:pt>
    <dgm:pt modelId="{DB0BB91A-80FD-45FE-9514-FF12D01ADF92}">
      <dgm:prSet phldrT="[Tekst]" custT="1"/>
      <dgm:spPr/>
      <dgm:t>
        <a:bodyPr/>
        <a:lstStyle/>
        <a:p>
          <a:pPr algn="ctr"/>
          <a:r>
            <a:rPr lang="pl-PL" sz="1800" dirty="0"/>
            <a:t>Spotkania branżowe</a:t>
          </a:r>
        </a:p>
      </dgm:t>
    </dgm:pt>
    <dgm:pt modelId="{F0294105-3F26-4C90-90D6-78E6B5E9E9A4}" type="sibTrans" cxnId="{D3AF109F-0961-458D-B83B-3F0B8AFAD0FC}">
      <dgm:prSet/>
      <dgm:spPr/>
      <dgm:t>
        <a:bodyPr/>
        <a:lstStyle/>
        <a:p>
          <a:pPr algn="ctr"/>
          <a:endParaRPr lang="pl-PL"/>
        </a:p>
      </dgm:t>
    </dgm:pt>
    <dgm:pt modelId="{15DF0687-0822-44E9-9127-3ED49ABBC29B}" type="parTrans" cxnId="{D3AF109F-0961-458D-B83B-3F0B8AFAD0FC}">
      <dgm:prSet/>
      <dgm:spPr/>
      <dgm:t>
        <a:bodyPr/>
        <a:lstStyle/>
        <a:p>
          <a:pPr algn="ctr"/>
          <a:endParaRPr lang="pl-PL"/>
        </a:p>
      </dgm:t>
    </dgm:pt>
    <dgm:pt modelId="{F0BD1228-D8D8-4B67-983A-D20D159FB21B}">
      <dgm:prSet phldrT="[Tekst]" custT="1"/>
      <dgm:spPr/>
      <dgm:t>
        <a:bodyPr/>
        <a:lstStyle/>
        <a:p>
          <a:pPr algn="ctr"/>
          <a:r>
            <a:rPr lang="pl-PL" sz="1600" dirty="0"/>
            <a:t>Publikacja PAK</a:t>
          </a:r>
        </a:p>
      </dgm:t>
    </dgm:pt>
    <dgm:pt modelId="{CCACE159-0BBE-4E3D-BC4B-AB7288F7DF23}" type="sibTrans" cxnId="{D5530572-3424-4210-BE88-428ED198191E}">
      <dgm:prSet/>
      <dgm:spPr/>
      <dgm:t>
        <a:bodyPr/>
        <a:lstStyle/>
        <a:p>
          <a:pPr algn="ctr"/>
          <a:endParaRPr lang="pl-PL"/>
        </a:p>
      </dgm:t>
    </dgm:pt>
    <dgm:pt modelId="{11EF63F4-541A-406D-BE3D-FB18783DEB43}" type="parTrans" cxnId="{D5530572-3424-4210-BE88-428ED198191E}">
      <dgm:prSet/>
      <dgm:spPr/>
      <dgm:t>
        <a:bodyPr/>
        <a:lstStyle/>
        <a:p>
          <a:pPr algn="ctr"/>
          <a:endParaRPr lang="pl-PL"/>
        </a:p>
      </dgm:t>
    </dgm:pt>
    <dgm:pt modelId="{2BCD7D6A-D4BF-4372-9D44-1E0293FC8878}">
      <dgm:prSet/>
      <dgm:spPr/>
      <dgm:t>
        <a:bodyPr/>
        <a:lstStyle/>
        <a:p>
          <a:r>
            <a:rPr lang="pl-PL" b="0" dirty="0"/>
            <a:t>Konsultacje nt. programów kosmicznych</a:t>
          </a:r>
          <a:endParaRPr lang="en-US" dirty="0"/>
        </a:p>
      </dgm:t>
    </dgm:pt>
    <dgm:pt modelId="{C09982AA-5806-4DDC-959C-28725FCDD95A}" type="parTrans" cxnId="{8DBBCCB7-67B2-4B13-9A5F-FFD03AF40BEA}">
      <dgm:prSet/>
      <dgm:spPr/>
      <dgm:t>
        <a:bodyPr/>
        <a:lstStyle/>
        <a:p>
          <a:endParaRPr lang="en-US"/>
        </a:p>
      </dgm:t>
    </dgm:pt>
    <dgm:pt modelId="{3EA9247A-1D25-4B4A-A5C9-71DB6A681CA1}" type="sibTrans" cxnId="{8DBBCCB7-67B2-4B13-9A5F-FFD03AF40BEA}">
      <dgm:prSet/>
      <dgm:spPr/>
      <dgm:t>
        <a:bodyPr/>
        <a:lstStyle/>
        <a:p>
          <a:endParaRPr lang="en-US"/>
        </a:p>
      </dgm:t>
    </dgm:pt>
    <dgm:pt modelId="{7E461FB0-B34E-42E2-A728-7B3E1FF74548}">
      <dgm:prSet phldrT="[Tekst]" custScaleX="124466" custScaleY="113025" custRadScaleRad="145794" custRadScaleInc="197116"/>
      <dgm:spPr/>
      <dgm:t>
        <a:bodyPr/>
        <a:lstStyle/>
        <a:p>
          <a:endParaRPr lang="pl-PL"/>
        </a:p>
      </dgm:t>
    </dgm:pt>
    <dgm:pt modelId="{95DA3770-F555-4543-8784-46441B21DF38}" type="parTrans" cxnId="{EDC7AAE0-3193-4764-A1B7-ACA1689835C5}">
      <dgm:prSet/>
      <dgm:spPr/>
      <dgm:t>
        <a:bodyPr/>
        <a:lstStyle/>
        <a:p>
          <a:endParaRPr lang="pl-PL"/>
        </a:p>
      </dgm:t>
    </dgm:pt>
    <dgm:pt modelId="{7119B77E-1936-4B0D-9410-811D0DCAA3FF}" type="sibTrans" cxnId="{EDC7AAE0-3193-4764-A1B7-ACA1689835C5}">
      <dgm:prSet/>
      <dgm:spPr/>
      <dgm:t>
        <a:bodyPr/>
        <a:lstStyle/>
        <a:p>
          <a:endParaRPr lang="pl-PL"/>
        </a:p>
      </dgm:t>
    </dgm:pt>
    <dgm:pt modelId="{4E32583C-DA12-4520-88ED-00C2C6F139B4}">
      <dgm:prSet/>
      <dgm:spPr/>
      <dgm:t>
        <a:bodyPr/>
        <a:lstStyle/>
        <a:p>
          <a:r>
            <a:rPr lang="pl-PL" dirty="0"/>
            <a:t>Sektorowe wydarzenia  targowe zagranicą</a:t>
          </a:r>
        </a:p>
      </dgm:t>
    </dgm:pt>
    <dgm:pt modelId="{5C610E12-229B-4BFC-8409-821418169A29}" type="parTrans" cxnId="{DB2A763C-1D91-498E-89DC-230DF022D8D6}">
      <dgm:prSet/>
      <dgm:spPr/>
      <dgm:t>
        <a:bodyPr/>
        <a:lstStyle/>
        <a:p>
          <a:endParaRPr lang="pl-PL"/>
        </a:p>
      </dgm:t>
    </dgm:pt>
    <dgm:pt modelId="{B3CD211B-546A-4604-A640-BA716758CFE4}" type="sibTrans" cxnId="{DB2A763C-1D91-498E-89DC-230DF022D8D6}">
      <dgm:prSet/>
      <dgm:spPr/>
      <dgm:t>
        <a:bodyPr/>
        <a:lstStyle/>
        <a:p>
          <a:endParaRPr lang="pl-PL"/>
        </a:p>
      </dgm:t>
    </dgm:pt>
    <dgm:pt modelId="{41E9B969-63D6-40CB-8EFC-4E1E364CC628}" type="pres">
      <dgm:prSet presAssocID="{D862D48E-BDF2-4186-A369-D4FCC3C8AE6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B4147E6-2984-4B03-AF2A-441B85D45D47}" type="pres">
      <dgm:prSet presAssocID="{B0450C43-8DBC-417C-BAA3-07521831F236}" presName="centerShape" presStyleLbl="node0" presStyleIdx="0" presStyleCnt="1" custScaleX="197228" custScaleY="197227" custLinFactNeighborX="1021" custLinFactNeighborY="-16377"/>
      <dgm:spPr/>
    </dgm:pt>
    <dgm:pt modelId="{F3698BFB-B431-4092-8117-D8432A9D5C87}" type="pres">
      <dgm:prSet presAssocID="{11EF63F4-541A-406D-BE3D-FB18783DEB43}" presName="Name9" presStyleLbl="parChTrans1D2" presStyleIdx="0" presStyleCnt="7"/>
      <dgm:spPr/>
    </dgm:pt>
    <dgm:pt modelId="{791854DC-4D1A-430A-AF60-3E162FC3FDEE}" type="pres">
      <dgm:prSet presAssocID="{11EF63F4-541A-406D-BE3D-FB18783DEB43}" presName="connTx" presStyleLbl="parChTrans1D2" presStyleIdx="0" presStyleCnt="7"/>
      <dgm:spPr/>
    </dgm:pt>
    <dgm:pt modelId="{CA619BE8-F16E-439B-B93E-BA0CBA5E4AC7}" type="pres">
      <dgm:prSet presAssocID="{F0BD1228-D8D8-4B67-983A-D20D159FB21B}" presName="node" presStyleLbl="node1" presStyleIdx="0" presStyleCnt="7" custScaleX="116461" custScaleY="119786" custRadScaleRad="156667" custRadScaleInc="214546">
        <dgm:presLayoutVars>
          <dgm:bulletEnabled val="1"/>
        </dgm:presLayoutVars>
      </dgm:prSet>
      <dgm:spPr/>
    </dgm:pt>
    <dgm:pt modelId="{B6367734-4625-4F3B-AA9F-0EAF6ED5BF16}" type="pres">
      <dgm:prSet presAssocID="{15DF0687-0822-44E9-9127-3ED49ABBC29B}" presName="Name9" presStyleLbl="parChTrans1D2" presStyleIdx="1" presStyleCnt="7"/>
      <dgm:spPr/>
    </dgm:pt>
    <dgm:pt modelId="{C0FFE77C-2557-4FF3-AB62-8C45E70364C5}" type="pres">
      <dgm:prSet presAssocID="{15DF0687-0822-44E9-9127-3ED49ABBC29B}" presName="connTx" presStyleLbl="parChTrans1D2" presStyleIdx="1" presStyleCnt="7"/>
      <dgm:spPr/>
    </dgm:pt>
    <dgm:pt modelId="{6EB85B3B-975E-436A-9280-4E4AFE760C07}" type="pres">
      <dgm:prSet presAssocID="{DB0BB91A-80FD-45FE-9514-FF12D01ADF92}" presName="node" presStyleLbl="node1" presStyleIdx="1" presStyleCnt="7" custScaleX="118520" custScaleY="117533" custRadScaleRad="150623" custRadScaleInc="136255">
        <dgm:presLayoutVars>
          <dgm:bulletEnabled val="1"/>
        </dgm:presLayoutVars>
      </dgm:prSet>
      <dgm:spPr/>
    </dgm:pt>
    <dgm:pt modelId="{5F8C3EB5-95AE-4EB6-9E85-54F97F8FA7A4}" type="pres">
      <dgm:prSet presAssocID="{426C360B-730E-41A2-8E91-FA1D6D0BB1DC}" presName="Name9" presStyleLbl="parChTrans1D2" presStyleIdx="2" presStyleCnt="7"/>
      <dgm:spPr/>
    </dgm:pt>
    <dgm:pt modelId="{2D0B1367-FDE5-49C6-802F-13FB2427431C}" type="pres">
      <dgm:prSet presAssocID="{426C360B-730E-41A2-8E91-FA1D6D0BB1DC}" presName="connTx" presStyleLbl="parChTrans1D2" presStyleIdx="2" presStyleCnt="7"/>
      <dgm:spPr/>
    </dgm:pt>
    <dgm:pt modelId="{004CC57C-5093-44A4-9BE0-0C496FFE1ED6}" type="pres">
      <dgm:prSet presAssocID="{B9FD15C4-D7A4-497B-9555-867F2900BF5D}" presName="node" presStyleLbl="node1" presStyleIdx="2" presStyleCnt="7" custScaleX="143630" custScaleY="131081" custRadScaleRad="114745" custRadScaleInc="115744">
        <dgm:presLayoutVars>
          <dgm:bulletEnabled val="1"/>
        </dgm:presLayoutVars>
      </dgm:prSet>
      <dgm:spPr/>
    </dgm:pt>
    <dgm:pt modelId="{F390C488-30AC-419A-A04D-93E58174F8F1}" type="pres">
      <dgm:prSet presAssocID="{0B50A08B-3F77-4190-86FF-C6C63963954B}" presName="Name9" presStyleLbl="parChTrans1D2" presStyleIdx="3" presStyleCnt="7"/>
      <dgm:spPr/>
    </dgm:pt>
    <dgm:pt modelId="{319992D6-6996-4877-A86B-F45A31308B1A}" type="pres">
      <dgm:prSet presAssocID="{0B50A08B-3F77-4190-86FF-C6C63963954B}" presName="connTx" presStyleLbl="parChTrans1D2" presStyleIdx="3" presStyleCnt="7"/>
      <dgm:spPr/>
    </dgm:pt>
    <dgm:pt modelId="{E75C5406-1B17-4FC6-9A63-812906A32B4A}" type="pres">
      <dgm:prSet presAssocID="{6901EC3F-1BEB-4BE3-BA25-1B5BEA985D7A}" presName="node" presStyleLbl="node1" presStyleIdx="3" presStyleCnt="7" custScaleX="131227" custScaleY="113025" custRadScaleRad="96348" custRadScaleInc="162721">
        <dgm:presLayoutVars>
          <dgm:bulletEnabled val="1"/>
        </dgm:presLayoutVars>
      </dgm:prSet>
      <dgm:spPr/>
    </dgm:pt>
    <dgm:pt modelId="{D85E1DF5-A442-4654-B0CE-210FC44D513B}" type="pres">
      <dgm:prSet presAssocID="{3F753BD6-CCAF-4828-B480-729749115060}" presName="Name9" presStyleLbl="parChTrans1D2" presStyleIdx="4" presStyleCnt="7"/>
      <dgm:spPr/>
    </dgm:pt>
    <dgm:pt modelId="{8E17E104-F1BC-49F2-BA67-12A9C0DE7F7F}" type="pres">
      <dgm:prSet presAssocID="{3F753BD6-CCAF-4828-B480-729749115060}" presName="connTx" presStyleLbl="parChTrans1D2" presStyleIdx="4" presStyleCnt="7"/>
      <dgm:spPr/>
    </dgm:pt>
    <dgm:pt modelId="{4291B686-811A-4231-90C2-151ABCA36C98}" type="pres">
      <dgm:prSet presAssocID="{E58AA7E4-A256-4F3C-B427-43DE9621ECCC}" presName="node" presStyleLbl="node1" presStyleIdx="4" presStyleCnt="7" custScaleX="134176" custScaleY="122289" custRadScaleRad="140902" custRadScaleInc="133918">
        <dgm:presLayoutVars>
          <dgm:bulletEnabled val="1"/>
        </dgm:presLayoutVars>
      </dgm:prSet>
      <dgm:spPr/>
    </dgm:pt>
    <dgm:pt modelId="{981A1231-59FF-4497-A702-F085F090B048}" type="pres">
      <dgm:prSet presAssocID="{C09982AA-5806-4DDC-959C-28725FCDD95A}" presName="Name9" presStyleLbl="parChTrans1D2" presStyleIdx="5" presStyleCnt="7"/>
      <dgm:spPr/>
    </dgm:pt>
    <dgm:pt modelId="{2A376DA6-A94E-405E-97C0-34F6BAECF6D1}" type="pres">
      <dgm:prSet presAssocID="{C09982AA-5806-4DDC-959C-28725FCDD95A}" presName="connTx" presStyleLbl="parChTrans1D2" presStyleIdx="5" presStyleCnt="7"/>
      <dgm:spPr/>
    </dgm:pt>
    <dgm:pt modelId="{EE3A0368-21E1-42EC-A076-E93F2FDD68D4}" type="pres">
      <dgm:prSet presAssocID="{2BCD7D6A-D4BF-4372-9D44-1E0293FC8878}" presName="node" presStyleLbl="node1" presStyleIdx="5" presStyleCnt="7" custScaleX="124777" custScaleY="120756" custRadScaleRad="141304" custRadScaleInc="68840">
        <dgm:presLayoutVars>
          <dgm:bulletEnabled val="1"/>
        </dgm:presLayoutVars>
      </dgm:prSet>
      <dgm:spPr/>
    </dgm:pt>
    <dgm:pt modelId="{E0482445-A19F-41EC-BF74-0A7AA1102BD5}" type="pres">
      <dgm:prSet presAssocID="{5C610E12-229B-4BFC-8409-821418169A29}" presName="Name9" presStyleLbl="parChTrans1D2" presStyleIdx="6" presStyleCnt="7"/>
      <dgm:spPr/>
    </dgm:pt>
    <dgm:pt modelId="{EBB09ED9-58D1-40E1-A558-DAD23FF30DBF}" type="pres">
      <dgm:prSet presAssocID="{5C610E12-229B-4BFC-8409-821418169A29}" presName="connTx" presStyleLbl="parChTrans1D2" presStyleIdx="6" presStyleCnt="7"/>
      <dgm:spPr/>
    </dgm:pt>
    <dgm:pt modelId="{15B59A78-D2BD-482E-B25D-EBD8D9EF6160}" type="pres">
      <dgm:prSet presAssocID="{4E32583C-DA12-4520-88ED-00C2C6F139B4}" presName="node" presStyleLbl="node1" presStyleIdx="6" presStyleCnt="7" custScaleX="121142" custScaleY="111972" custRadScaleRad="153620" custRadScaleInc="6983">
        <dgm:presLayoutVars>
          <dgm:bulletEnabled val="1"/>
        </dgm:presLayoutVars>
      </dgm:prSet>
      <dgm:spPr/>
    </dgm:pt>
  </dgm:ptLst>
  <dgm:cxnLst>
    <dgm:cxn modelId="{DB20C005-A544-4C04-A46C-495E1284D869}" type="presOf" srcId="{5C610E12-229B-4BFC-8409-821418169A29}" destId="{E0482445-A19F-41EC-BF74-0A7AA1102BD5}" srcOrd="0" destOrd="0" presId="urn:microsoft.com/office/officeart/2005/8/layout/radial1"/>
    <dgm:cxn modelId="{B0095F09-FB26-406D-BB21-9E2175A03D0F}" srcId="{D862D48E-BDF2-4186-A369-D4FCC3C8AE66}" destId="{B0450C43-8DBC-417C-BAA3-07521831F236}" srcOrd="0" destOrd="0" parTransId="{EAF852CE-CD27-4734-BECF-48835E8C29C0}" sibTransId="{DF96CF40-A284-490C-B0C6-CE79A01F5092}"/>
    <dgm:cxn modelId="{F38C140F-F3FB-41E3-ABAB-2DDD97A795EA}" type="presOf" srcId="{0B50A08B-3F77-4190-86FF-C6C63963954B}" destId="{F390C488-30AC-419A-A04D-93E58174F8F1}" srcOrd="0" destOrd="0" presId="urn:microsoft.com/office/officeart/2005/8/layout/radial1"/>
    <dgm:cxn modelId="{FFAE7212-77F3-4B75-BB07-731920B25CFA}" type="presOf" srcId="{426C360B-730E-41A2-8E91-FA1D6D0BB1DC}" destId="{2D0B1367-FDE5-49C6-802F-13FB2427431C}" srcOrd="1" destOrd="0" presId="urn:microsoft.com/office/officeart/2005/8/layout/radial1"/>
    <dgm:cxn modelId="{125EAA23-6E13-41CC-8A47-578EBE85D66B}" type="presOf" srcId="{15DF0687-0822-44E9-9127-3ED49ABBC29B}" destId="{C0FFE77C-2557-4FF3-AB62-8C45E70364C5}" srcOrd="1" destOrd="0" presId="urn:microsoft.com/office/officeart/2005/8/layout/radial1"/>
    <dgm:cxn modelId="{1E05A42A-1D47-47D1-BF2A-4FF5ECDC2307}" type="presOf" srcId="{4E32583C-DA12-4520-88ED-00C2C6F139B4}" destId="{15B59A78-D2BD-482E-B25D-EBD8D9EF6160}" srcOrd="0" destOrd="0" presId="urn:microsoft.com/office/officeart/2005/8/layout/radial1"/>
    <dgm:cxn modelId="{DB2A763C-1D91-498E-89DC-230DF022D8D6}" srcId="{B0450C43-8DBC-417C-BAA3-07521831F236}" destId="{4E32583C-DA12-4520-88ED-00C2C6F139B4}" srcOrd="6" destOrd="0" parTransId="{5C610E12-229B-4BFC-8409-821418169A29}" sibTransId="{B3CD211B-546A-4604-A640-BA716758CFE4}"/>
    <dgm:cxn modelId="{F4421440-AB81-4023-9C92-E162933AFD28}" srcId="{B0450C43-8DBC-417C-BAA3-07521831F236}" destId="{E58AA7E4-A256-4F3C-B427-43DE9621ECCC}" srcOrd="4" destOrd="0" parTransId="{3F753BD6-CCAF-4828-B480-729749115060}" sibTransId="{F4767A28-F6DC-4E88-840B-B25D1553E1ED}"/>
    <dgm:cxn modelId="{8E568B62-92E6-4ABC-88B7-C9986511035C}" type="presOf" srcId="{3F753BD6-CCAF-4828-B480-729749115060}" destId="{8E17E104-F1BC-49F2-BA67-12A9C0DE7F7F}" srcOrd="1" destOrd="0" presId="urn:microsoft.com/office/officeart/2005/8/layout/radial1"/>
    <dgm:cxn modelId="{CB596251-C045-438B-8E27-109B1F4AADE4}" type="presOf" srcId="{6901EC3F-1BEB-4BE3-BA25-1B5BEA985D7A}" destId="{E75C5406-1B17-4FC6-9A63-812906A32B4A}" srcOrd="0" destOrd="0" presId="urn:microsoft.com/office/officeart/2005/8/layout/radial1"/>
    <dgm:cxn modelId="{D5530572-3424-4210-BE88-428ED198191E}" srcId="{B0450C43-8DBC-417C-BAA3-07521831F236}" destId="{F0BD1228-D8D8-4B67-983A-D20D159FB21B}" srcOrd="0" destOrd="0" parTransId="{11EF63F4-541A-406D-BE3D-FB18783DEB43}" sibTransId="{CCACE159-0BBE-4E3D-BC4B-AB7288F7DF23}"/>
    <dgm:cxn modelId="{614DC972-E214-4D5A-9C15-ED3440C16BBE}" type="presOf" srcId="{0B50A08B-3F77-4190-86FF-C6C63963954B}" destId="{319992D6-6996-4877-A86B-F45A31308B1A}" srcOrd="1" destOrd="0" presId="urn:microsoft.com/office/officeart/2005/8/layout/radial1"/>
    <dgm:cxn modelId="{E325F358-199C-44F7-B85C-8B826DF4E7F2}" type="presOf" srcId="{F0BD1228-D8D8-4B67-983A-D20D159FB21B}" destId="{CA619BE8-F16E-439B-B93E-BA0CBA5E4AC7}" srcOrd="0" destOrd="0" presId="urn:microsoft.com/office/officeart/2005/8/layout/radial1"/>
    <dgm:cxn modelId="{4DFA3089-529A-449B-87F9-0640893AE328}" type="presOf" srcId="{C09982AA-5806-4DDC-959C-28725FCDD95A}" destId="{2A376DA6-A94E-405E-97C0-34F6BAECF6D1}" srcOrd="1" destOrd="0" presId="urn:microsoft.com/office/officeart/2005/8/layout/radial1"/>
    <dgm:cxn modelId="{F1962B93-4451-458A-A7C9-96A402A5F2E1}" srcId="{B0450C43-8DBC-417C-BAA3-07521831F236}" destId="{6901EC3F-1BEB-4BE3-BA25-1B5BEA985D7A}" srcOrd="3" destOrd="0" parTransId="{0B50A08B-3F77-4190-86FF-C6C63963954B}" sibTransId="{8BDF4213-B755-4F1D-898B-B33F8EF55AD1}"/>
    <dgm:cxn modelId="{5F5C639A-E362-4AD6-8B83-937381267D79}" type="presOf" srcId="{D862D48E-BDF2-4186-A369-D4FCC3C8AE66}" destId="{41E9B969-63D6-40CB-8EFC-4E1E364CC628}" srcOrd="0" destOrd="0" presId="urn:microsoft.com/office/officeart/2005/8/layout/radial1"/>
    <dgm:cxn modelId="{D9CA729A-06B1-4714-8F8C-FC9D3C20A7FE}" type="presOf" srcId="{15DF0687-0822-44E9-9127-3ED49ABBC29B}" destId="{B6367734-4625-4F3B-AA9F-0EAF6ED5BF16}" srcOrd="0" destOrd="0" presId="urn:microsoft.com/office/officeart/2005/8/layout/radial1"/>
    <dgm:cxn modelId="{D3AF109F-0961-458D-B83B-3F0B8AFAD0FC}" srcId="{B0450C43-8DBC-417C-BAA3-07521831F236}" destId="{DB0BB91A-80FD-45FE-9514-FF12D01ADF92}" srcOrd="1" destOrd="0" parTransId="{15DF0687-0822-44E9-9127-3ED49ABBC29B}" sibTransId="{F0294105-3F26-4C90-90D6-78E6B5E9E9A4}"/>
    <dgm:cxn modelId="{710858AC-7B35-467B-A2FF-3DDFACC2D473}" type="presOf" srcId="{C09982AA-5806-4DDC-959C-28725FCDD95A}" destId="{981A1231-59FF-4497-A702-F085F090B048}" srcOrd="0" destOrd="0" presId="urn:microsoft.com/office/officeart/2005/8/layout/radial1"/>
    <dgm:cxn modelId="{8DBBCCB7-67B2-4B13-9A5F-FFD03AF40BEA}" srcId="{B0450C43-8DBC-417C-BAA3-07521831F236}" destId="{2BCD7D6A-D4BF-4372-9D44-1E0293FC8878}" srcOrd="5" destOrd="0" parTransId="{C09982AA-5806-4DDC-959C-28725FCDD95A}" sibTransId="{3EA9247A-1D25-4B4A-A5C9-71DB6A681CA1}"/>
    <dgm:cxn modelId="{5E980BBA-5CE7-47C0-9577-E422E83CC278}" type="presOf" srcId="{11EF63F4-541A-406D-BE3D-FB18783DEB43}" destId="{791854DC-4D1A-430A-AF60-3E162FC3FDEE}" srcOrd="1" destOrd="0" presId="urn:microsoft.com/office/officeart/2005/8/layout/radial1"/>
    <dgm:cxn modelId="{EA7AB0C9-6C08-446F-979F-B13A7C37A537}" type="presOf" srcId="{2BCD7D6A-D4BF-4372-9D44-1E0293FC8878}" destId="{EE3A0368-21E1-42EC-A076-E93F2FDD68D4}" srcOrd="0" destOrd="0" presId="urn:microsoft.com/office/officeart/2005/8/layout/radial1"/>
    <dgm:cxn modelId="{3C39D2D4-8E41-44FB-9AF1-3BE3A84E7CAC}" type="presOf" srcId="{426C360B-730E-41A2-8E91-FA1D6D0BB1DC}" destId="{5F8C3EB5-95AE-4EB6-9E85-54F97F8FA7A4}" srcOrd="0" destOrd="0" presId="urn:microsoft.com/office/officeart/2005/8/layout/radial1"/>
    <dgm:cxn modelId="{CACD8FDE-09E0-4DD8-9E26-D38277C3B3A6}" type="presOf" srcId="{B9FD15C4-D7A4-497B-9555-867F2900BF5D}" destId="{004CC57C-5093-44A4-9BE0-0C496FFE1ED6}" srcOrd="0" destOrd="0" presId="urn:microsoft.com/office/officeart/2005/8/layout/radial1"/>
    <dgm:cxn modelId="{1A0F24DF-2A8A-4CB4-BDC1-7AE653093BC7}" type="presOf" srcId="{DB0BB91A-80FD-45FE-9514-FF12D01ADF92}" destId="{6EB85B3B-975E-436A-9280-4E4AFE760C07}" srcOrd="0" destOrd="0" presId="urn:microsoft.com/office/officeart/2005/8/layout/radial1"/>
    <dgm:cxn modelId="{39EF6AE0-5562-41A3-B47F-7EB480C9AC7F}" type="presOf" srcId="{E58AA7E4-A256-4F3C-B427-43DE9621ECCC}" destId="{4291B686-811A-4231-90C2-151ABCA36C98}" srcOrd="0" destOrd="0" presId="urn:microsoft.com/office/officeart/2005/8/layout/radial1"/>
    <dgm:cxn modelId="{EDC7AAE0-3193-4764-A1B7-ACA1689835C5}" srcId="{D862D48E-BDF2-4186-A369-D4FCC3C8AE66}" destId="{7E461FB0-B34E-42E2-A728-7B3E1FF74548}" srcOrd="1" destOrd="0" parTransId="{95DA3770-F555-4543-8784-46441B21DF38}" sibTransId="{7119B77E-1936-4B0D-9410-811D0DCAA3FF}"/>
    <dgm:cxn modelId="{09F493ED-F02B-47B0-BB09-51C4D97DDF23}" type="presOf" srcId="{3F753BD6-CCAF-4828-B480-729749115060}" destId="{D85E1DF5-A442-4654-B0CE-210FC44D513B}" srcOrd="0" destOrd="0" presId="urn:microsoft.com/office/officeart/2005/8/layout/radial1"/>
    <dgm:cxn modelId="{F32188F4-1CD3-4D73-8880-FF6C6D2144A8}" srcId="{B0450C43-8DBC-417C-BAA3-07521831F236}" destId="{B9FD15C4-D7A4-497B-9555-867F2900BF5D}" srcOrd="2" destOrd="0" parTransId="{426C360B-730E-41A2-8E91-FA1D6D0BB1DC}" sibTransId="{0CD74288-87BE-49DA-8BF4-9EF5FA864D23}"/>
    <dgm:cxn modelId="{224FA8FA-C8BF-44A6-8549-047904831E30}" type="presOf" srcId="{B0450C43-8DBC-417C-BAA3-07521831F236}" destId="{CB4147E6-2984-4B03-AF2A-441B85D45D47}" srcOrd="0" destOrd="0" presId="urn:microsoft.com/office/officeart/2005/8/layout/radial1"/>
    <dgm:cxn modelId="{DCE0F3FB-C8B4-48A3-987E-EC8A4716F7E4}" type="presOf" srcId="{11EF63F4-541A-406D-BE3D-FB18783DEB43}" destId="{F3698BFB-B431-4092-8117-D8432A9D5C87}" srcOrd="0" destOrd="0" presId="urn:microsoft.com/office/officeart/2005/8/layout/radial1"/>
    <dgm:cxn modelId="{697DDCFC-08F9-434F-B8FB-D622AC860623}" type="presOf" srcId="{5C610E12-229B-4BFC-8409-821418169A29}" destId="{EBB09ED9-58D1-40E1-A558-DAD23FF30DBF}" srcOrd="1" destOrd="0" presId="urn:microsoft.com/office/officeart/2005/8/layout/radial1"/>
    <dgm:cxn modelId="{22AAA76F-01F4-49A3-8EE8-5549357CD78A}" type="presParOf" srcId="{41E9B969-63D6-40CB-8EFC-4E1E364CC628}" destId="{CB4147E6-2984-4B03-AF2A-441B85D45D47}" srcOrd="0" destOrd="0" presId="urn:microsoft.com/office/officeart/2005/8/layout/radial1"/>
    <dgm:cxn modelId="{BDFCD9DC-042B-4866-B7A0-6F1A225D5758}" type="presParOf" srcId="{41E9B969-63D6-40CB-8EFC-4E1E364CC628}" destId="{F3698BFB-B431-4092-8117-D8432A9D5C87}" srcOrd="1" destOrd="0" presId="urn:microsoft.com/office/officeart/2005/8/layout/radial1"/>
    <dgm:cxn modelId="{C5457FAE-B1BA-43B5-987F-03D4CFCA2ED6}" type="presParOf" srcId="{F3698BFB-B431-4092-8117-D8432A9D5C87}" destId="{791854DC-4D1A-430A-AF60-3E162FC3FDEE}" srcOrd="0" destOrd="0" presId="urn:microsoft.com/office/officeart/2005/8/layout/radial1"/>
    <dgm:cxn modelId="{B4A776BC-06C4-4095-A322-A18F179D5693}" type="presParOf" srcId="{41E9B969-63D6-40CB-8EFC-4E1E364CC628}" destId="{CA619BE8-F16E-439B-B93E-BA0CBA5E4AC7}" srcOrd="2" destOrd="0" presId="urn:microsoft.com/office/officeart/2005/8/layout/radial1"/>
    <dgm:cxn modelId="{D4AD0D8A-42C3-4270-A5D4-6CEA7D0FFB60}" type="presParOf" srcId="{41E9B969-63D6-40CB-8EFC-4E1E364CC628}" destId="{B6367734-4625-4F3B-AA9F-0EAF6ED5BF16}" srcOrd="3" destOrd="0" presId="urn:microsoft.com/office/officeart/2005/8/layout/radial1"/>
    <dgm:cxn modelId="{660D271E-EB01-4A97-8660-40AA0FE0EA8B}" type="presParOf" srcId="{B6367734-4625-4F3B-AA9F-0EAF6ED5BF16}" destId="{C0FFE77C-2557-4FF3-AB62-8C45E70364C5}" srcOrd="0" destOrd="0" presId="urn:microsoft.com/office/officeart/2005/8/layout/radial1"/>
    <dgm:cxn modelId="{B4958343-12E4-499A-8F11-2092EC88C921}" type="presParOf" srcId="{41E9B969-63D6-40CB-8EFC-4E1E364CC628}" destId="{6EB85B3B-975E-436A-9280-4E4AFE760C07}" srcOrd="4" destOrd="0" presId="urn:microsoft.com/office/officeart/2005/8/layout/radial1"/>
    <dgm:cxn modelId="{1510025F-D180-4FD5-A9A5-94CD08577DC9}" type="presParOf" srcId="{41E9B969-63D6-40CB-8EFC-4E1E364CC628}" destId="{5F8C3EB5-95AE-4EB6-9E85-54F97F8FA7A4}" srcOrd="5" destOrd="0" presId="urn:microsoft.com/office/officeart/2005/8/layout/radial1"/>
    <dgm:cxn modelId="{9FCBC050-A43F-4305-8EAC-0D3E31A8E4E2}" type="presParOf" srcId="{5F8C3EB5-95AE-4EB6-9E85-54F97F8FA7A4}" destId="{2D0B1367-FDE5-49C6-802F-13FB2427431C}" srcOrd="0" destOrd="0" presId="urn:microsoft.com/office/officeart/2005/8/layout/radial1"/>
    <dgm:cxn modelId="{91A694D3-4046-4215-9632-A4B53D966DF7}" type="presParOf" srcId="{41E9B969-63D6-40CB-8EFC-4E1E364CC628}" destId="{004CC57C-5093-44A4-9BE0-0C496FFE1ED6}" srcOrd="6" destOrd="0" presId="urn:microsoft.com/office/officeart/2005/8/layout/radial1"/>
    <dgm:cxn modelId="{92122E3F-856A-4AE1-94C5-714E6019F382}" type="presParOf" srcId="{41E9B969-63D6-40CB-8EFC-4E1E364CC628}" destId="{F390C488-30AC-419A-A04D-93E58174F8F1}" srcOrd="7" destOrd="0" presId="urn:microsoft.com/office/officeart/2005/8/layout/radial1"/>
    <dgm:cxn modelId="{EF492DA1-EE41-4533-85D8-FD2503B6815A}" type="presParOf" srcId="{F390C488-30AC-419A-A04D-93E58174F8F1}" destId="{319992D6-6996-4877-A86B-F45A31308B1A}" srcOrd="0" destOrd="0" presId="urn:microsoft.com/office/officeart/2005/8/layout/radial1"/>
    <dgm:cxn modelId="{58543359-6944-4222-B37B-087993126D0F}" type="presParOf" srcId="{41E9B969-63D6-40CB-8EFC-4E1E364CC628}" destId="{E75C5406-1B17-4FC6-9A63-812906A32B4A}" srcOrd="8" destOrd="0" presId="urn:microsoft.com/office/officeart/2005/8/layout/radial1"/>
    <dgm:cxn modelId="{7358B277-B1F9-46A2-98A7-895CA7757823}" type="presParOf" srcId="{41E9B969-63D6-40CB-8EFC-4E1E364CC628}" destId="{D85E1DF5-A442-4654-B0CE-210FC44D513B}" srcOrd="9" destOrd="0" presId="urn:microsoft.com/office/officeart/2005/8/layout/radial1"/>
    <dgm:cxn modelId="{2795A250-0A62-4EAE-9D85-C1689C281142}" type="presParOf" srcId="{D85E1DF5-A442-4654-B0CE-210FC44D513B}" destId="{8E17E104-F1BC-49F2-BA67-12A9C0DE7F7F}" srcOrd="0" destOrd="0" presId="urn:microsoft.com/office/officeart/2005/8/layout/radial1"/>
    <dgm:cxn modelId="{3B3285C6-9B16-46DE-A44D-B489DAAD9F8B}" type="presParOf" srcId="{41E9B969-63D6-40CB-8EFC-4E1E364CC628}" destId="{4291B686-811A-4231-90C2-151ABCA36C98}" srcOrd="10" destOrd="0" presId="urn:microsoft.com/office/officeart/2005/8/layout/radial1"/>
    <dgm:cxn modelId="{4A74A0A0-45F9-4B52-ACD1-D6056CAA29D7}" type="presParOf" srcId="{41E9B969-63D6-40CB-8EFC-4E1E364CC628}" destId="{981A1231-59FF-4497-A702-F085F090B048}" srcOrd="11" destOrd="0" presId="urn:microsoft.com/office/officeart/2005/8/layout/radial1"/>
    <dgm:cxn modelId="{35DCF454-1AA2-4126-9698-8E99F94F1FB0}" type="presParOf" srcId="{981A1231-59FF-4497-A702-F085F090B048}" destId="{2A376DA6-A94E-405E-97C0-34F6BAECF6D1}" srcOrd="0" destOrd="0" presId="urn:microsoft.com/office/officeart/2005/8/layout/radial1"/>
    <dgm:cxn modelId="{231B7111-5A21-46B7-BE5A-69351690E96E}" type="presParOf" srcId="{41E9B969-63D6-40CB-8EFC-4E1E364CC628}" destId="{EE3A0368-21E1-42EC-A076-E93F2FDD68D4}" srcOrd="12" destOrd="0" presId="urn:microsoft.com/office/officeart/2005/8/layout/radial1"/>
    <dgm:cxn modelId="{B0C6EFD8-CC87-43B1-B086-A1F55292A518}" type="presParOf" srcId="{41E9B969-63D6-40CB-8EFC-4E1E364CC628}" destId="{E0482445-A19F-41EC-BF74-0A7AA1102BD5}" srcOrd="13" destOrd="0" presId="urn:microsoft.com/office/officeart/2005/8/layout/radial1"/>
    <dgm:cxn modelId="{2D563232-F077-44AD-83FD-B16F1F3572DE}" type="presParOf" srcId="{E0482445-A19F-41EC-BF74-0A7AA1102BD5}" destId="{EBB09ED9-58D1-40E1-A558-DAD23FF30DBF}" srcOrd="0" destOrd="0" presId="urn:microsoft.com/office/officeart/2005/8/layout/radial1"/>
    <dgm:cxn modelId="{FEA874A8-B4ED-4EB8-9F7A-F6CCD251881C}" type="presParOf" srcId="{41E9B969-63D6-40CB-8EFC-4E1E364CC628}" destId="{15B59A78-D2BD-482E-B25D-EBD8D9EF6160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80C6FA-8C20-4B0A-AD3C-D8BF772B0AB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85C4A84-A9A4-4A9B-89A3-AED0701A0A56}">
      <dgm:prSet phldrT="[Tekst]" custT="1"/>
      <dgm:spPr/>
      <dgm:t>
        <a:bodyPr/>
        <a:lstStyle/>
        <a:p>
          <a:r>
            <a:rPr lang="pl-PL" sz="1600" b="1" dirty="0">
              <a:solidFill>
                <a:srgbClr val="00B050"/>
              </a:solidFill>
            </a:rPr>
            <a:t>POLISH INTENDENT INCETIVE SHEME </a:t>
          </a:r>
          <a:br>
            <a:rPr lang="pl-PL" sz="1600" b="1" dirty="0">
              <a:solidFill>
                <a:srgbClr val="00B050"/>
              </a:solidFill>
            </a:rPr>
          </a:br>
          <a:r>
            <a:rPr lang="pl-PL" sz="1600" b="1" dirty="0">
              <a:solidFill>
                <a:srgbClr val="00B050"/>
              </a:solidFill>
            </a:rPr>
            <a:t>2018/2019</a:t>
          </a:r>
          <a:endParaRPr lang="en-US" sz="1600" dirty="0"/>
        </a:p>
      </dgm:t>
    </dgm:pt>
    <dgm:pt modelId="{0AC444B2-528A-4429-B6B0-C97C42931E45}" type="parTrans" cxnId="{FB6A9DD9-4750-4C71-902C-6D7E67517806}">
      <dgm:prSet/>
      <dgm:spPr/>
      <dgm:t>
        <a:bodyPr/>
        <a:lstStyle/>
        <a:p>
          <a:endParaRPr lang="en-US"/>
        </a:p>
      </dgm:t>
    </dgm:pt>
    <dgm:pt modelId="{2135D2EB-E397-4605-B17B-58EF49B9D580}" type="sibTrans" cxnId="{FB6A9DD9-4750-4C71-902C-6D7E67517806}">
      <dgm:prSet/>
      <dgm:spPr/>
      <dgm:t>
        <a:bodyPr/>
        <a:lstStyle/>
        <a:p>
          <a:endParaRPr lang="en-US"/>
        </a:p>
      </dgm:t>
    </dgm:pt>
    <dgm:pt modelId="{C0965A40-F734-4DEF-B21B-1A8F22D1D253}">
      <dgm:prSet phldrT="[Tekst]" custT="1"/>
      <dgm:spPr/>
      <dgm:t>
        <a:bodyPr/>
        <a:lstStyle/>
        <a:p>
          <a:r>
            <a:rPr lang="pl-PL" sz="1600" b="1" dirty="0" err="1"/>
            <a:t>Permanently</a:t>
          </a:r>
          <a:r>
            <a:rPr lang="pl-PL" sz="1600" b="1" dirty="0"/>
            <a:t> Open Call</a:t>
          </a:r>
          <a:endParaRPr lang="en-US" sz="1600" b="1" dirty="0"/>
        </a:p>
      </dgm:t>
    </dgm:pt>
    <dgm:pt modelId="{319790C8-9BC7-4F01-9D31-DC7399B167DE}" type="parTrans" cxnId="{E348A202-5311-4352-9485-3390E424092C}">
      <dgm:prSet/>
      <dgm:spPr/>
      <dgm:t>
        <a:bodyPr/>
        <a:lstStyle/>
        <a:p>
          <a:endParaRPr lang="en-US"/>
        </a:p>
      </dgm:t>
    </dgm:pt>
    <dgm:pt modelId="{BAB5D721-21A7-46D5-ABF8-0B1E1A573A9D}" type="sibTrans" cxnId="{E348A202-5311-4352-9485-3390E424092C}">
      <dgm:prSet/>
      <dgm:spPr/>
      <dgm:t>
        <a:bodyPr/>
        <a:lstStyle/>
        <a:p>
          <a:endParaRPr lang="en-US"/>
        </a:p>
      </dgm:t>
    </dgm:pt>
    <dgm:pt modelId="{553DB998-5BC6-46AC-BA0C-ACABFCBFE360}">
      <dgm:prSet phldrT="[Tekst]" custT="1"/>
      <dgm:spPr/>
      <dgm:t>
        <a:bodyPr/>
        <a:lstStyle/>
        <a:p>
          <a:r>
            <a:rPr lang="pl-PL" sz="1200" dirty="0"/>
            <a:t>Otwarty nabór</a:t>
          </a:r>
          <a:endParaRPr lang="en-US" sz="1200" dirty="0"/>
        </a:p>
      </dgm:t>
    </dgm:pt>
    <dgm:pt modelId="{A2BEB307-99E4-44CB-9BAD-3F9DF613AC72}" type="parTrans" cxnId="{DC93BFE1-F5C0-46F5-8C82-57FB8F704FC1}">
      <dgm:prSet/>
      <dgm:spPr/>
      <dgm:t>
        <a:bodyPr/>
        <a:lstStyle/>
        <a:p>
          <a:endParaRPr lang="en-US"/>
        </a:p>
      </dgm:t>
    </dgm:pt>
    <dgm:pt modelId="{4A3A155D-F200-4A00-9F40-D52EAC36D17B}" type="sibTrans" cxnId="{DC93BFE1-F5C0-46F5-8C82-57FB8F704FC1}">
      <dgm:prSet/>
      <dgm:spPr/>
      <dgm:t>
        <a:bodyPr/>
        <a:lstStyle/>
        <a:p>
          <a:endParaRPr lang="en-US"/>
        </a:p>
      </dgm:t>
    </dgm:pt>
    <dgm:pt modelId="{7CF6DDF3-87CF-4622-B7F8-822608F7936B}">
      <dgm:prSet phldrT="[Tekst]" custT="1"/>
      <dgm:spPr/>
      <dgm:t>
        <a:bodyPr/>
        <a:lstStyle/>
        <a:p>
          <a:r>
            <a:rPr lang="pl-PL" sz="1200" dirty="0"/>
            <a:t>Projekty odgórnie określone przez ESA</a:t>
          </a:r>
          <a:endParaRPr lang="en-US" sz="1200" dirty="0"/>
        </a:p>
      </dgm:t>
    </dgm:pt>
    <dgm:pt modelId="{B88901FA-8EBF-48D3-9DE4-F401E5332793}" type="parTrans" cxnId="{29B7A86B-C2E4-4A5B-979C-F1B91F5F87F4}">
      <dgm:prSet/>
      <dgm:spPr/>
      <dgm:t>
        <a:bodyPr/>
        <a:lstStyle/>
        <a:p>
          <a:endParaRPr lang="en-US"/>
        </a:p>
      </dgm:t>
    </dgm:pt>
    <dgm:pt modelId="{B8FE2E97-05F1-4C42-BDFF-3BC8D49BA1EE}" type="sibTrans" cxnId="{29B7A86B-C2E4-4A5B-979C-F1B91F5F87F4}">
      <dgm:prSet/>
      <dgm:spPr/>
      <dgm:t>
        <a:bodyPr/>
        <a:lstStyle/>
        <a:p>
          <a:endParaRPr lang="en-US"/>
        </a:p>
      </dgm:t>
    </dgm:pt>
    <dgm:pt modelId="{C53C88C3-E12E-477D-870C-5D65AFC0460B}">
      <dgm:prSet phldrT="[Tekst]" custT="1"/>
      <dgm:spPr/>
      <dgm:t>
        <a:bodyPr/>
        <a:lstStyle/>
        <a:p>
          <a:r>
            <a:rPr lang="pl-PL" sz="1600" b="1" dirty="0"/>
            <a:t>Top-Down </a:t>
          </a:r>
          <a:r>
            <a:rPr lang="pl-PL" sz="1600" b="1" dirty="0" err="1"/>
            <a:t>Activities</a:t>
          </a:r>
          <a:endParaRPr lang="en-US" sz="1600" b="1" dirty="0"/>
        </a:p>
      </dgm:t>
    </dgm:pt>
    <dgm:pt modelId="{EA173AF2-7C82-4B55-9674-45B822417AF5}" type="sibTrans" cxnId="{D89CD2FD-D593-432A-8E9E-BA6B2F136945}">
      <dgm:prSet/>
      <dgm:spPr/>
      <dgm:t>
        <a:bodyPr/>
        <a:lstStyle/>
        <a:p>
          <a:endParaRPr lang="en-US"/>
        </a:p>
      </dgm:t>
    </dgm:pt>
    <dgm:pt modelId="{37D24AC4-465F-4091-9D04-67007107614E}" type="parTrans" cxnId="{D89CD2FD-D593-432A-8E9E-BA6B2F136945}">
      <dgm:prSet/>
      <dgm:spPr/>
      <dgm:t>
        <a:bodyPr/>
        <a:lstStyle/>
        <a:p>
          <a:endParaRPr lang="en-US"/>
        </a:p>
      </dgm:t>
    </dgm:pt>
    <dgm:pt modelId="{55C1E606-FDF8-400E-9AD1-0CB8696561C6}" type="pres">
      <dgm:prSet presAssocID="{0380C6FA-8C20-4B0A-AD3C-D8BF772B0AB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F26992B-D24D-4E9B-AB5F-FE190335DB9C}" type="pres">
      <dgm:prSet presAssocID="{985C4A84-A9A4-4A9B-89A3-AED0701A0A56}" presName="hierRoot1" presStyleCnt="0"/>
      <dgm:spPr/>
    </dgm:pt>
    <dgm:pt modelId="{E44ECCAF-0160-4749-BF31-5F17D3A2D6C7}" type="pres">
      <dgm:prSet presAssocID="{985C4A84-A9A4-4A9B-89A3-AED0701A0A56}" presName="composite" presStyleCnt="0"/>
      <dgm:spPr/>
    </dgm:pt>
    <dgm:pt modelId="{CDD0898D-0CB5-4AE2-8968-37F640393CD7}" type="pres">
      <dgm:prSet presAssocID="{985C4A84-A9A4-4A9B-89A3-AED0701A0A56}" presName="background" presStyleLbl="node0" presStyleIdx="0" presStyleCnt="1"/>
      <dgm:spPr/>
    </dgm:pt>
    <dgm:pt modelId="{D725FDD7-00A1-4555-A0CF-B7A7C855378B}" type="pres">
      <dgm:prSet presAssocID="{985C4A84-A9A4-4A9B-89A3-AED0701A0A56}" presName="text" presStyleLbl="fgAcc0" presStyleIdx="0" presStyleCnt="1" custScaleX="219854" custScaleY="166180">
        <dgm:presLayoutVars>
          <dgm:chPref val="3"/>
        </dgm:presLayoutVars>
      </dgm:prSet>
      <dgm:spPr/>
    </dgm:pt>
    <dgm:pt modelId="{332A9CDB-9C5C-4414-A490-F31E47605D1B}" type="pres">
      <dgm:prSet presAssocID="{985C4A84-A9A4-4A9B-89A3-AED0701A0A56}" presName="hierChild2" presStyleCnt="0"/>
      <dgm:spPr/>
    </dgm:pt>
    <dgm:pt modelId="{8CA1ACD8-A8EF-444C-8FDE-E8F9750B0E82}" type="pres">
      <dgm:prSet presAssocID="{319790C8-9BC7-4F01-9D31-DC7399B167DE}" presName="Name10" presStyleLbl="parChTrans1D2" presStyleIdx="0" presStyleCnt="2"/>
      <dgm:spPr/>
    </dgm:pt>
    <dgm:pt modelId="{D6264D9A-C9A5-4E03-ABB3-F1F925DEB91F}" type="pres">
      <dgm:prSet presAssocID="{C0965A40-F734-4DEF-B21B-1A8F22D1D253}" presName="hierRoot2" presStyleCnt="0"/>
      <dgm:spPr/>
    </dgm:pt>
    <dgm:pt modelId="{88435466-55A0-4787-9925-DA0B0CCBC184}" type="pres">
      <dgm:prSet presAssocID="{C0965A40-F734-4DEF-B21B-1A8F22D1D253}" presName="composite2" presStyleCnt="0"/>
      <dgm:spPr/>
    </dgm:pt>
    <dgm:pt modelId="{64ECB2E9-CBD9-4843-BF70-284DAD79D3B0}" type="pres">
      <dgm:prSet presAssocID="{C0965A40-F734-4DEF-B21B-1A8F22D1D253}" presName="background2" presStyleLbl="node2" presStyleIdx="0" presStyleCnt="2"/>
      <dgm:spPr/>
    </dgm:pt>
    <dgm:pt modelId="{AF401B11-B0CB-4F34-8977-BF246A40DD00}" type="pres">
      <dgm:prSet presAssocID="{C0965A40-F734-4DEF-B21B-1A8F22D1D253}" presName="text2" presStyleLbl="fgAcc2" presStyleIdx="0" presStyleCnt="2" custScaleX="145271">
        <dgm:presLayoutVars>
          <dgm:chPref val="3"/>
        </dgm:presLayoutVars>
      </dgm:prSet>
      <dgm:spPr/>
    </dgm:pt>
    <dgm:pt modelId="{00699E62-EE7C-41D5-979F-761E95E2AB8F}" type="pres">
      <dgm:prSet presAssocID="{C0965A40-F734-4DEF-B21B-1A8F22D1D253}" presName="hierChild3" presStyleCnt="0"/>
      <dgm:spPr/>
    </dgm:pt>
    <dgm:pt modelId="{BD125980-93CB-495E-801E-64F4EBDC2F4D}" type="pres">
      <dgm:prSet presAssocID="{A2BEB307-99E4-44CB-9BAD-3F9DF613AC72}" presName="Name17" presStyleLbl="parChTrans1D3" presStyleIdx="0" presStyleCnt="2"/>
      <dgm:spPr/>
    </dgm:pt>
    <dgm:pt modelId="{52BBCE79-9B41-46B7-9C93-24D0D8659195}" type="pres">
      <dgm:prSet presAssocID="{553DB998-5BC6-46AC-BA0C-ACABFCBFE360}" presName="hierRoot3" presStyleCnt="0"/>
      <dgm:spPr/>
    </dgm:pt>
    <dgm:pt modelId="{46357C6F-CB12-49A3-ACE9-4BBBE1FF43AA}" type="pres">
      <dgm:prSet presAssocID="{553DB998-5BC6-46AC-BA0C-ACABFCBFE360}" presName="composite3" presStyleCnt="0"/>
      <dgm:spPr/>
    </dgm:pt>
    <dgm:pt modelId="{53670774-449E-4508-8F5F-6E3C8B25CD47}" type="pres">
      <dgm:prSet presAssocID="{553DB998-5BC6-46AC-BA0C-ACABFCBFE360}" presName="background3" presStyleLbl="node3" presStyleIdx="0" presStyleCnt="2"/>
      <dgm:spPr/>
    </dgm:pt>
    <dgm:pt modelId="{7ED96872-0584-4D60-AD3D-DE85F6C2AE22}" type="pres">
      <dgm:prSet presAssocID="{553DB998-5BC6-46AC-BA0C-ACABFCBFE360}" presName="text3" presStyleLbl="fgAcc3" presStyleIdx="0" presStyleCnt="2" custScaleX="136979" custLinFactX="-4718" custLinFactNeighborX="-100000" custLinFactNeighborY="-60325">
        <dgm:presLayoutVars>
          <dgm:chPref val="3"/>
        </dgm:presLayoutVars>
      </dgm:prSet>
      <dgm:spPr/>
    </dgm:pt>
    <dgm:pt modelId="{E97618BC-6C99-419A-A91F-7E128E2F6674}" type="pres">
      <dgm:prSet presAssocID="{553DB998-5BC6-46AC-BA0C-ACABFCBFE360}" presName="hierChild4" presStyleCnt="0"/>
      <dgm:spPr/>
    </dgm:pt>
    <dgm:pt modelId="{CF62AFBD-7F45-4DD4-9FF1-45A6DCB9D3D3}" type="pres">
      <dgm:prSet presAssocID="{37D24AC4-465F-4091-9D04-67007107614E}" presName="Name10" presStyleLbl="parChTrans1D2" presStyleIdx="1" presStyleCnt="2"/>
      <dgm:spPr/>
    </dgm:pt>
    <dgm:pt modelId="{22992162-8EC1-4E12-8012-853E793D9058}" type="pres">
      <dgm:prSet presAssocID="{C53C88C3-E12E-477D-870C-5D65AFC0460B}" presName="hierRoot2" presStyleCnt="0"/>
      <dgm:spPr/>
    </dgm:pt>
    <dgm:pt modelId="{8F843E11-58A5-41C9-873B-018410C9B7CE}" type="pres">
      <dgm:prSet presAssocID="{C53C88C3-E12E-477D-870C-5D65AFC0460B}" presName="composite2" presStyleCnt="0"/>
      <dgm:spPr/>
    </dgm:pt>
    <dgm:pt modelId="{DD76A71C-2C40-4F9A-9FCB-39C73618BD66}" type="pres">
      <dgm:prSet presAssocID="{C53C88C3-E12E-477D-870C-5D65AFC0460B}" presName="background2" presStyleLbl="node2" presStyleIdx="1" presStyleCnt="2"/>
      <dgm:spPr/>
    </dgm:pt>
    <dgm:pt modelId="{F7404EBB-70E1-46A7-895F-7C12D381DFD3}" type="pres">
      <dgm:prSet presAssocID="{C53C88C3-E12E-477D-870C-5D65AFC0460B}" presName="text2" presStyleLbl="fgAcc2" presStyleIdx="1" presStyleCnt="2" custScaleX="154477">
        <dgm:presLayoutVars>
          <dgm:chPref val="3"/>
        </dgm:presLayoutVars>
      </dgm:prSet>
      <dgm:spPr/>
    </dgm:pt>
    <dgm:pt modelId="{4EF456CB-3846-4DC2-B466-D52B377BD1B3}" type="pres">
      <dgm:prSet presAssocID="{C53C88C3-E12E-477D-870C-5D65AFC0460B}" presName="hierChild3" presStyleCnt="0"/>
      <dgm:spPr/>
    </dgm:pt>
    <dgm:pt modelId="{F1810002-7E4E-4745-A36E-8E65F06E9E34}" type="pres">
      <dgm:prSet presAssocID="{B88901FA-8EBF-48D3-9DE4-F401E5332793}" presName="Name17" presStyleLbl="parChTrans1D3" presStyleIdx="1" presStyleCnt="2"/>
      <dgm:spPr/>
    </dgm:pt>
    <dgm:pt modelId="{7D7FE220-913D-457D-A268-7338B079E4A6}" type="pres">
      <dgm:prSet presAssocID="{7CF6DDF3-87CF-4622-B7F8-822608F7936B}" presName="hierRoot3" presStyleCnt="0"/>
      <dgm:spPr/>
    </dgm:pt>
    <dgm:pt modelId="{B8155CD5-5875-40D8-AD2F-E3BC036347FA}" type="pres">
      <dgm:prSet presAssocID="{7CF6DDF3-87CF-4622-B7F8-822608F7936B}" presName="composite3" presStyleCnt="0"/>
      <dgm:spPr/>
    </dgm:pt>
    <dgm:pt modelId="{D97B6E88-0BA8-47B1-BC83-B36FAC5A9E05}" type="pres">
      <dgm:prSet presAssocID="{7CF6DDF3-87CF-4622-B7F8-822608F7936B}" presName="background3" presStyleLbl="node3" presStyleIdx="1" presStyleCnt="2"/>
      <dgm:spPr/>
    </dgm:pt>
    <dgm:pt modelId="{70F253B0-3FC6-4D48-8805-74D12C5FBA7D}" type="pres">
      <dgm:prSet presAssocID="{7CF6DDF3-87CF-4622-B7F8-822608F7936B}" presName="text3" presStyleLbl="fgAcc3" presStyleIdx="1" presStyleCnt="2" custScaleX="129980" custLinFactX="21480" custLinFactNeighborX="100000" custLinFactNeighborY="-52386">
        <dgm:presLayoutVars>
          <dgm:chPref val="3"/>
        </dgm:presLayoutVars>
      </dgm:prSet>
      <dgm:spPr/>
    </dgm:pt>
    <dgm:pt modelId="{EF161805-96CC-4696-BF1D-1B577D07059A}" type="pres">
      <dgm:prSet presAssocID="{7CF6DDF3-87CF-4622-B7F8-822608F7936B}" presName="hierChild4" presStyleCnt="0"/>
      <dgm:spPr/>
    </dgm:pt>
  </dgm:ptLst>
  <dgm:cxnLst>
    <dgm:cxn modelId="{9BBFB600-4A8B-4ED9-9A91-0A281D47FEE8}" type="presOf" srcId="{0380C6FA-8C20-4B0A-AD3C-D8BF772B0AB5}" destId="{55C1E606-FDF8-400E-9AD1-0CB8696561C6}" srcOrd="0" destOrd="0" presId="urn:microsoft.com/office/officeart/2005/8/layout/hierarchy1"/>
    <dgm:cxn modelId="{E348A202-5311-4352-9485-3390E424092C}" srcId="{985C4A84-A9A4-4A9B-89A3-AED0701A0A56}" destId="{C0965A40-F734-4DEF-B21B-1A8F22D1D253}" srcOrd="0" destOrd="0" parTransId="{319790C8-9BC7-4F01-9D31-DC7399B167DE}" sibTransId="{BAB5D721-21A7-46D5-ABF8-0B1E1A573A9D}"/>
    <dgm:cxn modelId="{147BA50C-5F52-4ADC-9EB1-2640B8B37374}" type="presOf" srcId="{319790C8-9BC7-4F01-9D31-DC7399B167DE}" destId="{8CA1ACD8-A8EF-444C-8FDE-E8F9750B0E82}" srcOrd="0" destOrd="0" presId="urn:microsoft.com/office/officeart/2005/8/layout/hierarchy1"/>
    <dgm:cxn modelId="{57954825-B1D2-46AE-9D0E-21579C086459}" type="presOf" srcId="{A2BEB307-99E4-44CB-9BAD-3F9DF613AC72}" destId="{BD125980-93CB-495E-801E-64F4EBDC2F4D}" srcOrd="0" destOrd="0" presId="urn:microsoft.com/office/officeart/2005/8/layout/hierarchy1"/>
    <dgm:cxn modelId="{29B7A86B-C2E4-4A5B-979C-F1B91F5F87F4}" srcId="{C53C88C3-E12E-477D-870C-5D65AFC0460B}" destId="{7CF6DDF3-87CF-4622-B7F8-822608F7936B}" srcOrd="0" destOrd="0" parTransId="{B88901FA-8EBF-48D3-9DE4-F401E5332793}" sibTransId="{B8FE2E97-05F1-4C42-BDFF-3BC8D49BA1EE}"/>
    <dgm:cxn modelId="{0136957A-D5E8-40B4-AC65-1A13AD21D6FA}" type="presOf" srcId="{C53C88C3-E12E-477D-870C-5D65AFC0460B}" destId="{F7404EBB-70E1-46A7-895F-7C12D381DFD3}" srcOrd="0" destOrd="0" presId="urn:microsoft.com/office/officeart/2005/8/layout/hierarchy1"/>
    <dgm:cxn modelId="{0C580D88-C416-4C5D-9B0A-F8AAA810EE24}" type="presOf" srcId="{C0965A40-F734-4DEF-B21B-1A8F22D1D253}" destId="{AF401B11-B0CB-4F34-8977-BF246A40DD00}" srcOrd="0" destOrd="0" presId="urn:microsoft.com/office/officeart/2005/8/layout/hierarchy1"/>
    <dgm:cxn modelId="{23BEF599-04EE-4EF7-93C7-B14F65C19B84}" type="presOf" srcId="{7CF6DDF3-87CF-4622-B7F8-822608F7936B}" destId="{70F253B0-3FC6-4D48-8805-74D12C5FBA7D}" srcOrd="0" destOrd="0" presId="urn:microsoft.com/office/officeart/2005/8/layout/hierarchy1"/>
    <dgm:cxn modelId="{BAD261AA-05D0-4815-BED6-34A37D31E0C3}" type="presOf" srcId="{985C4A84-A9A4-4A9B-89A3-AED0701A0A56}" destId="{D725FDD7-00A1-4555-A0CF-B7A7C855378B}" srcOrd="0" destOrd="0" presId="urn:microsoft.com/office/officeart/2005/8/layout/hierarchy1"/>
    <dgm:cxn modelId="{127886BB-D7DB-4067-98F7-8534584A6003}" type="presOf" srcId="{B88901FA-8EBF-48D3-9DE4-F401E5332793}" destId="{F1810002-7E4E-4745-A36E-8E65F06E9E34}" srcOrd="0" destOrd="0" presId="urn:microsoft.com/office/officeart/2005/8/layout/hierarchy1"/>
    <dgm:cxn modelId="{FB6A9DD9-4750-4C71-902C-6D7E67517806}" srcId="{0380C6FA-8C20-4B0A-AD3C-D8BF772B0AB5}" destId="{985C4A84-A9A4-4A9B-89A3-AED0701A0A56}" srcOrd="0" destOrd="0" parTransId="{0AC444B2-528A-4429-B6B0-C97C42931E45}" sibTransId="{2135D2EB-E397-4605-B17B-58EF49B9D580}"/>
    <dgm:cxn modelId="{DC93BFE1-F5C0-46F5-8C82-57FB8F704FC1}" srcId="{C0965A40-F734-4DEF-B21B-1A8F22D1D253}" destId="{553DB998-5BC6-46AC-BA0C-ACABFCBFE360}" srcOrd="0" destOrd="0" parTransId="{A2BEB307-99E4-44CB-9BAD-3F9DF613AC72}" sibTransId="{4A3A155D-F200-4A00-9F40-D52EAC36D17B}"/>
    <dgm:cxn modelId="{66909DEB-8907-4A81-AB8B-5BF7B39D998D}" type="presOf" srcId="{37D24AC4-465F-4091-9D04-67007107614E}" destId="{CF62AFBD-7F45-4DD4-9FF1-45A6DCB9D3D3}" srcOrd="0" destOrd="0" presId="urn:microsoft.com/office/officeart/2005/8/layout/hierarchy1"/>
    <dgm:cxn modelId="{7514E1F2-1EC7-43FC-BEBB-57E1BC1219A8}" type="presOf" srcId="{553DB998-5BC6-46AC-BA0C-ACABFCBFE360}" destId="{7ED96872-0584-4D60-AD3D-DE85F6C2AE22}" srcOrd="0" destOrd="0" presId="urn:microsoft.com/office/officeart/2005/8/layout/hierarchy1"/>
    <dgm:cxn modelId="{D89CD2FD-D593-432A-8E9E-BA6B2F136945}" srcId="{985C4A84-A9A4-4A9B-89A3-AED0701A0A56}" destId="{C53C88C3-E12E-477D-870C-5D65AFC0460B}" srcOrd="1" destOrd="0" parTransId="{37D24AC4-465F-4091-9D04-67007107614E}" sibTransId="{EA173AF2-7C82-4B55-9674-45B822417AF5}"/>
    <dgm:cxn modelId="{3E89632F-250D-4586-8E2F-77B0FA3377AD}" type="presParOf" srcId="{55C1E606-FDF8-400E-9AD1-0CB8696561C6}" destId="{2F26992B-D24D-4E9B-AB5F-FE190335DB9C}" srcOrd="0" destOrd="0" presId="urn:microsoft.com/office/officeart/2005/8/layout/hierarchy1"/>
    <dgm:cxn modelId="{34665E95-CB28-4357-BCBF-1AD98FA5991D}" type="presParOf" srcId="{2F26992B-D24D-4E9B-AB5F-FE190335DB9C}" destId="{E44ECCAF-0160-4749-BF31-5F17D3A2D6C7}" srcOrd="0" destOrd="0" presId="urn:microsoft.com/office/officeart/2005/8/layout/hierarchy1"/>
    <dgm:cxn modelId="{26BB4DA0-5576-4E8C-B4C1-50F29E602A65}" type="presParOf" srcId="{E44ECCAF-0160-4749-BF31-5F17D3A2D6C7}" destId="{CDD0898D-0CB5-4AE2-8968-37F640393CD7}" srcOrd="0" destOrd="0" presId="urn:microsoft.com/office/officeart/2005/8/layout/hierarchy1"/>
    <dgm:cxn modelId="{3901D028-F294-4A86-A104-A6C7174AEF00}" type="presParOf" srcId="{E44ECCAF-0160-4749-BF31-5F17D3A2D6C7}" destId="{D725FDD7-00A1-4555-A0CF-B7A7C855378B}" srcOrd="1" destOrd="0" presId="urn:microsoft.com/office/officeart/2005/8/layout/hierarchy1"/>
    <dgm:cxn modelId="{ADB38D17-472A-4EE0-82B7-06AE9D7B6674}" type="presParOf" srcId="{2F26992B-D24D-4E9B-AB5F-FE190335DB9C}" destId="{332A9CDB-9C5C-4414-A490-F31E47605D1B}" srcOrd="1" destOrd="0" presId="urn:microsoft.com/office/officeart/2005/8/layout/hierarchy1"/>
    <dgm:cxn modelId="{D6A6F59A-7330-49F7-A801-FE3523E5958F}" type="presParOf" srcId="{332A9CDB-9C5C-4414-A490-F31E47605D1B}" destId="{8CA1ACD8-A8EF-444C-8FDE-E8F9750B0E82}" srcOrd="0" destOrd="0" presId="urn:microsoft.com/office/officeart/2005/8/layout/hierarchy1"/>
    <dgm:cxn modelId="{EC3124E7-667C-48E3-844E-1E2DDF55A73C}" type="presParOf" srcId="{332A9CDB-9C5C-4414-A490-F31E47605D1B}" destId="{D6264D9A-C9A5-4E03-ABB3-F1F925DEB91F}" srcOrd="1" destOrd="0" presId="urn:microsoft.com/office/officeart/2005/8/layout/hierarchy1"/>
    <dgm:cxn modelId="{86949328-B996-4847-9D35-98BF2826B75D}" type="presParOf" srcId="{D6264D9A-C9A5-4E03-ABB3-F1F925DEB91F}" destId="{88435466-55A0-4787-9925-DA0B0CCBC184}" srcOrd="0" destOrd="0" presId="urn:microsoft.com/office/officeart/2005/8/layout/hierarchy1"/>
    <dgm:cxn modelId="{F3331AE0-42DA-43FC-8DDD-DBEE6D9B1D64}" type="presParOf" srcId="{88435466-55A0-4787-9925-DA0B0CCBC184}" destId="{64ECB2E9-CBD9-4843-BF70-284DAD79D3B0}" srcOrd="0" destOrd="0" presId="urn:microsoft.com/office/officeart/2005/8/layout/hierarchy1"/>
    <dgm:cxn modelId="{C24951F1-6E69-4A9E-B316-B908DF00A1F9}" type="presParOf" srcId="{88435466-55A0-4787-9925-DA0B0CCBC184}" destId="{AF401B11-B0CB-4F34-8977-BF246A40DD00}" srcOrd="1" destOrd="0" presId="urn:microsoft.com/office/officeart/2005/8/layout/hierarchy1"/>
    <dgm:cxn modelId="{C08EF417-66E0-4463-8C08-A94C28B51F85}" type="presParOf" srcId="{D6264D9A-C9A5-4E03-ABB3-F1F925DEB91F}" destId="{00699E62-EE7C-41D5-979F-761E95E2AB8F}" srcOrd="1" destOrd="0" presId="urn:microsoft.com/office/officeart/2005/8/layout/hierarchy1"/>
    <dgm:cxn modelId="{9A554AD7-F315-4ADF-90A6-77A3E039AF71}" type="presParOf" srcId="{00699E62-EE7C-41D5-979F-761E95E2AB8F}" destId="{BD125980-93CB-495E-801E-64F4EBDC2F4D}" srcOrd="0" destOrd="0" presId="urn:microsoft.com/office/officeart/2005/8/layout/hierarchy1"/>
    <dgm:cxn modelId="{FC4EADB6-4057-449B-BA67-4D0262618E3D}" type="presParOf" srcId="{00699E62-EE7C-41D5-979F-761E95E2AB8F}" destId="{52BBCE79-9B41-46B7-9C93-24D0D8659195}" srcOrd="1" destOrd="0" presId="urn:microsoft.com/office/officeart/2005/8/layout/hierarchy1"/>
    <dgm:cxn modelId="{C75693BA-4123-4FF7-90F9-D66A765CCD10}" type="presParOf" srcId="{52BBCE79-9B41-46B7-9C93-24D0D8659195}" destId="{46357C6F-CB12-49A3-ACE9-4BBBE1FF43AA}" srcOrd="0" destOrd="0" presId="urn:microsoft.com/office/officeart/2005/8/layout/hierarchy1"/>
    <dgm:cxn modelId="{355189E0-7E5F-459C-BE4D-0E6BB492959C}" type="presParOf" srcId="{46357C6F-CB12-49A3-ACE9-4BBBE1FF43AA}" destId="{53670774-449E-4508-8F5F-6E3C8B25CD47}" srcOrd="0" destOrd="0" presId="urn:microsoft.com/office/officeart/2005/8/layout/hierarchy1"/>
    <dgm:cxn modelId="{9E6A7564-33E7-43FC-9950-588F23B35C1B}" type="presParOf" srcId="{46357C6F-CB12-49A3-ACE9-4BBBE1FF43AA}" destId="{7ED96872-0584-4D60-AD3D-DE85F6C2AE22}" srcOrd="1" destOrd="0" presId="urn:microsoft.com/office/officeart/2005/8/layout/hierarchy1"/>
    <dgm:cxn modelId="{E1764A4E-91CD-491A-BC3B-FEC9D3B12873}" type="presParOf" srcId="{52BBCE79-9B41-46B7-9C93-24D0D8659195}" destId="{E97618BC-6C99-419A-A91F-7E128E2F6674}" srcOrd="1" destOrd="0" presId="urn:microsoft.com/office/officeart/2005/8/layout/hierarchy1"/>
    <dgm:cxn modelId="{6AB39A38-6249-4CC3-B292-EDBE31D81347}" type="presParOf" srcId="{332A9CDB-9C5C-4414-A490-F31E47605D1B}" destId="{CF62AFBD-7F45-4DD4-9FF1-45A6DCB9D3D3}" srcOrd="2" destOrd="0" presId="urn:microsoft.com/office/officeart/2005/8/layout/hierarchy1"/>
    <dgm:cxn modelId="{7CFEA49E-0E0D-4891-BB57-CAF600770B18}" type="presParOf" srcId="{332A9CDB-9C5C-4414-A490-F31E47605D1B}" destId="{22992162-8EC1-4E12-8012-853E793D9058}" srcOrd="3" destOrd="0" presId="urn:microsoft.com/office/officeart/2005/8/layout/hierarchy1"/>
    <dgm:cxn modelId="{E66B4F2B-F2A2-46C1-A705-D33A23E83640}" type="presParOf" srcId="{22992162-8EC1-4E12-8012-853E793D9058}" destId="{8F843E11-58A5-41C9-873B-018410C9B7CE}" srcOrd="0" destOrd="0" presId="urn:microsoft.com/office/officeart/2005/8/layout/hierarchy1"/>
    <dgm:cxn modelId="{C0DF911C-6C3E-4748-BCA2-EE4EBA565736}" type="presParOf" srcId="{8F843E11-58A5-41C9-873B-018410C9B7CE}" destId="{DD76A71C-2C40-4F9A-9FCB-39C73618BD66}" srcOrd="0" destOrd="0" presId="urn:microsoft.com/office/officeart/2005/8/layout/hierarchy1"/>
    <dgm:cxn modelId="{CA8FE668-D414-42B3-A2D2-DBA6C4ADED64}" type="presParOf" srcId="{8F843E11-58A5-41C9-873B-018410C9B7CE}" destId="{F7404EBB-70E1-46A7-895F-7C12D381DFD3}" srcOrd="1" destOrd="0" presId="urn:microsoft.com/office/officeart/2005/8/layout/hierarchy1"/>
    <dgm:cxn modelId="{CFF138B5-6279-4844-AB57-6E71C135FECD}" type="presParOf" srcId="{22992162-8EC1-4E12-8012-853E793D9058}" destId="{4EF456CB-3846-4DC2-B466-D52B377BD1B3}" srcOrd="1" destOrd="0" presId="urn:microsoft.com/office/officeart/2005/8/layout/hierarchy1"/>
    <dgm:cxn modelId="{D752A998-1534-4A80-AE48-3B8490BAC1BB}" type="presParOf" srcId="{4EF456CB-3846-4DC2-B466-D52B377BD1B3}" destId="{F1810002-7E4E-4745-A36E-8E65F06E9E34}" srcOrd="0" destOrd="0" presId="urn:microsoft.com/office/officeart/2005/8/layout/hierarchy1"/>
    <dgm:cxn modelId="{67C51D20-8EB0-45A4-A437-715FD2513F32}" type="presParOf" srcId="{4EF456CB-3846-4DC2-B466-D52B377BD1B3}" destId="{7D7FE220-913D-457D-A268-7338B079E4A6}" srcOrd="1" destOrd="0" presId="urn:microsoft.com/office/officeart/2005/8/layout/hierarchy1"/>
    <dgm:cxn modelId="{CF6A75CA-F47B-43F4-83F4-BFB486E7421E}" type="presParOf" srcId="{7D7FE220-913D-457D-A268-7338B079E4A6}" destId="{B8155CD5-5875-40D8-AD2F-E3BC036347FA}" srcOrd="0" destOrd="0" presId="urn:microsoft.com/office/officeart/2005/8/layout/hierarchy1"/>
    <dgm:cxn modelId="{AB3CEC39-716C-42C9-8E3E-1886FF8CC689}" type="presParOf" srcId="{B8155CD5-5875-40D8-AD2F-E3BC036347FA}" destId="{D97B6E88-0BA8-47B1-BC83-B36FAC5A9E05}" srcOrd="0" destOrd="0" presId="urn:microsoft.com/office/officeart/2005/8/layout/hierarchy1"/>
    <dgm:cxn modelId="{6C0B9E7D-4173-40D7-9081-41DF32CC7EA6}" type="presParOf" srcId="{B8155CD5-5875-40D8-AD2F-E3BC036347FA}" destId="{70F253B0-3FC6-4D48-8805-74D12C5FBA7D}" srcOrd="1" destOrd="0" presId="urn:microsoft.com/office/officeart/2005/8/layout/hierarchy1"/>
    <dgm:cxn modelId="{ABDB400B-CC4F-4E8B-9173-136A01ACDE27}" type="presParOf" srcId="{7D7FE220-913D-457D-A268-7338B079E4A6}" destId="{EF161805-96CC-4696-BF1D-1B577D07059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4147E6-2984-4B03-AF2A-441B85D45D47}">
      <dsp:nvSpPr>
        <dsp:cNvPr id="0" name=""/>
        <dsp:cNvSpPr/>
      </dsp:nvSpPr>
      <dsp:spPr>
        <a:xfrm>
          <a:off x="2616495" y="658272"/>
          <a:ext cx="2444942" cy="2444930"/>
        </a:xfrm>
        <a:prstGeom prst="ellipse">
          <a:avLst/>
        </a:prstGeom>
        <a:noFill/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6400" kern="1200" dirty="0"/>
        </a:p>
      </dsp:txBody>
      <dsp:txXfrm>
        <a:off x="2974548" y="1016324"/>
        <a:ext cx="1728836" cy="1728826"/>
      </dsp:txXfrm>
    </dsp:sp>
    <dsp:sp modelId="{F3698BFB-B431-4092-8117-D8432A9D5C87}">
      <dsp:nvSpPr>
        <dsp:cNvPr id="0" name=""/>
        <dsp:cNvSpPr/>
      </dsp:nvSpPr>
      <dsp:spPr>
        <a:xfrm rot="20151372">
          <a:off x="4926894" y="1237189"/>
          <a:ext cx="631099" cy="28908"/>
        </a:xfrm>
        <a:custGeom>
          <a:avLst/>
          <a:gdLst/>
          <a:ahLst/>
          <a:cxnLst/>
          <a:rect l="0" t="0" r="0" b="0"/>
          <a:pathLst>
            <a:path>
              <a:moveTo>
                <a:pt x="0" y="14454"/>
              </a:moveTo>
              <a:lnTo>
                <a:pt x="631099" y="14454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5226666" y="1235866"/>
        <a:ext cx="31554" cy="31554"/>
      </dsp:txXfrm>
    </dsp:sp>
    <dsp:sp modelId="{CA619BE8-F16E-439B-B93E-BA0CBA5E4AC7}">
      <dsp:nvSpPr>
        <dsp:cNvPr id="0" name=""/>
        <dsp:cNvSpPr/>
      </dsp:nvSpPr>
      <dsp:spPr>
        <a:xfrm>
          <a:off x="5470280" y="83488"/>
          <a:ext cx="1443712" cy="1484930"/>
        </a:xfrm>
        <a:prstGeom prst="ellipse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Publikacja PAK</a:t>
          </a:r>
        </a:p>
      </dsp:txBody>
      <dsp:txXfrm>
        <a:off x="5681707" y="300951"/>
        <a:ext cx="1020858" cy="1050004"/>
      </dsp:txXfrm>
    </dsp:sp>
    <dsp:sp modelId="{B6367734-4625-4F3B-AA9F-0EAF6ED5BF16}">
      <dsp:nvSpPr>
        <dsp:cNvPr id="0" name=""/>
        <dsp:cNvSpPr/>
      </dsp:nvSpPr>
      <dsp:spPr>
        <a:xfrm rot="539566">
          <a:off x="5041281" y="2122606"/>
          <a:ext cx="834738" cy="28908"/>
        </a:xfrm>
        <a:custGeom>
          <a:avLst/>
          <a:gdLst/>
          <a:ahLst/>
          <a:cxnLst/>
          <a:rect l="0" t="0" r="0" b="0"/>
          <a:pathLst>
            <a:path>
              <a:moveTo>
                <a:pt x="0" y="14454"/>
              </a:moveTo>
              <a:lnTo>
                <a:pt x="834738" y="14454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5437782" y="2116192"/>
        <a:ext cx="41736" cy="41736"/>
      </dsp:txXfrm>
    </dsp:sp>
    <dsp:sp modelId="{6EB85B3B-975E-436A-9280-4E4AFE760C07}">
      <dsp:nvSpPr>
        <dsp:cNvPr id="0" name=""/>
        <dsp:cNvSpPr/>
      </dsp:nvSpPr>
      <dsp:spPr>
        <a:xfrm>
          <a:off x="5861710" y="1588603"/>
          <a:ext cx="1469236" cy="1457001"/>
        </a:xfrm>
        <a:prstGeom prst="ellipse">
          <a:avLst/>
        </a:prstGeom>
        <a:solidFill>
          <a:schemeClr val="accent3">
            <a:shade val="50000"/>
            <a:hueOff val="43661"/>
            <a:satOff val="-10257"/>
            <a:lumOff val="142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Spotkania branżowe</a:t>
          </a:r>
        </a:p>
      </dsp:txBody>
      <dsp:txXfrm>
        <a:off x="6076875" y="1801976"/>
        <a:ext cx="1038906" cy="1030255"/>
      </dsp:txXfrm>
    </dsp:sp>
    <dsp:sp modelId="{5F8C3EB5-95AE-4EB6-9E85-54F97F8FA7A4}">
      <dsp:nvSpPr>
        <dsp:cNvPr id="0" name=""/>
        <dsp:cNvSpPr/>
      </dsp:nvSpPr>
      <dsp:spPr>
        <a:xfrm rot="3196669">
          <a:off x="4469037" y="3047268"/>
          <a:ext cx="501839" cy="28908"/>
        </a:xfrm>
        <a:custGeom>
          <a:avLst/>
          <a:gdLst/>
          <a:ahLst/>
          <a:cxnLst/>
          <a:rect l="0" t="0" r="0" b="0"/>
          <a:pathLst>
            <a:path>
              <a:moveTo>
                <a:pt x="0" y="14454"/>
              </a:moveTo>
              <a:lnTo>
                <a:pt x="501839" y="14454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>
        <a:off x="4707411" y="3049176"/>
        <a:ext cx="25091" cy="25091"/>
      </dsp:txXfrm>
    </dsp:sp>
    <dsp:sp modelId="{004CC57C-5093-44A4-9BE0-0C496FFE1ED6}">
      <dsp:nvSpPr>
        <dsp:cNvPr id="0" name=""/>
        <dsp:cNvSpPr/>
      </dsp:nvSpPr>
      <dsp:spPr>
        <a:xfrm>
          <a:off x="4480738" y="3121977"/>
          <a:ext cx="1780513" cy="1624949"/>
        </a:xfrm>
        <a:prstGeom prst="ellipse">
          <a:avLst/>
        </a:prstGeom>
        <a:solidFill>
          <a:schemeClr val="accent3">
            <a:shade val="50000"/>
            <a:hueOff val="87322"/>
            <a:satOff val="-20515"/>
            <a:lumOff val="284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Nawiązywanie kontaktów z podmiotami zagranicznymi</a:t>
          </a:r>
        </a:p>
      </dsp:txBody>
      <dsp:txXfrm>
        <a:off x="4741488" y="3359945"/>
        <a:ext cx="1259013" cy="1149013"/>
      </dsp:txXfrm>
    </dsp:sp>
    <dsp:sp modelId="{F390C488-30AC-419A-A04D-93E58174F8F1}">
      <dsp:nvSpPr>
        <dsp:cNvPr id="0" name=""/>
        <dsp:cNvSpPr/>
      </dsp:nvSpPr>
      <dsp:spPr>
        <a:xfrm rot="6191786">
          <a:off x="3302908" y="3260161"/>
          <a:ext cx="418438" cy="28908"/>
        </a:xfrm>
        <a:custGeom>
          <a:avLst/>
          <a:gdLst/>
          <a:ahLst/>
          <a:cxnLst/>
          <a:rect l="0" t="0" r="0" b="0"/>
          <a:pathLst>
            <a:path>
              <a:moveTo>
                <a:pt x="0" y="14454"/>
              </a:moveTo>
              <a:lnTo>
                <a:pt x="418438" y="14454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 rot="10800000">
        <a:off x="3501666" y="3264155"/>
        <a:ext cx="20921" cy="20921"/>
      </dsp:txXfrm>
    </dsp:sp>
    <dsp:sp modelId="{E75C5406-1B17-4FC6-9A63-812906A32B4A}">
      <dsp:nvSpPr>
        <dsp:cNvPr id="0" name=""/>
        <dsp:cNvSpPr/>
      </dsp:nvSpPr>
      <dsp:spPr>
        <a:xfrm>
          <a:off x="2489967" y="3464446"/>
          <a:ext cx="1626759" cy="1401117"/>
        </a:xfrm>
        <a:prstGeom prst="ellipse">
          <a:avLst/>
        </a:prstGeom>
        <a:solidFill>
          <a:schemeClr val="accent3">
            <a:shade val="50000"/>
            <a:hueOff val="130984"/>
            <a:satOff val="-30772"/>
            <a:lumOff val="426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0" kern="1200" dirty="0"/>
            <a:t>Analiza przetargów ESA i EUMETSAT</a:t>
          </a:r>
        </a:p>
      </dsp:txBody>
      <dsp:txXfrm>
        <a:off x="2728200" y="3669635"/>
        <a:ext cx="1150293" cy="990739"/>
      </dsp:txXfrm>
    </dsp:sp>
    <dsp:sp modelId="{D85E1DF5-A442-4654-B0CE-210FC44D513B}">
      <dsp:nvSpPr>
        <dsp:cNvPr id="0" name=""/>
        <dsp:cNvSpPr/>
      </dsp:nvSpPr>
      <dsp:spPr>
        <a:xfrm rot="8422439">
          <a:off x="2031868" y="2957772"/>
          <a:ext cx="977870" cy="28908"/>
        </a:xfrm>
        <a:custGeom>
          <a:avLst/>
          <a:gdLst/>
          <a:ahLst/>
          <a:cxnLst/>
          <a:rect l="0" t="0" r="0" b="0"/>
          <a:pathLst>
            <a:path>
              <a:moveTo>
                <a:pt x="0" y="14454"/>
              </a:moveTo>
              <a:lnTo>
                <a:pt x="977870" y="14454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 rot="10800000">
        <a:off x="2496356" y="2947779"/>
        <a:ext cx="48893" cy="48893"/>
      </dsp:txXfrm>
    </dsp:sp>
    <dsp:sp modelId="{4291B686-811A-4231-90C2-151ABCA36C98}">
      <dsp:nvSpPr>
        <dsp:cNvPr id="0" name=""/>
        <dsp:cNvSpPr/>
      </dsp:nvSpPr>
      <dsp:spPr>
        <a:xfrm>
          <a:off x="697005" y="3035775"/>
          <a:ext cx="1663316" cy="1515959"/>
        </a:xfrm>
        <a:prstGeom prst="ellipse">
          <a:avLst/>
        </a:prstGeom>
        <a:solidFill>
          <a:schemeClr val="accent3">
            <a:shade val="50000"/>
            <a:hueOff val="130984"/>
            <a:satOff val="-30772"/>
            <a:lumOff val="426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0" kern="1200" dirty="0"/>
            <a:t>Udział w posiedzeniach ESA</a:t>
          </a:r>
        </a:p>
      </dsp:txBody>
      <dsp:txXfrm>
        <a:off x="940592" y="3257782"/>
        <a:ext cx="1176142" cy="1071945"/>
      </dsp:txXfrm>
    </dsp:sp>
    <dsp:sp modelId="{981A1231-59FF-4497-A702-F085F090B048}">
      <dsp:nvSpPr>
        <dsp:cNvPr id="0" name=""/>
        <dsp:cNvSpPr/>
      </dsp:nvSpPr>
      <dsp:spPr>
        <a:xfrm rot="10302420">
          <a:off x="1944178" y="2092274"/>
          <a:ext cx="688701" cy="28908"/>
        </a:xfrm>
        <a:custGeom>
          <a:avLst/>
          <a:gdLst/>
          <a:ahLst/>
          <a:cxnLst/>
          <a:rect l="0" t="0" r="0" b="0"/>
          <a:pathLst>
            <a:path>
              <a:moveTo>
                <a:pt x="0" y="14454"/>
              </a:moveTo>
              <a:lnTo>
                <a:pt x="688701" y="14454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 rot="10800000">
        <a:off x="2271311" y="2089511"/>
        <a:ext cx="34435" cy="34435"/>
      </dsp:txXfrm>
    </dsp:sp>
    <dsp:sp modelId="{EE3A0368-21E1-42EC-A076-E93F2FDD68D4}">
      <dsp:nvSpPr>
        <dsp:cNvPr id="0" name=""/>
        <dsp:cNvSpPr/>
      </dsp:nvSpPr>
      <dsp:spPr>
        <a:xfrm>
          <a:off x="409602" y="1519391"/>
          <a:ext cx="1546801" cy="1496955"/>
        </a:xfrm>
        <a:prstGeom prst="ellipse">
          <a:avLst/>
        </a:prstGeom>
        <a:solidFill>
          <a:schemeClr val="accent3">
            <a:shade val="50000"/>
            <a:hueOff val="87322"/>
            <a:satOff val="-20515"/>
            <a:lumOff val="284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kern="1200" dirty="0"/>
            <a:t>Konsultacje nt. programów kosmicznych</a:t>
          </a:r>
          <a:endParaRPr lang="en-US" sz="1400" kern="1200" dirty="0"/>
        </a:p>
      </dsp:txBody>
      <dsp:txXfrm>
        <a:off x="636126" y="1738615"/>
        <a:ext cx="1093753" cy="1058507"/>
      </dsp:txXfrm>
    </dsp:sp>
    <dsp:sp modelId="{E0482445-A19F-41EC-BF74-0A7AA1102BD5}">
      <dsp:nvSpPr>
        <dsp:cNvPr id="0" name=""/>
        <dsp:cNvSpPr/>
      </dsp:nvSpPr>
      <dsp:spPr>
        <a:xfrm rot="12491301">
          <a:off x="2241485" y="1158265"/>
          <a:ext cx="552777" cy="28908"/>
        </a:xfrm>
        <a:custGeom>
          <a:avLst/>
          <a:gdLst/>
          <a:ahLst/>
          <a:cxnLst/>
          <a:rect l="0" t="0" r="0" b="0"/>
          <a:pathLst>
            <a:path>
              <a:moveTo>
                <a:pt x="0" y="14454"/>
              </a:moveTo>
              <a:lnTo>
                <a:pt x="552777" y="14454"/>
              </a:lnTo>
            </a:path>
          </a:pathLst>
        </a:custGeom>
        <a:noFill/>
        <a:ln w="127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500" kern="1200"/>
        </a:p>
      </dsp:txBody>
      <dsp:txXfrm rot="10800000">
        <a:off x="2504054" y="1158900"/>
        <a:ext cx="27638" cy="27638"/>
      </dsp:txXfrm>
    </dsp:sp>
    <dsp:sp modelId="{15B59A78-D2BD-482E-B25D-EBD8D9EF6160}">
      <dsp:nvSpPr>
        <dsp:cNvPr id="0" name=""/>
        <dsp:cNvSpPr/>
      </dsp:nvSpPr>
      <dsp:spPr>
        <a:xfrm>
          <a:off x="873819" y="0"/>
          <a:ext cx="1501740" cy="1388064"/>
        </a:xfrm>
        <a:prstGeom prst="ellipse">
          <a:avLst/>
        </a:prstGeom>
        <a:solidFill>
          <a:schemeClr val="accent3">
            <a:shade val="50000"/>
            <a:hueOff val="43661"/>
            <a:satOff val="-10257"/>
            <a:lumOff val="142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Sektorowe wydarzenia  targowe zagranicą</a:t>
          </a:r>
        </a:p>
      </dsp:txBody>
      <dsp:txXfrm>
        <a:off x="1093744" y="203277"/>
        <a:ext cx="1061890" cy="9815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10002-7E4E-4745-A36E-8E65F06E9E34}">
      <dsp:nvSpPr>
        <dsp:cNvPr id="0" name=""/>
        <dsp:cNvSpPr/>
      </dsp:nvSpPr>
      <dsp:spPr>
        <a:xfrm>
          <a:off x="4201679" y="2436445"/>
          <a:ext cx="122834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99202"/>
              </a:moveTo>
              <a:lnTo>
                <a:pt x="1228348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62AFBD-7F45-4DD4-9FF1-45A6DCB9D3D3}">
      <dsp:nvSpPr>
        <dsp:cNvPr id="0" name=""/>
        <dsp:cNvSpPr/>
      </dsp:nvSpPr>
      <dsp:spPr>
        <a:xfrm>
          <a:off x="3130607" y="1351558"/>
          <a:ext cx="1071072" cy="3719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3479"/>
              </a:lnTo>
              <a:lnTo>
                <a:pt x="1071072" y="253479"/>
              </a:lnTo>
              <a:lnTo>
                <a:pt x="1071072" y="37195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125980-93CB-495E-801E-64F4EBDC2F4D}">
      <dsp:nvSpPr>
        <dsp:cNvPr id="0" name=""/>
        <dsp:cNvSpPr/>
      </dsp:nvSpPr>
      <dsp:spPr>
        <a:xfrm>
          <a:off x="733837" y="2417690"/>
          <a:ext cx="1266827" cy="117957"/>
        </a:xfrm>
        <a:custGeom>
          <a:avLst/>
          <a:gdLst/>
          <a:ahLst/>
          <a:cxnLst/>
          <a:rect l="0" t="0" r="0" b="0"/>
          <a:pathLst>
            <a:path>
              <a:moveTo>
                <a:pt x="1266827" y="117957"/>
              </a:moveTo>
              <a:lnTo>
                <a:pt x="0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A1ACD8-A8EF-444C-8FDE-E8F9750B0E82}">
      <dsp:nvSpPr>
        <dsp:cNvPr id="0" name=""/>
        <dsp:cNvSpPr/>
      </dsp:nvSpPr>
      <dsp:spPr>
        <a:xfrm>
          <a:off x="2000664" y="1351558"/>
          <a:ext cx="1129942" cy="371959"/>
        </a:xfrm>
        <a:custGeom>
          <a:avLst/>
          <a:gdLst/>
          <a:ahLst/>
          <a:cxnLst/>
          <a:rect l="0" t="0" r="0" b="0"/>
          <a:pathLst>
            <a:path>
              <a:moveTo>
                <a:pt x="1129942" y="0"/>
              </a:moveTo>
              <a:lnTo>
                <a:pt x="1129942" y="253479"/>
              </a:lnTo>
              <a:lnTo>
                <a:pt x="0" y="253479"/>
              </a:lnTo>
              <a:lnTo>
                <a:pt x="0" y="37195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D0898D-0CB5-4AE2-8968-37F640393CD7}">
      <dsp:nvSpPr>
        <dsp:cNvPr id="0" name=""/>
        <dsp:cNvSpPr/>
      </dsp:nvSpPr>
      <dsp:spPr>
        <a:xfrm>
          <a:off x="1724702" y="1961"/>
          <a:ext cx="2811809" cy="13495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25FDD7-00A1-4555-A0CF-B7A7C855378B}">
      <dsp:nvSpPr>
        <dsp:cNvPr id="0" name=""/>
        <dsp:cNvSpPr/>
      </dsp:nvSpPr>
      <dsp:spPr>
        <a:xfrm>
          <a:off x="1866807" y="136961"/>
          <a:ext cx="2811809" cy="134959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>
              <a:solidFill>
                <a:srgbClr val="00B050"/>
              </a:solidFill>
            </a:rPr>
            <a:t>POLISH INTENDENT INCETIVE SHEME </a:t>
          </a:r>
          <a:br>
            <a:rPr lang="pl-PL" sz="1600" b="1" kern="1200" dirty="0">
              <a:solidFill>
                <a:srgbClr val="00B050"/>
              </a:solidFill>
            </a:rPr>
          </a:br>
          <a:r>
            <a:rPr lang="pl-PL" sz="1600" b="1" kern="1200" dirty="0">
              <a:solidFill>
                <a:srgbClr val="00B050"/>
              </a:solidFill>
            </a:rPr>
            <a:t>2018/2019</a:t>
          </a:r>
          <a:endParaRPr lang="en-US" sz="1600" kern="1200" dirty="0"/>
        </a:p>
      </dsp:txBody>
      <dsp:txXfrm>
        <a:off x="1906335" y="176489"/>
        <a:ext cx="2732753" cy="1270540"/>
      </dsp:txXfrm>
    </dsp:sp>
    <dsp:sp modelId="{64ECB2E9-CBD9-4843-BF70-284DAD79D3B0}">
      <dsp:nvSpPr>
        <dsp:cNvPr id="0" name=""/>
        <dsp:cNvSpPr/>
      </dsp:nvSpPr>
      <dsp:spPr>
        <a:xfrm>
          <a:off x="1071697" y="1723518"/>
          <a:ext cx="1857934" cy="81212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401B11-B0CB-4F34-8977-BF246A40DD00}">
      <dsp:nvSpPr>
        <dsp:cNvPr id="0" name=""/>
        <dsp:cNvSpPr/>
      </dsp:nvSpPr>
      <dsp:spPr>
        <a:xfrm>
          <a:off x="1213802" y="1858517"/>
          <a:ext cx="1857934" cy="8121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 err="1"/>
            <a:t>Permanently</a:t>
          </a:r>
          <a:r>
            <a:rPr lang="pl-PL" sz="1600" b="1" kern="1200" dirty="0"/>
            <a:t> Open Call</a:t>
          </a:r>
          <a:endParaRPr lang="en-US" sz="1600" b="1" kern="1200" dirty="0"/>
        </a:p>
      </dsp:txBody>
      <dsp:txXfrm>
        <a:off x="1237588" y="1882303"/>
        <a:ext cx="1810362" cy="764557"/>
      </dsp:txXfrm>
    </dsp:sp>
    <dsp:sp modelId="{53670774-449E-4508-8F5F-6E3C8B25CD47}">
      <dsp:nvSpPr>
        <dsp:cNvPr id="0" name=""/>
        <dsp:cNvSpPr/>
      </dsp:nvSpPr>
      <dsp:spPr>
        <a:xfrm>
          <a:off x="-142104" y="2417690"/>
          <a:ext cx="1751884" cy="81212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D96872-0584-4D60-AD3D-DE85F6C2AE22}">
      <dsp:nvSpPr>
        <dsp:cNvPr id="0" name=""/>
        <dsp:cNvSpPr/>
      </dsp:nvSpPr>
      <dsp:spPr>
        <a:xfrm>
          <a:off x="0" y="2552689"/>
          <a:ext cx="1751884" cy="8121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/>
            <a:t>Otwarty nabór</a:t>
          </a:r>
          <a:endParaRPr lang="en-US" sz="1200" kern="1200" dirty="0"/>
        </a:p>
      </dsp:txBody>
      <dsp:txXfrm>
        <a:off x="23786" y="2576475"/>
        <a:ext cx="1704312" cy="764557"/>
      </dsp:txXfrm>
    </dsp:sp>
    <dsp:sp modelId="{DD76A71C-2C40-4F9A-9FCB-39C73618BD66}">
      <dsp:nvSpPr>
        <dsp:cNvPr id="0" name=""/>
        <dsp:cNvSpPr/>
      </dsp:nvSpPr>
      <dsp:spPr>
        <a:xfrm>
          <a:off x="3213842" y="1723518"/>
          <a:ext cx="1975674" cy="81212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404EBB-70E1-46A7-895F-7C12D381DFD3}">
      <dsp:nvSpPr>
        <dsp:cNvPr id="0" name=""/>
        <dsp:cNvSpPr/>
      </dsp:nvSpPr>
      <dsp:spPr>
        <a:xfrm>
          <a:off x="3355947" y="1858517"/>
          <a:ext cx="1975674" cy="8121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 dirty="0"/>
            <a:t>Top-Down </a:t>
          </a:r>
          <a:r>
            <a:rPr lang="pl-PL" sz="1600" b="1" kern="1200" dirty="0" err="1"/>
            <a:t>Activities</a:t>
          </a:r>
          <a:endParaRPr lang="en-US" sz="1600" b="1" kern="1200" dirty="0"/>
        </a:p>
      </dsp:txBody>
      <dsp:txXfrm>
        <a:off x="3379733" y="1882303"/>
        <a:ext cx="1928102" cy="764557"/>
      </dsp:txXfrm>
    </dsp:sp>
    <dsp:sp modelId="{D97B6E88-0BA8-47B1-BC83-B36FAC5A9E05}">
      <dsp:nvSpPr>
        <dsp:cNvPr id="0" name=""/>
        <dsp:cNvSpPr/>
      </dsp:nvSpPr>
      <dsp:spPr>
        <a:xfrm>
          <a:off x="4598842" y="2482165"/>
          <a:ext cx="1662371" cy="81212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F253B0-3FC6-4D48-8805-74D12C5FBA7D}">
      <dsp:nvSpPr>
        <dsp:cNvPr id="0" name=""/>
        <dsp:cNvSpPr/>
      </dsp:nvSpPr>
      <dsp:spPr>
        <a:xfrm>
          <a:off x="4740947" y="2617164"/>
          <a:ext cx="1662371" cy="8121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/>
            <a:t>Projekty odgórnie określone przez ESA</a:t>
          </a:r>
          <a:endParaRPr lang="en-US" sz="1200" kern="1200" dirty="0"/>
        </a:p>
      </dsp:txBody>
      <dsp:txXfrm>
        <a:off x="4764733" y="2640950"/>
        <a:ext cx="1614799" cy="7645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C1C57-70EB-4D69-B795-82F1D5ACA6B3}" type="datetimeFigureOut">
              <a:rPr lang="pl-PL" smtClean="0"/>
              <a:t>2018-11-29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0B5F7-72B9-4988-BE91-7D1ED67299B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71874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0C77F-564A-CD4B-89C4-A5C5D000F5E4}" type="datetimeFigureOut">
              <a:rPr lang="pl-PL" smtClean="0"/>
              <a:t>2018-11-29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1D750-3F1F-1B48-B585-5D7636CE719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2670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1D750-3F1F-1B48-B585-5D7636CE719E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9945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1D750-3F1F-1B48-B585-5D7636CE719E}" type="slidenum">
              <a:rPr lang="pl-PL" smtClean="0"/>
              <a:pPr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5950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1D750-3F1F-1B48-B585-5D7636CE719E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2694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1D750-3F1F-1B48-B585-5D7636CE719E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5228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1D750-3F1F-1B48-B585-5D7636CE719E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70480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1D750-3F1F-1B48-B585-5D7636CE719E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5490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1D750-3F1F-1B48-B585-5D7636CE719E}" type="slidenum">
              <a:rPr lang="pl-PL" smtClean="0"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6278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1D750-3F1F-1B48-B585-5D7636CE719E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1938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1D750-3F1F-1B48-B585-5D7636CE719E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5466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EOEP-9,7, GSTP-7,6, SSA-6 mln, PRODEX-5, ARTES-20/IAP-5 mln, E3P (eksploracja)-3,8, FLPP-4 mln, ARTES/NEOSAT-2,1, NAVISP-1,5, ARTES-1-0,25 mln. Łącznie: 45 mln euro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1D750-3F1F-1B48-B585-5D7636CE719E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0843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Nabór otwarty (open </a:t>
            </a:r>
            <a:r>
              <a:rPr lang="pl-PL" dirty="0" err="1"/>
              <a:t>call</a:t>
            </a:r>
            <a:r>
              <a:rPr lang="pl-PL" dirty="0"/>
              <a:t>) zakończył się 9 listopada br. Pozostają tylko przetargi w ramach Top-Down </a:t>
            </a:r>
            <a:r>
              <a:rPr lang="pl-PL" dirty="0" err="1"/>
              <a:t>Activities</a:t>
            </a:r>
            <a:r>
              <a:rPr lang="pl-PL" dirty="0"/>
              <a:t>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1D750-3F1F-1B48-B585-5D7636CE719E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6664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 trakcie realizacji kontraktów w ramach OPLIIS ESA zwraca uwagę na problemy z zarządzaniem i płynną realizacją kontraktów i odpowiednią sprawozdawczością.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F1D750-3F1F-1B48-B585-5D7636CE719E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167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1D750-3F1F-1B48-B585-5D7636CE719E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7308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Razem 26 obszarów technologicznych.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1D750-3F1F-1B48-B585-5D7636CE719E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4044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1D750-3F1F-1B48-B585-5D7636CE719E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5390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ti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ti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ti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tif"/><Relationship Id="rId4" Type="http://schemas.openxmlformats.org/officeDocument/2006/relationships/image" Target="../media/image8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8924" y="8388"/>
            <a:ext cx="3955076" cy="6858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8458" y="925285"/>
            <a:ext cx="7141028" cy="1208772"/>
          </a:xfrm>
        </p:spPr>
        <p:txBody>
          <a:bodyPr anchor="b"/>
          <a:lstStyle>
            <a:lvl1pPr algn="l">
              <a:defRPr sz="3200" b="1" cap="all" baseline="0">
                <a:solidFill>
                  <a:schemeClr val="tx2"/>
                </a:solidFill>
              </a:defRPr>
            </a:lvl1pPr>
          </a:lstStyle>
          <a:p>
            <a:r>
              <a:rPr lang="pl-PL" dirty="0"/>
              <a:t>Kliknij, aby edytować nagłówek</a:t>
            </a:r>
            <a:endParaRPr lang="en-US" dirty="0"/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884" y="6163406"/>
            <a:ext cx="1205948" cy="39909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" y="5856665"/>
            <a:ext cx="5742432" cy="1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0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8924" y="8388"/>
            <a:ext cx="3955076" cy="6858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8458" y="-32683"/>
            <a:ext cx="5192485" cy="1208772"/>
          </a:xfrm>
        </p:spPr>
        <p:txBody>
          <a:bodyPr anchor="b">
            <a:normAutofit/>
          </a:bodyPr>
          <a:lstStyle>
            <a:lvl1pPr algn="l">
              <a:defRPr sz="2400" b="1" cap="all" baseline="0">
                <a:solidFill>
                  <a:schemeClr val="tx2"/>
                </a:solidFill>
              </a:defRPr>
            </a:lvl1pPr>
          </a:lstStyle>
          <a:p>
            <a:r>
              <a:rPr lang="pl-PL" dirty="0"/>
              <a:t>Kliknij, aby edytować nagłówek</a:t>
            </a:r>
            <a:endParaRPr lang="en-US" dirty="0"/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884" y="6163406"/>
            <a:ext cx="1205948" cy="399091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718458" y="1568878"/>
            <a:ext cx="5192485" cy="399440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pic>
        <p:nvPicPr>
          <p:cNvPr id="6" name="Obraz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" y="5856665"/>
            <a:ext cx="5742432" cy="1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68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841" y="2722344"/>
            <a:ext cx="3670852" cy="121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48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5FD34-641C-0D44-ABFA-5A1899721D3A}" type="datetimeFigureOut">
              <a:rPr lang="pl-PL" smtClean="0"/>
              <a:t>2018-11-29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BF63-D44C-D54C-BDFD-6261ED13105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1942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30" y="5910072"/>
            <a:ext cx="1621536" cy="94792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74F1B-D7DB-4E21-AE35-D39AFC5C1C89}" type="datetime1">
              <a:rPr lang="pl-PL" smtClean="0"/>
              <a:pPr/>
              <a:t>2018-11-29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F2BCF-DBCE-0246-B6F5-37A5C8FE331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PoleTekstowe 10"/>
          <p:cNvSpPr txBox="1"/>
          <p:nvPr userDrawn="1"/>
        </p:nvSpPr>
        <p:spPr>
          <a:xfrm>
            <a:off x="5079999" y="6151309"/>
            <a:ext cx="3162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dirty="0">
                <a:solidFill>
                  <a:srgbClr val="28468B"/>
                </a:solidFill>
                <a:latin typeface="Futura PT Book Reg" charset="0"/>
              </a:rPr>
              <a:t>www.polsa.gov.pl</a:t>
            </a:r>
          </a:p>
        </p:txBody>
      </p:sp>
      <p:pic>
        <p:nvPicPr>
          <p:cNvPr id="10" name="Obraz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" y="5833911"/>
            <a:ext cx="9142996" cy="75989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" y="983457"/>
            <a:ext cx="9142996" cy="7598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043" y="5873750"/>
            <a:ext cx="567956" cy="98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63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3326A-B7E1-477C-9C61-25AD3D8E3FB1}" type="datetimeFigureOut">
              <a:rPr lang="pl-PL" smtClean="0"/>
              <a:t>2018-11-29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5126D-C39B-417E-A4BA-8F20130B1D3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9677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738" y="424181"/>
            <a:ext cx="7198176" cy="406872"/>
          </a:xfrm>
        </p:spPr>
        <p:txBody>
          <a:bodyPr anchor="b"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314" y="1230313"/>
            <a:ext cx="7435850" cy="4365625"/>
          </a:xfrm>
        </p:spPr>
        <p:txBody>
          <a:bodyPr lIns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" y="983457"/>
            <a:ext cx="9142996" cy="75989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 noChangeAspect="1"/>
          </p:cNvSpPr>
          <p:nvPr>
            <p:ph type="sldNum" sz="quarter" idx="10"/>
          </p:nvPr>
        </p:nvSpPr>
        <p:spPr/>
        <p:txBody>
          <a:bodyPr/>
          <a:lstStyle/>
          <a:p>
            <a:fld id="{BC6E3DAB-8457-44C0-8936-1779B5A8B3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Departament Naukowo-Techniczny</a:t>
            </a:r>
          </a:p>
          <a:p>
            <a:r>
              <a:rPr lang="pl-PL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869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738" y="424181"/>
            <a:ext cx="7198176" cy="406872"/>
          </a:xfrm>
        </p:spPr>
        <p:txBody>
          <a:bodyPr anchor="b"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314" y="1709961"/>
            <a:ext cx="7435850" cy="4103009"/>
          </a:xfrm>
        </p:spPr>
        <p:txBody>
          <a:bodyPr lIns="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" y="983457"/>
            <a:ext cx="9142996" cy="75989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715738" y="1202194"/>
            <a:ext cx="7198176" cy="386443"/>
          </a:xfrm>
        </p:spPr>
        <p:txBody>
          <a:bodyPr anchor="b">
            <a:norm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C6E3DAB-8457-44C0-8936-1779B5A8B3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pl-PL"/>
              <a:t>Departament Naukowo-Techniczny</a:t>
            </a:r>
          </a:p>
          <a:p>
            <a:r>
              <a:rPr lang="pl-PL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155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8213"/>
            <a:ext cx="7443216" cy="4383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738" y="424181"/>
            <a:ext cx="7198176" cy="406872"/>
          </a:xfrm>
        </p:spPr>
        <p:txBody>
          <a:bodyPr anchor="b"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" y="983457"/>
            <a:ext cx="9142996" cy="75989"/>
          </a:xfrm>
          <a:prstGeom prst="rect">
            <a:avLst/>
          </a:prstGeom>
        </p:spPr>
      </p:pic>
      <p:sp>
        <p:nvSpPr>
          <p:cNvPr id="5" name="Symbol zastępczy obrazu 4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18213"/>
            <a:ext cx="7435850" cy="43830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 aby zmienić obraz</a:t>
            </a:r>
            <a:endParaRPr lang="en-US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C6E3DAB-8457-44C0-8936-1779B5A8B3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pl-PL"/>
              <a:t>Departament Naukowo-Techniczny</a:t>
            </a:r>
          </a:p>
          <a:p>
            <a:r>
              <a:rPr lang="pl-PL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7515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8389" y="1216824"/>
            <a:ext cx="4457701" cy="438372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948" y="1216824"/>
            <a:ext cx="2847381" cy="1881976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947" y="3236115"/>
            <a:ext cx="2847381" cy="2365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738" y="424181"/>
            <a:ext cx="7198176" cy="406872"/>
          </a:xfrm>
        </p:spPr>
        <p:txBody>
          <a:bodyPr anchor="b"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" y="983457"/>
            <a:ext cx="9142996" cy="75989"/>
          </a:xfrm>
          <a:prstGeom prst="rect">
            <a:avLst/>
          </a:prstGeom>
        </p:spPr>
      </p:pic>
      <p:sp>
        <p:nvSpPr>
          <p:cNvPr id="5" name="Symbol zastępczy obrazu 4"/>
          <p:cNvSpPr>
            <a:spLocks noGrp="1"/>
          </p:cNvSpPr>
          <p:nvPr>
            <p:ph type="pic" sz="quarter" idx="13" hasCustomPrompt="1"/>
          </p:nvPr>
        </p:nvSpPr>
        <p:spPr>
          <a:xfrm>
            <a:off x="835947" y="1216824"/>
            <a:ext cx="2847381" cy="1873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 aby zmienić obraz</a:t>
            </a:r>
            <a:endParaRPr lang="en-US" dirty="0"/>
          </a:p>
        </p:txBody>
      </p:sp>
      <p:sp>
        <p:nvSpPr>
          <p:cNvPr id="14" name="Symbol zastępczy obrazu 4"/>
          <p:cNvSpPr>
            <a:spLocks noGrp="1"/>
          </p:cNvSpPr>
          <p:nvPr>
            <p:ph type="pic" sz="quarter" idx="14" hasCustomPrompt="1"/>
          </p:nvPr>
        </p:nvSpPr>
        <p:spPr>
          <a:xfrm>
            <a:off x="835947" y="3236115"/>
            <a:ext cx="2847381" cy="23598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 aby zmienić obraz</a:t>
            </a:r>
            <a:endParaRPr lang="en-US" dirty="0"/>
          </a:p>
        </p:txBody>
      </p:sp>
      <p:sp>
        <p:nvSpPr>
          <p:cNvPr id="15" name="Symbol zastępczy obrazu 4"/>
          <p:cNvSpPr>
            <a:spLocks noGrp="1"/>
          </p:cNvSpPr>
          <p:nvPr>
            <p:ph type="pic" sz="quarter" idx="15" hasCustomPrompt="1"/>
          </p:nvPr>
        </p:nvSpPr>
        <p:spPr>
          <a:xfrm>
            <a:off x="3818389" y="1216824"/>
            <a:ext cx="4457701" cy="43791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 aby zmienić obraz</a:t>
            </a:r>
            <a:endParaRPr lang="en-US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C6E3DAB-8457-44C0-8936-1779B5A8B3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pl-PL"/>
              <a:t>Departament Naukowo-Techniczny</a:t>
            </a:r>
          </a:p>
          <a:p>
            <a:r>
              <a:rPr lang="pl-PL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8313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70448"/>
          </a:xfrm>
          <a:prstGeom prst="rect">
            <a:avLst/>
          </a:prstGeom>
        </p:spPr>
      </p:pic>
      <p:sp>
        <p:nvSpPr>
          <p:cNvPr id="5" name="Symbol zastępczy obrazu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3498" cy="58704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 aby zmienić obraz</a:t>
            </a:r>
            <a:endParaRPr lang="en-US" dirty="0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pl-PL"/>
              <a:t>Departament Naukowo-Techniczny</a:t>
            </a:r>
          </a:p>
          <a:p>
            <a:r>
              <a:rPr lang="pl-PL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7173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738" y="424181"/>
            <a:ext cx="7198176" cy="406872"/>
          </a:xfrm>
        </p:spPr>
        <p:txBody>
          <a:bodyPr anchor="b"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" y="983457"/>
            <a:ext cx="9142996" cy="75989"/>
          </a:xfrm>
          <a:prstGeom prst="rect">
            <a:avLst/>
          </a:prstGeom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E3DAB-8457-44C0-8936-1779B5A8B3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Departament Naukowo-Techniczny</a:t>
            </a:r>
          </a:p>
          <a:p>
            <a:r>
              <a:rPr lang="pl-PL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6775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E3DAB-8457-44C0-8936-1779B5A8B3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Departament Naukowo-Techniczny</a:t>
            </a:r>
          </a:p>
          <a:p>
            <a:r>
              <a:rPr lang="pl-PL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4077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E3DAB-8457-44C0-8936-1779B5A8B3D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395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t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/>
          <p:cNvSpPr>
            <a:spLocks noGrp="1" noChangeAspect="1"/>
          </p:cNvSpPr>
          <p:nvPr>
            <p:ph type="sldNum" sz="quarter" idx="4"/>
          </p:nvPr>
        </p:nvSpPr>
        <p:spPr>
          <a:xfrm>
            <a:off x="8652791" y="5449004"/>
            <a:ext cx="144000" cy="144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none" lIns="0" tIns="0" rIns="0" bIns="0" rtlCol="0" anchor="ctr">
            <a:noAutofit/>
          </a:bodyPr>
          <a:lstStyle>
            <a:lvl1pPr algn="ctr">
              <a:lnSpc>
                <a:spcPct val="110000"/>
              </a:lnSpc>
              <a:defRPr sz="600" b="1" spc="0" baseline="0">
                <a:solidFill>
                  <a:schemeClr val="bg1"/>
                </a:solidFill>
                <a:latin typeface="+mn-lt"/>
              </a:defRPr>
            </a:lvl1pPr>
          </a:lstStyle>
          <a:p>
            <a:fld id="{BC6E3DAB-8457-44C0-8936-1779B5A8B3D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5738" y="424181"/>
            <a:ext cx="7282581" cy="3977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dirty="0"/>
              <a:t>Kliknij, aby </a:t>
            </a:r>
            <a:r>
              <a:rPr lang="pl-PL" dirty="0" err="1"/>
              <a:t>edyt</a:t>
            </a:r>
            <a:r>
              <a:rPr lang="pl-PL" dirty="0"/>
              <a:t>. styl wz. tyt.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6624" y="1597019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pic>
        <p:nvPicPr>
          <p:cNvPr id="9" name="Obraz 8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" y="5833911"/>
            <a:ext cx="9142996" cy="7598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6043" y="5873750"/>
            <a:ext cx="567956" cy="983671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884" y="6163406"/>
            <a:ext cx="1205948" cy="399091"/>
          </a:xfrm>
          <a:prstGeom prst="rect">
            <a:avLst/>
          </a:prstGeom>
        </p:spPr>
      </p:pic>
      <p:sp>
        <p:nvSpPr>
          <p:cNvPr id="4" name="Symbol zastępczy stopki 3"/>
          <p:cNvSpPr>
            <a:spLocks noGrp="1"/>
          </p:cNvSpPr>
          <p:nvPr>
            <p:ph type="ftr" sz="quarter" idx="3"/>
          </p:nvPr>
        </p:nvSpPr>
        <p:spPr>
          <a:xfrm>
            <a:off x="5347107" y="6083916"/>
            <a:ext cx="2895600" cy="558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pl-PL" dirty="0"/>
              <a:t>Departament Naukowo-Techniczny</a:t>
            </a:r>
          </a:p>
          <a:p>
            <a:r>
              <a:rPr lang="pl-PL" dirty="0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50149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79" r:id="rId3"/>
    <p:sldLayoutId id="2147483675" r:id="rId4"/>
    <p:sldLayoutId id="2147483678" r:id="rId5"/>
    <p:sldLayoutId id="2147483676" r:id="rId6"/>
    <p:sldLayoutId id="2147483680" r:id="rId7"/>
    <p:sldLayoutId id="2147483681" r:id="rId8"/>
    <p:sldLayoutId id="2147483667" r:id="rId9"/>
    <p:sldLayoutId id="2147483677" r:id="rId10"/>
    <p:sldLayoutId id="2147483672" r:id="rId11"/>
    <p:sldLayoutId id="2147483682" r:id="rId12"/>
    <p:sldLayoutId id="2147483683" r:id="rId13"/>
    <p:sldLayoutId id="2147483684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esastar.sso.esa.int/" TargetMode="Externa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esastar-emr.sso.esa.int/" TargetMode="Externa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2.t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16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emf"/><Relationship Id="rId5" Type="http://schemas.openxmlformats.org/officeDocument/2006/relationships/image" Target="../media/image35.png"/><Relationship Id="rId4" Type="http://schemas.openxmlformats.org/officeDocument/2006/relationships/image" Target="../media/image2.t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tiff"/><Relationship Id="rId4" Type="http://schemas.openxmlformats.org/officeDocument/2006/relationships/image" Target="../media/image1.ti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5.tif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tiff"/><Relationship Id="rId5" Type="http://schemas.openxmlformats.org/officeDocument/2006/relationships/hyperlink" Target="mailto:tec-sapienzasupport@polaris.esa.int" TargetMode="External"/><Relationship Id="rId4" Type="http://schemas.openxmlformats.org/officeDocument/2006/relationships/hyperlink" Target="https://tec-polaris.esa.int/pls/adm/webloginext.login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18457" y="1423006"/>
            <a:ext cx="7312039" cy="1208772"/>
          </a:xfrm>
        </p:spPr>
        <p:txBody>
          <a:bodyPr>
            <a:normAutofit/>
          </a:bodyPr>
          <a:lstStyle/>
          <a:p>
            <a:r>
              <a:rPr lang="pl-PL" dirty="0"/>
              <a:t>Programy europejskiej agencji kosmicznej</a:t>
            </a:r>
            <a:endParaRPr lang="en-US" dirty="0"/>
          </a:p>
        </p:txBody>
      </p:sp>
      <p:sp>
        <p:nvSpPr>
          <p:cNvPr id="3" name="pole tekstowe 2"/>
          <p:cNvSpPr txBox="1"/>
          <p:nvPr/>
        </p:nvSpPr>
        <p:spPr>
          <a:xfrm>
            <a:off x="718458" y="4240161"/>
            <a:ext cx="401943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1400" dirty="0"/>
          </a:p>
          <a:p>
            <a:endParaRPr lang="pl-PL" sz="1400" dirty="0"/>
          </a:p>
          <a:p>
            <a:r>
              <a:rPr lang="pl-PL" sz="1400" dirty="0"/>
              <a:t>Zbigniew Burdzy</a:t>
            </a:r>
          </a:p>
          <a:p>
            <a:r>
              <a:rPr lang="pl-PL" sz="1400" dirty="0"/>
              <a:t>Główny Specjalista</a:t>
            </a:r>
          </a:p>
          <a:p>
            <a:r>
              <a:rPr lang="pl-PL" sz="1400" dirty="0"/>
              <a:t>Departament Strategii i Współpracy Międzynarodowej</a:t>
            </a:r>
          </a:p>
          <a:p>
            <a:r>
              <a:rPr lang="pl-PL" sz="1400" dirty="0"/>
              <a:t>Polska Agencja Kosmiczna</a:t>
            </a:r>
          </a:p>
          <a:p>
            <a:endParaRPr lang="pl-PL" sz="14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0BE9D1F-9195-4364-BC22-EF38B7D557BD}"/>
              </a:ext>
            </a:extLst>
          </p:cNvPr>
          <p:cNvSpPr txBox="1"/>
          <p:nvPr/>
        </p:nvSpPr>
        <p:spPr>
          <a:xfrm>
            <a:off x="800100" y="334518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28468B"/>
                </a:solidFill>
              </a:rPr>
              <a:t>Big Science Partner and </a:t>
            </a:r>
            <a:r>
              <a:rPr lang="pl-PL" b="1" dirty="0" err="1">
                <a:solidFill>
                  <a:srgbClr val="28468B"/>
                </a:solidFill>
              </a:rPr>
              <a:t>Industry</a:t>
            </a:r>
            <a:r>
              <a:rPr lang="pl-PL" b="1" dirty="0">
                <a:solidFill>
                  <a:srgbClr val="28468B"/>
                </a:solidFill>
              </a:rPr>
              <a:t> Day</a:t>
            </a:r>
          </a:p>
          <a:p>
            <a:r>
              <a:rPr lang="pl-PL" b="1" dirty="0">
                <a:solidFill>
                  <a:srgbClr val="28468B"/>
                </a:solidFill>
              </a:rPr>
              <a:t>Kraków, 30.11.2018 r.</a:t>
            </a:r>
          </a:p>
        </p:txBody>
      </p:sp>
    </p:spTree>
    <p:extLst>
      <p:ext uri="{BB962C8B-B14F-4D97-AF65-F5344CB8AC3E}">
        <p14:creationId xmlns:p14="http://schemas.microsoft.com/office/powerpoint/2010/main" val="3140808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35727" y="310300"/>
            <a:ext cx="8020594" cy="613618"/>
          </a:xfrm>
        </p:spPr>
        <p:txBody>
          <a:bodyPr>
            <a:noAutofit/>
          </a:bodyPr>
          <a:lstStyle/>
          <a:p>
            <a:r>
              <a:rPr lang="pl-PL" sz="2800" b="1" cap="all" dirty="0">
                <a:solidFill>
                  <a:srgbClr val="000099"/>
                </a:solidFill>
                <a:latin typeface="Futura PT Book"/>
                <a:ea typeface="Futura PT Demi" charset="0"/>
                <a:cs typeface="Futura PT Demi" charset="0"/>
              </a:rPr>
              <a:t>Programy </a:t>
            </a:r>
            <a:r>
              <a:rPr lang="pl-PL" sz="2800" b="1" cap="all" dirty="0" err="1">
                <a:solidFill>
                  <a:srgbClr val="000099"/>
                </a:solidFill>
                <a:latin typeface="Futura PT Book"/>
                <a:ea typeface="Futura PT Demi" charset="0"/>
                <a:cs typeface="Futura PT Demi" charset="0"/>
              </a:rPr>
              <a:t>esa</a:t>
            </a:r>
            <a:endParaRPr lang="pl-PL" sz="2800" b="1" cap="all" dirty="0">
              <a:solidFill>
                <a:srgbClr val="000099"/>
              </a:solidFill>
              <a:latin typeface="Futura PT Book"/>
              <a:ea typeface="Futura PT Demi" charset="0"/>
              <a:cs typeface="Futura PT Demi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" y="5833911"/>
            <a:ext cx="9142996" cy="7598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" y="983457"/>
            <a:ext cx="9142996" cy="7598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6043" y="5873750"/>
            <a:ext cx="567956" cy="983671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884" y="6163406"/>
            <a:ext cx="1205948" cy="399091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D80868A4-E018-45A0-810D-538FF082C40E}"/>
              </a:ext>
            </a:extLst>
          </p:cNvPr>
          <p:cNvSpPr/>
          <p:nvPr/>
        </p:nvSpPr>
        <p:spPr>
          <a:xfrm>
            <a:off x="415444" y="1405052"/>
            <a:ext cx="8240877" cy="3869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Programy obowiązkowe</a:t>
            </a:r>
            <a:r>
              <a:rPr lang="pl-PL" sz="2400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pl-PL" sz="2400" dirty="0">
                <a:latin typeface="Cambria" panose="02040503050406030204" pitchFamily="18" charset="0"/>
              </a:rPr>
              <a:t> </a:t>
            </a:r>
          </a:p>
          <a:p>
            <a:pPr marL="285750" indent="-28575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099"/>
                </a:solidFill>
                <a:latin typeface="Futura PT Book"/>
              </a:rPr>
              <a:t>Wszystkie kraje członkowskie zobowiązane są do udziału; </a:t>
            </a:r>
          </a:p>
          <a:p>
            <a:pPr marL="285750" indent="-28575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099"/>
                </a:solidFill>
                <a:latin typeface="Futura PT Book"/>
              </a:rPr>
              <a:t>Wysokość finansowania jest proporcjonalna do PKB poszczególnych krajów;</a:t>
            </a:r>
          </a:p>
          <a:p>
            <a:pPr marL="285750" indent="-28575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099"/>
                </a:solidFill>
                <a:latin typeface="Futura PT Book"/>
              </a:rPr>
              <a:t>Zakres m. in.: badania przestrzeni kosmicznej, programy naukowe (fizyka Układu Słonecznego, astronomia i fizyka podstawowa), badania technologiczne, edukacja. </a:t>
            </a:r>
          </a:p>
          <a:p>
            <a:pPr algn="just">
              <a:lnSpc>
                <a:spcPct val="80000"/>
              </a:lnSpc>
            </a:pPr>
            <a:endParaRPr lang="pl-PL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algn="just">
              <a:lnSpc>
                <a:spcPct val="80000"/>
              </a:lnSpc>
            </a:pP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Programy opcjonalne</a:t>
            </a:r>
          </a:p>
          <a:p>
            <a:pPr marL="285750" indent="-28575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099"/>
                </a:solidFill>
                <a:latin typeface="Futura PT Book"/>
              </a:rPr>
              <a:t>Finansowanie tylko przez państwa w nich uczestniczące;</a:t>
            </a:r>
          </a:p>
          <a:p>
            <a:pPr marL="285750" indent="-28575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099"/>
                </a:solidFill>
                <a:latin typeface="Futura PT Book"/>
              </a:rPr>
              <a:t>Udział poszczególnych krajów jest ustalany w drodze negocjacji; </a:t>
            </a:r>
          </a:p>
          <a:p>
            <a:pPr marL="285750" indent="-28575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099"/>
                </a:solidFill>
                <a:latin typeface="Futura PT Book"/>
              </a:rPr>
              <a:t>Zakres: systemy wynoszenia, loty załogowe, robotyka i eksploracja, telekomunikacja, obserwacja Ziemi, nawigacja, oraz analiza sytuacji w przestrzeni kosmicznej (SSA); </a:t>
            </a:r>
          </a:p>
          <a:p>
            <a:pPr marL="285750" indent="-285750" algn="just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099"/>
                </a:solidFill>
                <a:latin typeface="Futura PT Book"/>
              </a:rPr>
              <a:t>Udział podmiotów w niektórych programach (GSTP, ARTES-20, PRODEX) wymaga uzyskania tzw. listu poparcia (</a:t>
            </a:r>
            <a:r>
              <a:rPr lang="pl-PL" sz="2000" dirty="0" err="1">
                <a:solidFill>
                  <a:srgbClr val="000099"/>
                </a:solidFill>
                <a:latin typeface="Futura PT Book"/>
              </a:rPr>
              <a:t>Letter</a:t>
            </a:r>
            <a:r>
              <a:rPr lang="pl-PL" sz="2000" dirty="0">
                <a:solidFill>
                  <a:srgbClr val="000099"/>
                </a:solidFill>
                <a:latin typeface="Futura PT Book"/>
              </a:rPr>
              <a:t> of Support) delegacji narodowej.</a:t>
            </a:r>
          </a:p>
        </p:txBody>
      </p:sp>
      <p:sp>
        <p:nvSpPr>
          <p:cNvPr id="12" name="Symbol zastępczy stopki 10">
            <a:extLst>
              <a:ext uri="{FF2B5EF4-FFF2-40B4-BE49-F238E27FC236}">
                <a16:creationId xmlns:a16="http://schemas.microsoft.com/office/drawing/2014/main" id="{A4EC01C1-5C07-4B40-BC28-A8E208E92DF4}"/>
              </a:ext>
            </a:extLst>
          </p:cNvPr>
          <p:cNvSpPr txBox="1">
            <a:spLocks/>
          </p:cNvSpPr>
          <p:nvPr/>
        </p:nvSpPr>
        <p:spPr>
          <a:xfrm>
            <a:off x="3899640" y="5928925"/>
            <a:ext cx="4695720" cy="682079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400" dirty="0">
                <a:solidFill>
                  <a:schemeClr val="tx2"/>
                </a:solidFill>
                <a:latin typeface="+mj-lt"/>
              </a:rPr>
              <a:t>Departament Strategii i Współpracy Międzynarodowej Polska Agencja Kosmiczna</a:t>
            </a:r>
          </a:p>
          <a:p>
            <a:pPr algn="r"/>
            <a:r>
              <a:rPr lang="pl-PL" sz="1400" dirty="0">
                <a:solidFill>
                  <a:schemeClr val="tx2"/>
                </a:solidFill>
                <a:latin typeface="+mj-lt"/>
              </a:rPr>
              <a:t>www.polsa.gov.pl</a:t>
            </a:r>
            <a:endParaRPr lang="en-US" sz="1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6B21F934-C408-49E1-8187-9C8F2AB2D3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9334" y="4680609"/>
            <a:ext cx="291307" cy="82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914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ytuł 20"/>
          <p:cNvSpPr>
            <a:spLocks noGrp="1"/>
          </p:cNvSpPr>
          <p:nvPr>
            <p:ph type="title"/>
          </p:nvPr>
        </p:nvSpPr>
        <p:spPr>
          <a:xfrm>
            <a:off x="1158875" y="326882"/>
            <a:ext cx="6826250" cy="479210"/>
          </a:xfrm>
        </p:spPr>
        <p:txBody>
          <a:bodyPr>
            <a:noAutofit/>
          </a:bodyPr>
          <a:lstStyle/>
          <a:p>
            <a:pPr algn="ctr"/>
            <a:r>
              <a:rPr lang="pl-PL" sz="2800" dirty="0">
                <a:solidFill>
                  <a:srgbClr val="000099"/>
                </a:solidFill>
                <a:latin typeface="Futura PT Book"/>
              </a:rPr>
              <a:t>Organy ESA</a:t>
            </a:r>
          </a:p>
        </p:txBody>
      </p:sp>
      <p:sp>
        <p:nvSpPr>
          <p:cNvPr id="20" name="Symbol zastępczy zawartości 19"/>
          <p:cNvSpPr>
            <a:spLocks noGrp="1"/>
          </p:cNvSpPr>
          <p:nvPr>
            <p:ph sz="half" idx="4294967295"/>
          </p:nvPr>
        </p:nvSpPr>
        <p:spPr>
          <a:xfrm>
            <a:off x="6195798" y="1884422"/>
            <a:ext cx="2948203" cy="3805698"/>
          </a:xfrm>
        </p:spPr>
        <p:txBody>
          <a:bodyPr>
            <a:normAutofit/>
          </a:bodyPr>
          <a:lstStyle/>
          <a:p>
            <a:r>
              <a:rPr lang="pl-PL" sz="1350" dirty="0" err="1">
                <a:latin typeface="Cambria" panose="02040503050406030204" pitchFamily="18" charset="0"/>
              </a:rPr>
              <a:t>Launchers</a:t>
            </a:r>
            <a:r>
              <a:rPr lang="pl-PL" sz="1350" dirty="0">
                <a:latin typeface="Cambria" panose="02040503050406030204" pitchFamily="18" charset="0"/>
              </a:rPr>
              <a:t> </a:t>
            </a:r>
            <a:r>
              <a:rPr lang="pl-PL" sz="1350" dirty="0" err="1">
                <a:latin typeface="Cambria" panose="02040503050406030204" pitchFamily="18" charset="0"/>
              </a:rPr>
              <a:t>Programme</a:t>
            </a:r>
            <a:r>
              <a:rPr lang="pl-PL" sz="1350" dirty="0">
                <a:latin typeface="Cambria" panose="02040503050406030204" pitchFamily="18" charset="0"/>
              </a:rPr>
              <a:t> Board</a:t>
            </a:r>
          </a:p>
          <a:p>
            <a:endParaRPr lang="pl-PL" sz="1350" dirty="0">
              <a:latin typeface="Cambria" panose="02040503050406030204" pitchFamily="18" charset="0"/>
            </a:endParaRPr>
          </a:p>
          <a:p>
            <a:endParaRPr lang="pl-PL" sz="1350" dirty="0">
              <a:latin typeface="Cambria" panose="02040503050406030204" pitchFamily="18" charset="0"/>
            </a:endParaRPr>
          </a:p>
          <a:p>
            <a:r>
              <a:rPr lang="pl-PL" sz="1350" dirty="0">
                <a:latin typeface="Cambria" panose="02040503050406030204" pitchFamily="18" charset="0"/>
              </a:rPr>
              <a:t>Human </a:t>
            </a:r>
            <a:r>
              <a:rPr lang="pl-PL" sz="1350" dirty="0" err="1">
                <a:latin typeface="Cambria" panose="02040503050406030204" pitchFamily="18" charset="0"/>
              </a:rPr>
              <a:t>Spaceflight</a:t>
            </a:r>
            <a:r>
              <a:rPr lang="pl-PL" sz="1350" dirty="0">
                <a:latin typeface="Cambria" panose="02040503050406030204" pitchFamily="18" charset="0"/>
              </a:rPr>
              <a:t> and Exploration </a:t>
            </a:r>
            <a:r>
              <a:rPr lang="pl-PL" sz="1350" dirty="0" err="1">
                <a:latin typeface="Cambria" panose="02040503050406030204" pitchFamily="18" charset="0"/>
              </a:rPr>
              <a:t>Programme</a:t>
            </a:r>
            <a:r>
              <a:rPr lang="pl-PL" sz="1350" dirty="0">
                <a:latin typeface="Cambria" panose="02040503050406030204" pitchFamily="18" charset="0"/>
              </a:rPr>
              <a:t> Board</a:t>
            </a:r>
          </a:p>
          <a:p>
            <a:endParaRPr lang="pl-PL" sz="1350" dirty="0">
              <a:latin typeface="Cambria" panose="02040503050406030204" pitchFamily="18" charset="0"/>
            </a:endParaRPr>
          </a:p>
          <a:p>
            <a:r>
              <a:rPr lang="pl-PL" sz="1350" dirty="0">
                <a:latin typeface="Cambria" panose="02040503050406030204" pitchFamily="18" charset="0"/>
              </a:rPr>
              <a:t>Earth </a:t>
            </a:r>
            <a:r>
              <a:rPr lang="pl-PL" sz="1350" dirty="0" err="1">
                <a:latin typeface="Cambria" panose="02040503050406030204" pitchFamily="18" charset="0"/>
              </a:rPr>
              <a:t>Observation</a:t>
            </a:r>
            <a:r>
              <a:rPr lang="pl-PL" sz="1350" dirty="0">
                <a:latin typeface="Cambria" panose="02040503050406030204" pitchFamily="18" charset="0"/>
              </a:rPr>
              <a:t> </a:t>
            </a:r>
            <a:r>
              <a:rPr lang="pl-PL" sz="1350" dirty="0" err="1">
                <a:latin typeface="Cambria" panose="02040503050406030204" pitchFamily="18" charset="0"/>
              </a:rPr>
              <a:t>Programme</a:t>
            </a:r>
            <a:r>
              <a:rPr lang="pl-PL" sz="1350" dirty="0">
                <a:latin typeface="Cambria" panose="02040503050406030204" pitchFamily="18" charset="0"/>
              </a:rPr>
              <a:t> Board</a:t>
            </a:r>
          </a:p>
          <a:p>
            <a:endParaRPr lang="pl-PL" sz="1350" dirty="0">
              <a:latin typeface="Cambria" panose="02040503050406030204" pitchFamily="18" charset="0"/>
            </a:endParaRPr>
          </a:p>
          <a:p>
            <a:endParaRPr lang="pl-PL" sz="1350" dirty="0">
              <a:latin typeface="Cambria" panose="02040503050406030204" pitchFamily="18" charset="0"/>
            </a:endParaRPr>
          </a:p>
          <a:p>
            <a:r>
              <a:rPr lang="pl-PL" sz="1350" dirty="0">
                <a:latin typeface="Cambria" panose="02040503050406030204" pitchFamily="18" charset="0"/>
              </a:rPr>
              <a:t>Joint Board on </a:t>
            </a:r>
            <a:r>
              <a:rPr lang="pl-PL" sz="1350" dirty="0" err="1">
                <a:latin typeface="Cambria" panose="02040503050406030204" pitchFamily="18" charset="0"/>
              </a:rPr>
              <a:t>Communication</a:t>
            </a:r>
            <a:r>
              <a:rPr lang="pl-PL" sz="1350" dirty="0">
                <a:latin typeface="Cambria" panose="02040503050406030204" pitchFamily="18" charset="0"/>
              </a:rPr>
              <a:t> </a:t>
            </a:r>
            <a:r>
              <a:rPr lang="pl-PL" sz="1350" dirty="0" err="1">
                <a:latin typeface="Cambria" panose="02040503050406030204" pitchFamily="18" charset="0"/>
              </a:rPr>
              <a:t>satellite</a:t>
            </a:r>
            <a:r>
              <a:rPr lang="pl-PL" sz="1350" dirty="0">
                <a:latin typeface="Cambria" panose="02040503050406030204" pitchFamily="18" charset="0"/>
              </a:rPr>
              <a:t> </a:t>
            </a:r>
            <a:r>
              <a:rPr lang="pl-PL" sz="1350" dirty="0" err="1">
                <a:latin typeface="Cambria" panose="02040503050406030204" pitchFamily="18" charset="0"/>
              </a:rPr>
              <a:t>Programmes</a:t>
            </a:r>
            <a:endParaRPr lang="pl-PL" sz="1350" dirty="0">
              <a:latin typeface="Cambria" panose="02040503050406030204" pitchFamily="18" charset="0"/>
            </a:endParaRPr>
          </a:p>
          <a:p>
            <a:endParaRPr lang="pl-PL" sz="1350" dirty="0">
              <a:latin typeface="Cambria" panose="02040503050406030204" pitchFamily="18" charset="0"/>
            </a:endParaRPr>
          </a:p>
          <a:p>
            <a:endParaRPr lang="pl-PL" sz="1350" dirty="0">
              <a:latin typeface="Cambria" panose="02040503050406030204" pitchFamily="18" charset="0"/>
            </a:endParaRPr>
          </a:p>
          <a:p>
            <a:r>
              <a:rPr lang="pl-PL" sz="1350" dirty="0" err="1">
                <a:latin typeface="Cambria" panose="02040503050406030204" pitchFamily="18" charset="0"/>
              </a:rPr>
              <a:t>Programme</a:t>
            </a:r>
            <a:r>
              <a:rPr lang="pl-PL" sz="1350" dirty="0">
                <a:latin typeface="Cambria" panose="02040503050406030204" pitchFamily="18" charset="0"/>
              </a:rPr>
              <a:t> Board on </a:t>
            </a:r>
            <a:r>
              <a:rPr lang="pl-PL" sz="1350" dirty="0" err="1">
                <a:latin typeface="Cambria" panose="02040503050406030204" pitchFamily="18" charset="0"/>
              </a:rPr>
              <a:t>Navigation</a:t>
            </a:r>
            <a:endParaRPr lang="pl-PL" sz="1350" dirty="0">
              <a:latin typeface="Cambria" panose="02040503050406030204" pitchFamily="18" charset="0"/>
            </a:endParaRPr>
          </a:p>
          <a:p>
            <a:endParaRPr lang="pl-PL" sz="1350" dirty="0">
              <a:latin typeface="Cambria" panose="02040503050406030204" pitchFamily="18" charset="0"/>
            </a:endParaRPr>
          </a:p>
          <a:p>
            <a:r>
              <a:rPr lang="pl-PL" sz="1350" dirty="0">
                <a:latin typeface="Cambria" panose="02040503050406030204" pitchFamily="18" charset="0"/>
              </a:rPr>
              <a:t>Space </a:t>
            </a:r>
            <a:r>
              <a:rPr lang="pl-PL" sz="1350" dirty="0" err="1">
                <a:latin typeface="Cambria" panose="02040503050406030204" pitchFamily="18" charset="0"/>
              </a:rPr>
              <a:t>Sitational</a:t>
            </a:r>
            <a:r>
              <a:rPr lang="pl-PL" sz="1350" dirty="0">
                <a:latin typeface="Cambria" panose="02040503050406030204" pitchFamily="18" charset="0"/>
              </a:rPr>
              <a:t> </a:t>
            </a:r>
            <a:r>
              <a:rPr lang="pl-PL" sz="1350" dirty="0" err="1">
                <a:latin typeface="Cambria" panose="02040503050406030204" pitchFamily="18" charset="0"/>
              </a:rPr>
              <a:t>Awareness</a:t>
            </a:r>
            <a:r>
              <a:rPr lang="pl-PL" sz="1350" dirty="0">
                <a:latin typeface="Cambria" panose="02040503050406030204" pitchFamily="18" charset="0"/>
              </a:rPr>
              <a:t> </a:t>
            </a:r>
            <a:r>
              <a:rPr lang="pl-PL" sz="1350" dirty="0" err="1">
                <a:latin typeface="Cambria" panose="02040503050406030204" pitchFamily="18" charset="0"/>
              </a:rPr>
              <a:t>Programme</a:t>
            </a:r>
            <a:r>
              <a:rPr lang="pl-PL" sz="1350" dirty="0">
                <a:latin typeface="Cambria" panose="02040503050406030204" pitchFamily="18" charset="0"/>
              </a:rPr>
              <a:t> Board</a:t>
            </a:r>
          </a:p>
        </p:txBody>
      </p:sp>
      <p:sp>
        <p:nvSpPr>
          <p:cNvPr id="5" name="Prostokąt 4"/>
          <p:cNvSpPr/>
          <p:nvPr/>
        </p:nvSpPr>
        <p:spPr>
          <a:xfrm>
            <a:off x="259146" y="2373890"/>
            <a:ext cx="532162" cy="525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350" dirty="0">
                <a:latin typeface="Cambria" panose="02040503050406030204" pitchFamily="18" charset="0"/>
              </a:rPr>
              <a:t>AFC</a:t>
            </a:r>
          </a:p>
        </p:txBody>
      </p:sp>
      <p:sp>
        <p:nvSpPr>
          <p:cNvPr id="7" name="Prostokąt 6"/>
          <p:cNvSpPr/>
          <p:nvPr/>
        </p:nvSpPr>
        <p:spPr>
          <a:xfrm>
            <a:off x="1048495" y="2373889"/>
            <a:ext cx="522302" cy="525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350" dirty="0">
                <a:latin typeface="Cambria" panose="02040503050406030204" pitchFamily="18" charset="0"/>
              </a:rPr>
              <a:t>IPC</a:t>
            </a:r>
          </a:p>
        </p:txBody>
      </p:sp>
      <p:sp>
        <p:nvSpPr>
          <p:cNvPr id="8" name="Prostokąt 7"/>
          <p:cNvSpPr/>
          <p:nvPr/>
        </p:nvSpPr>
        <p:spPr>
          <a:xfrm>
            <a:off x="1827983" y="2371422"/>
            <a:ext cx="531040" cy="525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350" dirty="0">
                <a:latin typeface="Cambria" panose="02040503050406030204" pitchFamily="18" charset="0"/>
              </a:rPr>
              <a:t>SPC</a:t>
            </a:r>
          </a:p>
        </p:txBody>
      </p:sp>
      <p:sp>
        <p:nvSpPr>
          <p:cNvPr id="9" name="Prostokąt 8"/>
          <p:cNvSpPr/>
          <p:nvPr/>
        </p:nvSpPr>
        <p:spPr>
          <a:xfrm>
            <a:off x="2616209" y="2359273"/>
            <a:ext cx="556382" cy="525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350" dirty="0">
                <a:latin typeface="Cambria" panose="02040503050406030204" pitchFamily="18" charset="0"/>
              </a:rPr>
              <a:t>SEC</a:t>
            </a:r>
          </a:p>
        </p:txBody>
      </p:sp>
      <p:sp>
        <p:nvSpPr>
          <p:cNvPr id="10" name="Prostokąt 9"/>
          <p:cNvSpPr/>
          <p:nvPr/>
        </p:nvSpPr>
        <p:spPr>
          <a:xfrm>
            <a:off x="3431000" y="2359273"/>
            <a:ext cx="533096" cy="537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350" dirty="0">
                <a:latin typeface="Cambria" panose="02040503050406030204" pitchFamily="18" charset="0"/>
              </a:rPr>
              <a:t>IRC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4752322" y="1819981"/>
            <a:ext cx="1233978" cy="3605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350" dirty="0">
                <a:solidFill>
                  <a:schemeClr val="tx1"/>
                </a:solidFill>
                <a:latin typeface="Cambria" panose="02040503050406030204" pitchFamily="18" charset="0"/>
              </a:rPr>
              <a:t>PB LAU 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4752322" y="2505226"/>
            <a:ext cx="1208393" cy="3938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350" dirty="0">
                <a:solidFill>
                  <a:schemeClr val="tx1"/>
                </a:solidFill>
                <a:latin typeface="Cambria" panose="02040503050406030204" pitchFamily="18" charset="0"/>
              </a:rPr>
              <a:t>PB HME</a:t>
            </a:r>
          </a:p>
        </p:txBody>
      </p:sp>
      <p:sp>
        <p:nvSpPr>
          <p:cNvPr id="13" name="Prostokąt 12"/>
          <p:cNvSpPr/>
          <p:nvPr/>
        </p:nvSpPr>
        <p:spPr>
          <a:xfrm>
            <a:off x="4752322" y="3133108"/>
            <a:ext cx="1233978" cy="3988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350" dirty="0">
                <a:solidFill>
                  <a:schemeClr val="tx1"/>
                </a:solidFill>
                <a:latin typeface="Cambria" panose="02040503050406030204" pitchFamily="18" charset="0"/>
              </a:rPr>
              <a:t>PB EO</a:t>
            </a:r>
          </a:p>
        </p:txBody>
      </p:sp>
      <p:sp>
        <p:nvSpPr>
          <p:cNvPr id="14" name="Prostokąt 13"/>
          <p:cNvSpPr/>
          <p:nvPr/>
        </p:nvSpPr>
        <p:spPr>
          <a:xfrm>
            <a:off x="4752322" y="3839872"/>
            <a:ext cx="1233978" cy="3783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350" dirty="0">
                <a:solidFill>
                  <a:schemeClr val="tx1"/>
                </a:solidFill>
                <a:latin typeface="Cambria" panose="02040503050406030204" pitchFamily="18" charset="0"/>
              </a:rPr>
              <a:t>JCB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4752322" y="4526134"/>
            <a:ext cx="1233978" cy="3854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350" dirty="0">
                <a:solidFill>
                  <a:schemeClr val="tx1"/>
                </a:solidFill>
                <a:latin typeface="Cambria" panose="02040503050406030204" pitchFamily="18" charset="0"/>
              </a:rPr>
              <a:t>PB NAV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4752322" y="5167452"/>
            <a:ext cx="1233978" cy="3492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350" dirty="0">
                <a:solidFill>
                  <a:schemeClr val="tx1"/>
                </a:solidFill>
                <a:latin typeface="Cambria" panose="02040503050406030204" pitchFamily="18" charset="0"/>
              </a:rPr>
              <a:t>PB SSA</a:t>
            </a:r>
          </a:p>
        </p:txBody>
      </p:sp>
      <p:sp>
        <p:nvSpPr>
          <p:cNvPr id="24" name="Symbol zastępczy zawartości 2"/>
          <p:cNvSpPr txBox="1">
            <a:spLocks/>
          </p:cNvSpPr>
          <p:nvPr/>
        </p:nvSpPr>
        <p:spPr>
          <a:xfrm>
            <a:off x="227056" y="3273026"/>
            <a:ext cx="4312853" cy="1638578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500" dirty="0">
                <a:latin typeface="Cambria" panose="02040503050406030204" pitchFamily="18" charset="0"/>
              </a:rPr>
              <a:t>AFC	</a:t>
            </a:r>
            <a:r>
              <a:rPr lang="pl-PL" sz="1500" dirty="0" err="1">
                <a:latin typeface="Cambria" panose="02040503050406030204" pitchFamily="18" charset="0"/>
              </a:rPr>
              <a:t>Administrative</a:t>
            </a:r>
            <a:r>
              <a:rPr lang="pl-PL" sz="1500" dirty="0">
                <a:latin typeface="Cambria" panose="02040503050406030204" pitchFamily="18" charset="0"/>
              </a:rPr>
              <a:t> and Finance </a:t>
            </a:r>
            <a:r>
              <a:rPr lang="pl-PL" sz="1500" dirty="0" err="1">
                <a:latin typeface="Cambria" panose="02040503050406030204" pitchFamily="18" charset="0"/>
              </a:rPr>
              <a:t>Committee</a:t>
            </a:r>
            <a:endParaRPr lang="pl-PL" sz="15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pl-PL" sz="1500" dirty="0">
                <a:latin typeface="Cambria" panose="02040503050406030204" pitchFamily="18" charset="0"/>
              </a:rPr>
              <a:t>IPC	</a:t>
            </a:r>
            <a:r>
              <a:rPr lang="pl-PL" sz="1500" dirty="0" err="1">
                <a:latin typeface="Cambria" panose="02040503050406030204" pitchFamily="18" charset="0"/>
              </a:rPr>
              <a:t>Industrial</a:t>
            </a:r>
            <a:r>
              <a:rPr lang="pl-PL" sz="1500" dirty="0">
                <a:latin typeface="Cambria" panose="02040503050406030204" pitchFamily="18" charset="0"/>
              </a:rPr>
              <a:t> Policy </a:t>
            </a:r>
            <a:r>
              <a:rPr lang="pl-PL" sz="1500" dirty="0" err="1">
                <a:latin typeface="Cambria" panose="02040503050406030204" pitchFamily="18" charset="0"/>
              </a:rPr>
              <a:t>Committee</a:t>
            </a:r>
            <a:endParaRPr lang="pl-PL" sz="15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pl-PL" sz="1500" dirty="0">
                <a:latin typeface="Cambria" panose="02040503050406030204" pitchFamily="18" charset="0"/>
              </a:rPr>
              <a:t>SPC	Science </a:t>
            </a:r>
            <a:r>
              <a:rPr lang="pl-PL" sz="1500" dirty="0" err="1">
                <a:latin typeface="Cambria" panose="02040503050406030204" pitchFamily="18" charset="0"/>
              </a:rPr>
              <a:t>Programme</a:t>
            </a:r>
            <a:r>
              <a:rPr lang="pl-PL" sz="1500" dirty="0">
                <a:latin typeface="Cambria" panose="02040503050406030204" pitchFamily="18" charset="0"/>
              </a:rPr>
              <a:t> </a:t>
            </a:r>
            <a:r>
              <a:rPr lang="pl-PL" sz="1500" dirty="0" err="1">
                <a:latin typeface="Cambria" panose="02040503050406030204" pitchFamily="18" charset="0"/>
              </a:rPr>
              <a:t>Committee</a:t>
            </a:r>
            <a:r>
              <a:rPr lang="pl-PL" sz="1500" dirty="0">
                <a:latin typeface="Cambria" panose="02040503050406030204" pitchFamily="18" charset="0"/>
              </a:rPr>
              <a:t> </a:t>
            </a:r>
          </a:p>
          <a:p>
            <a:pPr marL="0" indent="0">
              <a:buNone/>
            </a:pPr>
            <a:r>
              <a:rPr lang="pl-PL" sz="1500" dirty="0">
                <a:latin typeface="Cambria" panose="02040503050406030204" pitchFamily="18" charset="0"/>
              </a:rPr>
              <a:t>SEC	Security </a:t>
            </a:r>
            <a:r>
              <a:rPr lang="pl-PL" sz="1500" dirty="0" err="1">
                <a:latin typeface="Cambria" panose="02040503050406030204" pitchFamily="18" charset="0"/>
              </a:rPr>
              <a:t>Committee</a:t>
            </a:r>
            <a:endParaRPr lang="pl-PL" sz="1500" dirty="0">
              <a:latin typeface="Cambria" panose="02040503050406030204" pitchFamily="18" charset="0"/>
            </a:endParaRPr>
          </a:p>
          <a:p>
            <a:pPr marL="0" indent="0">
              <a:buNone/>
            </a:pPr>
            <a:r>
              <a:rPr lang="pl-PL" sz="1500" dirty="0">
                <a:latin typeface="Cambria" panose="02040503050406030204" pitchFamily="18" charset="0"/>
              </a:rPr>
              <a:t>IRC	International Relations </a:t>
            </a:r>
            <a:r>
              <a:rPr lang="pl-PL" sz="1500" dirty="0" err="1">
                <a:latin typeface="Cambria" panose="02040503050406030204" pitchFamily="18" charset="0"/>
              </a:rPr>
              <a:t>Committee</a:t>
            </a:r>
            <a:endParaRPr lang="pl-PL" sz="1500" dirty="0">
              <a:latin typeface="Cambria" panose="02040503050406030204" pitchFamily="18" charset="0"/>
            </a:endParaRPr>
          </a:p>
        </p:txBody>
      </p:sp>
      <p:sp>
        <p:nvSpPr>
          <p:cNvPr id="27" name="Prostokąt 26"/>
          <p:cNvSpPr/>
          <p:nvPr/>
        </p:nvSpPr>
        <p:spPr>
          <a:xfrm>
            <a:off x="1287756" y="1773497"/>
            <a:ext cx="2005592" cy="4070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350" dirty="0">
                <a:solidFill>
                  <a:schemeClr val="tx1"/>
                </a:solidFill>
                <a:latin typeface="Cambria" panose="02040503050406030204" pitchFamily="18" charset="0"/>
              </a:rPr>
              <a:t>ESA </a:t>
            </a:r>
            <a:r>
              <a:rPr lang="pl-PL" sz="1350" dirty="0" err="1">
                <a:solidFill>
                  <a:schemeClr val="tx1"/>
                </a:solidFill>
                <a:latin typeface="Cambria" panose="02040503050406030204" pitchFamily="18" charset="0"/>
              </a:rPr>
              <a:t>Council</a:t>
            </a:r>
            <a:r>
              <a:rPr lang="pl-PL" sz="1350" dirty="0">
                <a:solidFill>
                  <a:schemeClr val="tx1"/>
                </a:solidFill>
                <a:latin typeface="Cambria" panose="02040503050406030204" pitchFamily="18" charset="0"/>
              </a:rPr>
              <a:t> (Rada ESA)</a:t>
            </a:r>
          </a:p>
        </p:txBody>
      </p:sp>
      <p:sp>
        <p:nvSpPr>
          <p:cNvPr id="18" name="Symbol zastępczy stopki 10">
            <a:extLst>
              <a:ext uri="{FF2B5EF4-FFF2-40B4-BE49-F238E27FC236}">
                <a16:creationId xmlns:a16="http://schemas.microsoft.com/office/drawing/2014/main" id="{6CEE6746-F167-4464-8EF3-0A0D66DA6B19}"/>
              </a:ext>
            </a:extLst>
          </p:cNvPr>
          <p:cNvSpPr txBox="1">
            <a:spLocks/>
          </p:cNvSpPr>
          <p:nvPr/>
        </p:nvSpPr>
        <p:spPr>
          <a:xfrm>
            <a:off x="3899640" y="5928925"/>
            <a:ext cx="4695720" cy="682079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400" dirty="0">
                <a:solidFill>
                  <a:schemeClr val="tx2"/>
                </a:solidFill>
                <a:latin typeface="+mj-lt"/>
              </a:rPr>
              <a:t>Departament Strategii i Współpracy Międzynarodowej Polska Agencja Kosmiczna</a:t>
            </a:r>
          </a:p>
          <a:p>
            <a:pPr algn="r"/>
            <a:r>
              <a:rPr lang="pl-PL" sz="1400" dirty="0">
                <a:solidFill>
                  <a:schemeClr val="tx2"/>
                </a:solidFill>
                <a:latin typeface="+mj-lt"/>
              </a:rPr>
              <a:t>www.polsa.gov.pl</a:t>
            </a:r>
            <a:endParaRPr lang="en-US" sz="14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6052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2">
            <a:extLst>
              <a:ext uri="{FF2B5EF4-FFF2-40B4-BE49-F238E27FC236}">
                <a16:creationId xmlns:a16="http://schemas.microsoft.com/office/drawing/2014/main" id="{8FEC5267-6BF2-44E7-9D90-03EE8C13E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219646"/>
            <a:ext cx="7747407" cy="612457"/>
          </a:xfrm>
        </p:spPr>
        <p:txBody>
          <a:bodyPr>
            <a:noAutofit/>
          </a:bodyPr>
          <a:lstStyle/>
          <a:p>
            <a:pPr algn="ctr"/>
            <a:r>
              <a:rPr lang="pl-PL" sz="2800" dirty="0">
                <a:solidFill>
                  <a:srgbClr val="000099"/>
                </a:solidFill>
                <a:latin typeface="Futura PT Book"/>
              </a:rPr>
              <a:t>ESA </a:t>
            </a:r>
            <a:r>
              <a:rPr lang="pl-PL" sz="2800" dirty="0" err="1">
                <a:solidFill>
                  <a:srgbClr val="000099"/>
                </a:solidFill>
                <a:latin typeface="Futura PT Book"/>
              </a:rPr>
              <a:t>bic</a:t>
            </a:r>
            <a:r>
              <a:rPr lang="pl-PL" sz="2800" dirty="0">
                <a:solidFill>
                  <a:srgbClr val="000099"/>
                </a:solidFill>
                <a:latin typeface="Futura PT Book"/>
              </a:rPr>
              <a:t>: Business </a:t>
            </a:r>
            <a:r>
              <a:rPr lang="pl-PL" sz="2800" dirty="0" err="1">
                <a:solidFill>
                  <a:srgbClr val="000099"/>
                </a:solidFill>
                <a:latin typeface="Futura PT Book"/>
              </a:rPr>
              <a:t>Incubation</a:t>
            </a:r>
            <a:r>
              <a:rPr lang="pl-PL" sz="2800" dirty="0">
                <a:solidFill>
                  <a:srgbClr val="000099"/>
                </a:solidFill>
                <a:latin typeface="Futura PT Book"/>
              </a:rPr>
              <a:t> Center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D58F5521-9416-4A6E-BD38-392F95ACE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243" y="2045095"/>
            <a:ext cx="4854257" cy="3676891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07DC213-B97D-49A6-9F56-753BFDAD6F22}"/>
              </a:ext>
            </a:extLst>
          </p:cNvPr>
          <p:cNvSpPr txBox="1"/>
          <p:nvPr/>
        </p:nvSpPr>
        <p:spPr>
          <a:xfrm>
            <a:off x="502921" y="1029433"/>
            <a:ext cx="7914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solidFill>
                  <a:srgbClr val="000099"/>
                </a:solidFill>
                <a:latin typeface="Futura PT Book"/>
              </a:rPr>
              <a:t>ESA BIC - </a:t>
            </a:r>
            <a:r>
              <a:rPr lang="pl-PL" sz="2000" dirty="0">
                <a:solidFill>
                  <a:srgbClr val="000099"/>
                </a:solidFill>
              </a:rPr>
              <a:t>sieć inkubatorów przedsiębiorczości</a:t>
            </a:r>
            <a:r>
              <a:rPr lang="pl-PL" sz="2000" dirty="0">
                <a:solidFill>
                  <a:srgbClr val="000099"/>
                </a:solidFill>
                <a:latin typeface="Futura PT Book"/>
              </a:rPr>
              <a:t> koordynowanych i współfinansowanych przez ESA. </a:t>
            </a:r>
          </a:p>
          <a:p>
            <a:r>
              <a:rPr lang="pl-PL" sz="2000" dirty="0">
                <a:solidFill>
                  <a:srgbClr val="000099"/>
                </a:solidFill>
                <a:latin typeface="Futura PT Book"/>
              </a:rPr>
              <a:t>Cel: wspieranie start-</a:t>
            </a:r>
            <a:r>
              <a:rPr lang="pl-PL" sz="2000" dirty="0" err="1">
                <a:solidFill>
                  <a:srgbClr val="000099"/>
                </a:solidFill>
                <a:latin typeface="Futura PT Book"/>
              </a:rPr>
              <a:t>upów</a:t>
            </a:r>
            <a:r>
              <a:rPr lang="pl-PL" sz="2000" dirty="0">
                <a:solidFill>
                  <a:srgbClr val="000099"/>
                </a:solidFill>
                <a:latin typeface="Futura PT Book"/>
              </a:rPr>
              <a:t> lub nowo utworzonych firm.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D45DBE21-BA0A-403F-9391-A560D8E6AC5D}"/>
              </a:ext>
            </a:extLst>
          </p:cNvPr>
          <p:cNvSpPr txBox="1"/>
          <p:nvPr/>
        </p:nvSpPr>
        <p:spPr>
          <a:xfrm>
            <a:off x="5844540" y="2346399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000099"/>
                </a:solidFill>
                <a:latin typeface="Futura PT Book"/>
              </a:rPr>
              <a:t>Kolejny Inkubator ESA powstanie w Polsce – 2019 r. </a:t>
            </a:r>
          </a:p>
          <a:p>
            <a:endParaRPr lang="pl-PL" dirty="0">
              <a:solidFill>
                <a:srgbClr val="000099"/>
              </a:solidFill>
              <a:latin typeface="Futura PT Book"/>
            </a:endParaRPr>
          </a:p>
          <a:p>
            <a:r>
              <a:rPr lang="pl-PL" dirty="0">
                <a:solidFill>
                  <a:srgbClr val="000099"/>
                </a:solidFill>
                <a:latin typeface="Futura PT Book"/>
              </a:rPr>
              <a:t>Koordynacja i zarządzanie: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1D104316-1A3F-4E08-98BB-C93D5E2DD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500" y="3609027"/>
            <a:ext cx="2031733" cy="1771100"/>
          </a:xfrm>
          <a:prstGeom prst="rect">
            <a:avLst/>
          </a:prstGeom>
        </p:spPr>
      </p:pic>
      <p:sp>
        <p:nvSpPr>
          <p:cNvPr id="16" name="Symbol zastępczy stopki 10">
            <a:extLst>
              <a:ext uri="{FF2B5EF4-FFF2-40B4-BE49-F238E27FC236}">
                <a16:creationId xmlns:a16="http://schemas.microsoft.com/office/drawing/2014/main" id="{0DFB577F-3AC1-4273-97A2-673CA4D957BF}"/>
              </a:ext>
            </a:extLst>
          </p:cNvPr>
          <p:cNvSpPr txBox="1">
            <a:spLocks/>
          </p:cNvSpPr>
          <p:nvPr/>
        </p:nvSpPr>
        <p:spPr>
          <a:xfrm>
            <a:off x="3899640" y="5928925"/>
            <a:ext cx="4695720" cy="682079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400" dirty="0">
                <a:solidFill>
                  <a:schemeClr val="tx2"/>
                </a:solidFill>
                <a:latin typeface="+mj-lt"/>
              </a:rPr>
              <a:t>Departament Strategii i Współpracy Międzynarodowej Polska Agencja Kosmiczna</a:t>
            </a:r>
          </a:p>
          <a:p>
            <a:pPr algn="r"/>
            <a:r>
              <a:rPr lang="pl-PL" sz="1400" dirty="0">
                <a:solidFill>
                  <a:schemeClr val="tx2"/>
                </a:solidFill>
                <a:latin typeface="+mj-lt"/>
              </a:rPr>
              <a:t>www.polsa.gov.pl</a:t>
            </a:r>
            <a:endParaRPr lang="en-US" sz="1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7" name="Strzałka: w dół 16">
            <a:extLst>
              <a:ext uri="{FF2B5EF4-FFF2-40B4-BE49-F238E27FC236}">
                <a16:creationId xmlns:a16="http://schemas.microsoft.com/office/drawing/2014/main" id="{F2170D1E-0F86-4B63-8E9C-549C3DF69AEF}"/>
              </a:ext>
            </a:extLst>
          </p:cNvPr>
          <p:cNvSpPr/>
          <p:nvPr/>
        </p:nvSpPr>
        <p:spPr>
          <a:xfrm>
            <a:off x="6876707" y="1477873"/>
            <a:ext cx="381000" cy="814806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373433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89560" y="216015"/>
            <a:ext cx="8298180" cy="794420"/>
          </a:xfrm>
        </p:spPr>
        <p:txBody>
          <a:bodyPr>
            <a:noAutofit/>
          </a:bodyPr>
          <a:lstStyle/>
          <a:p>
            <a:pPr algn="ctr"/>
            <a:r>
              <a:rPr lang="pl-PL" sz="2800" dirty="0"/>
              <a:t>ESA – programy realizowane przez </a:t>
            </a:r>
            <a:r>
              <a:rPr lang="pl-PL" sz="2800" dirty="0" err="1"/>
              <a:t>polskę</a:t>
            </a:r>
            <a:endParaRPr lang="en-US" sz="2800" dirty="0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5"/>
          </p:nvPr>
        </p:nvSpPr>
        <p:spPr>
          <a:xfrm>
            <a:off x="3546987" y="6083916"/>
            <a:ext cx="4695720" cy="558069"/>
          </a:xfrm>
        </p:spPr>
        <p:txBody>
          <a:bodyPr/>
          <a:lstStyle/>
          <a:p>
            <a:r>
              <a:rPr lang="pl-PL" dirty="0"/>
              <a:t>Departament Strategii i Współpracy Międzynarodowej Polska Agencja Kosmiczna</a:t>
            </a:r>
          </a:p>
          <a:p>
            <a:r>
              <a:rPr lang="pl-PL" dirty="0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15738" y="1558430"/>
            <a:ext cx="75269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u="sng" dirty="0">
                <a:solidFill>
                  <a:schemeClr val="tx2"/>
                </a:solidFill>
              </a:rPr>
              <a:t>Programy obowiązkowe:</a:t>
            </a:r>
          </a:p>
          <a:p>
            <a:pPr algn="just"/>
            <a:endParaRPr lang="pl-PL" sz="2400" b="1" dirty="0">
              <a:solidFill>
                <a:schemeClr val="tx2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99"/>
                </a:solidFill>
                <a:latin typeface="Futura PT Book"/>
              </a:rPr>
              <a:t>GSP (General Studies </a:t>
            </a:r>
            <a:r>
              <a:rPr lang="en-US" sz="2400" dirty="0" err="1">
                <a:solidFill>
                  <a:srgbClr val="000099"/>
                </a:solidFill>
                <a:latin typeface="Futura PT Book"/>
              </a:rPr>
              <a:t>Programme</a:t>
            </a:r>
            <a:r>
              <a:rPr lang="en-US" sz="2400" dirty="0">
                <a:solidFill>
                  <a:srgbClr val="000099"/>
                </a:solidFill>
                <a:latin typeface="Futura PT Book"/>
              </a:rPr>
              <a:t>),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99"/>
              </a:solidFill>
              <a:latin typeface="Futura PT Book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rgbClr val="000099"/>
                </a:solidFill>
                <a:latin typeface="Futura PT Book"/>
              </a:rPr>
              <a:t>TRP (Basic Technology Research </a:t>
            </a:r>
            <a:r>
              <a:rPr lang="en-US" sz="2400" b="1" u="sng" dirty="0" err="1">
                <a:solidFill>
                  <a:srgbClr val="000099"/>
                </a:solidFill>
                <a:latin typeface="Futura PT Book"/>
              </a:rPr>
              <a:t>Programme</a:t>
            </a:r>
            <a:r>
              <a:rPr lang="en-US" sz="2400" b="1" u="sng" dirty="0">
                <a:solidFill>
                  <a:srgbClr val="000099"/>
                </a:solidFill>
                <a:latin typeface="Futura PT Book"/>
              </a:rPr>
              <a:t>),</a:t>
            </a:r>
          </a:p>
          <a:p>
            <a:pPr algn="ctr"/>
            <a:r>
              <a:rPr lang="pl-PL" sz="2400" i="1" dirty="0">
                <a:solidFill>
                  <a:srgbClr val="000099"/>
                </a:solidFill>
                <a:latin typeface="Futura PT Book"/>
              </a:rPr>
              <a:t>Podstawowy program B+R</a:t>
            </a:r>
            <a:endParaRPr lang="en-US" sz="2400" i="1" dirty="0">
              <a:solidFill>
                <a:srgbClr val="000099"/>
              </a:solidFill>
              <a:latin typeface="Futura PT Book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99"/>
                </a:solidFill>
                <a:latin typeface="Futura PT Book"/>
              </a:rPr>
              <a:t>Scientific </a:t>
            </a:r>
            <a:r>
              <a:rPr lang="en-US" sz="2400" dirty="0" err="1">
                <a:solidFill>
                  <a:srgbClr val="000099"/>
                </a:solidFill>
                <a:latin typeface="Futura PT Book"/>
              </a:rPr>
              <a:t>Programme</a:t>
            </a:r>
            <a:r>
              <a:rPr lang="en-US" sz="2400" dirty="0">
                <a:solidFill>
                  <a:srgbClr val="000099"/>
                </a:solidFill>
                <a:latin typeface="Futura PT Book"/>
              </a:rPr>
              <a:t>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99"/>
              </a:solidFill>
              <a:latin typeface="Futura PT Book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99"/>
                </a:solidFill>
                <a:latin typeface="Futura PT Book"/>
              </a:rPr>
              <a:t>GSC (Guiana Space Centre),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99"/>
              </a:solidFill>
              <a:latin typeface="Futura PT Book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99"/>
                </a:solidFill>
                <a:latin typeface="Futura PT Book"/>
              </a:rPr>
              <a:t>ECI (European Component Initiative).</a:t>
            </a:r>
          </a:p>
          <a:p>
            <a:pPr algn="just"/>
            <a:endParaRPr lang="pl-PL" sz="1600" b="1" dirty="0">
              <a:solidFill>
                <a:schemeClr val="tx2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976ECBA-5B57-4A03-8E3E-223E7A298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954" y="2933163"/>
            <a:ext cx="291307" cy="82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16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35727" y="310300"/>
            <a:ext cx="8020594" cy="749146"/>
          </a:xfrm>
        </p:spPr>
        <p:txBody>
          <a:bodyPr>
            <a:noAutofit/>
          </a:bodyPr>
          <a:lstStyle/>
          <a:p>
            <a:r>
              <a:rPr lang="pl-PL" sz="2400" b="1" cap="all" dirty="0">
                <a:solidFill>
                  <a:srgbClr val="000099"/>
                </a:solidFill>
                <a:latin typeface="Futura PT Book"/>
                <a:ea typeface="Futura PT Demi" charset="0"/>
                <a:cs typeface="Futura PT Demi" charset="0"/>
              </a:rPr>
              <a:t>programy opcjonalne ESA realizowane przez </a:t>
            </a:r>
            <a:r>
              <a:rPr lang="pl-PL" sz="2400" dirty="0">
                <a:solidFill>
                  <a:srgbClr val="000099"/>
                </a:solidFill>
                <a:latin typeface="Futura PT Book"/>
                <a:ea typeface="Futura PT Demi" charset="0"/>
                <a:cs typeface="Futura PT Demi" charset="0"/>
              </a:rPr>
              <a:t>Polskę:</a:t>
            </a:r>
            <a:r>
              <a:rPr lang="pl-PL" sz="2400" b="1" cap="all" dirty="0">
                <a:solidFill>
                  <a:srgbClr val="000099"/>
                </a:solidFill>
                <a:latin typeface="Futura PT Book"/>
                <a:ea typeface="Futura PT Demi" charset="0"/>
                <a:cs typeface="Futura PT Demi" charset="0"/>
              </a:rPr>
              <a:t>  2016-2019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" y="5833911"/>
            <a:ext cx="9142996" cy="7598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" y="983457"/>
            <a:ext cx="9142996" cy="7598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6043" y="5873750"/>
            <a:ext cx="567956" cy="983671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884" y="6163406"/>
            <a:ext cx="1205948" cy="39909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76DECF56-6859-48E8-BB3F-826A77C7BD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884" y="1053027"/>
            <a:ext cx="7519336" cy="4848952"/>
          </a:xfrm>
          <a:prstGeom prst="rect">
            <a:avLst/>
          </a:prstGeom>
        </p:spPr>
      </p:pic>
      <p:sp>
        <p:nvSpPr>
          <p:cNvPr id="12" name="Symbol zastępczy stopki 10">
            <a:extLst>
              <a:ext uri="{FF2B5EF4-FFF2-40B4-BE49-F238E27FC236}">
                <a16:creationId xmlns:a16="http://schemas.microsoft.com/office/drawing/2014/main" id="{7BAB22A2-07E4-4BC8-AD32-68F689A41490}"/>
              </a:ext>
            </a:extLst>
          </p:cNvPr>
          <p:cNvSpPr txBox="1">
            <a:spLocks/>
          </p:cNvSpPr>
          <p:nvPr/>
        </p:nvSpPr>
        <p:spPr>
          <a:xfrm>
            <a:off x="3880323" y="6114087"/>
            <a:ext cx="4695720" cy="558069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400" dirty="0">
                <a:solidFill>
                  <a:schemeClr val="tx2"/>
                </a:solidFill>
                <a:latin typeface="+mj-lt"/>
              </a:rPr>
              <a:t>Departament Strategii i Współpracy Międzynarodowej Polska Agencja Kosmiczna</a:t>
            </a:r>
          </a:p>
          <a:p>
            <a:pPr algn="r"/>
            <a:r>
              <a:rPr lang="pl-PL" sz="1400" dirty="0">
                <a:solidFill>
                  <a:schemeClr val="tx2"/>
                </a:solidFill>
                <a:latin typeface="+mj-lt"/>
              </a:rPr>
              <a:t>www.polsa.gov.pl</a:t>
            </a:r>
            <a:endParaRPr lang="en-US" sz="14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7110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86945" y="216016"/>
            <a:ext cx="7855761" cy="698772"/>
          </a:xfrm>
        </p:spPr>
        <p:txBody>
          <a:bodyPr>
            <a:normAutofit/>
          </a:bodyPr>
          <a:lstStyle/>
          <a:p>
            <a:pPr algn="ctr"/>
            <a:r>
              <a:rPr lang="pl-PL" sz="2700" dirty="0"/>
              <a:t>Program wsparcia polskiego przemysłu</a:t>
            </a:r>
            <a:endParaRPr lang="en-US" dirty="0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5"/>
          </p:nvPr>
        </p:nvSpPr>
        <p:spPr>
          <a:xfrm>
            <a:off x="3546987" y="6083916"/>
            <a:ext cx="4695720" cy="558069"/>
          </a:xfrm>
        </p:spPr>
        <p:txBody>
          <a:bodyPr/>
          <a:lstStyle/>
          <a:p>
            <a:r>
              <a:rPr lang="pl-PL" dirty="0"/>
              <a:t>Departament Strategii i Współpracy Międzynarodowej Polska Agencja Kosmiczna</a:t>
            </a:r>
          </a:p>
          <a:p>
            <a:r>
              <a:rPr lang="pl-PL" dirty="0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15739" y="1316174"/>
            <a:ext cx="752696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PLIIS jest programem wsparcia dla polskiego przemysłu, realizowanym przez </a:t>
            </a:r>
            <a:r>
              <a:rPr lang="pl-PL" b="1" dirty="0">
                <a:solidFill>
                  <a:srgbClr val="28468B"/>
                </a:solidFill>
              </a:rPr>
              <a:t>Europejską Agencję Kosmiczną;</a:t>
            </a:r>
          </a:p>
          <a:p>
            <a:pPr algn="just"/>
            <a:endParaRPr lang="pl-PL" dirty="0"/>
          </a:p>
          <a:p>
            <a:pPr algn="just"/>
            <a:endParaRPr lang="pl-PL" dirty="0"/>
          </a:p>
          <a:p>
            <a:pPr algn="just"/>
            <a:endParaRPr lang="pl-PL" dirty="0"/>
          </a:p>
          <a:p>
            <a:pPr algn="just"/>
            <a:endParaRPr lang="pl-PL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b="1" dirty="0">
                <a:solidFill>
                  <a:srgbClr val="28468B"/>
                </a:solidFill>
              </a:rPr>
              <a:t>Cel:</a:t>
            </a:r>
          </a:p>
          <a:p>
            <a:pPr algn="just"/>
            <a:r>
              <a:rPr lang="pl-PL" b="1" dirty="0">
                <a:solidFill>
                  <a:srgbClr val="28468B"/>
                </a:solidFill>
              </a:rPr>
              <a:t>Przygotowanie polskich podmiotów na otwartą konkurencje po zakończeniu okresu przejściowego członkostwa w ESA i skuteczny udział w innych programach ESA, zwłaszcza obowiązkowych;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Finasowanie: 45% polskiej, rocznej składki do programów obowiązkowych;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Monitorowanie przebiegu programu – zespół zadaniowy </a:t>
            </a:r>
            <a:r>
              <a:rPr lang="pl-PL" dirty="0" err="1"/>
              <a:t>Task</a:t>
            </a:r>
            <a:r>
              <a:rPr lang="pl-PL" dirty="0"/>
              <a:t> Force ESA-PL;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dirty="0"/>
              <a:t>Czas trwania Programu: 2013-2019.</a:t>
            </a:r>
          </a:p>
          <a:p>
            <a:pPr algn="just"/>
            <a:endParaRPr lang="pl-PL" sz="1600" dirty="0"/>
          </a:p>
          <a:p>
            <a:pPr algn="just"/>
            <a:endParaRPr lang="pl-PL" sz="1400" dirty="0"/>
          </a:p>
          <a:p>
            <a:pPr algn="just"/>
            <a:endParaRPr lang="pl-PL" sz="1400" dirty="0"/>
          </a:p>
        </p:txBody>
      </p:sp>
      <p:pic>
        <p:nvPicPr>
          <p:cNvPr id="1026" name="Picture 2" descr="Logo Europejskiej Agencji Kosmiczne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749" y="1903747"/>
            <a:ext cx="2286000" cy="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221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715738" y="216016"/>
            <a:ext cx="7198176" cy="74137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dirty="0"/>
              <a:t>Program wsparcia polskiego przemysłu – nowe zasady konkursowe</a:t>
            </a:r>
            <a:endParaRPr lang="en-US" dirty="0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5"/>
          </p:nvPr>
        </p:nvSpPr>
        <p:spPr>
          <a:xfrm>
            <a:off x="3546987" y="6083916"/>
            <a:ext cx="4695720" cy="558069"/>
          </a:xfrm>
        </p:spPr>
        <p:txBody>
          <a:bodyPr/>
          <a:lstStyle/>
          <a:p>
            <a:r>
              <a:rPr lang="pl-PL" dirty="0"/>
              <a:t>Departament Strategii i Współpracy Międzynarodowej Polska Agencja Kosmiczna</a:t>
            </a:r>
          </a:p>
          <a:p>
            <a:r>
              <a:rPr lang="pl-PL" dirty="0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0C7D7A65-D5ED-431A-8D3A-82222AFF3B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4198552"/>
              </p:ext>
            </p:extLst>
          </p:nvPr>
        </p:nvGraphicFramePr>
        <p:xfrm>
          <a:off x="1242466" y="1592306"/>
          <a:ext cx="6403319" cy="38566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951992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stopki 10"/>
          <p:cNvSpPr>
            <a:spLocks noGrp="1"/>
          </p:cNvSpPr>
          <p:nvPr>
            <p:ph type="ftr" sz="quarter" idx="15"/>
          </p:nvPr>
        </p:nvSpPr>
        <p:spPr>
          <a:xfrm>
            <a:off x="3546987" y="6083916"/>
            <a:ext cx="4695720" cy="558069"/>
          </a:xfrm>
        </p:spPr>
        <p:txBody>
          <a:bodyPr/>
          <a:lstStyle/>
          <a:p>
            <a:r>
              <a:rPr lang="pl-PL" dirty="0"/>
              <a:t>Departament Strategii i Współpracy Międzynarodowej Polska Agencja Kosmiczna</a:t>
            </a:r>
          </a:p>
          <a:p>
            <a:r>
              <a:rPr lang="pl-PL" dirty="0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15" y="951076"/>
            <a:ext cx="4103245" cy="4878223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353666" y="1309551"/>
            <a:ext cx="3225870" cy="2105168"/>
          </a:xfrm>
        </p:spPr>
        <p:txBody>
          <a:bodyPr>
            <a:normAutofit/>
          </a:bodyPr>
          <a:lstStyle/>
          <a:p>
            <a:pPr algn="ctr"/>
            <a:r>
              <a:rPr lang="pl-PL" sz="2700" dirty="0"/>
              <a:t>PLIIS – </a:t>
            </a:r>
            <a:r>
              <a:rPr lang="pl-PL" sz="2700" dirty="0" err="1"/>
              <a:t>Invitation</a:t>
            </a:r>
            <a:r>
              <a:rPr lang="pl-PL" sz="2700" dirty="0"/>
              <a:t> to Tender (ITT)</a:t>
            </a:r>
            <a:br>
              <a:rPr lang="pl-PL" sz="2700" dirty="0"/>
            </a:br>
            <a:br>
              <a:rPr lang="pl-PL" sz="2700" dirty="0"/>
            </a:br>
            <a:r>
              <a:rPr lang="pl-PL" sz="2000" dirty="0" err="1"/>
              <a:t>Cover</a:t>
            </a:r>
            <a:r>
              <a:rPr lang="pl-PL" sz="2000" dirty="0"/>
              <a:t> </a:t>
            </a:r>
            <a:r>
              <a:rPr lang="pl-PL" sz="2000" dirty="0" err="1"/>
              <a:t>Letter</a:t>
            </a:r>
            <a:br>
              <a:rPr lang="pl-PL" sz="2700" dirty="0"/>
            </a:br>
            <a:endParaRPr lang="en-US" dirty="0"/>
          </a:p>
        </p:txBody>
      </p:sp>
      <p:sp>
        <p:nvSpPr>
          <p:cNvPr id="2" name="pole tekstowe 1"/>
          <p:cNvSpPr txBox="1"/>
          <p:nvPr/>
        </p:nvSpPr>
        <p:spPr>
          <a:xfrm>
            <a:off x="4830099" y="3584218"/>
            <a:ext cx="39024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u="sng" dirty="0">
                <a:solidFill>
                  <a:srgbClr val="FF0000"/>
                </a:solidFill>
              </a:rPr>
              <a:t>Załącznik A (PLIIS Mapy drogowe),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b="1" dirty="0"/>
              <a:t>Załącznik B (poziomy TRL),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Załącznik 1 (wzór kontraktu),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Załącznik 2 (procedury </a:t>
            </a:r>
            <a:r>
              <a:rPr lang="pl-PL" dirty="0" err="1"/>
              <a:t>przetargowe-General</a:t>
            </a:r>
            <a:r>
              <a:rPr lang="pl-PL" dirty="0"/>
              <a:t> Tender </a:t>
            </a:r>
            <a:r>
              <a:rPr lang="pl-PL" dirty="0" err="1"/>
              <a:t>Conditions</a:t>
            </a:r>
            <a:r>
              <a:rPr lang="pl-PL" dirty="0"/>
              <a:t>).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B5C02200-B81D-4304-AD4A-762A027CB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3359" y="3331869"/>
            <a:ext cx="291307" cy="82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28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73380" y="342900"/>
            <a:ext cx="8351520" cy="488153"/>
          </a:xfrm>
        </p:spPr>
        <p:txBody>
          <a:bodyPr>
            <a:noAutofit/>
          </a:bodyPr>
          <a:lstStyle/>
          <a:p>
            <a:pPr algn="ctr"/>
            <a:r>
              <a:rPr lang="pl-PL" sz="2800" dirty="0"/>
              <a:t>ESA – poziomy gotowości technologii </a:t>
            </a:r>
            <a:r>
              <a:rPr lang="pl-PL" sz="2800" dirty="0" err="1"/>
              <a:t>trl</a:t>
            </a:r>
            <a:endParaRPr lang="en-US" sz="2800" dirty="0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5"/>
          </p:nvPr>
        </p:nvSpPr>
        <p:spPr>
          <a:xfrm>
            <a:off x="3546987" y="6083916"/>
            <a:ext cx="4695720" cy="558069"/>
          </a:xfrm>
        </p:spPr>
        <p:txBody>
          <a:bodyPr/>
          <a:lstStyle/>
          <a:p>
            <a:r>
              <a:rPr lang="pl-PL" dirty="0"/>
              <a:t>Departament Strategii i Współpracy Międzynarodowej Polska Agencja Kosmiczna</a:t>
            </a:r>
          </a:p>
          <a:p>
            <a:r>
              <a:rPr lang="pl-PL" dirty="0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C6E3DAB-8457-44C0-8936-1779B5A8B3DB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1134857"/>
            <a:ext cx="8743950" cy="445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48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715738" y="274205"/>
            <a:ext cx="7198176" cy="616903"/>
          </a:xfrm>
        </p:spPr>
        <p:txBody>
          <a:bodyPr>
            <a:normAutofit/>
          </a:bodyPr>
          <a:lstStyle/>
          <a:p>
            <a:pPr algn="ctr"/>
            <a:r>
              <a:rPr lang="pl-PL" sz="2800" dirty="0"/>
              <a:t>PLIIS: TOP DOWN ACTIVITIES</a:t>
            </a:r>
            <a:endParaRPr lang="en-US" sz="2800" dirty="0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5"/>
          </p:nvPr>
        </p:nvSpPr>
        <p:spPr>
          <a:xfrm>
            <a:off x="3546987" y="6083916"/>
            <a:ext cx="4695720" cy="558069"/>
          </a:xfrm>
        </p:spPr>
        <p:txBody>
          <a:bodyPr/>
          <a:lstStyle/>
          <a:p>
            <a:r>
              <a:rPr lang="pl-PL" dirty="0"/>
              <a:t>Departament Strategii i Współpracy Międzynarodowej Polska Agencja Kosmiczna</a:t>
            </a:r>
          </a:p>
          <a:p>
            <a:r>
              <a:rPr lang="pl-PL" dirty="0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44C6C0E8-A041-4954-905C-80A0F92BFEEF}"/>
              </a:ext>
            </a:extLst>
          </p:cNvPr>
          <p:cNvSpPr/>
          <p:nvPr/>
        </p:nvSpPr>
        <p:spPr>
          <a:xfrm>
            <a:off x="347209" y="1113479"/>
            <a:ext cx="8537711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200" b="1" dirty="0">
                <a:solidFill>
                  <a:srgbClr val="28468B"/>
                </a:solidFill>
              </a:rPr>
              <a:t>Wsparcie wybranych obszarów, w których polskie podmioty mają potencjał, kompetencje i mogłyby sprostać konkurencji po 2019;</a:t>
            </a:r>
          </a:p>
          <a:p>
            <a:r>
              <a:rPr lang="pl-PL" sz="2200" b="1" dirty="0">
                <a:solidFill>
                  <a:srgbClr val="28468B"/>
                </a:solidFill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200" b="1" dirty="0">
                <a:solidFill>
                  <a:srgbClr val="28468B"/>
                </a:solidFill>
              </a:rPr>
              <a:t>Rozwój technologii do możliwie wysokiego poziomu gotowości (TRL 6-7);</a:t>
            </a:r>
          </a:p>
          <a:p>
            <a:endParaRPr lang="pl-PL" sz="2200" b="1" dirty="0">
              <a:solidFill>
                <a:srgbClr val="28468B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200" b="1" dirty="0">
                <a:solidFill>
                  <a:srgbClr val="28468B"/>
                </a:solidFill>
              </a:rPr>
              <a:t>Mapy drogowe (</a:t>
            </a:r>
            <a:r>
              <a:rPr lang="pl-PL" sz="2200" b="1" dirty="0" err="1">
                <a:solidFill>
                  <a:srgbClr val="28468B"/>
                </a:solidFill>
              </a:rPr>
              <a:t>Roadmaps</a:t>
            </a:r>
            <a:r>
              <a:rPr lang="pl-PL" sz="2200" b="1" dirty="0">
                <a:solidFill>
                  <a:srgbClr val="28468B"/>
                </a:solidFill>
              </a:rPr>
              <a:t>) dla każdego obszaru tematycznego: początkowy i końcowy TRL, budżet, rozpoczęcie i zakończenie projektów, zakres prac do wykonania;</a:t>
            </a:r>
          </a:p>
          <a:p>
            <a:endParaRPr lang="pl-PL" sz="2200" b="1" dirty="0">
              <a:solidFill>
                <a:srgbClr val="28468B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200" b="1" dirty="0">
                <a:solidFill>
                  <a:srgbClr val="28468B"/>
                </a:solidFill>
              </a:rPr>
              <a:t>Publikacja na ESA EMITS: IV kw. 2018 – III kw. 2019: 20 tematów konkursowych. </a:t>
            </a:r>
          </a:p>
          <a:p>
            <a:pPr algn="ctr"/>
            <a:endParaRPr lang="pl-PL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077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800" dirty="0"/>
              <a:t>Plan Prezentacji</a:t>
            </a:r>
            <a:endParaRPr lang="en-US" sz="2800" dirty="0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5"/>
          </p:nvPr>
        </p:nvSpPr>
        <p:spPr>
          <a:xfrm>
            <a:off x="3546987" y="6083916"/>
            <a:ext cx="4695720" cy="558069"/>
          </a:xfrm>
        </p:spPr>
        <p:txBody>
          <a:bodyPr/>
          <a:lstStyle/>
          <a:p>
            <a:r>
              <a:rPr lang="pl-PL" dirty="0"/>
              <a:t>Departament Strategii i Współpracy Międzynarodowej Polska Agencja Kosmiczna</a:t>
            </a:r>
          </a:p>
          <a:p>
            <a:r>
              <a:rPr lang="pl-PL" dirty="0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15738" y="1513158"/>
            <a:ext cx="775770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28468B"/>
                </a:solidFill>
              </a:rPr>
              <a:t>Rola i zadania Polskiej Agencji Kosmicznej</a:t>
            </a:r>
          </a:p>
          <a:p>
            <a:pPr algn="just"/>
            <a:endParaRPr lang="pl-PL" sz="2400" b="1" dirty="0">
              <a:solidFill>
                <a:srgbClr val="28468B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28468B"/>
                </a:solidFill>
              </a:rPr>
              <a:t>Europejska Agencja Kosmiczna i jej programy</a:t>
            </a:r>
          </a:p>
          <a:p>
            <a:pPr algn="just"/>
            <a:endParaRPr lang="pl-PL" sz="2400" b="1" dirty="0">
              <a:solidFill>
                <a:srgbClr val="28468B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28468B"/>
                </a:solidFill>
              </a:rPr>
              <a:t>Program Wsparcia dla Polskiego Przemysłu (PLIIS): najważniejsze zmiany konkursowe w 2018/2019 r. </a:t>
            </a:r>
          </a:p>
          <a:p>
            <a:pPr algn="just"/>
            <a:endParaRPr lang="pl-PL" sz="2400" b="1" dirty="0">
              <a:solidFill>
                <a:srgbClr val="28468B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28468B"/>
                </a:solidFill>
              </a:rPr>
              <a:t>Harmonizacja technologii ESA: korzyści dla polskich podmiotów i możliwości współpracy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l-PL" sz="1400" b="1" dirty="0">
              <a:solidFill>
                <a:srgbClr val="2846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850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624689" y="318397"/>
            <a:ext cx="7849355" cy="596003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solidFill>
                  <a:srgbClr val="28468B"/>
                </a:solidFill>
              </a:rPr>
              <a:t>PLIIS ROADMAPS – TOP DOWN ACTIVITIES</a:t>
            </a:r>
            <a:endParaRPr lang="en-US" sz="2800" dirty="0">
              <a:solidFill>
                <a:srgbClr val="28468B"/>
              </a:solidFill>
            </a:endParaRPr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5"/>
          </p:nvPr>
        </p:nvSpPr>
        <p:spPr>
          <a:xfrm>
            <a:off x="3546987" y="6083916"/>
            <a:ext cx="4695720" cy="558069"/>
          </a:xfrm>
        </p:spPr>
        <p:txBody>
          <a:bodyPr/>
          <a:lstStyle/>
          <a:p>
            <a:r>
              <a:rPr lang="pl-PL" dirty="0"/>
              <a:t>Departament Strategii i Współpracy Międzynarodowej Polska Agencja Kosmiczna</a:t>
            </a:r>
          </a:p>
          <a:p>
            <a:r>
              <a:rPr lang="pl-PL" dirty="0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C6E3DAB-8457-44C0-8936-1779B5A8B3D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149B067-DB66-4559-8A1D-614F01A47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0023"/>
            <a:ext cx="9144000" cy="473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22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90451" y="315885"/>
            <a:ext cx="7983593" cy="640080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solidFill>
                  <a:srgbClr val="28468B"/>
                </a:solidFill>
              </a:rPr>
              <a:t>PLIIS </a:t>
            </a:r>
            <a:r>
              <a:rPr lang="pl-PL" sz="2800" dirty="0" err="1">
                <a:solidFill>
                  <a:srgbClr val="28468B"/>
                </a:solidFill>
              </a:rPr>
              <a:t>roadmaps</a:t>
            </a:r>
            <a:r>
              <a:rPr lang="pl-PL" sz="2800" dirty="0">
                <a:solidFill>
                  <a:srgbClr val="28468B"/>
                </a:solidFill>
              </a:rPr>
              <a:t> - TOP DOWN ACTIVITIES</a:t>
            </a:r>
            <a:endParaRPr lang="en-US" dirty="0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5"/>
          </p:nvPr>
        </p:nvSpPr>
        <p:spPr>
          <a:xfrm>
            <a:off x="3546987" y="6083916"/>
            <a:ext cx="4695720" cy="558069"/>
          </a:xfrm>
        </p:spPr>
        <p:txBody>
          <a:bodyPr/>
          <a:lstStyle/>
          <a:p>
            <a:r>
              <a:rPr lang="pl-PL" dirty="0"/>
              <a:t>Departament Strategii i Współpracy Międzynarodowej Polska Agencja Kosmiczna</a:t>
            </a:r>
          </a:p>
          <a:p>
            <a:r>
              <a:rPr lang="pl-PL" dirty="0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607973" y="1209497"/>
            <a:ext cx="830558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2000" b="1" dirty="0">
                <a:solidFill>
                  <a:srgbClr val="28468B"/>
                </a:solidFill>
              </a:rPr>
              <a:t> </a:t>
            </a:r>
          </a:p>
          <a:p>
            <a:r>
              <a:rPr lang="pl-PL" sz="2000" b="1" dirty="0">
                <a:solidFill>
                  <a:srgbClr val="28468B"/>
                </a:solidFill>
              </a:rPr>
              <a:t> </a:t>
            </a:r>
          </a:p>
          <a:p>
            <a:pPr lvl="0"/>
            <a:endParaRPr lang="pl-PL" sz="2000" b="1" dirty="0">
              <a:solidFill>
                <a:srgbClr val="28468B"/>
              </a:solidFill>
            </a:endParaRPr>
          </a:p>
          <a:p>
            <a:pPr lvl="0"/>
            <a:endParaRPr lang="pl-PL" sz="2000" b="1" dirty="0">
              <a:solidFill>
                <a:srgbClr val="28468B"/>
              </a:solidFill>
            </a:endParaRPr>
          </a:p>
          <a:p>
            <a:pPr lvl="0"/>
            <a:endParaRPr lang="pl-PL" sz="2000" b="1" dirty="0">
              <a:solidFill>
                <a:srgbClr val="28468B"/>
              </a:solidFill>
            </a:endParaRPr>
          </a:p>
          <a:p>
            <a:pPr lvl="0"/>
            <a:endParaRPr lang="pl-PL" sz="2000" b="1" dirty="0">
              <a:solidFill>
                <a:srgbClr val="28468B"/>
              </a:solidFill>
            </a:endParaRPr>
          </a:p>
          <a:p>
            <a:pPr lvl="0"/>
            <a:endParaRPr lang="pl-PL" sz="2000" b="1" dirty="0">
              <a:solidFill>
                <a:srgbClr val="28468B"/>
              </a:solidFill>
            </a:endParaRPr>
          </a:p>
          <a:p>
            <a:pPr lvl="0"/>
            <a:endParaRPr lang="pl-PL" sz="2000" b="1" dirty="0">
              <a:solidFill>
                <a:srgbClr val="28468B"/>
              </a:solidFill>
            </a:endParaRPr>
          </a:p>
          <a:p>
            <a:pPr lvl="0"/>
            <a:endParaRPr lang="pl-PL" sz="2000" b="1" dirty="0">
              <a:solidFill>
                <a:srgbClr val="28468B"/>
              </a:solidFill>
            </a:endParaRPr>
          </a:p>
          <a:p>
            <a:pPr lvl="0"/>
            <a:r>
              <a:rPr lang="pl-PL" sz="2000" b="1" dirty="0">
                <a:solidFill>
                  <a:srgbClr val="28468B"/>
                </a:solidFill>
              </a:rPr>
              <a:t> </a:t>
            </a:r>
          </a:p>
          <a:p>
            <a:r>
              <a:rPr lang="pl-PL" sz="2000" b="1" dirty="0">
                <a:solidFill>
                  <a:srgbClr val="28468B"/>
                </a:solidFill>
              </a:rPr>
              <a:t>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9309FCB-2F77-4978-A900-A0E998F0F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3" y="1209497"/>
            <a:ext cx="7642771" cy="452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20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37751" y="326571"/>
            <a:ext cx="8459040" cy="504482"/>
          </a:xfrm>
        </p:spPr>
        <p:txBody>
          <a:bodyPr>
            <a:noAutofit/>
          </a:bodyPr>
          <a:lstStyle/>
          <a:p>
            <a:pPr algn="ctr"/>
            <a:r>
              <a:rPr lang="pl-PL" sz="2800" spc="-50" dirty="0" err="1">
                <a:solidFill>
                  <a:srgbClr val="28468B"/>
                </a:solidFill>
                <a:latin typeface="Futura PT Demi" charset="0"/>
                <a:ea typeface="Futura PT Demi" charset="0"/>
                <a:cs typeface="Futura PT Demi" charset="0"/>
              </a:rPr>
              <a:t>Pliis</a:t>
            </a:r>
            <a:r>
              <a:rPr lang="pl-PL" sz="2800" spc="-50" dirty="0">
                <a:solidFill>
                  <a:srgbClr val="28468B"/>
                </a:solidFill>
                <a:latin typeface="Futura PT Demi" charset="0"/>
                <a:ea typeface="Futura PT Demi" charset="0"/>
                <a:cs typeface="Futura PT Demi" charset="0"/>
              </a:rPr>
              <a:t> </a:t>
            </a:r>
            <a:r>
              <a:rPr lang="pl-PL" sz="2800" spc="-50" dirty="0" err="1">
                <a:solidFill>
                  <a:srgbClr val="28468B"/>
                </a:solidFill>
                <a:latin typeface="Futura PT Demi" charset="0"/>
                <a:ea typeface="Futura PT Demi" charset="0"/>
                <a:cs typeface="Futura PT Demi" charset="0"/>
              </a:rPr>
              <a:t>Roadmaps</a:t>
            </a:r>
            <a:r>
              <a:rPr lang="pl-PL" sz="2800" spc="-50" dirty="0">
                <a:solidFill>
                  <a:srgbClr val="28468B"/>
                </a:solidFill>
                <a:latin typeface="Futura PT Demi" charset="0"/>
                <a:ea typeface="Futura PT Demi" charset="0"/>
                <a:cs typeface="Futura PT Demi" charset="0"/>
              </a:rPr>
              <a:t> - Top Down </a:t>
            </a:r>
            <a:r>
              <a:rPr lang="pl-PL" sz="2800" spc="-50" dirty="0" err="1">
                <a:solidFill>
                  <a:srgbClr val="28468B"/>
                </a:solidFill>
                <a:latin typeface="Futura PT Demi" charset="0"/>
                <a:ea typeface="Futura PT Demi" charset="0"/>
                <a:cs typeface="Futura PT Demi" charset="0"/>
              </a:rPr>
              <a:t>Activities</a:t>
            </a:r>
            <a:endParaRPr lang="en-US" sz="2800" spc="-50" dirty="0">
              <a:solidFill>
                <a:srgbClr val="28468B"/>
              </a:solidFill>
              <a:latin typeface="Futura PT Demi" charset="0"/>
              <a:ea typeface="Futura PT Demi" charset="0"/>
              <a:cs typeface="Futura PT Demi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978341B-EC94-4F09-9F27-A2AC12E6C440}"/>
              </a:ext>
            </a:extLst>
          </p:cNvPr>
          <p:cNvSpPr/>
          <p:nvPr/>
        </p:nvSpPr>
        <p:spPr>
          <a:xfrm>
            <a:off x="731519" y="1358537"/>
            <a:ext cx="1528351" cy="152835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Systemy napędowe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8A71AAF7-7E6B-4D4B-8404-27125835E115}"/>
              </a:ext>
            </a:extLst>
          </p:cNvPr>
          <p:cNvSpPr/>
          <p:nvPr/>
        </p:nvSpPr>
        <p:spPr>
          <a:xfrm>
            <a:off x="2586445" y="1384663"/>
            <a:ext cx="1528354" cy="1502228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Mikrofale i łączność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4A03C9B7-6B5B-438C-9D09-83FE0FC769AC}"/>
              </a:ext>
            </a:extLst>
          </p:cNvPr>
          <p:cNvSpPr/>
          <p:nvPr/>
        </p:nvSpPr>
        <p:spPr>
          <a:xfrm>
            <a:off x="4441373" y="1371600"/>
            <a:ext cx="1528354" cy="1502228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SSA (Space </a:t>
            </a:r>
            <a:r>
              <a:rPr lang="pl-PL" dirty="0" err="1"/>
              <a:t>Situational</a:t>
            </a:r>
            <a:r>
              <a:rPr lang="pl-PL" dirty="0"/>
              <a:t> </a:t>
            </a:r>
            <a:r>
              <a:rPr lang="pl-PL" dirty="0" err="1"/>
              <a:t>Awareness</a:t>
            </a:r>
            <a:r>
              <a:rPr lang="pl-PL" dirty="0"/>
              <a:t>)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D1E5B9B-1301-4564-8128-976D706803D3}"/>
              </a:ext>
            </a:extLst>
          </p:cNvPr>
          <p:cNvSpPr/>
          <p:nvPr/>
        </p:nvSpPr>
        <p:spPr>
          <a:xfrm>
            <a:off x="6296298" y="1384664"/>
            <a:ext cx="1619795" cy="146937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Oprogramowanie dla ESOC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11FA00C8-8FDB-4036-A7B4-3EBA6B7F613F}"/>
              </a:ext>
            </a:extLst>
          </p:cNvPr>
          <p:cNvSpPr/>
          <p:nvPr/>
        </p:nvSpPr>
        <p:spPr>
          <a:xfrm>
            <a:off x="1219200" y="3553103"/>
            <a:ext cx="1713411" cy="152835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Włączanie polskiego przemysłu w łańcuch dostaw „LSI”</a:t>
            </a: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CE30B84D-FEE3-4F50-B14E-D90E7B6C0134}"/>
              </a:ext>
            </a:extLst>
          </p:cNvPr>
          <p:cNvSpPr/>
          <p:nvPr/>
        </p:nvSpPr>
        <p:spPr>
          <a:xfrm>
            <a:off x="3370218" y="3546764"/>
            <a:ext cx="1826622" cy="158694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Aplikacje wspierające administrację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30269B19-953C-49C3-BF11-D3228761D614}"/>
              </a:ext>
            </a:extLst>
          </p:cNvPr>
          <p:cNvSpPr/>
          <p:nvPr/>
        </p:nvSpPr>
        <p:spPr>
          <a:xfrm>
            <a:off x="5505995" y="3605350"/>
            <a:ext cx="1836914" cy="152835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Wsparcie  szkoleniowe: zarządzanie jakością PA/QA 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E52F404-FF24-4330-B61B-EF02131B1F14}"/>
              </a:ext>
            </a:extLst>
          </p:cNvPr>
          <p:cNvSpPr txBox="1"/>
          <p:nvPr/>
        </p:nvSpPr>
        <p:spPr>
          <a:xfrm>
            <a:off x="3370218" y="5917476"/>
            <a:ext cx="49840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b="1" dirty="0">
                <a:solidFill>
                  <a:srgbClr val="28468B"/>
                </a:solidFill>
              </a:rPr>
              <a:t>Departament Strategii i Współpracy Międzynarodowej</a:t>
            </a:r>
          </a:p>
          <a:p>
            <a:pPr algn="r"/>
            <a:r>
              <a:rPr lang="pl-PL" sz="1400" b="1" dirty="0">
                <a:solidFill>
                  <a:srgbClr val="28468B"/>
                </a:solidFill>
              </a:rPr>
              <a:t>Polska Agencja Kosmiczna</a:t>
            </a:r>
          </a:p>
          <a:p>
            <a:pPr algn="r"/>
            <a:r>
              <a:rPr lang="pl-PL" sz="1400" dirty="0">
                <a:solidFill>
                  <a:srgbClr val="28468B"/>
                </a:solidFill>
              </a:rPr>
              <a:t>www.polsa.gov.pl</a:t>
            </a:r>
          </a:p>
          <a:p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982004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715738" y="216015"/>
            <a:ext cx="7198176" cy="615038"/>
          </a:xfrm>
        </p:spPr>
        <p:txBody>
          <a:bodyPr>
            <a:normAutofit/>
          </a:bodyPr>
          <a:lstStyle/>
          <a:p>
            <a:pPr algn="ctr"/>
            <a:r>
              <a:rPr lang="pl-PL" sz="2700" dirty="0"/>
              <a:t>Systemy napędowe (</a:t>
            </a:r>
            <a:r>
              <a:rPr lang="pl-PL" sz="2700" dirty="0" err="1"/>
              <a:t>Propulsion</a:t>
            </a:r>
            <a:r>
              <a:rPr lang="pl-PL" sz="2700" dirty="0"/>
              <a:t>) </a:t>
            </a:r>
            <a:endParaRPr lang="en-US" sz="2700" dirty="0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5"/>
          </p:nvPr>
        </p:nvSpPr>
        <p:spPr>
          <a:xfrm>
            <a:off x="3546987" y="6083916"/>
            <a:ext cx="4695720" cy="558069"/>
          </a:xfrm>
        </p:spPr>
        <p:txBody>
          <a:bodyPr/>
          <a:lstStyle/>
          <a:p>
            <a:r>
              <a:rPr lang="pl-PL" dirty="0"/>
              <a:t>Departament Strategii i Współpracy Międzynarodowej Polska Agencja Kosmiczna</a:t>
            </a:r>
          </a:p>
          <a:p>
            <a:r>
              <a:rPr lang="pl-PL" dirty="0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715738" y="1427094"/>
            <a:ext cx="793705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2000" b="1" dirty="0">
                <a:solidFill>
                  <a:srgbClr val="28468B"/>
                </a:solidFill>
              </a:rPr>
              <a:t>Budżet – 2 mln euro</a:t>
            </a:r>
          </a:p>
          <a:p>
            <a:endParaRPr lang="pl-PL" sz="2000" b="1" dirty="0">
              <a:solidFill>
                <a:srgbClr val="28468B"/>
              </a:solidFill>
            </a:endParaRPr>
          </a:p>
          <a:p>
            <a:r>
              <a:rPr lang="pl-PL" sz="2000" b="1" dirty="0">
                <a:solidFill>
                  <a:srgbClr val="28468B"/>
                </a:solidFill>
              </a:rPr>
              <a:t>Cel: podniesienie poziomu gotowości technologicznej w zakresie wybranych podsystemów i komponentów, w szczególności:</a:t>
            </a:r>
          </a:p>
          <a:p>
            <a:endParaRPr lang="pl-PL" sz="2000" b="1" dirty="0">
              <a:solidFill>
                <a:srgbClr val="28468B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28468B"/>
                </a:solidFill>
              </a:rPr>
              <a:t>zaworów silnikowych (</a:t>
            </a:r>
            <a:r>
              <a:rPr lang="pl-PL" sz="2000" b="1" dirty="0" err="1">
                <a:solidFill>
                  <a:srgbClr val="28468B"/>
                </a:solidFill>
              </a:rPr>
              <a:t>thruster</a:t>
            </a:r>
            <a:r>
              <a:rPr lang="pl-PL" sz="2000" b="1" dirty="0">
                <a:solidFill>
                  <a:srgbClr val="28468B"/>
                </a:solidFill>
              </a:rPr>
              <a:t> </a:t>
            </a:r>
            <a:r>
              <a:rPr lang="pl-PL" sz="2000" b="1" dirty="0" err="1">
                <a:solidFill>
                  <a:srgbClr val="28468B"/>
                </a:solidFill>
              </a:rPr>
              <a:t>valves</a:t>
            </a:r>
            <a:r>
              <a:rPr lang="pl-PL" sz="2000" b="1" dirty="0">
                <a:solidFill>
                  <a:srgbClr val="28468B"/>
                </a:solidFill>
              </a:rPr>
              <a:t>) – </a:t>
            </a:r>
            <a:r>
              <a:rPr lang="pl-PL" sz="2000" b="1" i="1" dirty="0">
                <a:solidFill>
                  <a:srgbClr val="28468B"/>
                </a:solidFill>
              </a:rPr>
              <a:t>wysoki priorytet;</a:t>
            </a:r>
          </a:p>
          <a:p>
            <a:pPr lvl="0"/>
            <a:endParaRPr lang="pl-PL" sz="2000" b="1" dirty="0">
              <a:solidFill>
                <a:srgbClr val="28468B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28468B"/>
                </a:solidFill>
              </a:rPr>
              <a:t>zbiorników </a:t>
            </a:r>
            <a:r>
              <a:rPr lang="pl-PL" sz="2000" b="1" dirty="0" err="1">
                <a:solidFill>
                  <a:srgbClr val="28468B"/>
                </a:solidFill>
              </a:rPr>
              <a:t>deorbitowalnych</a:t>
            </a:r>
            <a:r>
              <a:rPr lang="pl-PL" sz="2000" b="1" dirty="0">
                <a:solidFill>
                  <a:srgbClr val="28468B"/>
                </a:solidFill>
              </a:rPr>
              <a:t> (</a:t>
            </a:r>
            <a:r>
              <a:rPr lang="pl-PL" sz="2000" b="1" dirty="0" err="1">
                <a:solidFill>
                  <a:srgbClr val="28468B"/>
                </a:solidFill>
              </a:rPr>
              <a:t>demisable</a:t>
            </a:r>
            <a:r>
              <a:rPr lang="pl-PL" sz="2000" b="1" dirty="0">
                <a:solidFill>
                  <a:srgbClr val="28468B"/>
                </a:solidFill>
              </a:rPr>
              <a:t> </a:t>
            </a:r>
            <a:r>
              <a:rPr lang="pl-PL" sz="2000" b="1" dirty="0" err="1">
                <a:solidFill>
                  <a:srgbClr val="28468B"/>
                </a:solidFill>
              </a:rPr>
              <a:t>tanks</a:t>
            </a:r>
            <a:r>
              <a:rPr lang="pl-PL" sz="2000" b="1" dirty="0">
                <a:solidFill>
                  <a:srgbClr val="28468B"/>
                </a:solidFill>
              </a:rPr>
              <a:t>),</a:t>
            </a:r>
          </a:p>
          <a:p>
            <a:pPr lvl="0"/>
            <a:endParaRPr lang="pl-PL" sz="2000" b="1" dirty="0">
              <a:solidFill>
                <a:srgbClr val="28468B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28468B"/>
                </a:solidFill>
              </a:rPr>
              <a:t>zielonych napędów (</a:t>
            </a:r>
            <a:r>
              <a:rPr lang="pl-PL" sz="2000" b="1" dirty="0" err="1">
                <a:solidFill>
                  <a:srgbClr val="28468B"/>
                </a:solidFill>
              </a:rPr>
              <a:t>green</a:t>
            </a:r>
            <a:r>
              <a:rPr lang="pl-PL" sz="2000" b="1" dirty="0">
                <a:solidFill>
                  <a:srgbClr val="28468B"/>
                </a:solidFill>
              </a:rPr>
              <a:t> </a:t>
            </a:r>
            <a:r>
              <a:rPr lang="pl-PL" sz="2000" b="1" dirty="0" err="1">
                <a:solidFill>
                  <a:srgbClr val="28468B"/>
                </a:solidFill>
              </a:rPr>
              <a:t>propellant</a:t>
            </a:r>
            <a:r>
              <a:rPr lang="pl-PL" sz="2000" b="1" dirty="0">
                <a:solidFill>
                  <a:srgbClr val="28468B"/>
                </a:solidFill>
              </a:rPr>
              <a:t>) i paliwa hybrydowego.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l-PL" sz="2000" b="1" dirty="0">
              <a:solidFill>
                <a:srgbClr val="28468B"/>
              </a:solidFill>
            </a:endParaRPr>
          </a:p>
          <a:p>
            <a:pPr lvl="0"/>
            <a:r>
              <a:rPr lang="pl-PL" sz="2000" b="1" dirty="0">
                <a:solidFill>
                  <a:srgbClr val="28468B"/>
                </a:solidFill>
              </a:rPr>
              <a:t>Publikacja przetargów na EMITS: IV kw. 2018 – III kw. 2019.</a:t>
            </a:r>
          </a:p>
          <a:p>
            <a:endParaRPr lang="pl-PL" sz="1200" b="1" dirty="0"/>
          </a:p>
        </p:txBody>
      </p:sp>
      <p:sp>
        <p:nvSpPr>
          <p:cNvPr id="2" name="Strzałka: w lewo 1">
            <a:extLst>
              <a:ext uri="{FF2B5EF4-FFF2-40B4-BE49-F238E27FC236}">
                <a16:creationId xmlns:a16="http://schemas.microsoft.com/office/drawing/2014/main" id="{6F111BC6-8BBD-44B2-B483-4E203E2B7A5C}"/>
              </a:ext>
            </a:extLst>
          </p:cNvPr>
          <p:cNvSpPr/>
          <p:nvPr/>
        </p:nvSpPr>
        <p:spPr>
          <a:xfrm>
            <a:off x="7299960" y="4808220"/>
            <a:ext cx="1234440" cy="330596"/>
          </a:xfrm>
          <a:prstGeom prst="lef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782748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624689" y="216015"/>
            <a:ext cx="7849355" cy="76437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dirty="0">
                <a:solidFill>
                  <a:srgbClr val="28468B"/>
                </a:solidFill>
              </a:rPr>
              <a:t>OPERACJE KOSMICZNE I WSPACIE DLA CENTRUM OPERACJI KOSMICZNYCH ESA</a:t>
            </a:r>
            <a:endParaRPr lang="en-US" dirty="0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5"/>
          </p:nvPr>
        </p:nvSpPr>
        <p:spPr>
          <a:xfrm>
            <a:off x="3546987" y="6083916"/>
            <a:ext cx="4695720" cy="558069"/>
          </a:xfrm>
        </p:spPr>
        <p:txBody>
          <a:bodyPr/>
          <a:lstStyle/>
          <a:p>
            <a:r>
              <a:rPr lang="pl-PL" dirty="0"/>
              <a:t>Departament Strategii i Współpracy Międzynarodowej Polska Agencja Kosmiczna</a:t>
            </a:r>
          </a:p>
          <a:p>
            <a:r>
              <a:rPr lang="pl-PL" dirty="0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C6E3DAB-8457-44C0-8936-1779B5A8B3DB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347210" y="1082776"/>
            <a:ext cx="83055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2200" b="1" dirty="0">
                <a:solidFill>
                  <a:srgbClr val="28468B"/>
                </a:solidFill>
              </a:rPr>
              <a:t>Budżet – 0,6 mln euro</a:t>
            </a:r>
          </a:p>
          <a:p>
            <a:endParaRPr lang="pl-PL" sz="2200" b="1" dirty="0">
              <a:solidFill>
                <a:srgbClr val="28468B"/>
              </a:solidFill>
            </a:endParaRPr>
          </a:p>
          <a:p>
            <a:r>
              <a:rPr lang="pl-PL" sz="2200" b="1" dirty="0">
                <a:solidFill>
                  <a:srgbClr val="28468B"/>
                </a:solidFill>
              </a:rPr>
              <a:t>Cel: włączenie podmiotów w regularną współpracę z Europejskim Centrum ds. Operacji Kosmicznych (ESOC) w segmencie naziemnym.</a:t>
            </a:r>
          </a:p>
          <a:p>
            <a:endParaRPr lang="pl-PL" sz="2000" b="1" dirty="0">
              <a:solidFill>
                <a:srgbClr val="28468B"/>
              </a:solidFill>
            </a:endParaRPr>
          </a:p>
          <a:p>
            <a:r>
              <a:rPr lang="pl-PL" sz="2200" b="1" dirty="0">
                <a:solidFill>
                  <a:srgbClr val="28468B"/>
                </a:solidFill>
              </a:rPr>
              <a:t>Zakres tematyczny projektów: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200" b="1" dirty="0">
                <a:solidFill>
                  <a:srgbClr val="28468B"/>
                </a:solidFill>
              </a:rPr>
              <a:t>systemy monitorująco-kontrolne do zarządzania</a:t>
            </a:r>
          </a:p>
          <a:p>
            <a:r>
              <a:rPr lang="pl-PL" sz="2200" b="1" dirty="0">
                <a:solidFill>
                  <a:srgbClr val="28468B"/>
                </a:solidFill>
              </a:rPr>
              <a:t>     misją i prowadzenia operacji kosmicznych,</a:t>
            </a:r>
          </a:p>
          <a:p>
            <a:endParaRPr lang="pl-PL" sz="2200" b="1" dirty="0">
              <a:solidFill>
                <a:srgbClr val="28468B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200" b="1" dirty="0">
                <a:solidFill>
                  <a:srgbClr val="28468B"/>
                </a:solidFill>
              </a:rPr>
              <a:t>narzędzia do symulacji i weryfikacja misji. </a:t>
            </a:r>
          </a:p>
          <a:p>
            <a:r>
              <a:rPr lang="pl-PL" sz="2200" b="1" dirty="0">
                <a:solidFill>
                  <a:srgbClr val="28468B"/>
                </a:solidFill>
              </a:rPr>
              <a:t>Publikacja przetargów na EMITS: IV kw. 2018.</a:t>
            </a:r>
          </a:p>
        </p:txBody>
      </p:sp>
      <p:pic>
        <p:nvPicPr>
          <p:cNvPr id="6" name="Picture 2" descr="Znalezione obrazy dla zapytania esoc">
            <a:extLst>
              <a:ext uri="{FF2B5EF4-FFF2-40B4-BE49-F238E27FC236}">
                <a16:creationId xmlns:a16="http://schemas.microsoft.com/office/drawing/2014/main" id="{90DF84B3-74C2-4357-8F8A-6F6547C1A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3548131"/>
            <a:ext cx="3162300" cy="21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rzałka: w górę 1">
            <a:extLst>
              <a:ext uri="{FF2B5EF4-FFF2-40B4-BE49-F238E27FC236}">
                <a16:creationId xmlns:a16="http://schemas.microsoft.com/office/drawing/2014/main" id="{825768AE-A0FE-43EF-BA6A-36129D5AB59A}"/>
              </a:ext>
            </a:extLst>
          </p:cNvPr>
          <p:cNvSpPr/>
          <p:nvPr/>
        </p:nvSpPr>
        <p:spPr>
          <a:xfrm>
            <a:off x="2522220" y="4868428"/>
            <a:ext cx="472440" cy="1050297"/>
          </a:xfrm>
          <a:prstGeom prst="up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092295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624689" y="216015"/>
            <a:ext cx="7849355" cy="76437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dirty="0">
                <a:solidFill>
                  <a:srgbClr val="28468B"/>
                </a:solidFill>
              </a:rPr>
              <a:t>KWALIFIKACJA URZĄDZEŃ LOTNYCH NA </a:t>
            </a:r>
            <a:r>
              <a:rPr lang="pl-PL" sz="2800" dirty="0" err="1">
                <a:solidFill>
                  <a:srgbClr val="28468B"/>
                </a:solidFill>
              </a:rPr>
              <a:t>POTRzEBY</a:t>
            </a:r>
            <a:r>
              <a:rPr lang="pl-PL" sz="2800" dirty="0">
                <a:solidFill>
                  <a:srgbClr val="28468B"/>
                </a:solidFill>
              </a:rPr>
              <a:t> INTEGRATORÓW SYSTEMOWYCH (LSI) </a:t>
            </a:r>
            <a:endParaRPr lang="en-US" sz="2800" dirty="0">
              <a:solidFill>
                <a:srgbClr val="28468B"/>
              </a:solidFill>
            </a:endParaRPr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5"/>
          </p:nvPr>
        </p:nvSpPr>
        <p:spPr>
          <a:xfrm>
            <a:off x="3546987" y="6083916"/>
            <a:ext cx="4695720" cy="558069"/>
          </a:xfrm>
        </p:spPr>
        <p:txBody>
          <a:bodyPr/>
          <a:lstStyle/>
          <a:p>
            <a:r>
              <a:rPr lang="pl-PL" dirty="0"/>
              <a:t>Departament Strategii i Współpracy Międzynarodowej Polska Agencja Kosmiczna</a:t>
            </a:r>
          </a:p>
          <a:p>
            <a:r>
              <a:rPr lang="pl-PL" dirty="0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347210" y="1163330"/>
            <a:ext cx="830558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2200" b="1" dirty="0">
                <a:solidFill>
                  <a:srgbClr val="28468B"/>
                </a:solidFill>
              </a:rPr>
              <a:t>Budżet – 2,0 mln euro</a:t>
            </a:r>
          </a:p>
          <a:p>
            <a:endParaRPr lang="pl-PL" sz="2200" b="1" dirty="0">
              <a:solidFill>
                <a:srgbClr val="28468B"/>
              </a:solidFill>
            </a:endParaRPr>
          </a:p>
          <a:p>
            <a:r>
              <a:rPr lang="pl-PL" sz="2200" b="1" dirty="0">
                <a:solidFill>
                  <a:srgbClr val="28468B"/>
                </a:solidFill>
              </a:rPr>
              <a:t>Cel: </a:t>
            </a:r>
          </a:p>
          <a:p>
            <a:r>
              <a:rPr lang="pl-PL" sz="2200" b="1" dirty="0">
                <a:solidFill>
                  <a:srgbClr val="28468B"/>
                </a:solidFill>
              </a:rPr>
              <a:t>włączenie polskich producentów w europejski łańcuch dostaw dla tzw. dużych integratorów systemowych (LSI): Airbus D&amp;S i </a:t>
            </a:r>
            <a:r>
              <a:rPr lang="pl-PL" sz="2200" b="1" dirty="0" err="1">
                <a:solidFill>
                  <a:srgbClr val="28468B"/>
                </a:solidFill>
              </a:rPr>
              <a:t>Thales</a:t>
            </a:r>
            <a:r>
              <a:rPr lang="pl-PL" sz="2200" b="1" dirty="0">
                <a:solidFill>
                  <a:srgbClr val="28468B"/>
                </a:solidFill>
              </a:rPr>
              <a:t> </a:t>
            </a:r>
            <a:r>
              <a:rPr lang="pl-PL" sz="2200" b="1" dirty="0" err="1">
                <a:solidFill>
                  <a:srgbClr val="28468B"/>
                </a:solidFill>
              </a:rPr>
              <a:t>Alenia</a:t>
            </a:r>
            <a:r>
              <a:rPr lang="pl-PL" sz="2200" b="1" dirty="0">
                <a:solidFill>
                  <a:srgbClr val="28468B"/>
                </a:solidFill>
              </a:rPr>
              <a:t> Space. </a:t>
            </a:r>
          </a:p>
          <a:p>
            <a:endParaRPr lang="pl-PL" sz="2200" b="1" dirty="0">
              <a:solidFill>
                <a:srgbClr val="28468B"/>
              </a:solidFill>
            </a:endParaRPr>
          </a:p>
          <a:p>
            <a:r>
              <a:rPr lang="pl-PL" sz="2200" b="1" dirty="0">
                <a:solidFill>
                  <a:srgbClr val="28468B"/>
                </a:solidFill>
              </a:rPr>
              <a:t>Kwalifikacja („</a:t>
            </a:r>
            <a:r>
              <a:rPr lang="pl-PL" sz="2200" b="1" dirty="0" err="1">
                <a:solidFill>
                  <a:srgbClr val="28468B"/>
                </a:solidFill>
              </a:rPr>
              <a:t>space</a:t>
            </a:r>
            <a:r>
              <a:rPr lang="pl-PL" sz="2200" b="1" dirty="0">
                <a:solidFill>
                  <a:srgbClr val="28468B"/>
                </a:solidFill>
              </a:rPr>
              <a:t> </a:t>
            </a:r>
            <a:r>
              <a:rPr lang="pl-PL" sz="2200" b="1" dirty="0" err="1">
                <a:solidFill>
                  <a:srgbClr val="28468B"/>
                </a:solidFill>
              </a:rPr>
              <a:t>quality</a:t>
            </a:r>
            <a:r>
              <a:rPr lang="pl-PL" sz="2200" b="1" dirty="0">
                <a:solidFill>
                  <a:srgbClr val="28468B"/>
                </a:solidFill>
              </a:rPr>
              <a:t>”) urządzeń lotnych  w obszarach: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200" b="1" dirty="0">
                <a:solidFill>
                  <a:srgbClr val="28468B"/>
                </a:solidFill>
              </a:rPr>
              <a:t>okablowanie kosmiczne (</a:t>
            </a:r>
            <a:r>
              <a:rPr lang="pl-PL" sz="2200" b="1" dirty="0" err="1">
                <a:solidFill>
                  <a:srgbClr val="28468B"/>
                </a:solidFill>
              </a:rPr>
              <a:t>space</a:t>
            </a:r>
            <a:r>
              <a:rPr lang="pl-PL" sz="2200" b="1" dirty="0">
                <a:solidFill>
                  <a:srgbClr val="28468B"/>
                </a:solidFill>
              </a:rPr>
              <a:t> </a:t>
            </a:r>
            <a:r>
              <a:rPr lang="pl-PL" sz="2200" b="1" dirty="0" err="1">
                <a:solidFill>
                  <a:srgbClr val="28468B"/>
                </a:solidFill>
              </a:rPr>
              <a:t>harness</a:t>
            </a:r>
            <a:r>
              <a:rPr lang="pl-PL" sz="2200" b="1" dirty="0">
                <a:solidFill>
                  <a:srgbClr val="28468B"/>
                </a:solidFill>
              </a:rPr>
              <a:t>),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200" b="1" dirty="0">
                <a:solidFill>
                  <a:srgbClr val="28468B"/>
                </a:solidFill>
              </a:rPr>
              <a:t>struktury (</a:t>
            </a:r>
            <a:r>
              <a:rPr lang="pl-PL" sz="2200" b="1" dirty="0" err="1">
                <a:solidFill>
                  <a:srgbClr val="28468B"/>
                </a:solidFill>
              </a:rPr>
              <a:t>satellite</a:t>
            </a:r>
            <a:r>
              <a:rPr lang="pl-PL" sz="2200" b="1" dirty="0">
                <a:solidFill>
                  <a:srgbClr val="28468B"/>
                </a:solidFill>
              </a:rPr>
              <a:t> </a:t>
            </a:r>
            <a:r>
              <a:rPr lang="pl-PL" sz="2200" b="1" dirty="0" err="1">
                <a:solidFill>
                  <a:srgbClr val="28468B"/>
                </a:solidFill>
              </a:rPr>
              <a:t>structures</a:t>
            </a:r>
            <a:r>
              <a:rPr lang="pl-PL" sz="2200" b="1" dirty="0">
                <a:solidFill>
                  <a:srgbClr val="28468B"/>
                </a:solidFill>
              </a:rPr>
              <a:t>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200" b="1" dirty="0">
                <a:solidFill>
                  <a:srgbClr val="28468B"/>
                </a:solidFill>
              </a:rPr>
              <a:t>mechanizmy, np. </a:t>
            </a:r>
            <a:r>
              <a:rPr lang="en-US" sz="2200" b="1" dirty="0">
                <a:solidFill>
                  <a:srgbClr val="28468B"/>
                </a:solidFill>
              </a:rPr>
              <a:t>Hold Down and Release Mechanism</a:t>
            </a:r>
            <a:r>
              <a:rPr lang="pl-PL" sz="2200" b="1" dirty="0">
                <a:solidFill>
                  <a:srgbClr val="28468B"/>
                </a:solidFill>
              </a:rPr>
              <a:t>.</a:t>
            </a:r>
            <a:endParaRPr lang="pl-PL" sz="2000" b="1" dirty="0">
              <a:solidFill>
                <a:srgbClr val="28468B"/>
              </a:solidFill>
            </a:endParaRPr>
          </a:p>
          <a:p>
            <a:endParaRPr lang="pl-PL" sz="2000" b="1" dirty="0">
              <a:solidFill>
                <a:srgbClr val="28468B"/>
              </a:solidFill>
            </a:endParaRPr>
          </a:p>
          <a:p>
            <a:r>
              <a:rPr lang="pl-PL" sz="2000" b="1" dirty="0">
                <a:solidFill>
                  <a:srgbClr val="28468B"/>
                </a:solidFill>
              </a:rPr>
              <a:t>Publikacja przetargów na EMITS: IV kw. 2018 – IV kw. 2019.</a:t>
            </a:r>
            <a:endParaRPr lang="pl-PL" sz="2200" b="1" dirty="0">
              <a:solidFill>
                <a:srgbClr val="28468B"/>
              </a:solidFill>
            </a:endParaRPr>
          </a:p>
        </p:txBody>
      </p:sp>
      <p:sp>
        <p:nvSpPr>
          <p:cNvPr id="2" name="Strzałka: w lewo 1">
            <a:extLst>
              <a:ext uri="{FF2B5EF4-FFF2-40B4-BE49-F238E27FC236}">
                <a16:creationId xmlns:a16="http://schemas.microsoft.com/office/drawing/2014/main" id="{F8A5FDCA-D65A-4E01-B9B8-398329CF0805}"/>
              </a:ext>
            </a:extLst>
          </p:cNvPr>
          <p:cNvSpPr/>
          <p:nvPr/>
        </p:nvSpPr>
        <p:spPr>
          <a:xfrm>
            <a:off x="6987540" y="5181600"/>
            <a:ext cx="1386840" cy="411404"/>
          </a:xfrm>
          <a:prstGeom prst="lef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699965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624689" y="229613"/>
            <a:ext cx="7849355" cy="586376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solidFill>
                  <a:srgbClr val="28468B"/>
                </a:solidFill>
              </a:rPr>
              <a:t>SSA (SPACE SITUATIONAL AWARENESS)</a:t>
            </a:r>
            <a:endParaRPr lang="en-US" sz="2800" dirty="0">
              <a:solidFill>
                <a:srgbClr val="28468B"/>
              </a:solidFill>
            </a:endParaRPr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5"/>
          </p:nvPr>
        </p:nvSpPr>
        <p:spPr>
          <a:xfrm>
            <a:off x="3546987" y="6083916"/>
            <a:ext cx="4695720" cy="558069"/>
          </a:xfrm>
        </p:spPr>
        <p:txBody>
          <a:bodyPr/>
          <a:lstStyle/>
          <a:p>
            <a:r>
              <a:rPr lang="pl-PL" dirty="0"/>
              <a:t>Departament Strategii i Współpracy Międzynarodowej Polska Agencja Kosmiczna</a:t>
            </a:r>
          </a:p>
          <a:p>
            <a:r>
              <a:rPr lang="pl-PL" dirty="0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396575" y="1159052"/>
            <a:ext cx="830558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2400" b="1" dirty="0">
                <a:solidFill>
                  <a:srgbClr val="28468B"/>
                </a:solidFill>
              </a:rPr>
              <a:t>Budżet – 0,5 mln euro.</a:t>
            </a:r>
          </a:p>
          <a:p>
            <a:r>
              <a:rPr lang="pl-PL" sz="2400" b="1" dirty="0">
                <a:solidFill>
                  <a:srgbClr val="28468B"/>
                </a:solidFill>
              </a:rPr>
              <a:t>Cel: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28468B"/>
                </a:solidFill>
              </a:rPr>
              <a:t>wsparcie podmiotów uczestniczących w przetargach ESA;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28468B"/>
                </a:solidFill>
              </a:rPr>
              <a:t>realizacja projektów z zakresu sensorów jako polski wkład do europejskiego konsorcjum EU SST;</a:t>
            </a:r>
          </a:p>
          <a:p>
            <a:r>
              <a:rPr lang="pl-PL" sz="2400" b="1" dirty="0">
                <a:solidFill>
                  <a:srgbClr val="28468B"/>
                </a:solidFill>
              </a:rPr>
              <a:t>Zakres tematyczny: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28468B"/>
                </a:solidFill>
              </a:rPr>
              <a:t>SST (Space Surveillance and Tracking</a:t>
            </a:r>
            <a:r>
              <a:rPr lang="pl-PL" sz="2400" b="1" dirty="0">
                <a:solidFill>
                  <a:srgbClr val="28468B"/>
                </a:solidFill>
              </a:rPr>
              <a:t>)  - </a:t>
            </a:r>
            <a:r>
              <a:rPr lang="pl-PL" sz="2400" b="1" i="1" u="sng" dirty="0">
                <a:solidFill>
                  <a:srgbClr val="28468B"/>
                </a:solidFill>
              </a:rPr>
              <a:t>priorytet</a:t>
            </a:r>
            <a:r>
              <a:rPr lang="pl-PL" sz="2400" b="1" dirty="0">
                <a:solidFill>
                  <a:srgbClr val="28468B"/>
                </a:solidFill>
              </a:rPr>
              <a:t>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28468B"/>
                </a:solidFill>
              </a:rPr>
              <a:t>NEO (</a:t>
            </a:r>
            <a:r>
              <a:rPr lang="en-GB" sz="2400" b="1" dirty="0">
                <a:solidFill>
                  <a:srgbClr val="28468B"/>
                </a:solidFill>
              </a:rPr>
              <a:t>Near Earth Object Observation</a:t>
            </a:r>
            <a:r>
              <a:rPr lang="pl-PL" sz="2400" b="1" dirty="0">
                <a:solidFill>
                  <a:srgbClr val="28468B"/>
                </a:solidFill>
              </a:rPr>
              <a:t>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28468B"/>
                </a:solidFill>
              </a:rPr>
              <a:t>Space Weather</a:t>
            </a:r>
            <a:r>
              <a:rPr lang="pl-PL" sz="2400" b="1" dirty="0">
                <a:solidFill>
                  <a:srgbClr val="28468B"/>
                </a:solidFill>
              </a:rPr>
              <a:t>.</a:t>
            </a:r>
          </a:p>
          <a:p>
            <a:endParaRPr lang="pl-PL" sz="2000" b="1" dirty="0">
              <a:solidFill>
                <a:srgbClr val="28468B"/>
              </a:solidFill>
            </a:endParaRPr>
          </a:p>
          <a:p>
            <a:r>
              <a:rPr lang="pl-PL" sz="2400" b="1" dirty="0">
                <a:solidFill>
                  <a:srgbClr val="28468B"/>
                </a:solidFill>
              </a:rPr>
              <a:t>Publikacja przetargów na EMITS:</a:t>
            </a:r>
          </a:p>
          <a:p>
            <a:r>
              <a:rPr lang="pl-PL" sz="2400" b="1" dirty="0">
                <a:solidFill>
                  <a:srgbClr val="28468B"/>
                </a:solidFill>
              </a:rPr>
              <a:t>IV kw. 2018 – II kw. 2019.</a:t>
            </a:r>
          </a:p>
        </p:txBody>
      </p:sp>
      <p:sp>
        <p:nvSpPr>
          <p:cNvPr id="2" name="Strzałka: w lewo 1">
            <a:extLst>
              <a:ext uri="{FF2B5EF4-FFF2-40B4-BE49-F238E27FC236}">
                <a16:creationId xmlns:a16="http://schemas.microsoft.com/office/drawing/2014/main" id="{EC992FAD-35FC-4EB0-9945-15A1D806CFA7}"/>
              </a:ext>
            </a:extLst>
          </p:cNvPr>
          <p:cNvSpPr/>
          <p:nvPr/>
        </p:nvSpPr>
        <p:spPr>
          <a:xfrm>
            <a:off x="4686300" y="5166360"/>
            <a:ext cx="1744980" cy="381000"/>
          </a:xfrm>
          <a:prstGeom prst="lef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2795638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42990" y="210025"/>
            <a:ext cx="7849355" cy="774958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solidFill>
                  <a:srgbClr val="28468B"/>
                </a:solidFill>
              </a:rPr>
              <a:t>łączność satelitarna i mikrofale </a:t>
            </a:r>
            <a:endParaRPr lang="en-US" dirty="0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5"/>
          </p:nvPr>
        </p:nvSpPr>
        <p:spPr>
          <a:xfrm>
            <a:off x="3605177" y="5994360"/>
            <a:ext cx="4695720" cy="663473"/>
          </a:xfrm>
        </p:spPr>
        <p:txBody>
          <a:bodyPr/>
          <a:lstStyle/>
          <a:p>
            <a:r>
              <a:rPr lang="pl-PL" dirty="0"/>
              <a:t>Departament Strategii i Współpracy Międzynarodowej Polska Agencja Kosmiczna</a:t>
            </a:r>
          </a:p>
          <a:p>
            <a:r>
              <a:rPr lang="pl-PL" dirty="0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347210" y="1127837"/>
            <a:ext cx="84005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2400" b="1" dirty="0">
                <a:solidFill>
                  <a:srgbClr val="28468B"/>
                </a:solidFill>
              </a:rPr>
              <a:t>Budżet – 1,25 mln euro</a:t>
            </a:r>
          </a:p>
          <a:p>
            <a:endParaRPr lang="pl-PL" sz="2400" b="1" dirty="0">
              <a:solidFill>
                <a:srgbClr val="28468B"/>
              </a:solidFill>
            </a:endParaRPr>
          </a:p>
          <a:p>
            <a:r>
              <a:rPr lang="pl-PL" sz="2400" b="1" dirty="0">
                <a:solidFill>
                  <a:srgbClr val="28468B"/>
                </a:solidFill>
              </a:rPr>
              <a:t>Zakres tematyczny: systemy radiokomunikacji satelitarnej, technologie mikrofalowe, wyposażenie stacji naziemnej, np.: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28468B"/>
                </a:solidFill>
              </a:rPr>
              <a:t>mikrofalowe układy scalone,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28468B"/>
                </a:solidFill>
              </a:rPr>
              <a:t>wzmacniacze mocy,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28468B"/>
                </a:solidFill>
              </a:rPr>
              <a:t>urządzenia pasywne do łączności jak: przetworniki sygnałów. </a:t>
            </a:r>
          </a:p>
          <a:p>
            <a:endParaRPr lang="pl-PL" sz="2400" b="1" dirty="0">
              <a:solidFill>
                <a:srgbClr val="28468B"/>
              </a:solidFill>
            </a:endParaRPr>
          </a:p>
          <a:p>
            <a:r>
              <a:rPr lang="pl-PL" sz="2400" b="1" dirty="0">
                <a:solidFill>
                  <a:srgbClr val="28468B"/>
                </a:solidFill>
              </a:rPr>
              <a:t>Publikacja przetargów na EMITS:</a:t>
            </a:r>
          </a:p>
          <a:p>
            <a:r>
              <a:rPr lang="pl-PL" sz="2400" b="1" dirty="0">
                <a:solidFill>
                  <a:srgbClr val="28468B"/>
                </a:solidFill>
              </a:rPr>
              <a:t>IV kw. 2018 – II kw. 2019.</a:t>
            </a:r>
          </a:p>
        </p:txBody>
      </p:sp>
      <p:sp>
        <p:nvSpPr>
          <p:cNvPr id="2" name="Strzałka: w lewo 1">
            <a:extLst>
              <a:ext uri="{FF2B5EF4-FFF2-40B4-BE49-F238E27FC236}">
                <a16:creationId xmlns:a16="http://schemas.microsoft.com/office/drawing/2014/main" id="{BD0D8798-F501-401D-BDC1-11A0D2720AD9}"/>
              </a:ext>
            </a:extLst>
          </p:cNvPr>
          <p:cNvSpPr/>
          <p:nvPr/>
        </p:nvSpPr>
        <p:spPr>
          <a:xfrm>
            <a:off x="4838700" y="4450432"/>
            <a:ext cx="1844040" cy="564584"/>
          </a:xfrm>
          <a:prstGeom prst="lef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499892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05740" y="210025"/>
            <a:ext cx="8839200" cy="77495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dirty="0">
                <a:solidFill>
                  <a:srgbClr val="28468B"/>
                </a:solidFill>
              </a:rPr>
              <a:t>Aplikacje wspierające administrację publiczną</a:t>
            </a:r>
            <a:endParaRPr lang="en-US" dirty="0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5"/>
          </p:nvPr>
        </p:nvSpPr>
        <p:spPr>
          <a:xfrm>
            <a:off x="3605177" y="5994360"/>
            <a:ext cx="4695720" cy="663473"/>
          </a:xfrm>
        </p:spPr>
        <p:txBody>
          <a:bodyPr/>
          <a:lstStyle/>
          <a:p>
            <a:r>
              <a:rPr lang="pl-PL" dirty="0"/>
              <a:t>Departament Strategii i Współpracy Międzynarodowej Polska Agencja Kosmiczna</a:t>
            </a:r>
          </a:p>
          <a:p>
            <a:r>
              <a:rPr lang="pl-PL" dirty="0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314877" y="1807352"/>
            <a:ext cx="848191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28468B"/>
                </a:solidFill>
              </a:rPr>
              <a:t>Zakres tematyczny: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rgbClr val="28468B"/>
                </a:solidFill>
              </a:rPr>
              <a:t>monitoring terenu  i zmian zachodzących w oparciu o dane satelitarne,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rgbClr val="28468B"/>
                </a:solidFill>
              </a:rPr>
              <a:t>wsparcie dla zarządzania kryzysowego,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rgbClr val="28468B"/>
                </a:solidFill>
              </a:rPr>
              <a:t>dane satelitarne dla rolnictwa precyzyjnego i planowania upraw.</a:t>
            </a:r>
          </a:p>
          <a:p>
            <a:endParaRPr lang="pl-PL" sz="2400" b="1" dirty="0">
              <a:solidFill>
                <a:srgbClr val="28468B"/>
              </a:solidFill>
            </a:endParaRPr>
          </a:p>
          <a:p>
            <a:r>
              <a:rPr lang="pl-PL" sz="2400" b="1" dirty="0">
                <a:solidFill>
                  <a:srgbClr val="28468B"/>
                </a:solidFill>
              </a:rPr>
              <a:t>Publikacja przetargów na EMITS – IV kw. 2018.</a:t>
            </a:r>
          </a:p>
          <a:p>
            <a:r>
              <a:rPr lang="pl-PL" sz="2400" b="1" dirty="0">
                <a:solidFill>
                  <a:srgbClr val="28468B"/>
                </a:solidFill>
              </a:rPr>
              <a:t> </a:t>
            </a:r>
          </a:p>
          <a:p>
            <a:endParaRPr lang="pl-PL" sz="2000" b="1" dirty="0">
              <a:solidFill>
                <a:srgbClr val="28468B"/>
              </a:solidFill>
            </a:endParaRPr>
          </a:p>
        </p:txBody>
      </p:sp>
      <p:sp>
        <p:nvSpPr>
          <p:cNvPr id="2" name="Strzałka: w lewo 1">
            <a:extLst>
              <a:ext uri="{FF2B5EF4-FFF2-40B4-BE49-F238E27FC236}">
                <a16:creationId xmlns:a16="http://schemas.microsoft.com/office/drawing/2014/main" id="{EB9EA804-ABD0-4CFC-9A51-6ED5EAADFABD}"/>
              </a:ext>
            </a:extLst>
          </p:cNvPr>
          <p:cNvSpPr/>
          <p:nvPr/>
        </p:nvSpPr>
        <p:spPr>
          <a:xfrm>
            <a:off x="6858000" y="4366260"/>
            <a:ext cx="1562100" cy="518160"/>
          </a:xfrm>
          <a:prstGeom prst="lef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2519972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624689" y="266024"/>
            <a:ext cx="7849355" cy="764379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800" dirty="0">
                <a:solidFill>
                  <a:srgbClr val="28468B"/>
                </a:solidFill>
              </a:rPr>
              <a:t>zarządzania projektami, zarządzania jakością i produktem (PM/QA) </a:t>
            </a:r>
            <a:endParaRPr lang="en-US" sz="2800" dirty="0">
              <a:solidFill>
                <a:srgbClr val="28468B"/>
              </a:solidFill>
            </a:endParaRPr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5"/>
          </p:nvPr>
        </p:nvSpPr>
        <p:spPr>
          <a:xfrm>
            <a:off x="3546987" y="6083916"/>
            <a:ext cx="4695720" cy="558069"/>
          </a:xfrm>
        </p:spPr>
        <p:txBody>
          <a:bodyPr/>
          <a:lstStyle/>
          <a:p>
            <a:r>
              <a:rPr lang="pl-PL" dirty="0"/>
              <a:t>Departament Strategii i Współpracy Międzynarodowej Polska Agencja Kosmiczna</a:t>
            </a:r>
          </a:p>
          <a:p>
            <a:r>
              <a:rPr lang="pl-PL" dirty="0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347209" y="1082776"/>
            <a:ext cx="844627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2200" b="1" dirty="0">
                <a:solidFill>
                  <a:srgbClr val="28468B"/>
                </a:solidFill>
              </a:rPr>
              <a:t>Budżet – 0,5 mln euro: maksymalne wsparcie na podmiot: 50 tys. euro. </a:t>
            </a:r>
          </a:p>
          <a:p>
            <a:endParaRPr lang="pl-PL" sz="2200" b="1" dirty="0">
              <a:solidFill>
                <a:srgbClr val="28468B"/>
              </a:solidFill>
            </a:endParaRPr>
          </a:p>
          <a:p>
            <a:r>
              <a:rPr lang="pl-PL" sz="2200" b="1" dirty="0">
                <a:solidFill>
                  <a:srgbClr val="28468B"/>
                </a:solidFill>
              </a:rPr>
              <a:t>Cel: wsparcie doradcze i szkolenia nt. </a:t>
            </a:r>
            <a:r>
              <a:rPr lang="pl-PL" sz="2200" b="1" dirty="0" err="1">
                <a:solidFill>
                  <a:srgbClr val="28468B"/>
                </a:solidFill>
              </a:rPr>
              <a:t>Quality</a:t>
            </a:r>
            <a:r>
              <a:rPr lang="pl-PL" sz="2200" b="1" dirty="0">
                <a:solidFill>
                  <a:srgbClr val="28468B"/>
                </a:solidFill>
              </a:rPr>
              <a:t> Assurance/Product Management: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sz="2200" b="1" u="sng" dirty="0">
                <a:solidFill>
                  <a:srgbClr val="28468B"/>
                </a:solidFill>
              </a:rPr>
              <a:t>zapewnienie jakości produktu</a:t>
            </a:r>
            <a:r>
              <a:rPr lang="pl-PL" sz="2200" b="1" dirty="0">
                <a:solidFill>
                  <a:srgbClr val="28468B"/>
                </a:solidFill>
              </a:rPr>
              <a:t>: systemy zarządzania jakością,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pl-PL" sz="2200" b="1" u="sng" dirty="0">
                <a:solidFill>
                  <a:srgbClr val="28468B"/>
                </a:solidFill>
              </a:rPr>
              <a:t>zarządzanie projektem</a:t>
            </a:r>
            <a:r>
              <a:rPr lang="pl-PL" sz="2200" b="1" dirty="0">
                <a:solidFill>
                  <a:srgbClr val="28468B"/>
                </a:solidFill>
              </a:rPr>
              <a:t>, m. in. przewidywanie, minimalizacja i zapobieganie ryzyka związanego z realizacją projektu (płynność finansowa, terminowa realizacja, zapewnienia ciągłości dostaw).</a:t>
            </a:r>
          </a:p>
          <a:p>
            <a:endParaRPr lang="pl-PL" sz="2200" dirty="0"/>
          </a:p>
          <a:p>
            <a:r>
              <a:rPr lang="pl-PL" sz="2200" b="1" dirty="0">
                <a:solidFill>
                  <a:srgbClr val="28468B"/>
                </a:solidFill>
              </a:rPr>
              <a:t>Co najmniej 10 podmiotów objętych pomocą. </a:t>
            </a:r>
          </a:p>
          <a:p>
            <a:endParaRPr lang="pl-PL" sz="2200" b="1" dirty="0">
              <a:solidFill>
                <a:srgbClr val="28468B"/>
              </a:solidFill>
            </a:endParaRPr>
          </a:p>
          <a:p>
            <a:r>
              <a:rPr lang="pl-PL" sz="2200" b="1" dirty="0">
                <a:solidFill>
                  <a:srgbClr val="28468B"/>
                </a:solidFill>
              </a:rPr>
              <a:t>Nabór beneficjentów publikacja ITT na EMITS:</a:t>
            </a:r>
          </a:p>
          <a:p>
            <a:r>
              <a:rPr lang="pl-PL" sz="2200" b="1" dirty="0">
                <a:solidFill>
                  <a:srgbClr val="28468B"/>
                </a:solidFill>
              </a:rPr>
              <a:t>od stycznia 2019 r.</a:t>
            </a:r>
          </a:p>
          <a:p>
            <a:r>
              <a:rPr lang="pl-PL" sz="2200" b="1" dirty="0">
                <a:solidFill>
                  <a:srgbClr val="28468B"/>
                </a:solidFill>
              </a:rPr>
              <a:t> </a:t>
            </a:r>
          </a:p>
        </p:txBody>
      </p:sp>
      <p:sp>
        <p:nvSpPr>
          <p:cNvPr id="2" name="Strzałka: w lewo 1">
            <a:extLst>
              <a:ext uri="{FF2B5EF4-FFF2-40B4-BE49-F238E27FC236}">
                <a16:creationId xmlns:a16="http://schemas.microsoft.com/office/drawing/2014/main" id="{4A389A73-1D2B-49BD-BB7C-914703A7F5CD}"/>
              </a:ext>
            </a:extLst>
          </p:cNvPr>
          <p:cNvSpPr/>
          <p:nvPr/>
        </p:nvSpPr>
        <p:spPr>
          <a:xfrm>
            <a:off x="6384451" y="4838700"/>
            <a:ext cx="1555590" cy="441960"/>
          </a:xfrm>
          <a:prstGeom prst="lef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2501341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64820" y="297180"/>
            <a:ext cx="7798344" cy="533873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solidFill>
                  <a:srgbClr val="28468B"/>
                </a:solidFill>
                <a:latin typeface="Futura PT Demi" charset="0"/>
                <a:ea typeface="Futura PT Demi" charset="0"/>
                <a:cs typeface="Futura PT Demi" charset="0"/>
              </a:rPr>
              <a:t>Polska Agencja kosmiczna w skrócie</a:t>
            </a:r>
            <a:endParaRPr lang="en-US" sz="2800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29541" y="1138422"/>
            <a:ext cx="7010400" cy="4580936"/>
          </a:xfrm>
        </p:spPr>
        <p:txBody>
          <a:bodyPr>
            <a:normAutofit/>
          </a:bodyPr>
          <a:lstStyle/>
          <a:p>
            <a:pPr algn="ctr"/>
            <a:r>
              <a:rPr lang="pl-PL" sz="1800" cap="all" dirty="0">
                <a:solidFill>
                  <a:srgbClr val="28468B"/>
                </a:solidFill>
                <a:latin typeface="Futura PT Book Reg" charset="0"/>
              </a:rPr>
              <a:t>Status</a:t>
            </a:r>
            <a:endParaRPr lang="pl-PL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800" b="1" dirty="0">
                <a:solidFill>
                  <a:srgbClr val="28468B"/>
                </a:solidFill>
              </a:rPr>
              <a:t>powstała na mocy ustawy z dnia 26 września 2014 r. – </a:t>
            </a:r>
            <a:r>
              <a:rPr lang="pl-PL" sz="1800" b="1" u="sng" dirty="0">
                <a:solidFill>
                  <a:srgbClr val="28468B"/>
                </a:solidFill>
              </a:rPr>
              <a:t>nowelizacja ustawy w trakcie procedowania</a:t>
            </a:r>
            <a:r>
              <a:rPr lang="pl-PL" sz="1800" b="1" dirty="0">
                <a:solidFill>
                  <a:srgbClr val="28468B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800" b="1" dirty="0">
                <a:solidFill>
                  <a:srgbClr val="28468B"/>
                </a:solidFill>
              </a:rPr>
              <a:t>centrala w Gdańsku, oddziały terenowe w Warszawie i Rzeszowie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800" b="1" dirty="0">
                <a:solidFill>
                  <a:srgbClr val="28468B"/>
                </a:solidFill>
              </a:rPr>
              <a:t>struktura: pion Prezesa, pion cywilny, pion obronny;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800" b="1" dirty="0">
                <a:solidFill>
                  <a:srgbClr val="28468B"/>
                </a:solidFill>
              </a:rPr>
              <a:t>Roczny budżet: ~ </a:t>
            </a:r>
            <a:r>
              <a:rPr lang="pl-PL" sz="1800" b="1">
                <a:solidFill>
                  <a:srgbClr val="28468B"/>
                </a:solidFill>
              </a:rPr>
              <a:t>11mln PLN </a:t>
            </a:r>
            <a:r>
              <a:rPr lang="pl-PL" sz="1800" b="1" dirty="0">
                <a:solidFill>
                  <a:srgbClr val="28468B"/>
                </a:solidFill>
              </a:rPr>
              <a:t>(dodatkowe środki od 2019);;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800" b="1" dirty="0">
                <a:solidFill>
                  <a:srgbClr val="28468B"/>
                </a:solidFill>
              </a:rPr>
              <a:t>liczba pracowników: ~ 50;</a:t>
            </a:r>
          </a:p>
          <a:p>
            <a:endParaRPr lang="pl-PL" dirty="0"/>
          </a:p>
          <a:p>
            <a:pPr algn="ctr"/>
            <a:r>
              <a:rPr lang="pl-PL" sz="1800" cap="all" dirty="0">
                <a:solidFill>
                  <a:srgbClr val="28468B"/>
                </a:solidFill>
                <a:latin typeface="Futura PT Book Reg" charset="0"/>
              </a:rPr>
              <a:t>Główne cele:</a:t>
            </a:r>
            <a:endParaRPr lang="pl-PL" cap="all" dirty="0">
              <a:solidFill>
                <a:srgbClr val="28468B"/>
              </a:solidFill>
              <a:latin typeface="Futura PT Book Reg" charset="0"/>
            </a:endParaRPr>
          </a:p>
          <a:p>
            <a:endParaRPr lang="pl-PL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800" b="1" dirty="0">
                <a:solidFill>
                  <a:srgbClr val="28468B"/>
                </a:solidFill>
              </a:rPr>
              <a:t>stworzenie silnego, narodowego sektora kosmicznego, </a:t>
            </a:r>
            <a:br>
              <a:rPr lang="pl-PL" sz="1800" b="1" dirty="0">
                <a:solidFill>
                  <a:srgbClr val="28468B"/>
                </a:solidFill>
              </a:rPr>
            </a:br>
            <a:r>
              <a:rPr lang="pl-PL" sz="1800" b="1" dirty="0">
                <a:solidFill>
                  <a:srgbClr val="28468B"/>
                </a:solidFill>
              </a:rPr>
              <a:t>zdolnego do konkurowania na rynku europejskim;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l-PL" sz="1800" b="1" dirty="0">
                <a:solidFill>
                  <a:srgbClr val="28468B"/>
                </a:solidFill>
              </a:rPr>
              <a:t>wzmocnienie polskiej gospodarki pod względem </a:t>
            </a:r>
            <a:br>
              <a:rPr lang="pl-PL" sz="1800" b="1" dirty="0">
                <a:solidFill>
                  <a:srgbClr val="28468B"/>
                </a:solidFill>
              </a:rPr>
            </a:br>
            <a:r>
              <a:rPr lang="pl-PL" sz="1800" b="1" dirty="0">
                <a:solidFill>
                  <a:srgbClr val="28468B"/>
                </a:solidFill>
              </a:rPr>
              <a:t>ekonomicznym i społecznym.</a:t>
            </a:r>
            <a:endParaRPr lang="en-US" sz="1800" b="1" dirty="0">
              <a:solidFill>
                <a:srgbClr val="28468B"/>
              </a:solidFill>
            </a:endParaRPr>
          </a:p>
          <a:p>
            <a:endParaRPr lang="pl-PL" dirty="0">
              <a:latin typeface="Futura PT Book Reg" charset="0"/>
            </a:endParaRP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C6E3DAB-8457-44C0-8936-1779B5A8B3D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640" y="2298461"/>
            <a:ext cx="3261360" cy="3327504"/>
          </a:xfrm>
          <a:prstGeom prst="rect">
            <a:avLst/>
          </a:prstGeom>
        </p:spPr>
      </p:pic>
      <p:sp>
        <p:nvSpPr>
          <p:cNvPr id="6" name="Symbol zastępczy stopki 10">
            <a:extLst>
              <a:ext uri="{FF2B5EF4-FFF2-40B4-BE49-F238E27FC236}">
                <a16:creationId xmlns:a16="http://schemas.microsoft.com/office/drawing/2014/main" id="{1D253FC1-1C20-416F-AE07-F6DEC591FEF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985260" y="6026727"/>
            <a:ext cx="4457700" cy="615258"/>
          </a:xfrm>
        </p:spPr>
        <p:txBody>
          <a:bodyPr/>
          <a:lstStyle/>
          <a:p>
            <a:r>
              <a:rPr lang="pl-PL" dirty="0"/>
              <a:t>Departament Strategii i Współpracy Międzynarodowej </a:t>
            </a:r>
          </a:p>
          <a:p>
            <a:r>
              <a:rPr lang="pl-PL" dirty="0"/>
              <a:t>Polska Agencja Kosmiczna</a:t>
            </a:r>
          </a:p>
          <a:p>
            <a:r>
              <a:rPr lang="pl-PL" dirty="0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2772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715737" y="280423"/>
            <a:ext cx="7526970" cy="550630"/>
          </a:xfrm>
        </p:spPr>
        <p:txBody>
          <a:bodyPr>
            <a:noAutofit/>
          </a:bodyPr>
          <a:lstStyle/>
          <a:p>
            <a:pPr algn="ctr"/>
            <a:r>
              <a:rPr lang="pl-PL" sz="2800" dirty="0"/>
              <a:t>Platformy internetowe ESA</a:t>
            </a:r>
            <a:endParaRPr lang="en-US" sz="2800" dirty="0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5"/>
          </p:nvPr>
        </p:nvSpPr>
        <p:spPr>
          <a:xfrm>
            <a:off x="3546987" y="6083916"/>
            <a:ext cx="4695720" cy="558069"/>
          </a:xfrm>
        </p:spPr>
        <p:txBody>
          <a:bodyPr/>
          <a:lstStyle/>
          <a:p>
            <a:r>
              <a:rPr lang="pl-PL" dirty="0"/>
              <a:t>Departament Strategii i Współpracy Międzynarodowej Polska Agencja Kosmiczna</a:t>
            </a:r>
          </a:p>
          <a:p>
            <a:r>
              <a:rPr lang="pl-PL" dirty="0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273105" y="2564430"/>
            <a:ext cx="2094271" cy="2585323"/>
          </a:xfrm>
          <a:prstGeom prst="rect">
            <a:avLst/>
          </a:prstGeom>
          <a:noFill/>
          <a:ln>
            <a:solidFill>
              <a:srgbClr val="28468B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/>
              <a:t>Platforma, na której publikowane są informacje o aktualnych przetargach tzw. </a:t>
            </a:r>
            <a:r>
              <a:rPr lang="pl-PL" dirty="0" err="1"/>
              <a:t>Invitation</a:t>
            </a:r>
            <a:r>
              <a:rPr lang="pl-PL" dirty="0"/>
              <a:t>-to-</a:t>
            </a:r>
            <a:r>
              <a:rPr lang="pl-PL" dirty="0" err="1"/>
              <a:t>Tenders</a:t>
            </a:r>
            <a:r>
              <a:rPr lang="pl-PL" dirty="0"/>
              <a:t> (ITT) 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17" name="pole tekstowe 16"/>
          <p:cNvSpPr txBox="1"/>
          <p:nvPr/>
        </p:nvSpPr>
        <p:spPr>
          <a:xfrm>
            <a:off x="3267689" y="2600378"/>
            <a:ext cx="2094271" cy="2585323"/>
          </a:xfrm>
          <a:prstGeom prst="rect">
            <a:avLst/>
          </a:prstGeom>
          <a:noFill/>
          <a:ln>
            <a:solidFill>
              <a:srgbClr val="28468B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/>
              <a:t>System pozwalający na rejestrację podmiotom zainteresowanym współpracą z ESA oraz umożliwiający aplikowanie w przetargach </a:t>
            </a:r>
          </a:p>
          <a:p>
            <a:endParaRPr lang="pl-PL" dirty="0"/>
          </a:p>
        </p:txBody>
      </p:sp>
      <p:sp>
        <p:nvSpPr>
          <p:cNvPr id="18" name="pole tekstowe 17"/>
          <p:cNvSpPr txBox="1"/>
          <p:nvPr/>
        </p:nvSpPr>
        <p:spPr>
          <a:xfrm>
            <a:off x="6262273" y="2542330"/>
            <a:ext cx="2094271" cy="2585323"/>
          </a:xfrm>
          <a:prstGeom prst="rect">
            <a:avLst/>
          </a:prstGeom>
          <a:noFill/>
          <a:ln>
            <a:solidFill>
              <a:srgbClr val="28468B"/>
            </a:solidFill>
          </a:ln>
        </p:spPr>
        <p:txBody>
          <a:bodyPr wrap="square" rtlCol="0">
            <a:spAutoFit/>
          </a:bodyPr>
          <a:lstStyle/>
          <a:p>
            <a:r>
              <a:rPr lang="pl-PL" dirty="0"/>
              <a:t>Portal dla dostawców ESA, dostępny dla podmiotu po podpisaniu kontraktu z ESA, obsługuje aspekty finansowe związane z kontraktami ESA</a:t>
            </a:r>
          </a:p>
        </p:txBody>
      </p:sp>
      <p:grpSp>
        <p:nvGrpSpPr>
          <p:cNvPr id="6" name="Grupa 5"/>
          <p:cNvGrpSpPr/>
          <p:nvPr/>
        </p:nvGrpSpPr>
        <p:grpSpPr>
          <a:xfrm>
            <a:off x="713132" y="1225716"/>
            <a:ext cx="1248171" cy="1248171"/>
            <a:chOff x="649429" y="0"/>
            <a:chExt cx="1248171" cy="1248171"/>
          </a:xfrm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7" name="Owal 6"/>
            <p:cNvSpPr/>
            <p:nvPr/>
          </p:nvSpPr>
          <p:spPr>
            <a:xfrm>
              <a:off x="649429" y="0"/>
              <a:ext cx="1248171" cy="1248171"/>
            </a:xfrm>
            <a:prstGeom prst="ellipse">
              <a:avLst/>
            </a:prstGeom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p3d>
              <a:bevelT w="139700" h="1397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shade val="80000"/>
                <a:alpha val="50000"/>
                <a:hueOff val="112"/>
                <a:satOff val="-493"/>
                <a:lumOff val="2427"/>
                <a:alphaOff val="20000"/>
              </a:schemeClr>
            </a:fillRef>
            <a:effectRef idx="0">
              <a:schemeClr val="accent3">
                <a:shade val="80000"/>
                <a:alpha val="50000"/>
                <a:hueOff val="112"/>
                <a:satOff val="-493"/>
                <a:lumOff val="2427"/>
                <a:alphaOff val="20000"/>
              </a:schemeClr>
            </a:effectRef>
            <a:fontRef idx="minor">
              <a:schemeClr val="tx1"/>
            </a:fontRef>
          </p:style>
        </p:sp>
        <p:sp>
          <p:nvSpPr>
            <p:cNvPr id="9" name="Owal 4"/>
            <p:cNvSpPr txBox="1"/>
            <p:nvPr/>
          </p:nvSpPr>
          <p:spPr>
            <a:xfrm>
              <a:off x="832219" y="182790"/>
              <a:ext cx="882591" cy="88259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2000" b="1" dirty="0"/>
                <a:t>EMITS</a:t>
              </a:r>
              <a:endParaRPr lang="pl-PL" sz="2000" b="1" kern="1200" dirty="0"/>
            </a:p>
          </p:txBody>
        </p:sp>
      </p:grpSp>
      <p:grpSp>
        <p:nvGrpSpPr>
          <p:cNvPr id="14" name="Grupa 13"/>
          <p:cNvGrpSpPr/>
          <p:nvPr/>
        </p:nvGrpSpPr>
        <p:grpSpPr>
          <a:xfrm>
            <a:off x="3690740" y="1236686"/>
            <a:ext cx="1248171" cy="1248171"/>
            <a:chOff x="649429" y="0"/>
            <a:chExt cx="1248171" cy="124817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15" name="Owal 14"/>
            <p:cNvSpPr/>
            <p:nvPr/>
          </p:nvSpPr>
          <p:spPr>
            <a:xfrm>
              <a:off x="649429" y="0"/>
              <a:ext cx="1248171" cy="1248171"/>
            </a:xfrm>
            <a:prstGeom prst="ellipse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shade val="80000"/>
                <a:alpha val="50000"/>
                <a:hueOff val="112"/>
                <a:satOff val="-493"/>
                <a:lumOff val="2427"/>
                <a:alphaOff val="20000"/>
              </a:schemeClr>
            </a:fillRef>
            <a:effectRef idx="0">
              <a:schemeClr val="accent3">
                <a:shade val="80000"/>
                <a:alpha val="50000"/>
                <a:hueOff val="112"/>
                <a:satOff val="-493"/>
                <a:lumOff val="2427"/>
                <a:alphaOff val="20000"/>
              </a:schemeClr>
            </a:effectRef>
            <a:fontRef idx="minor">
              <a:schemeClr val="tx1"/>
            </a:fontRef>
          </p:style>
        </p:sp>
        <p:sp>
          <p:nvSpPr>
            <p:cNvPr id="16" name="Owal 4"/>
            <p:cNvSpPr txBox="1"/>
            <p:nvPr/>
          </p:nvSpPr>
          <p:spPr>
            <a:xfrm>
              <a:off x="832219" y="182790"/>
              <a:ext cx="882591" cy="882591"/>
            </a:xfrm>
            <a:prstGeom prst="rect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600" b="1" kern="1200" dirty="0"/>
                <a:t>ESA-STAR</a:t>
              </a:r>
            </a:p>
          </p:txBody>
        </p:sp>
      </p:grpSp>
      <p:grpSp>
        <p:nvGrpSpPr>
          <p:cNvPr id="10" name="Grupa 9"/>
          <p:cNvGrpSpPr/>
          <p:nvPr/>
        </p:nvGrpSpPr>
        <p:grpSpPr>
          <a:xfrm>
            <a:off x="6665743" y="1187584"/>
            <a:ext cx="1248171" cy="1248171"/>
            <a:chOff x="649429" y="0"/>
            <a:chExt cx="1248171" cy="1248171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13" name="Owal 4"/>
            <p:cNvSpPr txBox="1"/>
            <p:nvPr/>
          </p:nvSpPr>
          <p:spPr>
            <a:xfrm>
              <a:off x="832219" y="182790"/>
              <a:ext cx="882591" cy="882591"/>
            </a:xfrm>
            <a:prstGeom prst="rect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b="1" kern="1200" dirty="0"/>
                <a:t>ESA-P</a:t>
              </a:r>
              <a:endParaRPr lang="pl-PL" sz="1200" b="1" kern="1200" dirty="0"/>
            </a:p>
          </p:txBody>
        </p:sp>
        <p:sp>
          <p:nvSpPr>
            <p:cNvPr id="12" name="Owal 11"/>
            <p:cNvSpPr/>
            <p:nvPr/>
          </p:nvSpPr>
          <p:spPr>
            <a:xfrm>
              <a:off x="649429" y="0"/>
              <a:ext cx="1248171" cy="1248171"/>
            </a:xfrm>
            <a:prstGeom prst="ellipse">
              <a:avLst/>
            </a:prstGeom>
            <a:ln>
              <a:noFill/>
            </a:ln>
            <a:effectLst/>
            <a:sp3d>
              <a:bevelT w="139700" h="1397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3">
                <a:shade val="80000"/>
                <a:alpha val="50000"/>
                <a:hueOff val="112"/>
                <a:satOff val="-493"/>
                <a:lumOff val="2427"/>
                <a:alphaOff val="20000"/>
              </a:schemeClr>
            </a:fillRef>
            <a:effectRef idx="0">
              <a:schemeClr val="accent3">
                <a:shade val="80000"/>
                <a:alpha val="50000"/>
                <a:hueOff val="112"/>
                <a:satOff val="-493"/>
                <a:lumOff val="2427"/>
                <a:alphaOff val="20000"/>
              </a:schemeClr>
            </a:effectRef>
            <a:fontRef idx="minor">
              <a:schemeClr val="tx1"/>
            </a:fontRef>
          </p:style>
        </p:sp>
      </p:grpSp>
      <p:sp>
        <p:nvSpPr>
          <p:cNvPr id="3" name="Prostokąt 2"/>
          <p:cNvSpPr/>
          <p:nvPr/>
        </p:nvSpPr>
        <p:spPr>
          <a:xfrm>
            <a:off x="241532" y="5241002"/>
            <a:ext cx="2191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l-PL" sz="2400" dirty="0">
                <a:hlinkClick r:id="rId2"/>
              </a:rPr>
              <a:t>https://esa.int/</a:t>
            </a:r>
            <a:r>
              <a:rPr lang="pl-PL" sz="2400" dirty="0"/>
              <a:t> </a:t>
            </a:r>
            <a:endParaRPr lang="pl-PL" sz="2400" b="1" u="sng" dirty="0"/>
          </a:p>
        </p:txBody>
      </p:sp>
    </p:spTree>
    <p:extLst>
      <p:ext uri="{BB962C8B-B14F-4D97-AF65-F5344CB8AC3E}">
        <p14:creationId xmlns:p14="http://schemas.microsoft.com/office/powerpoint/2010/main" val="3562353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715738" y="424181"/>
            <a:ext cx="7198176" cy="506844"/>
          </a:xfrm>
        </p:spPr>
        <p:txBody>
          <a:bodyPr>
            <a:normAutofit/>
          </a:bodyPr>
          <a:lstStyle/>
          <a:p>
            <a:pPr algn="ctr"/>
            <a:r>
              <a:rPr lang="pl-PL" sz="2800" dirty="0"/>
              <a:t>Platformy internetowe ESA</a:t>
            </a:r>
            <a:endParaRPr lang="en-US" sz="2800" dirty="0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5"/>
          </p:nvPr>
        </p:nvSpPr>
        <p:spPr>
          <a:xfrm>
            <a:off x="3546987" y="6083916"/>
            <a:ext cx="4695720" cy="558069"/>
          </a:xfrm>
        </p:spPr>
        <p:txBody>
          <a:bodyPr/>
          <a:lstStyle/>
          <a:p>
            <a:r>
              <a:rPr lang="pl-PL" dirty="0"/>
              <a:t>Departament Strategii i Współpracy Międzynarodowej Polska Agencja Kosmiczna</a:t>
            </a:r>
          </a:p>
          <a:p>
            <a:r>
              <a:rPr lang="pl-PL" dirty="0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47700" y="2035938"/>
            <a:ext cx="759500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</a:rPr>
              <a:t>Rejestracja na portalu ESA-STAR </a:t>
            </a:r>
            <a:r>
              <a:rPr lang="pl-PL" sz="2800" b="1" u="sng" dirty="0">
                <a:solidFill>
                  <a:srgbClr val="FF0000"/>
                </a:solidFill>
              </a:rPr>
              <a:t>jest obowiązkowa </a:t>
            </a:r>
            <a:r>
              <a:rPr lang="pl-PL" sz="2800" b="1" dirty="0">
                <a:solidFill>
                  <a:srgbClr val="FF0000"/>
                </a:solidFill>
              </a:rPr>
              <a:t>dla każdego podmiotu, który chce współpracować z ESA</a:t>
            </a:r>
          </a:p>
          <a:p>
            <a:pPr algn="ctr"/>
            <a:endParaRPr lang="pl-PL" sz="1600" b="1" dirty="0">
              <a:solidFill>
                <a:srgbClr val="FF0000"/>
              </a:solidFill>
            </a:endParaRPr>
          </a:p>
          <a:p>
            <a:pPr algn="ctr"/>
            <a:endParaRPr lang="pl-PL" sz="1600" b="1" dirty="0">
              <a:solidFill>
                <a:srgbClr val="FF0000"/>
              </a:solidFill>
            </a:endParaRPr>
          </a:p>
          <a:p>
            <a:pPr algn="ctr"/>
            <a:r>
              <a:rPr lang="pl-PL" sz="2400" b="1" u="sng" dirty="0">
                <a:solidFill>
                  <a:srgbClr val="FF0000"/>
                </a:solidFill>
              </a:rPr>
              <a:t>Rejestracja na ESA-STAR = Dostęp do dokumentów na portalu EMITS = Możliwość złożenia oferty w przetargu= Szansa uzyskania kontraktu z ESA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799DB6D-54BA-4048-AB6F-8A00E5EA8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646" y="2098784"/>
            <a:ext cx="359014" cy="101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340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800" dirty="0"/>
              <a:t>Platforma ESA-STAR</a:t>
            </a:r>
            <a:endParaRPr lang="en-US" sz="2800" dirty="0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5"/>
          </p:nvPr>
        </p:nvSpPr>
        <p:spPr>
          <a:xfrm>
            <a:off x="3546987" y="6083916"/>
            <a:ext cx="4695720" cy="558069"/>
          </a:xfrm>
        </p:spPr>
        <p:txBody>
          <a:bodyPr/>
          <a:lstStyle/>
          <a:p>
            <a:r>
              <a:rPr lang="pl-PL" dirty="0"/>
              <a:t>Departament Strategii i Współpracy Międzynarodowej Polska Agencja Kosmiczna</a:t>
            </a:r>
          </a:p>
          <a:p>
            <a:r>
              <a:rPr lang="pl-PL" dirty="0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56" y="1575599"/>
            <a:ext cx="8362335" cy="328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205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800" dirty="0"/>
              <a:t>Platforma ESA-STAR</a:t>
            </a:r>
            <a:endParaRPr lang="en-US" sz="2800" dirty="0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5"/>
          </p:nvPr>
        </p:nvSpPr>
        <p:spPr>
          <a:xfrm>
            <a:off x="3546987" y="6083916"/>
            <a:ext cx="4695720" cy="558069"/>
          </a:xfrm>
        </p:spPr>
        <p:txBody>
          <a:bodyPr/>
          <a:lstStyle/>
          <a:p>
            <a:r>
              <a:rPr lang="pl-PL" dirty="0"/>
              <a:t>Departament Strategii i Współpracy Międzynarodowej Polska Agencja Kosmiczna</a:t>
            </a:r>
          </a:p>
          <a:p>
            <a:r>
              <a:rPr lang="pl-PL" dirty="0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556260" y="1275735"/>
            <a:ext cx="779526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b="1" dirty="0">
                <a:solidFill>
                  <a:srgbClr val="28468B"/>
                </a:solidFill>
              </a:rPr>
              <a:t>Rejestracja na ESA-STAR</a:t>
            </a:r>
          </a:p>
          <a:p>
            <a:pPr algn="just"/>
            <a:endParaRPr lang="pl-PL" sz="2000" dirty="0">
              <a:solidFill>
                <a:srgbClr val="28468B"/>
              </a:solidFill>
            </a:endParaRPr>
          </a:p>
          <a:p>
            <a:pPr algn="just"/>
            <a:r>
              <a:rPr lang="pl-PL" sz="2000" dirty="0"/>
              <a:t>Należy wypełnić formularz rejestracyjny oraz podać wszystkie wymagane dane, następnie zatwierdzić formularz i czekać na akceptację przez ESA. </a:t>
            </a:r>
          </a:p>
          <a:p>
            <a:pPr algn="just"/>
            <a:endParaRPr lang="pl-PL" dirty="0"/>
          </a:p>
          <a:p>
            <a:pPr algn="just"/>
            <a:endParaRPr lang="pl-PL" dirty="0"/>
          </a:p>
          <a:p>
            <a:pPr algn="just"/>
            <a:endParaRPr lang="pl-PL" sz="2000" u="sng" dirty="0">
              <a:solidFill>
                <a:srgbClr val="28468B"/>
              </a:solidFill>
            </a:endParaRPr>
          </a:p>
          <a:p>
            <a:pPr algn="just"/>
            <a:r>
              <a:rPr lang="pl-PL" sz="2000" u="sng" dirty="0">
                <a:solidFill>
                  <a:srgbClr val="28468B"/>
                </a:solidFill>
              </a:rPr>
              <a:t>Istnieją dwie drogi rejestracji:</a:t>
            </a:r>
          </a:p>
          <a:p>
            <a:pPr algn="just"/>
            <a:endParaRPr lang="pl-PL" sz="1600" u="sng" dirty="0"/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562106"/>
              </p:ext>
            </p:extLst>
          </p:nvPr>
        </p:nvGraphicFramePr>
        <p:xfrm>
          <a:off x="632460" y="3783192"/>
          <a:ext cx="7281454" cy="173801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640727">
                  <a:extLst>
                    <a:ext uri="{9D8B030D-6E8A-4147-A177-3AD203B41FA5}">
                      <a16:colId xmlns:a16="http://schemas.microsoft.com/office/drawing/2014/main" val="496672302"/>
                    </a:ext>
                  </a:extLst>
                </a:gridCol>
                <a:gridCol w="3640727">
                  <a:extLst>
                    <a:ext uri="{9D8B030D-6E8A-4147-A177-3AD203B41FA5}">
                      <a16:colId xmlns:a16="http://schemas.microsoft.com/office/drawing/2014/main" val="1384792058"/>
                    </a:ext>
                  </a:extLst>
                </a:gridCol>
              </a:tblGrid>
              <a:tr h="509116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rgbClr val="28468B"/>
                          </a:solidFill>
                        </a:rPr>
                        <a:t>Rejestracja „LIGHT”</a:t>
                      </a:r>
                    </a:p>
                    <a:p>
                      <a:pPr algn="ctr"/>
                      <a:endParaRPr lang="pl-PL" sz="500" dirty="0">
                        <a:solidFill>
                          <a:srgbClr val="28468B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dirty="0">
                          <a:solidFill>
                            <a:srgbClr val="28468B"/>
                          </a:solidFill>
                        </a:rPr>
                        <a:t>Rejestracja „FULL”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500" dirty="0">
                        <a:solidFill>
                          <a:srgbClr val="28468B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7338488"/>
                  </a:ext>
                </a:extLst>
              </a:tr>
              <a:tr h="1228900">
                <a:tc>
                  <a:txBody>
                    <a:bodyPr/>
                    <a:lstStyle/>
                    <a:p>
                      <a:pPr algn="just"/>
                      <a:r>
                        <a:rPr lang="pl-PL" sz="1800" dirty="0"/>
                        <a:t>Zapewnia pełny dostęp do serwisu ESA-STAR, włącznie z możliwością złożenia wniosku, a także pełen dostęp do portalu EMITS.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pl-PL" sz="1800" dirty="0"/>
                        <a:t>Opcja wymagana po wygraniu przetargu, konieczna do podpisania kontraktu z ESA.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0891433"/>
                  </a:ext>
                </a:extLst>
              </a:tr>
            </a:tbl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715738" y="2554508"/>
            <a:ext cx="7734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Link do rejestracji na portalu ESA-STAR: </a:t>
            </a:r>
            <a:r>
              <a:rPr lang="pl-PL" sz="2000" dirty="0">
                <a:hlinkClick r:id="rId2"/>
              </a:rPr>
              <a:t>https://esastar-emr.sso.esa.int/</a:t>
            </a:r>
            <a:r>
              <a:rPr lang="pl-PL" sz="20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623908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715738" y="349135"/>
            <a:ext cx="7198176" cy="481918"/>
          </a:xfrm>
        </p:spPr>
        <p:txBody>
          <a:bodyPr>
            <a:normAutofit/>
          </a:bodyPr>
          <a:lstStyle/>
          <a:p>
            <a:pPr algn="ctr"/>
            <a:r>
              <a:rPr lang="pl-PL" sz="2800" dirty="0"/>
              <a:t>Platforma przetargowa ESA </a:t>
            </a:r>
            <a:r>
              <a:rPr lang="pl-PL" sz="2800" dirty="0" err="1"/>
              <a:t>emits</a:t>
            </a:r>
            <a:endParaRPr lang="en-US" sz="2800" dirty="0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5"/>
          </p:nvPr>
        </p:nvSpPr>
        <p:spPr>
          <a:xfrm>
            <a:off x="3546987" y="6083916"/>
            <a:ext cx="4695720" cy="558069"/>
          </a:xfrm>
        </p:spPr>
        <p:txBody>
          <a:bodyPr/>
          <a:lstStyle/>
          <a:p>
            <a:r>
              <a:rPr lang="pl-PL" dirty="0"/>
              <a:t>Departament Strategii i Współpracy Międzynarodowej Polska Agencja Kosmiczna</a:t>
            </a:r>
          </a:p>
          <a:p>
            <a:r>
              <a:rPr lang="pl-PL" dirty="0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264919" y="1129221"/>
            <a:ext cx="74523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b="1" dirty="0">
                <a:solidFill>
                  <a:srgbClr val="28468B"/>
                </a:solidFill>
              </a:rPr>
              <a:t>EMITS – </a:t>
            </a:r>
            <a:r>
              <a:rPr lang="pl-PL" sz="2200" b="1" dirty="0" err="1">
                <a:solidFill>
                  <a:srgbClr val="28468B"/>
                </a:solidFill>
              </a:rPr>
              <a:t>Electronic</a:t>
            </a:r>
            <a:r>
              <a:rPr lang="pl-PL" sz="2200" b="1" dirty="0">
                <a:solidFill>
                  <a:srgbClr val="28468B"/>
                </a:solidFill>
              </a:rPr>
              <a:t> Mail </a:t>
            </a:r>
            <a:r>
              <a:rPr lang="pl-PL" sz="2200" b="1" dirty="0" err="1">
                <a:solidFill>
                  <a:srgbClr val="28468B"/>
                </a:solidFill>
              </a:rPr>
              <a:t>Invitation</a:t>
            </a:r>
            <a:r>
              <a:rPr lang="pl-PL" sz="2200" b="1" dirty="0">
                <a:solidFill>
                  <a:srgbClr val="28468B"/>
                </a:solidFill>
              </a:rPr>
              <a:t> to Tender System</a:t>
            </a:r>
          </a:p>
          <a:p>
            <a:endParaRPr lang="pl-PL" sz="2200" dirty="0">
              <a:solidFill>
                <a:srgbClr val="28468B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200" dirty="0"/>
              <a:t>Właściwe ogłoszenia przetargowe </a:t>
            </a:r>
            <a:r>
              <a:rPr lang="pl-PL" sz="2200" dirty="0" err="1"/>
              <a:t>ITTs</a:t>
            </a:r>
            <a:r>
              <a:rPr lang="pl-PL" sz="2200" dirty="0"/>
              <a:t>, wraz ze zmianami,</a:t>
            </a:r>
          </a:p>
          <a:p>
            <a:pPr algn="just"/>
            <a:endParaRPr lang="pl-PL" sz="2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200" b="1" u="sng" dirty="0"/>
              <a:t>Planowane ogłoszenia - </a:t>
            </a:r>
            <a:r>
              <a:rPr lang="pl-PL" sz="2200" b="1" u="sng" dirty="0" err="1">
                <a:solidFill>
                  <a:srgbClr val="FF0000"/>
                </a:solidFill>
              </a:rPr>
              <a:t>Intended</a:t>
            </a:r>
            <a:r>
              <a:rPr lang="pl-PL" sz="2200" b="1" u="sng" dirty="0">
                <a:solidFill>
                  <a:srgbClr val="FF0000"/>
                </a:solidFill>
              </a:rPr>
              <a:t> </a:t>
            </a:r>
            <a:r>
              <a:rPr lang="pl-PL" sz="2200" b="1" u="sng" dirty="0" err="1">
                <a:solidFill>
                  <a:srgbClr val="FF0000"/>
                </a:solidFill>
              </a:rPr>
              <a:t>ITTs</a:t>
            </a:r>
            <a:r>
              <a:rPr lang="pl-PL" sz="2200" b="1" u="sng" dirty="0">
                <a:solidFill>
                  <a:srgbClr val="FF0000"/>
                </a:solidFill>
              </a:rPr>
              <a:t>,</a:t>
            </a:r>
            <a:endParaRPr lang="pl-PL" sz="2200" b="1" u="sng" dirty="0"/>
          </a:p>
          <a:p>
            <a:pPr algn="just"/>
            <a:endParaRPr lang="pl-PL" sz="22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200" dirty="0"/>
              <a:t>Dokumentacja techniczna, standardy inżynieryjne, kalkulacja i podział kosztów „PSS”- </a:t>
            </a:r>
            <a:r>
              <a:rPr lang="pl-PL" sz="2200" dirty="0" err="1"/>
              <a:t>Procedures</a:t>
            </a:r>
            <a:r>
              <a:rPr lang="pl-PL" sz="2200" dirty="0"/>
              <a:t>, </a:t>
            </a:r>
            <a:r>
              <a:rPr lang="pl-PL" sz="2200" dirty="0" err="1"/>
              <a:t>Specification</a:t>
            </a:r>
            <a:r>
              <a:rPr lang="pl-PL" sz="2200" dirty="0"/>
              <a:t> and </a:t>
            </a:r>
            <a:r>
              <a:rPr lang="pl-PL" sz="2200" dirty="0" err="1"/>
              <a:t>Standards</a:t>
            </a:r>
            <a:r>
              <a:rPr lang="pl-PL" sz="2200" dirty="0"/>
              <a:t> Form,</a:t>
            </a:r>
          </a:p>
          <a:p>
            <a:pPr algn="just"/>
            <a:endParaRPr lang="pl-PL" sz="2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2200" dirty="0"/>
              <a:t>Informacje o przetargach przysyłane są drogą mailową do adresatów.</a:t>
            </a:r>
          </a:p>
        </p:txBody>
      </p:sp>
      <p:sp>
        <p:nvSpPr>
          <p:cNvPr id="5" name="Strzałka: w prawo 4">
            <a:extLst>
              <a:ext uri="{FF2B5EF4-FFF2-40B4-BE49-F238E27FC236}">
                <a16:creationId xmlns:a16="http://schemas.microsoft.com/office/drawing/2014/main" id="{AAB3C972-61C2-497C-B61D-B7612699F523}"/>
              </a:ext>
            </a:extLst>
          </p:cNvPr>
          <p:cNvSpPr/>
          <p:nvPr/>
        </p:nvSpPr>
        <p:spPr>
          <a:xfrm>
            <a:off x="167640" y="2438400"/>
            <a:ext cx="1021080" cy="481918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700383AD-E150-4AC7-A3D3-EB0FE02BC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239" y="2266424"/>
            <a:ext cx="291307" cy="825869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D0BF12F-9166-41F0-98F1-FABE0D1CD150}"/>
              </a:ext>
            </a:extLst>
          </p:cNvPr>
          <p:cNvSpPr txBox="1"/>
          <p:nvPr/>
        </p:nvSpPr>
        <p:spPr>
          <a:xfrm>
            <a:off x="6987540" y="2266424"/>
            <a:ext cx="1805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>
                <a:solidFill>
                  <a:srgbClr val="28468B"/>
                </a:solidFill>
              </a:rPr>
              <a:t>Możliwość przygotowania się do przyszłego ITT</a:t>
            </a:r>
          </a:p>
        </p:txBody>
      </p:sp>
    </p:spTree>
    <p:extLst>
      <p:ext uri="{BB962C8B-B14F-4D97-AF65-F5344CB8AC3E}">
        <p14:creationId xmlns:p14="http://schemas.microsoft.com/office/powerpoint/2010/main" val="15840854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2700" dirty="0" err="1"/>
              <a:t>emits</a:t>
            </a:r>
            <a:endParaRPr lang="en-US" dirty="0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5"/>
          </p:nvPr>
        </p:nvSpPr>
        <p:spPr>
          <a:xfrm>
            <a:off x="3546987" y="6083916"/>
            <a:ext cx="4695720" cy="558069"/>
          </a:xfrm>
        </p:spPr>
        <p:txBody>
          <a:bodyPr/>
          <a:lstStyle/>
          <a:p>
            <a:r>
              <a:rPr lang="pl-PL" dirty="0"/>
              <a:t>Departament Strategii i Współpracy Międzynarodowej Polska Agencja Kosmiczna</a:t>
            </a:r>
          </a:p>
          <a:p>
            <a:r>
              <a:rPr lang="pl-PL" dirty="0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32" y="1672240"/>
            <a:ext cx="8524568" cy="327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8174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2700" dirty="0"/>
              <a:t>ESA </a:t>
            </a:r>
            <a:r>
              <a:rPr lang="pl-PL" sz="2700" dirty="0" err="1"/>
              <a:t>Industry</a:t>
            </a:r>
            <a:r>
              <a:rPr lang="pl-PL" sz="2700" dirty="0"/>
              <a:t> Portal</a:t>
            </a:r>
            <a:endParaRPr lang="en-US" dirty="0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5"/>
          </p:nvPr>
        </p:nvSpPr>
        <p:spPr>
          <a:xfrm>
            <a:off x="3546987" y="6083916"/>
            <a:ext cx="4695720" cy="558069"/>
          </a:xfrm>
        </p:spPr>
        <p:txBody>
          <a:bodyPr/>
          <a:lstStyle/>
          <a:p>
            <a:r>
              <a:rPr lang="pl-PL" dirty="0"/>
              <a:t>Departament Strategii i Współpracy Międzynarodowej Polska Agencja Kosmiczna</a:t>
            </a:r>
          </a:p>
          <a:p>
            <a:r>
              <a:rPr lang="pl-PL" dirty="0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873"/>
          <a:stretch/>
        </p:blipFill>
        <p:spPr>
          <a:xfrm>
            <a:off x="906672" y="1075763"/>
            <a:ext cx="6816307" cy="464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935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91887" y="245025"/>
            <a:ext cx="8307976" cy="738432"/>
          </a:xfrm>
        </p:spPr>
        <p:txBody>
          <a:bodyPr>
            <a:noAutofit/>
          </a:bodyPr>
          <a:lstStyle/>
          <a:p>
            <a:r>
              <a:rPr lang="pl-PL" sz="2800" b="1" cap="all" dirty="0">
                <a:solidFill>
                  <a:srgbClr val="28468B"/>
                </a:solidFill>
                <a:latin typeface="Futura PT Demi" charset="0"/>
                <a:ea typeface="Futura PT Demi" charset="0"/>
                <a:cs typeface="Futura PT Demi" charset="0"/>
              </a:rPr>
              <a:t>Harmonizacja technologii ESA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" y="5833911"/>
            <a:ext cx="9142996" cy="7598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" y="983457"/>
            <a:ext cx="9142996" cy="75989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316872" y="1535044"/>
            <a:ext cx="848422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lnSpc>
                <a:spcPct val="100000"/>
              </a:lnSpc>
            </a:pPr>
            <a:r>
              <a:rPr lang="pl-PL" altLang="pl-PL" sz="2200" dirty="0">
                <a:solidFill>
                  <a:srgbClr val="0000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Cele: </a:t>
            </a:r>
          </a:p>
          <a:p>
            <a:pPr marL="742950" lvl="1" indent="-28575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altLang="pl-PL" sz="2200" dirty="0">
                <a:solidFill>
                  <a:srgbClr val="0000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koordynacja badań i rozwoju technologii w Europie;</a:t>
            </a:r>
          </a:p>
          <a:p>
            <a:pPr lvl="1" algn="just">
              <a:lnSpc>
                <a:spcPct val="100000"/>
              </a:lnSpc>
            </a:pPr>
            <a:endParaRPr lang="pl-PL" altLang="pl-PL" sz="2200" dirty="0">
              <a:solidFill>
                <a:srgbClr val="00009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altLang="pl-PL" sz="2200" dirty="0">
                <a:solidFill>
                  <a:srgbClr val="0000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wzmocnienie konkurencyjności przemysłu;</a:t>
            </a:r>
          </a:p>
          <a:p>
            <a:pPr lvl="1" algn="just">
              <a:lnSpc>
                <a:spcPct val="100000"/>
              </a:lnSpc>
            </a:pPr>
            <a:endParaRPr lang="pl-PL" altLang="pl-PL" sz="2200" dirty="0">
              <a:solidFill>
                <a:srgbClr val="00009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pl-PL" altLang="pl-PL" sz="2200" dirty="0">
                <a:solidFill>
                  <a:srgbClr val="0000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stworzenie silnej bazy technologicznej w Europie;</a:t>
            </a:r>
          </a:p>
          <a:p>
            <a:pPr lvl="1" algn="just"/>
            <a:endParaRPr lang="pl-PL" altLang="pl-PL" sz="2200" dirty="0">
              <a:solidFill>
                <a:srgbClr val="00009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altLang="pl-PL" sz="2200" dirty="0">
                <a:solidFill>
                  <a:srgbClr val="0000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zapewnienie Europie niezależności dostaw.</a:t>
            </a:r>
          </a:p>
          <a:p>
            <a:pPr lvl="1" algn="just">
              <a:lnSpc>
                <a:spcPct val="100000"/>
              </a:lnSpc>
            </a:pPr>
            <a:endParaRPr lang="pl-PL" altLang="pl-PL" sz="2200" dirty="0">
              <a:solidFill>
                <a:srgbClr val="00009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0000"/>
              </a:lnSpc>
            </a:pPr>
            <a:r>
              <a:rPr lang="pl-PL" altLang="pl-PL" sz="2200" dirty="0">
                <a:solidFill>
                  <a:srgbClr val="0000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Uczestnicy: ESA, kraje członkowskie, KE, organizacje branżowe z Europy, przemysł i nauka (spotkania </a:t>
            </a:r>
            <a:r>
              <a:rPr lang="pl-PL" altLang="pl-PL" sz="2200" dirty="0" err="1">
                <a:solidFill>
                  <a:srgbClr val="0000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mappingowe</a:t>
            </a:r>
            <a:r>
              <a:rPr lang="pl-PL" altLang="pl-PL" sz="2200" dirty="0">
                <a:solidFill>
                  <a:srgbClr val="0000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). 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043" y="5873750"/>
            <a:ext cx="567956" cy="983671"/>
          </a:xfrm>
          <a:prstGeom prst="rect">
            <a:avLst/>
          </a:prstGeom>
        </p:spPr>
      </p:pic>
      <p:sp>
        <p:nvSpPr>
          <p:cNvPr id="5" name="PoleTekstowe 4"/>
          <p:cNvSpPr txBox="1"/>
          <p:nvPr/>
        </p:nvSpPr>
        <p:spPr>
          <a:xfrm>
            <a:off x="5080000" y="6092678"/>
            <a:ext cx="3162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pl-PL" sz="1400" dirty="0">
              <a:solidFill>
                <a:srgbClr val="28468B"/>
              </a:solidFill>
              <a:latin typeface="Futura PT Demi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84" y="6163406"/>
            <a:ext cx="1205948" cy="399091"/>
          </a:xfrm>
          <a:prstGeom prst="rect">
            <a:avLst/>
          </a:prstGeom>
        </p:spPr>
      </p:pic>
      <p:sp>
        <p:nvSpPr>
          <p:cNvPr id="13" name="Symbol zastępczy stopki 10">
            <a:extLst>
              <a:ext uri="{FF2B5EF4-FFF2-40B4-BE49-F238E27FC236}">
                <a16:creationId xmlns:a16="http://schemas.microsoft.com/office/drawing/2014/main" id="{C231C58B-7B2E-40DF-B802-4F48BE6E806E}"/>
              </a:ext>
            </a:extLst>
          </p:cNvPr>
          <p:cNvSpPr txBox="1">
            <a:spLocks/>
          </p:cNvSpPr>
          <p:nvPr/>
        </p:nvSpPr>
        <p:spPr>
          <a:xfrm>
            <a:off x="3546987" y="6018416"/>
            <a:ext cx="4695720" cy="698268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400" dirty="0">
                <a:solidFill>
                  <a:schemeClr val="tx2"/>
                </a:solidFill>
                <a:latin typeface="+mj-lt"/>
              </a:rPr>
              <a:t>Departament Strategii i Współpracy Międzynarodowej Polska Agencja Kosmiczna</a:t>
            </a:r>
          </a:p>
          <a:p>
            <a:pPr algn="r"/>
            <a:r>
              <a:rPr lang="pl-PL" sz="1400" dirty="0">
                <a:solidFill>
                  <a:schemeClr val="tx2"/>
                </a:solidFill>
                <a:latin typeface="+mj-lt"/>
              </a:rPr>
              <a:t>www.polsa.gov.pl</a:t>
            </a:r>
            <a:endParaRPr lang="en-US" sz="14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57181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" y="5833911"/>
            <a:ext cx="9142996" cy="75989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" y="983457"/>
            <a:ext cx="9142996" cy="75989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6043" y="5873750"/>
            <a:ext cx="567956" cy="983671"/>
          </a:xfrm>
          <a:prstGeom prst="rect">
            <a:avLst/>
          </a:prstGeom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884" y="6163406"/>
            <a:ext cx="1205948" cy="399091"/>
          </a:xfrm>
          <a:prstGeom prst="rect">
            <a:avLst/>
          </a:prstGeom>
        </p:spPr>
      </p:pic>
      <p:sp>
        <p:nvSpPr>
          <p:cNvPr id="8" name="Tytuł 1"/>
          <p:cNvSpPr>
            <a:spLocks noGrp="1"/>
          </p:cNvSpPr>
          <p:nvPr>
            <p:ph type="ctrTitle"/>
          </p:nvPr>
        </p:nvSpPr>
        <p:spPr>
          <a:xfrm>
            <a:off x="717884" y="245025"/>
            <a:ext cx="7772400" cy="514404"/>
          </a:xfrm>
        </p:spPr>
        <p:txBody>
          <a:bodyPr>
            <a:noAutofit/>
          </a:bodyPr>
          <a:lstStyle/>
          <a:p>
            <a:r>
              <a:rPr lang="pl-PL" sz="2800" b="1" cap="all" dirty="0">
                <a:solidFill>
                  <a:srgbClr val="28468B"/>
                </a:solidFill>
                <a:latin typeface="Futura PT Demi" charset="0"/>
                <a:ea typeface="Futura PT Demi" charset="0"/>
                <a:cs typeface="Futura PT Demi" charset="0"/>
              </a:rPr>
              <a:t>DOMENY TECHNOLOGICZNE ESA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159063"/>
              </p:ext>
            </p:extLst>
          </p:nvPr>
        </p:nvGraphicFramePr>
        <p:xfrm>
          <a:off x="717884" y="799264"/>
          <a:ext cx="7618396" cy="521385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3184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4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48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On-Board Data Systems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Pokładowe systemy danych</a:t>
                      </a:r>
                      <a:endParaRPr lang="pl-PL" sz="1200" b="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8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Space System Software</a:t>
                      </a:r>
                      <a:endParaRPr lang="pl-PL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68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Oprogramowanie systemów kosmicznych</a:t>
                      </a:r>
                      <a:endParaRPr lang="pl-PL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6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8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Spacecraft Electrical Power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Zasilanie elektryczne do pojazdów kosmicznych </a:t>
                      </a:r>
                      <a:endParaRPr lang="pl-PL" sz="1200" b="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8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Space Environment &amp; Effects</a:t>
                      </a:r>
                      <a:endParaRPr lang="pl-PL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68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Środowisko kosmiczne i jego wpływ na obiekty kosmiczne</a:t>
                      </a:r>
                      <a:endParaRPr lang="pl-PL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6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48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Space System Control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Kontrola Systemów Kosmicznych –Czujniki i nastawniki AOCS/GNC</a:t>
                      </a:r>
                      <a:endParaRPr lang="pl-PL" sz="1200" b="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8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RF Payload Systems</a:t>
                      </a:r>
                      <a:endParaRPr lang="pl-PL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68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Pokładowe systemy łączności radiowej</a:t>
                      </a:r>
                      <a:endParaRPr lang="pl-PL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6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48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Electromagnetics Technologies &amp; Techniques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Technologie i techniki elektromagnetyczne</a:t>
                      </a:r>
                      <a:endParaRPr lang="pl-PL" sz="1200" b="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48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System Design &amp; Verification</a:t>
                      </a:r>
                      <a:endParaRPr lang="pl-PL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68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Projektowanie i testowanie systemów</a:t>
                      </a:r>
                      <a:endParaRPr lang="pl-PL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6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48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Mission Operations &amp; Ground data Systems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Systemy danych operacyjnych misji oraz danych segmentu naziemnego</a:t>
                      </a:r>
                      <a:endParaRPr lang="pl-PL" sz="1200" b="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48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Flight Dynamics and GNSS</a:t>
                      </a:r>
                      <a:endParaRPr lang="pl-PL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68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Dynamika Lotów i GNSS</a:t>
                      </a:r>
                      <a:endParaRPr lang="pl-PL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6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48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Space Debris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Śmieci kosmiczne</a:t>
                      </a:r>
                      <a:endParaRPr lang="pl-PL" sz="1200" b="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48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Ground Station Systems &amp; Networking</a:t>
                      </a:r>
                      <a:endParaRPr lang="pl-PL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68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Systemy i łącza sieciowe stacji naziemnych</a:t>
                      </a:r>
                      <a:endParaRPr lang="pl-PL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6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48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Automation, Telepresence &amp; Robotics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Systemy dotyczące automatyki i robotyki</a:t>
                      </a:r>
                      <a:endParaRPr lang="pl-PL" sz="1200" b="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948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Life &amp; Physical Sciences</a:t>
                      </a:r>
                      <a:endParaRPr lang="pl-PL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68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Nauki przyrodnicze i fizyczne</a:t>
                      </a:r>
                      <a:endParaRPr lang="pl-PL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6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948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Mechanisms &amp; Tribology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Mechanizmy i tribologia</a:t>
                      </a:r>
                      <a:endParaRPr lang="pl-PL" sz="1200" b="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48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Optics</a:t>
                      </a:r>
                      <a:endParaRPr lang="pl-PL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68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Optyka</a:t>
                      </a:r>
                      <a:endParaRPr lang="pl-PL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6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948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Optoelectronics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Optoelektronika</a:t>
                      </a:r>
                      <a:endParaRPr lang="pl-PL" sz="1200" b="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948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Aerothermodynamics</a:t>
                      </a:r>
                      <a:endParaRPr lang="pl-PL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68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Aerotermodynamika</a:t>
                      </a:r>
                      <a:endParaRPr lang="pl-PL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6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48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Propulsion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Napęd</a:t>
                      </a:r>
                      <a:endParaRPr lang="pl-PL" sz="1200" b="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948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Structures &amp; Pyrotechnics</a:t>
                      </a:r>
                      <a:endParaRPr lang="pl-PL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68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Komponenty strukturalne i pirotechniczne</a:t>
                      </a:r>
                      <a:endParaRPr lang="pl-PL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6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948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Thermal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Termika</a:t>
                      </a:r>
                      <a:endParaRPr lang="pl-PL" sz="1200" b="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948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Environmental Control Life Support</a:t>
                      </a:r>
                      <a:endParaRPr lang="pl-PL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68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Kontrola środowiskowa wspierająca życie</a:t>
                      </a:r>
                      <a:endParaRPr lang="pl-PL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6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948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EEE Components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Komponenty elektroniczne, elektryczne i elektromechaniczne</a:t>
                      </a:r>
                      <a:endParaRPr lang="pl-PL" sz="1200" b="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948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Materials &amp; Processes </a:t>
                      </a:r>
                      <a:endParaRPr lang="pl-PL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68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Materiały i procesy</a:t>
                      </a:r>
                      <a:endParaRPr lang="pl-PL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6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948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Quality, dependability &amp; safety</a:t>
                      </a:r>
                      <a:endParaRPr lang="pl-PL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D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0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Jakość, niezawodność i bezpieczeństwo</a:t>
                      </a:r>
                      <a:endParaRPr lang="pl-PL" sz="1200" b="0" dirty="0">
                        <a:solidFill>
                          <a:sysClr val="windowText" lastClr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948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Others</a:t>
                      </a:r>
                      <a:endParaRPr lang="pl-PL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68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l-PL" sz="12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Inne</a:t>
                      </a:r>
                      <a:endParaRPr lang="pl-PL" sz="12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488" marR="65488" marT="0" marB="0">
                    <a:lnL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846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46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sp>
        <p:nvSpPr>
          <p:cNvPr id="9" name="Symbol zastępczy stopki 10">
            <a:extLst>
              <a:ext uri="{FF2B5EF4-FFF2-40B4-BE49-F238E27FC236}">
                <a16:creationId xmlns:a16="http://schemas.microsoft.com/office/drawing/2014/main" id="{AAD99335-FF6B-4C59-B2E0-F0682F28E0AA}"/>
              </a:ext>
            </a:extLst>
          </p:cNvPr>
          <p:cNvSpPr txBox="1">
            <a:spLocks/>
          </p:cNvSpPr>
          <p:nvPr/>
        </p:nvSpPr>
        <p:spPr>
          <a:xfrm>
            <a:off x="3665913" y="6120195"/>
            <a:ext cx="4576794" cy="663719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400" dirty="0">
                <a:solidFill>
                  <a:schemeClr val="tx2"/>
                </a:solidFill>
                <a:latin typeface="+mj-lt"/>
              </a:rPr>
              <a:t>Departament Strategii i Współpracy Międzynarodowej Polska Agencja Kosmiczna</a:t>
            </a:r>
          </a:p>
          <a:p>
            <a:pPr algn="r"/>
            <a:r>
              <a:rPr lang="pl-PL" sz="1400" dirty="0">
                <a:solidFill>
                  <a:schemeClr val="tx2"/>
                </a:solidFill>
                <a:latin typeface="+mj-lt"/>
              </a:rPr>
              <a:t>www.polsa.gov.pl</a:t>
            </a:r>
            <a:endParaRPr lang="en-US" sz="14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854603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91887" y="159683"/>
            <a:ext cx="7962404" cy="612774"/>
          </a:xfrm>
        </p:spPr>
        <p:txBody>
          <a:bodyPr>
            <a:noAutofit/>
          </a:bodyPr>
          <a:lstStyle/>
          <a:p>
            <a:r>
              <a:rPr lang="pl-PL" sz="2800" b="1" cap="all" dirty="0">
                <a:solidFill>
                  <a:srgbClr val="28468B"/>
                </a:solidFill>
                <a:latin typeface="Futura PT Demi" charset="0"/>
                <a:ea typeface="Futura PT Demi" charset="0"/>
                <a:cs typeface="Futura PT Demi" charset="0"/>
              </a:rPr>
              <a:t>Harmonizacja technologii ESA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" y="5833911"/>
            <a:ext cx="9142996" cy="7598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" y="983457"/>
            <a:ext cx="9142996" cy="7598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043" y="5873750"/>
            <a:ext cx="567956" cy="983671"/>
          </a:xfrm>
          <a:prstGeom prst="rect">
            <a:avLst/>
          </a:prstGeom>
        </p:spPr>
      </p:pic>
      <p:sp>
        <p:nvSpPr>
          <p:cNvPr id="5" name="PoleTekstowe 4"/>
          <p:cNvSpPr txBox="1"/>
          <p:nvPr/>
        </p:nvSpPr>
        <p:spPr>
          <a:xfrm>
            <a:off x="3713848" y="6085542"/>
            <a:ext cx="4529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dirty="0">
                <a:solidFill>
                  <a:srgbClr val="28468B"/>
                </a:solidFill>
                <a:latin typeface="Futura PT Demi" charset="0"/>
              </a:rPr>
              <a:t>Departament Strategii i Współpracy Międzynarodowej</a:t>
            </a:r>
          </a:p>
          <a:p>
            <a:pPr algn="r"/>
            <a:r>
              <a:rPr lang="pl-PL" sz="1400" dirty="0">
                <a:solidFill>
                  <a:srgbClr val="28468B"/>
                </a:solidFill>
                <a:latin typeface="Futura PT Demi" charset="0"/>
              </a:rPr>
              <a:t>Polska Agencja Kosmiczna</a:t>
            </a:r>
          </a:p>
        </p:txBody>
      </p:sp>
      <p:sp>
        <p:nvSpPr>
          <p:cNvPr id="11" name="PoleTekstowe 10"/>
          <p:cNvSpPr txBox="1"/>
          <p:nvPr/>
        </p:nvSpPr>
        <p:spPr>
          <a:xfrm>
            <a:off x="5080786" y="6549644"/>
            <a:ext cx="3162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400" dirty="0" err="1">
                <a:solidFill>
                  <a:srgbClr val="28468B"/>
                </a:solidFill>
                <a:latin typeface="Futura PT Book Reg" charset="0"/>
              </a:rPr>
              <a:t>www.polsa.gov.pl</a:t>
            </a:r>
            <a:endParaRPr lang="pl-PL" sz="1400" dirty="0">
              <a:solidFill>
                <a:srgbClr val="28468B"/>
              </a:solidFill>
              <a:latin typeface="Futura PT Book Reg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84" y="6163406"/>
            <a:ext cx="1205948" cy="399091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3D171A86-E751-4E8B-8883-8FBF3F3BC7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1" y="983457"/>
            <a:ext cx="6461208" cy="498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70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C0A1BC1C-4FED-4708-A59B-7B228FD72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266" y="2090708"/>
            <a:ext cx="2670126" cy="1352707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40ACE8CF-107E-414B-B19F-FE1815105F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2001197"/>
              </p:ext>
            </p:extLst>
          </p:nvPr>
        </p:nvGraphicFramePr>
        <p:xfrm>
          <a:off x="523854" y="1037967"/>
          <a:ext cx="7718853" cy="4810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97175" y="222425"/>
            <a:ext cx="7390060" cy="698016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700" dirty="0"/>
              <a:t>Wsparcie dla firm oferowane przez pak </a:t>
            </a:r>
            <a:br>
              <a:rPr lang="pl-PL" sz="2700" dirty="0"/>
            </a:br>
            <a:endParaRPr lang="en-US" dirty="0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5"/>
          </p:nvPr>
        </p:nvSpPr>
        <p:spPr>
          <a:xfrm>
            <a:off x="3546987" y="6083916"/>
            <a:ext cx="4695720" cy="558069"/>
          </a:xfrm>
        </p:spPr>
        <p:txBody>
          <a:bodyPr/>
          <a:lstStyle/>
          <a:p>
            <a:r>
              <a:rPr lang="pl-PL" dirty="0"/>
              <a:t>Departament Strategii i Współpracy Międzynarodowej Polska Agencja Kosmiczna</a:t>
            </a:r>
          </a:p>
          <a:p>
            <a:r>
              <a:rPr lang="pl-PL" dirty="0">
                <a:latin typeface="+mn-lt"/>
              </a:rPr>
              <a:t>www.polsa.gov.pl</a:t>
            </a:r>
            <a:endParaRPr lang="en-US" dirty="0">
              <a:latin typeface="+mn-lt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64870013-AA15-498A-9938-8EDE8542B2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37842" y="1009135"/>
            <a:ext cx="1378498" cy="170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8813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60199" y="491207"/>
            <a:ext cx="7229538" cy="619314"/>
          </a:xfrm>
        </p:spPr>
        <p:txBody>
          <a:bodyPr>
            <a:noAutofit/>
          </a:bodyPr>
          <a:lstStyle/>
          <a:p>
            <a:r>
              <a:rPr lang="pl-PL" sz="2800" b="1" cap="all" dirty="0">
                <a:solidFill>
                  <a:srgbClr val="000099"/>
                </a:solidFill>
                <a:latin typeface="Futura PT Book"/>
              </a:rPr>
              <a:t>ESA </a:t>
            </a:r>
            <a:r>
              <a:rPr lang="pl-PL" sz="2800" b="1" cap="all" dirty="0" err="1">
                <a:solidFill>
                  <a:srgbClr val="000099"/>
                </a:solidFill>
                <a:latin typeface="Futura PT Book"/>
              </a:rPr>
              <a:t>Mapping</a:t>
            </a:r>
            <a:r>
              <a:rPr lang="pl-PL" sz="2800" b="1" cap="all" dirty="0">
                <a:solidFill>
                  <a:srgbClr val="000099"/>
                </a:solidFill>
                <a:latin typeface="Futura PT Book"/>
              </a:rPr>
              <a:t> </a:t>
            </a:r>
            <a:r>
              <a:rPr lang="pl-PL" sz="2800" b="1" cap="all" dirty="0" err="1">
                <a:solidFill>
                  <a:srgbClr val="000099"/>
                </a:solidFill>
                <a:latin typeface="Futura PT Book"/>
              </a:rPr>
              <a:t>meeting</a:t>
            </a:r>
            <a:endParaRPr lang="pl-PL" sz="2800" b="1" cap="all" dirty="0">
              <a:solidFill>
                <a:srgbClr val="000099"/>
              </a:solidFill>
              <a:latin typeface="Futura PT Book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490" y="1331818"/>
            <a:ext cx="6857247" cy="56992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373380" y="1606962"/>
            <a:ext cx="8252862" cy="3644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altLang="pl-PL" sz="2200" dirty="0">
                <a:solidFill>
                  <a:srgbClr val="000099"/>
                </a:solidFill>
                <a:latin typeface="Arial" panose="020B0604020202020204" pitchFamily="34" charset="0"/>
              </a:rPr>
              <a:t>Prezentacja przez ESA Technical Dossier </a:t>
            </a:r>
            <a:r>
              <a:rPr lang="pl-PL" altLang="pl-PL" sz="2200" i="1" dirty="0">
                <a:solidFill>
                  <a:srgbClr val="000099"/>
                </a:solidFill>
                <a:latin typeface="Arial" panose="020B0604020202020204" pitchFamily="34" charset="0"/>
              </a:rPr>
              <a:t>(opis technologii w danej domenie i jej zastosowanie, sytuacja rynkowa, podmioty)</a:t>
            </a:r>
            <a:r>
              <a:rPr lang="pl-PL" altLang="pl-PL" sz="2200" dirty="0">
                <a:solidFill>
                  <a:srgbClr val="000099"/>
                </a:solidFill>
                <a:latin typeface="Arial" panose="020B0604020202020204" pitchFamily="34" charset="0"/>
              </a:rPr>
              <a:t>;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None/>
            </a:pPr>
            <a:endParaRPr lang="pl-PL" altLang="pl-PL" sz="22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altLang="pl-PL" sz="2200" dirty="0">
                <a:solidFill>
                  <a:srgbClr val="000099"/>
                </a:solidFill>
                <a:latin typeface="Arial" panose="020B0604020202020204" pitchFamily="34" charset="0"/>
              </a:rPr>
              <a:t>Wkłady delegacji narodowych z krajów członkowskich ESA</a:t>
            </a:r>
            <a:r>
              <a:rPr lang="pl-PL" altLang="pl-PL" sz="2200" i="1" dirty="0">
                <a:solidFill>
                  <a:srgbClr val="000099"/>
                </a:solidFill>
                <a:latin typeface="Arial" panose="020B0604020202020204" pitchFamily="34" charset="0"/>
              </a:rPr>
              <a:t>: </a:t>
            </a:r>
          </a:p>
          <a:p>
            <a:pPr lvl="1" algn="just">
              <a:buFont typeface="Arial" pitchFamily="34" charset="0"/>
              <a:buChar char="•"/>
            </a:pPr>
            <a:r>
              <a:rPr lang="pl-PL" altLang="pl-PL" sz="2200" i="1" dirty="0">
                <a:solidFill>
                  <a:srgbClr val="000099"/>
                </a:solidFill>
                <a:latin typeface="Arial" panose="020B0604020202020204" pitchFamily="34" charset="0"/>
              </a:rPr>
              <a:t> lista firm i ich profil działalności, w podziale na technologie oraz produkty,</a:t>
            </a:r>
          </a:p>
          <a:p>
            <a:pPr lvl="1" algn="just">
              <a:buFont typeface="Arial" pitchFamily="34" charset="0"/>
              <a:buChar char="•"/>
            </a:pPr>
            <a:r>
              <a:rPr lang="pl-PL" altLang="pl-PL" sz="2200" i="1" dirty="0">
                <a:solidFill>
                  <a:srgbClr val="000099"/>
                </a:solidFill>
                <a:latin typeface="Arial" panose="020B0604020202020204" pitchFamily="34" charset="0"/>
              </a:rPr>
              <a:t> wykaz zrealizowanych projektów kosmicznych;</a:t>
            </a:r>
          </a:p>
          <a:p>
            <a:pPr lvl="1" algn="just"/>
            <a:endParaRPr lang="pl-PL" altLang="pl-PL" sz="22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pl-PL" altLang="pl-PL" sz="2200" dirty="0">
                <a:solidFill>
                  <a:srgbClr val="000099"/>
                </a:solidFill>
                <a:latin typeface="Arial" panose="020B0604020202020204" pitchFamily="34" charset="0"/>
              </a:rPr>
              <a:t>Prezentacje zainteresowanych podmiotów, w porozumieniu z delegacjami narodowymi do ESA THAG</a:t>
            </a:r>
            <a:r>
              <a:rPr lang="pl-PL" altLang="pl-PL" sz="2200" i="1" dirty="0">
                <a:solidFill>
                  <a:srgbClr val="000099"/>
                </a:solidFill>
                <a:latin typeface="Arial" panose="020B0604020202020204" pitchFamily="34" charset="0"/>
              </a:rPr>
              <a:t>.</a:t>
            </a:r>
          </a:p>
          <a:p>
            <a:pPr marL="257175" lvl="1" algn="just">
              <a:lnSpc>
                <a:spcPct val="80000"/>
              </a:lnSpc>
              <a:defRPr/>
            </a:pPr>
            <a:endParaRPr lang="pl-PL" altLang="pl-PL" sz="1350" dirty="0">
              <a:solidFill>
                <a:srgbClr val="00009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Symbol zastępczy stopki 10">
            <a:extLst>
              <a:ext uri="{FF2B5EF4-FFF2-40B4-BE49-F238E27FC236}">
                <a16:creationId xmlns:a16="http://schemas.microsoft.com/office/drawing/2014/main" id="{D946202D-2F59-4AA0-A24D-819A6D2D69C6}"/>
              </a:ext>
            </a:extLst>
          </p:cNvPr>
          <p:cNvSpPr txBox="1">
            <a:spLocks/>
          </p:cNvSpPr>
          <p:nvPr/>
        </p:nvSpPr>
        <p:spPr>
          <a:xfrm>
            <a:off x="3732414" y="5992224"/>
            <a:ext cx="4576794" cy="663719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400" dirty="0">
                <a:solidFill>
                  <a:schemeClr val="tx2"/>
                </a:solidFill>
                <a:latin typeface="+mj-lt"/>
              </a:rPr>
              <a:t>Departament Strategii i Współpracy Międzynarodowej Polska Agencja Kosmiczna</a:t>
            </a:r>
          </a:p>
          <a:p>
            <a:pPr algn="r"/>
            <a:r>
              <a:rPr lang="pl-PL" sz="1400" dirty="0">
                <a:solidFill>
                  <a:schemeClr val="tx2"/>
                </a:solidFill>
                <a:latin typeface="+mj-lt"/>
              </a:rPr>
              <a:t>www.polsa.gov.pl</a:t>
            </a:r>
            <a:endParaRPr lang="en-US" sz="1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091C10FA-65A7-40BA-B870-91796BD50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2442" y="4147109"/>
            <a:ext cx="291307" cy="82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207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17883" y="365431"/>
            <a:ext cx="7858159" cy="460648"/>
          </a:xfrm>
        </p:spPr>
        <p:txBody>
          <a:bodyPr>
            <a:noAutofit/>
          </a:bodyPr>
          <a:lstStyle/>
          <a:p>
            <a:r>
              <a:rPr lang="pl-PL" sz="2800" b="1" cap="all" dirty="0">
                <a:solidFill>
                  <a:srgbClr val="28468B"/>
                </a:solidFill>
                <a:latin typeface="Futura PT Demi" charset="0"/>
                <a:ea typeface="Futura PT Demi" charset="0"/>
                <a:cs typeface="Futura PT Demi" charset="0"/>
              </a:rPr>
              <a:t>Spotkanie </a:t>
            </a:r>
            <a:r>
              <a:rPr lang="pl-PL" sz="2800" b="1" cap="all" dirty="0" err="1">
                <a:solidFill>
                  <a:srgbClr val="28468B"/>
                </a:solidFill>
                <a:latin typeface="Futura PT Demi" charset="0"/>
                <a:ea typeface="Futura PT Demi" charset="0"/>
                <a:cs typeface="Futura PT Demi" charset="0"/>
              </a:rPr>
              <a:t>mappingowe</a:t>
            </a:r>
            <a:endParaRPr lang="pl-PL" sz="2800" b="1" cap="all" dirty="0">
              <a:solidFill>
                <a:srgbClr val="28468B"/>
              </a:solidFill>
              <a:latin typeface="Futura PT Demi" charset="0"/>
              <a:ea typeface="Futura PT Demi" charset="0"/>
              <a:cs typeface="Futura PT Demi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" y="5833911"/>
            <a:ext cx="9142996" cy="7598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" y="983457"/>
            <a:ext cx="9142996" cy="75989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487678" y="1142885"/>
            <a:ext cx="821218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pl-PL" sz="2200" b="1" cap="all" dirty="0">
                <a:solidFill>
                  <a:srgbClr val="28468B"/>
                </a:solidFill>
                <a:latin typeface="Futura PT Demi" charset="0"/>
                <a:ea typeface="Futura PT Demi" charset="0"/>
                <a:cs typeface="Futura PT Demi" charset="0"/>
              </a:rPr>
              <a:t>dlaczego warto uczestniczyć? </a:t>
            </a:r>
            <a:endParaRPr lang="pl-PL" altLang="pl-PL" sz="2200" i="1" u="sng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pl-PL" altLang="pl-PL" sz="22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altLang="pl-PL" sz="2200" dirty="0">
                <a:solidFill>
                  <a:srgbClr val="000099"/>
                </a:solidFill>
                <a:latin typeface="Arial" panose="020B0604020202020204" pitchFamily="34" charset="0"/>
              </a:rPr>
              <a:t>Zdobycie wiedzy o działalności technologicznej ESA i planach rozwoju konkretnej domeny w przyszłości;</a:t>
            </a: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pl-PL" altLang="pl-PL" sz="22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altLang="pl-PL" sz="2200" dirty="0">
                <a:solidFill>
                  <a:srgbClr val="000099"/>
                </a:solidFill>
                <a:latin typeface="Arial" panose="020B0604020202020204" pitchFamily="34" charset="0"/>
              </a:rPr>
              <a:t>Zapoznanie się z kompetencjami europejskiego przemysłu;</a:t>
            </a:r>
          </a:p>
          <a:p>
            <a:pPr algn="just">
              <a:lnSpc>
                <a:spcPct val="100000"/>
              </a:lnSpc>
            </a:pPr>
            <a:endParaRPr lang="pl-PL" altLang="pl-PL" sz="22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altLang="pl-PL" sz="2200" dirty="0">
                <a:solidFill>
                  <a:srgbClr val="000099"/>
                </a:solidFill>
                <a:latin typeface="Arial" panose="020B0604020202020204" pitchFamily="34" charset="0"/>
              </a:rPr>
              <a:t>Możliwość zaprezentowania własnej działalności i osiągnięć;</a:t>
            </a:r>
          </a:p>
          <a:p>
            <a:pPr algn="just">
              <a:lnSpc>
                <a:spcPct val="100000"/>
              </a:lnSpc>
            </a:pPr>
            <a:endParaRPr lang="pl-PL" altLang="pl-PL" sz="22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altLang="pl-PL" sz="2200" dirty="0">
                <a:solidFill>
                  <a:srgbClr val="000099"/>
                </a:solidFill>
                <a:latin typeface="Arial" panose="020B0604020202020204" pitchFamily="34" charset="0"/>
              </a:rPr>
              <a:t>Nawiązanie kontaktów z firmami (potencjalni partnerzy);</a:t>
            </a:r>
          </a:p>
          <a:p>
            <a:pPr algn="just">
              <a:lnSpc>
                <a:spcPct val="100000"/>
              </a:lnSpc>
            </a:pPr>
            <a:endParaRPr lang="pl-PL" altLang="pl-PL" sz="22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marL="342900" indent="-3429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altLang="pl-PL" sz="2200" dirty="0">
                <a:solidFill>
                  <a:srgbClr val="000099"/>
                </a:solidFill>
                <a:latin typeface="Arial" panose="020B0604020202020204" pitchFamily="34" charset="0"/>
              </a:rPr>
              <a:t>Zdobycie wiedzy o konkurentach.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6043" y="5873750"/>
            <a:ext cx="567956" cy="983671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884" y="6163406"/>
            <a:ext cx="1205948" cy="399091"/>
          </a:xfrm>
          <a:prstGeom prst="rect">
            <a:avLst/>
          </a:prstGeom>
        </p:spPr>
      </p:pic>
      <p:sp>
        <p:nvSpPr>
          <p:cNvPr id="13" name="Symbol zastępczy stopki 10">
            <a:extLst>
              <a:ext uri="{FF2B5EF4-FFF2-40B4-BE49-F238E27FC236}">
                <a16:creationId xmlns:a16="http://schemas.microsoft.com/office/drawing/2014/main" id="{F1884145-D224-4233-BB28-B9D2F45B8CEF}"/>
              </a:ext>
            </a:extLst>
          </p:cNvPr>
          <p:cNvSpPr txBox="1">
            <a:spLocks/>
          </p:cNvSpPr>
          <p:nvPr/>
        </p:nvSpPr>
        <p:spPr>
          <a:xfrm>
            <a:off x="3732414" y="5992224"/>
            <a:ext cx="4576794" cy="663719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400" dirty="0">
                <a:solidFill>
                  <a:schemeClr val="tx2"/>
                </a:solidFill>
                <a:latin typeface="+mj-lt"/>
              </a:rPr>
              <a:t>Departament Strategii i Współpracy Międzynarodowej Polska Agencja Kosmiczna</a:t>
            </a:r>
          </a:p>
          <a:p>
            <a:pPr algn="r"/>
            <a:r>
              <a:rPr lang="pl-PL" sz="1400" dirty="0">
                <a:solidFill>
                  <a:schemeClr val="tx2"/>
                </a:solidFill>
                <a:latin typeface="+mj-lt"/>
              </a:rPr>
              <a:t>www.polsa.gov.pl</a:t>
            </a:r>
            <a:endParaRPr lang="en-US" sz="14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43793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17884" y="488525"/>
            <a:ext cx="7772400" cy="530378"/>
          </a:xfrm>
        </p:spPr>
        <p:txBody>
          <a:bodyPr>
            <a:noAutofit/>
          </a:bodyPr>
          <a:lstStyle/>
          <a:p>
            <a:r>
              <a:rPr lang="pl-PL" sz="2800" b="1" cap="all" dirty="0">
                <a:solidFill>
                  <a:srgbClr val="28468B"/>
                </a:solidFill>
                <a:latin typeface="Futura PT Demi" charset="0"/>
                <a:ea typeface="Futura PT Demi" charset="0"/>
                <a:cs typeface="Futura PT Demi" charset="0"/>
              </a:rPr>
              <a:t>Spotkania </a:t>
            </a:r>
            <a:r>
              <a:rPr lang="pl-PL" sz="2800" b="1" cap="all" dirty="0" err="1">
                <a:solidFill>
                  <a:srgbClr val="28468B"/>
                </a:solidFill>
                <a:latin typeface="Futura PT Demi" charset="0"/>
                <a:ea typeface="Futura PT Demi" charset="0"/>
                <a:cs typeface="Futura PT Demi" charset="0"/>
              </a:rPr>
              <a:t>mappingowe</a:t>
            </a:r>
            <a:r>
              <a:rPr lang="pl-PL" sz="2800" b="1" cap="all" dirty="0">
                <a:solidFill>
                  <a:srgbClr val="28468B"/>
                </a:solidFill>
                <a:latin typeface="Futura PT Demi" charset="0"/>
                <a:ea typeface="Futura PT Demi" charset="0"/>
                <a:cs typeface="Futura PT Demi" charset="0"/>
              </a:rPr>
              <a:t> w 2019 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" y="5833911"/>
            <a:ext cx="9142996" cy="7598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" y="1158240"/>
            <a:ext cx="9142996" cy="291178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522514" y="1351232"/>
            <a:ext cx="8187146" cy="449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80000"/>
              </a:lnSpc>
              <a:defRPr/>
            </a:pPr>
            <a:r>
              <a:rPr lang="pl-PL" altLang="pl-PL" sz="2200" b="1" u="sng" dirty="0">
                <a:solidFill>
                  <a:srgbClr val="0000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TEMATY - I CYKL (luty 2019):</a:t>
            </a:r>
          </a:p>
          <a:p>
            <a:pPr lvl="1" algn="just">
              <a:lnSpc>
                <a:spcPct val="80000"/>
              </a:lnSpc>
              <a:defRPr/>
            </a:pPr>
            <a:endParaRPr lang="pl-PL" altLang="pl-PL" sz="2200" b="1" u="sng" dirty="0">
              <a:solidFill>
                <a:srgbClr val="000099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rgbClr val="000099"/>
                </a:solidFill>
                <a:latin typeface="Arial" panose="020B0604020202020204" pitchFamily="34" charset="0"/>
              </a:rPr>
              <a:t>Napęd chemiczny </a:t>
            </a:r>
            <a:r>
              <a:rPr lang="en-GB" sz="2200" dirty="0">
                <a:solidFill>
                  <a:srgbClr val="000099"/>
                </a:solidFill>
                <a:latin typeface="Arial" panose="020B0604020202020204" pitchFamily="34" charset="0"/>
              </a:rPr>
              <a:t>–</a:t>
            </a:r>
            <a:r>
              <a:rPr lang="pl-PL" sz="22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en-GB" sz="2200" dirty="0">
                <a:solidFill>
                  <a:srgbClr val="000099"/>
                </a:solidFill>
                <a:latin typeface="Arial" panose="020B0604020202020204" pitchFamily="34" charset="0"/>
              </a:rPr>
              <a:t>Mi</a:t>
            </a:r>
            <a:r>
              <a:rPr lang="pl-PL" sz="2200" dirty="0">
                <a:solidFill>
                  <a:srgbClr val="000099"/>
                </a:solidFill>
                <a:latin typeface="Arial" panose="020B0604020202020204" pitchFamily="34" charset="0"/>
              </a:rPr>
              <a:t>kro-komponenty</a:t>
            </a:r>
            <a:r>
              <a:rPr lang="en-GB" altLang="pl-PL" sz="2200" dirty="0">
                <a:solidFill>
                  <a:srgbClr val="000099"/>
                </a:solidFill>
                <a:latin typeface="Arial" panose="020B0604020202020204" pitchFamily="34" charset="0"/>
              </a:rPr>
              <a:t>; 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altLang="pl-PL" sz="2200" dirty="0">
                <a:solidFill>
                  <a:srgbClr val="000099"/>
                </a:solidFill>
                <a:latin typeface="Arial" panose="020B0604020202020204" pitchFamily="34" charset="0"/>
              </a:rPr>
              <a:t>Materia</a:t>
            </a:r>
            <a:r>
              <a:rPr lang="pl-PL" altLang="pl-PL" sz="2200" dirty="0" err="1">
                <a:solidFill>
                  <a:srgbClr val="000099"/>
                </a:solidFill>
                <a:latin typeface="Arial" panose="020B0604020202020204" pitchFamily="34" charset="0"/>
              </a:rPr>
              <a:t>ły</a:t>
            </a:r>
            <a:r>
              <a:rPr lang="pl-PL" altLang="pl-PL" sz="2200" dirty="0">
                <a:solidFill>
                  <a:srgbClr val="000099"/>
                </a:solidFill>
                <a:latin typeface="Arial" panose="020B0604020202020204" pitchFamily="34" charset="0"/>
              </a:rPr>
              <a:t> kompozytowe</a:t>
            </a:r>
            <a:r>
              <a:rPr lang="en-GB" altLang="pl-PL" sz="2200" dirty="0">
                <a:solidFill>
                  <a:srgbClr val="000099"/>
                </a:solidFill>
                <a:latin typeface="Arial" panose="020B0604020202020204" pitchFamily="34" charset="0"/>
              </a:rPr>
              <a:t>;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rgbClr val="000099"/>
                </a:solidFill>
                <a:latin typeface="Arial" panose="020B0604020202020204" pitchFamily="34" charset="0"/>
              </a:rPr>
              <a:t>Kriogenika i technologie chłodzenia</a:t>
            </a:r>
            <a:r>
              <a:rPr lang="en-GB" sz="2200" dirty="0">
                <a:solidFill>
                  <a:srgbClr val="000099"/>
                </a:solidFill>
                <a:latin typeface="Arial" panose="020B0604020202020204" pitchFamily="34" charset="0"/>
              </a:rPr>
              <a:t>;</a:t>
            </a:r>
            <a:endParaRPr lang="en-GB" altLang="pl-PL" sz="22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lvl="0"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n-GB" sz="2200" dirty="0" err="1">
                <a:solidFill>
                  <a:srgbClr val="000099"/>
                </a:solidFill>
                <a:latin typeface="Arial" panose="020B0604020202020204" pitchFamily="34" charset="0"/>
              </a:rPr>
              <a:t>Ele</a:t>
            </a:r>
            <a:r>
              <a:rPr lang="pl-PL" sz="2200" dirty="0" err="1">
                <a:solidFill>
                  <a:srgbClr val="000099"/>
                </a:solidFill>
                <a:latin typeface="Arial" panose="020B0604020202020204" pitchFamily="34" charset="0"/>
              </a:rPr>
              <a:t>ktro</a:t>
            </a:r>
            <a:r>
              <a:rPr lang="pl-PL" sz="2200" dirty="0">
                <a:solidFill>
                  <a:srgbClr val="000099"/>
                </a:solidFill>
                <a:latin typeface="Arial" panose="020B0604020202020204" pitchFamily="34" charset="0"/>
              </a:rPr>
              <a:t>-chemiczne magazynowanie energii</a:t>
            </a:r>
            <a:r>
              <a:rPr lang="en-GB" sz="2200" dirty="0">
                <a:solidFill>
                  <a:srgbClr val="000099"/>
                </a:solidFill>
                <a:latin typeface="Arial" panose="020B0604020202020204" pitchFamily="34" charset="0"/>
              </a:rPr>
              <a:t>;</a:t>
            </a:r>
          </a:p>
          <a:p>
            <a:pPr lvl="0"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rgbClr val="000099"/>
                </a:solidFill>
                <a:latin typeface="Arial" panose="020B0604020202020204" pitchFamily="34" charset="0"/>
              </a:rPr>
              <a:t>Systemy zasilania</a:t>
            </a:r>
            <a:r>
              <a:rPr lang="en-GB" sz="2200" dirty="0">
                <a:solidFill>
                  <a:srgbClr val="000099"/>
                </a:solidFill>
                <a:latin typeface="Arial" panose="020B0604020202020204" pitchFamily="34" charset="0"/>
              </a:rPr>
              <a:t>.</a:t>
            </a:r>
          </a:p>
          <a:p>
            <a:pPr algn="just">
              <a:lnSpc>
                <a:spcPct val="80000"/>
              </a:lnSpc>
            </a:pPr>
            <a:endParaRPr lang="pl-PL" sz="22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80000"/>
              </a:lnSpc>
            </a:pPr>
            <a:endParaRPr lang="pl-PL" sz="22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lvl="1" algn="just">
              <a:lnSpc>
                <a:spcPct val="80000"/>
              </a:lnSpc>
              <a:defRPr/>
            </a:pPr>
            <a:r>
              <a:rPr lang="pl-PL" altLang="pl-PL" sz="2200" b="1" u="sng" dirty="0">
                <a:solidFill>
                  <a:srgbClr val="000099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TEMATY - II CYKL (kwiecień 2019):</a:t>
            </a:r>
            <a:endParaRPr lang="pl-PL" altLang="pl-PL" sz="22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rgbClr val="000099"/>
                </a:solidFill>
                <a:latin typeface="Arial" panose="020B0604020202020204" pitchFamily="34" charset="0"/>
              </a:rPr>
              <a:t>Dane wielkoskalowe </a:t>
            </a:r>
            <a:r>
              <a:rPr lang="en-US" sz="2200" dirty="0">
                <a:solidFill>
                  <a:srgbClr val="000099"/>
                </a:solidFill>
                <a:latin typeface="Arial" panose="020B0604020202020204" pitchFamily="34" charset="0"/>
              </a:rPr>
              <a:t>Big Data;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rgbClr val="000099"/>
                </a:solidFill>
                <a:latin typeface="Arial" panose="020B0604020202020204" pitchFamily="34" charset="0"/>
              </a:rPr>
              <a:t>Mechanika płynów i narzędzia do Aerodynamiki</a:t>
            </a:r>
            <a:r>
              <a:rPr lang="en-US" sz="2200" dirty="0">
                <a:solidFill>
                  <a:srgbClr val="000099"/>
                </a:solidFill>
                <a:latin typeface="Arial" panose="020B0604020202020204" pitchFamily="34" charset="0"/>
              </a:rPr>
              <a:t>;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rgbClr val="000099"/>
                </a:solidFill>
                <a:latin typeface="Arial" panose="020B0604020202020204" pitchFamily="34" charset="0"/>
              </a:rPr>
              <a:t>Pokładowe odbiorniki radiowe do nawigacji</a:t>
            </a:r>
            <a:r>
              <a:rPr lang="en-US" altLang="pl-PL" sz="2200" dirty="0">
                <a:solidFill>
                  <a:srgbClr val="000099"/>
                </a:solidFill>
                <a:latin typeface="Arial" panose="020B0604020202020204" pitchFamily="34" charset="0"/>
              </a:rPr>
              <a:t>;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pl-PL" sz="2200" dirty="0">
                <a:solidFill>
                  <a:srgbClr val="000099"/>
                </a:solidFill>
                <a:latin typeface="Arial" panose="020B0604020202020204" pitchFamily="34" charset="0"/>
              </a:rPr>
              <a:t>Pasywne instrumenty optyczne – lustra i lekkie struktury.</a:t>
            </a:r>
            <a:endParaRPr lang="en-US" sz="2200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endParaRPr lang="pl-PL" sz="2000" cap="all" dirty="0">
              <a:solidFill>
                <a:srgbClr val="FF0000"/>
              </a:solidFill>
              <a:latin typeface="Futura PT Book Reg" charset="0"/>
            </a:endParaRPr>
          </a:p>
          <a:p>
            <a:r>
              <a:rPr lang="pl-PL" sz="2000" cap="all" dirty="0">
                <a:solidFill>
                  <a:srgbClr val="FF0000"/>
                </a:solidFill>
                <a:latin typeface="Futura PT Book Reg" charset="0"/>
              </a:rPr>
              <a:t>Projekty Technical Dossier w posiadaniu PAK.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6043" y="5873750"/>
            <a:ext cx="567956" cy="983671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884" y="6163406"/>
            <a:ext cx="1205948" cy="399091"/>
          </a:xfrm>
          <a:prstGeom prst="rect">
            <a:avLst/>
          </a:prstGeom>
        </p:spPr>
      </p:pic>
      <p:sp>
        <p:nvSpPr>
          <p:cNvPr id="13" name="Symbol zastępczy stopki 10">
            <a:extLst>
              <a:ext uri="{FF2B5EF4-FFF2-40B4-BE49-F238E27FC236}">
                <a16:creationId xmlns:a16="http://schemas.microsoft.com/office/drawing/2014/main" id="{8CEBCC55-DEEA-438F-B4E2-72671310484D}"/>
              </a:ext>
            </a:extLst>
          </p:cNvPr>
          <p:cNvSpPr txBox="1">
            <a:spLocks/>
          </p:cNvSpPr>
          <p:nvPr/>
        </p:nvSpPr>
        <p:spPr>
          <a:xfrm>
            <a:off x="3732414" y="5992224"/>
            <a:ext cx="4576794" cy="663719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400" dirty="0">
                <a:solidFill>
                  <a:schemeClr val="tx2"/>
                </a:solidFill>
                <a:latin typeface="+mj-lt"/>
              </a:rPr>
              <a:t>Departament Strategii i Współpracy Międzynarodowej Polska Agencja Kosmiczna</a:t>
            </a:r>
          </a:p>
          <a:p>
            <a:pPr algn="r"/>
            <a:r>
              <a:rPr lang="pl-PL" sz="1400" dirty="0">
                <a:solidFill>
                  <a:schemeClr val="tx2"/>
                </a:solidFill>
                <a:latin typeface="+mj-lt"/>
              </a:rPr>
              <a:t>www.polsa.gov.pl</a:t>
            </a:r>
            <a:endParaRPr lang="en-US" sz="1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Zwój: pionowy 2">
            <a:extLst>
              <a:ext uri="{FF2B5EF4-FFF2-40B4-BE49-F238E27FC236}">
                <a16:creationId xmlns:a16="http://schemas.microsoft.com/office/drawing/2014/main" id="{7C330272-1EDA-40E2-87C5-D132F2AEE40A}"/>
              </a:ext>
            </a:extLst>
          </p:cNvPr>
          <p:cNvSpPr/>
          <p:nvPr/>
        </p:nvSpPr>
        <p:spPr>
          <a:xfrm>
            <a:off x="7223760" y="2423054"/>
            <a:ext cx="1397726" cy="2011891"/>
          </a:xfrm>
          <a:prstGeom prst="verticalScroll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40616659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02956"/>
            <a:ext cx="7772400" cy="727158"/>
          </a:xfrm>
        </p:spPr>
        <p:txBody>
          <a:bodyPr>
            <a:noAutofit/>
          </a:bodyPr>
          <a:lstStyle/>
          <a:p>
            <a:r>
              <a:rPr lang="pl-PL" sz="2800" b="1" cap="all" dirty="0">
                <a:solidFill>
                  <a:srgbClr val="28468B"/>
                </a:solidFill>
                <a:latin typeface="Futura PT Demi" charset="0"/>
                <a:ea typeface="Futura PT Demi" charset="0"/>
                <a:cs typeface="Futura PT Demi" charset="0"/>
              </a:rPr>
              <a:t>źródła informacji ESA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" y="5833911"/>
            <a:ext cx="9142996" cy="7598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" y="983457"/>
            <a:ext cx="9142996" cy="75989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534154" y="1509508"/>
            <a:ext cx="7860546" cy="3935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pl-PL" altLang="pl-PL" sz="2000" b="1" u="sng" dirty="0">
                <a:solidFill>
                  <a:srgbClr val="000099"/>
                </a:solidFill>
                <a:latin typeface="Arial" panose="020B0604020202020204" pitchFamily="34" charset="0"/>
              </a:rPr>
              <a:t>ESA TEC-POLARIS PORTAL: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pl-PL" altLang="pl-PL" sz="2000" b="1" dirty="0">
                <a:solidFill>
                  <a:srgbClr val="000099"/>
                </a:solidFill>
                <a:latin typeface="Arial" panose="020B0604020202020204" pitchFamily="34" charset="0"/>
                <a:hlinkClick r:id="rId4"/>
              </a:rPr>
              <a:t>https://tec-polaris.esa.int/pls/adm/webloginext.login</a:t>
            </a:r>
            <a:r>
              <a:rPr lang="pl-PL" altLang="pl-PL" sz="20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pl-PL" altLang="pl-PL" sz="2000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pl-PL" altLang="pl-PL" sz="2000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pl-PL" altLang="pl-PL" sz="2000" dirty="0">
                <a:solidFill>
                  <a:srgbClr val="000099"/>
                </a:solidFill>
                <a:latin typeface="Arial" panose="020B0604020202020204" pitchFamily="34" charset="0"/>
              </a:rPr>
              <a:t>Technical Dossier oraz </a:t>
            </a:r>
            <a:r>
              <a:rPr lang="pl-PL" altLang="pl-PL" sz="2000" dirty="0" err="1">
                <a:solidFill>
                  <a:srgbClr val="000099"/>
                </a:solidFill>
                <a:latin typeface="Arial" panose="020B0604020202020204" pitchFamily="34" charset="0"/>
              </a:rPr>
              <a:t>Roadmaps</a:t>
            </a:r>
            <a:r>
              <a:rPr lang="pl-PL" altLang="pl-PL" sz="2000" dirty="0">
                <a:solidFill>
                  <a:srgbClr val="000099"/>
                </a:solidFill>
                <a:latin typeface="Arial" panose="020B0604020202020204" pitchFamily="34" charset="0"/>
              </a:rPr>
              <a:t>;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pl-PL" altLang="pl-PL" sz="2000" dirty="0">
                <a:solidFill>
                  <a:srgbClr val="000099"/>
                </a:solidFill>
                <a:latin typeface="Arial" panose="020B0604020202020204" pitchFamily="34" charset="0"/>
              </a:rPr>
              <a:t>Lista przyszłych projektów do realizacji (</a:t>
            </a:r>
            <a:r>
              <a:rPr lang="pl-PL" altLang="pl-PL" sz="2000" dirty="0" err="1">
                <a:solidFill>
                  <a:srgbClr val="000099"/>
                </a:solidFill>
                <a:latin typeface="Arial" panose="020B0604020202020204" pitchFamily="34" charset="0"/>
              </a:rPr>
              <a:t>Roadmap</a:t>
            </a:r>
            <a:r>
              <a:rPr lang="pl-PL" altLang="pl-PL" sz="20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pl-PL" altLang="pl-PL" sz="2000" dirty="0" err="1">
                <a:solidFill>
                  <a:srgbClr val="000099"/>
                </a:solidFill>
                <a:latin typeface="Arial" panose="020B0604020202020204" pitchFamily="34" charset="0"/>
              </a:rPr>
              <a:t>Cost</a:t>
            </a:r>
            <a:r>
              <a:rPr lang="pl-PL" altLang="pl-PL" sz="20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pl-PL" altLang="pl-PL" sz="2000" dirty="0" err="1">
                <a:solidFill>
                  <a:srgbClr val="000099"/>
                </a:solidFill>
                <a:latin typeface="Arial" panose="020B0604020202020204" pitchFamily="34" charset="0"/>
              </a:rPr>
              <a:t>Table</a:t>
            </a:r>
            <a:r>
              <a:rPr lang="pl-PL" altLang="pl-PL" sz="2000" dirty="0">
                <a:solidFill>
                  <a:srgbClr val="000099"/>
                </a:solidFill>
                <a:latin typeface="Arial" panose="020B0604020202020204" pitchFamily="34" charset="0"/>
              </a:rPr>
              <a:t>);</a:t>
            </a:r>
          </a:p>
          <a:p>
            <a:pPr algn="just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pl-PL" altLang="pl-PL" sz="2000" dirty="0">
                <a:solidFill>
                  <a:srgbClr val="000099"/>
                </a:solidFill>
                <a:latin typeface="Arial" panose="020B0604020202020204" pitchFamily="34" charset="0"/>
              </a:rPr>
              <a:t>Baza „ICMDB” (</a:t>
            </a:r>
            <a:r>
              <a:rPr lang="pl-PL" altLang="pl-PL" sz="2000" dirty="0" err="1">
                <a:solidFill>
                  <a:srgbClr val="000099"/>
                </a:solidFill>
                <a:latin typeface="Arial" panose="020B0604020202020204" pitchFamily="34" charset="0"/>
              </a:rPr>
              <a:t>Industry</a:t>
            </a:r>
            <a:r>
              <a:rPr lang="pl-PL" altLang="pl-PL" sz="20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pl-PL" altLang="pl-PL" sz="2000" dirty="0" err="1">
                <a:solidFill>
                  <a:srgbClr val="000099"/>
                </a:solidFill>
                <a:latin typeface="Arial" panose="020B0604020202020204" pitchFamily="34" charset="0"/>
              </a:rPr>
              <a:t>Capability</a:t>
            </a:r>
            <a:r>
              <a:rPr lang="pl-PL" altLang="pl-PL" sz="2000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pl-PL" altLang="pl-PL" sz="2000" dirty="0" err="1">
                <a:solidFill>
                  <a:srgbClr val="000099"/>
                </a:solidFill>
                <a:latin typeface="Arial" panose="020B0604020202020204" pitchFamily="34" charset="0"/>
              </a:rPr>
              <a:t>Mapping</a:t>
            </a:r>
            <a:r>
              <a:rPr lang="pl-PL" altLang="pl-PL" sz="2000" dirty="0">
                <a:solidFill>
                  <a:srgbClr val="000099"/>
                </a:solidFill>
                <a:latin typeface="Arial" panose="020B0604020202020204" pitchFamily="34" charset="0"/>
              </a:rPr>
              <a:t> Database):</a:t>
            </a:r>
          </a:p>
          <a:p>
            <a:pPr marL="457200" indent="-457200">
              <a:spcBef>
                <a:spcPts val="200"/>
              </a:spcBef>
              <a:buFont typeface="+mj-lt"/>
              <a:buAutoNum type="arabicPeriod"/>
              <a:defRPr/>
            </a:pPr>
            <a:r>
              <a:rPr lang="pl-PL" sz="2000" dirty="0">
                <a:solidFill>
                  <a:srgbClr val="000099"/>
                </a:solidFill>
                <a:latin typeface="Arial" panose="020B0604020202020204" pitchFamily="34" charset="0"/>
              </a:rPr>
              <a:t>lista europejskich podmiotów w podziale na domeny z </a:t>
            </a:r>
          </a:p>
          <a:p>
            <a:pPr>
              <a:spcBef>
                <a:spcPts val="200"/>
              </a:spcBef>
              <a:defRPr/>
            </a:pPr>
            <a:r>
              <a:rPr lang="pl-PL" sz="2000" dirty="0">
                <a:solidFill>
                  <a:srgbClr val="000099"/>
                </a:solidFill>
                <a:latin typeface="Arial" panose="020B0604020202020204" pitchFamily="34" charset="0"/>
              </a:rPr>
              <a:t>      tzw. drzewa technologicznego – ESA Technology </a:t>
            </a:r>
            <a:r>
              <a:rPr lang="pl-PL" sz="2000" dirty="0" err="1">
                <a:solidFill>
                  <a:srgbClr val="000099"/>
                </a:solidFill>
                <a:latin typeface="Arial" panose="020B0604020202020204" pitchFamily="34" charset="0"/>
              </a:rPr>
              <a:t>Tree</a:t>
            </a:r>
            <a:r>
              <a:rPr lang="pl-PL" sz="2000" dirty="0">
                <a:solidFill>
                  <a:srgbClr val="000099"/>
                </a:solidFill>
                <a:latin typeface="Arial" panose="020B0604020202020204" pitchFamily="34" charset="0"/>
              </a:rPr>
              <a:t>;</a:t>
            </a:r>
          </a:p>
          <a:p>
            <a:pPr marL="457200" indent="-457200">
              <a:spcBef>
                <a:spcPts val="200"/>
              </a:spcBef>
              <a:buFont typeface="+mj-lt"/>
              <a:buAutoNum type="arabicPeriod"/>
              <a:defRPr/>
            </a:pPr>
            <a:r>
              <a:rPr lang="pl-PL" sz="2000" dirty="0">
                <a:solidFill>
                  <a:srgbClr val="000099"/>
                </a:solidFill>
                <a:latin typeface="Arial" panose="020B0604020202020204" pitchFamily="34" charset="0"/>
              </a:rPr>
              <a:t>Lista europejskich podmiotów w podziale na gotowe produkty – </a:t>
            </a:r>
            <a:r>
              <a:rPr lang="pl-PL" sz="2000" dirty="0" err="1">
                <a:solidFill>
                  <a:srgbClr val="000099"/>
                </a:solidFill>
                <a:latin typeface="Arial" panose="020B0604020202020204" pitchFamily="34" charset="0"/>
              </a:rPr>
              <a:t>Generic</a:t>
            </a:r>
            <a:r>
              <a:rPr lang="pl-PL" sz="2000" dirty="0">
                <a:solidFill>
                  <a:srgbClr val="000099"/>
                </a:solidFill>
                <a:latin typeface="Arial" panose="020B0604020202020204" pitchFamily="34" charset="0"/>
              </a:rPr>
              <a:t> Product </a:t>
            </a:r>
            <a:r>
              <a:rPr lang="pl-PL" sz="2000" dirty="0" err="1">
                <a:solidFill>
                  <a:srgbClr val="000099"/>
                </a:solidFill>
                <a:latin typeface="Arial" panose="020B0604020202020204" pitchFamily="34" charset="0"/>
              </a:rPr>
              <a:t>Tree</a:t>
            </a:r>
            <a:r>
              <a:rPr lang="pl-PL" sz="2000" dirty="0">
                <a:solidFill>
                  <a:srgbClr val="000099"/>
                </a:solidFill>
                <a:latin typeface="Arial" panose="020B0604020202020204" pitchFamily="34" charset="0"/>
              </a:rPr>
              <a:t>.</a:t>
            </a:r>
            <a:endParaRPr lang="pl-PL" sz="2000" dirty="0"/>
          </a:p>
          <a:p>
            <a:pPr algn="just">
              <a:lnSpc>
                <a:spcPct val="80000"/>
              </a:lnSpc>
            </a:pPr>
            <a:endParaRPr lang="pl-PL" altLang="pl-PL" sz="2000" b="1" dirty="0">
              <a:solidFill>
                <a:srgbClr val="000099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pl-PL" altLang="pl-PL" sz="2000" dirty="0">
                <a:solidFill>
                  <a:srgbClr val="000099"/>
                </a:solidFill>
                <a:latin typeface="Arial" panose="020B0604020202020204" pitchFamily="34" charset="0"/>
              </a:rPr>
              <a:t>Dostęp powszechny dla wszystkich zainteresowanych: </a:t>
            </a:r>
          </a:p>
          <a:p>
            <a:pPr algn="just">
              <a:lnSpc>
                <a:spcPct val="80000"/>
              </a:lnSpc>
            </a:pPr>
            <a:r>
              <a:rPr lang="pl-PL" sz="1400" cap="all" dirty="0">
                <a:solidFill>
                  <a:srgbClr val="28468B"/>
                </a:solidFill>
                <a:latin typeface="Futura PT Book Reg" charset="0"/>
                <a:hlinkClick r:id="rId5"/>
              </a:rPr>
              <a:t>tec-sapienzasupport@polaris.esa.int</a:t>
            </a:r>
            <a:endParaRPr lang="pl-PL" sz="1400" cap="all" dirty="0">
              <a:solidFill>
                <a:srgbClr val="28468B"/>
              </a:solidFill>
              <a:latin typeface="Futura PT Book Reg" charset="0"/>
            </a:endParaRPr>
          </a:p>
          <a:p>
            <a:pPr algn="just">
              <a:lnSpc>
                <a:spcPct val="80000"/>
              </a:lnSpc>
            </a:pPr>
            <a:endParaRPr lang="pl-PL" sz="1400" cap="all" dirty="0">
              <a:solidFill>
                <a:srgbClr val="28468B"/>
              </a:solidFill>
              <a:latin typeface="Futura PT Book Reg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6043" y="5873750"/>
            <a:ext cx="567956" cy="983671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884" y="6163406"/>
            <a:ext cx="1205948" cy="399091"/>
          </a:xfrm>
          <a:prstGeom prst="rect">
            <a:avLst/>
          </a:prstGeom>
        </p:spPr>
      </p:pic>
      <p:sp>
        <p:nvSpPr>
          <p:cNvPr id="13" name="Symbol zastępczy stopki 10">
            <a:extLst>
              <a:ext uri="{FF2B5EF4-FFF2-40B4-BE49-F238E27FC236}">
                <a16:creationId xmlns:a16="http://schemas.microsoft.com/office/drawing/2014/main" id="{399ED9DD-B205-4E40-BA76-D04E4E164011}"/>
              </a:ext>
            </a:extLst>
          </p:cNvPr>
          <p:cNvSpPr txBox="1">
            <a:spLocks/>
          </p:cNvSpPr>
          <p:nvPr/>
        </p:nvSpPr>
        <p:spPr>
          <a:xfrm>
            <a:off x="3732414" y="5992224"/>
            <a:ext cx="4576794" cy="663719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400" dirty="0">
                <a:solidFill>
                  <a:schemeClr val="tx2"/>
                </a:solidFill>
                <a:latin typeface="+mj-lt"/>
              </a:rPr>
              <a:t>Departament Strategii i Współpracy Międzynarodowej Polska Agencja Kosmiczna</a:t>
            </a:r>
          </a:p>
          <a:p>
            <a:pPr algn="r"/>
            <a:r>
              <a:rPr lang="pl-PL" sz="1400" dirty="0">
                <a:solidFill>
                  <a:schemeClr val="tx2"/>
                </a:solidFill>
                <a:latin typeface="+mj-lt"/>
              </a:rPr>
              <a:t>www.polsa.gov.pl</a:t>
            </a:r>
            <a:endParaRPr lang="en-US" sz="1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Strzałka: w lewo 2">
            <a:extLst>
              <a:ext uri="{FF2B5EF4-FFF2-40B4-BE49-F238E27FC236}">
                <a16:creationId xmlns:a16="http://schemas.microsoft.com/office/drawing/2014/main" id="{129A3930-9E84-4D28-9B54-57331FFE7A8E}"/>
              </a:ext>
            </a:extLst>
          </p:cNvPr>
          <p:cNvSpPr/>
          <p:nvPr/>
        </p:nvSpPr>
        <p:spPr>
          <a:xfrm>
            <a:off x="7033260" y="1509508"/>
            <a:ext cx="1275948" cy="456452"/>
          </a:xfrm>
          <a:prstGeom prst="lef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  <p:sp>
        <p:nvSpPr>
          <p:cNvPr id="6" name="Zwój: pionowy 5">
            <a:extLst>
              <a:ext uri="{FF2B5EF4-FFF2-40B4-BE49-F238E27FC236}">
                <a16:creationId xmlns:a16="http://schemas.microsoft.com/office/drawing/2014/main" id="{2BDA0EDD-E7FE-402F-9C09-82E41E0DDF59}"/>
              </a:ext>
            </a:extLst>
          </p:cNvPr>
          <p:cNvSpPr/>
          <p:nvPr/>
        </p:nvSpPr>
        <p:spPr>
          <a:xfrm>
            <a:off x="7855786" y="2807180"/>
            <a:ext cx="1077828" cy="1117120"/>
          </a:xfrm>
          <a:prstGeom prst="verticalScroll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692FE1D3-8B12-4CBE-88C2-9EE03E9ECE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847" y="2754617"/>
            <a:ext cx="291307" cy="82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0885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28650" y="1827256"/>
            <a:ext cx="3492940" cy="115529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spcBef>
                <a:spcPts val="150"/>
              </a:spcBef>
              <a:buNone/>
              <a:defRPr/>
            </a:pPr>
            <a:endParaRPr lang="pl-PL" sz="1500" b="1" dirty="0">
              <a:latin typeface="Times New Roman" pitchFamily="18" charset="0"/>
            </a:endParaRPr>
          </a:p>
          <a:p>
            <a:pPr marL="0" indent="0">
              <a:lnSpc>
                <a:spcPct val="80000"/>
              </a:lnSpc>
              <a:spcBef>
                <a:spcPts val="150"/>
              </a:spcBef>
              <a:buNone/>
              <a:defRPr/>
            </a:pPr>
            <a:endParaRPr lang="pl-PL" sz="1500" b="1" dirty="0">
              <a:latin typeface="Times New Roman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" y="987029"/>
            <a:ext cx="7269480" cy="4917165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 flipV="1">
            <a:off x="61785" y="3648409"/>
            <a:ext cx="43884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100" dirty="0"/>
          </a:p>
        </p:txBody>
      </p:sp>
      <p:sp>
        <p:nvSpPr>
          <p:cNvPr id="6" name="Symbol zastępczy stopki 10">
            <a:extLst>
              <a:ext uri="{FF2B5EF4-FFF2-40B4-BE49-F238E27FC236}">
                <a16:creationId xmlns:a16="http://schemas.microsoft.com/office/drawing/2014/main" id="{A8FF3B16-B0D5-4445-A497-7799217104C6}"/>
              </a:ext>
            </a:extLst>
          </p:cNvPr>
          <p:cNvSpPr txBox="1">
            <a:spLocks/>
          </p:cNvSpPr>
          <p:nvPr/>
        </p:nvSpPr>
        <p:spPr>
          <a:xfrm>
            <a:off x="3757352" y="6233989"/>
            <a:ext cx="4297681" cy="436766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200" dirty="0">
                <a:solidFill>
                  <a:schemeClr val="tx2"/>
                </a:solidFill>
                <a:latin typeface="+mj-lt"/>
              </a:rPr>
              <a:t>Departament Strategii i Współpracy Międzynarodowej </a:t>
            </a:r>
          </a:p>
          <a:p>
            <a:pPr algn="r"/>
            <a:r>
              <a:rPr lang="pl-PL" sz="1200" dirty="0">
                <a:solidFill>
                  <a:schemeClr val="tx2"/>
                </a:solidFill>
                <a:latin typeface="+mj-lt"/>
              </a:rPr>
              <a:t>Polska Agencja Kosmiczna</a:t>
            </a:r>
          </a:p>
          <a:p>
            <a:pPr algn="r"/>
            <a:r>
              <a:rPr lang="pl-PL" sz="1200" dirty="0">
                <a:solidFill>
                  <a:schemeClr val="tx2"/>
                </a:solidFill>
                <a:latin typeface="+mj-lt"/>
              </a:rPr>
              <a:t>www.polsa.gov.pl</a:t>
            </a:r>
            <a:endParaRPr lang="en-US" sz="1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Tytuł 1">
            <a:extLst>
              <a:ext uri="{FF2B5EF4-FFF2-40B4-BE49-F238E27FC236}">
                <a16:creationId xmlns:a16="http://schemas.microsoft.com/office/drawing/2014/main" id="{2C81395B-ED2A-4654-B2FE-32A6A78E7C9E}"/>
              </a:ext>
            </a:extLst>
          </p:cNvPr>
          <p:cNvSpPr txBox="1">
            <a:spLocks/>
          </p:cNvSpPr>
          <p:nvPr/>
        </p:nvSpPr>
        <p:spPr>
          <a:xfrm>
            <a:off x="685800" y="199149"/>
            <a:ext cx="7772400" cy="4908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dirty="0">
                <a:solidFill>
                  <a:srgbClr val="28468B"/>
                </a:solidFill>
                <a:latin typeface="Futura PT Demi" charset="0"/>
                <a:ea typeface="Futura PT Demi" charset="0"/>
                <a:cs typeface="Futura PT Demi" charset="0"/>
              </a:rPr>
              <a:t>źródła informacji ESA</a:t>
            </a:r>
          </a:p>
        </p:txBody>
      </p:sp>
    </p:spTree>
    <p:extLst>
      <p:ext uri="{BB962C8B-B14F-4D97-AF65-F5344CB8AC3E}">
        <p14:creationId xmlns:p14="http://schemas.microsoft.com/office/powerpoint/2010/main" val="3105173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16194" y="4858540"/>
            <a:ext cx="54320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rgbClr val="28468B"/>
                </a:solidFill>
              </a:rPr>
              <a:t>Zbigniew Burdzy</a:t>
            </a:r>
          </a:p>
          <a:p>
            <a:r>
              <a:rPr lang="pl-PL" b="1" dirty="0">
                <a:solidFill>
                  <a:srgbClr val="28468B"/>
                </a:solidFill>
              </a:rPr>
              <a:t>Departament Strategii i Współpracy Międzynarodowej</a:t>
            </a:r>
          </a:p>
          <a:p>
            <a:r>
              <a:rPr lang="pl-PL" b="1" dirty="0">
                <a:solidFill>
                  <a:srgbClr val="28468B"/>
                </a:solidFill>
              </a:rPr>
              <a:t>zbigniew.burdzy@polsa.gov.pl</a:t>
            </a:r>
          </a:p>
          <a:p>
            <a:r>
              <a:rPr lang="pl-PL" b="1" dirty="0">
                <a:solidFill>
                  <a:srgbClr val="28468B"/>
                </a:solidFill>
              </a:rPr>
              <a:t>+48 (22) 380 15 57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7434963-7E4B-4B9C-A3AE-99B7B2A778FF}"/>
              </a:ext>
            </a:extLst>
          </p:cNvPr>
          <p:cNvSpPr txBox="1"/>
          <p:nvPr/>
        </p:nvSpPr>
        <p:spPr>
          <a:xfrm>
            <a:off x="3329940" y="1487835"/>
            <a:ext cx="2724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28468B"/>
                </a:solidFill>
              </a:rPr>
              <a:t>Dziękuję za uwagę!</a:t>
            </a:r>
          </a:p>
        </p:txBody>
      </p:sp>
    </p:spTree>
    <p:extLst>
      <p:ext uri="{BB962C8B-B14F-4D97-AF65-F5344CB8AC3E}">
        <p14:creationId xmlns:p14="http://schemas.microsoft.com/office/powerpoint/2010/main" val="1730507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1457" y="1199581"/>
            <a:ext cx="8221088" cy="4637339"/>
          </a:xfrm>
        </p:spPr>
        <p:txBody>
          <a:bodyPr>
            <a:normAutofit fontScale="85000" lnSpcReduction="20000"/>
          </a:bodyPr>
          <a:lstStyle/>
          <a:p>
            <a:pPr lvl="0" algn="just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DDEA">
                  <a:lumMod val="50000"/>
                </a:srgbClr>
              </a:buClr>
              <a:buSzTx/>
              <a:buFont typeface="Wingdings" panose="05000000000000000000" pitchFamily="2" charset="2"/>
              <a:buChar char="ü"/>
            </a:pPr>
            <a:r>
              <a:rPr lang="pl-PL" sz="2400" dirty="0">
                <a:solidFill>
                  <a:srgbClr val="002060"/>
                </a:solidFill>
                <a:latin typeface="Futura PT Book" panose="020B0502020204020303" pitchFamily="34" charset="-18"/>
              </a:rPr>
              <a:t> </a:t>
            </a:r>
            <a:r>
              <a:rPr lang="pl-PL" sz="2800" dirty="0">
                <a:solidFill>
                  <a:srgbClr val="000099"/>
                </a:solidFill>
                <a:latin typeface="Futura PT Book"/>
              </a:rPr>
              <a:t>Element wykonawczy Polskiej Strategii Kosmicznej z 2017 r.;</a:t>
            </a:r>
          </a:p>
          <a:p>
            <a:pPr lvl="0" algn="just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DDEA">
                  <a:lumMod val="50000"/>
                </a:srgbClr>
              </a:buClr>
              <a:buSzTx/>
              <a:buFont typeface="Wingdings" panose="05000000000000000000" pitchFamily="2" charset="2"/>
              <a:buChar char="ü"/>
            </a:pPr>
            <a:r>
              <a:rPr lang="pl-PL" sz="2800" dirty="0">
                <a:solidFill>
                  <a:srgbClr val="000099"/>
                </a:solidFill>
                <a:latin typeface="Futura PT Book"/>
              </a:rPr>
              <a:t> Wdrażanie od 2019 do 2021r. (3 lata);</a:t>
            </a:r>
          </a:p>
          <a:p>
            <a:pPr lvl="0" algn="just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DDEA">
                  <a:lumMod val="50000"/>
                </a:srgbClr>
              </a:buClr>
              <a:buSzTx/>
              <a:buFont typeface="Wingdings" panose="05000000000000000000" pitchFamily="2" charset="2"/>
              <a:buChar char="ü"/>
            </a:pPr>
            <a:r>
              <a:rPr lang="pl-PL" sz="2800" dirty="0">
                <a:solidFill>
                  <a:srgbClr val="000099"/>
                </a:solidFill>
                <a:latin typeface="Futura PT Book"/>
              </a:rPr>
              <a:t> Ponad 50 różnych zadań do realizacji; kategorie:</a:t>
            </a:r>
          </a:p>
          <a:p>
            <a:pPr marL="800100" lvl="1" indent="-342900" algn="just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DDEA">
                  <a:lumMod val="50000"/>
                </a:srgbClr>
              </a:buClr>
              <a:buFont typeface="Arial" panose="020B0604020202020204" pitchFamily="34" charset="0"/>
              <a:buChar char="•"/>
            </a:pPr>
            <a:r>
              <a:rPr lang="pl-PL" sz="2800" b="1" dirty="0">
                <a:solidFill>
                  <a:srgbClr val="000099"/>
                </a:solidFill>
                <a:latin typeface="Futura PT Book"/>
              </a:rPr>
              <a:t>Duże projekty </a:t>
            </a:r>
            <a:r>
              <a:rPr lang="pl-PL" sz="2800" dirty="0">
                <a:solidFill>
                  <a:srgbClr val="000099"/>
                </a:solidFill>
                <a:latin typeface="Futura PT Book"/>
              </a:rPr>
              <a:t>(5 projektów),</a:t>
            </a:r>
          </a:p>
          <a:p>
            <a:pPr marL="800100" lvl="1" indent="-342900" algn="just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DDEA">
                  <a:lumMod val="50000"/>
                </a:srgbClr>
              </a:buClr>
              <a:buFont typeface="Arial" panose="020B0604020202020204" pitchFamily="34" charset="0"/>
              <a:buChar char="•"/>
            </a:pPr>
            <a:r>
              <a:rPr lang="pl-PL" sz="2800" b="1" dirty="0">
                <a:solidFill>
                  <a:srgbClr val="000099"/>
                </a:solidFill>
                <a:latin typeface="Futura PT Book"/>
              </a:rPr>
              <a:t>Innowacje</a:t>
            </a:r>
            <a:r>
              <a:rPr lang="pl-PL" sz="2800" dirty="0">
                <a:solidFill>
                  <a:srgbClr val="000099"/>
                </a:solidFill>
                <a:latin typeface="Futura PT Book"/>
              </a:rPr>
              <a:t> (5 projektów), </a:t>
            </a:r>
          </a:p>
          <a:p>
            <a:pPr marL="800100" lvl="1" indent="-342900" algn="just" defTabSz="457200">
              <a:spcBef>
                <a:spcPts val="600"/>
              </a:spcBef>
              <a:spcAft>
                <a:spcPts val="600"/>
              </a:spcAft>
              <a:buClr>
                <a:srgbClr val="CCDDEA">
                  <a:lumMod val="50000"/>
                </a:srgbClr>
              </a:buClr>
              <a:buFont typeface="Arial" panose="020B0604020202020204" pitchFamily="34" charset="0"/>
              <a:buChar char="•"/>
            </a:pPr>
            <a:r>
              <a:rPr lang="pl-PL" sz="2800" b="1" dirty="0">
                <a:solidFill>
                  <a:srgbClr val="000099"/>
                </a:solidFill>
                <a:latin typeface="Futura PT Book"/>
              </a:rPr>
              <a:t>Wsparcie sektora </a:t>
            </a:r>
            <a:r>
              <a:rPr lang="pl-PL" sz="2800" b="1" dirty="0" err="1">
                <a:solidFill>
                  <a:srgbClr val="000099"/>
                </a:solidFill>
                <a:latin typeface="Futura PT Book"/>
              </a:rPr>
              <a:t>downstream</a:t>
            </a:r>
            <a:r>
              <a:rPr lang="pl-PL" sz="2800" dirty="0">
                <a:solidFill>
                  <a:srgbClr val="000099"/>
                </a:solidFill>
                <a:latin typeface="Futura PT Book"/>
              </a:rPr>
              <a:t> (13 projektów),</a:t>
            </a:r>
          </a:p>
          <a:p>
            <a:pPr marL="800100" lvl="1" indent="-342900" algn="just" defTabSz="457200">
              <a:spcBef>
                <a:spcPts val="600"/>
              </a:spcBef>
              <a:spcAft>
                <a:spcPts val="600"/>
              </a:spcAft>
              <a:buClr>
                <a:srgbClr val="CCDDEA">
                  <a:lumMod val="50000"/>
                </a:srgbClr>
              </a:buClr>
              <a:buFont typeface="Arial" panose="020B0604020202020204" pitchFamily="34" charset="0"/>
              <a:buChar char="•"/>
            </a:pPr>
            <a:r>
              <a:rPr lang="pl-PL" sz="2800" b="1" dirty="0">
                <a:solidFill>
                  <a:srgbClr val="000099"/>
                </a:solidFill>
                <a:latin typeface="Futura PT Book"/>
              </a:rPr>
              <a:t>Edukacja</a:t>
            </a:r>
            <a:r>
              <a:rPr lang="pl-PL" sz="2800" dirty="0">
                <a:solidFill>
                  <a:srgbClr val="000099"/>
                </a:solidFill>
                <a:latin typeface="Futura PT Book"/>
              </a:rPr>
              <a:t> (10 projektów), </a:t>
            </a:r>
          </a:p>
          <a:p>
            <a:pPr marL="800100" lvl="1" indent="-342900" algn="just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DDEA">
                  <a:lumMod val="50000"/>
                </a:srgbClr>
              </a:buClr>
              <a:buFont typeface="Arial" panose="020B0604020202020204" pitchFamily="34" charset="0"/>
              <a:buChar char="•"/>
            </a:pPr>
            <a:r>
              <a:rPr lang="pl-PL" sz="2800" b="1" dirty="0">
                <a:solidFill>
                  <a:srgbClr val="000099"/>
                </a:solidFill>
                <a:latin typeface="Futura PT Book"/>
              </a:rPr>
              <a:t>Otoczenie międzynarodowe </a:t>
            </a:r>
            <a:r>
              <a:rPr lang="pl-PL" sz="2800" dirty="0">
                <a:solidFill>
                  <a:srgbClr val="000099"/>
                </a:solidFill>
                <a:latin typeface="Futura PT Book"/>
              </a:rPr>
              <a:t>(5 projektów), </a:t>
            </a:r>
          </a:p>
          <a:p>
            <a:pPr marL="800100" lvl="1" indent="-342900" algn="just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DDEA">
                  <a:lumMod val="50000"/>
                </a:srgbClr>
              </a:buClr>
              <a:buFont typeface="Arial" panose="020B0604020202020204" pitchFamily="34" charset="0"/>
              <a:buChar char="•"/>
            </a:pPr>
            <a:r>
              <a:rPr lang="pl-PL" sz="2800" b="1" dirty="0">
                <a:solidFill>
                  <a:srgbClr val="000099"/>
                </a:solidFill>
                <a:latin typeface="Futura PT Book"/>
              </a:rPr>
              <a:t>Staże i szkolenia</a:t>
            </a:r>
            <a:r>
              <a:rPr lang="pl-PL" sz="2800" dirty="0">
                <a:solidFill>
                  <a:srgbClr val="000099"/>
                </a:solidFill>
                <a:latin typeface="Futura PT Book"/>
              </a:rPr>
              <a:t> (8 projektów), </a:t>
            </a:r>
          </a:p>
          <a:p>
            <a:pPr marL="800100" lvl="1" indent="-342900" algn="just" defTabSz="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CDDEA">
                  <a:lumMod val="50000"/>
                </a:srgbClr>
              </a:buClr>
              <a:buFont typeface="Arial" panose="020B0604020202020204" pitchFamily="34" charset="0"/>
              <a:buChar char="•"/>
            </a:pPr>
            <a:r>
              <a:rPr lang="pl-PL" sz="2800" b="1" dirty="0">
                <a:solidFill>
                  <a:srgbClr val="000099"/>
                </a:solidFill>
                <a:latin typeface="Futura PT Book"/>
              </a:rPr>
              <a:t>Promocja</a:t>
            </a:r>
            <a:r>
              <a:rPr lang="pl-PL" sz="2800" dirty="0">
                <a:solidFill>
                  <a:srgbClr val="000099"/>
                </a:solidFill>
                <a:latin typeface="Futura PT Book"/>
              </a:rPr>
              <a:t> (5 projektów).</a:t>
            </a:r>
          </a:p>
          <a:p>
            <a:pPr>
              <a:buClr>
                <a:schemeClr val="bg2">
                  <a:lumMod val="50000"/>
                </a:schemeClr>
              </a:buClr>
              <a:buFont typeface="Arial" panose="020B0604020202020204" pitchFamily="34" charset="0"/>
              <a:buChar char="•"/>
            </a:pPr>
            <a:endParaRPr lang="pl-PL" dirty="0">
              <a:solidFill>
                <a:srgbClr val="002060"/>
              </a:solidFill>
              <a:latin typeface="Futura PT Demi" panose="020B0702020204020303" pitchFamily="34" charset="-18"/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788254" y="272143"/>
            <a:ext cx="7567491" cy="4777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b="1" cap="all" dirty="0">
                <a:solidFill>
                  <a:srgbClr val="28468B"/>
                </a:solidFill>
                <a:latin typeface="Futura PT Demi" charset="0"/>
                <a:ea typeface="Futura PT Demi" charset="0"/>
                <a:cs typeface="Futura PT Demi" charset="0"/>
              </a:rPr>
              <a:t>KRAJOWY PROGRAM KOSMICZNY</a:t>
            </a:r>
          </a:p>
        </p:txBody>
      </p:sp>
      <p:sp>
        <p:nvSpPr>
          <p:cNvPr id="6" name="Symbol zastępczy stopki 10">
            <a:extLst>
              <a:ext uri="{FF2B5EF4-FFF2-40B4-BE49-F238E27FC236}">
                <a16:creationId xmlns:a16="http://schemas.microsoft.com/office/drawing/2014/main" id="{AE75BBB7-DF30-426F-BDED-C4CDE837A5B1}"/>
              </a:ext>
            </a:extLst>
          </p:cNvPr>
          <p:cNvSpPr txBox="1">
            <a:spLocks/>
          </p:cNvSpPr>
          <p:nvPr/>
        </p:nvSpPr>
        <p:spPr>
          <a:xfrm>
            <a:off x="3627118" y="5769792"/>
            <a:ext cx="4617722" cy="775910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400" dirty="0">
                <a:solidFill>
                  <a:schemeClr val="tx2"/>
                </a:solidFill>
                <a:latin typeface="+mj-lt"/>
              </a:rPr>
              <a:t>Departament Strategii i Współpracy Międzynarodowej Polska Agencja Kosmiczna</a:t>
            </a:r>
          </a:p>
        </p:txBody>
      </p:sp>
    </p:spTree>
    <p:extLst>
      <p:ext uri="{BB962C8B-B14F-4D97-AF65-F5344CB8AC3E}">
        <p14:creationId xmlns:p14="http://schemas.microsoft.com/office/powerpoint/2010/main" val="115224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35727" y="310300"/>
            <a:ext cx="8020594" cy="613618"/>
          </a:xfrm>
        </p:spPr>
        <p:txBody>
          <a:bodyPr>
            <a:noAutofit/>
          </a:bodyPr>
          <a:lstStyle/>
          <a:p>
            <a:r>
              <a:rPr lang="pl-PL" sz="2800" b="1" cap="all" dirty="0">
                <a:solidFill>
                  <a:srgbClr val="000099"/>
                </a:solidFill>
                <a:latin typeface="Futura PT Book"/>
                <a:ea typeface="Futura PT Demi" charset="0"/>
                <a:cs typeface="Futura PT Demi" charset="0"/>
              </a:rPr>
              <a:t>Europejska agencja kosmiczna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" y="5833911"/>
            <a:ext cx="9142996" cy="7598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" y="983457"/>
            <a:ext cx="9142996" cy="7598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6043" y="5873750"/>
            <a:ext cx="567956" cy="983671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884" y="6163406"/>
            <a:ext cx="1205948" cy="399091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D80868A4-E018-45A0-810D-538FF082C40E}"/>
              </a:ext>
            </a:extLst>
          </p:cNvPr>
          <p:cNvSpPr/>
          <p:nvPr/>
        </p:nvSpPr>
        <p:spPr>
          <a:xfrm>
            <a:off x="351692" y="1059447"/>
            <a:ext cx="8444577" cy="644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endParaRPr lang="pl-PL" sz="24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  <a:p>
            <a:pPr algn="just">
              <a:lnSpc>
                <a:spcPct val="80000"/>
              </a:lnSpc>
            </a:pPr>
            <a:endParaRPr lang="pl-PL" sz="2000" dirty="0">
              <a:solidFill>
                <a:srgbClr val="000099"/>
              </a:solidFill>
              <a:latin typeface="Futura PT Book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AC79552D-5F13-49EE-B177-6E0390034C7E}"/>
              </a:ext>
            </a:extLst>
          </p:cNvPr>
          <p:cNvSpPr/>
          <p:nvPr/>
        </p:nvSpPr>
        <p:spPr>
          <a:xfrm>
            <a:off x="533400" y="1685900"/>
            <a:ext cx="80426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rgbClr val="000099"/>
                </a:solidFill>
                <a:latin typeface="Futura PT Book"/>
              </a:rPr>
              <a:t>Powołanie – na mocy Konwencji z1975 r.,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400" b="1" dirty="0">
                <a:solidFill>
                  <a:srgbClr val="000099"/>
                </a:solidFill>
                <a:latin typeface="Futura PT Book"/>
              </a:rPr>
              <a:t>Organizacja międzyrządowa</a:t>
            </a:r>
            <a:r>
              <a:rPr lang="pl-PL" sz="2400" dirty="0">
                <a:solidFill>
                  <a:srgbClr val="000099"/>
                </a:solidFill>
                <a:latin typeface="Futura PT Book"/>
              </a:rPr>
              <a:t>,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sz="2400" dirty="0">
                <a:solidFill>
                  <a:srgbClr val="000099"/>
                </a:solidFill>
                <a:latin typeface="Futura PT Book"/>
              </a:rPr>
              <a:t>Cele: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pl-PL" sz="2400" dirty="0">
                <a:solidFill>
                  <a:srgbClr val="000099"/>
                </a:solidFill>
                <a:latin typeface="Futura PT Book"/>
              </a:rPr>
              <a:t>Realizacja wspólnego, europejskiego programu badań i wykorzystania przestrzeni kosmicznej; 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pl-PL" sz="2400" dirty="0">
                <a:solidFill>
                  <a:srgbClr val="000099"/>
                </a:solidFill>
                <a:latin typeface="Futura PT Book"/>
              </a:rPr>
              <a:t>Wspieranie rozwoju nowoczesnego i konkurencyjnego przemysłu w państwach członkowskich; 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pl-PL" sz="2400" dirty="0">
                <a:solidFill>
                  <a:srgbClr val="000099"/>
                </a:solidFill>
                <a:latin typeface="Futura PT Book"/>
              </a:rPr>
              <a:t>Działalność edukacyjna w dziedzinach takich jak: matematyka, fizyka, inżynieria i nauki przyrodnicze.</a:t>
            </a:r>
          </a:p>
        </p:txBody>
      </p:sp>
      <p:sp>
        <p:nvSpPr>
          <p:cNvPr id="12" name="Symbol zastępczy stopki 10">
            <a:extLst>
              <a:ext uri="{FF2B5EF4-FFF2-40B4-BE49-F238E27FC236}">
                <a16:creationId xmlns:a16="http://schemas.microsoft.com/office/drawing/2014/main" id="{7091227C-C0CF-4F1F-B69C-E023040AB2FF}"/>
              </a:ext>
            </a:extLst>
          </p:cNvPr>
          <p:cNvSpPr txBox="1">
            <a:spLocks/>
          </p:cNvSpPr>
          <p:nvPr/>
        </p:nvSpPr>
        <p:spPr>
          <a:xfrm>
            <a:off x="4823460" y="6083917"/>
            <a:ext cx="3695699" cy="463784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400" dirty="0">
                <a:solidFill>
                  <a:schemeClr val="tx2"/>
                </a:solidFill>
                <a:latin typeface="+mj-lt"/>
              </a:rPr>
              <a:t>Departament Strategii i Współpracy Międzynarodowej Polska Agencja Kosmiczna</a:t>
            </a:r>
          </a:p>
          <a:p>
            <a:pPr algn="r"/>
            <a:r>
              <a:rPr lang="pl-PL" sz="1400" dirty="0">
                <a:solidFill>
                  <a:schemeClr val="tx2"/>
                </a:solidFill>
                <a:latin typeface="+mj-lt"/>
              </a:rPr>
              <a:t>www.polsa.gov.pl</a:t>
            </a:r>
            <a:endParaRPr lang="en-US" sz="1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1" name="Picture 2" descr="Logo Europejskiej Agencji Kosmicznej">
            <a:extLst>
              <a:ext uri="{FF2B5EF4-FFF2-40B4-BE49-F238E27FC236}">
                <a16:creationId xmlns:a16="http://schemas.microsoft.com/office/drawing/2014/main" id="{96ED3F3D-7DD0-48F5-9BAE-F699DD45E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748" y="1233463"/>
            <a:ext cx="2601290" cy="102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706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1130301" y="319565"/>
            <a:ext cx="6242050" cy="528333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solidFill>
                  <a:srgbClr val="000099"/>
                </a:solidFill>
                <a:latin typeface="Futura PT Book"/>
              </a:rPr>
              <a:t>Kraje członkowskie ESA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62" y="1105593"/>
            <a:ext cx="4281638" cy="4565637"/>
          </a:xfrm>
        </p:spPr>
      </p:pic>
      <p:sp>
        <p:nvSpPr>
          <p:cNvPr id="6" name="Symbol zastępczy zawartości 5"/>
          <p:cNvSpPr>
            <a:spLocks noGrp="1"/>
          </p:cNvSpPr>
          <p:nvPr>
            <p:ph sz="half" idx="2"/>
          </p:nvPr>
        </p:nvSpPr>
        <p:spPr>
          <a:xfrm>
            <a:off x="4869180" y="1105593"/>
            <a:ext cx="3726180" cy="4211143"/>
          </a:xfrm>
        </p:spPr>
        <p:txBody>
          <a:bodyPr>
            <a:normAutofit/>
          </a:bodyPr>
          <a:lstStyle/>
          <a:p>
            <a:r>
              <a:rPr lang="pl-PL" sz="2000" b="1" dirty="0">
                <a:solidFill>
                  <a:srgbClr val="000099"/>
                </a:solidFill>
                <a:latin typeface="Futura PT Book"/>
              </a:rPr>
              <a:t>22 kraje członkowskie</a:t>
            </a:r>
            <a:r>
              <a:rPr lang="pl-PL" sz="2000" dirty="0">
                <a:solidFill>
                  <a:srgbClr val="000099"/>
                </a:solidFill>
                <a:latin typeface="Futura PT Book"/>
              </a:rPr>
              <a:t>: Austria, Belgia, Czechy, Dania, </a:t>
            </a:r>
            <a:r>
              <a:rPr lang="pl-PL" sz="1800" dirty="0">
                <a:solidFill>
                  <a:srgbClr val="00B050"/>
                </a:solidFill>
                <a:latin typeface="Cambria" panose="02040503050406030204" pitchFamily="18" charset="0"/>
              </a:rPr>
              <a:t>Estonia</a:t>
            </a:r>
            <a:r>
              <a:rPr lang="pl-PL" sz="2000" dirty="0">
                <a:solidFill>
                  <a:srgbClr val="000099"/>
                </a:solidFill>
                <a:latin typeface="Futura PT Book"/>
              </a:rPr>
              <a:t>, Finlandia, Francja, Grecja, Hiszpania, Irlandia, Luksemburg, Niderlandy, Niemcy, Norwegia, </a:t>
            </a:r>
            <a:r>
              <a:rPr lang="pl-PL" sz="1800" dirty="0">
                <a:solidFill>
                  <a:srgbClr val="00B050"/>
                </a:solidFill>
                <a:latin typeface="Cambria" panose="02040503050406030204" pitchFamily="18" charset="0"/>
              </a:rPr>
              <a:t>Polska </a:t>
            </a:r>
            <a:r>
              <a:rPr lang="pl-PL" sz="1800" b="1" dirty="0">
                <a:latin typeface="Cambria" panose="02040503050406030204" pitchFamily="18" charset="0"/>
              </a:rPr>
              <a:t>(2012</a:t>
            </a:r>
            <a:r>
              <a:rPr lang="pl-PL" sz="1800" dirty="0">
                <a:latin typeface="Cambria" panose="02040503050406030204" pitchFamily="18" charset="0"/>
              </a:rPr>
              <a:t>), </a:t>
            </a:r>
            <a:r>
              <a:rPr lang="pl-PL" sz="2000" dirty="0">
                <a:solidFill>
                  <a:srgbClr val="000099"/>
                </a:solidFill>
                <a:latin typeface="Futura PT Book"/>
              </a:rPr>
              <a:t>Portugalia</a:t>
            </a:r>
            <a:r>
              <a:rPr lang="pl-PL" sz="1800" dirty="0">
                <a:latin typeface="Cambria" panose="02040503050406030204" pitchFamily="18" charset="0"/>
              </a:rPr>
              <a:t>, </a:t>
            </a:r>
            <a:r>
              <a:rPr lang="pl-PL" sz="1800" dirty="0">
                <a:solidFill>
                  <a:srgbClr val="00B050"/>
                </a:solidFill>
                <a:latin typeface="Cambria" panose="02040503050406030204" pitchFamily="18" charset="0"/>
              </a:rPr>
              <a:t>Rumunia</a:t>
            </a:r>
            <a:r>
              <a:rPr lang="pl-PL" sz="1800" dirty="0">
                <a:latin typeface="Cambria" panose="02040503050406030204" pitchFamily="18" charset="0"/>
              </a:rPr>
              <a:t>, </a:t>
            </a:r>
            <a:r>
              <a:rPr lang="pl-PL" sz="2000" dirty="0">
                <a:solidFill>
                  <a:srgbClr val="000099"/>
                </a:solidFill>
                <a:latin typeface="Futura PT Book"/>
              </a:rPr>
              <a:t>Szwajcaria, Szwecja, </a:t>
            </a:r>
            <a:r>
              <a:rPr lang="pl-PL" sz="1800" dirty="0">
                <a:solidFill>
                  <a:srgbClr val="00B050"/>
                </a:solidFill>
                <a:latin typeface="Cambria" panose="02040503050406030204" pitchFamily="18" charset="0"/>
              </a:rPr>
              <a:t>Węgry</a:t>
            </a:r>
            <a:r>
              <a:rPr lang="pl-PL" sz="1800" dirty="0">
                <a:latin typeface="Cambria" panose="02040503050406030204" pitchFamily="18" charset="0"/>
              </a:rPr>
              <a:t>, </a:t>
            </a:r>
            <a:r>
              <a:rPr lang="pl-PL" sz="2000" dirty="0">
                <a:solidFill>
                  <a:srgbClr val="000099"/>
                </a:solidFill>
                <a:latin typeface="Futura PT Book"/>
              </a:rPr>
              <a:t>Wielka Brytania oraz Włochy. </a:t>
            </a:r>
          </a:p>
          <a:p>
            <a:endParaRPr lang="pl-PL" sz="1800" dirty="0">
              <a:latin typeface="Cambria" panose="02040503050406030204" pitchFamily="18" charset="0"/>
            </a:endParaRPr>
          </a:p>
          <a:p>
            <a:r>
              <a:rPr lang="pl-PL" sz="2000" dirty="0">
                <a:solidFill>
                  <a:srgbClr val="000099"/>
                </a:solidFill>
                <a:latin typeface="Futura PT Book"/>
              </a:rPr>
              <a:t>Na podstawie osobnej umowy o współpracy w pracach ESA uczestniczy Kanada.</a:t>
            </a:r>
          </a:p>
        </p:txBody>
      </p:sp>
      <p:sp>
        <p:nvSpPr>
          <p:cNvPr id="8" name="Symbol zastępczy stopki 10">
            <a:extLst>
              <a:ext uri="{FF2B5EF4-FFF2-40B4-BE49-F238E27FC236}">
                <a16:creationId xmlns:a16="http://schemas.microsoft.com/office/drawing/2014/main" id="{2A441BCD-0800-469D-A248-B79D301256BF}"/>
              </a:ext>
            </a:extLst>
          </p:cNvPr>
          <p:cNvSpPr txBox="1">
            <a:spLocks/>
          </p:cNvSpPr>
          <p:nvPr/>
        </p:nvSpPr>
        <p:spPr>
          <a:xfrm>
            <a:off x="3899640" y="5928925"/>
            <a:ext cx="4695720" cy="682079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400" dirty="0">
                <a:solidFill>
                  <a:schemeClr val="tx2"/>
                </a:solidFill>
                <a:latin typeface="+mj-lt"/>
              </a:rPr>
              <a:t>Departament Strategii i Współpracy Międzynarodowej Polska Agencja Kosmiczna</a:t>
            </a:r>
          </a:p>
          <a:p>
            <a:pPr algn="r"/>
            <a:r>
              <a:rPr lang="pl-PL" sz="1400" dirty="0">
                <a:solidFill>
                  <a:schemeClr val="tx2"/>
                </a:solidFill>
                <a:latin typeface="+mj-lt"/>
              </a:rPr>
              <a:t>www.polsa.gov.pl</a:t>
            </a:r>
            <a:endParaRPr lang="en-US" sz="1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44C98AE-AD1E-4EDC-9D48-684F30776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" y="983457"/>
            <a:ext cx="9142996" cy="7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57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42336" y="330050"/>
            <a:ext cx="6573795" cy="622503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rgbClr val="000099"/>
                </a:solidFill>
                <a:latin typeface="Futura PT Book"/>
              </a:rPr>
              <a:t>ESA: organizacja pracy – siedziby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68445" y="4758928"/>
            <a:ext cx="4460789" cy="85701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pl-PL" sz="2000" dirty="0">
                <a:solidFill>
                  <a:srgbClr val="000099"/>
                </a:solidFill>
                <a:latin typeface="Futura PT Book"/>
              </a:rPr>
              <a:t>Siedziba główna w Paryżu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04" y="1820667"/>
            <a:ext cx="3653072" cy="2762981"/>
          </a:xfrm>
          <a:prstGeom prst="rect">
            <a:avLst/>
          </a:prstGeom>
        </p:spPr>
      </p:pic>
      <p:pic>
        <p:nvPicPr>
          <p:cNvPr id="6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225" y="1820668"/>
            <a:ext cx="3598328" cy="2762981"/>
          </a:xfrm>
          <a:prstGeom prst="rect">
            <a:avLst/>
          </a:prstGeom>
        </p:spPr>
      </p:pic>
      <p:sp>
        <p:nvSpPr>
          <p:cNvPr id="7" name="Symbol zastępczy zawartości 9"/>
          <p:cNvSpPr txBox="1">
            <a:spLocks/>
          </p:cNvSpPr>
          <p:nvPr/>
        </p:nvSpPr>
        <p:spPr>
          <a:xfrm>
            <a:off x="4815225" y="4758927"/>
            <a:ext cx="3738287" cy="857013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 b="1" dirty="0">
                <a:solidFill>
                  <a:srgbClr val="000099"/>
                </a:solidFill>
                <a:latin typeface="Futura PT Book"/>
              </a:rPr>
              <a:t>ESTEC – Noordwijk, Holandia</a:t>
            </a:r>
            <a:r>
              <a:rPr lang="pl-PL" sz="2000" dirty="0">
                <a:solidFill>
                  <a:srgbClr val="000099"/>
                </a:solidFill>
                <a:latin typeface="Futura PT Book"/>
              </a:rPr>
              <a:t>: centrum rozwoju technologii i laboratoria ESA</a:t>
            </a:r>
          </a:p>
        </p:txBody>
      </p:sp>
      <p:sp>
        <p:nvSpPr>
          <p:cNvPr id="9" name="Symbol zastępczy stopki 10">
            <a:extLst>
              <a:ext uri="{FF2B5EF4-FFF2-40B4-BE49-F238E27FC236}">
                <a16:creationId xmlns:a16="http://schemas.microsoft.com/office/drawing/2014/main" id="{2902F88C-1CC3-419A-B22F-1C3DC8245B4A}"/>
              </a:ext>
            </a:extLst>
          </p:cNvPr>
          <p:cNvSpPr txBox="1">
            <a:spLocks/>
          </p:cNvSpPr>
          <p:nvPr/>
        </p:nvSpPr>
        <p:spPr>
          <a:xfrm>
            <a:off x="3546987" y="6019482"/>
            <a:ext cx="4866566" cy="672833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400" dirty="0">
                <a:solidFill>
                  <a:schemeClr val="tx2"/>
                </a:solidFill>
                <a:latin typeface="+mj-lt"/>
              </a:rPr>
              <a:t>Departament Strategii i Współpracy Międzynarodowej Polska Agencja Kosmiczna</a:t>
            </a:r>
          </a:p>
          <a:p>
            <a:pPr algn="r"/>
            <a:r>
              <a:rPr lang="pl-PL" sz="1400" dirty="0">
                <a:solidFill>
                  <a:schemeClr val="tx2"/>
                </a:solidFill>
                <a:latin typeface="+mj-lt"/>
              </a:rPr>
              <a:t>www.polsa.gov.pl</a:t>
            </a:r>
            <a:endParaRPr lang="en-US" sz="1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07D68B7-672E-4A8C-8128-0AD728BED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" y="983457"/>
            <a:ext cx="9142996" cy="7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78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791307" y="1125861"/>
            <a:ext cx="7830179" cy="1855917"/>
          </a:xfrm>
        </p:spPr>
        <p:txBody>
          <a:bodyPr>
            <a:normAutofit lnSpcReduction="10000"/>
          </a:bodyPr>
          <a:lstStyle/>
          <a:p>
            <a:r>
              <a:rPr lang="pl-PL" sz="2000" dirty="0">
                <a:solidFill>
                  <a:srgbClr val="000099"/>
                </a:solidFill>
              </a:rPr>
              <a:t>ESOC – Darmstadt, Niemcy</a:t>
            </a:r>
          </a:p>
          <a:p>
            <a:r>
              <a:rPr lang="pl-PL" sz="2000" dirty="0">
                <a:solidFill>
                  <a:srgbClr val="000099"/>
                </a:solidFill>
              </a:rPr>
              <a:t>ESRIN – Frascati, Włochy</a:t>
            </a:r>
          </a:p>
          <a:p>
            <a:r>
              <a:rPr lang="pl-PL" sz="2000" dirty="0">
                <a:solidFill>
                  <a:srgbClr val="000099"/>
                </a:solidFill>
                <a:latin typeface="Futura PT Book"/>
              </a:rPr>
              <a:t>EAC – Kolonia, Niemcy</a:t>
            </a:r>
          </a:p>
          <a:p>
            <a:r>
              <a:rPr lang="pl-PL" sz="2000" dirty="0">
                <a:solidFill>
                  <a:srgbClr val="000099"/>
                </a:solidFill>
                <a:latin typeface="Futura PT Book"/>
              </a:rPr>
              <a:t>ESAC – </a:t>
            </a:r>
            <a:r>
              <a:rPr lang="pl-PL" sz="2000" dirty="0" err="1">
                <a:solidFill>
                  <a:srgbClr val="000099"/>
                </a:solidFill>
                <a:latin typeface="Futura PT Book"/>
              </a:rPr>
              <a:t>Villanueva</a:t>
            </a:r>
            <a:r>
              <a:rPr lang="pl-PL" sz="2000" dirty="0">
                <a:solidFill>
                  <a:srgbClr val="000099"/>
                </a:solidFill>
                <a:latin typeface="Futura PT Book"/>
              </a:rPr>
              <a:t> de la </a:t>
            </a:r>
            <a:r>
              <a:rPr lang="pl-PL" sz="2000" dirty="0" err="1">
                <a:solidFill>
                  <a:srgbClr val="000099"/>
                </a:solidFill>
                <a:latin typeface="Futura PT Book"/>
              </a:rPr>
              <a:t>Cañada</a:t>
            </a:r>
            <a:r>
              <a:rPr lang="pl-PL" sz="2000" dirty="0">
                <a:solidFill>
                  <a:srgbClr val="000099"/>
                </a:solidFill>
                <a:latin typeface="Futura PT Book"/>
              </a:rPr>
              <a:t>, Hiszpania</a:t>
            </a:r>
          </a:p>
          <a:p>
            <a:r>
              <a:rPr lang="pl-PL" sz="2000" dirty="0">
                <a:solidFill>
                  <a:srgbClr val="000099"/>
                </a:solidFill>
                <a:latin typeface="Futura PT Book"/>
              </a:rPr>
              <a:t>ECSAT – </a:t>
            </a:r>
            <a:r>
              <a:rPr lang="pl-PL" sz="2000" dirty="0" err="1">
                <a:solidFill>
                  <a:srgbClr val="000099"/>
                </a:solidFill>
                <a:latin typeface="Futura PT Book"/>
              </a:rPr>
              <a:t>Harwell</a:t>
            </a:r>
            <a:r>
              <a:rPr lang="pl-PL" sz="2000" dirty="0">
                <a:solidFill>
                  <a:srgbClr val="000099"/>
                </a:solidFill>
                <a:latin typeface="Futura PT Book"/>
              </a:rPr>
              <a:t>, Wielka Brytania</a:t>
            </a:r>
          </a:p>
          <a:p>
            <a:r>
              <a:rPr lang="pl-PL" sz="2000" dirty="0" err="1">
                <a:solidFill>
                  <a:srgbClr val="000099"/>
                </a:solidFill>
                <a:latin typeface="Futura PT Book"/>
              </a:rPr>
              <a:t>Guiana</a:t>
            </a:r>
            <a:r>
              <a:rPr lang="pl-PL" sz="2000" dirty="0">
                <a:solidFill>
                  <a:srgbClr val="000099"/>
                </a:solidFill>
                <a:latin typeface="Futura PT Book"/>
              </a:rPr>
              <a:t> Space Centre – Gujana Francuska</a:t>
            </a:r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3" y="3040169"/>
            <a:ext cx="7374126" cy="2572408"/>
          </a:xfrm>
        </p:spPr>
      </p:pic>
      <p:sp>
        <p:nvSpPr>
          <p:cNvPr id="8" name="Tytuł 2">
            <a:extLst>
              <a:ext uri="{FF2B5EF4-FFF2-40B4-BE49-F238E27FC236}">
                <a16:creationId xmlns:a16="http://schemas.microsoft.com/office/drawing/2014/main" id="{8FEC5267-6BF2-44E7-9D90-03EE8C13E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143" y="385235"/>
            <a:ext cx="7281862" cy="612457"/>
          </a:xfrm>
        </p:spPr>
        <p:txBody>
          <a:bodyPr>
            <a:noAutofit/>
          </a:bodyPr>
          <a:lstStyle/>
          <a:p>
            <a:pPr algn="ctr"/>
            <a:r>
              <a:rPr lang="pl-PL" sz="2800" dirty="0">
                <a:solidFill>
                  <a:srgbClr val="000099"/>
                </a:solidFill>
                <a:latin typeface="Futura PT Book"/>
              </a:rPr>
              <a:t>ESA: organizacja pracy – siedziby</a:t>
            </a:r>
          </a:p>
        </p:txBody>
      </p:sp>
      <p:sp>
        <p:nvSpPr>
          <p:cNvPr id="6" name="Symbol zastępczy stopki 10">
            <a:extLst>
              <a:ext uri="{FF2B5EF4-FFF2-40B4-BE49-F238E27FC236}">
                <a16:creationId xmlns:a16="http://schemas.microsoft.com/office/drawing/2014/main" id="{12D94963-1043-4EB9-B2CA-547F221DAD1E}"/>
              </a:ext>
            </a:extLst>
          </p:cNvPr>
          <p:cNvSpPr txBox="1">
            <a:spLocks/>
          </p:cNvSpPr>
          <p:nvPr/>
        </p:nvSpPr>
        <p:spPr>
          <a:xfrm>
            <a:off x="3899640" y="5928925"/>
            <a:ext cx="4695720" cy="682079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sz="1400" dirty="0">
                <a:solidFill>
                  <a:schemeClr val="tx2"/>
                </a:solidFill>
                <a:latin typeface="+mj-lt"/>
              </a:rPr>
              <a:t>Departament Strategii i Współpracy Międzynarodowej Polska Agencja Kosmiczna</a:t>
            </a:r>
          </a:p>
          <a:p>
            <a:pPr algn="r"/>
            <a:r>
              <a:rPr lang="pl-PL" sz="1400" dirty="0">
                <a:solidFill>
                  <a:schemeClr val="tx2"/>
                </a:solidFill>
                <a:latin typeface="+mj-lt"/>
              </a:rPr>
              <a:t>www.polsa.gov.pl</a:t>
            </a:r>
            <a:endParaRPr lang="en-US" sz="1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B698FC0-7091-4FCA-BAD1-DE0D635E43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" y="983457"/>
            <a:ext cx="9142996" cy="7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03419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ja_Agencja">
  <a:themeElements>
    <a:clrScheme name="Niestandardowy 154">
      <a:dk1>
        <a:sysClr val="windowText" lastClr="000000"/>
      </a:dk1>
      <a:lt1>
        <a:sysClr val="window" lastClr="FFFFFF"/>
      </a:lt1>
      <a:dk2>
        <a:srgbClr val="28468B"/>
      </a:dk2>
      <a:lt2>
        <a:srgbClr val="E7E6E6"/>
      </a:lt2>
      <a:accent1>
        <a:srgbClr val="B4DEEB"/>
      </a:accent1>
      <a:accent2>
        <a:srgbClr val="37A1DA"/>
      </a:accent2>
      <a:accent3>
        <a:srgbClr val="2F3786"/>
      </a:accent3>
      <a:accent4>
        <a:srgbClr val="E8422B"/>
      </a:accent4>
      <a:accent5>
        <a:srgbClr val="F1877C"/>
      </a:accent5>
      <a:accent6>
        <a:srgbClr val="F9CCCA"/>
      </a:accent6>
      <a:hlink>
        <a:srgbClr val="0563C1"/>
      </a:hlink>
      <a:folHlink>
        <a:srgbClr val="954F72"/>
      </a:folHlink>
    </a:clrScheme>
    <a:fontScheme name="Niestandardowy 17">
      <a:majorFont>
        <a:latin typeface="Futura PT Demi"/>
        <a:ea typeface=""/>
        <a:cs typeface=""/>
      </a:majorFont>
      <a:minorFont>
        <a:latin typeface="Futura PT Book"/>
        <a:ea typeface=""/>
        <a:cs typeface="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2"/>
          </a:solidFill>
        </a:ln>
      </a:spPr>
      <a:bodyPr rtlCol="0" anchor="ctr"/>
      <a:lstStyle>
        <a:defPPr algn="ctr">
          <a:defRPr sz="14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zentacja13" id="{810CA189-82B9-5B41-A009-FD547C49D6E6}" vid="{6EDA8BA9-A244-FC43-8E66-3D668C60107B}"/>
    </a:ext>
  </a:extLst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Prezentacja_Agencja</Template>
  <TotalTime>7661</TotalTime>
  <Words>3011</Words>
  <Application>Microsoft Office PowerPoint</Application>
  <PresentationFormat>Pokaz na ekranie (4:3)</PresentationFormat>
  <Paragraphs>535</Paragraphs>
  <Slides>45</Slides>
  <Notes>15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54" baseType="lpstr">
      <vt:lpstr>Arial</vt:lpstr>
      <vt:lpstr>Calibri</vt:lpstr>
      <vt:lpstr>Cambria</vt:lpstr>
      <vt:lpstr>Futura PT Book</vt:lpstr>
      <vt:lpstr>Futura PT Book Reg</vt:lpstr>
      <vt:lpstr>Futura PT Demi</vt:lpstr>
      <vt:lpstr>Times New Roman</vt:lpstr>
      <vt:lpstr>Wingdings</vt:lpstr>
      <vt:lpstr>Prezentacja_Agencja</vt:lpstr>
      <vt:lpstr>Programy europejskiej agencji kosmicznej</vt:lpstr>
      <vt:lpstr>Plan Prezentacji</vt:lpstr>
      <vt:lpstr>Polska Agencja kosmiczna w skrócie</vt:lpstr>
      <vt:lpstr>Wsparcie dla firm oferowane przez pak  </vt:lpstr>
      <vt:lpstr>Prezentacja programu PowerPoint</vt:lpstr>
      <vt:lpstr>Europejska agencja kosmiczna</vt:lpstr>
      <vt:lpstr>Kraje członkowskie ESA</vt:lpstr>
      <vt:lpstr>ESA: organizacja pracy – siedziby</vt:lpstr>
      <vt:lpstr>ESA: organizacja pracy – siedziby</vt:lpstr>
      <vt:lpstr>Programy esa</vt:lpstr>
      <vt:lpstr>Organy ESA</vt:lpstr>
      <vt:lpstr>ESA bic: Business Incubation Center</vt:lpstr>
      <vt:lpstr>ESA – programy realizowane przez polskę</vt:lpstr>
      <vt:lpstr>programy opcjonalne ESA realizowane przez Polskę:  2016-2019</vt:lpstr>
      <vt:lpstr>Program wsparcia polskiego przemysłu</vt:lpstr>
      <vt:lpstr>Program wsparcia polskiego przemysłu – nowe zasady konkursowe</vt:lpstr>
      <vt:lpstr>PLIIS – Invitation to Tender (ITT)  Cover Letter </vt:lpstr>
      <vt:lpstr>ESA – poziomy gotowości technologii trl</vt:lpstr>
      <vt:lpstr>PLIIS: TOP DOWN ACTIVITIES</vt:lpstr>
      <vt:lpstr>PLIIS ROADMAPS – TOP DOWN ACTIVITIES</vt:lpstr>
      <vt:lpstr>PLIIS roadmaps - TOP DOWN ACTIVITIES</vt:lpstr>
      <vt:lpstr>Pliis Roadmaps - Top Down Activities</vt:lpstr>
      <vt:lpstr>Systemy napędowe (Propulsion) </vt:lpstr>
      <vt:lpstr>OPERACJE KOSMICZNE I WSPACIE DLA CENTRUM OPERACJI KOSMICZNYCH ESA</vt:lpstr>
      <vt:lpstr>KWALIFIKACJA URZĄDZEŃ LOTNYCH NA POTRzEBY INTEGRATORÓW SYSTEMOWYCH (LSI) </vt:lpstr>
      <vt:lpstr>SSA (SPACE SITUATIONAL AWARENESS)</vt:lpstr>
      <vt:lpstr>łączność satelitarna i mikrofale </vt:lpstr>
      <vt:lpstr>Aplikacje wspierające administrację publiczną</vt:lpstr>
      <vt:lpstr>zarządzania projektami, zarządzania jakością i produktem (PM/QA) </vt:lpstr>
      <vt:lpstr>Platformy internetowe ESA</vt:lpstr>
      <vt:lpstr>Platformy internetowe ESA</vt:lpstr>
      <vt:lpstr>Platforma ESA-STAR</vt:lpstr>
      <vt:lpstr>Platforma ESA-STAR</vt:lpstr>
      <vt:lpstr>Platforma przetargowa ESA emits</vt:lpstr>
      <vt:lpstr>emits</vt:lpstr>
      <vt:lpstr>ESA Industry Portal</vt:lpstr>
      <vt:lpstr>Harmonizacja technologii ESA</vt:lpstr>
      <vt:lpstr>DOMENY TECHNOLOGICZNE ESA</vt:lpstr>
      <vt:lpstr>Harmonizacja technologii ESA</vt:lpstr>
      <vt:lpstr>ESA Mapping meeting</vt:lpstr>
      <vt:lpstr>Spotkanie mappingowe</vt:lpstr>
      <vt:lpstr>Spotkania mappingowe w 2019  </vt:lpstr>
      <vt:lpstr>źródła informacji ESA</vt:lpstr>
      <vt:lpstr>Prezentacja programu PowerPoint</vt:lpstr>
      <vt:lpstr>Prezentacja programu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Patrycja Frak</dc:creator>
  <cp:lastModifiedBy>Zbigniew Burdzy</cp:lastModifiedBy>
  <cp:revision>394</cp:revision>
  <cp:lastPrinted>2018-07-16T10:01:18Z</cp:lastPrinted>
  <dcterms:created xsi:type="dcterms:W3CDTF">2016-05-10T07:59:43Z</dcterms:created>
  <dcterms:modified xsi:type="dcterms:W3CDTF">2018-11-29T13:23:51Z</dcterms:modified>
</cp:coreProperties>
</file>