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6" r:id="rId2"/>
    <p:sldId id="269" r:id="rId3"/>
    <p:sldId id="286" r:id="rId4"/>
    <p:sldId id="281" r:id="rId5"/>
    <p:sldId id="282" r:id="rId6"/>
    <p:sldId id="280" r:id="rId7"/>
    <p:sldId id="260" r:id="rId8"/>
    <p:sldId id="261" r:id="rId9"/>
    <p:sldId id="283" r:id="rId10"/>
    <p:sldId id="285" r:id="rId11"/>
    <p:sldId id="275" r:id="rId12"/>
    <p:sldId id="289" r:id="rId13"/>
    <p:sldId id="290" r:id="rId14"/>
    <p:sldId id="276" r:id="rId15"/>
    <p:sldId id="266" r:id="rId16"/>
    <p:sldId id="287" r:id="rId17"/>
    <p:sldId id="288" r:id="rId18"/>
    <p:sldId id="268" r:id="rId19"/>
    <p:sldId id="279" r:id="rId2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82" autoAdjust="0"/>
    <p:restoredTop sz="94648" autoAdjust="0"/>
  </p:normalViewPr>
  <p:slideViewPr>
    <p:cSldViewPr>
      <p:cViewPr varScale="1">
        <p:scale>
          <a:sx n="100" d="100"/>
          <a:sy n="100" d="100"/>
        </p:scale>
        <p:origin x="184" y="3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6.0738535516050497E-2"/>
          <c:y val="0.108894980139544"/>
          <c:w val="0.91468606291367005"/>
          <c:h val="0.82336336183370396"/>
        </c:manualLayout>
      </c:layout>
      <c:barChart>
        <c:barDir val="col"/>
        <c:grouping val="stacked"/>
        <c:varyColors val="0"/>
        <c:ser>
          <c:idx val="0"/>
          <c:order val="0"/>
          <c:tx>
            <c:strRef>
              <c:f>Sheet1!$B$1</c:f>
              <c:strCache>
                <c:ptCount val="1"/>
                <c:pt idx="0">
                  <c:v>IKC</c:v>
                </c:pt>
              </c:strCache>
            </c:strRef>
          </c:tx>
          <c:spPr>
            <a:solidFill>
              <a:schemeClr val="accent1">
                <a:lumMod val="50000"/>
              </a:schemeClr>
            </a:solidFill>
            <a:ln>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Target</c:v>
                </c:pt>
                <c:pt idx="1">
                  <c:v>NSS</c:v>
                </c:pt>
                <c:pt idx="2">
                  <c:v>Accelerator</c:v>
                </c:pt>
              </c:strCache>
            </c:strRef>
          </c:cat>
          <c:val>
            <c:numRef>
              <c:f>Sheet1!$B$2:$B$5</c:f>
              <c:numCache>
                <c:formatCode>[$€-2]\ #,##0</c:formatCode>
                <c:ptCount val="4"/>
                <c:pt idx="0" formatCode="[$€-2]\ #,##0.0">
                  <c:v>36.5</c:v>
                </c:pt>
                <c:pt idx="1">
                  <c:v>101</c:v>
                </c:pt>
                <c:pt idx="2">
                  <c:v>228</c:v>
                </c:pt>
                <c:pt idx="3">
                  <c:v>382</c:v>
                </c:pt>
              </c:numCache>
            </c:numRef>
          </c:val>
          <c:extLst>
            <c:ext xmlns:c16="http://schemas.microsoft.com/office/drawing/2014/chart" uri="{C3380CC4-5D6E-409C-BE32-E72D297353CC}">
              <c16:uniqueId val="{00000000-B884-4D9A-8B5E-C2BA1CD6420F}"/>
            </c:ext>
          </c:extLst>
        </c:ser>
        <c:ser>
          <c:idx val="1"/>
          <c:order val="1"/>
          <c:tx>
            <c:strRef>
              <c:f>Sheet1!$C$1</c:f>
              <c:strCache>
                <c:ptCount val="1"/>
                <c:pt idx="0">
                  <c:v>Cash</c:v>
                </c:pt>
              </c:strCache>
            </c:strRef>
          </c:tx>
          <c:spPr>
            <a:solidFill>
              <a:schemeClr val="accent1"/>
            </a:solidFill>
            <a:ln>
              <a:noFill/>
            </a:ln>
          </c:spPr>
          <c:invertIfNegative val="0"/>
          <c:dPt>
            <c:idx val="3"/>
            <c:invertIfNegative val="0"/>
            <c:bubble3D val="0"/>
            <c:extLst>
              <c:ext xmlns:c16="http://schemas.microsoft.com/office/drawing/2014/chart" uri="{C3380CC4-5D6E-409C-BE32-E72D297353CC}">
                <c16:uniqueId val="{00000001-B884-4D9A-8B5E-C2BA1CD6420F}"/>
              </c:ext>
            </c:extLst>
          </c:dPt>
          <c:dLbls>
            <c:spPr>
              <a:noFill/>
              <a:ln>
                <a:noFill/>
              </a:ln>
              <a:effectLst/>
            </c:spPr>
            <c:txPr>
              <a:bodyPr/>
              <a:lstStyle/>
              <a:p>
                <a:pPr>
                  <a:defRPr sz="1500"/>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Target</c:v>
                </c:pt>
                <c:pt idx="1">
                  <c:v>NSS</c:v>
                </c:pt>
                <c:pt idx="2">
                  <c:v>Accelerator</c:v>
                </c:pt>
              </c:strCache>
            </c:strRef>
          </c:cat>
          <c:val>
            <c:numRef>
              <c:f>Sheet1!$C$2:$C$5</c:f>
              <c:numCache>
                <c:formatCode>[$€-2]\ #,##0</c:formatCode>
                <c:ptCount val="4"/>
                <c:pt idx="0" formatCode="[$€-2]\ #,##0.0">
                  <c:v>36.5</c:v>
                </c:pt>
                <c:pt idx="1">
                  <c:v>54.25</c:v>
                </c:pt>
                <c:pt idx="2">
                  <c:v>122</c:v>
                </c:pt>
                <c:pt idx="3">
                  <c:v>127.5</c:v>
                </c:pt>
              </c:numCache>
            </c:numRef>
          </c:val>
          <c:extLst>
            <c:ext xmlns:c16="http://schemas.microsoft.com/office/drawing/2014/chart" uri="{C3380CC4-5D6E-409C-BE32-E72D297353CC}">
              <c16:uniqueId val="{00000002-B884-4D9A-8B5E-C2BA1CD6420F}"/>
            </c:ext>
          </c:extLst>
        </c:ser>
        <c:dLbls>
          <c:showLegendKey val="0"/>
          <c:showVal val="1"/>
          <c:showCatName val="0"/>
          <c:showSerName val="0"/>
          <c:showPercent val="0"/>
          <c:showBubbleSize val="0"/>
        </c:dLbls>
        <c:gapWidth val="75"/>
        <c:overlap val="100"/>
        <c:axId val="1752108512"/>
        <c:axId val="1507870976"/>
      </c:barChart>
      <c:catAx>
        <c:axId val="1752108512"/>
        <c:scaling>
          <c:orientation val="minMax"/>
        </c:scaling>
        <c:delete val="1"/>
        <c:axPos val="b"/>
        <c:numFmt formatCode="General" sourceLinked="1"/>
        <c:majorTickMark val="none"/>
        <c:minorTickMark val="none"/>
        <c:tickLblPos val="nextTo"/>
        <c:crossAx val="1507870976"/>
        <c:crosses val="autoZero"/>
        <c:auto val="1"/>
        <c:lblAlgn val="ctr"/>
        <c:lblOffset val="100"/>
        <c:noMultiLvlLbl val="0"/>
      </c:catAx>
      <c:valAx>
        <c:axId val="1507870976"/>
        <c:scaling>
          <c:orientation val="minMax"/>
        </c:scaling>
        <c:delete val="0"/>
        <c:axPos val="l"/>
        <c:numFmt formatCode="[$€-2]\ #,##0.0" sourceLinked="1"/>
        <c:majorTickMark val="none"/>
        <c:minorTickMark val="none"/>
        <c:tickLblPos val="nextTo"/>
        <c:txPr>
          <a:bodyPr/>
          <a:lstStyle/>
          <a:p>
            <a:pPr>
              <a:defRPr>
                <a:solidFill>
                  <a:schemeClr val="accent1">
                    <a:lumMod val="75000"/>
                  </a:schemeClr>
                </a:solidFill>
              </a:defRPr>
            </a:pPr>
            <a:endParaRPr lang="sv-SE"/>
          </a:p>
        </c:txPr>
        <c:crossAx val="1752108512"/>
        <c:crosses val="autoZero"/>
        <c:crossBetween val="between"/>
      </c:valAx>
    </c:plotArea>
    <c:legend>
      <c:legendPos val="b"/>
      <c:layout>
        <c:manualLayout>
          <c:xMode val="edge"/>
          <c:yMode val="edge"/>
          <c:x val="0.12209687024416099"/>
          <c:y val="0.21259840912199601"/>
          <c:w val="0.246791901012373"/>
          <c:h val="0.100305851706325"/>
        </c:manualLayout>
      </c:layout>
      <c:overlay val="0"/>
      <c:txPr>
        <a:bodyPr/>
        <a:lstStyle/>
        <a:p>
          <a:pPr algn="l">
            <a:defRPr sz="2000">
              <a:solidFill>
                <a:schemeClr val="tx1"/>
              </a:solidFill>
            </a:defRPr>
          </a:pPr>
          <a:endParaRPr lang="sv-SE"/>
        </a:p>
      </c:txPr>
    </c:legend>
    <c:plotVisOnly val="1"/>
    <c:dispBlanksAs val="gap"/>
    <c:showDLblsOverMax val="0"/>
  </c:chart>
  <c:spPr>
    <a:ln>
      <a:noFill/>
    </a:ln>
    <a:effectLst/>
  </c:spPr>
  <c:txPr>
    <a:bodyPr/>
    <a:lstStyle/>
    <a:p>
      <a:pPr>
        <a:defRPr sz="1600">
          <a:solidFill>
            <a:schemeClr val="bg1"/>
          </a:solidFill>
        </a:defRPr>
      </a:pPr>
      <a:endParaRPr lang="sv-S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B1EFB2-059C-8546-A72F-EB5179C82C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EA310CE8-64D8-0942-A2D5-7B8759E424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6B281E-11B6-564C-988C-794821FC23F5}" type="datetimeFigureOut">
              <a:rPr lang="sv-SE" smtClean="0"/>
              <a:t>2018-11-28</a:t>
            </a:fld>
            <a:endParaRPr lang="sv-SE"/>
          </a:p>
        </p:txBody>
      </p:sp>
      <p:sp>
        <p:nvSpPr>
          <p:cNvPr id="4" name="Footer Placeholder 3">
            <a:extLst>
              <a:ext uri="{FF2B5EF4-FFF2-40B4-BE49-F238E27FC236}">
                <a16:creationId xmlns:a16="http://schemas.microsoft.com/office/drawing/2014/main" id="{E22B2D6E-EB99-4243-8D9A-6F42C1CF36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C671A2A5-D87C-204E-AC6B-B9FC738781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C687F-AFF3-8D4E-8CB5-AD6468B4949A}" type="slidenum">
              <a:rPr lang="sv-SE" smtClean="0"/>
              <a:t>‹#›</a:t>
            </a:fld>
            <a:endParaRPr lang="sv-SE"/>
          </a:p>
        </p:txBody>
      </p:sp>
    </p:spTree>
    <p:extLst>
      <p:ext uri="{BB962C8B-B14F-4D97-AF65-F5344CB8AC3E}">
        <p14:creationId xmlns:p14="http://schemas.microsoft.com/office/powerpoint/2010/main" val="2847964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2018-11-28</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38058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247115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337946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163356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323366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879339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28/11/2018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28/11/2018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28/11/2018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28/11/2018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28/11/2018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uropeanspallationsource.se/procureme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hyperlink" Target="https://europeanspallationsource.se/procurem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European Spallation Source ERIC</a:t>
            </a:r>
            <a:br>
              <a:rPr lang="en-US" dirty="0"/>
            </a:br>
            <a:r>
              <a:rPr lang="en-US" dirty="0"/>
              <a:t>Procurement Overview</a:t>
            </a:r>
            <a:endParaRPr lang="en-GB" dirty="0"/>
          </a:p>
        </p:txBody>
      </p:sp>
      <p:sp>
        <p:nvSpPr>
          <p:cNvPr id="3" name="Subtitle 2"/>
          <p:cNvSpPr>
            <a:spLocks noGrp="1"/>
          </p:cNvSpPr>
          <p:nvPr>
            <p:ph type="subTitle" idx="1"/>
          </p:nvPr>
        </p:nvSpPr>
        <p:spPr/>
        <p:txBody>
          <a:bodyPr>
            <a:noAutofit/>
          </a:bodyPr>
          <a:lstStyle/>
          <a:p>
            <a:r>
              <a:rPr lang="en-GB" sz="2000" dirty="0">
                <a:solidFill>
                  <a:schemeClr val="bg1"/>
                </a:solidFill>
              </a:rPr>
              <a:t>Mirko Menninga</a:t>
            </a:r>
          </a:p>
          <a:p>
            <a:r>
              <a:rPr lang="en-GB" sz="2000" dirty="0">
                <a:solidFill>
                  <a:schemeClr val="bg1"/>
                </a:solidFill>
              </a:rPr>
              <a:t>Head of Supply, Procurement &amp; Logistics Division</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a:solidFill>
                  <a:srgbClr val="FFFFFF"/>
                </a:solidFill>
              </a:rPr>
              <a:t>www.europeanspallationsource.se</a:t>
            </a:r>
            <a:endParaRPr lang="en-GB" sz="1600" dirty="0">
              <a:solidFill>
                <a:srgbClr val="FFFFFF"/>
              </a:solidFill>
            </a:endParaRPr>
          </a:p>
          <a:p>
            <a:pPr algn="ctr"/>
            <a:r>
              <a:rPr lang="en-GB" sz="1400" dirty="0">
                <a:solidFill>
                  <a:srgbClr val="FFFFFF"/>
                </a:solidFill>
              </a:rPr>
              <a:t>30 November 2018</a:t>
            </a: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ESS &amp; innovation</a:t>
            </a:r>
          </a:p>
        </p:txBody>
      </p:sp>
      <p:sp>
        <p:nvSpPr>
          <p:cNvPr id="3" name="Content Placeholder 2"/>
          <p:cNvSpPr>
            <a:spLocks noGrp="1"/>
          </p:cNvSpPr>
          <p:nvPr>
            <p:ph idx="1"/>
          </p:nvPr>
        </p:nvSpPr>
        <p:spPr>
          <a:xfrm>
            <a:off x="457200" y="1600200"/>
            <a:ext cx="8229600" cy="4997152"/>
          </a:xfrm>
        </p:spPr>
        <p:txBody>
          <a:bodyPr>
            <a:normAutofit fontScale="62500" lnSpcReduction="20000"/>
          </a:bodyPr>
          <a:lstStyle/>
          <a:p>
            <a:r>
              <a:rPr lang="en-US" dirty="0"/>
              <a:t>ESS statutes</a:t>
            </a:r>
          </a:p>
          <a:p>
            <a:pPr lvl="1"/>
            <a:r>
              <a:rPr lang="en-US" dirty="0"/>
              <a:t>“</a:t>
            </a:r>
            <a:r>
              <a:rPr lang="is-IS" dirty="0"/>
              <a:t>…contribute to top-level research, technological development, innovation and societal challenges...”</a:t>
            </a:r>
            <a:endParaRPr lang="en-US" dirty="0"/>
          </a:p>
          <a:p>
            <a:r>
              <a:rPr lang="en-US" dirty="0"/>
              <a:t>ESS Mission</a:t>
            </a:r>
          </a:p>
          <a:p>
            <a:pPr lvl="1"/>
            <a:r>
              <a:rPr lang="en-US" b="1" dirty="0"/>
              <a:t>“</a:t>
            </a:r>
            <a:r>
              <a:rPr lang="is-IS" b="1" dirty="0"/>
              <a:t>…</a:t>
            </a:r>
            <a:r>
              <a:rPr lang="en-US" dirty="0"/>
              <a:t>Develops innovative ways of working, new technologies, and upgrades to capabilities needed to remain at the cutting edge</a:t>
            </a:r>
            <a:r>
              <a:rPr lang="is-IS" dirty="0"/>
              <a:t>…”</a:t>
            </a:r>
            <a:endParaRPr lang="en-US" dirty="0"/>
          </a:p>
          <a:p>
            <a:r>
              <a:rPr lang="en-US" dirty="0"/>
              <a:t>ESS Policy for Innovation</a:t>
            </a:r>
          </a:p>
          <a:p>
            <a:pPr lvl="1"/>
            <a:r>
              <a:rPr lang="en-US" dirty="0"/>
              <a:t>Promoting Open Innovation</a:t>
            </a:r>
          </a:p>
          <a:p>
            <a:pPr lvl="1"/>
            <a:r>
              <a:rPr lang="en-US" dirty="0"/>
              <a:t>Employees as a key source of innovation, plus importance of external partners (including industry) and R&amp;D activities</a:t>
            </a:r>
          </a:p>
          <a:p>
            <a:r>
              <a:rPr lang="en-US" dirty="0"/>
              <a:t>Innovation Strategy</a:t>
            </a:r>
          </a:p>
          <a:p>
            <a:pPr lvl="1"/>
            <a:r>
              <a:rPr lang="en-US" dirty="0"/>
              <a:t>Provides guidelines on how to implement the Policy</a:t>
            </a:r>
          </a:p>
          <a:p>
            <a:pPr lvl="1"/>
            <a:r>
              <a:rPr lang="en-US" dirty="0"/>
              <a:t>A dynamic document that will adjust to the needs presented by the different stages of building and operating ESS</a:t>
            </a:r>
          </a:p>
          <a:p>
            <a:endParaRPr lang="en-US" dirty="0"/>
          </a:p>
          <a:p>
            <a:r>
              <a:rPr lang="en-US" dirty="0"/>
              <a:t>In procurement</a:t>
            </a:r>
          </a:p>
          <a:p>
            <a:pPr lvl="1"/>
            <a:r>
              <a:rPr lang="en-US" dirty="0"/>
              <a:t>Innovation =&gt; one of the ESS procurement objectives</a:t>
            </a:r>
          </a:p>
          <a:p>
            <a:pPr lvl="1"/>
            <a:r>
              <a:rPr lang="en-US" dirty="0"/>
              <a:t>Direct contracts to industry for delivery of innovative solutions based on ESS R&amp;D (design, engineering, proto-typing, manufacturing)</a:t>
            </a:r>
          </a:p>
          <a:p>
            <a:pPr lvl="1"/>
            <a:r>
              <a:rPr lang="en-US" dirty="0"/>
              <a:t>Public procurement of innovation activities (PCP / PPI projects) under Brightness</a:t>
            </a:r>
          </a:p>
          <a:p>
            <a:pPr lvl="1"/>
            <a:r>
              <a:rPr lang="en-US" dirty="0"/>
              <a:t>One framework agreement signed for innovation related activities</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spTree>
    <p:extLst>
      <p:ext uri="{BB962C8B-B14F-4D97-AF65-F5344CB8AC3E}">
        <p14:creationId xmlns:p14="http://schemas.microsoft.com/office/powerpoint/2010/main" val="1524605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1" y="1684866"/>
            <a:ext cx="4679245" cy="4524315"/>
          </a:xfrm>
          <a:prstGeom prst="rect">
            <a:avLst/>
          </a:prstGeom>
          <a:noFill/>
        </p:spPr>
        <p:txBody>
          <a:bodyPr wrap="square" rtlCol="0">
            <a:spAutoFit/>
          </a:bodyPr>
          <a:lstStyle/>
          <a:p>
            <a:r>
              <a:rPr lang="en-US" sz="1200" b="1" u="sng" dirty="0"/>
              <a:t>ESS Website</a:t>
            </a:r>
          </a:p>
          <a:p>
            <a:r>
              <a:rPr lang="en-US" sz="1200" dirty="0"/>
              <a:t>(</a:t>
            </a:r>
            <a:r>
              <a:rPr lang="en-US" sz="1200" dirty="0">
                <a:hlinkClick r:id="rId3"/>
              </a:rPr>
              <a:t>http://europeanspallationsource.se/procurement</a:t>
            </a:r>
            <a:r>
              <a:rPr lang="en-US" sz="1200" dirty="0"/>
              <a:t>)</a:t>
            </a:r>
          </a:p>
          <a:p>
            <a:endParaRPr lang="en-US" sz="1200" b="1" dirty="0"/>
          </a:p>
          <a:p>
            <a:r>
              <a:rPr lang="en-US" sz="1200" b="1" dirty="0"/>
              <a:t>Procurement Listings</a:t>
            </a:r>
          </a:p>
          <a:p>
            <a:pPr marL="285750" indent="-285750">
              <a:buFont typeface="Arial"/>
              <a:buChar char="•"/>
            </a:pPr>
            <a:r>
              <a:rPr lang="en-US" sz="1200" dirty="0"/>
              <a:t>Contract Notices &gt;50,000 EUR</a:t>
            </a:r>
          </a:p>
          <a:p>
            <a:pPr marL="285750" indent="-285750">
              <a:buFont typeface="Arial"/>
              <a:buChar char="•"/>
            </a:pPr>
            <a:r>
              <a:rPr lang="en-US" sz="1200" dirty="0"/>
              <a:t>Market Surveys / Requests for Information</a:t>
            </a:r>
          </a:p>
          <a:p>
            <a:endParaRPr lang="en-US" sz="1200" b="1" dirty="0"/>
          </a:p>
          <a:p>
            <a:r>
              <a:rPr lang="en-US" sz="1200" b="1" dirty="0"/>
              <a:t>Forthcoming Procurement</a:t>
            </a:r>
          </a:p>
          <a:p>
            <a:pPr marL="285750" indent="-285750">
              <a:buFont typeface="Arial"/>
              <a:buChar char="•"/>
            </a:pPr>
            <a:r>
              <a:rPr lang="en-US" sz="1200" dirty="0"/>
              <a:t>Indicative information published to give greater visibility to industry on ESS’ procurement plans.  </a:t>
            </a:r>
          </a:p>
          <a:p>
            <a:pPr marL="285750" indent="-285750">
              <a:buFont typeface="Arial"/>
              <a:buChar char="•"/>
            </a:pPr>
            <a:endParaRPr lang="en-US" sz="1200" dirty="0"/>
          </a:p>
          <a:p>
            <a:r>
              <a:rPr lang="en-US" sz="1200" b="1" dirty="0"/>
              <a:t>Contract Award Notices</a:t>
            </a:r>
          </a:p>
          <a:p>
            <a:pPr marL="171450" indent="-171450">
              <a:buFont typeface="Arial" charset="0"/>
              <a:buChar char="•"/>
            </a:pPr>
            <a:r>
              <a:rPr lang="en-US" sz="1200" dirty="0"/>
              <a:t>For procurements published on the website, published by month of contract signature, updated quarterly</a:t>
            </a:r>
          </a:p>
          <a:p>
            <a:pPr marL="285750" indent="-285750">
              <a:buFont typeface="Arial"/>
              <a:buChar char="•"/>
            </a:pPr>
            <a:endParaRPr lang="en-US" sz="1200" dirty="0"/>
          </a:p>
          <a:p>
            <a:r>
              <a:rPr lang="en-US" sz="1200" b="1" dirty="0"/>
              <a:t>Guidelines for Suppliers on ESS procurement</a:t>
            </a:r>
          </a:p>
          <a:p>
            <a:endParaRPr lang="en-US" sz="1200" dirty="0"/>
          </a:p>
          <a:p>
            <a:r>
              <a:rPr lang="en-US" sz="1200" b="1" u="sng" dirty="0"/>
              <a:t>Official Journal of the European Union</a:t>
            </a:r>
          </a:p>
          <a:p>
            <a:pPr marL="285750" indent="-285750">
              <a:buFont typeface="Arial"/>
              <a:buChar char="•"/>
            </a:pPr>
            <a:r>
              <a:rPr lang="en-US" sz="1200" dirty="0"/>
              <a:t>May be used for contract notices &gt;200,000 EUR</a:t>
            </a:r>
          </a:p>
          <a:p>
            <a:pPr marL="285750" indent="-285750">
              <a:buFont typeface="Arial"/>
              <a:buChar char="•"/>
            </a:pPr>
            <a:r>
              <a:rPr lang="en-US" sz="1200" dirty="0"/>
              <a:t>Pre-Commercial Procurements and/or Public Procurement of Innovation</a:t>
            </a:r>
          </a:p>
          <a:p>
            <a:pPr marL="285750" indent="-285750">
              <a:buFont typeface="Arial"/>
              <a:buChar char="•"/>
            </a:pPr>
            <a:endParaRPr lang="en-US" sz="1200" dirty="0"/>
          </a:p>
          <a:p>
            <a:r>
              <a:rPr lang="en-US" sz="1200" b="1" u="sng" dirty="0"/>
              <a:t>Industrial Liaison Offices </a:t>
            </a:r>
            <a:r>
              <a:rPr lang="en-US" sz="1200" b="1" dirty="0"/>
              <a:t>(ILOs)</a:t>
            </a:r>
          </a:p>
          <a:p>
            <a:pPr marL="285750" indent="-285750">
              <a:buFont typeface="Arial"/>
              <a:buChar char="•"/>
            </a:pPr>
            <a:r>
              <a:rPr lang="en-US" sz="1200" dirty="0"/>
              <a:t>Via weekly email and notifications of new call for tenders</a:t>
            </a:r>
          </a:p>
        </p:txBody>
      </p:sp>
      <p:sp>
        <p:nvSpPr>
          <p:cNvPr id="2" name="Title 1"/>
          <p:cNvSpPr>
            <a:spLocks noGrp="1"/>
          </p:cNvSpPr>
          <p:nvPr>
            <p:ph type="title"/>
          </p:nvPr>
        </p:nvSpPr>
        <p:spPr>
          <a:xfrm>
            <a:off x="578914" y="8469"/>
            <a:ext cx="6067426" cy="1441531"/>
          </a:xfrm>
        </p:spPr>
        <p:txBody>
          <a:bodyPr>
            <a:normAutofit/>
          </a:bodyPr>
          <a:lstStyle/>
          <a:p>
            <a:r>
              <a:rPr lang="en-US" sz="2800" dirty="0"/>
              <a:t>ESS procurement information </a:t>
            </a:r>
            <a:endParaRPr lang="en-US" sz="1600" dirty="0"/>
          </a:p>
        </p:txBody>
      </p:sp>
      <p:sp>
        <p:nvSpPr>
          <p:cNvPr id="8" name="Slide Number Placeholder 3"/>
          <p:cNvSpPr>
            <a:spLocks noGrp="1"/>
          </p:cNvSpPr>
          <p:nvPr>
            <p:ph type="sldNum" sz="quarter" idx="12"/>
          </p:nvPr>
        </p:nvSpPr>
        <p:spPr>
          <a:xfrm>
            <a:off x="6553200" y="6356352"/>
            <a:ext cx="2133600" cy="365125"/>
          </a:xfrm>
        </p:spPr>
        <p:txBody>
          <a:bodyPr/>
          <a:lstStyle/>
          <a:p>
            <a:fld id="{551115BC-487E-4422-894C-CB7CD3E79223}" type="slidenum">
              <a:rPr lang="sv-SE" smtClean="0"/>
              <a:t>11</a:t>
            </a:fld>
            <a:endParaRPr lang="sv-SE" dirty="0"/>
          </a:p>
        </p:txBody>
      </p:sp>
      <p:pic>
        <p:nvPicPr>
          <p:cNvPr id="3" name="Picture 2"/>
          <p:cNvPicPr>
            <a:picLocks noChangeAspect="1"/>
          </p:cNvPicPr>
          <p:nvPr/>
        </p:nvPicPr>
        <p:blipFill>
          <a:blip r:embed="rId4"/>
          <a:stretch>
            <a:fillRect/>
          </a:stretch>
        </p:blipFill>
        <p:spPr>
          <a:xfrm>
            <a:off x="4930766" y="1684866"/>
            <a:ext cx="4037708" cy="4510965"/>
          </a:xfrm>
          <a:prstGeom prst="rect">
            <a:avLst/>
          </a:prstGeom>
        </p:spPr>
      </p:pic>
      <p:sp>
        <p:nvSpPr>
          <p:cNvPr id="12" name="Oval 11"/>
          <p:cNvSpPr/>
          <p:nvPr/>
        </p:nvSpPr>
        <p:spPr>
          <a:xfrm>
            <a:off x="4572000" y="1711653"/>
            <a:ext cx="1320800" cy="1244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14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Suppliers</a:t>
            </a:r>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
        <p:nvSpPr>
          <p:cNvPr id="3" name="Content Placeholder 2"/>
          <p:cNvSpPr>
            <a:spLocks noGrp="1"/>
          </p:cNvSpPr>
          <p:nvPr>
            <p:ph idx="1"/>
          </p:nvPr>
        </p:nvSpPr>
        <p:spPr>
          <a:xfrm>
            <a:off x="457200" y="1600201"/>
            <a:ext cx="8229600" cy="3052936"/>
          </a:xfrm>
        </p:spPr>
        <p:txBody>
          <a:bodyPr>
            <a:normAutofit/>
          </a:bodyPr>
          <a:lstStyle/>
          <a:p>
            <a:r>
              <a:rPr lang="en-US" sz="2000" dirty="0"/>
              <a:t>https://</a:t>
            </a:r>
            <a:r>
              <a:rPr lang="en-US" sz="2000" dirty="0" err="1"/>
              <a:t>europeanspallationsource.se</a:t>
            </a:r>
            <a:r>
              <a:rPr lang="en-US" sz="2000" dirty="0"/>
              <a:t>/</a:t>
            </a:r>
            <a:r>
              <a:rPr lang="en-US" sz="2000" dirty="0" err="1"/>
              <a:t>procurement#guidelines-suppliers</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0" y="2239764"/>
            <a:ext cx="8503240" cy="3421484"/>
          </a:xfrm>
          <a:prstGeom prst="rect">
            <a:avLst/>
          </a:prstGeom>
        </p:spPr>
      </p:pic>
      <p:sp>
        <p:nvSpPr>
          <p:cNvPr id="6" name="Left Arrow 5"/>
          <p:cNvSpPr/>
          <p:nvPr/>
        </p:nvSpPr>
        <p:spPr>
          <a:xfrm>
            <a:off x="2195736" y="4293096"/>
            <a:ext cx="864096" cy="432048"/>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68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 for Communicating with Current and/or Potential Suppliers (ESS-0064128)</a:t>
            </a:r>
          </a:p>
        </p:txBody>
      </p:sp>
      <p:sp>
        <p:nvSpPr>
          <p:cNvPr id="3" name="Content Placeholder 2"/>
          <p:cNvSpPr>
            <a:spLocks noGrp="1"/>
          </p:cNvSpPr>
          <p:nvPr>
            <p:ph idx="1"/>
          </p:nvPr>
        </p:nvSpPr>
        <p:spPr>
          <a:xfrm>
            <a:off x="457200" y="1600200"/>
            <a:ext cx="8229600" cy="4853136"/>
          </a:xfrm>
        </p:spPr>
        <p:txBody>
          <a:bodyPr>
            <a:normAutofit fontScale="70000" lnSpcReduction="20000"/>
          </a:bodyPr>
          <a:lstStyle/>
          <a:p>
            <a:r>
              <a:rPr lang="en-US" dirty="0"/>
              <a:t>Responsibility of all staff to treat suppliers fairly, transparently and with the highest standards of business ethics</a:t>
            </a:r>
          </a:p>
          <a:p>
            <a:r>
              <a:rPr lang="en-US" dirty="0"/>
              <a:t>Defines when, how and what information can be communicated with suppliers</a:t>
            </a:r>
          </a:p>
          <a:p>
            <a:pPr lvl="1"/>
            <a:r>
              <a:rPr lang="en-US" dirty="0">
                <a:solidFill>
                  <a:srgbClr val="000000"/>
                </a:solidFill>
              </a:rPr>
              <a:t>For example:</a:t>
            </a:r>
          </a:p>
          <a:p>
            <a:pPr lvl="2"/>
            <a:r>
              <a:rPr lang="en-US" dirty="0">
                <a:solidFill>
                  <a:srgbClr val="000000"/>
                </a:solidFill>
              </a:rPr>
              <a:t>Presentation of ESS for companies – ok, but recommended participation of procurement</a:t>
            </a:r>
          </a:p>
          <a:p>
            <a:pPr lvl="2"/>
            <a:r>
              <a:rPr lang="en-US" dirty="0">
                <a:solidFill>
                  <a:srgbClr val="000000"/>
                </a:solidFill>
              </a:rPr>
              <a:t>Cannot share information that would give one supplier a </a:t>
            </a:r>
            <a:r>
              <a:rPr lang="en-US" i="1" dirty="0">
                <a:solidFill>
                  <a:srgbClr val="000000"/>
                </a:solidFill>
              </a:rPr>
              <a:t>competitive advantage</a:t>
            </a:r>
            <a:r>
              <a:rPr lang="en-US" dirty="0">
                <a:solidFill>
                  <a:srgbClr val="000000"/>
                </a:solidFill>
              </a:rPr>
              <a:t> over another, based on professional judgement </a:t>
            </a:r>
          </a:p>
          <a:p>
            <a:pPr lvl="2"/>
            <a:r>
              <a:rPr lang="en-US" dirty="0">
                <a:solidFill>
                  <a:srgbClr val="000000"/>
                </a:solidFill>
              </a:rPr>
              <a:t>Solicitation of indicative pricing / technical information – formal involvement of procurement</a:t>
            </a:r>
          </a:p>
          <a:p>
            <a:pPr lvl="2"/>
            <a:r>
              <a:rPr lang="en-US" dirty="0">
                <a:solidFill>
                  <a:srgbClr val="000000"/>
                </a:solidFill>
              </a:rPr>
              <a:t>Communication during the course of contracts management – ok, but ensuring non-disclosure of information regarding future procurements</a:t>
            </a:r>
          </a:p>
          <a:p>
            <a:pPr lvl="2"/>
            <a:r>
              <a:rPr lang="en-US" dirty="0">
                <a:solidFill>
                  <a:srgbClr val="000000"/>
                </a:solidFill>
              </a:rPr>
              <a:t>Communication during a procurement process (including preparation of specifications) controlled. Formal involvement of procurement</a:t>
            </a:r>
            <a:endParaRPr lang="en-US" strike="sngStrike" dirty="0">
              <a:solidFill>
                <a:srgbClr val="000000"/>
              </a:solidFill>
            </a:endParaRPr>
          </a:p>
          <a:p>
            <a:pPr lvl="2"/>
            <a:r>
              <a:rPr lang="en-US" dirty="0">
                <a:solidFill>
                  <a:srgbClr val="000000"/>
                </a:solidFill>
              </a:rPr>
              <a:t>No communication with a supplier when the procurement process is open</a:t>
            </a:r>
          </a:p>
          <a:p>
            <a:r>
              <a:rPr lang="en-US" dirty="0"/>
              <a:t>Applies to all staff and third parties (consultants) working on behalf of ESS</a:t>
            </a:r>
          </a:p>
          <a:p>
            <a:pPr lvl="1"/>
            <a:r>
              <a:rPr lang="en-US" dirty="0"/>
              <a:t>It is the responsibility of the ESS staff member engaging the third party to ensure they are aware and follow these guidelines.</a:t>
            </a:r>
          </a:p>
          <a:p>
            <a:endParaRPr lang="en-US" dirty="0"/>
          </a:p>
          <a:p>
            <a:pPr>
              <a:buFont typeface="Wingdings" charset="2"/>
              <a:buChar char="Ø"/>
            </a:pPr>
            <a:r>
              <a:rPr lang="en-US" dirty="0"/>
              <a:t>Reviewed and Approved by the Strategic Procurement Board</a:t>
            </a:r>
          </a:p>
          <a:p>
            <a:pPr lvl="1"/>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spTree>
    <p:extLst>
      <p:ext uri="{BB962C8B-B14F-4D97-AF65-F5344CB8AC3E}">
        <p14:creationId xmlns:p14="http://schemas.microsoft.com/office/powerpoint/2010/main" val="359343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E-Procurement Tool</a:t>
            </a:r>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pic>
        <p:nvPicPr>
          <p:cNvPr id="9" name="Picture 8"/>
          <p:cNvPicPr>
            <a:picLocks noChangeAspect="1"/>
          </p:cNvPicPr>
          <p:nvPr/>
        </p:nvPicPr>
        <p:blipFill>
          <a:blip r:embed="rId3"/>
          <a:stretch>
            <a:fillRect/>
          </a:stretch>
        </p:blipFill>
        <p:spPr>
          <a:xfrm>
            <a:off x="4649092" y="1417638"/>
            <a:ext cx="4037708" cy="4510965"/>
          </a:xfrm>
          <a:prstGeom prst="rect">
            <a:avLst/>
          </a:prstGeom>
        </p:spPr>
      </p:pic>
      <p:sp>
        <p:nvSpPr>
          <p:cNvPr id="11" name="Oval 10"/>
          <p:cNvSpPr/>
          <p:nvPr/>
        </p:nvSpPr>
        <p:spPr>
          <a:xfrm>
            <a:off x="7596336" y="3050820"/>
            <a:ext cx="1320800" cy="1244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4"/>
          <a:stretch>
            <a:fillRect/>
          </a:stretch>
        </p:blipFill>
        <p:spPr>
          <a:xfrm>
            <a:off x="4268727" y="3376442"/>
            <a:ext cx="3175718" cy="3359398"/>
          </a:xfrm>
          <a:prstGeom prst="rect">
            <a:avLst/>
          </a:prstGeom>
          <a:ln>
            <a:solidFill>
              <a:schemeClr val="tx2"/>
            </a:solidFill>
          </a:ln>
        </p:spPr>
      </p:pic>
      <p:sp>
        <p:nvSpPr>
          <p:cNvPr id="8" name="TextBox 7"/>
          <p:cNvSpPr txBox="1"/>
          <p:nvPr/>
        </p:nvSpPr>
        <p:spPr>
          <a:xfrm>
            <a:off x="179512" y="1916832"/>
            <a:ext cx="3960440" cy="3416320"/>
          </a:xfrm>
          <a:prstGeom prst="rect">
            <a:avLst/>
          </a:prstGeom>
          <a:noFill/>
        </p:spPr>
        <p:txBody>
          <a:bodyPr wrap="square" rtlCol="0">
            <a:spAutoFit/>
          </a:bodyPr>
          <a:lstStyle/>
          <a:p>
            <a:pPr marL="285750" indent="-285750">
              <a:buFont typeface="Arial" charset="0"/>
              <a:buChar char="•"/>
            </a:pPr>
            <a:r>
              <a:rPr lang="en-US" dirty="0"/>
              <a:t>Rolled-out 1 October 2017</a:t>
            </a:r>
          </a:p>
          <a:p>
            <a:pPr marL="285750" indent="-285750">
              <a:buFont typeface="Arial" charset="0"/>
              <a:buChar char="•"/>
            </a:pPr>
            <a:endParaRPr lang="en-US" dirty="0"/>
          </a:p>
          <a:p>
            <a:pPr marL="285750" indent="-285750">
              <a:buFont typeface="Arial" charset="0"/>
              <a:buChar char="•"/>
            </a:pPr>
            <a:r>
              <a:rPr lang="en-US" dirty="0"/>
              <a:t>Used for publishing information, sharing documentation, managing communications and receiving proposals</a:t>
            </a:r>
          </a:p>
          <a:p>
            <a:pPr marL="285750" indent="-285750">
              <a:buFont typeface="Arial" charset="0"/>
              <a:buChar char="•"/>
            </a:pPr>
            <a:endParaRPr lang="en-US" dirty="0"/>
          </a:p>
          <a:p>
            <a:pPr marL="285750" indent="-285750">
              <a:buFont typeface="Arial" charset="0"/>
              <a:buChar char="•"/>
            </a:pPr>
            <a:r>
              <a:rPr lang="en-US" dirty="0"/>
              <a:t>Interested suppliers can register and maintain a business profile in the tool and configure notifications for new tenders</a:t>
            </a:r>
          </a:p>
          <a:p>
            <a:endParaRPr lang="en-US" dirty="0"/>
          </a:p>
        </p:txBody>
      </p:sp>
    </p:spTree>
    <p:extLst>
      <p:ext uri="{BB962C8B-B14F-4D97-AF65-F5344CB8AC3E}">
        <p14:creationId xmlns:p14="http://schemas.microsoft.com/office/powerpoint/2010/main" val="228081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Procurement activities currently ongoing</a:t>
            </a:r>
          </a:p>
        </p:txBody>
      </p:sp>
      <p:sp>
        <p:nvSpPr>
          <p:cNvPr id="3" name="Content Placeholder 2"/>
          <p:cNvSpPr>
            <a:spLocks noGrp="1"/>
          </p:cNvSpPr>
          <p:nvPr>
            <p:ph idx="1"/>
          </p:nvPr>
        </p:nvSpPr>
        <p:spPr>
          <a:xfrm>
            <a:off x="457200" y="1600200"/>
            <a:ext cx="8229600" cy="4781128"/>
          </a:xfrm>
        </p:spPr>
        <p:txBody>
          <a:bodyPr>
            <a:normAutofit/>
          </a:bodyPr>
          <a:lstStyle/>
          <a:p>
            <a:r>
              <a:rPr lang="en-US" sz="2200" dirty="0"/>
              <a:t>Procurement planning</a:t>
            </a:r>
          </a:p>
          <a:p>
            <a:pPr lvl="1"/>
            <a:r>
              <a:rPr lang="en-US" sz="1800" dirty="0"/>
              <a:t>Bi-weekly coordination meetings with heads of divisions and bi-monthly prioritization list for high-value procurements</a:t>
            </a:r>
          </a:p>
          <a:p>
            <a:pPr lvl="1"/>
            <a:r>
              <a:rPr lang="en-US" sz="1800" dirty="0"/>
              <a:t>Quarterly Strategic Procurement Board with directors for elevation of prioritization needs, strategic decisions and to keep directors informed</a:t>
            </a:r>
          </a:p>
          <a:p>
            <a:pPr lvl="1"/>
            <a:endParaRPr lang="en-US" sz="1800" dirty="0"/>
          </a:p>
          <a:p>
            <a:pPr lvl="1"/>
            <a:endParaRPr lang="en-US" sz="1800" dirty="0"/>
          </a:p>
          <a:p>
            <a:r>
              <a:rPr lang="en-US" sz="2200" dirty="0"/>
              <a:t>Legal function related to procurement and contracting integrated into procurement</a:t>
            </a:r>
          </a:p>
          <a:p>
            <a:pPr lvl="1"/>
            <a:r>
              <a:rPr lang="en-US" sz="1800" dirty="0"/>
              <a:t>Complete process from tendering to contract signature in one function</a:t>
            </a:r>
          </a:p>
          <a:p>
            <a:pPr lvl="1"/>
            <a:r>
              <a:rPr lang="en-US" sz="1800" dirty="0"/>
              <a:t>Streamlined process and closer collaboration ensuring consistency in tenders and contractual agreements</a:t>
            </a:r>
          </a:p>
          <a:p>
            <a:endParaRPr lang="en-US" sz="2200"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spTree>
    <p:extLst>
      <p:ext uri="{BB962C8B-B14F-4D97-AF65-F5344CB8AC3E}">
        <p14:creationId xmlns:p14="http://schemas.microsoft.com/office/powerpoint/2010/main" val="395276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Procurement activities currently ongoing</a:t>
            </a:r>
          </a:p>
        </p:txBody>
      </p:sp>
      <p:sp>
        <p:nvSpPr>
          <p:cNvPr id="3" name="Content Placeholder 2"/>
          <p:cNvSpPr>
            <a:spLocks noGrp="1"/>
          </p:cNvSpPr>
          <p:nvPr>
            <p:ph idx="1"/>
          </p:nvPr>
        </p:nvSpPr>
        <p:spPr>
          <a:xfrm>
            <a:off x="457200" y="1600200"/>
            <a:ext cx="8229600" cy="4781128"/>
          </a:xfrm>
        </p:spPr>
        <p:txBody>
          <a:bodyPr>
            <a:normAutofit/>
          </a:bodyPr>
          <a:lstStyle/>
          <a:p>
            <a:r>
              <a:rPr lang="en-US" sz="2200" dirty="0"/>
              <a:t>High-value procurements</a:t>
            </a:r>
          </a:p>
          <a:p>
            <a:pPr lvl="1"/>
            <a:r>
              <a:rPr lang="en-US" sz="1800" dirty="0"/>
              <a:t>E-tendering tool used, including supplier database, handling of entire tendering process with communication between ESS procurement and tenderers (90 procedures in 1</a:t>
            </a:r>
            <a:r>
              <a:rPr lang="en-US" sz="1800" baseline="30000" dirty="0"/>
              <a:t>st</a:t>
            </a:r>
            <a:r>
              <a:rPr lang="en-US" sz="1800" dirty="0"/>
              <a:t> year of using e-tendering tool)</a:t>
            </a:r>
          </a:p>
          <a:p>
            <a:pPr lvl="1"/>
            <a:r>
              <a:rPr lang="en-US" sz="1800" dirty="0"/>
              <a:t>Focus currently on target shielding and neutron beam extraction systems (NBEX), accelerator high-beta klystrons and modulators, installation related framework agreements and science beamline related packages</a:t>
            </a:r>
          </a:p>
          <a:p>
            <a:pPr marL="457200" lvl="1" indent="0">
              <a:buNone/>
            </a:pPr>
            <a:endParaRPr lang="en-US" sz="1800" dirty="0"/>
          </a:p>
          <a:p>
            <a:r>
              <a:rPr lang="en-US" sz="2200" dirty="0"/>
              <a:t>Low-value procurements</a:t>
            </a:r>
          </a:p>
          <a:p>
            <a:pPr lvl="1"/>
            <a:r>
              <a:rPr lang="en-US" sz="1800" dirty="0"/>
              <a:t>Constant improvements to increase efficiency. As of Nov-18 there are 18 punch-out connections, 10 electronic catalogues and 66 connections to suppliers for electronic order sending</a:t>
            </a:r>
          </a:p>
          <a:p>
            <a:pPr lvl="1"/>
            <a:r>
              <a:rPr lang="en-US" sz="1800" dirty="0"/>
              <a:t>30-45% of incoming requests handled via punch-out or catalogues, resulting in significantly shortened processing time, reduction of issues and possibility to handle a larger number of requests with the same number of staff</a:t>
            </a:r>
          </a:p>
          <a:p>
            <a:pPr marL="457200" lvl="1" indent="0">
              <a:buNone/>
            </a:pPr>
            <a:endParaRPr lang="en-US" sz="1800" dirty="0"/>
          </a:p>
          <a:p>
            <a:pPr marL="457200" lvl="1" indent="0">
              <a:buNone/>
            </a:pPr>
            <a:endParaRPr lang="en-US" sz="1800" dirty="0"/>
          </a:p>
          <a:p>
            <a:endParaRPr lang="en-US" sz="1800" dirty="0"/>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Tree>
    <p:extLst>
      <p:ext uri="{BB962C8B-B14F-4D97-AF65-F5344CB8AC3E}">
        <p14:creationId xmlns:p14="http://schemas.microsoft.com/office/powerpoint/2010/main" val="3204860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Procurement activities currently ongoing</a:t>
            </a:r>
          </a:p>
        </p:txBody>
      </p:sp>
      <p:sp>
        <p:nvSpPr>
          <p:cNvPr id="3" name="Content Placeholder 2"/>
          <p:cNvSpPr>
            <a:spLocks noGrp="1"/>
          </p:cNvSpPr>
          <p:nvPr>
            <p:ph idx="1"/>
          </p:nvPr>
        </p:nvSpPr>
        <p:spPr>
          <a:xfrm>
            <a:off x="457200" y="1600200"/>
            <a:ext cx="8229600" cy="4781128"/>
          </a:xfrm>
        </p:spPr>
        <p:txBody>
          <a:bodyPr>
            <a:normAutofit/>
          </a:bodyPr>
          <a:lstStyle/>
          <a:p>
            <a:r>
              <a:rPr lang="en-US" sz="2200" dirty="0"/>
              <a:t>Logistics function</a:t>
            </a:r>
          </a:p>
          <a:p>
            <a:pPr lvl="1"/>
            <a:r>
              <a:rPr lang="en-US" sz="1800" dirty="0"/>
              <a:t>Electronic booking tool for services for in- and out-bound transports, recently extended by lifting and rigging services</a:t>
            </a:r>
          </a:p>
          <a:p>
            <a:pPr lvl="1"/>
            <a:r>
              <a:rPr lang="en-US" sz="1800" dirty="0"/>
              <a:t>Since October 2018 handling transports on site, resulting in savings for projects</a:t>
            </a:r>
          </a:p>
          <a:p>
            <a:pPr lvl="1"/>
            <a:r>
              <a:rPr lang="en-US" sz="1800" dirty="0"/>
              <a:t>Logistics building (F03) under construction, expected to be operational Aug-19</a:t>
            </a:r>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pic>
        <p:nvPicPr>
          <p:cNvPr id="5" name="Picture 4" descr="No alt text provided for this image">
            <a:extLst>
              <a:ext uri="{FF2B5EF4-FFF2-40B4-BE49-F238E27FC236}">
                <a16:creationId xmlns:a16="http://schemas.microsoft.com/office/drawing/2014/main" id="{18D1B4F0-E7A7-7940-B047-9EFE37D09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80" y="3658327"/>
            <a:ext cx="3831970" cy="2872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alt text provided for this image">
            <a:extLst>
              <a:ext uri="{FF2B5EF4-FFF2-40B4-BE49-F238E27FC236}">
                <a16:creationId xmlns:a16="http://schemas.microsoft.com/office/drawing/2014/main" id="{18992019-0B48-C941-9B9F-FE86C3B80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170" y="3677173"/>
            <a:ext cx="3779939" cy="283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87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Resourcing – October 2018</a:t>
            </a:r>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pic>
        <p:nvPicPr>
          <p:cNvPr id="11" name="Content Placeholder 10">
            <a:extLst>
              <a:ext uri="{FF2B5EF4-FFF2-40B4-BE49-F238E27FC236}">
                <a16:creationId xmlns:a16="http://schemas.microsoft.com/office/drawing/2014/main" id="{B829E2DB-3384-F44F-B2AC-0664F27B84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7638"/>
            <a:ext cx="8928992" cy="4964787"/>
          </a:xfrm>
        </p:spPr>
      </p:pic>
    </p:spTree>
    <p:extLst>
      <p:ext uri="{BB962C8B-B14F-4D97-AF65-F5344CB8AC3E}">
        <p14:creationId xmlns:p14="http://schemas.microsoft.com/office/powerpoint/2010/main" val="215128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Thank you for your attention</a:t>
            </a:r>
          </a:p>
        </p:txBody>
      </p:sp>
      <p:sp>
        <p:nvSpPr>
          <p:cNvPr id="5" name="Slide Number Placeholder 4"/>
          <p:cNvSpPr>
            <a:spLocks noGrp="1"/>
          </p:cNvSpPr>
          <p:nvPr>
            <p:ph type="sldNum" sz="quarter" idx="12"/>
          </p:nvPr>
        </p:nvSpPr>
        <p:spPr/>
        <p:txBody>
          <a:bodyPr/>
          <a:lstStyle/>
          <a:p>
            <a:fld id="{038C62C7-F79B-CD4A-A5DF-5683BBEC4A65}" type="slidenum">
              <a:rPr lang="sv-SE" smtClean="0"/>
              <a:t>19</a:t>
            </a:fld>
            <a:endParaRPr lang="sv-SE"/>
          </a:p>
        </p:txBody>
      </p:sp>
      <p:pic>
        <p:nvPicPr>
          <p:cNvPr id="2052" name="Picture 4" descr="https://europeanspallationsource.se/sites/default/files/styles/aerial_large/public/images/aerial/2018-10/5J3A7981_Internal%20Use%20Only_0.jpg?itok=aTwPckFe">
            <a:extLst>
              <a:ext uri="{FF2B5EF4-FFF2-40B4-BE49-F238E27FC236}">
                <a16:creationId xmlns:a16="http://schemas.microsoft.com/office/drawing/2014/main" id="{CED75E04-2EEC-F44D-8D4B-C44164E2AD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23317"/>
            <a:ext cx="9144000" cy="5448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71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Opportunities for doing business with ESS</a:t>
            </a:r>
          </a:p>
        </p:txBody>
      </p:sp>
      <p:sp>
        <p:nvSpPr>
          <p:cNvPr id="3" name="Content Placeholder 2"/>
          <p:cNvSpPr>
            <a:spLocks noGrp="1"/>
          </p:cNvSpPr>
          <p:nvPr>
            <p:ph idx="1"/>
          </p:nvPr>
        </p:nvSpPr>
        <p:spPr>
          <a:xfrm>
            <a:off x="569994" y="1736600"/>
            <a:ext cx="8193007" cy="4435600"/>
          </a:xfrm>
        </p:spPr>
        <p:txBody>
          <a:bodyPr>
            <a:normAutofit/>
          </a:bodyPr>
          <a:lstStyle/>
          <a:p>
            <a:pPr>
              <a:lnSpc>
                <a:spcPct val="100000"/>
              </a:lnSpc>
              <a:spcBef>
                <a:spcPts val="0"/>
              </a:spcBef>
            </a:pPr>
            <a:r>
              <a:rPr lang="en-US" sz="1800" b="1" dirty="0">
                <a:solidFill>
                  <a:schemeClr val="tx1"/>
                </a:solidFill>
              </a:rPr>
              <a:t>Skanska for civil construction</a:t>
            </a:r>
          </a:p>
          <a:p>
            <a:pPr marL="800100" lvl="1" indent="-342900">
              <a:spcBef>
                <a:spcPts val="0"/>
              </a:spcBef>
              <a:buFont typeface="Arial"/>
              <a:buChar char="•"/>
            </a:pPr>
            <a:r>
              <a:rPr lang="en-US" sz="1800" dirty="0">
                <a:solidFill>
                  <a:schemeClr val="tx1"/>
                </a:solidFill>
              </a:rPr>
              <a:t>Contract in place with Skanska for conventional facilities, Skanska conducting procurement for sub-contractors for materials and works</a:t>
            </a:r>
          </a:p>
          <a:p>
            <a:pPr>
              <a:lnSpc>
                <a:spcPct val="100000"/>
              </a:lnSpc>
              <a:spcBef>
                <a:spcPts val="0"/>
              </a:spcBef>
            </a:pPr>
            <a:endParaRPr lang="en-US" sz="1800" dirty="0">
              <a:solidFill>
                <a:schemeClr val="tx1"/>
              </a:solidFill>
            </a:endParaRPr>
          </a:p>
          <a:p>
            <a:pPr>
              <a:lnSpc>
                <a:spcPct val="100000"/>
              </a:lnSpc>
              <a:spcBef>
                <a:spcPts val="0"/>
              </a:spcBef>
            </a:pPr>
            <a:r>
              <a:rPr lang="en-US" sz="1800" b="1" dirty="0">
                <a:solidFill>
                  <a:schemeClr val="tx1"/>
                </a:solidFill>
              </a:rPr>
              <a:t>ESS Procurement for goods and services from ESS budget</a:t>
            </a:r>
          </a:p>
          <a:p>
            <a:pPr marL="800100" lvl="1" indent="-342900">
              <a:spcBef>
                <a:spcPts val="0"/>
              </a:spcBef>
              <a:buFont typeface="Arial"/>
              <a:buChar char="•"/>
            </a:pPr>
            <a:r>
              <a:rPr lang="en-US" sz="1800" dirty="0">
                <a:solidFill>
                  <a:schemeClr val="tx1"/>
                </a:solidFill>
              </a:rPr>
              <a:t>European Spallation Source ERIC public procurement rules</a:t>
            </a:r>
          </a:p>
          <a:p>
            <a:pPr>
              <a:lnSpc>
                <a:spcPct val="100000"/>
              </a:lnSpc>
              <a:spcBef>
                <a:spcPts val="0"/>
              </a:spcBef>
            </a:pPr>
            <a:endParaRPr lang="en-US" sz="1800" dirty="0">
              <a:solidFill>
                <a:schemeClr val="tx1"/>
              </a:solidFill>
            </a:endParaRPr>
          </a:p>
          <a:p>
            <a:pPr>
              <a:lnSpc>
                <a:spcPct val="100000"/>
              </a:lnSpc>
              <a:spcBef>
                <a:spcPts val="0"/>
              </a:spcBef>
            </a:pPr>
            <a:r>
              <a:rPr lang="en-US" sz="1800" b="1" dirty="0">
                <a:solidFill>
                  <a:schemeClr val="tx1"/>
                </a:solidFill>
              </a:rPr>
              <a:t>In-kind contributions (IKCs) from partner institutions in ESS member countries</a:t>
            </a:r>
          </a:p>
          <a:p>
            <a:pPr marL="742869" lvl="1">
              <a:spcBef>
                <a:spcPts val="0"/>
              </a:spcBef>
              <a:buFont typeface="Arial"/>
              <a:buChar char="•"/>
            </a:pPr>
            <a:r>
              <a:rPr lang="en-US" sz="1800" dirty="0">
                <a:solidFill>
                  <a:srgbClr val="000000"/>
                </a:solidFill>
              </a:rPr>
              <a:t>A non-cash contribution in labor or material to ESS</a:t>
            </a:r>
          </a:p>
          <a:p>
            <a:pPr marL="742869" lvl="1" indent="-285750">
              <a:spcBef>
                <a:spcPts val="0"/>
              </a:spcBef>
              <a:buFont typeface="Arial"/>
              <a:buChar char="•"/>
            </a:pPr>
            <a:r>
              <a:rPr lang="en-US" sz="1800" dirty="0">
                <a:solidFill>
                  <a:schemeClr val="tx1"/>
                </a:solidFill>
              </a:rPr>
              <a:t>Opportunities through IKCs from partner institutes in member countries</a:t>
            </a:r>
          </a:p>
        </p:txBody>
      </p:sp>
      <p:sp>
        <p:nvSpPr>
          <p:cNvPr id="4" name="Slide Number Placeholder 3"/>
          <p:cNvSpPr>
            <a:spLocks noGrp="1"/>
          </p:cNvSpPr>
          <p:nvPr>
            <p:ph type="sldNum" sz="quarter" idx="12"/>
          </p:nvPr>
        </p:nvSpPr>
        <p:spPr>
          <a:xfrm>
            <a:off x="6553200" y="6356352"/>
            <a:ext cx="2133600" cy="365125"/>
          </a:xfrm>
        </p:spPr>
        <p:txBody>
          <a:bodyPr/>
          <a:lstStyle/>
          <a:p>
            <a:fld id="{551115BC-487E-4422-894C-CB7CD3E79223}" type="slidenum">
              <a:rPr lang="sv-SE" smtClean="0"/>
              <a:t>2</a:t>
            </a:fld>
            <a:endParaRPr lang="sv-SE" dirty="0"/>
          </a:p>
        </p:txBody>
      </p:sp>
      <p:sp>
        <p:nvSpPr>
          <p:cNvPr id="5" name="Oval 4"/>
          <p:cNvSpPr/>
          <p:nvPr/>
        </p:nvSpPr>
        <p:spPr>
          <a:xfrm>
            <a:off x="539552" y="2492896"/>
            <a:ext cx="8147248" cy="2376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ea typeface="Helvetica" charset="0"/>
                <a:cs typeface="Helvetica" charset="0"/>
              </a:rPr>
              <a:t>Financing includes cash and deliverables</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grpSp>
        <p:nvGrpSpPr>
          <p:cNvPr id="11" name="Group 10"/>
          <p:cNvGrpSpPr/>
          <p:nvPr/>
        </p:nvGrpSpPr>
        <p:grpSpPr>
          <a:xfrm>
            <a:off x="4887189" y="1492279"/>
            <a:ext cx="4121872" cy="5245543"/>
            <a:chOff x="3733800" y="-381000"/>
            <a:chExt cx="6248400" cy="7353467"/>
          </a:xfrm>
        </p:grpSpPr>
        <p:sp>
          <p:nvSpPr>
            <p:cNvPr id="12"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8"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9"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0"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1"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2"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3"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4"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5"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6"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7"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8"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9"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0"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1"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2"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3"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4"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5"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6"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7"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8"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9"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0"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1"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2"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3"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4"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5"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6"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7"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8"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9"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0"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1"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2"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3"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4"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5"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6"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7"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8"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9"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0"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1"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2"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3"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4"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5"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6"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7"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8"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9"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0"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1"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2"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3"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4"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5"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6"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7"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8"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9"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0"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1"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2"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3"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4"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5"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6"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7"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8"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9"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0"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1"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2"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3"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4"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5"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6"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7"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8"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9"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0"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1"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2"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3"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4"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5"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6"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7"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8"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9"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0"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1"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2"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3"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4"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5"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6"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7"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8"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9"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0"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1"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2"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3"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4"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5"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6"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7"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8"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9"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0"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1"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2"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3"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4"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5"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6"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7"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8"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9"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0"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1"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2"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3"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4"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5"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6"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7"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8"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9"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0"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1"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2"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3"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4"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5"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6"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7"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8"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9"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0"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1"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172"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3"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4"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5"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6"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7"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8"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9"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0"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1"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grpSp>
      <p:sp>
        <p:nvSpPr>
          <p:cNvPr id="183" name="Rectangle 22"/>
          <p:cNvSpPr>
            <a:spLocks/>
          </p:cNvSpPr>
          <p:nvPr/>
        </p:nvSpPr>
        <p:spPr bwMode="auto">
          <a:xfrm>
            <a:off x="395536" y="2276872"/>
            <a:ext cx="7646553" cy="4182653"/>
          </a:xfrm>
          <a:prstGeom prst="rect">
            <a:avLst/>
          </a:prstGeom>
          <a:noFill/>
          <a:ln>
            <a:noFill/>
          </a:ln>
          <a:extLst/>
        </p:spPr>
        <p:txBody>
          <a:bodyPr lIns="38771" tIns="38771" rIns="38771" bIns="38771"/>
          <a:lstStyle/>
          <a:p>
            <a:pPr defTabSz="930479"/>
            <a:r>
              <a:rPr lang="en-US" b="1" dirty="0">
                <a:ea typeface="Helvetica" charset="0"/>
                <a:cs typeface="Helvetica" charset="0"/>
                <a:sym typeface="Helvetica" charset="0"/>
              </a:rPr>
              <a:t>Host Countries Sweden and Denmark </a:t>
            </a:r>
          </a:p>
          <a:p>
            <a:pPr defTabSz="930407"/>
            <a:r>
              <a:rPr lang="en-US" dirty="0">
                <a:ea typeface="Helvetica" charset="0"/>
                <a:cs typeface="Helvetica" charset="0"/>
                <a:sym typeface="Helvetica" charset="0"/>
              </a:rPr>
              <a:t>  </a:t>
            </a:r>
          </a:p>
          <a:p>
            <a:pPr defTabSz="930407">
              <a:tabLst>
                <a:tab pos="160379" algn="l"/>
                <a:tab pos="2027662" algn="r"/>
                <a:tab pos="2268232" algn="l"/>
              </a:tabLst>
            </a:pPr>
            <a:r>
              <a:rPr lang="en-US" dirty="0">
                <a:ea typeface="Helvetica" charset="0"/>
                <a:cs typeface="Helvetica" charset="0"/>
                <a:sym typeface="Helvetica" charset="0"/>
              </a:rPr>
              <a:t>	Construction	47.5%</a:t>
            </a:r>
            <a:r>
              <a:rPr lang="en-US" dirty="0">
                <a:solidFill>
                  <a:srgbClr val="404040"/>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Cash Investment</a:t>
            </a:r>
            <a:r>
              <a:rPr lang="en-US" spc="305" dirty="0">
                <a:solidFill>
                  <a:srgbClr val="0094CA"/>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 97%</a:t>
            </a: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Operations	15%	</a:t>
            </a:r>
          </a:p>
          <a:p>
            <a:pPr defTabSz="930407">
              <a:tabLst>
                <a:tab pos="160379" algn="l"/>
                <a:tab pos="2027662" algn="r"/>
                <a:tab pos="2268232" algn="l"/>
              </a:tabLst>
            </a:pPr>
            <a:endParaRPr lang="en-US" b="1" dirty="0">
              <a:solidFill>
                <a:srgbClr val="0094CA"/>
              </a:solidFill>
              <a:ea typeface="Helvetica" charset="0"/>
              <a:cs typeface="Helvetica" charset="0"/>
              <a:sym typeface="Helvetica" charset="0"/>
            </a:endParaRPr>
          </a:p>
          <a:p>
            <a:pPr defTabSz="930479">
              <a:tabLst>
                <a:tab pos="160379" algn="l"/>
                <a:tab pos="2027662" algn="r"/>
                <a:tab pos="2268232" algn="l"/>
              </a:tabLst>
            </a:pPr>
            <a:r>
              <a:rPr lang="en-US" b="1" dirty="0">
                <a:ea typeface="Helvetica" charset="0"/>
                <a:cs typeface="Helvetica" charset="0"/>
                <a:sym typeface="Helvetica" charset="0"/>
              </a:rPr>
              <a:t>Non Host Member Countries</a:t>
            </a:r>
          </a:p>
          <a:p>
            <a:pPr defTabSz="930479">
              <a:tabLst>
                <a:tab pos="160379" algn="l"/>
                <a:tab pos="2027662" algn="r"/>
                <a:tab pos="2268232" algn="l"/>
              </a:tabLst>
            </a:pPr>
            <a:r>
              <a:rPr lang="en-US" b="1" dirty="0">
                <a:solidFill>
                  <a:srgbClr val="404040"/>
                </a:solidFill>
                <a:ea typeface="Helvetica" charset="0"/>
                <a:cs typeface="Helvetica" charset="0"/>
                <a:sym typeface="Helvetica" charset="0"/>
              </a:rPr>
              <a:t>    </a:t>
            </a: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Construction	52.5%</a:t>
            </a:r>
            <a:r>
              <a:rPr lang="en-US" dirty="0">
                <a:solidFill>
                  <a:srgbClr val="404040"/>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In-kind Deliverables</a:t>
            </a:r>
            <a:r>
              <a:rPr lang="en-US" spc="-153" dirty="0">
                <a:solidFill>
                  <a:srgbClr val="0094CA"/>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 70%</a:t>
            </a:r>
            <a:endParaRPr lang="en-US" dirty="0">
              <a:solidFill>
                <a:srgbClr val="404040"/>
              </a:solidFill>
              <a:ea typeface="Helvetica" charset="0"/>
              <a:cs typeface="Helvetica" charset="0"/>
              <a:sym typeface="Helvetica" charset="0"/>
            </a:endParaRP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Operations</a:t>
            </a:r>
            <a:r>
              <a:rPr lang="en-US" spc="305" dirty="0">
                <a:ea typeface="Helvetica" charset="0"/>
                <a:cs typeface="Helvetica" charset="0"/>
                <a:sym typeface="Helvetica" charset="0"/>
              </a:rPr>
              <a:t>	</a:t>
            </a:r>
            <a:r>
              <a:rPr lang="en-US" dirty="0">
                <a:ea typeface="Helvetica" charset="0"/>
                <a:cs typeface="Helvetica" charset="0"/>
                <a:sym typeface="Helvetica" charset="0"/>
              </a:rPr>
              <a:t>85%</a:t>
            </a:r>
          </a:p>
          <a:p>
            <a:pPr defTabSz="930479"/>
            <a:endParaRPr lang="en-US" b="1" dirty="0">
              <a:solidFill>
                <a:srgbClr val="0094CA"/>
              </a:solidFill>
              <a:ea typeface="Helvetica" charset="0"/>
              <a:cs typeface="Helvetica" charset="0"/>
              <a:sym typeface="Helvetica" charset="0"/>
            </a:endParaRPr>
          </a:p>
          <a:p>
            <a:pPr defTabSz="930479"/>
            <a:r>
              <a:rPr lang="en-US" b="1" u="sng" dirty="0">
                <a:ea typeface="Helvetica" charset="0"/>
                <a:cs typeface="Helvetica" charset="0"/>
                <a:sym typeface="Helvetica" charset="0"/>
              </a:rPr>
              <a:t>15 European Member and Observer Countries</a:t>
            </a: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dirty="0">
              <a:solidFill>
                <a:srgbClr val="0094CA"/>
              </a:solidFill>
              <a:ea typeface="Helvetica" charset="0"/>
              <a:cs typeface="Helvetica" charset="0"/>
              <a:sym typeface="Helvetica" charset="0"/>
            </a:endParaRPr>
          </a:p>
        </p:txBody>
      </p:sp>
      <p:grpSp>
        <p:nvGrpSpPr>
          <p:cNvPr id="200" name="Group 199"/>
          <p:cNvGrpSpPr/>
          <p:nvPr/>
        </p:nvGrpSpPr>
        <p:grpSpPr>
          <a:xfrm>
            <a:off x="765322" y="5619748"/>
            <a:ext cx="3709864" cy="1121620"/>
            <a:chOff x="398630" y="5370944"/>
            <a:chExt cx="3709864" cy="1121620"/>
          </a:xfrm>
        </p:grpSpPr>
        <p:pic>
          <p:nvPicPr>
            <p:cNvPr id="184" name="Picture 183" descr="Belgiu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8596" y="6024761"/>
              <a:ext cx="443871" cy="444175"/>
            </a:xfrm>
            <a:prstGeom prst="rect">
              <a:avLst/>
            </a:prstGeom>
          </p:spPr>
        </p:pic>
        <p:pic>
          <p:nvPicPr>
            <p:cNvPr id="185" name="Picture 184" descr="Czec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630" y="5370944"/>
              <a:ext cx="443871" cy="444175"/>
            </a:xfrm>
            <a:prstGeom prst="rect">
              <a:avLst/>
            </a:prstGeom>
          </p:spPr>
        </p:pic>
        <p:pic>
          <p:nvPicPr>
            <p:cNvPr id="186" name="Picture 185" descr="Denmar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338" y="5370944"/>
              <a:ext cx="443871" cy="444175"/>
            </a:xfrm>
            <a:prstGeom prst="rect">
              <a:avLst/>
            </a:prstGeom>
          </p:spPr>
        </p:pic>
        <p:pic>
          <p:nvPicPr>
            <p:cNvPr id="187" name="Picture 186" descr="Estoni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278" y="5370944"/>
              <a:ext cx="443871" cy="444175"/>
            </a:xfrm>
            <a:prstGeom prst="rect">
              <a:avLst/>
            </a:prstGeom>
          </p:spPr>
        </p:pic>
        <p:pic>
          <p:nvPicPr>
            <p:cNvPr id="188" name="Picture 187" descr="Franc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6005" y="5370944"/>
              <a:ext cx="443871" cy="444175"/>
            </a:xfrm>
            <a:prstGeom prst="rect">
              <a:avLst/>
            </a:prstGeom>
          </p:spPr>
        </p:pic>
        <p:pic>
          <p:nvPicPr>
            <p:cNvPr id="189" name="Picture 188" descr="Germany.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3526" y="5370944"/>
              <a:ext cx="443871" cy="444175"/>
            </a:xfrm>
            <a:prstGeom prst="rect">
              <a:avLst/>
            </a:prstGeom>
          </p:spPr>
        </p:pic>
        <p:pic>
          <p:nvPicPr>
            <p:cNvPr id="190" name="Picture 189" descr="Hungar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8719" y="5370944"/>
              <a:ext cx="443871" cy="444175"/>
            </a:xfrm>
            <a:prstGeom prst="rect">
              <a:avLst/>
            </a:prstGeom>
          </p:spPr>
        </p:pic>
        <p:pic>
          <p:nvPicPr>
            <p:cNvPr id="191" name="Picture 190" descr="Ital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0551" y="5377730"/>
              <a:ext cx="443871" cy="444175"/>
            </a:xfrm>
            <a:prstGeom prst="rect">
              <a:avLst/>
            </a:prstGeom>
          </p:spPr>
        </p:pic>
        <p:pic>
          <p:nvPicPr>
            <p:cNvPr id="192" name="Picture 191" descr="Luxembourh.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96436" y="6041473"/>
              <a:ext cx="443871" cy="444175"/>
            </a:xfrm>
            <a:prstGeom prst="rect">
              <a:avLst/>
            </a:prstGeom>
          </p:spPr>
        </p:pic>
        <p:pic>
          <p:nvPicPr>
            <p:cNvPr id="193" name="Picture 192" descr="Norway.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1782" y="5384894"/>
              <a:ext cx="436712" cy="437010"/>
            </a:xfrm>
            <a:prstGeom prst="rect">
              <a:avLst/>
            </a:prstGeom>
          </p:spPr>
        </p:pic>
        <p:pic>
          <p:nvPicPr>
            <p:cNvPr id="194" name="Picture 193" descr="Polan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3926" y="6018612"/>
              <a:ext cx="454689" cy="455000"/>
            </a:xfrm>
            <a:prstGeom prst="rect">
              <a:avLst/>
            </a:prstGeom>
          </p:spPr>
        </p:pic>
        <p:pic>
          <p:nvPicPr>
            <p:cNvPr id="195" name="Picture 194" descr="Spain.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7338" y="6035159"/>
              <a:ext cx="443871" cy="444175"/>
            </a:xfrm>
            <a:prstGeom prst="rect">
              <a:avLst/>
            </a:prstGeom>
          </p:spPr>
        </p:pic>
        <p:pic>
          <p:nvPicPr>
            <p:cNvPr id="196" name="Picture 195" descr="Sweden.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02830" y="6034607"/>
              <a:ext cx="439279" cy="439580"/>
            </a:xfrm>
            <a:prstGeom prst="rect">
              <a:avLst/>
            </a:prstGeom>
          </p:spPr>
        </p:pic>
        <p:pic>
          <p:nvPicPr>
            <p:cNvPr id="197" name="Picture 196" descr="Switzerlad.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39896" y="6020357"/>
              <a:ext cx="471883" cy="472207"/>
            </a:xfrm>
            <a:prstGeom prst="rect">
              <a:avLst/>
            </a:prstGeom>
          </p:spPr>
        </p:pic>
        <p:pic>
          <p:nvPicPr>
            <p:cNvPr id="198" name="Picture 197" descr="UK.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33168" y="6027924"/>
              <a:ext cx="440708" cy="441009"/>
            </a:xfrm>
            <a:prstGeom prst="rect">
              <a:avLst/>
            </a:prstGeom>
          </p:spPr>
        </p:pic>
      </p:grpSp>
      <p:sp>
        <p:nvSpPr>
          <p:cNvPr id="5" name="TextBox 4">
            <a:extLst>
              <a:ext uri="{FF2B5EF4-FFF2-40B4-BE49-F238E27FC236}">
                <a16:creationId xmlns:a16="http://schemas.microsoft.com/office/drawing/2014/main" id="{A5CDF069-8994-CB45-A5B4-7027FD7C237A}"/>
              </a:ext>
            </a:extLst>
          </p:cNvPr>
          <p:cNvSpPr txBox="1"/>
          <p:nvPr/>
        </p:nvSpPr>
        <p:spPr>
          <a:xfrm>
            <a:off x="179512" y="1525709"/>
            <a:ext cx="7942092" cy="646331"/>
          </a:xfrm>
          <a:prstGeom prst="rect">
            <a:avLst/>
          </a:prstGeom>
          <a:noFill/>
        </p:spPr>
        <p:txBody>
          <a:bodyPr wrap="square" rtlCol="0">
            <a:spAutoFit/>
          </a:bodyPr>
          <a:lstStyle/>
          <a:p>
            <a:r>
              <a:rPr lang="en-US" dirty="0"/>
              <a:t>Construction budget: 1843 M€ (2013) =&gt; </a:t>
            </a:r>
            <a:r>
              <a:rPr lang="en-US" b="1" dirty="0">
                <a:solidFill>
                  <a:srgbClr val="FF0000"/>
                </a:solidFill>
              </a:rPr>
              <a:t>As of November 2018: 52% complete</a:t>
            </a:r>
          </a:p>
          <a:p>
            <a:r>
              <a:rPr lang="en-US" dirty="0"/>
              <a:t>Steady state operations budget: 140 M€ / year (2026-2065)</a:t>
            </a:r>
            <a:endParaRPr lang="sv-SE" dirty="0"/>
          </a:p>
        </p:txBody>
      </p:sp>
    </p:spTree>
    <p:extLst>
      <p:ext uri="{BB962C8B-B14F-4D97-AF65-F5344CB8AC3E}">
        <p14:creationId xmlns:p14="http://schemas.microsoft.com/office/powerpoint/2010/main" val="266446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ESS In-Kind Goals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en-GB" noProof="0" smtClean="0"/>
              <a:t>4</a:t>
            </a:fld>
            <a:endParaRPr lang="en-GB" noProof="0"/>
          </a:p>
        </p:txBody>
      </p:sp>
      <p:grpSp>
        <p:nvGrpSpPr>
          <p:cNvPr id="192" name="Group 191"/>
          <p:cNvGrpSpPr/>
          <p:nvPr/>
        </p:nvGrpSpPr>
        <p:grpSpPr>
          <a:xfrm>
            <a:off x="1619672" y="1484784"/>
            <a:ext cx="6480720" cy="5544616"/>
            <a:chOff x="3733800" y="-381000"/>
            <a:chExt cx="6248400" cy="7353467"/>
          </a:xfrm>
        </p:grpSpPr>
        <p:sp>
          <p:nvSpPr>
            <p:cNvPr id="193"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4"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5"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6"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7"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8"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9"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0"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1"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2"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3"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4"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5"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6"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7"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8"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9"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0"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1"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2"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3"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4"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5"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6"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7"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8"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9"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0"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1"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2"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3"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4"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5"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6"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7"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8"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9"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0"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1"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2"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3"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4"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5"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6"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7"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8"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9"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0"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1"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2"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3"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4"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5"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6"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7"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8"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9"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0"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1"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2"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3"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4"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5"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6"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7"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8"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9"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0"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1"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2"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3"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4"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5"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6"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7"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8"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9"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0"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1"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2"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3"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4"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5"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6"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7"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8"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9"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0"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1"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2"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3"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4"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5"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6"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7"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8"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9"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0"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1"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2"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3"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4"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5"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6"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7"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8"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9"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0"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1"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2"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3"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4"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5"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6"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7"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8"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9"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0"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1"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2"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3"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4"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5"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6"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7"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8"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9"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0"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1"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2"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3"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4"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5"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6"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7"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8"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9"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0"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1"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2"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3"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4"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5"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6"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7"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8"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9"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0"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1"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2"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3"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4"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5"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6"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7"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8"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9"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0"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1"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2"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3"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4"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5"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6"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7"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8"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9"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60"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61"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62"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grpSp>
      <p:sp>
        <p:nvSpPr>
          <p:cNvPr id="363" name="Rectangle 362"/>
          <p:cNvSpPr/>
          <p:nvPr/>
        </p:nvSpPr>
        <p:spPr>
          <a:xfrm>
            <a:off x="0" y="1412776"/>
            <a:ext cx="9144000" cy="5688632"/>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aphicFrame>
        <p:nvGraphicFramePr>
          <p:cNvPr id="364" name="Chart 363"/>
          <p:cNvGraphicFramePr/>
          <p:nvPr>
            <p:extLst/>
          </p:nvPr>
        </p:nvGraphicFramePr>
        <p:xfrm>
          <a:off x="755576" y="950083"/>
          <a:ext cx="7556500" cy="5878012"/>
        </p:xfrm>
        <a:graphic>
          <a:graphicData uri="http://schemas.openxmlformats.org/drawingml/2006/chart">
            <c:chart xmlns:c="http://schemas.openxmlformats.org/drawingml/2006/chart" xmlns:r="http://schemas.openxmlformats.org/officeDocument/2006/relationships" r:id="rId2"/>
          </a:graphicData>
        </a:graphic>
      </p:graphicFrame>
      <p:sp>
        <p:nvSpPr>
          <p:cNvPr id="365" name="Rectangle 8"/>
          <p:cNvSpPr txBox="1">
            <a:spLocks noChangeArrowheads="1"/>
          </p:cNvSpPr>
          <p:nvPr/>
        </p:nvSpPr>
        <p:spPr>
          <a:xfrm>
            <a:off x="1619678" y="1412779"/>
            <a:ext cx="4109490" cy="792087"/>
          </a:xfrm>
          <a:prstGeom prst="rect">
            <a:avLst/>
          </a:prstGeom>
          <a:ln>
            <a:noFill/>
          </a:ln>
        </p:spPr>
        <p:txBody>
          <a:bodyPr vert="horz" lIns="85707" tIns="42853" rIns="85707" bIns="42853" rtlCol="0" anchor="ctr">
            <a:normAutofit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a:lnSpc>
                <a:spcPct val="110000"/>
              </a:lnSpc>
              <a:tabLst>
                <a:tab pos="2152650" algn="l"/>
              </a:tabLst>
            </a:pPr>
            <a:r>
              <a:rPr lang="en-US" sz="2200" dirty="0">
                <a:solidFill>
                  <a:srgbClr val="1F497D"/>
                </a:solidFill>
                <a:latin typeface="Calibri"/>
                <a:cs typeface="Helvetica" charset="0"/>
                <a:sym typeface="Helvetica" charset="0"/>
              </a:rPr>
              <a:t>Construction cost:	</a:t>
            </a:r>
            <a:r>
              <a:rPr lang="en-US" sz="2200" dirty="0">
                <a:solidFill>
                  <a:srgbClr val="1F497D"/>
                </a:solidFill>
                <a:latin typeface="Calibri"/>
                <a:ea typeface="ＭＳ Ｐゴシック" charset="0"/>
                <a:cs typeface="Helvetica" charset="0"/>
                <a:sym typeface="Helvetica" charset="0"/>
              </a:rPr>
              <a:t>€ </a:t>
            </a:r>
            <a:r>
              <a:rPr lang="en-US" sz="2200" dirty="0">
                <a:solidFill>
                  <a:srgbClr val="1F497D"/>
                </a:solidFill>
                <a:latin typeface="Calibri"/>
                <a:cs typeface="Helvetica" charset="0"/>
                <a:sym typeface="Helvetica" charset="0"/>
              </a:rPr>
              <a:t>1,84 Billion</a:t>
            </a:r>
          </a:p>
          <a:p>
            <a:pPr>
              <a:lnSpc>
                <a:spcPct val="110000"/>
              </a:lnSpc>
              <a:tabLst>
                <a:tab pos="2152650" algn="l"/>
              </a:tabLst>
            </a:pPr>
            <a:r>
              <a:rPr lang="en-US" sz="2200" dirty="0">
                <a:solidFill>
                  <a:srgbClr val="1F497D"/>
                </a:solidFill>
                <a:latin typeface="Calibri"/>
                <a:ea typeface="ＭＳ Ｐゴシック" charset="0"/>
                <a:cs typeface="Helvetica" charset="0"/>
                <a:sym typeface="Helvetica" charset="0"/>
              </a:rPr>
              <a:t>In-Kind:	€ </a:t>
            </a:r>
            <a:r>
              <a:rPr lang="en-US" sz="2200" dirty="0">
                <a:solidFill>
                  <a:srgbClr val="1F497D"/>
                </a:solidFill>
                <a:latin typeface="Calibri"/>
                <a:cs typeface="Helvetica" charset="0"/>
                <a:sym typeface="Helvetica" charset="0"/>
              </a:rPr>
              <a:t>747.5 Million</a:t>
            </a:r>
          </a:p>
        </p:txBody>
      </p:sp>
      <p:sp>
        <p:nvSpPr>
          <p:cNvPr id="366" name="TextBox 365"/>
          <p:cNvSpPr txBox="1"/>
          <p:nvPr/>
        </p:nvSpPr>
        <p:spPr>
          <a:xfrm>
            <a:off x="6833764" y="6467167"/>
            <a:ext cx="1266693" cy="369332"/>
          </a:xfrm>
          <a:prstGeom prst="rect">
            <a:avLst/>
          </a:prstGeom>
          <a:noFill/>
        </p:spPr>
        <p:txBody>
          <a:bodyPr wrap="none" rtlCol="0">
            <a:spAutoFit/>
          </a:bodyPr>
          <a:lstStyle/>
          <a:p>
            <a:r>
              <a:rPr lang="en-US" dirty="0">
                <a:solidFill>
                  <a:prstClr val="black"/>
                </a:solidFill>
                <a:latin typeface="Calibri"/>
              </a:rPr>
              <a:t>Accelerator</a:t>
            </a:r>
          </a:p>
        </p:txBody>
      </p:sp>
      <p:sp>
        <p:nvSpPr>
          <p:cNvPr id="367" name="TextBox 366"/>
          <p:cNvSpPr txBox="1"/>
          <p:nvPr/>
        </p:nvSpPr>
        <p:spPr>
          <a:xfrm>
            <a:off x="4810150" y="6478641"/>
            <a:ext cx="1957037" cy="369332"/>
          </a:xfrm>
          <a:prstGeom prst="rect">
            <a:avLst/>
          </a:prstGeom>
          <a:noFill/>
        </p:spPr>
        <p:txBody>
          <a:bodyPr wrap="square" rtlCol="0">
            <a:spAutoFit/>
          </a:bodyPr>
          <a:lstStyle/>
          <a:p>
            <a:pPr algn="ctr"/>
            <a:r>
              <a:rPr lang="en-US" dirty="0">
                <a:solidFill>
                  <a:prstClr val="black"/>
                </a:solidFill>
                <a:latin typeface="Calibri"/>
              </a:rPr>
              <a:t>Instruments (NSS)</a:t>
            </a:r>
          </a:p>
        </p:txBody>
      </p:sp>
      <p:sp>
        <p:nvSpPr>
          <p:cNvPr id="368" name="TextBox 367"/>
          <p:cNvSpPr txBox="1"/>
          <p:nvPr/>
        </p:nvSpPr>
        <p:spPr>
          <a:xfrm>
            <a:off x="3635951" y="6467167"/>
            <a:ext cx="789023" cy="369332"/>
          </a:xfrm>
          <a:prstGeom prst="rect">
            <a:avLst/>
          </a:prstGeom>
          <a:noFill/>
        </p:spPr>
        <p:txBody>
          <a:bodyPr wrap="none" rtlCol="0">
            <a:spAutoFit/>
          </a:bodyPr>
          <a:lstStyle/>
          <a:p>
            <a:r>
              <a:rPr lang="en-US" dirty="0">
                <a:solidFill>
                  <a:prstClr val="black"/>
                </a:solidFill>
                <a:latin typeface="Calibri"/>
              </a:rPr>
              <a:t>Target</a:t>
            </a:r>
          </a:p>
        </p:txBody>
      </p:sp>
      <p:sp>
        <p:nvSpPr>
          <p:cNvPr id="369" name="TextBox 368"/>
          <p:cNvSpPr txBox="1"/>
          <p:nvPr/>
        </p:nvSpPr>
        <p:spPr>
          <a:xfrm>
            <a:off x="1870284" y="6467167"/>
            <a:ext cx="973531" cy="369332"/>
          </a:xfrm>
          <a:prstGeom prst="rect">
            <a:avLst/>
          </a:prstGeom>
          <a:noFill/>
        </p:spPr>
        <p:txBody>
          <a:bodyPr wrap="none" rtlCol="0">
            <a:spAutoFit/>
          </a:bodyPr>
          <a:lstStyle/>
          <a:p>
            <a:r>
              <a:rPr lang="en-US" dirty="0">
                <a:solidFill>
                  <a:prstClr val="black"/>
                </a:solidFill>
                <a:latin typeface="Calibri"/>
              </a:rPr>
              <a:t>Controls</a:t>
            </a:r>
          </a:p>
        </p:txBody>
      </p:sp>
      <p:sp>
        <p:nvSpPr>
          <p:cNvPr id="370" name="TextBox 369"/>
          <p:cNvSpPr txBox="1"/>
          <p:nvPr/>
        </p:nvSpPr>
        <p:spPr>
          <a:xfrm>
            <a:off x="4499993" y="5301207"/>
            <a:ext cx="586932" cy="369332"/>
          </a:xfrm>
          <a:prstGeom prst="rect">
            <a:avLst/>
          </a:prstGeom>
          <a:noFill/>
        </p:spPr>
        <p:txBody>
          <a:bodyPr wrap="none" rtlCol="0">
            <a:spAutoFit/>
          </a:bodyPr>
          <a:lstStyle/>
          <a:p>
            <a:r>
              <a:rPr lang="en-US" b="1" dirty="0">
                <a:solidFill>
                  <a:srgbClr val="1F497D"/>
                </a:solidFill>
                <a:latin typeface="Calibri"/>
              </a:rPr>
              <a:t>65%</a:t>
            </a:r>
          </a:p>
        </p:txBody>
      </p:sp>
      <p:sp>
        <p:nvSpPr>
          <p:cNvPr id="371" name="TextBox 370"/>
          <p:cNvSpPr txBox="1"/>
          <p:nvPr/>
        </p:nvSpPr>
        <p:spPr>
          <a:xfrm>
            <a:off x="2843808" y="5805263"/>
            <a:ext cx="586932" cy="369332"/>
          </a:xfrm>
          <a:prstGeom prst="rect">
            <a:avLst/>
          </a:prstGeom>
          <a:noFill/>
        </p:spPr>
        <p:txBody>
          <a:bodyPr wrap="none" rtlCol="0">
            <a:spAutoFit/>
          </a:bodyPr>
          <a:lstStyle/>
          <a:p>
            <a:r>
              <a:rPr lang="en-US" b="1" dirty="0">
                <a:solidFill>
                  <a:srgbClr val="1F497D"/>
                </a:solidFill>
                <a:latin typeface="Calibri"/>
              </a:rPr>
              <a:t>50%</a:t>
            </a:r>
          </a:p>
        </p:txBody>
      </p:sp>
      <p:sp>
        <p:nvSpPr>
          <p:cNvPr id="372" name="TextBox 371"/>
          <p:cNvSpPr txBox="1"/>
          <p:nvPr/>
        </p:nvSpPr>
        <p:spPr>
          <a:xfrm>
            <a:off x="6228185" y="4355811"/>
            <a:ext cx="586932" cy="369332"/>
          </a:xfrm>
          <a:prstGeom prst="rect">
            <a:avLst/>
          </a:prstGeom>
          <a:noFill/>
        </p:spPr>
        <p:txBody>
          <a:bodyPr wrap="none" rtlCol="0">
            <a:spAutoFit/>
          </a:bodyPr>
          <a:lstStyle/>
          <a:p>
            <a:r>
              <a:rPr lang="en-US" b="1" dirty="0">
                <a:solidFill>
                  <a:srgbClr val="1F497D"/>
                </a:solidFill>
                <a:latin typeface="Calibri"/>
              </a:rPr>
              <a:t>65%</a:t>
            </a:r>
          </a:p>
        </p:txBody>
      </p:sp>
      <p:sp>
        <p:nvSpPr>
          <p:cNvPr id="373" name="TextBox 372"/>
          <p:cNvSpPr txBox="1"/>
          <p:nvPr/>
        </p:nvSpPr>
        <p:spPr>
          <a:xfrm>
            <a:off x="8028384" y="3140967"/>
            <a:ext cx="586932" cy="369332"/>
          </a:xfrm>
          <a:prstGeom prst="rect">
            <a:avLst/>
          </a:prstGeom>
          <a:noFill/>
        </p:spPr>
        <p:txBody>
          <a:bodyPr wrap="none" rtlCol="0">
            <a:spAutoFit/>
          </a:bodyPr>
          <a:lstStyle/>
          <a:p>
            <a:r>
              <a:rPr lang="en-US" b="1" dirty="0">
                <a:solidFill>
                  <a:srgbClr val="1F497D"/>
                </a:solidFill>
                <a:latin typeface="Calibri"/>
              </a:rPr>
              <a:t>75%</a:t>
            </a:r>
          </a:p>
        </p:txBody>
      </p:sp>
      <p:sp>
        <p:nvSpPr>
          <p:cNvPr id="374" name="TextBox 373"/>
          <p:cNvSpPr txBox="1"/>
          <p:nvPr/>
        </p:nvSpPr>
        <p:spPr>
          <a:xfrm>
            <a:off x="7020272" y="1772815"/>
            <a:ext cx="954370" cy="369332"/>
          </a:xfrm>
          <a:prstGeom prst="rect">
            <a:avLst/>
          </a:prstGeom>
          <a:noFill/>
        </p:spPr>
        <p:txBody>
          <a:bodyPr wrap="none" rtlCol="0">
            <a:spAutoFit/>
          </a:bodyPr>
          <a:lstStyle/>
          <a:p>
            <a:r>
              <a:rPr lang="en-US" dirty="0">
                <a:solidFill>
                  <a:prstClr val="black"/>
                </a:solidFill>
                <a:latin typeface="Calibri"/>
              </a:rPr>
              <a:t>€ 510 M</a:t>
            </a:r>
          </a:p>
        </p:txBody>
      </p:sp>
      <p:sp>
        <p:nvSpPr>
          <p:cNvPr id="375" name="TextBox 374"/>
          <p:cNvSpPr txBox="1"/>
          <p:nvPr/>
        </p:nvSpPr>
        <p:spPr>
          <a:xfrm>
            <a:off x="5292080" y="2924943"/>
            <a:ext cx="954370" cy="369332"/>
          </a:xfrm>
          <a:prstGeom prst="rect">
            <a:avLst/>
          </a:prstGeom>
          <a:noFill/>
        </p:spPr>
        <p:txBody>
          <a:bodyPr wrap="none" rtlCol="0">
            <a:spAutoFit/>
          </a:bodyPr>
          <a:lstStyle/>
          <a:p>
            <a:r>
              <a:rPr lang="en-US" dirty="0">
                <a:solidFill>
                  <a:prstClr val="black"/>
                </a:solidFill>
                <a:latin typeface="Calibri"/>
              </a:rPr>
              <a:t>€ 350 M</a:t>
            </a:r>
          </a:p>
        </p:txBody>
      </p:sp>
      <p:sp>
        <p:nvSpPr>
          <p:cNvPr id="376" name="TextBox 375"/>
          <p:cNvSpPr txBox="1"/>
          <p:nvPr/>
        </p:nvSpPr>
        <p:spPr>
          <a:xfrm>
            <a:off x="3563888" y="4509119"/>
            <a:ext cx="954370" cy="369332"/>
          </a:xfrm>
          <a:prstGeom prst="rect">
            <a:avLst/>
          </a:prstGeom>
          <a:noFill/>
        </p:spPr>
        <p:txBody>
          <a:bodyPr wrap="none" rtlCol="0">
            <a:spAutoFit/>
          </a:bodyPr>
          <a:lstStyle/>
          <a:p>
            <a:r>
              <a:rPr lang="en-US" dirty="0">
                <a:solidFill>
                  <a:prstClr val="black"/>
                </a:solidFill>
                <a:latin typeface="Calibri"/>
              </a:rPr>
              <a:t>€ 155 M</a:t>
            </a:r>
          </a:p>
        </p:txBody>
      </p:sp>
      <p:sp>
        <p:nvSpPr>
          <p:cNvPr id="377" name="TextBox 376"/>
          <p:cNvSpPr txBox="1"/>
          <p:nvPr/>
        </p:nvSpPr>
        <p:spPr>
          <a:xfrm>
            <a:off x="1934424" y="5435932"/>
            <a:ext cx="837376" cy="369332"/>
          </a:xfrm>
          <a:prstGeom prst="rect">
            <a:avLst/>
          </a:prstGeom>
          <a:noFill/>
        </p:spPr>
        <p:txBody>
          <a:bodyPr wrap="none" rtlCol="0">
            <a:spAutoFit/>
          </a:bodyPr>
          <a:lstStyle/>
          <a:p>
            <a:r>
              <a:rPr lang="en-US" dirty="0">
                <a:solidFill>
                  <a:prstClr val="black"/>
                </a:solidFill>
                <a:latin typeface="Calibri"/>
              </a:rPr>
              <a:t>€ 73 M</a:t>
            </a:r>
          </a:p>
        </p:txBody>
      </p:sp>
      <p:sp>
        <p:nvSpPr>
          <p:cNvPr id="379" name="Oval 378"/>
          <p:cNvSpPr/>
          <p:nvPr/>
        </p:nvSpPr>
        <p:spPr>
          <a:xfrm>
            <a:off x="3707904" y="1628800"/>
            <a:ext cx="2016224" cy="72008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TextBox 379"/>
          <p:cNvSpPr txBox="1"/>
          <p:nvPr/>
        </p:nvSpPr>
        <p:spPr>
          <a:xfrm>
            <a:off x="4067944" y="2348880"/>
            <a:ext cx="1415772" cy="523220"/>
          </a:xfrm>
          <a:prstGeom prst="rect">
            <a:avLst/>
          </a:prstGeom>
          <a:noFill/>
        </p:spPr>
        <p:txBody>
          <a:bodyPr wrap="none" rtlCol="0">
            <a:spAutoFit/>
          </a:bodyPr>
          <a:lstStyle/>
          <a:p>
            <a:r>
              <a:rPr lang="en-US" sz="2800" dirty="0">
                <a:solidFill>
                  <a:srgbClr val="800000"/>
                </a:solidFill>
                <a:latin typeface="Chalkduster"/>
                <a:cs typeface="Chalkduster"/>
              </a:rPr>
              <a:t>40.5%</a:t>
            </a:r>
          </a:p>
        </p:txBody>
      </p:sp>
    </p:spTree>
    <p:extLst>
      <p:ext uri="{BB962C8B-B14F-4D97-AF65-F5344CB8AC3E}">
        <p14:creationId xmlns:p14="http://schemas.microsoft.com/office/powerpoint/2010/main" val="44659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205"/>
          <p:cNvSpPr>
            <a:spLocks noGrp="1"/>
          </p:cNvSpPr>
          <p:nvPr>
            <p:ph type="title"/>
          </p:nvPr>
        </p:nvSpPr>
        <p:spPr/>
        <p:txBody>
          <a:bodyPr>
            <a:normAutofit/>
          </a:bodyPr>
          <a:lstStyle/>
          <a:p>
            <a:r>
              <a:rPr lang="en-US" sz="2400" dirty="0"/>
              <a:t>ESS In-Kind Partners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5</a:t>
            </a:fld>
            <a:endParaRPr lang="en-GB" noProof="0"/>
          </a:p>
        </p:txBody>
      </p:sp>
      <p:sp>
        <p:nvSpPr>
          <p:cNvPr id="5" name="Title 1"/>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defTabSz="1027492"/>
            <a:endParaRPr lang="en-US" dirty="0"/>
          </a:p>
        </p:txBody>
      </p:sp>
      <p:sp>
        <p:nvSpPr>
          <p:cNvPr id="6" name="Rectangle 5"/>
          <p:cNvSpPr/>
          <p:nvPr/>
        </p:nvSpPr>
        <p:spPr>
          <a:xfrm>
            <a:off x="244328" y="1415424"/>
            <a:ext cx="4836537" cy="4712719"/>
          </a:xfrm>
          <a:prstGeom prst="rect">
            <a:avLst/>
          </a:prstGeom>
        </p:spPr>
        <p:txBody>
          <a:bodyPr wrap="square" lIns="102756" tIns="51381" rIns="102756" bIns="51381">
            <a:spAutoFit/>
          </a:bodyPr>
          <a:lstStyle/>
          <a:p>
            <a:pPr defTabSz="1027492">
              <a:spcAft>
                <a:spcPts val="300"/>
              </a:spcAft>
            </a:pPr>
            <a:r>
              <a:rPr lang="en-US" sz="1200" dirty="0">
                <a:solidFill>
                  <a:srgbClr val="1E9FD4"/>
                </a:solidFill>
                <a:latin typeface="+mj-lt"/>
                <a:cs typeface="Calibri"/>
              </a:rPr>
              <a:t>Aarhus University</a:t>
            </a:r>
          </a:p>
          <a:p>
            <a:pPr defTabSz="1027492">
              <a:spcAft>
                <a:spcPts val="300"/>
              </a:spcAft>
              <a:tabLst>
                <a:tab pos="1149350" algn="l"/>
              </a:tabLst>
            </a:pPr>
            <a:r>
              <a:rPr lang="en-US" sz="1200" dirty="0" err="1">
                <a:solidFill>
                  <a:srgbClr val="1E9FD4"/>
                </a:solidFill>
                <a:latin typeface="+mj-lt"/>
                <a:cs typeface="Calibri"/>
              </a:rPr>
              <a:t>Atomki</a:t>
            </a:r>
            <a:r>
              <a:rPr lang="en-US" sz="1200" dirty="0">
                <a:solidFill>
                  <a:srgbClr val="1E9FD4"/>
                </a:solidFill>
                <a:latin typeface="+mj-lt"/>
                <a:cs typeface="Calibri"/>
              </a:rPr>
              <a:t> - Institute for Nuclear Research</a:t>
            </a:r>
          </a:p>
          <a:p>
            <a:pPr defTabSz="1027492">
              <a:spcAft>
                <a:spcPts val="300"/>
              </a:spcAft>
            </a:pPr>
            <a:r>
              <a:rPr lang="en-US" sz="1200" dirty="0">
                <a:solidFill>
                  <a:srgbClr val="1E9FD4"/>
                </a:solidFill>
                <a:latin typeface="+mj-lt"/>
                <a:cs typeface="Calibri"/>
              </a:rPr>
              <a:t>Bergen University</a:t>
            </a:r>
          </a:p>
          <a:p>
            <a:pPr defTabSz="1027492">
              <a:spcAft>
                <a:spcPts val="300"/>
              </a:spcAft>
            </a:pPr>
            <a:r>
              <a:rPr lang="en-US" sz="1200" dirty="0">
                <a:solidFill>
                  <a:srgbClr val="1E9FD4"/>
                </a:solidFill>
                <a:latin typeface="+mj-lt"/>
                <a:cs typeface="Calibri"/>
              </a:rPr>
              <a:t>CEA </a:t>
            </a:r>
            <a:r>
              <a:rPr lang="en-US" sz="1200" dirty="0" err="1">
                <a:solidFill>
                  <a:srgbClr val="1E9FD4"/>
                </a:solidFill>
                <a:latin typeface="+mj-lt"/>
                <a:cs typeface="Calibri"/>
              </a:rPr>
              <a:t>Saclay</a:t>
            </a:r>
            <a:r>
              <a:rPr lang="en-US" sz="1200" dirty="0">
                <a:solidFill>
                  <a:srgbClr val="1E9FD4"/>
                </a:solidFill>
                <a:latin typeface="+mj-lt"/>
                <a:cs typeface="Calibri"/>
              </a:rPr>
              <a:t>, Paris</a:t>
            </a:r>
          </a:p>
          <a:p>
            <a:pPr defTabSz="1027492">
              <a:spcAft>
                <a:spcPts val="300"/>
              </a:spcAft>
            </a:pPr>
            <a:r>
              <a:rPr lang="en-US" sz="1200" dirty="0">
                <a:solidFill>
                  <a:srgbClr val="1E9FD4"/>
                </a:solidFill>
                <a:latin typeface="+mj-lt"/>
                <a:cs typeface="Calibri"/>
              </a:rPr>
              <a:t>Centre for Energy Research, Budapest</a:t>
            </a:r>
          </a:p>
          <a:p>
            <a:pPr defTabSz="1027492">
              <a:spcAft>
                <a:spcPts val="300"/>
              </a:spcAft>
            </a:pPr>
            <a:r>
              <a:rPr lang="en-US" sz="1200" dirty="0">
                <a:solidFill>
                  <a:srgbClr val="1E9FD4"/>
                </a:solidFill>
                <a:latin typeface="+mj-lt"/>
                <a:cs typeface="Calibri"/>
              </a:rPr>
              <a:t>Centre for Nuclear Research, Poland, (NCBJ)</a:t>
            </a:r>
          </a:p>
          <a:p>
            <a:pPr defTabSz="1027492">
              <a:spcAft>
                <a:spcPts val="300"/>
              </a:spcAft>
            </a:pPr>
            <a:r>
              <a:rPr lang="en-US" sz="1200" dirty="0">
                <a:solidFill>
                  <a:srgbClr val="1E9FD4"/>
                </a:solidFill>
                <a:latin typeface="+mj-lt"/>
                <a:cs typeface="Calibri"/>
              </a:rPr>
              <a:t>CNR, Rome</a:t>
            </a:r>
          </a:p>
          <a:p>
            <a:pPr defTabSz="1027492">
              <a:spcAft>
                <a:spcPts val="300"/>
              </a:spcAft>
            </a:pPr>
            <a:r>
              <a:rPr lang="en-US" sz="1200" dirty="0">
                <a:solidFill>
                  <a:srgbClr val="1E9FD4"/>
                </a:solidFill>
                <a:latin typeface="+mj-lt"/>
                <a:cs typeface="Calibri"/>
              </a:rPr>
              <a:t>CNRS </a:t>
            </a:r>
            <a:r>
              <a:rPr lang="en-US" sz="1200" dirty="0" err="1">
                <a:solidFill>
                  <a:srgbClr val="1E9FD4"/>
                </a:solidFill>
                <a:latin typeface="+mj-lt"/>
                <a:cs typeface="Calibri"/>
              </a:rPr>
              <a:t>Orsay</a:t>
            </a:r>
            <a:r>
              <a:rPr lang="en-US" sz="1200" dirty="0">
                <a:solidFill>
                  <a:srgbClr val="1E9FD4"/>
                </a:solidFill>
                <a:latin typeface="+mj-lt"/>
                <a:cs typeface="Calibri"/>
              </a:rPr>
              <a:t>, Paris</a:t>
            </a:r>
          </a:p>
          <a:p>
            <a:pPr defTabSz="1027492">
              <a:spcAft>
                <a:spcPts val="300"/>
              </a:spcAft>
            </a:pPr>
            <a:r>
              <a:rPr lang="en-US" sz="1200" dirty="0">
                <a:solidFill>
                  <a:srgbClr val="1E9FD4"/>
                </a:solidFill>
                <a:latin typeface="+mj-lt"/>
                <a:cs typeface="Calibri"/>
              </a:rPr>
              <a:t>Cockcroft Institute, Daresbury</a:t>
            </a:r>
          </a:p>
          <a:p>
            <a:pPr defTabSz="1027492">
              <a:spcAft>
                <a:spcPts val="300"/>
              </a:spcAft>
            </a:pPr>
            <a:r>
              <a:rPr lang="en-US" sz="1200" dirty="0" err="1">
                <a:solidFill>
                  <a:srgbClr val="1E9FD4"/>
                </a:solidFill>
                <a:latin typeface="+mj-lt"/>
                <a:cs typeface="Calibri"/>
              </a:rPr>
              <a:t>Elettra</a:t>
            </a:r>
            <a:r>
              <a:rPr lang="en-US" sz="1200" dirty="0">
                <a:solidFill>
                  <a:srgbClr val="1E9FD4"/>
                </a:solidFill>
                <a:latin typeface="+mj-lt"/>
                <a:cs typeface="Calibri"/>
              </a:rPr>
              <a:t> – </a:t>
            </a:r>
            <a:r>
              <a:rPr lang="en-US" sz="1200" dirty="0" err="1">
                <a:solidFill>
                  <a:srgbClr val="1E9FD4"/>
                </a:solidFill>
                <a:latin typeface="+mj-lt"/>
                <a:cs typeface="Calibri"/>
              </a:rPr>
              <a:t>Sincrotrone</a:t>
            </a:r>
            <a:r>
              <a:rPr lang="en-US" sz="1200" dirty="0">
                <a:solidFill>
                  <a:srgbClr val="1E9FD4"/>
                </a:solidFill>
                <a:latin typeface="+mj-lt"/>
                <a:cs typeface="Calibri"/>
              </a:rPr>
              <a:t> Trieste</a:t>
            </a:r>
          </a:p>
          <a:p>
            <a:pPr defTabSz="1027492">
              <a:spcAft>
                <a:spcPts val="300"/>
              </a:spcAft>
            </a:pPr>
            <a:r>
              <a:rPr lang="en-US" sz="1200" dirty="0">
                <a:solidFill>
                  <a:srgbClr val="1E9FD4"/>
                </a:solidFill>
                <a:latin typeface="+mj-lt"/>
                <a:cs typeface="Calibri"/>
              </a:rPr>
              <a:t>ESS Bilbao</a:t>
            </a:r>
          </a:p>
          <a:p>
            <a:pPr defTabSz="1027492">
              <a:spcAft>
                <a:spcPts val="300"/>
              </a:spcAft>
            </a:pPr>
            <a:r>
              <a:rPr lang="en-US" sz="1200" dirty="0" err="1">
                <a:solidFill>
                  <a:srgbClr val="1E9FD4"/>
                </a:solidFill>
                <a:latin typeface="+mj-lt"/>
                <a:cs typeface="Calibri"/>
              </a:rPr>
              <a:t>Forschungszentrum</a:t>
            </a:r>
            <a:r>
              <a:rPr lang="en-US" sz="1200" dirty="0">
                <a:solidFill>
                  <a:srgbClr val="1E9FD4"/>
                </a:solidFill>
                <a:latin typeface="+mj-lt"/>
                <a:cs typeface="Calibri"/>
              </a:rPr>
              <a:t> </a:t>
            </a:r>
            <a:r>
              <a:rPr lang="en-US" sz="1200" dirty="0" err="1">
                <a:solidFill>
                  <a:srgbClr val="1E9FD4"/>
                </a:solidFill>
                <a:latin typeface="+mj-lt"/>
                <a:cs typeface="Calibri"/>
              </a:rPr>
              <a:t>Jülich</a:t>
            </a:r>
            <a:endParaRPr lang="en-US" sz="1200" dirty="0">
              <a:solidFill>
                <a:srgbClr val="1E9FD4"/>
              </a:solidFill>
              <a:latin typeface="+mj-lt"/>
              <a:cs typeface="Calibri"/>
            </a:endParaRPr>
          </a:p>
          <a:p>
            <a:pPr defTabSz="1027492">
              <a:spcAft>
                <a:spcPts val="300"/>
              </a:spcAft>
            </a:pPr>
            <a:r>
              <a:rPr lang="en-US" sz="1200" dirty="0">
                <a:solidFill>
                  <a:srgbClr val="1E9FD4"/>
                </a:solidFill>
                <a:latin typeface="+mj-lt"/>
                <a:cs typeface="Calibri"/>
              </a:rPr>
              <a:t>Helmholtz-</a:t>
            </a:r>
            <a:r>
              <a:rPr lang="en-US" sz="1200" dirty="0" err="1">
                <a:solidFill>
                  <a:srgbClr val="1E9FD4"/>
                </a:solidFill>
                <a:latin typeface="+mj-lt"/>
                <a:cs typeface="Calibri"/>
              </a:rPr>
              <a:t>Zentrum</a:t>
            </a:r>
            <a:r>
              <a:rPr lang="en-US" sz="1200" dirty="0">
                <a:solidFill>
                  <a:srgbClr val="1E9FD4"/>
                </a:solidFill>
                <a:latin typeface="+mj-lt"/>
                <a:cs typeface="Calibri"/>
              </a:rPr>
              <a:t> </a:t>
            </a:r>
            <a:r>
              <a:rPr lang="en-US" sz="1200" dirty="0" err="1">
                <a:solidFill>
                  <a:srgbClr val="1E9FD4"/>
                </a:solidFill>
                <a:latin typeface="+mj-lt"/>
                <a:cs typeface="Calibri"/>
              </a:rPr>
              <a:t>Geesthacht</a:t>
            </a:r>
            <a:endParaRPr lang="en-US" sz="1200" dirty="0">
              <a:solidFill>
                <a:srgbClr val="1E9FD4"/>
              </a:solidFill>
              <a:latin typeface="+mj-lt"/>
              <a:cs typeface="Calibri"/>
            </a:endParaRPr>
          </a:p>
          <a:p>
            <a:pPr defTabSz="1027492">
              <a:spcAft>
                <a:spcPts val="300"/>
              </a:spcAft>
            </a:pPr>
            <a:r>
              <a:rPr lang="en-US" sz="1200" dirty="0" err="1">
                <a:solidFill>
                  <a:srgbClr val="1E9FD4"/>
                </a:solidFill>
                <a:latin typeface="+mj-lt"/>
                <a:cs typeface="Calibri"/>
              </a:rPr>
              <a:t>Huddersfield</a:t>
            </a:r>
            <a:r>
              <a:rPr lang="en-US" sz="1200" dirty="0">
                <a:solidFill>
                  <a:srgbClr val="1E9FD4"/>
                </a:solidFill>
                <a:latin typeface="+mj-lt"/>
                <a:cs typeface="Calibri"/>
              </a:rPr>
              <a:t> University</a:t>
            </a:r>
          </a:p>
          <a:p>
            <a:pPr defTabSz="1027492">
              <a:spcAft>
                <a:spcPts val="300"/>
              </a:spcAft>
            </a:pPr>
            <a:r>
              <a:rPr lang="en-US" sz="1200" dirty="0">
                <a:solidFill>
                  <a:srgbClr val="1E9FD4"/>
                </a:solidFill>
                <a:latin typeface="+mj-lt"/>
                <a:cs typeface="Calibri"/>
              </a:rPr>
              <a:t>IFJ PAN, Krakow</a:t>
            </a:r>
          </a:p>
          <a:p>
            <a:pPr defTabSz="1027492">
              <a:spcAft>
                <a:spcPts val="300"/>
              </a:spcAft>
            </a:pPr>
            <a:r>
              <a:rPr lang="en-US" sz="1200" dirty="0">
                <a:solidFill>
                  <a:srgbClr val="1E9FD4"/>
                </a:solidFill>
                <a:latin typeface="+mj-lt"/>
                <a:cs typeface="Calibri"/>
              </a:rPr>
              <a:t>INFN, Catania</a:t>
            </a:r>
          </a:p>
          <a:p>
            <a:pPr defTabSz="1027492">
              <a:spcAft>
                <a:spcPts val="300"/>
              </a:spcAft>
            </a:pPr>
            <a:r>
              <a:rPr lang="en-US" sz="1200" dirty="0">
                <a:solidFill>
                  <a:srgbClr val="1E9FD4"/>
                </a:solidFill>
                <a:latin typeface="+mj-lt"/>
                <a:cs typeface="Calibri"/>
              </a:rPr>
              <a:t>INFN, </a:t>
            </a:r>
            <a:r>
              <a:rPr lang="en-US" sz="1200" dirty="0" err="1">
                <a:solidFill>
                  <a:srgbClr val="1E9FD4"/>
                </a:solidFill>
                <a:latin typeface="+mj-lt"/>
                <a:cs typeface="Calibri"/>
              </a:rPr>
              <a:t>Legnaro</a:t>
            </a:r>
            <a:endParaRPr lang="en-US" sz="1200" dirty="0">
              <a:solidFill>
                <a:srgbClr val="1E9FD4"/>
              </a:solidFill>
              <a:latin typeface="+mj-lt"/>
              <a:cs typeface="Calibri"/>
            </a:endParaRPr>
          </a:p>
          <a:p>
            <a:pPr defTabSz="1027492">
              <a:spcAft>
                <a:spcPts val="300"/>
              </a:spcAft>
            </a:pPr>
            <a:r>
              <a:rPr lang="en-US" sz="1200" dirty="0">
                <a:solidFill>
                  <a:srgbClr val="1E9FD4"/>
                </a:solidFill>
                <a:latin typeface="+mj-lt"/>
                <a:cs typeface="Calibri"/>
              </a:rPr>
              <a:t>INFN, Milan</a:t>
            </a:r>
          </a:p>
          <a:p>
            <a:pPr defTabSz="1027492">
              <a:spcAft>
                <a:spcPts val="300"/>
              </a:spcAft>
            </a:pPr>
            <a:r>
              <a:rPr lang="en-US" sz="1200" dirty="0">
                <a:solidFill>
                  <a:srgbClr val="1E9FD4"/>
                </a:solidFill>
                <a:latin typeface="+mj-lt"/>
                <a:cs typeface="Calibri"/>
              </a:rPr>
              <a:t>Institute for Energy </a:t>
            </a:r>
            <a:br>
              <a:rPr lang="en-US" sz="1200" dirty="0">
                <a:solidFill>
                  <a:srgbClr val="1E9FD4"/>
                </a:solidFill>
                <a:latin typeface="+mj-lt"/>
                <a:cs typeface="Calibri"/>
              </a:rPr>
            </a:br>
            <a:r>
              <a:rPr lang="en-US" sz="1200" dirty="0">
                <a:solidFill>
                  <a:srgbClr val="1E9FD4"/>
                </a:solidFill>
                <a:latin typeface="+mj-lt"/>
                <a:cs typeface="Calibri"/>
              </a:rPr>
              <a:t>Research (IFE)</a:t>
            </a:r>
          </a:p>
          <a:p>
            <a:pPr defTabSz="1027492">
              <a:spcAft>
                <a:spcPts val="300"/>
              </a:spcAft>
            </a:pPr>
            <a:endParaRPr lang="en-US" sz="1200" dirty="0">
              <a:solidFill>
                <a:srgbClr val="1E9FD4"/>
              </a:solidFill>
              <a:latin typeface="+mj-lt"/>
              <a:cs typeface="Calibri"/>
            </a:endParaRPr>
          </a:p>
        </p:txBody>
      </p:sp>
      <p:sp>
        <p:nvSpPr>
          <p:cNvPr id="7" name="Rectangle 6"/>
          <p:cNvSpPr/>
          <p:nvPr/>
        </p:nvSpPr>
        <p:spPr>
          <a:xfrm>
            <a:off x="5947496" y="1463809"/>
            <a:ext cx="3132493" cy="4304916"/>
          </a:xfrm>
          <a:prstGeom prst="rect">
            <a:avLst/>
          </a:prstGeom>
          <a:solidFill>
            <a:schemeClr val="bg1"/>
          </a:solidFill>
        </p:spPr>
        <p:txBody>
          <a:bodyPr wrap="square" lIns="102756" tIns="51381" rIns="102756" bIns="51381">
            <a:spAutoFit/>
          </a:bodyPr>
          <a:lstStyle/>
          <a:p>
            <a:pPr defTabSz="1027492">
              <a:spcAft>
                <a:spcPts val="300"/>
              </a:spcAft>
            </a:pPr>
            <a:r>
              <a:rPr lang="en-US" sz="1200" dirty="0">
                <a:solidFill>
                  <a:srgbClr val="1E9FD4"/>
                </a:solidFill>
                <a:latin typeface="+mj-lt"/>
                <a:cs typeface="Calibri"/>
              </a:rPr>
              <a:t>ISIS - Rutherford-Appleton Laboratory, Oxford</a:t>
            </a:r>
          </a:p>
          <a:p>
            <a:pPr defTabSz="1027492">
              <a:spcAft>
                <a:spcPts val="300"/>
              </a:spcAft>
            </a:pPr>
            <a:r>
              <a:rPr lang="en-US" sz="1200" dirty="0" err="1">
                <a:solidFill>
                  <a:srgbClr val="1E9FD4"/>
                </a:solidFill>
                <a:latin typeface="+mj-lt"/>
                <a:cs typeface="Calibri"/>
              </a:rPr>
              <a:t>Laboratoire</a:t>
            </a:r>
            <a:r>
              <a:rPr lang="en-US" sz="1200" dirty="0">
                <a:solidFill>
                  <a:srgbClr val="1E9FD4"/>
                </a:solidFill>
                <a:latin typeface="+mj-lt"/>
                <a:cs typeface="Calibri"/>
              </a:rPr>
              <a:t> Léon </a:t>
            </a:r>
            <a:r>
              <a:rPr lang="en-US" sz="1200" dirty="0" err="1">
                <a:solidFill>
                  <a:srgbClr val="1E9FD4"/>
                </a:solidFill>
                <a:latin typeface="+mj-lt"/>
                <a:cs typeface="Calibri"/>
              </a:rPr>
              <a:t>Brilouin</a:t>
            </a:r>
            <a:r>
              <a:rPr lang="en-US" sz="1200" dirty="0">
                <a:solidFill>
                  <a:srgbClr val="1E9FD4"/>
                </a:solidFill>
                <a:latin typeface="+mj-lt"/>
                <a:cs typeface="Calibri"/>
              </a:rPr>
              <a:t> (LLB)</a:t>
            </a:r>
          </a:p>
          <a:p>
            <a:pPr defTabSz="1027492">
              <a:spcAft>
                <a:spcPts val="300"/>
              </a:spcAft>
            </a:pPr>
            <a:r>
              <a:rPr lang="en-US" sz="1200" dirty="0">
                <a:solidFill>
                  <a:srgbClr val="1E9FD4"/>
                </a:solidFill>
                <a:latin typeface="+mj-lt"/>
                <a:cs typeface="Calibri"/>
              </a:rPr>
              <a:t>Lund University</a:t>
            </a:r>
          </a:p>
          <a:p>
            <a:pPr defTabSz="1027492">
              <a:spcAft>
                <a:spcPts val="300"/>
              </a:spcAft>
            </a:pPr>
            <a:r>
              <a:rPr lang="en-US" sz="1200" dirty="0">
                <a:solidFill>
                  <a:srgbClr val="1E9FD4"/>
                </a:solidFill>
                <a:latin typeface="+mj-lt"/>
                <a:cs typeface="Calibri"/>
              </a:rPr>
              <a:t>Nuclear Physics Institute of the ASCR</a:t>
            </a:r>
          </a:p>
          <a:p>
            <a:pPr defTabSz="1027492">
              <a:spcAft>
                <a:spcPts val="300"/>
              </a:spcAft>
            </a:pPr>
            <a:r>
              <a:rPr lang="en-US" sz="1200" dirty="0">
                <a:solidFill>
                  <a:srgbClr val="1E9FD4"/>
                </a:solidFill>
                <a:latin typeface="+mj-lt"/>
                <a:cs typeface="Calibri"/>
              </a:rPr>
              <a:t>Oslo University</a:t>
            </a:r>
          </a:p>
          <a:p>
            <a:pPr defTabSz="1027492">
              <a:spcAft>
                <a:spcPts val="300"/>
              </a:spcAft>
            </a:pPr>
            <a:r>
              <a:rPr lang="en-US" sz="1200" dirty="0">
                <a:solidFill>
                  <a:srgbClr val="1E9FD4"/>
                </a:solidFill>
                <a:latin typeface="+mj-lt"/>
                <a:cs typeface="Calibri"/>
              </a:rPr>
              <a:t>Paul </a:t>
            </a:r>
            <a:r>
              <a:rPr lang="en-US" sz="1200" dirty="0" err="1">
                <a:solidFill>
                  <a:srgbClr val="1E9FD4"/>
                </a:solidFill>
                <a:latin typeface="+mj-lt"/>
                <a:cs typeface="Calibri"/>
              </a:rPr>
              <a:t>Scherrer</a:t>
            </a:r>
            <a:r>
              <a:rPr lang="en-US" sz="1200" dirty="0">
                <a:solidFill>
                  <a:srgbClr val="1E9FD4"/>
                </a:solidFill>
                <a:latin typeface="+mj-lt"/>
                <a:cs typeface="Calibri"/>
              </a:rPr>
              <a:t> Institute (PSI)</a:t>
            </a:r>
          </a:p>
          <a:p>
            <a:pPr defTabSz="1028075">
              <a:spcAft>
                <a:spcPts val="300"/>
              </a:spcAft>
            </a:pPr>
            <a:r>
              <a:rPr lang="en-US" sz="1200" dirty="0">
                <a:solidFill>
                  <a:srgbClr val="1E9FD4"/>
                </a:solidFill>
                <a:latin typeface="+mj-lt"/>
                <a:cs typeface="Calibri"/>
              </a:rPr>
              <a:t>Polish Electronic Group  (PEG)</a:t>
            </a:r>
          </a:p>
          <a:p>
            <a:pPr defTabSz="1027492">
              <a:spcAft>
                <a:spcPts val="300"/>
              </a:spcAft>
            </a:pPr>
            <a:r>
              <a:rPr lang="en-US" sz="1200" dirty="0">
                <a:solidFill>
                  <a:srgbClr val="1E9FD4"/>
                </a:solidFill>
                <a:latin typeface="+mj-lt"/>
                <a:cs typeface="Calibri"/>
              </a:rPr>
              <a:t>Roskilde University</a:t>
            </a:r>
          </a:p>
          <a:p>
            <a:pPr defTabSz="1027492">
              <a:spcAft>
                <a:spcPts val="300"/>
              </a:spcAft>
            </a:pPr>
            <a:r>
              <a:rPr lang="en-US" sz="1200" dirty="0">
                <a:solidFill>
                  <a:srgbClr val="1E9FD4"/>
                </a:solidFill>
                <a:latin typeface="+mj-lt"/>
                <a:cs typeface="Calibri"/>
              </a:rPr>
              <a:t>Tallinn Technical University</a:t>
            </a:r>
          </a:p>
          <a:p>
            <a:pPr defTabSz="1027492">
              <a:spcAft>
                <a:spcPts val="300"/>
              </a:spcAft>
            </a:pPr>
            <a:r>
              <a:rPr lang="en-US" sz="1200" dirty="0">
                <a:solidFill>
                  <a:srgbClr val="1E9FD4"/>
                </a:solidFill>
                <a:latin typeface="+mj-lt"/>
                <a:cs typeface="Calibri"/>
              </a:rPr>
              <a:t>Technical University of Denmark (DTU)</a:t>
            </a:r>
          </a:p>
          <a:p>
            <a:pPr defTabSz="1027492">
              <a:spcAft>
                <a:spcPts val="300"/>
              </a:spcAft>
            </a:pPr>
            <a:r>
              <a:rPr lang="en-US" sz="1200" dirty="0">
                <a:solidFill>
                  <a:srgbClr val="1E9FD4"/>
                </a:solidFill>
                <a:latin typeface="+mj-lt"/>
                <a:cs typeface="Calibri"/>
              </a:rPr>
              <a:t>Technical University Munich (TUM)</a:t>
            </a:r>
          </a:p>
          <a:p>
            <a:pPr defTabSz="1027492">
              <a:spcAft>
                <a:spcPts val="300"/>
              </a:spcAft>
            </a:pPr>
            <a:r>
              <a:rPr lang="en-US" sz="1200" dirty="0">
                <a:solidFill>
                  <a:srgbClr val="1E9FD4"/>
                </a:solidFill>
                <a:latin typeface="+mj-lt"/>
                <a:cs typeface="Calibri"/>
              </a:rPr>
              <a:t>Science and Technology Facilities Council </a:t>
            </a:r>
          </a:p>
          <a:p>
            <a:pPr defTabSz="1027492">
              <a:spcAft>
                <a:spcPts val="300"/>
              </a:spcAft>
            </a:pPr>
            <a:r>
              <a:rPr lang="en-US" sz="1200" dirty="0">
                <a:solidFill>
                  <a:srgbClr val="1E9FD4"/>
                </a:solidFill>
                <a:latin typeface="+mj-lt"/>
                <a:cs typeface="Calibri"/>
              </a:rPr>
              <a:t>University of Copenhagen (KU)</a:t>
            </a:r>
          </a:p>
          <a:p>
            <a:pPr defTabSz="1027492">
              <a:spcAft>
                <a:spcPts val="300"/>
              </a:spcAft>
            </a:pPr>
            <a:r>
              <a:rPr lang="en-US" sz="1200" dirty="0">
                <a:solidFill>
                  <a:srgbClr val="1E9FD4"/>
                </a:solidFill>
                <a:latin typeface="+mj-lt"/>
                <a:cs typeface="Calibri"/>
              </a:rPr>
              <a:t>University of Tartu</a:t>
            </a:r>
          </a:p>
          <a:p>
            <a:pPr defTabSz="1027492">
              <a:spcAft>
                <a:spcPts val="300"/>
              </a:spcAft>
            </a:pPr>
            <a:r>
              <a:rPr lang="en-US" sz="1200" dirty="0">
                <a:solidFill>
                  <a:srgbClr val="1E9FD4"/>
                </a:solidFill>
                <a:latin typeface="+mj-lt"/>
                <a:cs typeface="Calibri"/>
              </a:rPr>
              <a:t>Uppsala University</a:t>
            </a:r>
          </a:p>
          <a:p>
            <a:pPr defTabSz="1027492">
              <a:spcAft>
                <a:spcPts val="300"/>
              </a:spcAft>
            </a:pPr>
            <a:r>
              <a:rPr lang="en-US" sz="1200" dirty="0">
                <a:solidFill>
                  <a:srgbClr val="1E9FD4"/>
                </a:solidFill>
                <a:latin typeface="+mj-lt"/>
                <a:cs typeface="Calibri"/>
              </a:rPr>
              <a:t>Wigner Research Centre for Physics</a:t>
            </a:r>
          </a:p>
          <a:p>
            <a:pPr defTabSz="1027492">
              <a:spcAft>
                <a:spcPts val="300"/>
              </a:spcAft>
            </a:pPr>
            <a:r>
              <a:rPr lang="en-US" sz="1200" dirty="0">
                <a:solidFill>
                  <a:srgbClr val="1E9FD4"/>
                </a:solidFill>
                <a:latin typeface="+mj-lt"/>
                <a:cs typeface="Calibri"/>
              </a:rPr>
              <a:t>Wroclaw University of Technology</a:t>
            </a:r>
          </a:p>
          <a:p>
            <a:pPr defTabSz="1027492">
              <a:spcAft>
                <a:spcPts val="300"/>
              </a:spcAft>
            </a:pPr>
            <a:r>
              <a:rPr lang="en-US" sz="1200" dirty="0">
                <a:solidFill>
                  <a:srgbClr val="1E9FD4"/>
                </a:solidFill>
                <a:latin typeface="+mj-lt"/>
                <a:cs typeface="Calibri"/>
              </a:rPr>
              <a:t>Warsaw University of Technology</a:t>
            </a:r>
          </a:p>
          <a:p>
            <a:pPr defTabSz="1027492">
              <a:spcAft>
                <a:spcPts val="300"/>
              </a:spcAft>
            </a:pPr>
            <a:r>
              <a:rPr lang="en-US" sz="1200" dirty="0">
                <a:solidFill>
                  <a:srgbClr val="1E9FD4"/>
                </a:solidFill>
                <a:latin typeface="+mj-lt"/>
                <a:cs typeface="Calibri"/>
              </a:rPr>
              <a:t>Zurich University of Applied Sciences (ZHAW)</a:t>
            </a:r>
          </a:p>
        </p:txBody>
      </p:sp>
      <p:grpSp>
        <p:nvGrpSpPr>
          <p:cNvPr id="8" name="Group 7"/>
          <p:cNvGrpSpPr/>
          <p:nvPr/>
        </p:nvGrpSpPr>
        <p:grpSpPr>
          <a:xfrm>
            <a:off x="1526565" y="1268760"/>
            <a:ext cx="4550993" cy="5318218"/>
            <a:chOff x="1988699" y="750302"/>
            <a:chExt cx="5226580" cy="6107698"/>
          </a:xfrm>
        </p:grpSpPr>
        <p:grpSp>
          <p:nvGrpSpPr>
            <p:cNvPr id="9" name="Group 8"/>
            <p:cNvGrpSpPr/>
            <p:nvPr/>
          </p:nvGrpSpPr>
          <p:grpSpPr>
            <a:xfrm>
              <a:off x="1988699" y="750302"/>
              <a:ext cx="5226580" cy="6107698"/>
              <a:chOff x="249914" y="779125"/>
              <a:chExt cx="4956797" cy="5664018"/>
            </a:xfrm>
          </p:grpSpPr>
          <p:grpSp>
            <p:nvGrpSpPr>
              <p:cNvPr id="13" name="Group 12"/>
              <p:cNvGrpSpPr/>
              <p:nvPr/>
            </p:nvGrpSpPr>
            <p:grpSpPr>
              <a:xfrm>
                <a:off x="249914" y="779125"/>
                <a:ext cx="4956797" cy="5664018"/>
                <a:chOff x="2071121" y="728315"/>
                <a:chExt cx="4793518" cy="5477443"/>
              </a:xfrm>
            </p:grpSpPr>
            <p:sp>
              <p:nvSpPr>
                <p:cNvPr id="48"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49" name="Freeform 48"/>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0"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51" name="Freeform 50"/>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2" name="Freeform 51"/>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3" name="Freeform 52"/>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4" name="Freeform 53"/>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5" name="Freeform 54"/>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6" name="Freeform 55"/>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7" name="Freeform 56"/>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8" name="Freeform 57"/>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9" name="Freeform 58"/>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0" name="Freeform 59"/>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1" name="Freeform 60"/>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2" name="Freeform 61"/>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3" name="Freeform 62"/>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4" name="Freeform 63"/>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5" name="Freeform 64"/>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6" name="Freeform 65"/>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7" name="Freeform 66"/>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8" name="Freeform 67"/>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9" name="Freeform 68"/>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0" name="Freeform 69"/>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1" name="Freeform 70"/>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2" name="Freeform 71"/>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3" name="Freeform 72"/>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4" name="Freeform 73"/>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5" name="Freeform 74"/>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6" name="Freeform 75"/>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7" name="Freeform 76"/>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8" name="Freeform 77"/>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9" name="Freeform 78"/>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0" name="Freeform 79"/>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81" name="Freeform 80"/>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2" name="Freeform 81"/>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3" name="Freeform 82"/>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4" name="Freeform 83"/>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5" name="Freeform 84"/>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6" name="Freeform 85"/>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7" name="Freeform 86"/>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8" name="Freeform 87"/>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89" name="Freeform 88"/>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0" name="Freeform 89"/>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91" name="Freeform 90"/>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2" name="Freeform 91"/>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3" name="Freeform 92"/>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4" name="Freeform 93"/>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5" name="Freeform 94"/>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6" name="Freeform 95"/>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7" name="Freeform 96"/>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8" name="Freeform 97"/>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99" name="Freeform 98"/>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0" name="Freeform 99"/>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1"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2"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3"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04"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5"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6"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7"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8"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9"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0"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1"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2"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3"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4"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5"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6"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7"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8"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9"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0"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1"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2"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3"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4"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5"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6"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7"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8"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9"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0"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1" name="Freeform 130"/>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2" name="Freeform 131"/>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3" name="Freeform 132"/>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4" name="Freeform 133"/>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5" name="Freeform 134"/>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6" name="Freeform 135"/>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7" name="Freeform 136"/>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8" name="Freeform 137"/>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9" name="Freeform 138"/>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0" name="Freeform 139"/>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1" name="Freeform 140"/>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2" name="Freeform 141"/>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3" name="Freeform 142"/>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4" name="Freeform 143"/>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5" name="Freeform 144"/>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46" name="Freeform 145"/>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7" name="Freeform 146"/>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48" name="Freeform 147"/>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9" name="Freeform 148"/>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0" name="Freeform 149"/>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1" name="Freeform 150"/>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2" name="Freeform 151"/>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3" name="Freeform 152"/>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4" name="Freeform 153"/>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5" name="Freeform 154"/>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6"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7"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8"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9"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3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0"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61"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2"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3"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nvGrpSpPr>
                <p:cNvPr id="164" name="Group 163"/>
                <p:cNvGrpSpPr/>
                <p:nvPr/>
              </p:nvGrpSpPr>
              <p:grpSpPr>
                <a:xfrm>
                  <a:off x="3362436" y="2344899"/>
                  <a:ext cx="504507" cy="715625"/>
                  <a:chOff x="3534931" y="1977469"/>
                  <a:chExt cx="466948" cy="662349"/>
                </a:xfrm>
              </p:grpSpPr>
              <p:sp>
                <p:nvSpPr>
                  <p:cNvPr id="188"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9"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0"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1"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2"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3"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4"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5"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6"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7"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8"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9"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00"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01"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sp>
              <p:nvSpPr>
                <p:cNvPr id="165"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6"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7"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8"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9"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grpSp>
              <p:nvGrpSpPr>
                <p:cNvPr id="170" name="Group 169"/>
                <p:cNvGrpSpPr/>
                <p:nvPr/>
              </p:nvGrpSpPr>
              <p:grpSpPr>
                <a:xfrm>
                  <a:off x="2276558" y="1065159"/>
                  <a:ext cx="3730000" cy="4895744"/>
                  <a:chOff x="2529894" y="793003"/>
                  <a:chExt cx="3452310" cy="4531267"/>
                </a:xfrm>
              </p:grpSpPr>
              <p:sp>
                <p:nvSpPr>
                  <p:cNvPr id="180" name="Freeform 179"/>
                  <p:cNvSpPr>
                    <a:spLocks/>
                  </p:cNvSpPr>
                  <p:nvPr/>
                </p:nvSpPr>
                <p:spPr bwMode="auto">
                  <a:xfrm>
                    <a:off x="4740267" y="2398135"/>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1" name="Freeform 180"/>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2"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3"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4"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5"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6"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7"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sp>
              <p:nvSpPr>
                <p:cNvPr id="171"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2"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3"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4"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5"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6"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7"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8"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9" name="Freeform 178"/>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grpSp>
          <p:grpSp>
            <p:nvGrpSpPr>
              <p:cNvPr id="14" name="Group 13"/>
              <p:cNvGrpSpPr/>
              <p:nvPr/>
            </p:nvGrpSpPr>
            <p:grpSpPr>
              <a:xfrm>
                <a:off x="1215577" y="2482746"/>
                <a:ext cx="3462088" cy="3828313"/>
                <a:chOff x="1215577" y="2482746"/>
                <a:chExt cx="3462088" cy="3828313"/>
              </a:xfrm>
            </p:grpSpPr>
            <p:sp>
              <p:nvSpPr>
                <p:cNvPr id="15"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 name="Connector 15"/>
                <p:cNvSpPr/>
                <p:nvPr/>
              </p:nvSpPr>
              <p:spPr>
                <a:xfrm>
                  <a:off x="4168102" y="381187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 name="Connector 16"/>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 name="Connector 17"/>
                <p:cNvSpPr/>
                <p:nvPr/>
              </p:nvSpPr>
              <p:spPr>
                <a:xfrm>
                  <a:off x="3987370" y="41612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 name="Connector 18"/>
                <p:cNvSpPr/>
                <p:nvPr/>
              </p:nvSpPr>
              <p:spPr>
                <a:xfrm>
                  <a:off x="3702046" y="397669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0" name="Connector 19"/>
                <p:cNvSpPr/>
                <p:nvPr/>
              </p:nvSpPr>
              <p:spPr>
                <a:xfrm>
                  <a:off x="4586059" y="281563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1" name="Connector 20"/>
                <p:cNvSpPr/>
                <p:nvPr/>
              </p:nvSpPr>
              <p:spPr>
                <a:xfrm>
                  <a:off x="4427785" y="264998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2" name="Connector 21"/>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3" name="Connector 22"/>
                <p:cNvSpPr/>
                <p:nvPr/>
              </p:nvSpPr>
              <p:spPr>
                <a:xfrm>
                  <a:off x="3941217" y="461658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4" name="Connector 23"/>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5" name="Connector 24"/>
                <p:cNvSpPr/>
                <p:nvPr/>
              </p:nvSpPr>
              <p:spPr>
                <a:xfrm>
                  <a:off x="3430957" y="413056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6" name="Connector 25"/>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7" name="Connector 26"/>
                <p:cNvSpPr/>
                <p:nvPr/>
              </p:nvSpPr>
              <p:spPr>
                <a:xfrm>
                  <a:off x="2605209" y="393879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8" name="Connector 27"/>
                <p:cNvSpPr/>
                <p:nvPr/>
              </p:nvSpPr>
              <p:spPr>
                <a:xfrm>
                  <a:off x="3074180" y="3587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9" name="Connector 28"/>
                <p:cNvSpPr/>
                <p:nvPr/>
              </p:nvSpPr>
              <p:spPr>
                <a:xfrm>
                  <a:off x="3780835" y="257012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0" name="Connector 29"/>
                <p:cNvSpPr/>
                <p:nvPr/>
              </p:nvSpPr>
              <p:spPr>
                <a:xfrm>
                  <a:off x="3389139" y="3207677"/>
                  <a:ext cx="93935" cy="9360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1" name="Connector 30"/>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2" name="Connector 31"/>
                <p:cNvSpPr/>
                <p:nvPr/>
              </p:nvSpPr>
              <p:spPr>
                <a:xfrm>
                  <a:off x="3096193" y="312086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3" name="Connector 32"/>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4" name="Connector 33"/>
                <p:cNvSpPr/>
                <p:nvPr/>
              </p:nvSpPr>
              <p:spPr>
                <a:xfrm>
                  <a:off x="3239165" y="24827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5" name="Connector 34"/>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6" name="Connector 35"/>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7" name="Connector 36"/>
                <p:cNvSpPr/>
                <p:nvPr/>
              </p:nvSpPr>
              <p:spPr>
                <a:xfrm>
                  <a:off x="1215577" y="490833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8" name="Connector 37"/>
                <p:cNvSpPr/>
                <p:nvPr/>
              </p:nvSpPr>
              <p:spPr>
                <a:xfrm>
                  <a:off x="1868911" y="3558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9" name="Connector 38"/>
                <p:cNvSpPr/>
                <p:nvPr/>
              </p:nvSpPr>
              <p:spPr>
                <a:xfrm>
                  <a:off x="1786187" y="3582123"/>
                  <a:ext cx="94938" cy="8676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0" name="Connector 39"/>
                <p:cNvSpPr/>
                <p:nvPr/>
              </p:nvSpPr>
              <p:spPr>
                <a:xfrm>
                  <a:off x="1864162" y="329567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1" name="Connector 40"/>
                <p:cNvSpPr/>
                <p:nvPr/>
              </p:nvSpPr>
              <p:spPr>
                <a:xfrm>
                  <a:off x="1768797" y="333333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2" name="Connector 41"/>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3" name="Connector 42"/>
                <p:cNvSpPr/>
                <p:nvPr/>
              </p:nvSpPr>
              <p:spPr>
                <a:xfrm>
                  <a:off x="3097166" y="542896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4" name="Connector 43"/>
                <p:cNvSpPr/>
                <p:nvPr/>
              </p:nvSpPr>
              <p:spPr>
                <a:xfrm>
                  <a:off x="3353049" y="619849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5" name="Connector 44"/>
                <p:cNvSpPr/>
                <p:nvPr/>
              </p:nvSpPr>
              <p:spPr>
                <a:xfrm>
                  <a:off x="3052894" y="490282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6" name="Connector 45"/>
                <p:cNvSpPr/>
                <p:nvPr/>
              </p:nvSpPr>
              <p:spPr>
                <a:xfrm>
                  <a:off x="2732806" y="483776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7" name="Connector 46"/>
                <p:cNvSpPr/>
                <p:nvPr/>
              </p:nvSpPr>
              <p:spPr>
                <a:xfrm>
                  <a:off x="2646510" y="45313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grpSp>
        <p:sp>
          <p:nvSpPr>
            <p:cNvPr id="10" name="Connector 9"/>
            <p:cNvSpPr/>
            <p:nvPr/>
          </p:nvSpPr>
          <p:spPr>
            <a:xfrm>
              <a:off x="4761063" y="2479622"/>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algn="ctr" defTabSz="1028075"/>
              <a:endParaRPr lang="en-US">
                <a:solidFill>
                  <a:prstClr val="white"/>
                </a:solidFill>
                <a:latin typeface="+mj-lt"/>
              </a:endParaRPr>
            </a:p>
          </p:txBody>
        </p:sp>
        <p:sp>
          <p:nvSpPr>
            <p:cNvPr id="11" name="Connector 10"/>
            <p:cNvSpPr/>
            <p:nvPr/>
          </p:nvSpPr>
          <p:spPr>
            <a:xfrm>
              <a:off x="4583109" y="4793708"/>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algn="ctr" defTabSz="1028075"/>
              <a:endParaRPr lang="en-US">
                <a:solidFill>
                  <a:prstClr val="white"/>
                </a:solidFill>
                <a:latin typeface="+mj-lt"/>
              </a:endParaRPr>
            </a:p>
          </p:txBody>
        </p:sp>
        <p:sp>
          <p:nvSpPr>
            <p:cNvPr id="12" name="TextBox 11"/>
            <p:cNvSpPr txBox="1"/>
            <p:nvPr/>
          </p:nvSpPr>
          <p:spPr>
            <a:xfrm>
              <a:off x="3819385" y="5742549"/>
              <a:ext cx="207638" cy="380823"/>
            </a:xfrm>
            <a:prstGeom prst="rect">
              <a:avLst/>
            </a:prstGeom>
            <a:noFill/>
          </p:spPr>
          <p:txBody>
            <a:bodyPr wrap="none" lIns="102815" tIns="51410" rIns="102815" bIns="51410" rtlCol="0">
              <a:spAutoFit/>
            </a:bodyPr>
            <a:lstStyle/>
            <a:p>
              <a:pPr defTabSz="1028075"/>
              <a:endParaRPr lang="en-US" dirty="0">
                <a:solidFill>
                  <a:prstClr val="black"/>
                </a:solidFill>
                <a:latin typeface="+mj-lt"/>
              </a:endParaRPr>
            </a:p>
          </p:txBody>
        </p:sp>
      </p:grpSp>
      <p:sp>
        <p:nvSpPr>
          <p:cNvPr id="202" name="Connector 201"/>
          <p:cNvSpPr/>
          <p:nvPr/>
        </p:nvSpPr>
        <p:spPr>
          <a:xfrm>
            <a:off x="4822991" y="3402136"/>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Tree>
    <p:extLst>
      <p:ext uri="{BB962C8B-B14F-4D97-AF65-F5344CB8AC3E}">
        <p14:creationId xmlns:p14="http://schemas.microsoft.com/office/powerpoint/2010/main" val="112205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08BB2E3-9D48-6242-8B1E-0D3356F63B5E}"/>
              </a:ext>
            </a:extLst>
          </p:cNvPr>
          <p:cNvSpPr/>
          <p:nvPr/>
        </p:nvSpPr>
        <p:spPr>
          <a:xfrm>
            <a:off x="2347877" y="2087044"/>
            <a:ext cx="4465296" cy="4078260"/>
          </a:xfrm>
          <a:prstGeom prst="rect">
            <a:avLst/>
          </a:prstGeom>
          <a:gradFill>
            <a:gsLst>
              <a:gs pos="53000">
                <a:schemeClr val="accent5">
                  <a:lumMod val="5000"/>
                  <a:lumOff val="95000"/>
                </a:schemeClr>
              </a:gs>
              <a:gs pos="99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a:extLst>
              <a:ext uri="{FF2B5EF4-FFF2-40B4-BE49-F238E27FC236}">
                <a16:creationId xmlns:a16="http://schemas.microsoft.com/office/drawing/2014/main" id="{52FA758D-2206-2D4A-B865-96FDA69242A9}"/>
              </a:ext>
            </a:extLst>
          </p:cNvPr>
          <p:cNvSpPr/>
          <p:nvPr/>
        </p:nvSpPr>
        <p:spPr>
          <a:xfrm>
            <a:off x="35495" y="2066776"/>
            <a:ext cx="2201004" cy="4098528"/>
          </a:xfrm>
          <a:prstGeom prst="rect">
            <a:avLst/>
          </a:prstGeom>
          <a:gradFill>
            <a:gsLst>
              <a:gs pos="53000">
                <a:schemeClr val="accent5">
                  <a:lumMod val="5000"/>
                  <a:lumOff val="95000"/>
                </a:schemeClr>
              </a:gs>
              <a:gs pos="99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3C35AA43-D036-D547-86B8-F6770443515D}"/>
              </a:ext>
            </a:extLst>
          </p:cNvPr>
          <p:cNvSpPr>
            <a:spLocks noGrp="1"/>
          </p:cNvSpPr>
          <p:nvPr>
            <p:ph type="title"/>
          </p:nvPr>
        </p:nvSpPr>
        <p:spPr/>
        <p:txBody>
          <a:bodyPr/>
          <a:lstStyle/>
          <a:p>
            <a:r>
              <a:rPr lang="en-US" dirty="0"/>
              <a:t>Functions covered in SPL Division</a:t>
            </a:r>
            <a:endParaRPr lang="sv-SE" dirty="0"/>
          </a:p>
        </p:txBody>
      </p:sp>
      <p:pic>
        <p:nvPicPr>
          <p:cNvPr id="7" name="Picture 6">
            <a:extLst>
              <a:ext uri="{FF2B5EF4-FFF2-40B4-BE49-F238E27FC236}">
                <a16:creationId xmlns:a16="http://schemas.microsoft.com/office/drawing/2014/main" id="{C247FAE0-38D6-AF43-8415-F016D842914C}"/>
              </a:ext>
            </a:extLst>
          </p:cNvPr>
          <p:cNvPicPr>
            <a:picLocks noChangeAspect="1"/>
          </p:cNvPicPr>
          <p:nvPr/>
        </p:nvPicPr>
        <p:blipFill>
          <a:blip r:embed="rId3"/>
          <a:stretch>
            <a:fillRect/>
          </a:stretch>
        </p:blipFill>
        <p:spPr>
          <a:xfrm>
            <a:off x="395536" y="2197648"/>
            <a:ext cx="1467538" cy="962053"/>
          </a:xfrm>
          <a:prstGeom prst="rect">
            <a:avLst/>
          </a:prstGeom>
          <a:effectLst>
            <a:reflection stA="21000" endPos="65000" dist="50800" dir="5400000" sy="-100000" algn="bl" rotWithShape="0"/>
            <a:softEdge rad="63500"/>
          </a:effectLst>
        </p:spPr>
      </p:pic>
      <p:sp>
        <p:nvSpPr>
          <p:cNvPr id="10" name="Rectangle 9">
            <a:extLst>
              <a:ext uri="{FF2B5EF4-FFF2-40B4-BE49-F238E27FC236}">
                <a16:creationId xmlns:a16="http://schemas.microsoft.com/office/drawing/2014/main" id="{C45C584E-EE5D-CA49-890F-EA75BE03D01D}"/>
              </a:ext>
            </a:extLst>
          </p:cNvPr>
          <p:cNvSpPr/>
          <p:nvPr/>
        </p:nvSpPr>
        <p:spPr>
          <a:xfrm>
            <a:off x="4801539" y="2567068"/>
            <a:ext cx="755104"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7A14765F-F92C-5942-ACA1-4C98A4B421CD}"/>
              </a:ext>
            </a:extLst>
          </p:cNvPr>
          <p:cNvSpPr txBox="1"/>
          <p:nvPr/>
        </p:nvSpPr>
        <p:spPr>
          <a:xfrm>
            <a:off x="249120" y="3820605"/>
            <a:ext cx="1969243" cy="2516073"/>
          </a:xfrm>
          <a:prstGeom prst="rect">
            <a:avLst/>
          </a:prstGeom>
          <a:noFill/>
        </p:spPr>
        <p:txBody>
          <a:bodyPr wrap="square" rtlCol="0">
            <a:spAutoFit/>
          </a:bodyPr>
          <a:lstStyle/>
          <a:p>
            <a:pPr marL="285750" indent="-285750">
              <a:buFont typeface="Arial" panose="020B0604020202020204" pitchFamily="34" charset="0"/>
              <a:buChar char="•"/>
            </a:pPr>
            <a:r>
              <a:rPr lang="sv-SE" sz="1050" dirty="0">
                <a:solidFill>
                  <a:schemeClr val="tx1">
                    <a:lumMod val="75000"/>
                    <a:lumOff val="25000"/>
                  </a:schemeClr>
                </a:solidFill>
              </a:rPr>
              <a:t>Plan and </a:t>
            </a:r>
            <a:r>
              <a:rPr lang="sv-SE" sz="1050" dirty="0" err="1">
                <a:solidFill>
                  <a:schemeClr val="tx1">
                    <a:lumMod val="75000"/>
                    <a:lumOff val="25000"/>
                  </a:schemeClr>
                </a:solidFill>
              </a:rPr>
              <a:t>execute</a:t>
            </a:r>
            <a:endParaRPr lang="sv-SE" sz="1050" dirty="0">
              <a:solidFill>
                <a:schemeClr val="tx1">
                  <a:lumMod val="75000"/>
                  <a:lumOff val="25000"/>
                </a:schemeClr>
              </a:solidFill>
            </a:endParaRPr>
          </a:p>
          <a:p>
            <a:pPr marL="742950" lvl="1" indent="-285750">
              <a:buFont typeface="Arial" panose="020B0604020202020204" pitchFamily="34" charset="0"/>
              <a:buChar char="•"/>
            </a:pPr>
            <a:r>
              <a:rPr lang="sv-SE" sz="1050" dirty="0" err="1">
                <a:solidFill>
                  <a:schemeClr val="tx1">
                    <a:lumMod val="75000"/>
                    <a:lumOff val="25000"/>
                  </a:schemeClr>
                </a:solidFill>
              </a:rPr>
              <a:t>Transportation</a:t>
            </a:r>
            <a:endParaRPr lang="sv-SE" sz="1050" dirty="0">
              <a:solidFill>
                <a:schemeClr val="tx1">
                  <a:lumMod val="75000"/>
                  <a:lumOff val="25000"/>
                </a:schemeClr>
              </a:solidFill>
            </a:endParaRPr>
          </a:p>
          <a:p>
            <a:pPr marL="742950" lvl="1" indent="-285750">
              <a:buFont typeface="Arial" panose="020B0604020202020204" pitchFamily="34" charset="0"/>
              <a:buChar char="•"/>
            </a:pPr>
            <a:r>
              <a:rPr lang="sv-SE" sz="1050" dirty="0" err="1">
                <a:solidFill>
                  <a:schemeClr val="tx1">
                    <a:lumMod val="75000"/>
                    <a:lumOff val="25000"/>
                  </a:schemeClr>
                </a:solidFill>
              </a:rPr>
              <a:t>Loading</a:t>
            </a:r>
            <a:r>
              <a:rPr lang="sv-SE" sz="1050" dirty="0">
                <a:solidFill>
                  <a:schemeClr val="tx1">
                    <a:lumMod val="75000"/>
                    <a:lumOff val="25000"/>
                  </a:schemeClr>
                </a:solidFill>
              </a:rPr>
              <a:t>/</a:t>
            </a:r>
            <a:r>
              <a:rPr lang="sv-SE" sz="1050" dirty="0" err="1">
                <a:solidFill>
                  <a:schemeClr val="tx1">
                    <a:lumMod val="75000"/>
                    <a:lumOff val="25000"/>
                  </a:schemeClr>
                </a:solidFill>
              </a:rPr>
              <a:t>Unloading</a:t>
            </a:r>
            <a:endParaRPr lang="sv-SE" sz="1050" dirty="0">
              <a:solidFill>
                <a:schemeClr val="tx1">
                  <a:lumMod val="75000"/>
                  <a:lumOff val="25000"/>
                </a:schemeClr>
              </a:solidFill>
            </a:endParaRPr>
          </a:p>
          <a:p>
            <a:pPr marL="742950" lvl="1" indent="-285750">
              <a:buFont typeface="Arial" panose="020B0604020202020204" pitchFamily="34" charset="0"/>
              <a:buChar char="•"/>
            </a:pPr>
            <a:r>
              <a:rPr lang="sv-SE" sz="1050" dirty="0" err="1">
                <a:solidFill>
                  <a:schemeClr val="tx1">
                    <a:lumMod val="75000"/>
                    <a:lumOff val="25000"/>
                  </a:schemeClr>
                </a:solidFill>
              </a:rPr>
              <a:t>Storage</a:t>
            </a:r>
            <a:endParaRPr lang="sv-SE" sz="1050" dirty="0">
              <a:solidFill>
                <a:schemeClr val="tx1">
                  <a:lumMod val="75000"/>
                  <a:lumOff val="25000"/>
                </a:schemeClr>
              </a:solidFill>
            </a:endParaRPr>
          </a:p>
          <a:p>
            <a:pPr marL="285750" indent="-285750">
              <a:buFont typeface="Arial" panose="020B0604020202020204" pitchFamily="34" charset="0"/>
              <a:buChar char="•"/>
            </a:pPr>
            <a:r>
              <a:rPr lang="sv-SE" sz="1050" dirty="0" err="1">
                <a:solidFill>
                  <a:schemeClr val="tx1">
                    <a:lumMod val="75000"/>
                    <a:lumOff val="25000"/>
                  </a:schemeClr>
                </a:solidFill>
              </a:rPr>
              <a:t>Act</a:t>
            </a:r>
            <a:r>
              <a:rPr lang="sv-SE" sz="1050" dirty="0">
                <a:solidFill>
                  <a:schemeClr val="tx1">
                    <a:lumMod val="75000"/>
                    <a:lumOff val="25000"/>
                  </a:schemeClr>
                </a:solidFill>
              </a:rPr>
              <a:t> on </a:t>
            </a:r>
            <a:r>
              <a:rPr lang="sv-SE" sz="1050" dirty="0" err="1">
                <a:solidFill>
                  <a:schemeClr val="tx1">
                    <a:lumMod val="75000"/>
                    <a:lumOff val="25000"/>
                  </a:schemeClr>
                </a:solidFill>
              </a:rPr>
              <a:t>requested</a:t>
            </a:r>
            <a:r>
              <a:rPr lang="sv-SE" sz="1050" dirty="0">
                <a:solidFill>
                  <a:schemeClr val="tx1">
                    <a:lumMod val="75000"/>
                    <a:lumOff val="25000"/>
                  </a:schemeClr>
                </a:solidFill>
              </a:rPr>
              <a:t> services </a:t>
            </a:r>
          </a:p>
          <a:p>
            <a:r>
              <a:rPr lang="sv-SE" sz="1050" dirty="0">
                <a:solidFill>
                  <a:schemeClr val="tx1">
                    <a:lumMod val="75000"/>
                    <a:lumOff val="25000"/>
                  </a:schemeClr>
                </a:solidFill>
              </a:rPr>
              <a:t>         in the </a:t>
            </a:r>
            <a:r>
              <a:rPr lang="sv-SE" sz="1050" dirty="0" err="1">
                <a:solidFill>
                  <a:schemeClr val="tx1">
                    <a:lumMod val="75000"/>
                    <a:lumOff val="25000"/>
                  </a:schemeClr>
                </a:solidFill>
              </a:rPr>
              <a:t>ESSnow</a:t>
            </a:r>
            <a:r>
              <a:rPr lang="sv-SE" sz="1050" dirty="0">
                <a:solidFill>
                  <a:schemeClr val="tx1">
                    <a:lumMod val="75000"/>
                    <a:lumOff val="25000"/>
                  </a:schemeClr>
                </a:solidFill>
              </a:rPr>
              <a:t> portal</a:t>
            </a:r>
          </a:p>
          <a:p>
            <a:pPr marL="171450" indent="-171450">
              <a:buFont typeface="Arial" panose="020B0604020202020204" pitchFamily="34" charset="0"/>
              <a:buChar char="•"/>
            </a:pPr>
            <a:r>
              <a:rPr lang="sv-SE" sz="1050" dirty="0">
                <a:solidFill>
                  <a:schemeClr val="tx1">
                    <a:lumMod val="75000"/>
                    <a:lumOff val="25000"/>
                  </a:schemeClr>
                </a:solidFill>
              </a:rPr>
              <a:t> Support In-kind &amp; </a:t>
            </a:r>
            <a:r>
              <a:rPr lang="sv-SE" sz="1050" dirty="0" err="1">
                <a:solidFill>
                  <a:schemeClr val="tx1">
                    <a:lumMod val="75000"/>
                    <a:lumOff val="25000"/>
                  </a:schemeClr>
                </a:solidFill>
              </a:rPr>
              <a:t>suppliers</a:t>
            </a:r>
            <a:endParaRPr lang="sv-SE" sz="1050" dirty="0">
              <a:solidFill>
                <a:schemeClr val="tx1">
                  <a:lumMod val="75000"/>
                  <a:lumOff val="25000"/>
                </a:schemeClr>
              </a:solidFill>
            </a:endParaRPr>
          </a:p>
          <a:p>
            <a:r>
              <a:rPr lang="sv-SE" sz="1050" dirty="0">
                <a:solidFill>
                  <a:schemeClr val="tx1">
                    <a:lumMod val="75000"/>
                    <a:lumOff val="25000"/>
                  </a:schemeClr>
                </a:solidFill>
              </a:rPr>
              <a:t>       </a:t>
            </a:r>
            <a:r>
              <a:rPr lang="sv-SE" sz="1050" dirty="0" err="1">
                <a:solidFill>
                  <a:schemeClr val="tx1">
                    <a:lumMod val="75000"/>
                    <a:lumOff val="25000"/>
                  </a:schemeClr>
                </a:solidFill>
              </a:rPr>
              <a:t>with</a:t>
            </a:r>
            <a:r>
              <a:rPr lang="sv-SE" sz="1050" dirty="0">
                <a:solidFill>
                  <a:schemeClr val="tx1">
                    <a:lumMod val="75000"/>
                    <a:lumOff val="25000"/>
                  </a:schemeClr>
                </a:solidFill>
              </a:rPr>
              <a:t> </a:t>
            </a:r>
            <a:r>
              <a:rPr lang="sv-SE" sz="1050" dirty="0" err="1">
                <a:solidFill>
                  <a:schemeClr val="tx1">
                    <a:lumMod val="75000"/>
                    <a:lumOff val="25000"/>
                  </a:schemeClr>
                </a:solidFill>
              </a:rPr>
              <a:t>logistic</a:t>
            </a:r>
            <a:r>
              <a:rPr lang="sv-SE" sz="1050" dirty="0">
                <a:solidFill>
                  <a:schemeClr val="tx1">
                    <a:lumMod val="75000"/>
                    <a:lumOff val="25000"/>
                  </a:schemeClr>
                </a:solidFill>
              </a:rPr>
              <a:t> </a:t>
            </a:r>
            <a:r>
              <a:rPr lang="sv-SE" sz="1050" dirty="0" err="1">
                <a:solidFill>
                  <a:schemeClr val="tx1">
                    <a:lumMod val="75000"/>
                    <a:lumOff val="25000"/>
                  </a:schemeClr>
                </a:solidFill>
              </a:rPr>
              <a:t>issues</a:t>
            </a:r>
            <a:endParaRPr lang="sv-SE" sz="1050" dirty="0">
              <a:solidFill>
                <a:schemeClr val="tx1">
                  <a:lumMod val="75000"/>
                  <a:lumOff val="25000"/>
                </a:schemeClr>
              </a:solidFill>
            </a:endParaRPr>
          </a:p>
          <a:p>
            <a:pPr marL="171450" indent="-171450">
              <a:buFont typeface="Arial" panose="020B0604020202020204" pitchFamily="34" charset="0"/>
              <a:buChar char="•"/>
            </a:pPr>
            <a:r>
              <a:rPr lang="sv-SE" sz="1050" dirty="0" err="1">
                <a:solidFill>
                  <a:schemeClr val="tx1">
                    <a:lumMod val="75000"/>
                    <a:lumOff val="25000"/>
                  </a:schemeClr>
                </a:solidFill>
              </a:rPr>
              <a:t>Operate</a:t>
            </a:r>
            <a:r>
              <a:rPr lang="sv-SE" sz="1050" dirty="0">
                <a:solidFill>
                  <a:schemeClr val="tx1">
                    <a:lumMod val="75000"/>
                    <a:lumOff val="25000"/>
                  </a:schemeClr>
                </a:solidFill>
              </a:rPr>
              <a:t> </a:t>
            </a:r>
            <a:r>
              <a:rPr lang="sv-SE" sz="1050" dirty="0" err="1">
                <a:solidFill>
                  <a:schemeClr val="tx1">
                    <a:lumMod val="75000"/>
                    <a:lumOff val="25000"/>
                  </a:schemeClr>
                </a:solidFill>
              </a:rPr>
              <a:t>Receipt</a:t>
            </a:r>
            <a:r>
              <a:rPr lang="sv-SE" sz="1050" dirty="0">
                <a:solidFill>
                  <a:schemeClr val="tx1">
                    <a:lumMod val="75000"/>
                    <a:lumOff val="25000"/>
                  </a:schemeClr>
                </a:solidFill>
              </a:rPr>
              <a:t>,         </a:t>
            </a:r>
            <a:r>
              <a:rPr lang="sv-SE" sz="1050" dirty="0" err="1">
                <a:solidFill>
                  <a:schemeClr val="tx1">
                    <a:lumMod val="75000"/>
                    <a:lumOff val="25000"/>
                  </a:schemeClr>
                </a:solidFill>
              </a:rPr>
              <a:t>Acceptance</a:t>
            </a:r>
            <a:r>
              <a:rPr lang="sv-SE" sz="1050" dirty="0">
                <a:solidFill>
                  <a:schemeClr val="tx1">
                    <a:lumMod val="75000"/>
                    <a:lumOff val="25000"/>
                  </a:schemeClr>
                </a:solidFill>
              </a:rPr>
              <a:t>, Test and </a:t>
            </a:r>
            <a:r>
              <a:rPr lang="sv-SE" sz="1050" dirty="0" err="1">
                <a:solidFill>
                  <a:schemeClr val="tx1">
                    <a:lumMod val="75000"/>
                    <a:lumOff val="25000"/>
                  </a:schemeClr>
                </a:solidFill>
              </a:rPr>
              <a:t>Storage</a:t>
            </a:r>
            <a:r>
              <a:rPr lang="sv-SE" sz="1050" dirty="0">
                <a:solidFill>
                  <a:schemeClr val="tx1">
                    <a:lumMod val="75000"/>
                    <a:lumOff val="25000"/>
                  </a:schemeClr>
                </a:solidFill>
              </a:rPr>
              <a:t> (RATS) </a:t>
            </a:r>
            <a:r>
              <a:rPr lang="sv-SE" sz="1050" dirty="0" err="1">
                <a:solidFill>
                  <a:schemeClr val="tx1">
                    <a:lumMod val="75000"/>
                    <a:lumOff val="25000"/>
                  </a:schemeClr>
                </a:solidFill>
              </a:rPr>
              <a:t>facility</a:t>
            </a:r>
            <a:endParaRPr lang="sv-SE" sz="1050" dirty="0">
              <a:solidFill>
                <a:schemeClr val="tx1">
                  <a:lumMod val="75000"/>
                  <a:lumOff val="25000"/>
                </a:schemeClr>
              </a:solidFill>
            </a:endParaRPr>
          </a:p>
          <a:p>
            <a:pPr marL="171450" indent="-171450">
              <a:buFont typeface="Arial" panose="020B0604020202020204" pitchFamily="34" charset="0"/>
              <a:buChar char="•"/>
            </a:pPr>
            <a:r>
              <a:rPr lang="sv-SE" sz="1050" dirty="0">
                <a:solidFill>
                  <a:schemeClr val="tx1">
                    <a:lumMod val="75000"/>
                    <a:lumOff val="25000"/>
                  </a:schemeClr>
                </a:solidFill>
              </a:rPr>
              <a:t> </a:t>
            </a:r>
            <a:r>
              <a:rPr lang="sv-SE" sz="1050" dirty="0" err="1">
                <a:solidFill>
                  <a:schemeClr val="tx1">
                    <a:lumMod val="75000"/>
                    <a:lumOff val="25000"/>
                  </a:schemeClr>
                </a:solidFill>
              </a:rPr>
              <a:t>Operate</a:t>
            </a:r>
            <a:r>
              <a:rPr lang="sv-SE" sz="1050" dirty="0">
                <a:solidFill>
                  <a:schemeClr val="tx1">
                    <a:lumMod val="75000"/>
                    <a:lumOff val="25000"/>
                  </a:schemeClr>
                </a:solidFill>
              </a:rPr>
              <a:t> the </a:t>
            </a:r>
            <a:r>
              <a:rPr lang="sv-SE" sz="1050" dirty="0" err="1">
                <a:solidFill>
                  <a:schemeClr val="tx1">
                    <a:lumMod val="75000"/>
                    <a:lumOff val="25000"/>
                  </a:schemeClr>
                </a:solidFill>
              </a:rPr>
              <a:t>logistics</a:t>
            </a:r>
            <a:r>
              <a:rPr lang="sv-SE" sz="1050" dirty="0">
                <a:solidFill>
                  <a:schemeClr val="tx1">
                    <a:lumMod val="75000"/>
                    <a:lumOff val="25000"/>
                  </a:schemeClr>
                </a:solidFill>
              </a:rPr>
              <a:t>-</a:t>
            </a:r>
          </a:p>
          <a:p>
            <a:r>
              <a:rPr lang="sv-SE" sz="1050" dirty="0">
                <a:solidFill>
                  <a:schemeClr val="tx1">
                    <a:lumMod val="75000"/>
                    <a:lumOff val="25000"/>
                  </a:schemeClr>
                </a:solidFill>
              </a:rPr>
              <a:t>       </a:t>
            </a:r>
            <a:r>
              <a:rPr lang="sv-SE" sz="1050" dirty="0" err="1">
                <a:solidFill>
                  <a:schemeClr val="tx1">
                    <a:lumMod val="75000"/>
                    <a:lumOff val="25000"/>
                  </a:schemeClr>
                </a:solidFill>
              </a:rPr>
              <a:t>building</a:t>
            </a:r>
            <a:r>
              <a:rPr lang="sv-SE" sz="1050" dirty="0">
                <a:solidFill>
                  <a:schemeClr val="tx1">
                    <a:lumMod val="75000"/>
                    <a:lumOff val="25000"/>
                  </a:schemeClr>
                </a:solidFill>
              </a:rPr>
              <a:t> (F03) </a:t>
            </a:r>
            <a:r>
              <a:rPr lang="sv-SE" sz="1050" dirty="0" err="1">
                <a:solidFill>
                  <a:schemeClr val="tx1">
                    <a:lumMod val="75000"/>
                    <a:lumOff val="25000"/>
                  </a:schemeClr>
                </a:solidFill>
              </a:rPr>
              <a:t>once</a:t>
            </a:r>
            <a:r>
              <a:rPr lang="sv-SE" sz="1050" dirty="0">
                <a:solidFill>
                  <a:schemeClr val="tx1">
                    <a:lumMod val="75000"/>
                    <a:lumOff val="25000"/>
                  </a:schemeClr>
                </a:solidFill>
              </a:rPr>
              <a:t> ready</a:t>
            </a:r>
          </a:p>
          <a:p>
            <a:endParaRPr lang="sv-SE" sz="1050" dirty="0">
              <a:solidFill>
                <a:schemeClr val="tx1">
                  <a:lumMod val="75000"/>
                  <a:lumOff val="25000"/>
                </a:schemeClr>
              </a:solidFill>
            </a:endParaRPr>
          </a:p>
          <a:p>
            <a:pPr lvl="1"/>
            <a:r>
              <a:rPr lang="sv-SE" sz="1050" dirty="0">
                <a:solidFill>
                  <a:schemeClr val="tx1">
                    <a:lumMod val="75000"/>
                    <a:lumOff val="25000"/>
                  </a:schemeClr>
                </a:solidFill>
              </a:rPr>
              <a:t> </a:t>
            </a:r>
          </a:p>
        </p:txBody>
      </p:sp>
      <p:sp>
        <p:nvSpPr>
          <p:cNvPr id="17" name="TextBox 16">
            <a:extLst>
              <a:ext uri="{FF2B5EF4-FFF2-40B4-BE49-F238E27FC236}">
                <a16:creationId xmlns:a16="http://schemas.microsoft.com/office/drawing/2014/main" id="{1832CDD7-D4DE-2944-AA21-7635D7FC680E}"/>
              </a:ext>
            </a:extLst>
          </p:cNvPr>
          <p:cNvSpPr txBox="1"/>
          <p:nvPr/>
        </p:nvSpPr>
        <p:spPr>
          <a:xfrm>
            <a:off x="2387788" y="3822563"/>
            <a:ext cx="2112203" cy="1869743"/>
          </a:xfrm>
          <a:prstGeom prst="rect">
            <a:avLst/>
          </a:prstGeom>
          <a:noFill/>
        </p:spPr>
        <p:txBody>
          <a:bodyPr wrap="square" rtlCol="0">
            <a:spAutoFit/>
          </a:bodyPr>
          <a:lstStyle/>
          <a:p>
            <a:pPr marL="285750" indent="-285750">
              <a:buFont typeface="Arial" panose="020B0604020202020204" pitchFamily="34" charset="0"/>
              <a:buChar char="•"/>
            </a:pPr>
            <a:r>
              <a:rPr lang="sv-SE" sz="1050" dirty="0" err="1">
                <a:solidFill>
                  <a:schemeClr val="tx1">
                    <a:lumMod val="75000"/>
                    <a:lumOff val="25000"/>
                  </a:schemeClr>
                </a:solidFill>
              </a:rPr>
              <a:t>Purchasing</a:t>
            </a:r>
            <a:endParaRPr lang="sv-SE" sz="1050" dirty="0">
              <a:solidFill>
                <a:schemeClr val="tx1">
                  <a:lumMod val="75000"/>
                  <a:lumOff val="25000"/>
                </a:schemeClr>
              </a:solidFill>
            </a:endParaRPr>
          </a:p>
          <a:p>
            <a:pPr marL="742950" lvl="1" indent="-285750">
              <a:buFont typeface="Arial" panose="020B0604020202020204" pitchFamily="34" charset="0"/>
              <a:buChar char="•"/>
            </a:pPr>
            <a:r>
              <a:rPr lang="sv-SE" sz="1050" dirty="0">
                <a:solidFill>
                  <a:schemeClr val="tx1">
                    <a:lumMod val="75000"/>
                    <a:lumOff val="25000"/>
                  </a:schemeClr>
                </a:solidFill>
              </a:rPr>
              <a:t>ERP </a:t>
            </a:r>
            <a:r>
              <a:rPr lang="sv-SE" sz="1050" dirty="0" err="1">
                <a:solidFill>
                  <a:schemeClr val="tx1">
                    <a:lumMod val="75000"/>
                    <a:lumOff val="25000"/>
                  </a:schemeClr>
                </a:solidFill>
              </a:rPr>
              <a:t>module</a:t>
            </a:r>
            <a:endParaRPr lang="sv-SE" sz="1050" dirty="0">
              <a:solidFill>
                <a:schemeClr val="tx1">
                  <a:lumMod val="75000"/>
                  <a:lumOff val="25000"/>
                </a:schemeClr>
              </a:solidFill>
            </a:endParaRPr>
          </a:p>
          <a:p>
            <a:pPr marL="742950" lvl="1" indent="-285750">
              <a:buFont typeface="Arial" panose="020B0604020202020204" pitchFamily="34" charset="0"/>
              <a:buChar char="•"/>
            </a:pPr>
            <a:r>
              <a:rPr lang="sv-SE" sz="1050" dirty="0" err="1">
                <a:solidFill>
                  <a:schemeClr val="tx1">
                    <a:lumMod val="75000"/>
                    <a:lumOff val="25000"/>
                  </a:schemeClr>
                </a:solidFill>
              </a:rPr>
              <a:t>Purchase</a:t>
            </a:r>
            <a:r>
              <a:rPr lang="sv-SE" sz="1050" dirty="0">
                <a:solidFill>
                  <a:schemeClr val="tx1">
                    <a:lumMod val="75000"/>
                    <a:lumOff val="25000"/>
                  </a:schemeClr>
                </a:solidFill>
              </a:rPr>
              <a:t> orders</a:t>
            </a:r>
          </a:p>
          <a:p>
            <a:pPr marL="742950" lvl="1" indent="-285750">
              <a:buFont typeface="Arial" panose="020B0604020202020204" pitchFamily="34" charset="0"/>
              <a:buChar char="•"/>
            </a:pPr>
            <a:r>
              <a:rPr lang="sv-SE" sz="1050" dirty="0">
                <a:solidFill>
                  <a:schemeClr val="tx1">
                    <a:lumMod val="75000"/>
                    <a:lumOff val="25000"/>
                  </a:schemeClr>
                </a:solidFill>
              </a:rPr>
              <a:t>Material master</a:t>
            </a:r>
          </a:p>
          <a:p>
            <a:pPr marL="742950" lvl="1" indent="-285750">
              <a:buFont typeface="Arial" panose="020B0604020202020204" pitchFamily="34" charset="0"/>
              <a:buChar char="•"/>
            </a:pPr>
            <a:r>
              <a:rPr lang="sv-SE" sz="1050" dirty="0">
                <a:solidFill>
                  <a:schemeClr val="tx1">
                    <a:lumMod val="75000"/>
                    <a:lumOff val="25000"/>
                  </a:schemeClr>
                </a:solidFill>
              </a:rPr>
              <a:t>Electronic </a:t>
            </a:r>
            <a:r>
              <a:rPr lang="sv-SE" sz="1050" dirty="0" err="1">
                <a:solidFill>
                  <a:schemeClr val="tx1">
                    <a:lumMod val="75000"/>
                    <a:lumOff val="25000"/>
                  </a:schemeClr>
                </a:solidFill>
              </a:rPr>
              <a:t>catalogues</a:t>
            </a:r>
            <a:endParaRPr lang="sv-SE" sz="1050" dirty="0">
              <a:solidFill>
                <a:schemeClr val="tx1">
                  <a:lumMod val="75000"/>
                  <a:lumOff val="25000"/>
                </a:schemeClr>
              </a:solidFill>
            </a:endParaRPr>
          </a:p>
          <a:p>
            <a:pPr marL="742950" lvl="1" indent="-285750">
              <a:buFont typeface="Arial" panose="020B0604020202020204" pitchFamily="34" charset="0"/>
              <a:buChar char="•"/>
            </a:pPr>
            <a:r>
              <a:rPr lang="sv-SE" sz="1050" dirty="0" err="1">
                <a:solidFill>
                  <a:schemeClr val="tx1">
                    <a:lumMod val="75000"/>
                    <a:lumOff val="25000"/>
                  </a:schemeClr>
                </a:solidFill>
              </a:rPr>
              <a:t>Supplier</a:t>
            </a:r>
            <a:r>
              <a:rPr lang="sv-SE" sz="1050" dirty="0">
                <a:solidFill>
                  <a:schemeClr val="tx1">
                    <a:lumMod val="75000"/>
                    <a:lumOff val="25000"/>
                  </a:schemeClr>
                </a:solidFill>
              </a:rPr>
              <a:t> </a:t>
            </a:r>
            <a:r>
              <a:rPr lang="sv-SE" sz="1050" dirty="0" err="1">
                <a:solidFill>
                  <a:schemeClr val="tx1">
                    <a:lumMod val="75000"/>
                    <a:lumOff val="25000"/>
                  </a:schemeClr>
                </a:solidFill>
              </a:rPr>
              <a:t>mgmt</a:t>
            </a:r>
            <a:endParaRPr lang="sv-SE" sz="1050" dirty="0">
              <a:solidFill>
                <a:schemeClr val="tx1">
                  <a:lumMod val="75000"/>
                  <a:lumOff val="25000"/>
                </a:schemeClr>
              </a:solidFill>
            </a:endParaRPr>
          </a:p>
          <a:p>
            <a:pPr marL="171450" indent="-171450">
              <a:buFont typeface="Arial" panose="020B0604020202020204" pitchFamily="34" charset="0"/>
              <a:buChar char="•"/>
            </a:pPr>
            <a:r>
              <a:rPr lang="sv-SE" sz="1050" dirty="0">
                <a:solidFill>
                  <a:schemeClr val="tx1">
                    <a:lumMod val="75000"/>
                    <a:lumOff val="25000"/>
                  </a:schemeClr>
                </a:solidFill>
              </a:rPr>
              <a:t>Tendering</a:t>
            </a:r>
          </a:p>
          <a:p>
            <a:pPr marL="628650" lvl="1" indent="-171450">
              <a:buFont typeface="Arial" panose="020B0604020202020204" pitchFamily="34" charset="0"/>
              <a:buChar char="•"/>
            </a:pPr>
            <a:r>
              <a:rPr lang="sv-SE" sz="1050" dirty="0">
                <a:solidFill>
                  <a:schemeClr val="tx1">
                    <a:lumMod val="75000"/>
                    <a:lumOff val="25000"/>
                  </a:schemeClr>
                </a:solidFill>
              </a:rPr>
              <a:t>Call for tenders</a:t>
            </a:r>
          </a:p>
          <a:p>
            <a:pPr marL="628650" lvl="1" indent="-171450">
              <a:buFont typeface="Arial" panose="020B0604020202020204" pitchFamily="34" charset="0"/>
              <a:buChar char="•"/>
            </a:pPr>
            <a:r>
              <a:rPr lang="sv-SE" sz="1050" dirty="0">
                <a:solidFill>
                  <a:schemeClr val="tx1">
                    <a:lumMod val="75000"/>
                    <a:lumOff val="25000"/>
                  </a:schemeClr>
                </a:solidFill>
              </a:rPr>
              <a:t>E-</a:t>
            </a:r>
            <a:r>
              <a:rPr lang="sv-SE" sz="1050" dirty="0" err="1">
                <a:solidFill>
                  <a:schemeClr val="tx1">
                    <a:lumMod val="75000"/>
                    <a:lumOff val="25000"/>
                  </a:schemeClr>
                </a:solidFill>
              </a:rPr>
              <a:t>procurement</a:t>
            </a:r>
            <a:r>
              <a:rPr lang="sv-SE" sz="1050" dirty="0">
                <a:solidFill>
                  <a:schemeClr val="tx1">
                    <a:lumMod val="75000"/>
                    <a:lumOff val="25000"/>
                  </a:schemeClr>
                </a:solidFill>
              </a:rPr>
              <a:t> </a:t>
            </a:r>
            <a:r>
              <a:rPr lang="sv-SE" sz="1050" dirty="0" err="1">
                <a:solidFill>
                  <a:schemeClr val="tx1">
                    <a:lumMod val="75000"/>
                    <a:lumOff val="25000"/>
                  </a:schemeClr>
                </a:solidFill>
              </a:rPr>
              <a:t>tool</a:t>
            </a:r>
            <a:endParaRPr lang="sv-SE" sz="1050" dirty="0">
              <a:solidFill>
                <a:schemeClr val="tx1">
                  <a:lumMod val="75000"/>
                  <a:lumOff val="25000"/>
                </a:schemeClr>
              </a:solidFill>
            </a:endParaRPr>
          </a:p>
          <a:p>
            <a:pPr lvl="1"/>
            <a:endParaRPr lang="sv-SE" sz="1050" dirty="0">
              <a:solidFill>
                <a:schemeClr val="tx1">
                  <a:lumMod val="75000"/>
                  <a:lumOff val="25000"/>
                </a:schemeClr>
              </a:solidFill>
            </a:endParaRPr>
          </a:p>
          <a:p>
            <a:endParaRPr lang="sv-SE" sz="1050" dirty="0">
              <a:solidFill>
                <a:schemeClr val="tx1">
                  <a:lumMod val="75000"/>
                  <a:lumOff val="25000"/>
                </a:schemeClr>
              </a:solidFill>
            </a:endParaRPr>
          </a:p>
        </p:txBody>
      </p:sp>
      <p:sp>
        <p:nvSpPr>
          <p:cNvPr id="22" name="TextBox 21">
            <a:extLst>
              <a:ext uri="{FF2B5EF4-FFF2-40B4-BE49-F238E27FC236}">
                <a16:creationId xmlns:a16="http://schemas.microsoft.com/office/drawing/2014/main" id="{C6EB56AB-FCA0-B449-941F-5C5FE99F5660}"/>
              </a:ext>
            </a:extLst>
          </p:cNvPr>
          <p:cNvSpPr txBox="1"/>
          <p:nvPr/>
        </p:nvSpPr>
        <p:spPr>
          <a:xfrm>
            <a:off x="672819" y="1685677"/>
            <a:ext cx="954107" cy="307777"/>
          </a:xfrm>
          <a:prstGeom prst="rect">
            <a:avLst/>
          </a:prstGeom>
          <a:noFill/>
        </p:spPr>
        <p:txBody>
          <a:bodyPr wrap="none" rtlCol="0">
            <a:spAutoFit/>
          </a:bodyPr>
          <a:lstStyle/>
          <a:p>
            <a:r>
              <a:rPr lang="sv-SE" sz="1400" i="1" u="sng" dirty="0" err="1">
                <a:solidFill>
                  <a:srgbClr val="0070C0"/>
                </a:solidFill>
                <a:latin typeface="Verdana" panose="020B0604030504040204" pitchFamily="34" charset="0"/>
                <a:ea typeface="Verdana" panose="020B0604030504040204" pitchFamily="34" charset="0"/>
                <a:cs typeface="Verdana" panose="020B0604030504040204" pitchFamily="34" charset="0"/>
              </a:rPr>
              <a:t>Logistics</a:t>
            </a:r>
            <a:endParaRPr lang="sv-SE" sz="1400" i="1" u="sng"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2E465541-2726-8141-8A32-94F729D0B4F9}"/>
              </a:ext>
            </a:extLst>
          </p:cNvPr>
          <p:cNvSpPr txBox="1"/>
          <p:nvPr/>
        </p:nvSpPr>
        <p:spPr>
          <a:xfrm>
            <a:off x="3174124" y="1685677"/>
            <a:ext cx="2900153" cy="307777"/>
          </a:xfrm>
          <a:prstGeom prst="rect">
            <a:avLst/>
          </a:prstGeom>
          <a:noFill/>
        </p:spPr>
        <p:txBody>
          <a:bodyPr wrap="none" rtlCol="0">
            <a:spAutoFit/>
          </a:bodyPr>
          <a:lstStyle/>
          <a:p>
            <a:r>
              <a:rPr lang="sv-SE" sz="1400" i="1" u="sng" dirty="0" err="1">
                <a:solidFill>
                  <a:srgbClr val="0070C0"/>
                </a:solidFill>
                <a:latin typeface="Verdana" panose="020B0604030504040204" pitchFamily="34" charset="0"/>
                <a:ea typeface="Verdana" panose="020B0604030504040204" pitchFamily="34" charset="0"/>
                <a:cs typeface="Verdana" panose="020B0604030504040204" pitchFamily="34" charset="0"/>
              </a:rPr>
              <a:t>Procurement</a:t>
            </a:r>
            <a:r>
              <a:rPr lang="sv-SE" sz="1400" i="1" u="sng" dirty="0">
                <a:solidFill>
                  <a:srgbClr val="0070C0"/>
                </a:solidFill>
                <a:latin typeface="Verdana" panose="020B0604030504040204" pitchFamily="34" charset="0"/>
                <a:ea typeface="Verdana" panose="020B0604030504040204" pitchFamily="34" charset="0"/>
                <a:cs typeface="Verdana" panose="020B0604030504040204" pitchFamily="34" charset="0"/>
              </a:rPr>
              <a:t> and </a:t>
            </a:r>
            <a:r>
              <a:rPr lang="sv-SE" sz="1400" i="1" u="sng" dirty="0" err="1">
                <a:solidFill>
                  <a:srgbClr val="0070C0"/>
                </a:solidFill>
                <a:latin typeface="Verdana" panose="020B0604030504040204" pitchFamily="34" charset="0"/>
                <a:ea typeface="Verdana" panose="020B0604030504040204" pitchFamily="34" charset="0"/>
                <a:cs typeface="Verdana" panose="020B0604030504040204" pitchFamily="34" charset="0"/>
              </a:rPr>
              <a:t>Contracting</a:t>
            </a:r>
            <a:endParaRPr lang="sv-SE" sz="1400" i="1" u="sng"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F9F3CE9B-CD3C-FF4E-A3E6-1D0B3F122B17}"/>
              </a:ext>
            </a:extLst>
          </p:cNvPr>
          <p:cNvSpPr txBox="1"/>
          <p:nvPr/>
        </p:nvSpPr>
        <p:spPr>
          <a:xfrm>
            <a:off x="4347621" y="3820605"/>
            <a:ext cx="2296127" cy="1708160"/>
          </a:xfrm>
          <a:prstGeom prst="rect">
            <a:avLst/>
          </a:prstGeom>
          <a:noFill/>
        </p:spPr>
        <p:txBody>
          <a:bodyPr wrap="square" rtlCol="0">
            <a:spAutoFit/>
          </a:bodyPr>
          <a:lstStyle/>
          <a:p>
            <a:pPr marL="171450" indent="-171450">
              <a:buFont typeface="Arial" panose="020B0604020202020204" pitchFamily="34" charset="0"/>
              <a:buChar char="•"/>
            </a:pPr>
            <a:r>
              <a:rPr lang="sv-SE" sz="1050" dirty="0" err="1">
                <a:solidFill>
                  <a:schemeClr val="tx1">
                    <a:lumMod val="75000"/>
                    <a:lumOff val="25000"/>
                  </a:schemeClr>
                </a:solidFill>
              </a:rPr>
              <a:t>Contracting</a:t>
            </a:r>
            <a:r>
              <a:rPr lang="sv-SE" sz="1050" dirty="0">
                <a:solidFill>
                  <a:schemeClr val="tx1">
                    <a:lumMod val="75000"/>
                    <a:lumOff val="25000"/>
                  </a:schemeClr>
                </a:solidFill>
              </a:rPr>
              <a:t>*:</a:t>
            </a:r>
            <a:br>
              <a:rPr lang="sv-SE" sz="1050" dirty="0">
                <a:solidFill>
                  <a:schemeClr val="tx1">
                    <a:lumMod val="75000"/>
                    <a:lumOff val="25000"/>
                  </a:schemeClr>
                </a:solidFill>
              </a:rPr>
            </a:br>
            <a:r>
              <a:rPr lang="sv-SE" sz="1050" dirty="0">
                <a:solidFill>
                  <a:schemeClr val="tx1">
                    <a:lumMod val="75000"/>
                    <a:lumOff val="25000"/>
                  </a:schemeClr>
                </a:solidFill>
              </a:rPr>
              <a:t>- </a:t>
            </a:r>
            <a:r>
              <a:rPr lang="sv-SE" sz="1050" dirty="0" err="1">
                <a:solidFill>
                  <a:schemeClr val="tx1">
                    <a:lumMod val="75000"/>
                    <a:lumOff val="25000"/>
                  </a:schemeClr>
                </a:solidFill>
              </a:rPr>
              <a:t>supply</a:t>
            </a:r>
            <a:r>
              <a:rPr lang="sv-SE" sz="1050" dirty="0">
                <a:solidFill>
                  <a:schemeClr val="tx1">
                    <a:lumMod val="75000"/>
                    <a:lumOff val="25000"/>
                  </a:schemeClr>
                </a:solidFill>
              </a:rPr>
              <a:t>- and service </a:t>
            </a:r>
            <a:r>
              <a:rPr lang="sv-SE" sz="1050" dirty="0" err="1">
                <a:solidFill>
                  <a:schemeClr val="tx1">
                    <a:lumMod val="75000"/>
                    <a:lumOff val="25000"/>
                  </a:schemeClr>
                </a:solidFill>
              </a:rPr>
              <a:t>agreements</a:t>
            </a:r>
            <a:br>
              <a:rPr lang="sv-SE" sz="1050" dirty="0">
                <a:solidFill>
                  <a:schemeClr val="tx1">
                    <a:lumMod val="75000"/>
                    <a:lumOff val="25000"/>
                  </a:schemeClr>
                </a:solidFill>
              </a:rPr>
            </a:br>
            <a:r>
              <a:rPr lang="sv-SE" sz="1050" dirty="0">
                <a:solidFill>
                  <a:schemeClr val="tx1">
                    <a:lumMod val="75000"/>
                    <a:lumOff val="25000"/>
                  </a:schemeClr>
                </a:solidFill>
              </a:rPr>
              <a:t>- </a:t>
            </a:r>
            <a:r>
              <a:rPr lang="sv-SE" sz="1050" dirty="0" err="1">
                <a:solidFill>
                  <a:schemeClr val="tx1">
                    <a:lumMod val="75000"/>
                    <a:lumOff val="25000"/>
                  </a:schemeClr>
                </a:solidFill>
              </a:rPr>
              <a:t>consultancies</a:t>
            </a:r>
            <a:r>
              <a:rPr lang="sv-SE" sz="1050" dirty="0">
                <a:solidFill>
                  <a:schemeClr val="tx1">
                    <a:lumMod val="75000"/>
                    <a:lumOff val="25000"/>
                  </a:schemeClr>
                </a:solidFill>
              </a:rPr>
              <a:t>, </a:t>
            </a:r>
            <a:r>
              <a:rPr lang="sv-SE" sz="1050" dirty="0" err="1">
                <a:solidFill>
                  <a:schemeClr val="tx1">
                    <a:lumMod val="75000"/>
                    <a:lumOff val="25000"/>
                  </a:schemeClr>
                </a:solidFill>
              </a:rPr>
              <a:t>secondments</a:t>
            </a:r>
            <a:r>
              <a:rPr lang="sv-SE" sz="1050" dirty="0">
                <a:solidFill>
                  <a:schemeClr val="tx1">
                    <a:lumMod val="75000"/>
                    <a:lumOff val="25000"/>
                  </a:schemeClr>
                </a:solidFill>
              </a:rPr>
              <a:t> and </a:t>
            </a:r>
            <a:br>
              <a:rPr lang="sv-SE" sz="1050" dirty="0">
                <a:solidFill>
                  <a:schemeClr val="tx1">
                    <a:lumMod val="75000"/>
                    <a:lumOff val="25000"/>
                  </a:schemeClr>
                </a:solidFill>
              </a:rPr>
            </a:br>
            <a:r>
              <a:rPr lang="sv-SE" sz="1050" dirty="0">
                <a:solidFill>
                  <a:schemeClr val="tx1">
                    <a:lumMod val="75000"/>
                    <a:lumOff val="25000"/>
                  </a:schemeClr>
                </a:solidFill>
              </a:rPr>
              <a:t>   </a:t>
            </a:r>
            <a:r>
              <a:rPr lang="sv-SE" sz="1050" dirty="0" err="1">
                <a:solidFill>
                  <a:schemeClr val="tx1">
                    <a:lumMod val="75000"/>
                    <a:lumOff val="25000"/>
                  </a:schemeClr>
                </a:solidFill>
              </a:rPr>
              <a:t>other</a:t>
            </a:r>
            <a:r>
              <a:rPr lang="sv-SE" sz="1050" dirty="0">
                <a:solidFill>
                  <a:schemeClr val="tx1">
                    <a:lumMod val="75000"/>
                    <a:lumOff val="25000"/>
                  </a:schemeClr>
                </a:solidFill>
              </a:rPr>
              <a:t> </a:t>
            </a:r>
            <a:r>
              <a:rPr lang="sv-SE" sz="1050" dirty="0" err="1">
                <a:solidFill>
                  <a:schemeClr val="tx1">
                    <a:lumMod val="75000"/>
                    <a:lumOff val="25000"/>
                  </a:schemeClr>
                </a:solidFill>
              </a:rPr>
              <a:t>external</a:t>
            </a:r>
            <a:r>
              <a:rPr lang="sv-SE" sz="1050" dirty="0">
                <a:solidFill>
                  <a:schemeClr val="tx1">
                    <a:lumMod val="75000"/>
                    <a:lumOff val="25000"/>
                  </a:schemeClr>
                </a:solidFill>
              </a:rPr>
              <a:t> </a:t>
            </a:r>
            <a:r>
              <a:rPr lang="sv-SE" sz="1050" dirty="0" err="1">
                <a:solidFill>
                  <a:schemeClr val="tx1">
                    <a:lumMod val="75000"/>
                    <a:lumOff val="25000"/>
                  </a:schemeClr>
                </a:solidFill>
              </a:rPr>
              <a:t>personnel</a:t>
            </a:r>
            <a:br>
              <a:rPr lang="sv-SE" sz="1050" dirty="0">
                <a:solidFill>
                  <a:schemeClr val="tx1">
                    <a:lumMod val="75000"/>
                    <a:lumOff val="25000"/>
                  </a:schemeClr>
                </a:solidFill>
              </a:rPr>
            </a:br>
            <a:r>
              <a:rPr lang="sv-SE" sz="1050" dirty="0">
                <a:solidFill>
                  <a:schemeClr val="tx1">
                    <a:lumMod val="75000"/>
                    <a:lumOff val="25000"/>
                  </a:schemeClr>
                </a:solidFill>
              </a:rPr>
              <a:t>- </a:t>
            </a:r>
            <a:r>
              <a:rPr lang="sv-SE" sz="1050" dirty="0" err="1">
                <a:solidFill>
                  <a:schemeClr val="tx1">
                    <a:lumMod val="75000"/>
                    <a:lumOff val="25000"/>
                  </a:schemeClr>
                </a:solidFill>
              </a:rPr>
              <a:t>lease</a:t>
            </a:r>
            <a:r>
              <a:rPr lang="sv-SE" sz="1050" dirty="0">
                <a:solidFill>
                  <a:schemeClr val="tx1">
                    <a:lumMod val="75000"/>
                    <a:lumOff val="25000"/>
                  </a:schemeClr>
                </a:solidFill>
              </a:rPr>
              <a:t>- and real </a:t>
            </a:r>
            <a:r>
              <a:rPr lang="sv-SE" sz="1050" dirty="0" err="1">
                <a:solidFill>
                  <a:schemeClr val="tx1">
                    <a:lumMod val="75000"/>
                    <a:lumOff val="25000"/>
                  </a:schemeClr>
                </a:solidFill>
              </a:rPr>
              <a:t>estate</a:t>
            </a:r>
            <a:endParaRPr lang="sv-SE" sz="1050" dirty="0">
              <a:solidFill>
                <a:schemeClr val="tx1">
                  <a:lumMod val="75000"/>
                  <a:lumOff val="25000"/>
                </a:schemeClr>
              </a:solidFill>
            </a:endParaRPr>
          </a:p>
          <a:p>
            <a:r>
              <a:rPr lang="sv-SE" sz="1050" dirty="0">
                <a:solidFill>
                  <a:schemeClr val="tx1">
                    <a:lumMod val="75000"/>
                    <a:lumOff val="25000"/>
                  </a:schemeClr>
                </a:solidFill>
              </a:rPr>
              <a:t>      - </a:t>
            </a:r>
            <a:r>
              <a:rPr lang="sv-SE" sz="1050" dirty="0" err="1">
                <a:solidFill>
                  <a:schemeClr val="tx1">
                    <a:lumMod val="75000"/>
                    <a:lumOff val="25000"/>
                  </a:schemeClr>
                </a:solidFill>
              </a:rPr>
              <a:t>Collaboration</a:t>
            </a:r>
            <a:r>
              <a:rPr lang="sv-SE" sz="1050" dirty="0">
                <a:solidFill>
                  <a:schemeClr val="tx1">
                    <a:lumMod val="75000"/>
                    <a:lumOff val="25000"/>
                  </a:schemeClr>
                </a:solidFill>
              </a:rPr>
              <a:t> </a:t>
            </a:r>
            <a:r>
              <a:rPr lang="sv-SE" sz="1050" dirty="0" err="1">
                <a:solidFill>
                  <a:schemeClr val="tx1">
                    <a:lumMod val="75000"/>
                    <a:lumOff val="25000"/>
                  </a:schemeClr>
                </a:solidFill>
              </a:rPr>
              <a:t>agreements</a:t>
            </a:r>
            <a:r>
              <a:rPr lang="sv-SE" sz="1050" dirty="0">
                <a:solidFill>
                  <a:schemeClr val="tx1">
                    <a:lumMod val="75000"/>
                    <a:lumOff val="25000"/>
                  </a:schemeClr>
                </a:solidFill>
              </a:rPr>
              <a:t> </a:t>
            </a:r>
          </a:p>
          <a:p>
            <a:r>
              <a:rPr lang="sv-SE" sz="1050" dirty="0">
                <a:solidFill>
                  <a:schemeClr val="tx1">
                    <a:lumMod val="75000"/>
                    <a:lumOff val="25000"/>
                  </a:schemeClr>
                </a:solidFill>
              </a:rPr>
              <a:t>      - Support </a:t>
            </a:r>
            <a:r>
              <a:rPr lang="sv-SE" sz="1050" dirty="0" err="1">
                <a:solidFill>
                  <a:schemeClr val="tx1">
                    <a:lumMod val="75000"/>
                    <a:lumOff val="25000"/>
                  </a:schemeClr>
                </a:solidFill>
              </a:rPr>
              <a:t>contract</a:t>
            </a:r>
            <a:r>
              <a:rPr lang="sv-SE" sz="1050" dirty="0">
                <a:solidFill>
                  <a:schemeClr val="tx1">
                    <a:lumMod val="75000"/>
                    <a:lumOff val="25000"/>
                  </a:schemeClr>
                </a:solidFill>
              </a:rPr>
              <a:t> management</a:t>
            </a:r>
          </a:p>
          <a:p>
            <a:pPr marL="171450" indent="-171450">
              <a:buFont typeface="Arial" panose="020B0604020202020204" pitchFamily="34" charset="0"/>
              <a:buChar char="•"/>
            </a:pPr>
            <a:r>
              <a:rPr lang="sv-SE" sz="1050" dirty="0" err="1">
                <a:solidFill>
                  <a:schemeClr val="tx1">
                    <a:lumMod val="75000"/>
                    <a:lumOff val="25000"/>
                  </a:schemeClr>
                </a:solidFill>
              </a:rPr>
              <a:t>Any</a:t>
            </a:r>
            <a:r>
              <a:rPr lang="sv-SE" sz="1050" dirty="0">
                <a:solidFill>
                  <a:schemeClr val="tx1">
                    <a:lumMod val="75000"/>
                    <a:lumOff val="25000"/>
                  </a:schemeClr>
                </a:solidFill>
              </a:rPr>
              <a:t> </a:t>
            </a:r>
            <a:r>
              <a:rPr lang="sv-SE" sz="1050" dirty="0" err="1">
                <a:solidFill>
                  <a:schemeClr val="tx1">
                    <a:lumMod val="75000"/>
                    <a:lumOff val="25000"/>
                  </a:schemeClr>
                </a:solidFill>
              </a:rPr>
              <a:t>other</a:t>
            </a:r>
            <a:r>
              <a:rPr lang="sv-SE" sz="1050" dirty="0">
                <a:solidFill>
                  <a:schemeClr val="tx1">
                    <a:lumMod val="75000"/>
                    <a:lumOff val="25000"/>
                  </a:schemeClr>
                </a:solidFill>
              </a:rPr>
              <a:t>  legal </a:t>
            </a:r>
            <a:r>
              <a:rPr lang="sv-SE" sz="1050" dirty="0" err="1">
                <a:solidFill>
                  <a:schemeClr val="tx1">
                    <a:lumMod val="75000"/>
                    <a:lumOff val="25000"/>
                  </a:schemeClr>
                </a:solidFill>
              </a:rPr>
              <a:t>matters</a:t>
            </a:r>
            <a:r>
              <a:rPr lang="sv-SE" sz="1050" dirty="0">
                <a:solidFill>
                  <a:schemeClr val="tx1">
                    <a:lumMod val="75000"/>
                    <a:lumOff val="25000"/>
                  </a:schemeClr>
                </a:solidFill>
              </a:rPr>
              <a:t> </a:t>
            </a:r>
            <a:r>
              <a:rPr lang="sv-SE" sz="1050" dirty="0" err="1">
                <a:solidFill>
                  <a:schemeClr val="tx1">
                    <a:lumMod val="75000"/>
                    <a:lumOff val="25000"/>
                  </a:schemeClr>
                </a:solidFill>
              </a:rPr>
              <a:t>related</a:t>
            </a:r>
            <a:r>
              <a:rPr lang="sv-SE" sz="1050" dirty="0">
                <a:solidFill>
                  <a:schemeClr val="tx1">
                    <a:lumMod val="75000"/>
                    <a:lumOff val="25000"/>
                  </a:schemeClr>
                </a:solidFill>
              </a:rPr>
              <a:t> to different </a:t>
            </a:r>
            <a:r>
              <a:rPr lang="sv-SE" sz="1050" dirty="0" err="1">
                <a:solidFill>
                  <a:schemeClr val="tx1">
                    <a:lumMod val="75000"/>
                    <a:lumOff val="25000"/>
                  </a:schemeClr>
                </a:solidFill>
              </a:rPr>
              <a:t>types</a:t>
            </a:r>
            <a:r>
              <a:rPr lang="sv-SE" sz="1050" dirty="0">
                <a:solidFill>
                  <a:schemeClr val="tx1">
                    <a:lumMod val="75000"/>
                    <a:lumOff val="25000"/>
                  </a:schemeClr>
                </a:solidFill>
              </a:rPr>
              <a:t> </a:t>
            </a:r>
            <a:r>
              <a:rPr lang="sv-SE" sz="1050" dirty="0" err="1">
                <a:solidFill>
                  <a:schemeClr val="tx1">
                    <a:lumMod val="75000"/>
                    <a:lumOff val="25000"/>
                  </a:schemeClr>
                </a:solidFill>
              </a:rPr>
              <a:t>of</a:t>
            </a:r>
            <a:r>
              <a:rPr lang="sv-SE" sz="1050" dirty="0">
                <a:solidFill>
                  <a:schemeClr val="tx1">
                    <a:lumMod val="75000"/>
                    <a:lumOff val="25000"/>
                  </a:schemeClr>
                </a:solidFill>
              </a:rPr>
              <a:t> </a:t>
            </a:r>
            <a:r>
              <a:rPr lang="sv-SE" sz="1050" dirty="0" err="1">
                <a:solidFill>
                  <a:schemeClr val="tx1">
                    <a:lumMod val="75000"/>
                    <a:lumOff val="25000"/>
                  </a:schemeClr>
                </a:solidFill>
              </a:rPr>
              <a:t>agreements</a:t>
            </a:r>
            <a:br>
              <a:rPr lang="sv-SE" sz="1050" dirty="0">
                <a:solidFill>
                  <a:schemeClr val="tx1">
                    <a:lumMod val="75000"/>
                    <a:lumOff val="25000"/>
                  </a:schemeClr>
                </a:solidFill>
              </a:rPr>
            </a:br>
            <a:endParaRPr lang="sv-SE" sz="1050" dirty="0">
              <a:solidFill>
                <a:schemeClr val="tx1">
                  <a:lumMod val="75000"/>
                  <a:lumOff val="25000"/>
                </a:schemeClr>
              </a:solidFill>
            </a:endParaRPr>
          </a:p>
        </p:txBody>
      </p:sp>
      <p:sp>
        <p:nvSpPr>
          <p:cNvPr id="19" name="Rectangle 18">
            <a:extLst>
              <a:ext uri="{FF2B5EF4-FFF2-40B4-BE49-F238E27FC236}">
                <a16:creationId xmlns:a16="http://schemas.microsoft.com/office/drawing/2014/main" id="{B764C66E-9341-0045-B17D-AE6630C77E4A}"/>
              </a:ext>
            </a:extLst>
          </p:cNvPr>
          <p:cNvSpPr/>
          <p:nvPr/>
        </p:nvSpPr>
        <p:spPr>
          <a:xfrm>
            <a:off x="6917861" y="2066776"/>
            <a:ext cx="2168723" cy="4098528"/>
          </a:xfrm>
          <a:prstGeom prst="rect">
            <a:avLst/>
          </a:prstGeom>
          <a:gradFill>
            <a:gsLst>
              <a:gs pos="53000">
                <a:schemeClr val="accent5">
                  <a:lumMod val="5000"/>
                  <a:lumOff val="95000"/>
                </a:schemeClr>
              </a:gs>
              <a:gs pos="99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5">
            <a:extLst>
              <a:ext uri="{FF2B5EF4-FFF2-40B4-BE49-F238E27FC236}">
                <a16:creationId xmlns:a16="http://schemas.microsoft.com/office/drawing/2014/main" id="{0C584099-6438-A345-BAE0-9FDB665EE5AA}"/>
              </a:ext>
            </a:extLst>
          </p:cNvPr>
          <p:cNvPicPr>
            <a:picLocks noChangeAspect="1"/>
          </p:cNvPicPr>
          <p:nvPr/>
        </p:nvPicPr>
        <p:blipFill>
          <a:blip r:embed="rId4"/>
          <a:stretch>
            <a:fillRect/>
          </a:stretch>
        </p:blipFill>
        <p:spPr>
          <a:xfrm>
            <a:off x="7380312" y="2146375"/>
            <a:ext cx="1289777" cy="767567"/>
          </a:xfrm>
          <a:prstGeom prst="rect">
            <a:avLst/>
          </a:prstGeom>
          <a:effectLst>
            <a:reflection blurRad="165100" stA="93000" endPos="65000" dist="50800" dir="5400000" sy="-100000" algn="bl" rotWithShape="0"/>
          </a:effectLst>
        </p:spPr>
      </p:pic>
      <p:pic>
        <p:nvPicPr>
          <p:cNvPr id="8" name="Picture 7">
            <a:extLst>
              <a:ext uri="{FF2B5EF4-FFF2-40B4-BE49-F238E27FC236}">
                <a16:creationId xmlns:a16="http://schemas.microsoft.com/office/drawing/2014/main" id="{2457D1F0-B2A9-D740-9822-61624C69FE8D}"/>
              </a:ext>
            </a:extLst>
          </p:cNvPr>
          <p:cNvPicPr>
            <a:picLocks noChangeAspect="1"/>
          </p:cNvPicPr>
          <p:nvPr/>
        </p:nvPicPr>
        <p:blipFill>
          <a:blip r:embed="rId5"/>
          <a:stretch>
            <a:fillRect/>
          </a:stretch>
        </p:blipFill>
        <p:spPr>
          <a:xfrm>
            <a:off x="3792663" y="2146375"/>
            <a:ext cx="1368152" cy="855095"/>
          </a:xfrm>
          <a:prstGeom prst="rect">
            <a:avLst/>
          </a:prstGeom>
          <a:effectLst>
            <a:reflection blurRad="114300" stA="66000" endPos="65000" dist="50800" dir="5400000" sy="-100000" algn="bl" rotWithShape="0"/>
            <a:softEdge rad="50800"/>
          </a:effectLst>
        </p:spPr>
      </p:pic>
      <p:sp>
        <p:nvSpPr>
          <p:cNvPr id="28" name="TextBox 27">
            <a:extLst>
              <a:ext uri="{FF2B5EF4-FFF2-40B4-BE49-F238E27FC236}">
                <a16:creationId xmlns:a16="http://schemas.microsoft.com/office/drawing/2014/main" id="{CE11468E-BAEC-BF4B-BEEB-85B5DE0F075E}"/>
              </a:ext>
            </a:extLst>
          </p:cNvPr>
          <p:cNvSpPr txBox="1"/>
          <p:nvPr/>
        </p:nvSpPr>
        <p:spPr>
          <a:xfrm>
            <a:off x="7524328" y="1672001"/>
            <a:ext cx="742511" cy="307777"/>
          </a:xfrm>
          <a:prstGeom prst="rect">
            <a:avLst/>
          </a:prstGeom>
          <a:noFill/>
        </p:spPr>
        <p:txBody>
          <a:bodyPr wrap="none" rtlCol="0">
            <a:spAutoFit/>
          </a:bodyPr>
          <a:lstStyle/>
          <a:p>
            <a:r>
              <a:rPr lang="sv-SE" sz="1400" i="1" u="sng" dirty="0" err="1">
                <a:solidFill>
                  <a:srgbClr val="0070C0"/>
                </a:solidFill>
                <a:latin typeface="Verdana" panose="020B0604030504040204" pitchFamily="34" charset="0"/>
                <a:ea typeface="Verdana" panose="020B0604030504040204" pitchFamily="34" charset="0"/>
                <a:cs typeface="Verdana" panose="020B0604030504040204" pitchFamily="34" charset="0"/>
              </a:rPr>
              <a:t>Travel</a:t>
            </a:r>
            <a:endParaRPr lang="sv-SE" sz="1400" i="1" u="sng"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F1B7A2C4-C0A3-8E4F-8527-766AB972E2AD}"/>
              </a:ext>
            </a:extLst>
          </p:cNvPr>
          <p:cNvSpPr txBox="1"/>
          <p:nvPr/>
        </p:nvSpPr>
        <p:spPr>
          <a:xfrm>
            <a:off x="7044038" y="3824906"/>
            <a:ext cx="1768433" cy="1384995"/>
          </a:xfrm>
          <a:prstGeom prst="rect">
            <a:avLst/>
          </a:prstGeom>
          <a:noFill/>
        </p:spPr>
        <p:txBody>
          <a:bodyPr wrap="none" rtlCol="0">
            <a:spAutoFit/>
          </a:bodyPr>
          <a:lstStyle/>
          <a:p>
            <a:pPr marL="285750" indent="-285750">
              <a:buFont typeface="Arial" panose="020B0604020202020204" pitchFamily="34" charset="0"/>
              <a:buChar char="•"/>
            </a:pPr>
            <a:r>
              <a:rPr lang="sv-SE" sz="1050" dirty="0">
                <a:solidFill>
                  <a:schemeClr val="tx1">
                    <a:lumMod val="75000"/>
                    <a:lumOff val="25000"/>
                  </a:schemeClr>
                </a:solidFill>
              </a:rPr>
              <a:t>ESS </a:t>
            </a:r>
            <a:r>
              <a:rPr lang="sv-SE" sz="1050" dirty="0" err="1">
                <a:solidFill>
                  <a:schemeClr val="tx1">
                    <a:lumMod val="75000"/>
                    <a:lumOff val="25000"/>
                  </a:schemeClr>
                </a:solidFill>
              </a:rPr>
              <a:t>Rules</a:t>
            </a:r>
            <a:r>
              <a:rPr lang="sv-SE" sz="1050" dirty="0">
                <a:solidFill>
                  <a:schemeClr val="tx1">
                    <a:lumMod val="75000"/>
                    <a:lumOff val="25000"/>
                  </a:schemeClr>
                </a:solidFill>
              </a:rPr>
              <a:t> for </a:t>
            </a:r>
            <a:r>
              <a:rPr lang="sv-SE" sz="1050" dirty="0" err="1">
                <a:solidFill>
                  <a:schemeClr val="tx1">
                    <a:lumMod val="75000"/>
                    <a:lumOff val="25000"/>
                  </a:schemeClr>
                </a:solidFill>
              </a:rPr>
              <a:t>Travel</a:t>
            </a:r>
            <a:endParaRPr lang="sv-SE" sz="1050" dirty="0">
              <a:solidFill>
                <a:schemeClr val="tx1">
                  <a:lumMod val="75000"/>
                  <a:lumOff val="25000"/>
                </a:schemeClr>
              </a:solidFill>
            </a:endParaRPr>
          </a:p>
          <a:p>
            <a:pPr marL="285750" indent="-285750">
              <a:buFont typeface="Arial" panose="020B0604020202020204" pitchFamily="34" charset="0"/>
              <a:buChar char="•"/>
            </a:pPr>
            <a:r>
              <a:rPr lang="sv-SE" sz="1050" dirty="0" err="1">
                <a:solidFill>
                  <a:schemeClr val="tx1">
                    <a:lumMod val="75000"/>
                    <a:lumOff val="25000"/>
                  </a:schemeClr>
                </a:solidFill>
              </a:rPr>
              <a:t>Travel</a:t>
            </a:r>
            <a:r>
              <a:rPr lang="sv-SE" sz="1050" dirty="0">
                <a:solidFill>
                  <a:schemeClr val="tx1">
                    <a:lumMod val="75000"/>
                    <a:lumOff val="25000"/>
                  </a:schemeClr>
                </a:solidFill>
              </a:rPr>
              <a:t> </a:t>
            </a:r>
            <a:r>
              <a:rPr lang="sv-SE" sz="1050" dirty="0" err="1">
                <a:solidFill>
                  <a:schemeClr val="tx1">
                    <a:lumMod val="75000"/>
                    <a:lumOff val="25000"/>
                  </a:schemeClr>
                </a:solidFill>
              </a:rPr>
              <a:t>Authorization</a:t>
            </a:r>
            <a:endParaRPr lang="sv-SE" sz="1050" dirty="0">
              <a:solidFill>
                <a:schemeClr val="tx1">
                  <a:lumMod val="75000"/>
                  <a:lumOff val="25000"/>
                </a:schemeClr>
              </a:solidFill>
            </a:endParaRPr>
          </a:p>
          <a:p>
            <a:pPr marL="285750" indent="-285750">
              <a:buFont typeface="Arial" panose="020B0604020202020204" pitchFamily="34" charset="0"/>
              <a:buChar char="•"/>
            </a:pPr>
            <a:r>
              <a:rPr lang="sv-SE" sz="1050" dirty="0" err="1">
                <a:solidFill>
                  <a:schemeClr val="tx1">
                    <a:lumMod val="75000"/>
                    <a:lumOff val="25000"/>
                  </a:schemeClr>
                </a:solidFill>
              </a:rPr>
              <a:t>Travel</a:t>
            </a:r>
            <a:r>
              <a:rPr lang="sv-SE" sz="1050" dirty="0">
                <a:solidFill>
                  <a:schemeClr val="tx1">
                    <a:lumMod val="75000"/>
                    <a:lumOff val="25000"/>
                  </a:schemeClr>
                </a:solidFill>
              </a:rPr>
              <a:t> Agency (</a:t>
            </a:r>
            <a:r>
              <a:rPr lang="sv-SE" sz="1050" dirty="0" err="1">
                <a:solidFill>
                  <a:schemeClr val="tx1">
                    <a:lumMod val="75000"/>
                    <a:lumOff val="25000"/>
                  </a:schemeClr>
                </a:solidFill>
              </a:rPr>
              <a:t>Egencia</a:t>
            </a:r>
            <a:r>
              <a:rPr lang="sv-SE" sz="1050" dirty="0">
                <a:solidFill>
                  <a:schemeClr val="tx1">
                    <a:lumMod val="75000"/>
                    <a:lumOff val="25000"/>
                  </a:schemeClr>
                </a:solidFill>
              </a:rPr>
              <a:t>)</a:t>
            </a:r>
          </a:p>
          <a:p>
            <a:pPr marL="285750" indent="-285750">
              <a:buFont typeface="Arial" panose="020B0604020202020204" pitchFamily="34" charset="0"/>
              <a:buChar char="•"/>
            </a:pPr>
            <a:r>
              <a:rPr lang="sv-SE" sz="1050" dirty="0" err="1">
                <a:solidFill>
                  <a:schemeClr val="tx1">
                    <a:lumMod val="75000"/>
                    <a:lumOff val="25000"/>
                  </a:schemeClr>
                </a:solidFill>
              </a:rPr>
              <a:t>Hotels</a:t>
            </a:r>
            <a:endParaRPr lang="sv-SE" sz="1050" dirty="0">
              <a:solidFill>
                <a:schemeClr val="tx1">
                  <a:lumMod val="75000"/>
                  <a:lumOff val="25000"/>
                </a:schemeClr>
              </a:solidFill>
            </a:endParaRPr>
          </a:p>
          <a:p>
            <a:pPr marL="285750" indent="-285750">
              <a:buFont typeface="Arial" panose="020B0604020202020204" pitchFamily="34" charset="0"/>
              <a:buChar char="•"/>
            </a:pPr>
            <a:r>
              <a:rPr lang="sv-SE" sz="1050" dirty="0">
                <a:solidFill>
                  <a:schemeClr val="tx1">
                    <a:lumMod val="75000"/>
                    <a:lumOff val="25000"/>
                  </a:schemeClr>
                </a:solidFill>
              </a:rPr>
              <a:t>Taxi</a:t>
            </a:r>
          </a:p>
          <a:p>
            <a:pPr marL="285750" indent="-285750">
              <a:buFont typeface="Arial" panose="020B0604020202020204" pitchFamily="34" charset="0"/>
              <a:buChar char="•"/>
            </a:pPr>
            <a:r>
              <a:rPr lang="sv-SE" sz="1050" dirty="0">
                <a:solidFill>
                  <a:schemeClr val="tx1">
                    <a:lumMod val="75000"/>
                    <a:lumOff val="25000"/>
                  </a:schemeClr>
                </a:solidFill>
              </a:rPr>
              <a:t>Car </a:t>
            </a:r>
            <a:r>
              <a:rPr lang="sv-SE" sz="1050" dirty="0" err="1">
                <a:solidFill>
                  <a:schemeClr val="tx1">
                    <a:lumMod val="75000"/>
                    <a:lumOff val="25000"/>
                  </a:schemeClr>
                </a:solidFill>
              </a:rPr>
              <a:t>rental</a:t>
            </a:r>
            <a:endParaRPr lang="sv-SE" sz="1050" dirty="0">
              <a:solidFill>
                <a:schemeClr val="tx1">
                  <a:lumMod val="75000"/>
                  <a:lumOff val="25000"/>
                </a:schemeClr>
              </a:solidFill>
            </a:endParaRPr>
          </a:p>
          <a:p>
            <a:pPr marL="285750" indent="-285750">
              <a:buFont typeface="Arial" panose="020B0604020202020204" pitchFamily="34" charset="0"/>
              <a:buChar char="•"/>
            </a:pPr>
            <a:r>
              <a:rPr lang="sv-SE" sz="1050" dirty="0">
                <a:solidFill>
                  <a:schemeClr val="tx1">
                    <a:lumMod val="75000"/>
                    <a:lumOff val="25000"/>
                  </a:schemeClr>
                </a:solidFill>
              </a:rPr>
              <a:t>Visa</a:t>
            </a:r>
          </a:p>
          <a:p>
            <a:pPr marL="285750" indent="-285750">
              <a:buFont typeface="Arial" panose="020B0604020202020204" pitchFamily="34" charset="0"/>
              <a:buChar char="•"/>
            </a:pPr>
            <a:r>
              <a:rPr lang="sv-SE" sz="1050" dirty="0" err="1">
                <a:solidFill>
                  <a:schemeClr val="tx1">
                    <a:lumMod val="75000"/>
                    <a:lumOff val="25000"/>
                  </a:schemeClr>
                </a:solidFill>
              </a:rPr>
              <a:t>Contract</a:t>
            </a:r>
            <a:r>
              <a:rPr lang="sv-SE" sz="1050" dirty="0">
                <a:solidFill>
                  <a:schemeClr val="tx1">
                    <a:lumMod val="75000"/>
                    <a:lumOff val="25000"/>
                  </a:schemeClr>
                </a:solidFill>
              </a:rPr>
              <a:t> management</a:t>
            </a:r>
          </a:p>
        </p:txBody>
      </p:sp>
      <p:sp>
        <p:nvSpPr>
          <p:cNvPr id="18" name="TextBox 17">
            <a:extLst>
              <a:ext uri="{FF2B5EF4-FFF2-40B4-BE49-F238E27FC236}">
                <a16:creationId xmlns:a16="http://schemas.microsoft.com/office/drawing/2014/main" id="{50F6AB2F-EB3E-344C-8FB4-9FE7D695713D}"/>
              </a:ext>
            </a:extLst>
          </p:cNvPr>
          <p:cNvSpPr txBox="1"/>
          <p:nvPr/>
        </p:nvSpPr>
        <p:spPr>
          <a:xfrm>
            <a:off x="2347877" y="6336678"/>
            <a:ext cx="4465296" cy="253916"/>
          </a:xfrm>
          <a:prstGeom prst="rect">
            <a:avLst/>
          </a:prstGeom>
          <a:noFill/>
        </p:spPr>
        <p:txBody>
          <a:bodyPr wrap="square" rtlCol="0">
            <a:spAutoFit/>
          </a:bodyPr>
          <a:lstStyle/>
          <a:p>
            <a:r>
              <a:rPr lang="sv-SE" sz="1050" dirty="0">
                <a:solidFill>
                  <a:schemeClr val="tx1">
                    <a:lumMod val="75000"/>
                    <a:lumOff val="25000"/>
                  </a:schemeClr>
                </a:solidFill>
              </a:rPr>
              <a:t>*Legal Division </a:t>
            </a:r>
            <a:r>
              <a:rPr lang="sv-SE" sz="1050" dirty="0" err="1">
                <a:solidFill>
                  <a:schemeClr val="tx1">
                    <a:lumMod val="75000"/>
                    <a:lumOff val="25000"/>
                  </a:schemeClr>
                </a:solidFill>
              </a:rPr>
              <a:t>dissolved</a:t>
            </a:r>
            <a:r>
              <a:rPr lang="sv-SE" sz="1050" dirty="0">
                <a:solidFill>
                  <a:schemeClr val="tx1">
                    <a:lumMod val="75000"/>
                    <a:lumOff val="25000"/>
                  </a:schemeClr>
                </a:solidFill>
              </a:rPr>
              <a:t> in </a:t>
            </a:r>
            <a:r>
              <a:rPr lang="sv-SE" sz="1050" dirty="0" err="1">
                <a:solidFill>
                  <a:schemeClr val="tx1">
                    <a:lumMod val="75000"/>
                    <a:lumOff val="25000"/>
                  </a:schemeClr>
                </a:solidFill>
              </a:rPr>
              <a:t>autumn</a:t>
            </a:r>
            <a:r>
              <a:rPr lang="sv-SE" sz="1050" dirty="0">
                <a:solidFill>
                  <a:schemeClr val="tx1">
                    <a:lumMod val="75000"/>
                    <a:lumOff val="25000"/>
                  </a:schemeClr>
                </a:solidFill>
              </a:rPr>
              <a:t> 2017 and </a:t>
            </a:r>
            <a:r>
              <a:rPr lang="sv-SE" sz="1050" dirty="0" err="1">
                <a:solidFill>
                  <a:schemeClr val="tx1">
                    <a:lumMod val="75000"/>
                    <a:lumOff val="25000"/>
                  </a:schemeClr>
                </a:solidFill>
              </a:rPr>
              <a:t>integrated</a:t>
            </a:r>
            <a:r>
              <a:rPr lang="sv-SE" sz="1050" dirty="0">
                <a:solidFill>
                  <a:schemeClr val="tx1">
                    <a:lumMod val="75000"/>
                    <a:lumOff val="25000"/>
                  </a:schemeClr>
                </a:solidFill>
              </a:rPr>
              <a:t> </a:t>
            </a:r>
            <a:r>
              <a:rPr lang="sv-SE" sz="1050" dirty="0" err="1">
                <a:solidFill>
                  <a:schemeClr val="tx1">
                    <a:lumMod val="75000"/>
                    <a:lumOff val="25000"/>
                  </a:schemeClr>
                </a:solidFill>
              </a:rPr>
              <a:t>into</a:t>
            </a:r>
            <a:r>
              <a:rPr lang="sv-SE" sz="1050" dirty="0">
                <a:solidFill>
                  <a:schemeClr val="tx1">
                    <a:lumMod val="75000"/>
                    <a:lumOff val="25000"/>
                  </a:schemeClr>
                </a:solidFill>
              </a:rPr>
              <a:t> SPL and In-Kind</a:t>
            </a:r>
          </a:p>
        </p:txBody>
      </p:sp>
    </p:spTree>
    <p:extLst>
      <p:ext uri="{BB962C8B-B14F-4D97-AF65-F5344CB8AC3E}">
        <p14:creationId xmlns:p14="http://schemas.microsoft.com/office/powerpoint/2010/main" val="193165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ERIC Procurement Rules</a:t>
            </a:r>
          </a:p>
        </p:txBody>
      </p:sp>
      <p:sp>
        <p:nvSpPr>
          <p:cNvPr id="2" name="Subtitle 1"/>
          <p:cNvSpPr>
            <a:spLocks noGrp="1"/>
          </p:cNvSpPr>
          <p:nvPr>
            <p:ph idx="1"/>
          </p:nvPr>
        </p:nvSpPr>
        <p:spPr>
          <a:xfrm>
            <a:off x="323528" y="1559223"/>
            <a:ext cx="8568952" cy="4655542"/>
          </a:xfrm>
        </p:spPr>
        <p:txBody>
          <a:bodyPr>
            <a:noAutofit/>
          </a:bodyPr>
          <a:lstStyle/>
          <a:p>
            <a:pPr marL="0" indent="0">
              <a:buNone/>
            </a:pPr>
            <a:r>
              <a:rPr lang="en-US" sz="1800" dirty="0">
                <a:solidFill>
                  <a:schemeClr val="tx1"/>
                </a:solidFill>
              </a:rPr>
              <a:t>ESS procurement governed by the European Spallation Source ERIC procurement rules (as of 1 October 2015, before that ESS AB following LOU)</a:t>
            </a:r>
          </a:p>
          <a:p>
            <a:pPr marL="285750" indent="-285750">
              <a:buFont typeface="Arial"/>
              <a:buChar char="•"/>
            </a:pPr>
            <a:r>
              <a:rPr lang="en-US" sz="1800" dirty="0">
                <a:solidFill>
                  <a:schemeClr val="tx1"/>
                </a:solidFill>
              </a:rPr>
              <a:t>Purpose</a:t>
            </a:r>
          </a:p>
          <a:p>
            <a:pPr lvl="1">
              <a:buFont typeface="Arial"/>
              <a:buChar char="•"/>
            </a:pPr>
            <a:r>
              <a:rPr lang="en-US" sz="1600" dirty="0">
                <a:solidFill>
                  <a:schemeClr val="tx1"/>
                </a:solidFill>
              </a:rPr>
              <a:t>To explain how ESS ERIC conducts procurement</a:t>
            </a:r>
          </a:p>
          <a:p>
            <a:pPr lvl="1">
              <a:buFont typeface="Arial"/>
              <a:buChar char="•"/>
            </a:pPr>
            <a:r>
              <a:rPr lang="en-US" sz="1600" dirty="0">
                <a:solidFill>
                  <a:srgbClr val="000000"/>
                </a:solidFill>
              </a:rPr>
              <a:t>Apply to all procurement from ESS cash budget</a:t>
            </a:r>
          </a:p>
          <a:p>
            <a:pPr marL="285750" indent="-285750">
              <a:buFont typeface="Arial"/>
              <a:buChar char="•"/>
            </a:pPr>
            <a:r>
              <a:rPr lang="en-US" sz="1800" dirty="0"/>
              <a:t>Principles and objectives </a:t>
            </a:r>
            <a:endParaRPr lang="en-US" sz="1800" dirty="0">
              <a:solidFill>
                <a:srgbClr val="FF0000"/>
              </a:solidFill>
            </a:endParaRPr>
          </a:p>
          <a:p>
            <a:pPr lvl="1">
              <a:buFont typeface="Arial"/>
              <a:buChar char="•"/>
            </a:pPr>
            <a:r>
              <a:rPr lang="en-US" sz="1800" dirty="0">
                <a:solidFill>
                  <a:srgbClr val="000000"/>
                </a:solidFill>
              </a:rPr>
              <a:t>Following the EU treaty principles of:</a:t>
            </a:r>
          </a:p>
          <a:p>
            <a:pPr marL="1200150" lvl="2" indent="-285750">
              <a:buFont typeface="Arial"/>
              <a:buChar char="•"/>
            </a:pPr>
            <a:r>
              <a:rPr lang="en-US" sz="1400" dirty="0">
                <a:solidFill>
                  <a:srgbClr val="000000"/>
                </a:solidFill>
              </a:rPr>
              <a:t>Transparency, proportionality, mutual recognition, equal treatment and non-discrimination</a:t>
            </a:r>
          </a:p>
          <a:p>
            <a:pPr lvl="1">
              <a:buFont typeface="Arial"/>
              <a:buChar char="•"/>
            </a:pPr>
            <a:r>
              <a:rPr lang="en-US" sz="1800" dirty="0">
                <a:solidFill>
                  <a:srgbClr val="000000"/>
                </a:solidFill>
              </a:rPr>
              <a:t>Promoting the objectives of:</a:t>
            </a:r>
          </a:p>
          <a:p>
            <a:pPr marL="1200150" lvl="2" indent="-285750">
              <a:buFont typeface="Arial"/>
              <a:buChar char="•"/>
            </a:pPr>
            <a:r>
              <a:rPr lang="en-US" sz="1400" b="1" u="sng" dirty="0">
                <a:solidFill>
                  <a:srgbClr val="000000"/>
                </a:solidFill>
              </a:rPr>
              <a:t>Value for money</a:t>
            </a:r>
            <a:r>
              <a:rPr lang="en-US" sz="1400" dirty="0">
                <a:solidFill>
                  <a:srgbClr val="000000"/>
                </a:solidFill>
              </a:rPr>
              <a:t>, publicity, integrity, innovation, sustainability</a:t>
            </a:r>
            <a:endParaRPr lang="en-US" sz="1800" dirty="0">
              <a:solidFill>
                <a:schemeClr val="tx1"/>
              </a:solidFill>
            </a:endParaRPr>
          </a:p>
          <a:p>
            <a:pPr marL="285750" indent="-285750">
              <a:buFont typeface="Arial"/>
              <a:buChar char="•"/>
            </a:pPr>
            <a:r>
              <a:rPr lang="en-US" sz="1800" dirty="0">
                <a:solidFill>
                  <a:schemeClr val="tx1"/>
                </a:solidFill>
              </a:rPr>
              <a:t>Revision done in April 2017</a:t>
            </a:r>
          </a:p>
          <a:p>
            <a:pPr marL="742950" lvl="1" indent="-285750">
              <a:buFont typeface="Arial"/>
              <a:buChar char="•"/>
            </a:pPr>
            <a:r>
              <a:rPr lang="en-US" sz="1800" dirty="0">
                <a:solidFill>
                  <a:srgbClr val="000000"/>
                </a:solidFill>
              </a:rPr>
              <a:t>Increase of low-value threshold from EUR5K to EUR10K</a:t>
            </a:r>
          </a:p>
          <a:p>
            <a:pPr marL="400050">
              <a:buFont typeface="Arial"/>
              <a:buChar char="•"/>
            </a:pPr>
            <a:r>
              <a:rPr lang="en-US" sz="1800" dirty="0">
                <a:solidFill>
                  <a:srgbClr val="000000"/>
                </a:solidFill>
              </a:rPr>
              <a:t>Providing a process for appeal, internal process that protects ESS from court proceedings (no new appeals received in 2018 so far). Malmö court has confirmed on three occasions that ESS does not fall under their jurisdiction.</a:t>
            </a:r>
          </a:p>
          <a:p>
            <a:pPr marL="57150" indent="0">
              <a:buNone/>
            </a:pPr>
            <a:r>
              <a:rPr lang="en-US" sz="1800" dirty="0"/>
              <a:t>Available at </a:t>
            </a:r>
            <a:r>
              <a:rPr lang="en-US" sz="1800" dirty="0">
                <a:hlinkClick r:id="rId3"/>
              </a:rPr>
              <a:t>https://europeanspallationsource.se/procurement</a:t>
            </a:r>
            <a:endParaRPr lang="en-US" sz="1800" dirty="0"/>
          </a:p>
        </p:txBody>
      </p:sp>
      <p:sp>
        <p:nvSpPr>
          <p:cNvPr id="4"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algn="r">
              <a:defRPr sz="1200">
                <a:solidFill>
                  <a:srgbClr val="0094CA"/>
                </a:solidFill>
              </a:defRPr>
            </a:lvl1pPr>
          </a:lstStyle>
          <a:p>
            <a:fld id="{038C62C7-F79B-CD4A-A5DF-5683BBEC4A65}" type="slidenum">
              <a:rPr lang="sv-SE">
                <a:solidFill>
                  <a:schemeClr val="bg1">
                    <a:lumMod val="50000"/>
                  </a:schemeClr>
                </a:solidFill>
              </a:rPr>
              <a:pPr/>
              <a:t>7</a:t>
            </a:fld>
            <a:endParaRPr lang="sv-SE" dirty="0">
              <a:solidFill>
                <a:schemeClr val="bg1">
                  <a:lumMod val="50000"/>
                </a:schemeClr>
              </a:solidFill>
            </a:endParaRPr>
          </a:p>
        </p:txBody>
      </p:sp>
    </p:spTree>
    <p:extLst>
      <p:ext uri="{BB962C8B-B14F-4D97-AF65-F5344CB8AC3E}">
        <p14:creationId xmlns:p14="http://schemas.microsoft.com/office/powerpoint/2010/main" val="58816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ERIC Procurement Rules – Overview of Procurement Procedures*</a:t>
            </a:r>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sp>
        <p:nvSpPr>
          <p:cNvPr id="3" name="TextBox 2"/>
          <p:cNvSpPr txBox="1"/>
          <p:nvPr/>
        </p:nvSpPr>
        <p:spPr>
          <a:xfrm>
            <a:off x="323528" y="6084842"/>
            <a:ext cx="8064896" cy="738664"/>
          </a:xfrm>
          <a:prstGeom prst="rect">
            <a:avLst/>
          </a:prstGeom>
          <a:noFill/>
        </p:spPr>
        <p:txBody>
          <a:bodyPr wrap="square" rtlCol="0">
            <a:spAutoFit/>
          </a:bodyPr>
          <a:lstStyle/>
          <a:p>
            <a:r>
              <a:rPr lang="en-US" sz="1400" dirty="0"/>
              <a:t>*Minimum procedure applicable by value</a:t>
            </a:r>
          </a:p>
          <a:p>
            <a:r>
              <a:rPr lang="en-US" sz="1400" dirty="0"/>
              <a:t>**Minimum timing does </a:t>
            </a:r>
            <a:r>
              <a:rPr lang="en-US" sz="1400" i="1" u="sng" dirty="0"/>
              <a:t>not</a:t>
            </a:r>
            <a:r>
              <a:rPr lang="en-US" sz="1400" dirty="0"/>
              <a:t> include time required for preparation and evaluation**</a:t>
            </a:r>
          </a:p>
          <a:p>
            <a:pPr marL="285750" indent="-285750">
              <a:buFont typeface="Wingdings" charset="2"/>
              <a:buChar char="Ø"/>
            </a:pPr>
            <a:r>
              <a:rPr lang="en-GB" sz="1400" dirty="0"/>
              <a:t>Transparency: publication of awarded contracts (&gt;50K EUR) on website</a:t>
            </a:r>
          </a:p>
        </p:txBody>
      </p:sp>
      <p:graphicFrame>
        <p:nvGraphicFramePr>
          <p:cNvPr id="11" name="Table 10">
            <a:extLst>
              <a:ext uri="{FF2B5EF4-FFF2-40B4-BE49-F238E27FC236}">
                <a16:creationId xmlns:a16="http://schemas.microsoft.com/office/drawing/2014/main" id="{52961439-8D18-004F-8769-FEB2946182A7}"/>
              </a:ext>
            </a:extLst>
          </p:cNvPr>
          <p:cNvGraphicFramePr>
            <a:graphicFrameLocks noGrp="1"/>
          </p:cNvGraphicFramePr>
          <p:nvPr>
            <p:extLst/>
          </p:nvPr>
        </p:nvGraphicFramePr>
        <p:xfrm>
          <a:off x="69423" y="1417638"/>
          <a:ext cx="8967073" cy="4721944"/>
        </p:xfrm>
        <a:graphic>
          <a:graphicData uri="http://schemas.openxmlformats.org/drawingml/2006/table">
            <a:tbl>
              <a:tblPr/>
              <a:tblGrid>
                <a:gridCol w="1606938">
                  <a:extLst>
                    <a:ext uri="{9D8B030D-6E8A-4147-A177-3AD203B41FA5}">
                      <a16:colId xmlns:a16="http://schemas.microsoft.com/office/drawing/2014/main" val="2033236407"/>
                    </a:ext>
                  </a:extLst>
                </a:gridCol>
                <a:gridCol w="1753841">
                  <a:extLst>
                    <a:ext uri="{9D8B030D-6E8A-4147-A177-3AD203B41FA5}">
                      <a16:colId xmlns:a16="http://schemas.microsoft.com/office/drawing/2014/main" val="237216130"/>
                    </a:ext>
                  </a:extLst>
                </a:gridCol>
                <a:gridCol w="1609936">
                  <a:extLst>
                    <a:ext uri="{9D8B030D-6E8A-4147-A177-3AD203B41FA5}">
                      <a16:colId xmlns:a16="http://schemas.microsoft.com/office/drawing/2014/main" val="42573658"/>
                    </a:ext>
                  </a:extLst>
                </a:gridCol>
                <a:gridCol w="1271159">
                  <a:extLst>
                    <a:ext uri="{9D8B030D-6E8A-4147-A177-3AD203B41FA5}">
                      <a16:colId xmlns:a16="http://schemas.microsoft.com/office/drawing/2014/main" val="2782898436"/>
                    </a:ext>
                  </a:extLst>
                </a:gridCol>
                <a:gridCol w="1798811">
                  <a:extLst>
                    <a:ext uri="{9D8B030D-6E8A-4147-A177-3AD203B41FA5}">
                      <a16:colId xmlns:a16="http://schemas.microsoft.com/office/drawing/2014/main" val="2984520423"/>
                    </a:ext>
                  </a:extLst>
                </a:gridCol>
                <a:gridCol w="926388">
                  <a:extLst>
                    <a:ext uri="{9D8B030D-6E8A-4147-A177-3AD203B41FA5}">
                      <a16:colId xmlns:a16="http://schemas.microsoft.com/office/drawing/2014/main" val="104966042"/>
                    </a:ext>
                  </a:extLst>
                </a:gridCol>
              </a:tblGrid>
              <a:tr h="385335">
                <a:tc>
                  <a:txBody>
                    <a:bodyPr/>
                    <a:lstStyle/>
                    <a:p>
                      <a:pPr algn="ctr" fontAlgn="ctr"/>
                      <a:r>
                        <a:rPr lang="sv-SE" sz="1200" b="1" i="0" u="none" strike="noStrike" dirty="0" err="1">
                          <a:solidFill>
                            <a:srgbClr val="000000"/>
                          </a:solidFill>
                          <a:effectLst/>
                          <a:latin typeface="Calibri" panose="020F0502020204030204" pitchFamily="34" charset="0"/>
                        </a:rPr>
                        <a:t>Value</a:t>
                      </a:r>
                      <a:r>
                        <a:rPr lang="sv-SE" sz="1200" b="1" i="0" u="none" strike="noStrike" dirty="0">
                          <a:solidFill>
                            <a:srgbClr val="000000"/>
                          </a:solidFill>
                          <a:effectLst/>
                          <a:latin typeface="Calibri" panose="020F0502020204030204" pitchFamily="34" charset="0"/>
                        </a:rPr>
                        <a:t> </a:t>
                      </a:r>
                      <a:r>
                        <a:rPr lang="sv-SE" sz="1200" b="1" i="0" u="none" strike="noStrike" dirty="0" err="1">
                          <a:solidFill>
                            <a:srgbClr val="000000"/>
                          </a:solidFill>
                          <a:effectLst/>
                          <a:latin typeface="Calibri" panose="020F0502020204030204" pitchFamily="34" charset="0"/>
                        </a:rPr>
                        <a:t>Threshold</a:t>
                      </a:r>
                      <a:endParaRPr lang="sv-SE" sz="1200" b="1" i="0" u="none" strike="noStrike" dirty="0">
                        <a:solidFill>
                          <a:srgbClr val="000000"/>
                        </a:solidFill>
                        <a:effectLst/>
                        <a:latin typeface="Calibri" panose="020F0502020204030204" pitchFamily="34" charset="0"/>
                      </a:endParaRPr>
                    </a:p>
                  </a:txBody>
                  <a:tcPr marL="8219" marR="8219" marT="8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sv-SE" sz="1200" b="1" i="0" u="none" strike="noStrike">
                          <a:solidFill>
                            <a:srgbClr val="000000"/>
                          </a:solidFill>
                          <a:effectLst/>
                          <a:latin typeface="Calibri" panose="020F0502020204030204" pitchFamily="34" charset="0"/>
                        </a:rPr>
                        <a:t>Publication</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sv-SE" sz="1200" b="1" i="0" u="none" strike="noStrike">
                          <a:solidFill>
                            <a:srgbClr val="000000"/>
                          </a:solidFill>
                          <a:effectLst/>
                          <a:latin typeface="Calibri" panose="020F0502020204030204" pitchFamily="34" charset="0"/>
                        </a:rPr>
                        <a:t>Procurement procedure</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sv-SE" sz="1200" b="1" i="0" u="none" strike="noStrike">
                          <a:solidFill>
                            <a:srgbClr val="000000"/>
                          </a:solidFill>
                          <a:effectLst/>
                          <a:latin typeface="Calibri" panose="020F0502020204030204" pitchFamily="34" charset="0"/>
                        </a:rPr>
                        <a:t>Minimum timing</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sv-SE" sz="1200" b="1" i="0" u="none" strike="noStrike">
                          <a:solidFill>
                            <a:srgbClr val="000000"/>
                          </a:solidFill>
                          <a:effectLst/>
                          <a:latin typeface="Calibri" panose="020F0502020204030204" pitchFamily="34" charset="0"/>
                        </a:rPr>
                        <a:t>Variations in Timing</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sv-SE" sz="1200" b="1" i="0" u="none" strike="noStrike">
                          <a:solidFill>
                            <a:srgbClr val="000000"/>
                          </a:solidFill>
                          <a:effectLst/>
                          <a:latin typeface="Calibri" panose="020F0502020204030204" pitchFamily="34" charset="0"/>
                        </a:rPr>
                        <a:t>Standstill Period</a:t>
                      </a:r>
                    </a:p>
                  </a:txBody>
                  <a:tcPr marL="8219" marR="8219" marT="8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142035"/>
                  </a:ext>
                </a:extLst>
              </a:tr>
              <a:tr h="196902">
                <a:tc rowSpan="3">
                  <a:txBody>
                    <a:bodyPr/>
                    <a:lstStyle/>
                    <a:p>
                      <a:pPr algn="ctr" fontAlgn="ctr"/>
                      <a:r>
                        <a:rPr lang="sv-SE" sz="1200" b="1" i="0" u="none" strike="noStrike" dirty="0">
                          <a:solidFill>
                            <a:srgbClr val="000000"/>
                          </a:solidFill>
                          <a:effectLst/>
                          <a:latin typeface="Calibri" panose="020F0502020204030204" pitchFamily="34" charset="0"/>
                        </a:rPr>
                        <a:t>&gt;200.000 EUR</a:t>
                      </a:r>
                    </a:p>
                  </a:txBody>
                  <a:tcPr marL="8219" marR="8219" marT="8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3">
                  <a:txBody>
                    <a:bodyPr/>
                    <a:lstStyle/>
                    <a:p>
                      <a:pPr algn="l" fontAlgn="ctr"/>
                      <a:r>
                        <a:rPr lang="sv-SE" sz="1200" b="0" i="0" u="none" strike="noStrike" dirty="0" err="1">
                          <a:solidFill>
                            <a:srgbClr val="000000"/>
                          </a:solidFill>
                          <a:effectLst/>
                          <a:latin typeface="Calibri" panose="020F0502020204030204" pitchFamily="34" charset="0"/>
                        </a:rPr>
                        <a:t>Publication</a:t>
                      </a:r>
                      <a:r>
                        <a:rPr lang="sv-SE" sz="1200" b="0" i="0" u="none" strike="noStrike" dirty="0">
                          <a:solidFill>
                            <a:srgbClr val="000000"/>
                          </a:solidFill>
                          <a:effectLst/>
                          <a:latin typeface="Calibri" panose="020F0502020204030204" pitchFamily="34" charset="0"/>
                        </a:rPr>
                        <a:t> on ESS </a:t>
                      </a:r>
                      <a:r>
                        <a:rPr lang="sv-SE" sz="1200" b="0" i="0" u="none" strike="noStrike" dirty="0" err="1">
                          <a:solidFill>
                            <a:srgbClr val="000000"/>
                          </a:solidFill>
                          <a:effectLst/>
                          <a:latin typeface="Calibri" panose="020F0502020204030204" pitchFamily="34" charset="0"/>
                        </a:rPr>
                        <a:t>website</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Other</a:t>
                      </a:r>
                      <a:r>
                        <a:rPr lang="sv-SE" sz="1200" b="0" i="0" u="none" strike="noStrike" dirty="0">
                          <a:solidFill>
                            <a:srgbClr val="000000"/>
                          </a:solidFill>
                          <a:effectLst/>
                          <a:latin typeface="Calibri" panose="020F0502020204030204" pitchFamily="34" charset="0"/>
                        </a:rPr>
                        <a:t> media </a:t>
                      </a:r>
                      <a:r>
                        <a:rPr lang="sv-SE" sz="1200" b="0" i="0" u="none" strike="noStrike" dirty="0" err="1">
                          <a:solidFill>
                            <a:srgbClr val="000000"/>
                          </a:solidFill>
                          <a:effectLst/>
                          <a:latin typeface="Calibri" panose="020F0502020204030204" pitchFamily="34" charset="0"/>
                        </a:rPr>
                        <a:t>depending</a:t>
                      </a:r>
                      <a:r>
                        <a:rPr lang="sv-SE" sz="1200" b="0" i="0" u="none" strike="noStrike" dirty="0">
                          <a:solidFill>
                            <a:srgbClr val="000000"/>
                          </a:solidFill>
                          <a:effectLst/>
                          <a:latin typeface="Calibri" panose="020F0502020204030204" pitchFamily="34" charset="0"/>
                        </a:rPr>
                        <a:t> on </a:t>
                      </a:r>
                      <a:r>
                        <a:rPr lang="sv-SE" sz="1200" b="0" i="0" u="none" strike="noStrike" dirty="0" err="1">
                          <a:solidFill>
                            <a:srgbClr val="000000"/>
                          </a:solidFill>
                          <a:effectLst/>
                          <a:latin typeface="Calibri" panose="020F0502020204030204" pitchFamily="34" charset="0"/>
                        </a:rPr>
                        <a:t>subject</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matter</a:t>
                      </a:r>
                      <a:r>
                        <a:rPr lang="sv-SE" sz="1200" b="0" i="0" u="none" strike="noStrike" dirty="0">
                          <a:solidFill>
                            <a:srgbClr val="000000"/>
                          </a:solidFill>
                          <a:effectLst/>
                          <a:latin typeface="Calibri" panose="020F0502020204030204" pitchFamily="34" charset="0"/>
                        </a:rPr>
                        <a:t> and </a:t>
                      </a:r>
                      <a:r>
                        <a:rPr lang="sv-SE" sz="1200" b="0" i="0" u="none" strike="noStrike" dirty="0" err="1">
                          <a:solidFill>
                            <a:srgbClr val="000000"/>
                          </a:solidFill>
                          <a:effectLst/>
                          <a:latin typeface="Calibri" panose="020F0502020204030204" pitchFamily="34" charset="0"/>
                        </a:rPr>
                        <a:t>value</a:t>
                      </a:r>
                      <a:r>
                        <a:rPr lang="sv-SE" sz="1200" b="0" i="0" u="none" strike="noStrike" dirty="0">
                          <a:solidFill>
                            <a:srgbClr val="000000"/>
                          </a:solidFill>
                          <a:effectLst/>
                          <a:latin typeface="Calibri" panose="020F0502020204030204" pitchFamily="34" charset="0"/>
                        </a:rPr>
                        <a:t>.</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b"/>
                      <a:r>
                        <a:rPr lang="sv-SE" sz="1200" b="0" i="0" u="none" strike="noStrike">
                          <a:solidFill>
                            <a:srgbClr val="000000"/>
                          </a:solidFill>
                          <a:effectLst/>
                          <a:latin typeface="Calibri" panose="020F0502020204030204" pitchFamily="34" charset="0"/>
                        </a:rPr>
                        <a:t>Open procedure</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sv-SE" sz="1200" b="0" i="0" u="none" strike="noStrike">
                          <a:solidFill>
                            <a:srgbClr val="000000"/>
                          </a:solidFill>
                          <a:effectLst/>
                          <a:latin typeface="Calibri" panose="020F0502020204030204" pitchFamily="34" charset="0"/>
                        </a:rPr>
                        <a:t>30 days</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3">
                  <a:txBody>
                    <a:bodyPr/>
                    <a:lstStyle/>
                    <a:p>
                      <a:pPr algn="l" fontAlgn="ctr"/>
                      <a:r>
                        <a:rPr lang="sv-SE" sz="1200" b="0" i="0" u="none" strike="noStrike">
                          <a:solidFill>
                            <a:srgbClr val="000000"/>
                          </a:solidFill>
                          <a:effectLst/>
                          <a:latin typeface="Calibri" panose="020F0502020204030204" pitchFamily="34" charset="0"/>
                        </a:rPr>
                        <a:t>(+) 5 days if not available by internet                                     (-) 3 days if receip of tenders electronically                           (-10) days if SAN published 30 days - 12 months in advance</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3">
                  <a:txBody>
                    <a:bodyPr/>
                    <a:lstStyle/>
                    <a:p>
                      <a:pPr algn="l" fontAlgn="ctr"/>
                      <a:r>
                        <a:rPr lang="sv-SE" sz="1200" b="0" i="0" u="none" strike="noStrike">
                          <a:solidFill>
                            <a:srgbClr val="000000"/>
                          </a:solidFill>
                          <a:effectLst/>
                          <a:latin typeface="Calibri" panose="020F0502020204030204" pitchFamily="34" charset="0"/>
                        </a:rPr>
                        <a:t>10 days</a:t>
                      </a:r>
                    </a:p>
                  </a:txBody>
                  <a:tcPr marL="8219" marR="8219" marT="8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7436254"/>
                  </a:ext>
                </a:extLst>
              </a:tr>
              <a:tr h="196902">
                <a:tc vMerge="1">
                  <a:txBody>
                    <a:bodyPr/>
                    <a:lstStyle/>
                    <a:p>
                      <a:endParaRPr lang="sv-SE"/>
                    </a:p>
                  </a:txBody>
                  <a:tcPr/>
                </a:tc>
                <a:tc vMerge="1">
                  <a:txBody>
                    <a:bodyPr/>
                    <a:lstStyle/>
                    <a:p>
                      <a:endParaRPr lang="sv-SE"/>
                    </a:p>
                  </a:txBody>
                  <a:tcPr/>
                </a:tc>
                <a:tc>
                  <a:txBody>
                    <a:bodyPr/>
                    <a:lstStyle/>
                    <a:p>
                      <a:pPr algn="l" fontAlgn="b"/>
                      <a:r>
                        <a:rPr lang="sv-SE" sz="1200" b="0" i="0" u="none" strike="noStrike">
                          <a:solidFill>
                            <a:srgbClr val="000000"/>
                          </a:solidFill>
                          <a:effectLst/>
                          <a:latin typeface="Calibri" panose="020F0502020204030204" pitchFamily="34" charset="0"/>
                        </a:rPr>
                        <a:t>Restricted procedure</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sv-SE" sz="1200" b="0" i="0" u="none" strike="noStrike">
                          <a:solidFill>
                            <a:srgbClr val="000000"/>
                          </a:solidFill>
                          <a:effectLst/>
                          <a:latin typeface="Calibri" panose="020F0502020204030204" pitchFamily="34" charset="0"/>
                        </a:rPr>
                        <a:t>25 days + 25 days</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4035128542"/>
                  </a:ext>
                </a:extLst>
              </a:tr>
              <a:tr h="991744">
                <a:tc vMerge="1">
                  <a:txBody>
                    <a:bodyPr/>
                    <a:lstStyle/>
                    <a:p>
                      <a:endParaRPr lang="sv-SE"/>
                    </a:p>
                  </a:txBody>
                  <a:tcPr/>
                </a:tc>
                <a:tc vMerge="1">
                  <a:txBody>
                    <a:bodyPr/>
                    <a:lstStyle/>
                    <a:p>
                      <a:endParaRPr lang="sv-SE"/>
                    </a:p>
                  </a:txBody>
                  <a:tcPr/>
                </a:tc>
                <a:tc>
                  <a:txBody>
                    <a:bodyPr/>
                    <a:lstStyle/>
                    <a:p>
                      <a:pPr algn="l" fontAlgn="ctr"/>
                      <a:r>
                        <a:rPr lang="sv-SE" sz="1200" b="0" i="0" u="none" strike="noStrike" dirty="0" err="1">
                          <a:solidFill>
                            <a:srgbClr val="000000"/>
                          </a:solidFill>
                          <a:effectLst/>
                          <a:latin typeface="Calibri" panose="020F0502020204030204" pitchFamily="34" charset="0"/>
                        </a:rPr>
                        <a:t>Competitive</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procedure</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with</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negotiation</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with</a:t>
                      </a:r>
                      <a:r>
                        <a:rPr lang="sv-SE" sz="1200" b="0" i="0" u="none" strike="noStrike" dirty="0">
                          <a:solidFill>
                            <a:srgbClr val="000000"/>
                          </a:solidFill>
                          <a:effectLst/>
                          <a:latin typeface="Calibri" panose="020F0502020204030204" pitchFamily="34" charset="0"/>
                        </a:rPr>
                        <a:t> or </a:t>
                      </a:r>
                      <a:r>
                        <a:rPr lang="sv-SE" sz="1200" b="0" i="0" u="none" strike="noStrike" dirty="0" err="1">
                          <a:solidFill>
                            <a:srgbClr val="000000"/>
                          </a:solidFill>
                          <a:effectLst/>
                          <a:latin typeface="Calibri" panose="020F0502020204030204" pitchFamily="34" charset="0"/>
                        </a:rPr>
                        <a:t>without</a:t>
                      </a:r>
                      <a:r>
                        <a:rPr lang="sv-SE" sz="1200" b="0" i="0" u="none" strike="noStrike" dirty="0">
                          <a:solidFill>
                            <a:srgbClr val="000000"/>
                          </a:solidFill>
                          <a:effectLst/>
                          <a:latin typeface="Calibri" panose="020F0502020204030204" pitchFamily="34" charset="0"/>
                        </a:rPr>
                        <a:t> initial tender</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sv-SE" sz="1200" b="0" i="0" u="none" strike="noStrike">
                          <a:solidFill>
                            <a:srgbClr val="000000"/>
                          </a:solidFill>
                          <a:effectLst/>
                          <a:latin typeface="Calibri" panose="020F0502020204030204" pitchFamily="34" charset="0"/>
                        </a:rPr>
                        <a:t>25 days / 30 days</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1856232793"/>
                  </a:ext>
                </a:extLst>
              </a:tr>
              <a:tr h="196902">
                <a:tc rowSpan="3">
                  <a:txBody>
                    <a:bodyPr/>
                    <a:lstStyle/>
                    <a:p>
                      <a:pPr algn="ctr" fontAlgn="ctr"/>
                      <a:r>
                        <a:rPr lang="sv-SE" sz="1200" b="1" i="0" u="none" strike="noStrike" dirty="0">
                          <a:solidFill>
                            <a:srgbClr val="000000"/>
                          </a:solidFill>
                          <a:effectLst/>
                          <a:latin typeface="Calibri" panose="020F0502020204030204" pitchFamily="34" charset="0"/>
                        </a:rPr>
                        <a:t>50.000 - 200.000 EUR</a:t>
                      </a:r>
                    </a:p>
                  </a:txBody>
                  <a:tcPr marL="8219" marR="8219" marT="8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3">
                  <a:txBody>
                    <a:bodyPr/>
                    <a:lstStyle/>
                    <a:p>
                      <a:pPr algn="l" fontAlgn="ctr"/>
                      <a:r>
                        <a:rPr lang="sv-SE" sz="1200" b="0" i="0" u="none" strike="noStrike">
                          <a:solidFill>
                            <a:srgbClr val="000000"/>
                          </a:solidFill>
                          <a:effectLst/>
                          <a:latin typeface="Calibri" panose="020F0502020204030204" pitchFamily="34" charset="0"/>
                        </a:rPr>
                        <a:t>Publication on ESS website. Other media depending on subject matter and value.</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sv-SE" sz="1200" b="0" i="0" u="none" strike="noStrike" dirty="0" err="1">
                          <a:solidFill>
                            <a:srgbClr val="000000"/>
                          </a:solidFill>
                          <a:effectLst/>
                          <a:latin typeface="Calibri" panose="020F0502020204030204" pitchFamily="34" charset="0"/>
                        </a:rPr>
                        <a:t>Open</a:t>
                      </a:r>
                      <a:r>
                        <a:rPr lang="sv-SE" sz="1200" b="0" i="0" u="none" strike="noStrike" dirty="0">
                          <a:solidFill>
                            <a:srgbClr val="000000"/>
                          </a:solidFill>
                          <a:effectLst/>
                          <a:latin typeface="Calibri" panose="020F0502020204030204" pitchFamily="34" charset="0"/>
                        </a:rPr>
                        <a:t> </a:t>
                      </a:r>
                      <a:r>
                        <a:rPr lang="sv-SE" sz="1200" b="0" i="0" u="none" strike="noStrike" dirty="0" err="1">
                          <a:solidFill>
                            <a:srgbClr val="000000"/>
                          </a:solidFill>
                          <a:effectLst/>
                          <a:latin typeface="Calibri" panose="020F0502020204030204" pitchFamily="34" charset="0"/>
                        </a:rPr>
                        <a:t>procedure</a:t>
                      </a:r>
                      <a:endParaRPr lang="sv-SE" sz="1200" b="0" i="0" u="none" strike="noStrike" dirty="0">
                        <a:solidFill>
                          <a:srgbClr val="000000"/>
                        </a:solidFill>
                        <a:effectLst/>
                        <a:latin typeface="Calibri" panose="020F0502020204030204" pitchFamily="34" charset="0"/>
                      </a:endParaRP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sv-SE" sz="1200" b="0" i="0" u="none" strike="noStrike">
                          <a:solidFill>
                            <a:srgbClr val="000000"/>
                          </a:solidFill>
                          <a:effectLst/>
                          <a:latin typeface="Calibri" panose="020F0502020204030204" pitchFamily="34" charset="0"/>
                        </a:rPr>
                        <a:t>20 days</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3">
                  <a:txBody>
                    <a:bodyPr/>
                    <a:lstStyle/>
                    <a:p>
                      <a:pPr algn="l" fontAlgn="ctr"/>
                      <a:r>
                        <a:rPr lang="sv-SE" sz="1200" b="0" i="0" u="none" strike="noStrike">
                          <a:solidFill>
                            <a:srgbClr val="000000"/>
                          </a:solidFill>
                          <a:effectLst/>
                          <a:latin typeface="Calibri" panose="020F0502020204030204" pitchFamily="34" charset="0"/>
                        </a:rPr>
                        <a:t>(+) 5 days if documents not available by internet                 (-) 3 days if receipt of tenders electronically</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3">
                  <a:txBody>
                    <a:bodyPr/>
                    <a:lstStyle/>
                    <a:p>
                      <a:pPr algn="l" fontAlgn="ctr"/>
                      <a:r>
                        <a:rPr lang="sv-SE" sz="1200" b="0" i="0" u="none" strike="noStrike">
                          <a:solidFill>
                            <a:srgbClr val="000000"/>
                          </a:solidFill>
                          <a:effectLst/>
                          <a:latin typeface="Calibri" panose="020F0502020204030204" pitchFamily="34" charset="0"/>
                        </a:rPr>
                        <a:t>10 days (optional)</a:t>
                      </a:r>
                    </a:p>
                  </a:txBody>
                  <a:tcPr marL="8219" marR="8219" marT="8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81316409"/>
                  </a:ext>
                </a:extLst>
              </a:tr>
              <a:tr h="196902">
                <a:tc vMerge="1">
                  <a:txBody>
                    <a:bodyPr/>
                    <a:lstStyle/>
                    <a:p>
                      <a:endParaRPr lang="sv-SE"/>
                    </a:p>
                  </a:txBody>
                  <a:tcPr/>
                </a:tc>
                <a:tc vMerge="1">
                  <a:txBody>
                    <a:bodyPr/>
                    <a:lstStyle/>
                    <a:p>
                      <a:endParaRPr lang="sv-SE"/>
                    </a:p>
                  </a:txBody>
                  <a:tcPr/>
                </a:tc>
                <a:tc>
                  <a:txBody>
                    <a:bodyPr/>
                    <a:lstStyle/>
                    <a:p>
                      <a:pPr algn="l" fontAlgn="b"/>
                      <a:r>
                        <a:rPr lang="sv-SE" sz="1200" b="0" i="0" u="none" strike="noStrike">
                          <a:solidFill>
                            <a:srgbClr val="000000"/>
                          </a:solidFill>
                          <a:effectLst/>
                          <a:latin typeface="Calibri" panose="020F0502020204030204" pitchFamily="34" charset="0"/>
                        </a:rPr>
                        <a:t>Restricted procedure</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sv-SE" sz="1200" b="0" i="0" u="none" strike="noStrike" dirty="0">
                          <a:solidFill>
                            <a:srgbClr val="000000"/>
                          </a:solidFill>
                          <a:effectLst/>
                          <a:latin typeface="Calibri" panose="020F0502020204030204" pitchFamily="34" charset="0"/>
                        </a:rPr>
                        <a:t>15 </a:t>
                      </a:r>
                      <a:r>
                        <a:rPr lang="sv-SE" sz="1200" b="0" i="0" u="none" strike="noStrike" dirty="0" err="1">
                          <a:solidFill>
                            <a:srgbClr val="000000"/>
                          </a:solidFill>
                          <a:effectLst/>
                          <a:latin typeface="Calibri" panose="020F0502020204030204" pitchFamily="34" charset="0"/>
                        </a:rPr>
                        <a:t>days</a:t>
                      </a:r>
                      <a:r>
                        <a:rPr lang="sv-SE" sz="1200" b="0" i="0" u="none" strike="noStrike" dirty="0">
                          <a:solidFill>
                            <a:srgbClr val="000000"/>
                          </a:solidFill>
                          <a:effectLst/>
                          <a:latin typeface="Calibri" panose="020F0502020204030204" pitchFamily="34" charset="0"/>
                        </a:rPr>
                        <a:t> + 15 </a:t>
                      </a:r>
                      <a:r>
                        <a:rPr lang="sv-SE" sz="1200" b="0" i="0" u="none" strike="noStrike" dirty="0" err="1">
                          <a:solidFill>
                            <a:srgbClr val="000000"/>
                          </a:solidFill>
                          <a:effectLst/>
                          <a:latin typeface="Calibri" panose="020F0502020204030204" pitchFamily="34" charset="0"/>
                        </a:rPr>
                        <a:t>days</a:t>
                      </a:r>
                      <a:endParaRPr lang="sv-SE" sz="1200" b="0" i="0" u="none" strike="noStrike" dirty="0">
                        <a:solidFill>
                          <a:srgbClr val="000000"/>
                        </a:solidFill>
                        <a:effectLst/>
                        <a:latin typeface="Calibri" panose="020F0502020204030204" pitchFamily="34" charset="0"/>
                      </a:endParaRP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468336307"/>
                  </a:ext>
                </a:extLst>
              </a:tr>
              <a:tr h="579446">
                <a:tc vMerge="1">
                  <a:txBody>
                    <a:bodyPr/>
                    <a:lstStyle/>
                    <a:p>
                      <a:endParaRPr lang="sv-SE"/>
                    </a:p>
                  </a:txBody>
                  <a:tcPr/>
                </a:tc>
                <a:tc vMerge="1">
                  <a:txBody>
                    <a:bodyPr/>
                    <a:lstStyle/>
                    <a:p>
                      <a:endParaRPr lang="sv-SE"/>
                    </a:p>
                  </a:txBody>
                  <a:tcPr/>
                </a:tc>
                <a:tc>
                  <a:txBody>
                    <a:bodyPr/>
                    <a:lstStyle/>
                    <a:p>
                      <a:pPr algn="l" fontAlgn="ctr"/>
                      <a:r>
                        <a:rPr lang="sv-SE" sz="1200" b="0" i="0" u="none" strike="noStrike">
                          <a:solidFill>
                            <a:srgbClr val="000000"/>
                          </a:solidFill>
                          <a:effectLst/>
                          <a:latin typeface="Calibri" panose="020F0502020204030204" pitchFamily="34" charset="0"/>
                        </a:rPr>
                        <a:t>Competitive procedure with negotiation, with or without initial tender</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ctr"/>
                      <a:r>
                        <a:rPr lang="sv-SE" sz="1200" b="0" i="0" u="none" strike="noStrike" dirty="0">
                          <a:solidFill>
                            <a:srgbClr val="000000"/>
                          </a:solidFill>
                          <a:effectLst/>
                          <a:latin typeface="Calibri" panose="020F0502020204030204" pitchFamily="34" charset="0"/>
                        </a:rPr>
                        <a:t>15 </a:t>
                      </a:r>
                      <a:r>
                        <a:rPr lang="sv-SE" sz="1200" b="0" i="0" u="none" strike="noStrike" dirty="0" err="1">
                          <a:solidFill>
                            <a:srgbClr val="000000"/>
                          </a:solidFill>
                          <a:effectLst/>
                          <a:latin typeface="Calibri" panose="020F0502020204030204" pitchFamily="34" charset="0"/>
                        </a:rPr>
                        <a:t>days</a:t>
                      </a:r>
                      <a:r>
                        <a:rPr lang="sv-SE" sz="1200" b="0" i="0" u="none" strike="noStrike" dirty="0">
                          <a:solidFill>
                            <a:srgbClr val="000000"/>
                          </a:solidFill>
                          <a:effectLst/>
                          <a:latin typeface="Calibri" panose="020F0502020204030204" pitchFamily="34" charset="0"/>
                        </a:rPr>
                        <a:t> / 20 </a:t>
                      </a:r>
                      <a:r>
                        <a:rPr lang="sv-SE" sz="1200" b="0" i="0" u="none" strike="noStrike" dirty="0" err="1">
                          <a:solidFill>
                            <a:srgbClr val="000000"/>
                          </a:solidFill>
                          <a:effectLst/>
                          <a:latin typeface="Calibri" panose="020F0502020204030204" pitchFamily="34" charset="0"/>
                        </a:rPr>
                        <a:t>days</a:t>
                      </a:r>
                      <a:endParaRPr lang="sv-SE" sz="1200" b="0" i="0" u="none" strike="noStrike" dirty="0">
                        <a:solidFill>
                          <a:srgbClr val="000000"/>
                        </a:solidFill>
                        <a:effectLst/>
                        <a:latin typeface="Calibri" panose="020F0502020204030204" pitchFamily="34" charset="0"/>
                      </a:endParaRP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1653281212"/>
                  </a:ext>
                </a:extLst>
              </a:tr>
              <a:tr h="824597">
                <a:tc>
                  <a:txBody>
                    <a:bodyPr/>
                    <a:lstStyle/>
                    <a:p>
                      <a:pPr algn="ctr" fontAlgn="ctr"/>
                      <a:r>
                        <a:rPr lang="sv-SE" sz="1200" b="1" i="0" u="none" strike="noStrike">
                          <a:solidFill>
                            <a:srgbClr val="000000"/>
                          </a:solidFill>
                          <a:effectLst/>
                          <a:latin typeface="Calibri" panose="020F0502020204030204" pitchFamily="34" charset="0"/>
                        </a:rPr>
                        <a:t>10.000 - 49.999 EUR</a:t>
                      </a:r>
                    </a:p>
                  </a:txBody>
                  <a:tcPr marL="8219" marR="8219" marT="8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ctr"/>
                      <a:r>
                        <a:rPr lang="sv-SE" sz="1200" b="0" i="0" u="none" strike="noStrike">
                          <a:solidFill>
                            <a:srgbClr val="000000"/>
                          </a:solidFill>
                          <a:effectLst/>
                          <a:latin typeface="Calibri" panose="020F0502020204030204" pitchFamily="34" charset="0"/>
                        </a:rPr>
                        <a:t>Optional on ESS website.</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ctr"/>
                      <a:r>
                        <a:rPr lang="sv-SE" sz="1200" b="0" i="0" u="none" strike="noStrike">
                          <a:solidFill>
                            <a:srgbClr val="000000"/>
                          </a:solidFill>
                          <a:effectLst/>
                          <a:latin typeface="Calibri" panose="020F0502020204030204" pitchFamily="34" charset="0"/>
                        </a:rPr>
                        <a:t>Request For Quotation on website (optional) or directly to minimum 3 suppliers</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ctr"/>
                      <a:r>
                        <a:rPr lang="sv-SE" sz="1200" b="0" i="0" u="none" strike="noStrike">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ctr"/>
                      <a:r>
                        <a:rPr lang="sv-SE" sz="1200" b="0" i="0" u="none" strike="noStrike" dirty="0">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ctr"/>
                      <a:r>
                        <a:rPr lang="sv-SE" sz="1200" b="0" i="0" u="none" strike="noStrike">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415869975"/>
                  </a:ext>
                </a:extLst>
              </a:tr>
              <a:tr h="573768">
                <a:tc>
                  <a:txBody>
                    <a:bodyPr/>
                    <a:lstStyle/>
                    <a:p>
                      <a:pPr algn="ctr" fontAlgn="ctr"/>
                      <a:r>
                        <a:rPr lang="sv-SE" sz="1200" b="1" i="0" u="none" strike="noStrike">
                          <a:solidFill>
                            <a:srgbClr val="000000"/>
                          </a:solidFill>
                          <a:effectLst/>
                          <a:latin typeface="Calibri" panose="020F0502020204030204" pitchFamily="34" charset="0"/>
                        </a:rPr>
                        <a:t>&lt;10.000 EUR</a:t>
                      </a:r>
                    </a:p>
                  </a:txBody>
                  <a:tcPr marL="8219" marR="8219" marT="8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sv-SE" sz="1200" b="0" i="0" u="none" strike="noStrike">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sv-SE" sz="1200" b="0" i="0" u="none" strike="noStrike">
                          <a:solidFill>
                            <a:srgbClr val="000000"/>
                          </a:solidFill>
                          <a:effectLst/>
                          <a:latin typeface="Calibri" panose="020F0502020204030204" pitchFamily="34" charset="0"/>
                        </a:rPr>
                        <a:t>Request For Quotation or price comparison with limited competition</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sv-SE" sz="1200" b="0" i="0" u="none" strike="noStrike">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sv-SE" sz="1200" b="0" i="0" u="none" strike="noStrike" dirty="0">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sv-SE" sz="1200" b="0" i="0" u="none" strike="noStrike" dirty="0">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578695056"/>
                  </a:ext>
                </a:extLst>
              </a:tr>
              <a:tr h="579446">
                <a:tc>
                  <a:txBody>
                    <a:bodyPr/>
                    <a:lstStyle/>
                    <a:p>
                      <a:pPr algn="ctr" fontAlgn="ctr"/>
                      <a:r>
                        <a:rPr lang="sv-SE" sz="1200" b="1" i="0" u="none" strike="noStrike" dirty="0">
                          <a:solidFill>
                            <a:schemeClr val="bg1"/>
                          </a:solidFill>
                          <a:effectLst/>
                          <a:latin typeface="Calibri" panose="020F0502020204030204" pitchFamily="34" charset="0"/>
                        </a:rPr>
                        <a:t>&lt;300 EUR</a:t>
                      </a:r>
                    </a:p>
                  </a:txBody>
                  <a:tcPr marL="8219" marR="8219" marT="821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l" fontAlgn="ctr"/>
                      <a:r>
                        <a:rPr lang="sv-SE" sz="1200" b="0" i="0" u="none" strike="noStrike">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l" fontAlgn="ctr"/>
                      <a:r>
                        <a:rPr lang="sv-SE" sz="1200" b="0" i="0" u="none" strike="noStrike" dirty="0" err="1">
                          <a:solidFill>
                            <a:schemeClr val="bg1"/>
                          </a:solidFill>
                          <a:effectLst/>
                          <a:latin typeface="Calibri" panose="020F0502020204030204" pitchFamily="34" charset="0"/>
                        </a:rPr>
                        <a:t>Established</a:t>
                      </a:r>
                      <a:r>
                        <a:rPr lang="sv-SE" sz="1200" b="0" i="0" u="none" strike="noStrike" dirty="0">
                          <a:solidFill>
                            <a:schemeClr val="bg1"/>
                          </a:solidFill>
                          <a:effectLst/>
                          <a:latin typeface="Calibri" panose="020F0502020204030204" pitchFamily="34" charset="0"/>
                        </a:rPr>
                        <a:t> ESS shop </a:t>
                      </a:r>
                      <a:r>
                        <a:rPr lang="sv-SE" sz="1200" b="0" i="0" u="none" strike="noStrike" dirty="0" err="1">
                          <a:solidFill>
                            <a:schemeClr val="bg1"/>
                          </a:solidFill>
                          <a:effectLst/>
                          <a:latin typeface="Calibri" panose="020F0502020204030204" pitchFamily="34" charset="0"/>
                        </a:rPr>
                        <a:t>accounts</a:t>
                      </a:r>
                      <a:r>
                        <a:rPr lang="sv-SE" sz="1200" b="0" i="0" u="none" strike="noStrike" dirty="0">
                          <a:solidFill>
                            <a:schemeClr val="bg1"/>
                          </a:solidFill>
                          <a:effectLst/>
                          <a:latin typeface="Calibri" panose="020F0502020204030204" pitchFamily="34" charset="0"/>
                        </a:rPr>
                        <a:t> for </a:t>
                      </a:r>
                      <a:r>
                        <a:rPr lang="sv-SE" sz="1200" b="0" i="0" u="none" strike="noStrike" dirty="0" err="1">
                          <a:solidFill>
                            <a:schemeClr val="bg1"/>
                          </a:solidFill>
                          <a:effectLst/>
                          <a:latin typeface="Calibri" panose="020F0502020204030204" pitchFamily="34" charset="0"/>
                        </a:rPr>
                        <a:t>immediate</a:t>
                      </a:r>
                      <a:r>
                        <a:rPr lang="sv-SE" sz="1200" b="0" i="0" u="none" strike="noStrike" dirty="0">
                          <a:solidFill>
                            <a:schemeClr val="bg1"/>
                          </a:solidFill>
                          <a:effectLst/>
                          <a:latin typeface="Calibri" panose="020F0502020204030204" pitchFamily="34" charset="0"/>
                        </a:rPr>
                        <a:t> </a:t>
                      </a:r>
                      <a:r>
                        <a:rPr lang="sv-SE" sz="1200" b="0" i="0" u="none" strike="noStrike" dirty="0" err="1">
                          <a:solidFill>
                            <a:schemeClr val="bg1"/>
                          </a:solidFill>
                          <a:effectLst/>
                          <a:latin typeface="Calibri" panose="020F0502020204030204" pitchFamily="34" charset="0"/>
                        </a:rPr>
                        <a:t>needs</a:t>
                      </a:r>
                      <a:endParaRPr lang="sv-SE" sz="1200" b="0" i="0" u="none" strike="noStrike" dirty="0">
                        <a:solidFill>
                          <a:schemeClr val="bg1"/>
                        </a:solidFill>
                        <a:effectLst/>
                        <a:latin typeface="Calibri" panose="020F0502020204030204" pitchFamily="34" charset="0"/>
                      </a:endParaRP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l" fontAlgn="ctr"/>
                      <a:r>
                        <a:rPr lang="sv-SE" sz="1200" b="0" i="0" u="none" strike="noStrike">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l" fontAlgn="ctr"/>
                      <a:r>
                        <a:rPr lang="sv-SE" sz="1200" b="0" i="0" u="none" strike="noStrike" dirty="0">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l" fontAlgn="ctr"/>
                      <a:r>
                        <a:rPr lang="sv-SE" sz="1200" b="0" i="0" u="none" strike="noStrike" dirty="0">
                          <a:solidFill>
                            <a:srgbClr val="000000"/>
                          </a:solidFill>
                          <a:effectLst/>
                          <a:latin typeface="Calibri" panose="020F0502020204030204" pitchFamily="34" charset="0"/>
                        </a:rPr>
                        <a:t> --</a:t>
                      </a:r>
                    </a:p>
                  </a:txBody>
                  <a:tcPr marL="8219" marR="8219" marT="821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822764157"/>
                  </a:ext>
                </a:extLst>
              </a:tr>
            </a:tbl>
          </a:graphicData>
        </a:graphic>
      </p:graphicFrame>
    </p:spTree>
    <p:extLst>
      <p:ext uri="{BB962C8B-B14F-4D97-AF65-F5344CB8AC3E}">
        <p14:creationId xmlns:p14="http://schemas.microsoft.com/office/powerpoint/2010/main" val="50232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Results of the procurement process:</a:t>
            </a:r>
            <a:br>
              <a:rPr lang="en-US" sz="2400" dirty="0"/>
            </a:br>
            <a:r>
              <a:rPr lang="en-US" sz="2400" dirty="0"/>
              <a:t>Suppliers and contracts</a:t>
            </a:r>
          </a:p>
        </p:txBody>
      </p:sp>
      <p:sp>
        <p:nvSpPr>
          <p:cNvPr id="3" name="Content Placeholder 2"/>
          <p:cNvSpPr>
            <a:spLocks noGrp="1"/>
          </p:cNvSpPr>
          <p:nvPr>
            <p:ph idx="1"/>
          </p:nvPr>
        </p:nvSpPr>
        <p:spPr/>
        <p:txBody>
          <a:bodyPr>
            <a:noAutofit/>
          </a:bodyPr>
          <a:lstStyle/>
          <a:p>
            <a:pPr>
              <a:buFont typeface="Arial" charset="0"/>
              <a:buChar char="•"/>
            </a:pPr>
            <a:r>
              <a:rPr lang="en-US" sz="1800" dirty="0"/>
              <a:t>ESS aims to works with a diverse group of suppliers</a:t>
            </a:r>
            <a:endParaRPr lang="is-IS" sz="1800" dirty="0"/>
          </a:p>
          <a:p>
            <a:pPr lvl="1">
              <a:buFont typeface="Arial" charset="0"/>
              <a:buChar char="•"/>
            </a:pPr>
            <a:r>
              <a:rPr lang="en-US" sz="1600" dirty="0"/>
              <a:t>Opportunities for SMEs, for example</a:t>
            </a:r>
          </a:p>
          <a:p>
            <a:pPr lvl="2">
              <a:buFont typeface="Arial" charset="0"/>
              <a:buChar char="•"/>
            </a:pPr>
            <a:r>
              <a:rPr lang="en-US" sz="1400" dirty="0"/>
              <a:t>Procurements &lt;200K EUR =&gt; simplified selection of companies</a:t>
            </a:r>
          </a:p>
          <a:p>
            <a:pPr lvl="2">
              <a:buFont typeface="Arial" charset="0"/>
              <a:buChar char="•"/>
            </a:pPr>
            <a:r>
              <a:rPr lang="en-US" sz="1400" dirty="0"/>
              <a:t>Contracts (including framework agreements) may be divided into lots</a:t>
            </a:r>
          </a:p>
          <a:p>
            <a:endParaRPr lang="is-IS" sz="1800" dirty="0"/>
          </a:p>
          <a:p>
            <a:r>
              <a:rPr lang="is-IS" sz="1800" dirty="0"/>
              <a:t>Types of commercial contracts</a:t>
            </a:r>
          </a:p>
          <a:p>
            <a:pPr lvl="1"/>
            <a:r>
              <a:rPr lang="is-IS" sz="1600" dirty="0"/>
              <a:t>Framework agreements for goods and/or services</a:t>
            </a:r>
          </a:p>
          <a:p>
            <a:pPr lvl="2"/>
            <a:r>
              <a:rPr lang="is-IS" sz="1400" dirty="0"/>
              <a:t>eg, vacuum components, technical consultants and services</a:t>
            </a:r>
          </a:p>
          <a:p>
            <a:pPr lvl="1"/>
            <a:r>
              <a:rPr lang="is-IS" sz="1600" dirty="0"/>
              <a:t>Supply and service agreements</a:t>
            </a:r>
          </a:p>
          <a:p>
            <a:pPr lvl="2"/>
            <a:r>
              <a:rPr lang="is-IS" sz="1400" dirty="0"/>
              <a:t>eg, one-off sourcing of technical systems (klystrons, modulators, cryoplants, etc)</a:t>
            </a:r>
          </a:p>
          <a:p>
            <a:pPr lvl="1"/>
            <a:r>
              <a:rPr lang="is-IS" sz="1600" dirty="0"/>
              <a:t>Sevice agreements</a:t>
            </a:r>
          </a:p>
          <a:p>
            <a:pPr lvl="2"/>
            <a:r>
              <a:rPr lang="en-US" sz="1400" dirty="0"/>
              <a:t>e</a:t>
            </a:r>
            <a:r>
              <a:rPr lang="is-IS" sz="1400" dirty="0"/>
              <a:t>g, outsourcing of various functions (travel, logistics, etc)</a:t>
            </a:r>
          </a:p>
          <a:p>
            <a:pPr lvl="1"/>
            <a:r>
              <a:rPr lang="is-IS" sz="1600" dirty="0"/>
              <a:t>Services + materials agreements</a:t>
            </a:r>
          </a:p>
          <a:p>
            <a:pPr lvl="2"/>
            <a:r>
              <a:rPr lang="is-IS" sz="1400" dirty="0"/>
              <a:t>eg, installation related contracts</a:t>
            </a:r>
          </a:p>
          <a:p>
            <a:pPr lvl="1"/>
            <a:r>
              <a:rPr lang="is-IS" sz="1600" dirty="0"/>
              <a:t>Purchase orders </a:t>
            </a:r>
          </a:p>
          <a:p>
            <a:pPr lvl="1"/>
            <a:r>
              <a:rPr lang="is-IS" sz="1600" dirty="0"/>
              <a:t>Specific contracts under framework agreements</a:t>
            </a:r>
            <a:endParaRPr lang="en-US" sz="16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spTree>
    <p:extLst>
      <p:ext uri="{BB962C8B-B14F-4D97-AF65-F5344CB8AC3E}">
        <p14:creationId xmlns:p14="http://schemas.microsoft.com/office/powerpoint/2010/main" val="1993907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Chess Core Powerpoint</Template>
  <TotalTime>15378</TotalTime>
  <Words>1660</Words>
  <Application>Microsoft Macintosh PowerPoint</Application>
  <PresentationFormat>On-screen Show (4:3)</PresentationFormat>
  <Paragraphs>318</Paragraphs>
  <Slides>19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Chalkduster</vt:lpstr>
      <vt:lpstr>Helvetica</vt:lpstr>
      <vt:lpstr>Verdana</vt:lpstr>
      <vt:lpstr>Wingdings</vt:lpstr>
      <vt:lpstr>Office Theme</vt:lpstr>
      <vt:lpstr>European Spallation Source ERIC Procurement Overview</vt:lpstr>
      <vt:lpstr>Opportunities for doing business with ESS</vt:lpstr>
      <vt:lpstr>Financing includes cash and deliverables</vt:lpstr>
      <vt:lpstr>ESS In-Kind Goals</vt:lpstr>
      <vt:lpstr>ESS In-Kind Partners</vt:lpstr>
      <vt:lpstr>Functions covered in SPL Division</vt:lpstr>
      <vt:lpstr>ERIC Procurement Rules</vt:lpstr>
      <vt:lpstr>ERIC Procurement Rules – Overview of Procurement Procedures*</vt:lpstr>
      <vt:lpstr>Results of the procurement process: Suppliers and contracts</vt:lpstr>
      <vt:lpstr>ESS &amp; innovation</vt:lpstr>
      <vt:lpstr>ESS procurement information </vt:lpstr>
      <vt:lpstr>Guidelines for Suppliers</vt:lpstr>
      <vt:lpstr>Guideline for Communicating with Current and/or Potential Suppliers (ESS-0064128)</vt:lpstr>
      <vt:lpstr>E-Procurement Tool</vt:lpstr>
      <vt:lpstr>Procurement activities currently ongoing</vt:lpstr>
      <vt:lpstr>Procurement activities currently ongoing</vt:lpstr>
      <vt:lpstr>Procurement activities currently ongoing</vt:lpstr>
      <vt:lpstr>Resourcing – October 2018</vt:lpstr>
      <vt:lpstr>Thank you for your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Microsoft Office User</dc:creator>
  <cp:lastModifiedBy>Microsoft Office User</cp:lastModifiedBy>
  <cp:revision>59</cp:revision>
  <cp:lastPrinted>2018-02-26T09:35:56Z</cp:lastPrinted>
  <dcterms:created xsi:type="dcterms:W3CDTF">2017-11-08T14:51:55Z</dcterms:created>
  <dcterms:modified xsi:type="dcterms:W3CDTF">2018-11-28T14:34:35Z</dcterms:modified>
</cp:coreProperties>
</file>