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6858000" cx="12192000"/>
  <p:notesSz cx="6858000" cy="9144000"/>
  <p:embeddedFontLst>
    <p:embeddedFont>
      <p:font typeface="Century Gothic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59E28761-091B-46F1-A845-950E38F683A3}">
  <a:tblStyle styleId="{59E28761-091B-46F1-A845-950E38F683A3}" styleName="Table_0">
    <a:wholeTbl>
      <a:tcTxStyle b="off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fill>
          <a:solidFill>
            <a:schemeClr val="lt1">
              <a:alpha val="20000"/>
            </a:schemeClr>
          </a:solidFill>
        </a:fill>
      </a:tcStyle>
    </a:band1H>
    <a:band2H>
      <a:tcTxStyle b="off" i="off"/>
    </a:band2H>
    <a:band1V>
      <a:tcTxStyle b="off" i="off"/>
      <a:tcStyle>
        <a:fill>
          <a:solidFill>
            <a:schemeClr val="lt1">
              <a:alpha val="20000"/>
            </a:schemeClr>
          </a:solidFill>
        </a:fill>
      </a:tcStyle>
    </a:band1V>
    <a:band2V>
      <a:tcTxStyle b="off" i="off"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 b="off" i="off"/>
    </a:seCell>
    <a:swCell>
      <a:tcTxStyle b="off" i="off"/>
    </a:swCell>
    <a:firstRow>
      <a:tcTxStyle b="on" i="off"/>
      <a:tcStyle>
        <a:tcBdr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CenturyGothic-regular.fntdata"/><Relationship Id="rId25" Type="http://schemas.openxmlformats.org/officeDocument/2006/relationships/slide" Target="slides/slide19.xml"/><Relationship Id="rId28" Type="http://schemas.openxmlformats.org/officeDocument/2006/relationships/font" Target="fonts/CenturyGothic-italic.fntdata"/><Relationship Id="rId27" Type="http://schemas.openxmlformats.org/officeDocument/2006/relationships/font" Target="fonts/CenturyGothic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CenturyGothic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lajd tytułowy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751012" y="609601"/>
            <a:ext cx="8676222" cy="3200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entury Gothic"/>
              <a:buNone/>
              <a:defRPr b="0" i="0" sz="4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751012" y="3886200"/>
            <a:ext cx="8676222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b="0" i="0" sz="21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raz panoramiczny z podpisem">
  <p:cSld name="Obraz panoramiczny z podpisem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1141413" y="4732865"/>
            <a:ext cx="99060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  <a:defRPr b="0" i="0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11"/>
          <p:cNvSpPr/>
          <p:nvPr>
            <p:ph idx="2" type="pic"/>
          </p:nvPr>
        </p:nvSpPr>
        <p:spPr>
          <a:xfrm>
            <a:off x="1979612" y="932112"/>
            <a:ext cx="8225944" cy="3164976"/>
          </a:xfrm>
          <a:prstGeom prst="roundRect">
            <a:avLst>
              <a:gd fmla="val 4380" name="adj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1" name="Google Shape;71;p11"/>
          <p:cNvSpPr txBox="1"/>
          <p:nvPr>
            <p:ph idx="1" type="body"/>
          </p:nvPr>
        </p:nvSpPr>
        <p:spPr>
          <a:xfrm>
            <a:off x="1141413" y="5299603"/>
            <a:ext cx="9906000" cy="4937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2" name="Google Shape;72;p11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3" name="Google Shape;73;p11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4" name="Google Shape;74;p11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ytuł i podpis">
  <p:cSld name="Tytuł i podpis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/>
          <p:nvPr>
            <p:ph type="title"/>
          </p:nvPr>
        </p:nvSpPr>
        <p:spPr>
          <a:xfrm>
            <a:off x="1141412" y="609601"/>
            <a:ext cx="9905999" cy="3124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p12"/>
          <p:cNvSpPr txBox="1"/>
          <p:nvPr>
            <p:ph idx="1" type="body"/>
          </p:nvPr>
        </p:nvSpPr>
        <p:spPr>
          <a:xfrm>
            <a:off x="1141411" y="4343400"/>
            <a:ext cx="9906000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8" name="Google Shape;78;p12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9" name="Google Shape;79;p12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ferta z podpisem">
  <p:cSld name="Oferta z podpisem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Century Gothic"/>
              <a:buNone/>
            </a:pPr>
            <a:r>
              <a:rPr b="0" i="0" lang="pl-PL" sz="8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3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Century Gothic"/>
              <a:buNone/>
            </a:pPr>
            <a:r>
              <a:rPr b="0" i="0" lang="pl-PL" sz="8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3"/>
          <p:cNvSpPr txBox="1"/>
          <p:nvPr>
            <p:ph type="title"/>
          </p:nvPr>
        </p:nvSpPr>
        <p:spPr>
          <a:xfrm>
            <a:off x="1446213" y="609601"/>
            <a:ext cx="9296398" cy="2743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Google Shape;85;p13"/>
          <p:cNvSpPr txBox="1"/>
          <p:nvPr>
            <p:ph idx="1" type="body"/>
          </p:nvPr>
        </p:nvSpPr>
        <p:spPr>
          <a:xfrm>
            <a:off x="1674812" y="3352800"/>
            <a:ext cx="8839202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04800" lvl="6" marL="3200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04800" lvl="7" marL="3657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04800" lvl="8" marL="411480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6" name="Google Shape;86;p13"/>
          <p:cNvSpPr txBox="1"/>
          <p:nvPr>
            <p:ph idx="2" type="body"/>
          </p:nvPr>
        </p:nvSpPr>
        <p:spPr>
          <a:xfrm>
            <a:off x="1141411" y="4343400"/>
            <a:ext cx="9906000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04800" lvl="6" marL="3200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04800" lvl="7" marL="3657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04800" lvl="8" marL="411480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7" name="Google Shape;87;p13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8" name="Google Shape;88;p13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9" name="Google Shape;89;p13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Karta nazwy">
  <p:cSld name="Karta nazw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type="title"/>
          </p:nvPr>
        </p:nvSpPr>
        <p:spPr>
          <a:xfrm>
            <a:off x="1141412" y="3308581"/>
            <a:ext cx="9906000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Google Shape;92;p14"/>
          <p:cNvSpPr txBox="1"/>
          <p:nvPr>
            <p:ph idx="1" type="body"/>
          </p:nvPr>
        </p:nvSpPr>
        <p:spPr>
          <a:xfrm>
            <a:off x="1141410" y="4777381"/>
            <a:ext cx="9906001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55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04800" lvl="6" marL="3200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04800" lvl="7" marL="3657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04800" lvl="8" marL="411480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3" name="Google Shape;93;p14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4" name="Google Shape;94;p14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5" name="Google Shape;95;p14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Karta nazwy cytatu">
  <p:cSld name="Karta nazwy cytatu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Century Gothic"/>
              <a:buNone/>
            </a:pPr>
            <a:r>
              <a:rPr b="0" i="0" lang="pl-PL" sz="8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5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Century Gothic"/>
              <a:buNone/>
            </a:pPr>
            <a:r>
              <a:rPr b="0" i="0" lang="pl-PL" sz="8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5"/>
          <p:cNvSpPr txBox="1"/>
          <p:nvPr>
            <p:ph type="title"/>
          </p:nvPr>
        </p:nvSpPr>
        <p:spPr>
          <a:xfrm>
            <a:off x="1446213" y="609601"/>
            <a:ext cx="9296398" cy="2743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" name="Google Shape;100;p15"/>
          <p:cNvSpPr txBox="1"/>
          <p:nvPr>
            <p:ph idx="1" type="body"/>
          </p:nvPr>
        </p:nvSpPr>
        <p:spPr>
          <a:xfrm>
            <a:off x="1141412" y="3886200"/>
            <a:ext cx="9906000" cy="88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04800" lvl="6" marL="3200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04800" lvl="7" marL="3657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04800" lvl="8" marL="411480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1" name="Google Shape;101;p15"/>
          <p:cNvSpPr txBox="1"/>
          <p:nvPr>
            <p:ph idx="2" type="body"/>
          </p:nvPr>
        </p:nvSpPr>
        <p:spPr>
          <a:xfrm>
            <a:off x="1141411" y="4775200"/>
            <a:ext cx="9906000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2" name="Google Shape;102;p15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3" name="Google Shape;103;p15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4" name="Google Shape;104;p15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rawda lub fałsz">
  <p:cSld name="Prawda lub fałsz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/>
          <p:nvPr>
            <p:ph type="title"/>
          </p:nvPr>
        </p:nvSpPr>
        <p:spPr>
          <a:xfrm>
            <a:off x="1141412" y="609601"/>
            <a:ext cx="9905999" cy="2743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7" name="Google Shape;107;p16"/>
          <p:cNvSpPr txBox="1"/>
          <p:nvPr>
            <p:ph idx="1" type="body"/>
          </p:nvPr>
        </p:nvSpPr>
        <p:spPr>
          <a:xfrm>
            <a:off x="1141412" y="3505200"/>
            <a:ext cx="99060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04800" lvl="6" marL="3200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04800" lvl="7" marL="3657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04800" lvl="8" marL="411480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8" name="Google Shape;108;p16"/>
          <p:cNvSpPr txBox="1"/>
          <p:nvPr>
            <p:ph idx="2" type="body"/>
          </p:nvPr>
        </p:nvSpPr>
        <p:spPr>
          <a:xfrm>
            <a:off x="1141411" y="4343400"/>
            <a:ext cx="9906000" cy="14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9" name="Google Shape;109;p16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0" name="Google Shape;110;p16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1" name="Google Shape;111;p16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ytuł i tekst pionowy" type="vertTx">
  <p:cSld name="VERTICAL_TEXT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/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" name="Google Shape;114;p17"/>
          <p:cNvSpPr txBox="1"/>
          <p:nvPr>
            <p:ph idx="1" type="body"/>
          </p:nvPr>
        </p:nvSpPr>
        <p:spPr>
          <a:xfrm rot="5400000">
            <a:off x="4532311" y="-723900"/>
            <a:ext cx="3124201" cy="9905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55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04800" lvl="6" marL="3200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04800" lvl="7" marL="3657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04800" lvl="8" marL="411480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5" name="Google Shape;115;p17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6" name="Google Shape;116;p17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7" name="Google Shape;117;p17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ytuł pionowy i tekst" type="vertTitleAndTx">
  <p:cSld name="VERTICAL_TITLE_AND_VERTICAL_TEXT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/>
          <p:nvPr>
            <p:ph type="title"/>
          </p:nvPr>
        </p:nvSpPr>
        <p:spPr>
          <a:xfrm rot="5400000">
            <a:off x="7351354" y="2095143"/>
            <a:ext cx="5181601" cy="22105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0" name="Google Shape;120;p18"/>
          <p:cNvSpPr txBox="1"/>
          <p:nvPr>
            <p:ph idx="1" type="body"/>
          </p:nvPr>
        </p:nvSpPr>
        <p:spPr>
          <a:xfrm rot="5400000">
            <a:off x="2322512" y="-571500"/>
            <a:ext cx="5181600" cy="75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55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04800" lvl="6" marL="3200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04800" lvl="7" marL="3657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04800" lvl="8" marL="411480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1" name="Google Shape;121;p18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2" name="Google Shape;122;p18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3" name="Google Shape;123;p18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ytuł i zawartość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355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04800" lvl="6" marL="3200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04800" lvl="7" marL="3657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04800" lvl="8" marL="411480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główek sekcji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1751013" y="3308581"/>
            <a:ext cx="8686800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  <a:defRPr b="0" i="0" sz="4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1751011" y="4777381"/>
            <a:ext cx="8686801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wa elementy zawartości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1141412" y="2666999"/>
            <a:ext cx="4876800" cy="3124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3429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04800" lvl="6" marL="3200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04800" lvl="7" marL="3657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04800" lvl="8" marL="411480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6170612" y="2667000"/>
            <a:ext cx="4876800" cy="312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3429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04800" lvl="6" marL="3200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04800" lvl="7" marL="3657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04800" lvl="8" marL="411480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orównanie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1429280" y="2658533"/>
            <a:ext cx="458893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20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8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1141412" y="3243262"/>
            <a:ext cx="4876800" cy="2547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04800" lvl="6" marL="3200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04800" lvl="7" marL="3657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04800" lvl="8" marL="411480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6443133" y="2667000"/>
            <a:ext cx="460428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20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8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6170612" y="3243262"/>
            <a:ext cx="4876801" cy="2547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04800" lvl="6" marL="3200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04800" lvl="7" marL="3657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04800" lvl="8" marL="411480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ylko tytuł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usty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Zawartość z podpisem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1141411" y="1600200"/>
            <a:ext cx="3549121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  <a:defRPr b="0" i="0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03812" y="609601"/>
            <a:ext cx="5943601" cy="518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355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1141411" y="2971800"/>
            <a:ext cx="3549121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raz z podpisem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141411" y="1600200"/>
            <a:ext cx="5334001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7433733" y="-18288"/>
            <a:ext cx="3276599" cy="690372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141411" y="2971800"/>
            <a:ext cx="5334001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6399212" y="5883275"/>
            <a:ext cx="914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1141412" y="5883275"/>
            <a:ext cx="5105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10742612" y="5883275"/>
            <a:ext cx="3225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355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04800" lvl="6" marL="3200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04800" lvl="7" marL="3657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04800" lvl="8" marL="411480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27.jpg"/><Relationship Id="rId5" Type="http://schemas.openxmlformats.org/officeDocument/2006/relationships/image" Target="../media/image2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19.png"/><Relationship Id="rId5" Type="http://schemas.openxmlformats.org/officeDocument/2006/relationships/image" Target="../media/image2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Relationship Id="rId4" Type="http://schemas.openxmlformats.org/officeDocument/2006/relationships/image" Target="../media/image18.png"/><Relationship Id="rId5" Type="http://schemas.openxmlformats.org/officeDocument/2006/relationships/image" Target="../media/image3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Relationship Id="rId4" Type="http://schemas.openxmlformats.org/officeDocument/2006/relationships/image" Target="../media/image31.png"/><Relationship Id="rId5" Type="http://schemas.openxmlformats.org/officeDocument/2006/relationships/image" Target="../media/image29.png"/><Relationship Id="rId6" Type="http://schemas.openxmlformats.org/officeDocument/2006/relationships/image" Target="../media/image20.png"/><Relationship Id="rId7" Type="http://schemas.openxmlformats.org/officeDocument/2006/relationships/image" Target="../media/image2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Relationship Id="rId4" Type="http://schemas.openxmlformats.org/officeDocument/2006/relationships/image" Target="../media/image36.jpg"/><Relationship Id="rId5" Type="http://schemas.openxmlformats.org/officeDocument/2006/relationships/image" Target="../media/image22.jpg"/><Relationship Id="rId6" Type="http://schemas.openxmlformats.org/officeDocument/2006/relationships/image" Target="../media/image21.jpg"/><Relationship Id="rId7" Type="http://schemas.openxmlformats.org/officeDocument/2006/relationships/image" Target="../media/image30.jpg"/><Relationship Id="rId8" Type="http://schemas.openxmlformats.org/officeDocument/2006/relationships/image" Target="../media/image2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Relationship Id="rId4" Type="http://schemas.openxmlformats.org/officeDocument/2006/relationships/image" Target="../media/image3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Relationship Id="rId4" Type="http://schemas.openxmlformats.org/officeDocument/2006/relationships/image" Target="../media/image34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Relationship Id="rId4" Type="http://schemas.openxmlformats.org/officeDocument/2006/relationships/image" Target="../media/image3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6.jpg"/><Relationship Id="rId5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11.jpg"/><Relationship Id="rId5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5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14.png"/><Relationship Id="rId5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13.png"/><Relationship Id="rId6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24.png"/><Relationship Id="rId5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rticle Physics Wallpaper - WallpaperSafari" id="128" name="Google Shape;128;p19"/>
          <p:cNvPicPr preferRelativeResize="0"/>
          <p:nvPr/>
        </p:nvPicPr>
        <p:blipFill rotWithShape="1">
          <a:blip r:embed="rId3">
            <a:alphaModFix/>
          </a:blip>
          <a:srcRect b="35361" l="14589" r="19423" t="14478"/>
          <a:stretch/>
        </p:blipFill>
        <p:spPr>
          <a:xfrm>
            <a:off x="-422031" y="-234462"/>
            <a:ext cx="12871939" cy="7338647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9"/>
          <p:cNvSpPr txBox="1"/>
          <p:nvPr>
            <p:ph type="ctrTitle"/>
          </p:nvPr>
        </p:nvSpPr>
        <p:spPr>
          <a:xfrm>
            <a:off x="-37125" y="1076500"/>
            <a:ext cx="7397700" cy="2607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pl-PL" sz="6000">
                <a:latin typeface="Arial"/>
                <a:ea typeface="Arial"/>
                <a:cs typeface="Arial"/>
                <a:sym typeface="Arial"/>
              </a:rPr>
              <a:t>CREDO Detector </a:t>
            </a:r>
            <a:endParaRPr sz="6000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pl-PL">
                <a:latin typeface="Arial"/>
                <a:ea typeface="Arial"/>
                <a:cs typeface="Arial"/>
                <a:sym typeface="Arial"/>
              </a:rPr>
              <a:t>and other mobile applications</a:t>
            </a:r>
            <a:endParaRPr b="0" i="1" u="none" cap="none" strike="noStrik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9"/>
          <p:cNvSpPr txBox="1"/>
          <p:nvPr>
            <p:ph idx="1" type="subTitle"/>
          </p:nvPr>
        </p:nvSpPr>
        <p:spPr>
          <a:xfrm>
            <a:off x="2609702" y="4008120"/>
            <a:ext cx="8676222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rPr b="0" i="0" lang="pl-PL" sz="21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endParaRPr b="0" i="0" sz="2100" u="none" cap="small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102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t/>
            </a:r>
            <a:endParaRPr b="0" i="0" sz="2100" u="none" cap="small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102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t/>
            </a:r>
            <a:endParaRPr b="0" i="0" sz="2100" u="none" cap="small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102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rPr b="0" i="0" lang="pl-PL" sz="21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Aleksander Ćwikła</a:t>
            </a:r>
            <a:endParaRPr b="0" i="0" sz="2400" u="none" cap="small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059707" y="-104172"/>
            <a:ext cx="14097964" cy="7048982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8"/>
          <p:cNvSpPr txBox="1"/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b="0" i="0" lang="pl-PL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Does it make it difficult to use your smartphone?</a:t>
            </a:r>
            <a:endParaRPr b="0" i="0" sz="32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5" name="Google Shape;225;p28"/>
          <p:cNvSpPr/>
          <p:nvPr/>
        </p:nvSpPr>
        <p:spPr>
          <a:xfrm>
            <a:off x="723351" y="2161990"/>
            <a:ext cx="6096000" cy="16619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pl-PL" sz="17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App can work in the background and we have plenty of option to personalise when it should work:</a:t>
            </a:r>
            <a:endParaRPr b="0" i="0" sz="17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•"/>
            </a:pPr>
            <a:r>
              <a:rPr b="0" i="0" lang="pl-PL" sz="17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Auto start when the smartphone is charging</a:t>
            </a:r>
            <a:endParaRPr b="0" i="0" sz="17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•"/>
            </a:pPr>
            <a:r>
              <a:rPr b="0" i="0" lang="pl-PL" sz="17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Auto start after launching app</a:t>
            </a:r>
            <a:endParaRPr b="0" i="0" sz="17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•"/>
            </a:pPr>
            <a:r>
              <a:rPr b="0" i="0" lang="pl-PL" sz="17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Turn on/off detection after certain amount of time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•"/>
            </a:pPr>
            <a:r>
              <a:rPr b="0" i="0" lang="pl-PL" sz="17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User can also manually start and stop</a:t>
            </a:r>
            <a:endParaRPr b="0" i="0" sz="17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Znalezione obrazy dla zapytania charging smartphone" id="226" name="Google Shape;226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50246" y="2257239"/>
            <a:ext cx="4205727" cy="2978663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fadeDir="5400000" kx="0" rotWithShape="0" algn="bl" stA="38000" stPos="0" sy="-100000" ky="0"/>
          </a:effectLst>
        </p:spPr>
      </p:pic>
      <p:pic>
        <p:nvPicPr>
          <p:cNvPr descr="Znalezione obrazy dla zapytania start" id="227" name="Google Shape;227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31660" y="3925841"/>
            <a:ext cx="2314575" cy="1981201"/>
          </a:xfrm>
          <a:prstGeom prst="ellipse">
            <a:avLst/>
          </a:prstGeom>
          <a:noFill/>
          <a:ln cap="rnd" cmpd="sng" w="63500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  <a:effectLst>
            <a:outerShdw blurRad="381000" sx="-80000" rotWithShape="0" dir="5400000" dist="292100" sy="-18000">
              <a:srgbClr val="000000">
                <a:alpha val="21568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059707" y="-104172"/>
            <a:ext cx="14097964" cy="7048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3660" y="3940152"/>
            <a:ext cx="3054785" cy="1873265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fadeDir="5400000" kx="0" rotWithShape="0" algn="bl" stA="38000" stPos="0" sy="-100000" ky="0"/>
          </a:effectLst>
        </p:spPr>
      </p:pic>
      <p:sp>
        <p:nvSpPr>
          <p:cNvPr id="234" name="Google Shape;234;p29"/>
          <p:cNvSpPr txBox="1"/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b="0" i="0" lang="pl-PL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if I have an old smartphone?</a:t>
            </a:r>
            <a:endParaRPr b="0" i="0" sz="32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5" name="Google Shape;235;p29"/>
          <p:cNvSpPr/>
          <p:nvPr/>
        </p:nvSpPr>
        <p:spPr>
          <a:xfrm>
            <a:off x="730536" y="2514600"/>
            <a:ext cx="6096000" cy="1431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pl-PL" sz="17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Our application can be run on android version 4.0 (Ice cream sandwich) or higher. </a:t>
            </a:r>
            <a:br>
              <a:rPr b="0" i="0" lang="pl-PL" sz="17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0" i="0" lang="pl-PL" sz="17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Today it means that almost </a:t>
            </a:r>
            <a:r>
              <a:rPr b="1" i="0" lang="pl-PL" sz="17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100% </a:t>
            </a:r>
            <a:r>
              <a:rPr b="0" i="0" lang="pl-PL" sz="17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 device can run it.</a:t>
            </a:r>
            <a:br>
              <a:rPr b="0" i="0" lang="pl-PL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b="0" i="0" lang="pl-PL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6" name="Google Shape;236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1237476"/>
            <a:ext cx="12192001" cy="43830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059707" y="-104172"/>
            <a:ext cx="14097964" cy="7048982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30"/>
          <p:cNvSpPr txBox="1"/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b="0" i="0" lang="pl-PL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Internet cost, little space in memory…</a:t>
            </a:r>
            <a:endParaRPr b="0" i="0" sz="32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3" name="Google Shape;243;p30"/>
          <p:cNvSpPr/>
          <p:nvPr/>
        </p:nvSpPr>
        <p:spPr>
          <a:xfrm>
            <a:off x="2157939" y="2234646"/>
            <a:ext cx="9856584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l-PL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Despite of the development of technology, there will always be someone who complain and search for cons. </a:t>
            </a:r>
            <a:br>
              <a:rPr b="0" i="0" lang="pl-PL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b="0" i="0" lang="pl-PL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0" i="0" lang="pl-PL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that reason we optimized our application. Now when hit occur, we cut only little fragment from photo. By this trick we decrease the amount of transferred data .</a:t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4" name="Google Shape;244;p30"/>
          <p:cNvPicPr preferRelativeResize="0"/>
          <p:nvPr/>
        </p:nvPicPr>
        <p:blipFill rotWithShape="1">
          <a:blip r:embed="rId4">
            <a:alphaModFix/>
          </a:blip>
          <a:srcRect b="0" l="0" r="0" t="20326"/>
          <a:stretch/>
        </p:blipFill>
        <p:spPr>
          <a:xfrm>
            <a:off x="7080480" y="3886933"/>
            <a:ext cx="4313096" cy="1932970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fadeDir="5400000" kx="0" rotWithShape="0" algn="bl" stA="38000" stPos="0" sy="-100000" ky="0"/>
          </a:effectLst>
        </p:spPr>
      </p:pic>
      <p:sp>
        <p:nvSpPr>
          <p:cNvPr id="245" name="Google Shape;245;p30"/>
          <p:cNvSpPr/>
          <p:nvPr/>
        </p:nvSpPr>
        <p:spPr>
          <a:xfrm>
            <a:off x="744638" y="4444615"/>
            <a:ext cx="6096000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l-PL" sz="18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more comfort of using application, we give options to choose the way of connecting to the server. </a:t>
            </a:r>
            <a:endParaRPr b="0" i="0" sz="1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b="0" i="0" lang="pl-PL" sz="18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WiFi + Cellular network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b="0" i="0" lang="pl-PL" sz="18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WiFi only</a:t>
            </a:r>
            <a:endParaRPr b="0" i="0" sz="1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6" name="Google Shape;246;p30"/>
          <p:cNvPicPr preferRelativeResize="0"/>
          <p:nvPr/>
        </p:nvPicPr>
        <p:blipFill rotWithShape="1">
          <a:blip r:embed="rId5">
            <a:alphaModFix/>
          </a:blip>
          <a:srcRect b="11868" l="0" r="0" t="34541"/>
          <a:stretch/>
        </p:blipFill>
        <p:spPr>
          <a:xfrm rot="2652930">
            <a:off x="-120584" y="2830141"/>
            <a:ext cx="2396952" cy="907201"/>
          </a:xfrm>
          <a:prstGeom prst="ellipse">
            <a:avLst/>
          </a:prstGeom>
          <a:noFill/>
          <a:ln cap="rnd" cmpd="sng" w="63500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  <a:effectLst>
            <a:outerShdw blurRad="381000" sx="-80000" rotWithShape="0" dir="5400000" dist="292100" sy="-18000">
              <a:srgbClr val="000000">
                <a:alpha val="21568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059707" y="-95484"/>
            <a:ext cx="14097965" cy="7048982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1"/>
          <p:cNvSpPr txBox="1"/>
          <p:nvPr>
            <p:ph type="title"/>
          </p:nvPr>
        </p:nvSpPr>
        <p:spPr>
          <a:xfrm>
            <a:off x="400633" y="401255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b="0" i="0" lang="pl-PL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False positive</a:t>
            </a:r>
            <a:endParaRPr b="0" i="0" sz="32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Znalezione obrazy dla zapytania light" id="253" name="Google Shape;253;p31"/>
          <p:cNvPicPr preferRelativeResize="0"/>
          <p:nvPr/>
        </p:nvPicPr>
        <p:blipFill rotWithShape="1">
          <a:blip r:embed="rId4">
            <a:alphaModFix/>
          </a:blip>
          <a:srcRect b="0" l="-928" r="-926" t="0"/>
          <a:stretch/>
        </p:blipFill>
        <p:spPr>
          <a:xfrm>
            <a:off x="6060028" y="180462"/>
            <a:ext cx="4381256" cy="3340708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152400" kx="110000" rotWithShape="0" algn="tl" dir="900000" dist="12000" sy="98000" ky="200000">
              <a:srgbClr val="000000">
                <a:alpha val="29411"/>
              </a:srgbClr>
            </a:outerShdw>
          </a:effectLst>
        </p:spPr>
      </p:pic>
      <p:sp>
        <p:nvSpPr>
          <p:cNvPr id="254" name="Google Shape;254;p31"/>
          <p:cNvSpPr/>
          <p:nvPr/>
        </p:nvSpPr>
        <p:spPr>
          <a:xfrm>
            <a:off x="400633" y="1994724"/>
            <a:ext cx="5155215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pl-PL" sz="17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set restrictions for amount of light. If photo is too bright, we will not take it under consideration. </a:t>
            </a:r>
            <a:endParaRPr b="0" i="0" sz="17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5" name="Google Shape;255;p31"/>
          <p:cNvSpPr txBox="1"/>
          <p:nvPr/>
        </p:nvSpPr>
        <p:spPr>
          <a:xfrm>
            <a:off x="8441088" y="352117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b="0" i="0" lang="pl-PL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Gallery</a:t>
            </a:r>
            <a:endParaRPr b="0" i="0" sz="32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6" name="Google Shape;256;p31"/>
          <p:cNvSpPr/>
          <p:nvPr/>
        </p:nvSpPr>
        <p:spPr>
          <a:xfrm>
            <a:off x="7351470" y="4947129"/>
            <a:ext cx="3547300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pl-PL" sz="17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Captured particles can be looked through in gallery. </a:t>
            </a:r>
            <a:endParaRPr b="0" i="0" sz="17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7" name="Google Shape;257;p31"/>
          <p:cNvPicPr preferRelativeResize="0"/>
          <p:nvPr/>
        </p:nvPicPr>
        <p:blipFill rotWithShape="1">
          <a:blip r:embed="rId5">
            <a:alphaModFix/>
          </a:blip>
          <a:srcRect b="19479" l="0" r="0" t="9130"/>
          <a:stretch/>
        </p:blipFill>
        <p:spPr>
          <a:xfrm>
            <a:off x="900894" y="3899724"/>
            <a:ext cx="5430458" cy="2584623"/>
          </a:xfrm>
          <a:prstGeom prst="ellipse">
            <a:avLst/>
          </a:prstGeom>
          <a:noFill/>
          <a:ln cap="rnd" cmpd="sng" w="63500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  <a:effectLst>
            <a:outerShdw blurRad="381000" sx="-80000" rotWithShape="0" dir="5400000" dist="292100" sy="-18000">
              <a:srgbClr val="000000">
                <a:alpha val="21568"/>
              </a:srgbClr>
            </a:outerShdw>
          </a:effectLst>
        </p:spPr>
      </p:pic>
      <p:pic>
        <p:nvPicPr>
          <p:cNvPr descr="https://lh6.googleusercontent.com/0_u9-XDJ7Ljcp4jf_e3p53NXR77a5Qf3fTy4f4zkc6kIxe9KlDi5nijCfNwwn9jDFAsv-0M6CuR4G09w3BIFhfjeldrEDsZf0od4t22Em12J0HGw5Ra7XmYZ8UIk3mNoR7QpBg2RbIw" id="258" name="Google Shape;258;p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49519" y="4706300"/>
            <a:ext cx="1088354" cy="10972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h6.googleusercontent.com/dvI5qK-rB3_JrZP05bVv1S0NeH7zg1TT6S7jSff_QQ67hURH6gh0fC0ZjLZD_IRs4eWXUS2wnk1Mh-Dv0bvRM4-GuWpP90L7Hd5srat_Cekr80exIfHQUJnwFZAtr3x4nxa90xF7VPI" id="259" name="Google Shape;259;p3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447800" y="4706300"/>
            <a:ext cx="1108711" cy="1097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059707" y="-95484"/>
            <a:ext cx="14097965" cy="7048982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32"/>
          <p:cNvSpPr txBox="1"/>
          <p:nvPr>
            <p:ph type="title"/>
          </p:nvPr>
        </p:nvSpPr>
        <p:spPr>
          <a:xfrm>
            <a:off x="400633" y="401255"/>
            <a:ext cx="99060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b="0" i="0" lang="pl-PL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Multiple language</a:t>
            </a:r>
            <a:endParaRPr b="0" i="0" sz="32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32"/>
          <p:cNvSpPr/>
          <p:nvPr/>
        </p:nvSpPr>
        <p:spPr>
          <a:xfrm>
            <a:off x="1945582" y="1839450"/>
            <a:ext cx="5807700" cy="11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pl-PL" sz="17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Jesteśmy dostępni w kilku językach!</a:t>
            </a:r>
            <a:endParaRPr b="0" i="0" sz="17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pl-PL" sz="17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are available in several language!</a:t>
            </a:r>
            <a:endParaRPr b="0" i="0" sz="17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pl-PL" sz="17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Nous sommes disponibles dans plusieurs langues!</a:t>
            </a:r>
            <a:endParaRPr b="0" i="0" sz="17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l-PL" sz="17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Log.d("Credo",”Android");</a:t>
            </a:r>
            <a:endParaRPr b="0" i="0" sz="17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7" name="Google Shape;267;p32"/>
          <p:cNvSpPr txBox="1"/>
          <p:nvPr/>
        </p:nvSpPr>
        <p:spPr>
          <a:xfrm>
            <a:off x="786054" y="2545512"/>
            <a:ext cx="99060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b="0" i="0" lang="pl-PL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Beta team</a:t>
            </a:r>
            <a:endParaRPr b="0" i="0" sz="32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8" name="Google Shape;268;p32"/>
          <p:cNvSpPr/>
          <p:nvPr/>
        </p:nvSpPr>
        <p:spPr>
          <a:xfrm>
            <a:off x="1394853" y="3861000"/>
            <a:ext cx="3851394" cy="14824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pl-PL" sz="17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Our team test every release so if this version need a fix, we can do this without interrupting all devices.</a:t>
            </a:r>
            <a:endParaRPr b="0" i="0" sz="17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C:\Users\Ax\Desktop\jason-leung-797750-unsplash.jpg" id="269" name="Google Shape;269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41088" y="928788"/>
            <a:ext cx="1478025" cy="2217038"/>
          </a:xfrm>
          <a:prstGeom prst="ellipse">
            <a:avLst/>
          </a:prstGeom>
          <a:noFill/>
          <a:ln>
            <a:noFill/>
          </a:ln>
        </p:spPr>
      </p:pic>
      <p:pic>
        <p:nvPicPr>
          <p:cNvPr descr="E:\Praca\Credo\Obrazy slidera\2.JPG" id="270" name="Google Shape;270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71962" y="3145826"/>
            <a:ext cx="1283529" cy="2583346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  <p:pic>
        <p:nvPicPr>
          <p:cNvPr descr="E:\Praca\Credo\Obrazy slidera\3.JPG" id="271" name="Google Shape;271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64411" y="3145826"/>
            <a:ext cx="1270498" cy="2583346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  <p:pic>
        <p:nvPicPr>
          <p:cNvPr descr="E:\Praca\Credo\Obrazy slidera\4.JPG" id="272" name="Google Shape;272;p3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234909" y="3145825"/>
            <a:ext cx="1267364" cy="2583347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  <p:pic>
        <p:nvPicPr>
          <p:cNvPr id="273" name="Google Shape;273;p3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397939" y="3145825"/>
            <a:ext cx="1274023" cy="2583346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059707" y="-104172"/>
            <a:ext cx="14097964" cy="7048982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33"/>
          <p:cNvSpPr txBox="1"/>
          <p:nvPr>
            <p:ph type="title"/>
          </p:nvPr>
        </p:nvSpPr>
        <p:spPr>
          <a:xfrm>
            <a:off x="8" y="-104172"/>
            <a:ext cx="99060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b="0" i="0" lang="pl-PL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Other Applications  </a:t>
            </a:r>
            <a:endParaRPr b="0" i="0" sz="32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0" name="Google Shape;280;p33"/>
          <p:cNvSpPr txBox="1"/>
          <p:nvPr/>
        </p:nvSpPr>
        <p:spPr>
          <a:xfrm>
            <a:off x="9167149" y="3803146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281" name="Google Shape;281;p33"/>
          <p:cNvGraphicFramePr/>
          <p:nvPr/>
        </p:nvGraphicFramePr>
        <p:xfrm>
          <a:off x="0" y="145840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{59E28761-091B-46F1-A845-950E38F683A3}</a:tableStyleId>
              </a:tblPr>
              <a:tblGrid>
                <a:gridCol w="1138500"/>
                <a:gridCol w="2738450"/>
                <a:gridCol w="2738450"/>
                <a:gridCol w="2738450"/>
                <a:gridCol w="2738450"/>
              </a:tblGrid>
              <a:tr h="829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-PL" sz="1200" u="none" cap="none" strike="noStrike"/>
                        <a:t>CREDO </a:t>
                      </a:r>
                      <a:br>
                        <a:rPr lang="pl-PL" sz="1200" u="none" cap="none" strike="noStrike"/>
                      </a:br>
                      <a:r>
                        <a:rPr lang="pl-PL" sz="1200" u="none" cap="none" strike="noStrike"/>
                        <a:t>(The Cosmic Ray Extremely Distributed Observatory)</a:t>
                      </a:r>
                      <a:endParaRPr sz="12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pl-PL" sz="1200" u="none" cap="none" strike="noStrike"/>
                        <a:t>DECO</a:t>
                      </a:r>
                      <a:br>
                        <a:rPr lang="pl-PL" sz="1200" u="none" cap="none" strike="noStrike"/>
                      </a:br>
                      <a:r>
                        <a:rPr lang="pl-PL" sz="1200" u="none" cap="none" strike="noStrike"/>
                        <a:t>(Distributed Electronic Cosmic-ray Observatory) 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Century Gothic"/>
                        <a:buNone/>
                      </a:pPr>
                      <a:r>
                        <a:rPr b="1" lang="pl-PL" sz="1200" u="none" cap="none" strike="noStrike"/>
                        <a:t>CRAYFIS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-PL" sz="1200" u="none" cap="none" strike="noStrike"/>
                        <a:t>Cosmic Ray App</a:t>
                      </a:r>
                      <a:endParaRPr sz="1200" u="none" cap="none" strike="noStrike"/>
                    </a:p>
                  </a:txBody>
                  <a:tcPr marT="45725" marB="45725" marR="91450" marL="91450" anchor="ctr"/>
                </a:tc>
              </a:tr>
              <a:tr h="13819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-PL" sz="1200" u="none" cap="none" strike="noStrike"/>
                        <a:t>System:</a:t>
                      </a:r>
                      <a:endParaRPr sz="12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pl-PL" sz="1200" u="none" cap="none" strike="noStrike"/>
                        <a:t>Android </a:t>
                      </a:r>
                      <a:endParaRPr sz="1400" u="none" cap="none" strike="noStrike"/>
                    </a:p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pl-PL" sz="1200" u="none" cap="none" strike="noStrike"/>
                        <a:t>Available on Google Play Store</a:t>
                      </a:r>
                      <a:endParaRPr sz="12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pl-PL" sz="1200" u="none" cap="none" strike="noStrike"/>
                        <a:t>Android </a:t>
                      </a:r>
                      <a:endParaRPr sz="1400" u="none" cap="none" strike="noStrike"/>
                    </a:p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pl-PL" sz="1200" u="none" cap="none" strike="noStrike"/>
                        <a:t>Beta (available only on site)</a:t>
                      </a:r>
                      <a:endParaRPr sz="12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pl-PL" sz="1200" u="none" cap="none" strike="noStrike"/>
                        <a:t>iOS </a:t>
                      </a:r>
                      <a:endParaRPr sz="1400" u="none" cap="none" strike="noStrike"/>
                    </a:p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pl-PL" sz="1200" u="none" cap="none" strike="noStrike"/>
                        <a:t>In closed test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-PL" sz="1200" u="none" cap="none" strike="noStrike"/>
                        <a:t>Android </a:t>
                      </a:r>
                      <a:endParaRPr sz="1400" u="none" cap="none" strike="noStrike"/>
                    </a:p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pl-PL" sz="1200" u="none" cap="none" strike="noStrike"/>
                        <a:t>Closed Beta, available only on site (now they don't accept new beta-testers)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-PL" sz="1200" u="none" cap="none" strike="noStrike"/>
                        <a:t>iOS </a:t>
                      </a:r>
                      <a:endParaRPr sz="1400" u="none" cap="none" strike="noStrike"/>
                    </a:p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pl-PL" sz="1200" u="none" cap="none" strike="noStrike"/>
                        <a:t>Coming soon for closed beta-testers</a:t>
                      </a:r>
                      <a:endParaRPr sz="12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-PL" sz="1200" u="none" cap="none" strike="noStrike"/>
                        <a:t>iOS</a:t>
                      </a:r>
                      <a:endParaRPr sz="1400" u="none" cap="none" strike="noStrike"/>
                    </a:p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pl-PL" sz="1200" u="none" cap="none" strike="noStrike"/>
                        <a:t>Available on Apple App Store</a:t>
                      </a:r>
                      <a:endParaRPr sz="1200" u="none" cap="none" strike="noStrike"/>
                    </a:p>
                  </a:txBody>
                  <a:tcPr marT="45725" marB="45725" marR="91450" marL="91450" anchor="ctr"/>
                </a:tc>
              </a:tr>
              <a:tr h="9380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-PL" sz="1200" u="none" cap="none" strike="noStrike"/>
                        <a:t>Detection:</a:t>
                      </a:r>
                      <a:endParaRPr sz="12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-PL" sz="1200"/>
                        <a:t>Checks bright on camera preview, if it`s go above limit, we </a:t>
                      </a:r>
                      <a:r>
                        <a:rPr lang="pl-PL" sz="1200"/>
                        <a:t>take </a:t>
                      </a:r>
                      <a:r>
                        <a:rPr lang="pl-PL" sz="1200"/>
                        <a:t>pictures.</a:t>
                      </a:r>
                      <a:endParaRPr sz="12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pl-PL" sz="1200" u="none" cap="none" strike="noStrike"/>
                        <a:t>Record camera image every 1-2s and analyze it to determine bright pixels.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-PL" sz="1200" u="none" cap="none" strike="noStrike"/>
                        <a:t>No available date</a:t>
                      </a:r>
                      <a:endParaRPr sz="12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-PL" sz="1200" u="none" cap="none" strike="noStrike"/>
                        <a:t>Takes long exposure pictures periodically ~2 per second. </a:t>
                      </a:r>
                      <a:endParaRPr sz="1200" u="none" cap="none" strike="noStrike"/>
                    </a:p>
                  </a:txBody>
                  <a:tcPr marT="45725" marB="45725" marR="91450" marL="91450" anchor="ctr"/>
                </a:tc>
              </a:tr>
              <a:tr h="5360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-PL" sz="1200" u="none" cap="none" strike="noStrike"/>
                        <a:t>Gallery</a:t>
                      </a:r>
                      <a:endParaRPr sz="12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pl-PL" sz="1200" u="none" cap="none" strike="noStrike"/>
                        <a:t>Gallery in app and on website</a:t>
                      </a:r>
                      <a:endParaRPr sz="12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pl-PL" sz="1200" u="none" cap="none" strike="noStrike"/>
                        <a:t>On website</a:t>
                      </a:r>
                      <a:endParaRPr sz="12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-PL" sz="1200" u="none" cap="none" strike="noStrike"/>
                        <a:t>No available date</a:t>
                      </a:r>
                      <a:endParaRPr sz="12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-PL" sz="1200" u="none" cap="none" strike="noStrike"/>
                        <a:t>On website</a:t>
                      </a:r>
                      <a:endParaRPr sz="1200" u="none" cap="none" strike="noStrike"/>
                    </a:p>
                  </a:txBody>
                  <a:tcPr marT="45725" marB="45725" marR="91450" marL="91450" anchor="ctr"/>
                </a:tc>
              </a:tr>
              <a:tr h="11707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-PL" sz="1200" u="none" cap="none" strike="noStrike"/>
                        <a:t>Others</a:t>
                      </a:r>
                      <a:endParaRPr sz="12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Century Gothic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pl-PL" sz="1200" u="none" cap="none" strike="noStrike"/>
                        <a:t>To work properly you need two application DECO app and Deco the data logger.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-PL" sz="1200" u="none" cap="none" strike="noStrike"/>
                        <a:t> </a:t>
                      </a:r>
                      <a:endParaRPr sz="12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059707" y="-104172"/>
            <a:ext cx="14097964" cy="7048982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4"/>
          <p:cNvSpPr txBox="1"/>
          <p:nvPr>
            <p:ph type="title"/>
          </p:nvPr>
        </p:nvSpPr>
        <p:spPr>
          <a:xfrm>
            <a:off x="876617" y="625998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b="0" i="0" lang="pl-PL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Team</a:t>
            </a:r>
            <a:endParaRPr b="0" i="0" sz="32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8" name="Google Shape;288;p34"/>
          <p:cNvSpPr/>
          <p:nvPr/>
        </p:nvSpPr>
        <p:spPr>
          <a:xfrm>
            <a:off x="1230653" y="2251222"/>
            <a:ext cx="5187148" cy="877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pl-PL" sz="17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After creating account, user can join in to the team.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pl-PL" sz="17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 our page - api.credo.science – you can find the last caught particle and enjoy rankings.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34"/>
          <p:cNvSpPr/>
          <p:nvPr/>
        </p:nvSpPr>
        <p:spPr>
          <a:xfrm>
            <a:off x="1595596" y="3961034"/>
            <a:ext cx="6096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b="0" i="0" lang="pl-PL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0" name="Google Shape;290;p34"/>
          <p:cNvSpPr/>
          <p:nvPr/>
        </p:nvSpPr>
        <p:spPr>
          <a:xfrm>
            <a:off x="5448617" y="4284199"/>
            <a:ext cx="6096000" cy="1138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pl-PL" sz="17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the future for better encouragement of the users, we can make ranks and prize for some milestone. For example: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•"/>
            </a:pPr>
            <a:r>
              <a:rPr b="0" i="0" lang="pl-PL" sz="17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Best person get title „Albert Einstein”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•"/>
            </a:pPr>
            <a:r>
              <a:rPr b="0" i="0" lang="pl-PL" sz="17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Benefit in other app </a:t>
            </a:r>
            <a:endParaRPr b="0" i="0" sz="17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1" name="Google Shape;291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70447" y="1677230"/>
            <a:ext cx="4050295" cy="2025148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fadeDir="5400000" kx="0" rotWithShape="0" algn="bl" stA="38000" stPos="0" sy="-100000" ky="0"/>
          </a:effectLst>
        </p:spPr>
      </p:pic>
      <p:sp>
        <p:nvSpPr>
          <p:cNvPr id="292" name="Google Shape;292;p34"/>
          <p:cNvSpPr txBox="1"/>
          <p:nvPr/>
        </p:nvSpPr>
        <p:spPr>
          <a:xfrm>
            <a:off x="2738597" y="2868823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b="0" i="0" lang="pl-PL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Development</a:t>
            </a:r>
            <a:endParaRPr b="0" i="0" sz="32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059707" y="-104172"/>
            <a:ext cx="14097965" cy="7048982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35"/>
          <p:cNvSpPr txBox="1"/>
          <p:nvPr>
            <p:ph type="title"/>
          </p:nvPr>
        </p:nvSpPr>
        <p:spPr>
          <a:xfrm>
            <a:off x="898345" y="632749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b="0" i="0" lang="pl-PL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Development	</a:t>
            </a:r>
            <a:endParaRPr b="0" i="0" sz="32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9" name="Google Shape;299;p35"/>
          <p:cNvSpPr/>
          <p:nvPr/>
        </p:nvSpPr>
        <p:spPr>
          <a:xfrm>
            <a:off x="709326" y="2796372"/>
            <a:ext cx="4792869" cy="16619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pl-PL" sz="17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Many people stop using the phone at a particular time of a day and for most of us, the day is cyclical. We can use it to create more universal tool. </a:t>
            </a:r>
            <a:br>
              <a:rPr b="0" i="0" lang="pl-PL" sz="17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b="0" i="0" lang="pl-PL" sz="17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b="0" i="0" sz="17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Znalezione obrazy dla zapytania time" id="300" name="Google Shape;300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62701" y="1482209"/>
            <a:ext cx="4233548" cy="2805852"/>
          </a:xfrm>
          <a:prstGeom prst="ellipse">
            <a:avLst/>
          </a:prstGeom>
          <a:noFill/>
          <a:ln cap="rnd" cmpd="sng" w="63500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  <a:effectLst>
            <a:outerShdw blurRad="381000" sx="-80000" rotWithShape="0" dir="5400000" dist="292100" sy="-18000">
              <a:srgbClr val="000000">
                <a:alpha val="21568"/>
              </a:srgbClr>
            </a:outerShdw>
          </a:effectLst>
        </p:spPr>
      </p:pic>
      <p:sp>
        <p:nvSpPr>
          <p:cNvPr id="301" name="Google Shape;301;p35"/>
          <p:cNvSpPr/>
          <p:nvPr/>
        </p:nvSpPr>
        <p:spPr>
          <a:xfrm>
            <a:off x="1962761" y="4218319"/>
            <a:ext cx="6096000" cy="1154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b="0" i="0" lang="pl-PL" sz="18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0" i="0" lang="pl-PL" sz="17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want to add a new option to automate application.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Char char="•"/>
            </a:pPr>
            <a:r>
              <a:rPr b="0" i="0" lang="pl-PL" sz="17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Scanning during inactivity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Char char="•"/>
            </a:pPr>
            <a:r>
              <a:rPr b="0" i="0" lang="pl-PL" sz="17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Automatic scanning at a given time</a:t>
            </a:r>
            <a:endParaRPr b="0" i="0" sz="17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059707" y="-104172"/>
            <a:ext cx="14097964" cy="7048982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36"/>
          <p:cNvSpPr txBox="1"/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b="0" i="0" lang="pl-PL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Development</a:t>
            </a:r>
            <a:endParaRPr b="0" i="0" sz="32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8" name="Google Shape;308;p36"/>
          <p:cNvSpPr/>
          <p:nvPr/>
        </p:nvSpPr>
        <p:spPr>
          <a:xfrm>
            <a:off x="736299" y="5050382"/>
            <a:ext cx="1054592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l-PL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have many ideas about this project and a lot of it are waiting for the invention.</a:t>
            </a:r>
            <a:endParaRPr b="0" i="0" sz="20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9" name="Google Shape;309;p36"/>
          <p:cNvSpPr/>
          <p:nvPr/>
        </p:nvSpPr>
        <p:spPr>
          <a:xfrm>
            <a:off x="608978" y="2595623"/>
            <a:ext cx="6096000" cy="1138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•"/>
            </a:pPr>
            <a:r>
              <a:rPr b="0" i="0" lang="pl-PL" sz="17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2/3D Map with the density of hits</a:t>
            </a:r>
            <a:endParaRPr b="0" i="0" sz="17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•"/>
            </a:pPr>
            <a:r>
              <a:rPr b="0" i="0" lang="pl-PL" sz="17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Skins for user</a:t>
            </a:r>
            <a:endParaRPr b="0" i="0" sz="17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•"/>
            </a:pPr>
            <a:r>
              <a:rPr b="0" i="0" lang="pl-PL" sz="17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Application for other mobile systems</a:t>
            </a:r>
            <a:endParaRPr b="0" i="0" sz="17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778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Century Gothic"/>
              <a:buNone/>
            </a:pPr>
            <a:r>
              <a:t/>
            </a:r>
            <a:endParaRPr b="0" i="0" sz="17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0" name="Google Shape;310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86487" y="1650697"/>
            <a:ext cx="4574351" cy="2933259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fadeDir="5400000" kx="0" rotWithShape="0" algn="bl" stA="38000" stPos="0" sy="-100000" ky="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059707" y="-104172"/>
            <a:ext cx="14097964" cy="7048982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37"/>
          <p:cNvSpPr txBox="1"/>
          <p:nvPr>
            <p:ph type="title"/>
          </p:nvPr>
        </p:nvSpPr>
        <p:spPr>
          <a:xfrm>
            <a:off x="1407630" y="2056436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b="0" i="0" lang="pl-PL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THANK YOU FOR YOUR ATTENTION</a:t>
            </a:r>
            <a:endParaRPr b="0" i="0" sz="32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059707" y="-104172"/>
            <a:ext cx="14097964" cy="7048982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0"/>
          <p:cNvSpPr txBox="1"/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"/>
              <a:buNone/>
            </a:pPr>
            <a:r>
              <a:rPr b="0" i="0" lang="pl-PL" sz="3200" u="none" cap="none" strike="noStrik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Plan</a:t>
            </a:r>
            <a:r>
              <a:rPr b="0" i="0" lang="pl-PL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endParaRPr b="0" i="0" sz="32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7" name="Google Shape;137;p20"/>
          <p:cNvSpPr/>
          <p:nvPr/>
        </p:nvSpPr>
        <p:spPr>
          <a:xfrm>
            <a:off x="1141413" y="2712692"/>
            <a:ext cx="6096000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AutoNum type="arabicPeriod"/>
            </a:pPr>
            <a:r>
              <a:rPr b="0" i="0" lang="pl-PL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Introduce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AutoNum type="arabicPeriod"/>
            </a:pPr>
            <a:r>
              <a:rPr b="0" i="0" lang="pl-PL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Features</a:t>
            </a:r>
            <a:endParaRPr b="0" i="0" sz="2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AutoNum type="arabicPeriod"/>
            </a:pPr>
            <a:r>
              <a:rPr b="0" i="0" lang="pl-PL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Other applications</a:t>
            </a:r>
            <a:endParaRPr b="0" i="0" sz="2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AutoNum type="arabicPeriod"/>
            </a:pPr>
            <a:r>
              <a:rPr b="0" i="0" lang="pl-PL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Development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059707" y="-104172"/>
            <a:ext cx="14097964" cy="7048982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1"/>
          <p:cNvSpPr txBox="1"/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b="0" i="0" lang="pl-PL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Introduce</a:t>
            </a:r>
            <a:endParaRPr b="0" i="0" sz="32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Znalezione obrazy dla zapytania smartphone camera lens" id="144" name="Google Shape;144;p21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1413" y="3420319"/>
            <a:ext cx="3621995" cy="1810998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fadeDir="5400000" kx="0" rotWithShape="0" algn="bl" stA="38000" stPos="0" sy="-100000" ky="0"/>
          </a:effectLst>
        </p:spPr>
      </p:pic>
      <p:sp>
        <p:nvSpPr>
          <p:cNvPr id="145" name="Google Shape;145;p21"/>
          <p:cNvSpPr/>
          <p:nvPr/>
        </p:nvSpPr>
        <p:spPr>
          <a:xfrm>
            <a:off x="2710444" y="2042294"/>
            <a:ext cx="5203437" cy="1415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pl-PL" sz="17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application uses the smartphone camera to capture particles that fall through the camera lens.  If everything go well we can see something like this:</a:t>
            </a:r>
            <a:endParaRPr b="0" i="0" sz="17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46" name="Google Shape;146;p21"/>
          <p:cNvCxnSpPr/>
          <p:nvPr/>
        </p:nvCxnSpPr>
        <p:spPr>
          <a:xfrm>
            <a:off x="949124" y="2514600"/>
            <a:ext cx="1400763" cy="2009377"/>
          </a:xfrm>
          <a:prstGeom prst="straightConnector1">
            <a:avLst/>
          </a:prstGeom>
          <a:noFill/>
          <a:ln cap="flat" cmpd="sng" w="92075">
            <a:solidFill>
              <a:srgbClr val="C8B53F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descr="E:\Praca\Credo\Obrazy slidera\Slider2\IFJ180612b_fot02.jpg" id="147" name="Google Shape;147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70088" y="2164620"/>
            <a:ext cx="3278242" cy="32782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059707" y="-104172"/>
            <a:ext cx="14097964" cy="7048982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2"/>
          <p:cNvSpPr txBox="1"/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b="0" i="0" lang="pl-PL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Introduce</a:t>
            </a:r>
            <a:endParaRPr b="0" i="0" sz="32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4" name="Google Shape;154;p22"/>
          <p:cNvSpPr/>
          <p:nvPr/>
        </p:nvSpPr>
        <p:spPr>
          <a:xfrm>
            <a:off x="5399073" y="1837837"/>
            <a:ext cx="6096000" cy="1923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https://lh4.googleusercontent.com/ivMEZryCoXl8uwJuuEoIM6LuE57EIC7CP7DC8bgeZbnwgyIfJIMbFYV7WkpDqKcs1uY2QeGNh1WsOeKwPFvmR6r0t3R1yWsC9kpLWn-vcktsODbUBtGflq3_xXrN_X9pgneQUvemp_8" id="155" name="Google Shape;155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22375" y="2491658"/>
            <a:ext cx="1844675" cy="1230167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  <p:sp>
        <p:nvSpPr>
          <p:cNvPr id="156" name="Google Shape;156;p22"/>
          <p:cNvSpPr/>
          <p:nvPr/>
        </p:nvSpPr>
        <p:spPr>
          <a:xfrm>
            <a:off x="3771900" y="2783575"/>
            <a:ext cx="6096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l-PL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take picture only when that trace occurs, which tells us that probably the particle hit into our matrix. </a:t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https://lh5.googleusercontent.com/pOfCOM2G5YsjTApIGiLR32uFgRiRtKD68-1WuVnLomJBLoQIklmGRMmZkf7c4n0dZ3RwDvom0cKV-dmVpjbza_HO-0fIU0Y-nXSUTG39bAmAUhm5kyJsBQbTqGIRD_g9xnzaQv-4abw" id="157" name="Google Shape;157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22374" y="3902063"/>
            <a:ext cx="1844700" cy="1234800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  <p:sp>
        <p:nvSpPr>
          <p:cNvPr id="158" name="Google Shape;158;p22"/>
          <p:cNvSpPr/>
          <p:nvPr/>
        </p:nvSpPr>
        <p:spPr>
          <a:xfrm>
            <a:off x="3771900" y="4196287"/>
            <a:ext cx="6096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l-PL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Then we send this picture to the server where we  can collect and analyze the data.</a:t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059708" y="-104172"/>
            <a:ext cx="14097965" cy="7048982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3"/>
          <p:cNvSpPr txBox="1"/>
          <p:nvPr>
            <p:ph type="title"/>
          </p:nvPr>
        </p:nvSpPr>
        <p:spPr>
          <a:xfrm>
            <a:off x="1141413" y="609600"/>
            <a:ext cx="99060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b="0" i="0" lang="pl-PL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Login / Register</a:t>
            </a:r>
            <a:endParaRPr b="0" i="0" sz="32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5" name="Google Shape;165;p23"/>
          <p:cNvSpPr/>
          <p:nvPr/>
        </p:nvSpPr>
        <p:spPr>
          <a:xfrm>
            <a:off x="4643925" y="4363925"/>
            <a:ext cx="5063100" cy="10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6" name="Google Shape;166;p23"/>
          <p:cNvSpPr txBox="1"/>
          <p:nvPr/>
        </p:nvSpPr>
        <p:spPr>
          <a:xfrm>
            <a:off x="4197025" y="3063225"/>
            <a:ext cx="55074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pl-PL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Best friend button for most of us</a:t>
            </a:r>
            <a:endParaRPr b="0" i="1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7" name="Google Shape;167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2800" y="2067550"/>
            <a:ext cx="1981100" cy="3500524"/>
          </a:xfrm>
          <a:prstGeom prst="roundRect">
            <a:avLst>
              <a:gd fmla="val 708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  <p:cxnSp>
        <p:nvCxnSpPr>
          <p:cNvPr id="168" name="Google Shape;168;p23"/>
          <p:cNvCxnSpPr>
            <a:stCxn id="166" idx="1"/>
          </p:cNvCxnSpPr>
          <p:nvPr/>
        </p:nvCxnSpPr>
        <p:spPr>
          <a:xfrm rot="10800000">
            <a:off x="2616925" y="4203825"/>
            <a:ext cx="1580100" cy="3594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169" name="Google Shape;169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146568" y="1670057"/>
            <a:ext cx="1844414" cy="3500524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  <p:sp>
        <p:nvSpPr>
          <p:cNvPr id="170" name="Google Shape;170;p23"/>
          <p:cNvSpPr/>
          <p:nvPr/>
        </p:nvSpPr>
        <p:spPr>
          <a:xfrm>
            <a:off x="5326251" y="2787028"/>
            <a:ext cx="18473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23"/>
          <p:cNvSpPr/>
          <p:nvPr/>
        </p:nvSpPr>
        <p:spPr>
          <a:xfrm>
            <a:off x="3306463" y="2186138"/>
            <a:ext cx="4207145" cy="60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l-PL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need to register to use the app.</a:t>
            </a:r>
            <a:br>
              <a:rPr b="0" i="0" lang="pl-PL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b="0" i="0" lang="pl-PL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b="0" i="0" lang="pl-PL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2" name="Google Shape;172;p23"/>
          <p:cNvSpPr/>
          <p:nvPr/>
        </p:nvSpPr>
        <p:spPr>
          <a:xfrm>
            <a:off x="4942607" y="3063225"/>
            <a:ext cx="6236100" cy="15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23"/>
          <p:cNvSpPr/>
          <p:nvPr/>
        </p:nvSpPr>
        <p:spPr>
          <a:xfrm>
            <a:off x="5833556" y="2953321"/>
            <a:ext cx="356923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l-PL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can change our display name later in Menu.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059707" y="-104172"/>
            <a:ext cx="14097965" cy="7048982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4"/>
          <p:cNvSpPr txBox="1"/>
          <p:nvPr>
            <p:ph type="title"/>
          </p:nvPr>
        </p:nvSpPr>
        <p:spPr>
          <a:xfrm>
            <a:off x="1141413" y="609600"/>
            <a:ext cx="99060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b="0" i="0" lang="pl-PL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Simple GUI</a:t>
            </a:r>
            <a:endParaRPr b="0" i="0" sz="32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0" name="Google Shape;180;p24"/>
          <p:cNvSpPr/>
          <p:nvPr/>
        </p:nvSpPr>
        <p:spPr>
          <a:xfrm>
            <a:off x="5399073" y="1837837"/>
            <a:ext cx="6096000" cy="19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1" name="Google Shape;181;p24"/>
          <p:cNvSpPr/>
          <p:nvPr/>
        </p:nvSpPr>
        <p:spPr>
          <a:xfrm>
            <a:off x="5665050" y="2078450"/>
            <a:ext cx="6096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l-PL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Even if you are not expert in IT or nuclear physics, you know how to launch app.</a:t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2" name="Google Shape;182;p24"/>
          <p:cNvSpPr/>
          <p:nvPr/>
        </p:nvSpPr>
        <p:spPr>
          <a:xfrm>
            <a:off x="5241325" y="3761425"/>
            <a:ext cx="7243500" cy="10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l-PL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this app we don’t want to change easy thing into hard. </a:t>
            </a:r>
            <a:br>
              <a:rPr b="0" i="0" lang="pl-PL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0" i="0" lang="pl-PL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lot of data and information can be overwhelming for new users. </a:t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3" name="Google Shape;183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3275" y="2078450"/>
            <a:ext cx="2246200" cy="3951876"/>
          </a:xfrm>
          <a:prstGeom prst="roundRect">
            <a:avLst>
              <a:gd fmla="val 10522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  <p:pic>
        <p:nvPicPr>
          <p:cNvPr id="184" name="Google Shape;184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29475" y="2078450"/>
            <a:ext cx="2246200" cy="3917219"/>
          </a:xfrm>
          <a:prstGeom prst="roundRect">
            <a:avLst>
              <a:gd fmla="val 9754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059707" y="-104172"/>
            <a:ext cx="14097965" cy="7048982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5"/>
          <p:cNvSpPr txBox="1"/>
          <p:nvPr>
            <p:ph type="title"/>
          </p:nvPr>
        </p:nvSpPr>
        <p:spPr>
          <a:xfrm>
            <a:off x="1141413" y="609600"/>
            <a:ext cx="99060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b="0" i="0" lang="pl-PL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Clear information</a:t>
            </a:r>
            <a:endParaRPr b="0" i="0" sz="32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25"/>
          <p:cNvSpPr/>
          <p:nvPr/>
        </p:nvSpPr>
        <p:spPr>
          <a:xfrm>
            <a:off x="5399073" y="1837837"/>
            <a:ext cx="6096000" cy="19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2" name="Google Shape;192;p25"/>
          <p:cNvSpPr/>
          <p:nvPr/>
        </p:nvSpPr>
        <p:spPr>
          <a:xfrm>
            <a:off x="3382150" y="2078450"/>
            <a:ext cx="6096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l-PL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If something go wrong, we will inform user about it with clear short information.</a:t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3" name="Google Shape;193;p25"/>
          <p:cNvSpPr/>
          <p:nvPr/>
        </p:nvSpPr>
        <p:spPr>
          <a:xfrm>
            <a:off x="4643925" y="4363925"/>
            <a:ext cx="5063100" cy="10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l-PL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Just click “show stats” and app show parameters of work</a:t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4" name="Google Shape;194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3275" y="2078450"/>
            <a:ext cx="2246200" cy="3947526"/>
          </a:xfrm>
          <a:prstGeom prst="roundRect">
            <a:avLst>
              <a:gd fmla="val 10138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  <p:sp>
        <p:nvSpPr>
          <p:cNvPr id="195" name="Google Shape;195;p25"/>
          <p:cNvSpPr txBox="1"/>
          <p:nvPr>
            <p:ph type="title"/>
          </p:nvPr>
        </p:nvSpPr>
        <p:spPr>
          <a:xfrm>
            <a:off x="4136650" y="2561000"/>
            <a:ext cx="53415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b="0" i="0" lang="pl-PL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But… we have stats for nerd too </a:t>
            </a:r>
            <a:endParaRPr b="0" i="0" sz="32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6" name="Google Shape;196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782325" y="1707250"/>
            <a:ext cx="2246200" cy="3905382"/>
          </a:xfrm>
          <a:prstGeom prst="roundRect">
            <a:avLst>
              <a:gd fmla="val 8986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059707" y="-104172"/>
            <a:ext cx="14097965" cy="7048982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6"/>
          <p:cNvSpPr txBox="1"/>
          <p:nvPr>
            <p:ph type="title"/>
          </p:nvPr>
        </p:nvSpPr>
        <p:spPr>
          <a:xfrm>
            <a:off x="1141413" y="609600"/>
            <a:ext cx="99060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b="0" i="0" lang="pl-PL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Navigation</a:t>
            </a:r>
            <a:endParaRPr b="0" i="0" sz="32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3" name="Google Shape;203;p26"/>
          <p:cNvSpPr/>
          <p:nvPr/>
        </p:nvSpPr>
        <p:spPr>
          <a:xfrm>
            <a:off x="5837200" y="2514600"/>
            <a:ext cx="3641100" cy="8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l-PL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is still a normal app, so we have things like sliding menu and settings. </a:t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4" name="Google Shape;204;p26"/>
          <p:cNvSpPr/>
          <p:nvPr/>
        </p:nvSpPr>
        <p:spPr>
          <a:xfrm>
            <a:off x="4643925" y="4363925"/>
            <a:ext cx="5063100" cy="10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5" name="Google Shape;205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5250" y="1948550"/>
            <a:ext cx="2246200" cy="3975482"/>
          </a:xfrm>
          <a:prstGeom prst="roundRect">
            <a:avLst>
              <a:gd fmla="val 10522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  <p:pic>
        <p:nvPicPr>
          <p:cNvPr id="206" name="Google Shape;206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707025" y="1948550"/>
            <a:ext cx="2246200" cy="3941432"/>
          </a:xfrm>
          <a:prstGeom prst="roundRect">
            <a:avLst>
              <a:gd fmla="val 9370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  <p:pic>
        <p:nvPicPr>
          <p:cNvPr id="207" name="Google Shape;207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61425" y="1948550"/>
            <a:ext cx="2246200" cy="3926324"/>
          </a:xfrm>
          <a:prstGeom prst="roundRect">
            <a:avLst>
              <a:gd fmla="val 10522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  <p:sp>
        <p:nvSpPr>
          <p:cNvPr id="208" name="Google Shape;208;p26"/>
          <p:cNvSpPr txBox="1"/>
          <p:nvPr/>
        </p:nvSpPr>
        <p:spPr>
          <a:xfrm>
            <a:off x="5975350" y="3540850"/>
            <a:ext cx="3364800" cy="148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pl-PL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Big things can look casual.</a:t>
            </a:r>
            <a:endParaRPr b="0" i="1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059707" y="-104172"/>
            <a:ext cx="14097964" cy="7048982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7"/>
          <p:cNvSpPr txBox="1"/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b="0" i="0" lang="pl-PL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Does it make it difficult to use your smartphone?</a:t>
            </a:r>
            <a:endParaRPr b="0" i="0" sz="32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5" name="Google Shape;215;p27"/>
          <p:cNvSpPr/>
          <p:nvPr/>
        </p:nvSpPr>
        <p:spPr>
          <a:xfrm>
            <a:off x="3001112" y="2543155"/>
            <a:ext cx="6096000" cy="877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pl-PL" sz="17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Every action in smartphone generate heat, so detection will stop when temperature reach sp limit. Of course user can modify this in settings.</a:t>
            </a:r>
            <a:endParaRPr b="0" i="0" sz="17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6" name="Google Shape;216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9388" y="2127742"/>
            <a:ext cx="2371724" cy="3162299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7"/>
          <p:cNvSpPr/>
          <p:nvPr/>
        </p:nvSpPr>
        <p:spPr>
          <a:xfrm>
            <a:off x="3879425" y="3884007"/>
            <a:ext cx="6096000" cy="1138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pl-PL" sz="17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if everything go great, temperature is perfect, user want use smartphone and … no battery? </a:t>
            </a:r>
            <a:br>
              <a:rPr b="0" i="0" lang="pl-PL" sz="17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0" i="0" lang="pl-PL" sz="17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Not in this app! Detection is going to work only if we have more than battery level limit we set in settings.</a:t>
            </a:r>
            <a:endParaRPr b="0" i="0" sz="17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8" name="Google Shape;218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316187" y="2116939"/>
            <a:ext cx="2315048" cy="1544738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fadeDir="5400000" kx="0" rotWithShape="0" algn="bl" stA="38000" stPos="0" sy="-100000" ky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atka">
  <a:themeElements>
    <a:clrScheme name="Siatka">
      <a:dk1>
        <a:srgbClr val="000000"/>
      </a:dk1>
      <a:lt1>
        <a:srgbClr val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