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20"/>
  </p:notes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7" r:id="rId11"/>
    <p:sldId id="297" r:id="rId12"/>
    <p:sldId id="299" r:id="rId13"/>
    <p:sldId id="295" r:id="rId14"/>
    <p:sldId id="304" r:id="rId15"/>
    <p:sldId id="306" r:id="rId16"/>
    <p:sldId id="303" r:id="rId17"/>
    <p:sldId id="301" r:id="rId18"/>
    <p:sldId id="30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91" autoAdjust="0"/>
  </p:normalViewPr>
  <p:slideViewPr>
    <p:cSldViewPr snapToGrid="0">
      <p:cViewPr varScale="1">
        <p:scale>
          <a:sx n="82" d="100"/>
          <a:sy n="82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256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97FE3-F1B7-4DB3-96D8-22CEDC96854A}" type="datetimeFigureOut">
              <a:rPr lang="de-DE" smtClean="0"/>
              <a:t>02.10.2018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65EF0-5E9C-4A84-B258-A16E729192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93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V1.5, is a finished product in many ways – it works.</a:t>
            </a:r>
          </a:p>
          <a:p>
            <a:r>
              <a:rPr lang="en-US" dirty="0"/>
              <a:t>However it</a:t>
            </a:r>
            <a:r>
              <a:rPr lang="en-US" baseline="0" dirty="0"/>
              <a:t> has some ‘closed source’ parts – in particular the scintillator/</a:t>
            </a:r>
            <a:r>
              <a:rPr lang="en-US" baseline="0" dirty="0" err="1"/>
              <a:t>SiPM</a:t>
            </a:r>
            <a:r>
              <a:rPr lang="en-US" baseline="0" dirty="0"/>
              <a:t> coupling, which is done using some spares from a ‘real’ physics experiment, and the scintillators which were prototypes for this experiment. Our V2 is all about getting the design to a 100% open source state; and escaping the Arduino DUE, which is technically obsolete. We’re also (right now) in the process of migrating from eagle cad to </a:t>
            </a:r>
            <a:r>
              <a:rPr lang="en-US" baseline="0" dirty="0" err="1"/>
              <a:t>KiCad</a:t>
            </a:r>
            <a:r>
              <a:rPr lang="en-US" baseline="0" dirty="0"/>
              <a:t>, so we will have a fully open source toolchain too.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65EF0-5E9C-4A84-B258-A16E729192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79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FB6ABDE-4A01-4BEF-8381-AF6123944C32}" type="datetime1">
              <a:rPr lang="de-DE" smtClean="0"/>
              <a:t>02.10.2018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49A21E1-1F03-48C2-B4C9-D61DFCC5A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77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944A-C723-4B77-B4B8-2A8B6F6CA493}" type="datetime1">
              <a:rPr lang="de-DE" smtClean="0"/>
              <a:t>02.10.2018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137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27A944A-C723-4B77-B4B8-2A8B6F6CA493}" type="datetime1">
              <a:rPr lang="de-DE" smtClean="0"/>
              <a:t>02.10.2018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660636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27A944A-C723-4B77-B4B8-2A8B6F6CA493}" type="datetime1">
              <a:rPr lang="de-DE" smtClean="0"/>
              <a:t>02.10.2018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013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27A944A-C723-4B77-B4B8-2A8B6F6CA493}" type="datetime1">
              <a:rPr lang="de-DE" smtClean="0"/>
              <a:t>02.10.2018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31246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944A-C723-4B77-B4B8-2A8B6F6CA493}" type="datetime1">
              <a:rPr lang="de-DE" smtClean="0"/>
              <a:t>02.10.2018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90988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944A-C723-4B77-B4B8-2A8B6F6CA493}" type="datetime1">
              <a:rPr lang="de-DE" smtClean="0"/>
              <a:t>02.10.2018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347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969F-32B8-427A-9CA4-5B616866D652}" type="datetime1">
              <a:rPr lang="de-DE" smtClean="0"/>
              <a:t>02.10.2018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21E1-1F03-48C2-B4C9-D61DFCC5A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804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AAED57-7EAD-4CDC-A34A-635005B0CC0D}" type="datetime1">
              <a:rPr lang="de-DE" smtClean="0"/>
              <a:t>02.10.2018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9A21E1-1F03-48C2-B4C9-D61DFCC5A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02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25D9-C0A1-4A8F-9EEE-82765A1C98CB}" type="datetime1">
              <a:rPr lang="de-DE" smtClean="0"/>
              <a:t>02.10.2018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244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BDB0E4-C76F-41FD-874E-5B4E9783B4F6}" type="datetime1">
              <a:rPr lang="de-DE" smtClean="0"/>
              <a:t>02.10.2018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9A21E1-1F03-48C2-B4C9-D61DFCC5A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08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E4D6-7069-455C-AFB3-F73805121CE4}" type="datetime1">
              <a:rPr lang="de-DE" smtClean="0"/>
              <a:t>02.10.2018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21E1-1F03-48C2-B4C9-D61DFCC5A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55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C602-0B62-420A-914F-2ABCB47054BD}" type="datetime1">
              <a:rPr lang="de-DE" smtClean="0"/>
              <a:t>02.10.2018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21E1-1F03-48C2-B4C9-D61DFCC5A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36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F3CE-B161-4B20-9C91-34A10911F6D5}" type="datetime1">
              <a:rPr lang="de-DE" smtClean="0"/>
              <a:t>02.10.2018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21E1-1F03-48C2-B4C9-D61DFCC5A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43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3FAA-5855-4EDF-B807-9884FF2A3644}" type="datetime1">
              <a:rPr lang="de-DE" smtClean="0"/>
              <a:t>02.10.2018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21E1-1F03-48C2-B4C9-D61DFCC5A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58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F1DF-4424-4E5F-83DC-F7801389764A}" type="datetime1">
              <a:rPr lang="de-DE" smtClean="0"/>
              <a:t>02.10.2018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21E1-1F03-48C2-B4C9-D61DFCC5A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27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F814-346A-4DA9-87FA-1915804B9BBE}" type="datetime1">
              <a:rPr lang="de-DE" smtClean="0"/>
              <a:t>02.10.2018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21E1-1F03-48C2-B4C9-D61DFCC5A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23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A944A-C723-4B77-B4B8-2A8B6F6CA493}" type="datetime1">
              <a:rPr lang="de-DE" smtClean="0"/>
              <a:t>02.10.2018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767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smicPi/cosmicpi-rpi_V1.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C452E-FA46-4EAC-920D-00D54130D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467" y="0"/>
            <a:ext cx="12191999" cy="4876799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Connecting</a:t>
            </a:r>
            <a:br>
              <a:rPr lang="en-GB" dirty="0"/>
            </a:br>
            <a:r>
              <a:rPr lang="en-GB" sz="9600" dirty="0">
                <a:solidFill>
                  <a:schemeClr val="bg1"/>
                </a:solidFill>
              </a:rPr>
              <a:t>d</a:t>
            </a:r>
            <a:br>
              <a:rPr lang="en-GB" dirty="0"/>
            </a:br>
            <a:r>
              <a:rPr lang="en-GB" dirty="0"/>
              <a:t>and</a:t>
            </a:r>
            <a:br>
              <a:rPr lang="en-GB" dirty="0"/>
            </a:br>
            <a:br>
              <a:rPr lang="en-GB" dirty="0"/>
            </a:br>
            <a:r>
              <a:rPr lang="en-GB" sz="2400" dirty="0">
                <a:solidFill>
                  <a:schemeClr val="bg1"/>
                </a:solidFill>
              </a:rPr>
              <a:t>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DE66B3-0AD9-49EF-A272-12A2F81F6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9869" y="5329374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Hendrik Borras,</a:t>
            </a:r>
          </a:p>
          <a:p>
            <a:r>
              <a:rPr lang="en-GB" dirty="0"/>
              <a:t>Heidelberg University</a:t>
            </a:r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19C0B7-3615-4BC3-870E-49956675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21E1-1F03-48C2-B4C9-D61DFCC5AD47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1CB4D4-E300-4FFC-AE57-D5A438325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56" y="3207355"/>
            <a:ext cx="6532886" cy="20438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BF1F93E-57EB-4DA2-8B2D-7FE78DB75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5" b="37108"/>
          <a:stretch/>
        </p:blipFill>
        <p:spPr>
          <a:xfrm>
            <a:off x="2562747" y="1430866"/>
            <a:ext cx="7066506" cy="14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5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9CFB1-14EF-4AF7-B363-9CBA85A7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interface screenshot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9476F3-9D8B-4B98-8ABE-14E3AFAAC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846606"/>
            <a:ext cx="3866048" cy="26545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Science page</a:t>
            </a:r>
            <a:endParaRPr lang="en-US" dirty="0"/>
          </a:p>
          <a:p>
            <a:r>
              <a:rPr lang="en-US" dirty="0"/>
              <a:t>Create custom histograms via matplotlib</a:t>
            </a:r>
          </a:p>
          <a:p>
            <a:r>
              <a:rPr lang="en-US" dirty="0"/>
              <a:t>Export local database as CSV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1DA53C-51EC-4D6C-B67B-731C8B47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85260B-DC3B-47D0-AD3B-ED2FE6827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48" y="1754593"/>
            <a:ext cx="8240487" cy="48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Shape 171">
            <a:extLst>
              <a:ext uri="{FF2B5EF4-FFF2-40B4-BE49-F238E27FC236}">
                <a16:creationId xmlns:a16="http://schemas.microsoft.com/office/drawing/2014/main" id="{079F1455-3FDF-4852-BC3D-085E7F43EA25}"/>
              </a:ext>
            </a:extLst>
          </p:cNvPr>
          <p:cNvCxnSpPr>
            <a:cxnSpLocks/>
            <a:stCxn id="154" idx="0"/>
            <a:endCxn id="38" idx="2"/>
          </p:cNvCxnSpPr>
          <p:nvPr/>
        </p:nvCxnSpPr>
        <p:spPr>
          <a:xfrm flipH="1" flipV="1">
            <a:off x="1651879" y="4026132"/>
            <a:ext cx="474087" cy="1194515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85000"/>
              </a:schemeClr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61" name="Shape 171">
            <a:extLst>
              <a:ext uri="{FF2B5EF4-FFF2-40B4-BE49-F238E27FC236}">
                <a16:creationId xmlns:a16="http://schemas.microsoft.com/office/drawing/2014/main" id="{971AF3A0-2B63-408E-A7ED-6A9204680947}"/>
              </a:ext>
            </a:extLst>
          </p:cNvPr>
          <p:cNvCxnSpPr>
            <a:cxnSpLocks/>
            <a:stCxn id="154" idx="0"/>
            <a:endCxn id="151" idx="2"/>
          </p:cNvCxnSpPr>
          <p:nvPr/>
        </p:nvCxnSpPr>
        <p:spPr>
          <a:xfrm flipV="1">
            <a:off x="2125966" y="2451622"/>
            <a:ext cx="1761616" cy="2769025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85000"/>
              </a:schemeClr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64" name="Shape 171">
            <a:extLst>
              <a:ext uri="{FF2B5EF4-FFF2-40B4-BE49-F238E27FC236}">
                <a16:creationId xmlns:a16="http://schemas.microsoft.com/office/drawing/2014/main" id="{D14ED317-7323-4988-89CD-43B12371EB3B}"/>
              </a:ext>
            </a:extLst>
          </p:cNvPr>
          <p:cNvCxnSpPr>
            <a:cxnSpLocks/>
            <a:stCxn id="154" idx="0"/>
            <a:endCxn id="150" idx="1"/>
          </p:cNvCxnSpPr>
          <p:nvPr/>
        </p:nvCxnSpPr>
        <p:spPr>
          <a:xfrm flipV="1">
            <a:off x="2125966" y="2308934"/>
            <a:ext cx="3767238" cy="2911713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85000"/>
              </a:schemeClr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67" name="Shape 171">
            <a:extLst>
              <a:ext uri="{FF2B5EF4-FFF2-40B4-BE49-F238E27FC236}">
                <a16:creationId xmlns:a16="http://schemas.microsoft.com/office/drawing/2014/main" id="{B4F707E4-4A82-4BC3-B889-65B93E8F4D4F}"/>
              </a:ext>
            </a:extLst>
          </p:cNvPr>
          <p:cNvCxnSpPr>
            <a:cxnSpLocks/>
            <a:stCxn id="154" idx="3"/>
            <a:endCxn id="153" idx="1"/>
          </p:cNvCxnSpPr>
          <p:nvPr/>
        </p:nvCxnSpPr>
        <p:spPr>
          <a:xfrm>
            <a:off x="2935966" y="5760647"/>
            <a:ext cx="1835751" cy="440420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85000"/>
              </a:schemeClr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830F53E-BE80-4216-AA81-92E8D800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  <a:br>
              <a:rPr lang="en-US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DA257-16B9-45ED-A581-0314A627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9297BBB3-F7DA-428B-A510-AB7E3AD12114}"/>
              </a:ext>
            </a:extLst>
          </p:cNvPr>
          <p:cNvSpPr/>
          <p:nvPr/>
        </p:nvSpPr>
        <p:spPr>
          <a:xfrm>
            <a:off x="7380431" y="3404641"/>
            <a:ext cx="1993692" cy="10380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WiFi</a:t>
            </a:r>
            <a:endParaRPr lang="de-DE" dirty="0"/>
          </a:p>
        </p:txBody>
      </p:sp>
      <p:sp>
        <p:nvSpPr>
          <p:cNvPr id="148" name="Zylinder 147">
            <a:extLst>
              <a:ext uri="{FF2B5EF4-FFF2-40B4-BE49-F238E27FC236}">
                <a16:creationId xmlns:a16="http://schemas.microsoft.com/office/drawing/2014/main" id="{3B8B0455-65E6-42B6-AE5A-7822C0FDF87E}"/>
              </a:ext>
            </a:extLst>
          </p:cNvPr>
          <p:cNvSpPr/>
          <p:nvPr/>
        </p:nvSpPr>
        <p:spPr>
          <a:xfrm>
            <a:off x="4210262" y="3216426"/>
            <a:ext cx="1477087" cy="18138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SQLite</a:t>
            </a:r>
          </a:p>
          <a:p>
            <a:pPr algn="ctr"/>
            <a:r>
              <a:rPr lang="en-US" dirty="0"/>
              <a:t>Database (file based)</a:t>
            </a:r>
            <a:endParaRPr lang="de-DE" dirty="0"/>
          </a:p>
        </p:txBody>
      </p:sp>
      <p:sp>
        <p:nvSpPr>
          <p:cNvPr id="150" name="Shape 162">
            <a:extLst>
              <a:ext uri="{FF2B5EF4-FFF2-40B4-BE49-F238E27FC236}">
                <a16:creationId xmlns:a16="http://schemas.microsoft.com/office/drawing/2014/main" id="{457D56AB-06FB-48B2-A047-7B728F5464B1}"/>
              </a:ext>
            </a:extLst>
          </p:cNvPr>
          <p:cNvSpPr/>
          <p:nvPr/>
        </p:nvSpPr>
        <p:spPr>
          <a:xfrm>
            <a:off x="5893204" y="1768934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UI via HTTP</a:t>
            </a:r>
          </a:p>
        </p:txBody>
      </p:sp>
      <p:sp>
        <p:nvSpPr>
          <p:cNvPr id="151" name="Shape 162">
            <a:extLst>
              <a:ext uri="{FF2B5EF4-FFF2-40B4-BE49-F238E27FC236}">
                <a16:creationId xmlns:a16="http://schemas.microsoft.com/office/drawing/2014/main" id="{1750DA1E-5FF4-42C8-B70B-8000442911A0}"/>
              </a:ext>
            </a:extLst>
          </p:cNvPr>
          <p:cNvSpPr/>
          <p:nvPr/>
        </p:nvSpPr>
        <p:spPr>
          <a:xfrm>
            <a:off x="3077582" y="1371622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Detector readout</a:t>
            </a:r>
          </a:p>
        </p:txBody>
      </p:sp>
      <p:sp>
        <p:nvSpPr>
          <p:cNvPr id="153" name="Shape 162">
            <a:extLst>
              <a:ext uri="{FF2B5EF4-FFF2-40B4-BE49-F238E27FC236}">
                <a16:creationId xmlns:a16="http://schemas.microsoft.com/office/drawing/2014/main" id="{44F6008B-5606-4BDF-BEF0-C6ADE1435051}"/>
              </a:ext>
            </a:extLst>
          </p:cNvPr>
          <p:cNvSpPr/>
          <p:nvPr/>
        </p:nvSpPr>
        <p:spPr>
          <a:xfrm>
            <a:off x="4771717" y="5661067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MQTT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Publisher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62">
            <a:extLst>
              <a:ext uri="{FF2B5EF4-FFF2-40B4-BE49-F238E27FC236}">
                <a16:creationId xmlns:a16="http://schemas.microsoft.com/office/drawing/2014/main" id="{01EF2177-0727-43AE-9AB9-3DC30C44CCA5}"/>
              </a:ext>
            </a:extLst>
          </p:cNvPr>
          <p:cNvSpPr/>
          <p:nvPr/>
        </p:nvSpPr>
        <p:spPr>
          <a:xfrm>
            <a:off x="1315966" y="5220647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systemd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27">
            <a:extLst>
              <a:ext uri="{FF2B5EF4-FFF2-40B4-BE49-F238E27FC236}">
                <a16:creationId xmlns:a16="http://schemas.microsoft.com/office/drawing/2014/main" id="{D5ABAAFA-7B5E-4060-BFA0-9B35FB0DEEE5}"/>
              </a:ext>
            </a:extLst>
          </p:cNvPr>
          <p:cNvSpPr/>
          <p:nvPr/>
        </p:nvSpPr>
        <p:spPr>
          <a:xfrm>
            <a:off x="104115" y="1654621"/>
            <a:ext cx="1466657" cy="514002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Hardware UART</a:t>
            </a:r>
          </a:p>
        </p:txBody>
      </p:sp>
      <p:sp>
        <p:nvSpPr>
          <p:cNvPr id="156" name="Shape 165">
            <a:extLst>
              <a:ext uri="{FF2B5EF4-FFF2-40B4-BE49-F238E27FC236}">
                <a16:creationId xmlns:a16="http://schemas.microsoft.com/office/drawing/2014/main" id="{C6FD609D-3179-4758-B4DC-76C4CD34ADE9}"/>
              </a:ext>
            </a:extLst>
          </p:cNvPr>
          <p:cNvSpPr/>
          <p:nvPr/>
        </p:nvSpPr>
        <p:spPr>
          <a:xfrm>
            <a:off x="86984" y="5273389"/>
            <a:ext cx="1134166" cy="9745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de-DE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Boot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162">
            <a:extLst>
              <a:ext uri="{FF2B5EF4-FFF2-40B4-BE49-F238E27FC236}">
                <a16:creationId xmlns:a16="http://schemas.microsoft.com/office/drawing/2014/main" id="{7623CD88-3BAE-4F21-A366-35D383BA8C00}"/>
              </a:ext>
            </a:extLst>
          </p:cNvPr>
          <p:cNvSpPr/>
          <p:nvPr/>
        </p:nvSpPr>
        <p:spPr>
          <a:xfrm>
            <a:off x="841879" y="2946132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defTabSz="914400">
              <a:buSzPct val="25000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Database </a:t>
            </a:r>
            <a:r>
              <a:rPr lang="en-GB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maintenance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1BC6A27-E013-4CE3-901E-EFBEB274CBB6}"/>
              </a:ext>
            </a:extLst>
          </p:cNvPr>
          <p:cNvSpPr txBox="1"/>
          <p:nvPr/>
        </p:nvSpPr>
        <p:spPr>
          <a:xfrm>
            <a:off x="1197057" y="4794634"/>
            <a:ext cx="2371162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Starts &amp; keeps programs alive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27709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0F53E-BE80-4216-AA81-92E8D800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  <a:br>
              <a:rPr lang="en-US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DA257-16B9-45ED-A581-0314A627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9297BBB3-F7DA-428B-A510-AB7E3AD12114}"/>
              </a:ext>
            </a:extLst>
          </p:cNvPr>
          <p:cNvSpPr/>
          <p:nvPr/>
        </p:nvSpPr>
        <p:spPr>
          <a:xfrm>
            <a:off x="7380431" y="3404641"/>
            <a:ext cx="1993692" cy="10380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WiFi</a:t>
            </a:r>
            <a:endParaRPr lang="de-DE" dirty="0"/>
          </a:p>
        </p:txBody>
      </p:sp>
      <p:sp>
        <p:nvSpPr>
          <p:cNvPr id="144" name="Rechteck 143">
            <a:extLst>
              <a:ext uri="{FF2B5EF4-FFF2-40B4-BE49-F238E27FC236}">
                <a16:creationId xmlns:a16="http://schemas.microsoft.com/office/drawing/2014/main" id="{0AC8C7DD-5EF7-4A75-B8DF-B04C2400920C}"/>
              </a:ext>
            </a:extLst>
          </p:cNvPr>
          <p:cNvSpPr/>
          <p:nvPr/>
        </p:nvSpPr>
        <p:spPr>
          <a:xfrm>
            <a:off x="9834797" y="2496226"/>
            <a:ext cx="1993692" cy="10380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Point</a:t>
            </a:r>
            <a:endParaRPr lang="de-DE" dirty="0"/>
          </a:p>
        </p:txBody>
      </p:sp>
      <p:sp>
        <p:nvSpPr>
          <p:cNvPr id="145" name="Rechteck 144">
            <a:extLst>
              <a:ext uri="{FF2B5EF4-FFF2-40B4-BE49-F238E27FC236}">
                <a16:creationId xmlns:a16="http://schemas.microsoft.com/office/drawing/2014/main" id="{D403AF1A-B595-4C22-9102-9E47BCEFFC5A}"/>
              </a:ext>
            </a:extLst>
          </p:cNvPr>
          <p:cNvSpPr/>
          <p:nvPr/>
        </p:nvSpPr>
        <p:spPr>
          <a:xfrm>
            <a:off x="9834797" y="4242399"/>
            <a:ext cx="1993692" cy="10380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 connection</a:t>
            </a:r>
            <a:endParaRPr lang="de-DE" dirty="0"/>
          </a:p>
        </p:txBody>
      </p:sp>
      <p:sp>
        <p:nvSpPr>
          <p:cNvPr id="147" name="Wolke 146">
            <a:extLst>
              <a:ext uri="{FF2B5EF4-FFF2-40B4-BE49-F238E27FC236}">
                <a16:creationId xmlns:a16="http://schemas.microsoft.com/office/drawing/2014/main" id="{E75B4002-D84B-4D3C-95C6-C9E8A43BFA2D}"/>
              </a:ext>
            </a:extLst>
          </p:cNvPr>
          <p:cNvSpPr/>
          <p:nvPr/>
        </p:nvSpPr>
        <p:spPr>
          <a:xfrm>
            <a:off x="9964711" y="5637812"/>
            <a:ext cx="2068643" cy="122018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MQTT</a:t>
            </a:r>
          </a:p>
          <a:p>
            <a:pPr algn="ctr"/>
            <a:r>
              <a:rPr lang="en-US" dirty="0"/>
              <a:t>Broker</a:t>
            </a:r>
            <a:endParaRPr lang="de-DE" dirty="0"/>
          </a:p>
        </p:txBody>
      </p:sp>
      <p:sp>
        <p:nvSpPr>
          <p:cNvPr id="148" name="Zylinder 147">
            <a:extLst>
              <a:ext uri="{FF2B5EF4-FFF2-40B4-BE49-F238E27FC236}">
                <a16:creationId xmlns:a16="http://schemas.microsoft.com/office/drawing/2014/main" id="{3B8B0455-65E6-42B6-AE5A-7822C0FDF87E}"/>
              </a:ext>
            </a:extLst>
          </p:cNvPr>
          <p:cNvSpPr/>
          <p:nvPr/>
        </p:nvSpPr>
        <p:spPr>
          <a:xfrm>
            <a:off x="4210262" y="3216426"/>
            <a:ext cx="1477087" cy="18138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SQLite</a:t>
            </a:r>
          </a:p>
          <a:p>
            <a:pPr algn="ctr"/>
            <a:r>
              <a:rPr lang="en-US" dirty="0"/>
              <a:t>Database (file based)</a:t>
            </a:r>
            <a:endParaRPr lang="de-DE" dirty="0"/>
          </a:p>
        </p:txBody>
      </p:sp>
      <p:sp>
        <p:nvSpPr>
          <p:cNvPr id="150" name="Shape 162">
            <a:extLst>
              <a:ext uri="{FF2B5EF4-FFF2-40B4-BE49-F238E27FC236}">
                <a16:creationId xmlns:a16="http://schemas.microsoft.com/office/drawing/2014/main" id="{457D56AB-06FB-48B2-A047-7B728F5464B1}"/>
              </a:ext>
            </a:extLst>
          </p:cNvPr>
          <p:cNvSpPr/>
          <p:nvPr/>
        </p:nvSpPr>
        <p:spPr>
          <a:xfrm>
            <a:off x="5893204" y="1768934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UI via HTTP</a:t>
            </a:r>
          </a:p>
        </p:txBody>
      </p:sp>
      <p:sp>
        <p:nvSpPr>
          <p:cNvPr id="151" name="Shape 162">
            <a:extLst>
              <a:ext uri="{FF2B5EF4-FFF2-40B4-BE49-F238E27FC236}">
                <a16:creationId xmlns:a16="http://schemas.microsoft.com/office/drawing/2014/main" id="{1750DA1E-5FF4-42C8-B70B-8000442911A0}"/>
              </a:ext>
            </a:extLst>
          </p:cNvPr>
          <p:cNvSpPr/>
          <p:nvPr/>
        </p:nvSpPr>
        <p:spPr>
          <a:xfrm>
            <a:off x="3077582" y="1371622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Detector readout</a:t>
            </a:r>
          </a:p>
        </p:txBody>
      </p:sp>
      <p:sp>
        <p:nvSpPr>
          <p:cNvPr id="152" name="Shape 162">
            <a:extLst>
              <a:ext uri="{FF2B5EF4-FFF2-40B4-BE49-F238E27FC236}">
                <a16:creationId xmlns:a16="http://schemas.microsoft.com/office/drawing/2014/main" id="{38B7A073-43E5-4648-88ED-C6BF10821828}"/>
              </a:ext>
            </a:extLst>
          </p:cNvPr>
          <p:cNvSpPr/>
          <p:nvPr/>
        </p:nvSpPr>
        <p:spPr>
          <a:xfrm>
            <a:off x="841879" y="2946132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Database maintenance</a:t>
            </a:r>
          </a:p>
        </p:txBody>
      </p:sp>
      <p:sp>
        <p:nvSpPr>
          <p:cNvPr id="153" name="Shape 162">
            <a:extLst>
              <a:ext uri="{FF2B5EF4-FFF2-40B4-BE49-F238E27FC236}">
                <a16:creationId xmlns:a16="http://schemas.microsoft.com/office/drawing/2014/main" id="{44F6008B-5606-4BDF-BEF0-C6ADE1435051}"/>
              </a:ext>
            </a:extLst>
          </p:cNvPr>
          <p:cNvSpPr/>
          <p:nvPr/>
        </p:nvSpPr>
        <p:spPr>
          <a:xfrm>
            <a:off x="4771717" y="5661067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MQTT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Publisher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27">
            <a:extLst>
              <a:ext uri="{FF2B5EF4-FFF2-40B4-BE49-F238E27FC236}">
                <a16:creationId xmlns:a16="http://schemas.microsoft.com/office/drawing/2014/main" id="{D5ABAAFA-7B5E-4060-BFA0-9B35FB0DEEE5}"/>
              </a:ext>
            </a:extLst>
          </p:cNvPr>
          <p:cNvSpPr/>
          <p:nvPr/>
        </p:nvSpPr>
        <p:spPr>
          <a:xfrm>
            <a:off x="104115" y="1654621"/>
            <a:ext cx="1466657" cy="514002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Hardware UART</a:t>
            </a:r>
          </a:p>
        </p:txBody>
      </p:sp>
      <p:cxnSp>
        <p:nvCxnSpPr>
          <p:cNvPr id="171" name="Shape 171">
            <a:extLst>
              <a:ext uri="{FF2B5EF4-FFF2-40B4-BE49-F238E27FC236}">
                <a16:creationId xmlns:a16="http://schemas.microsoft.com/office/drawing/2014/main" id="{5B6A1581-983D-49F4-9211-56031DB309D5}"/>
              </a:ext>
            </a:extLst>
          </p:cNvPr>
          <p:cNvCxnSpPr>
            <a:cxnSpLocks/>
            <a:stCxn id="152" idx="3"/>
            <a:endCxn id="148" idx="2"/>
          </p:cNvCxnSpPr>
          <p:nvPr/>
        </p:nvCxnSpPr>
        <p:spPr>
          <a:xfrm>
            <a:off x="2461879" y="3486132"/>
            <a:ext cx="1748383" cy="63719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79" name="Textfeld 178">
            <a:extLst>
              <a:ext uri="{FF2B5EF4-FFF2-40B4-BE49-F238E27FC236}">
                <a16:creationId xmlns:a16="http://schemas.microsoft.com/office/drawing/2014/main" id="{049AD61E-CF88-47F3-B04B-4DFC5DA52D5D}"/>
              </a:ext>
            </a:extLst>
          </p:cNvPr>
          <p:cNvSpPr txBox="1"/>
          <p:nvPr/>
        </p:nvSpPr>
        <p:spPr>
          <a:xfrm>
            <a:off x="2479771" y="3539877"/>
            <a:ext cx="1553630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Deletes old events</a:t>
            </a:r>
            <a:endParaRPr lang="de-DE" sz="1200" dirty="0"/>
          </a:p>
        </p:txBody>
      </p:sp>
      <p:cxnSp>
        <p:nvCxnSpPr>
          <p:cNvPr id="180" name="Shape 171">
            <a:extLst>
              <a:ext uri="{FF2B5EF4-FFF2-40B4-BE49-F238E27FC236}">
                <a16:creationId xmlns:a16="http://schemas.microsoft.com/office/drawing/2014/main" id="{37335FEA-EB3D-4C63-9FDD-EB8D578309C5}"/>
              </a:ext>
            </a:extLst>
          </p:cNvPr>
          <p:cNvCxnSpPr>
            <a:cxnSpLocks/>
            <a:stCxn id="151" idx="2"/>
            <a:endCxn id="148" idx="1"/>
          </p:cNvCxnSpPr>
          <p:nvPr/>
        </p:nvCxnSpPr>
        <p:spPr>
          <a:xfrm>
            <a:off x="3887582" y="2451622"/>
            <a:ext cx="1061224" cy="764804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83" name="Shape 171">
            <a:extLst>
              <a:ext uri="{FF2B5EF4-FFF2-40B4-BE49-F238E27FC236}">
                <a16:creationId xmlns:a16="http://schemas.microsoft.com/office/drawing/2014/main" id="{C3164237-A2B3-4238-8C21-461E58C271F9}"/>
              </a:ext>
            </a:extLst>
          </p:cNvPr>
          <p:cNvCxnSpPr>
            <a:cxnSpLocks/>
            <a:stCxn id="148" idx="4"/>
            <a:endCxn id="150" idx="2"/>
          </p:cNvCxnSpPr>
          <p:nvPr/>
        </p:nvCxnSpPr>
        <p:spPr>
          <a:xfrm flipV="1">
            <a:off x="5687349" y="2848934"/>
            <a:ext cx="1015855" cy="1274397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86" name="Shape 171">
            <a:extLst>
              <a:ext uri="{FF2B5EF4-FFF2-40B4-BE49-F238E27FC236}">
                <a16:creationId xmlns:a16="http://schemas.microsoft.com/office/drawing/2014/main" id="{1BE563BB-7DF5-44C8-AF6C-76338F1C58D0}"/>
              </a:ext>
            </a:extLst>
          </p:cNvPr>
          <p:cNvCxnSpPr>
            <a:cxnSpLocks/>
            <a:stCxn id="148" idx="3"/>
            <a:endCxn id="153" idx="0"/>
          </p:cNvCxnSpPr>
          <p:nvPr/>
        </p:nvCxnSpPr>
        <p:spPr>
          <a:xfrm>
            <a:off x="4948806" y="5030236"/>
            <a:ext cx="632911" cy="630831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91" name="Textfeld 190">
            <a:extLst>
              <a:ext uri="{FF2B5EF4-FFF2-40B4-BE49-F238E27FC236}">
                <a16:creationId xmlns:a16="http://schemas.microsoft.com/office/drawing/2014/main" id="{8447315E-0BA9-48A7-B04D-8D51EB9D89AE}"/>
              </a:ext>
            </a:extLst>
          </p:cNvPr>
          <p:cNvSpPr txBox="1"/>
          <p:nvPr/>
        </p:nvSpPr>
        <p:spPr>
          <a:xfrm>
            <a:off x="6345122" y="5561121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Publishes recent events</a:t>
            </a:r>
            <a:endParaRPr lang="de-DE" sz="1200" dirty="0"/>
          </a:p>
        </p:txBody>
      </p:sp>
      <p:cxnSp>
        <p:nvCxnSpPr>
          <p:cNvPr id="192" name="Shape 171">
            <a:extLst>
              <a:ext uri="{FF2B5EF4-FFF2-40B4-BE49-F238E27FC236}">
                <a16:creationId xmlns:a16="http://schemas.microsoft.com/office/drawing/2014/main" id="{75294EF3-9975-41F9-BC2D-58F5C4BC08DC}"/>
              </a:ext>
            </a:extLst>
          </p:cNvPr>
          <p:cNvCxnSpPr>
            <a:cxnSpLocks/>
            <a:stCxn id="155" idx="3"/>
            <a:endCxn id="151" idx="1"/>
          </p:cNvCxnSpPr>
          <p:nvPr/>
        </p:nvCxnSpPr>
        <p:spPr>
          <a:xfrm>
            <a:off x="1570772" y="1911622"/>
            <a:ext cx="150681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triangle" w="med" len="med"/>
            <a:tailEnd type="triangle" w="med" len="med"/>
          </a:ln>
        </p:spPr>
      </p:cxnSp>
      <p:sp>
        <p:nvSpPr>
          <p:cNvPr id="196" name="Textfeld 195">
            <a:extLst>
              <a:ext uri="{FF2B5EF4-FFF2-40B4-BE49-F238E27FC236}">
                <a16:creationId xmlns:a16="http://schemas.microsoft.com/office/drawing/2014/main" id="{2D3995EA-609B-42E6-ADBB-7C285FDDD86B}"/>
              </a:ext>
            </a:extLst>
          </p:cNvPr>
          <p:cNvSpPr txBox="1"/>
          <p:nvPr/>
        </p:nvSpPr>
        <p:spPr>
          <a:xfrm>
            <a:off x="1623371" y="1396495"/>
            <a:ext cx="171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Communication</a:t>
            </a:r>
          </a:p>
          <a:p>
            <a:r>
              <a:rPr lang="en-US" sz="1200" dirty="0"/>
              <a:t>with µC</a:t>
            </a:r>
            <a:endParaRPr lang="de-DE" sz="1200" dirty="0"/>
          </a:p>
        </p:txBody>
      </p:sp>
      <p:sp>
        <p:nvSpPr>
          <p:cNvPr id="3" name="Pfeil: nach unten gekrümmt 2">
            <a:extLst>
              <a:ext uri="{FF2B5EF4-FFF2-40B4-BE49-F238E27FC236}">
                <a16:creationId xmlns:a16="http://schemas.microsoft.com/office/drawing/2014/main" id="{EA37B5C8-B747-42C8-8F13-B411A1DF91FD}"/>
              </a:ext>
            </a:extLst>
          </p:cNvPr>
          <p:cNvSpPr/>
          <p:nvPr/>
        </p:nvSpPr>
        <p:spPr>
          <a:xfrm>
            <a:off x="6263769" y="4442708"/>
            <a:ext cx="4182383" cy="1195103"/>
          </a:xfrm>
          <a:prstGeom prst="curvedDownArrow">
            <a:avLst>
              <a:gd name="adj1" fmla="val 7480"/>
              <a:gd name="adj2" fmla="val 21689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30" name="Shape 171">
            <a:extLst>
              <a:ext uri="{FF2B5EF4-FFF2-40B4-BE49-F238E27FC236}">
                <a16:creationId xmlns:a16="http://schemas.microsoft.com/office/drawing/2014/main" id="{D7CCE1F0-FF55-412F-8DAA-441C8BD7574B}"/>
              </a:ext>
            </a:extLst>
          </p:cNvPr>
          <p:cNvCxnSpPr>
            <a:cxnSpLocks/>
            <a:stCxn id="150" idx="3"/>
            <a:endCxn id="143" idx="0"/>
          </p:cNvCxnSpPr>
          <p:nvPr/>
        </p:nvCxnSpPr>
        <p:spPr>
          <a:xfrm>
            <a:off x="7513204" y="2308934"/>
            <a:ext cx="864073" cy="1095707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/>
            <a:headEnd type="triangle" w="med" len="med"/>
            <a:tailEnd type="triangle" w="med" len="med"/>
          </a:ln>
        </p:spPr>
      </p:cxnSp>
      <p:cxnSp>
        <p:nvCxnSpPr>
          <p:cNvPr id="33" name="Shape 171">
            <a:extLst>
              <a:ext uri="{FF2B5EF4-FFF2-40B4-BE49-F238E27FC236}">
                <a16:creationId xmlns:a16="http://schemas.microsoft.com/office/drawing/2014/main" id="{1920FDC7-AA20-41AA-BA7E-22D1A8C5B3D2}"/>
              </a:ext>
            </a:extLst>
          </p:cNvPr>
          <p:cNvCxnSpPr>
            <a:cxnSpLocks/>
            <a:stCxn id="143" idx="3"/>
            <a:endCxn id="144" idx="2"/>
          </p:cNvCxnSpPr>
          <p:nvPr/>
        </p:nvCxnSpPr>
        <p:spPr>
          <a:xfrm flipV="1">
            <a:off x="9374123" y="3534294"/>
            <a:ext cx="1457520" cy="389381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6" name="Shape 171">
            <a:extLst>
              <a:ext uri="{FF2B5EF4-FFF2-40B4-BE49-F238E27FC236}">
                <a16:creationId xmlns:a16="http://schemas.microsoft.com/office/drawing/2014/main" id="{50A29709-F535-4E5E-BCD4-92D0AB1DDB15}"/>
              </a:ext>
            </a:extLst>
          </p:cNvPr>
          <p:cNvCxnSpPr>
            <a:cxnSpLocks/>
            <a:stCxn id="143" idx="3"/>
            <a:endCxn id="145" idx="0"/>
          </p:cNvCxnSpPr>
          <p:nvPr/>
        </p:nvCxnSpPr>
        <p:spPr>
          <a:xfrm>
            <a:off x="9374123" y="3923675"/>
            <a:ext cx="1457520" cy="318724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C6F6866B-2F2F-464A-9C08-C8BF083EC048}"/>
              </a:ext>
            </a:extLst>
          </p:cNvPr>
          <p:cNvSpPr txBox="1"/>
          <p:nvPr/>
        </p:nvSpPr>
        <p:spPr>
          <a:xfrm>
            <a:off x="10438874" y="3678377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Serves either</a:t>
            </a:r>
            <a:endParaRPr lang="de-DE" sz="12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28CD341-2A76-4CBF-AF1C-67F6CCD75B35}"/>
              </a:ext>
            </a:extLst>
          </p:cNvPr>
          <p:cNvSpPr txBox="1"/>
          <p:nvPr/>
        </p:nvSpPr>
        <p:spPr>
          <a:xfrm>
            <a:off x="7904830" y="2320369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Displays data</a:t>
            </a:r>
          </a:p>
          <a:p>
            <a:r>
              <a:rPr lang="en-US" sz="1200" dirty="0"/>
              <a:t>And controls </a:t>
            </a:r>
            <a:r>
              <a:rPr lang="en-US" sz="1200" dirty="0" err="1"/>
              <a:t>WiFi</a:t>
            </a:r>
            <a:endParaRPr lang="de-DE" sz="12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3990EEA-2074-4E3C-930B-ECEF317A2517}"/>
              </a:ext>
            </a:extLst>
          </p:cNvPr>
          <p:cNvSpPr txBox="1"/>
          <p:nvPr/>
        </p:nvSpPr>
        <p:spPr>
          <a:xfrm>
            <a:off x="3572854" y="2624011"/>
            <a:ext cx="1510350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Saves new events</a:t>
            </a:r>
            <a:endParaRPr lang="de-DE" sz="12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890C283-89DD-4FDD-81C2-C02FA8A6E3A2}"/>
              </a:ext>
            </a:extLst>
          </p:cNvPr>
          <p:cNvSpPr txBox="1"/>
          <p:nvPr/>
        </p:nvSpPr>
        <p:spPr>
          <a:xfrm>
            <a:off x="5852992" y="3202303"/>
            <a:ext cx="1181734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Reads events</a:t>
            </a:r>
            <a:endParaRPr lang="de-DE" sz="12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94D6175-5572-4AAC-9EC5-E471013FF57A}"/>
              </a:ext>
            </a:extLst>
          </p:cNvPr>
          <p:cNvSpPr txBox="1"/>
          <p:nvPr/>
        </p:nvSpPr>
        <p:spPr>
          <a:xfrm>
            <a:off x="4453989" y="5176198"/>
            <a:ext cx="1521570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Queries for recent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3659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0F53E-BE80-4216-AA81-92E8D800E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2944102"/>
            <a:ext cx="11370365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can we integrate with credo?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DA257-16B9-45ED-A581-0314A627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367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0F53E-BE80-4216-AA81-92E8D800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  <a:br>
              <a:rPr lang="en-US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DA257-16B9-45ED-A581-0314A627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9297BBB3-F7DA-428B-A510-AB7E3AD12114}"/>
              </a:ext>
            </a:extLst>
          </p:cNvPr>
          <p:cNvSpPr/>
          <p:nvPr/>
        </p:nvSpPr>
        <p:spPr>
          <a:xfrm>
            <a:off x="7380431" y="3404641"/>
            <a:ext cx="1993692" cy="10380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WiFi</a:t>
            </a:r>
            <a:endParaRPr lang="de-DE" dirty="0"/>
          </a:p>
        </p:txBody>
      </p:sp>
      <p:sp>
        <p:nvSpPr>
          <p:cNvPr id="144" name="Rechteck 143">
            <a:extLst>
              <a:ext uri="{FF2B5EF4-FFF2-40B4-BE49-F238E27FC236}">
                <a16:creationId xmlns:a16="http://schemas.microsoft.com/office/drawing/2014/main" id="{0AC8C7DD-5EF7-4A75-B8DF-B04C2400920C}"/>
              </a:ext>
            </a:extLst>
          </p:cNvPr>
          <p:cNvSpPr/>
          <p:nvPr/>
        </p:nvSpPr>
        <p:spPr>
          <a:xfrm>
            <a:off x="9834797" y="2496226"/>
            <a:ext cx="1993692" cy="10380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Point</a:t>
            </a:r>
            <a:endParaRPr lang="de-DE" dirty="0"/>
          </a:p>
        </p:txBody>
      </p:sp>
      <p:sp>
        <p:nvSpPr>
          <p:cNvPr id="145" name="Rechteck 144">
            <a:extLst>
              <a:ext uri="{FF2B5EF4-FFF2-40B4-BE49-F238E27FC236}">
                <a16:creationId xmlns:a16="http://schemas.microsoft.com/office/drawing/2014/main" id="{D403AF1A-B595-4C22-9102-9E47BCEFFC5A}"/>
              </a:ext>
            </a:extLst>
          </p:cNvPr>
          <p:cNvSpPr/>
          <p:nvPr/>
        </p:nvSpPr>
        <p:spPr>
          <a:xfrm>
            <a:off x="9834797" y="4242399"/>
            <a:ext cx="1993692" cy="10380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 connection</a:t>
            </a:r>
            <a:endParaRPr lang="de-DE" dirty="0"/>
          </a:p>
        </p:txBody>
      </p:sp>
      <p:sp>
        <p:nvSpPr>
          <p:cNvPr id="147" name="Wolke 146">
            <a:extLst>
              <a:ext uri="{FF2B5EF4-FFF2-40B4-BE49-F238E27FC236}">
                <a16:creationId xmlns:a16="http://schemas.microsoft.com/office/drawing/2014/main" id="{E75B4002-D84B-4D3C-95C6-C9E8A43BFA2D}"/>
              </a:ext>
            </a:extLst>
          </p:cNvPr>
          <p:cNvSpPr/>
          <p:nvPr/>
        </p:nvSpPr>
        <p:spPr>
          <a:xfrm>
            <a:off x="9964711" y="5637812"/>
            <a:ext cx="2068643" cy="122018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MQTT</a:t>
            </a:r>
          </a:p>
          <a:p>
            <a:pPr algn="ctr"/>
            <a:r>
              <a:rPr lang="en-US" dirty="0"/>
              <a:t>Broker</a:t>
            </a:r>
            <a:endParaRPr lang="de-DE" dirty="0"/>
          </a:p>
        </p:txBody>
      </p:sp>
      <p:sp>
        <p:nvSpPr>
          <p:cNvPr id="148" name="Zylinder 147">
            <a:extLst>
              <a:ext uri="{FF2B5EF4-FFF2-40B4-BE49-F238E27FC236}">
                <a16:creationId xmlns:a16="http://schemas.microsoft.com/office/drawing/2014/main" id="{3B8B0455-65E6-42B6-AE5A-7822C0FDF87E}"/>
              </a:ext>
            </a:extLst>
          </p:cNvPr>
          <p:cNvSpPr/>
          <p:nvPr/>
        </p:nvSpPr>
        <p:spPr>
          <a:xfrm>
            <a:off x="4210262" y="3216426"/>
            <a:ext cx="1477087" cy="18138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SQLite</a:t>
            </a:r>
          </a:p>
          <a:p>
            <a:pPr algn="ctr"/>
            <a:r>
              <a:rPr lang="en-US" dirty="0"/>
              <a:t>Database (file based)</a:t>
            </a:r>
            <a:endParaRPr lang="de-DE" dirty="0"/>
          </a:p>
        </p:txBody>
      </p:sp>
      <p:sp>
        <p:nvSpPr>
          <p:cNvPr id="150" name="Shape 162">
            <a:extLst>
              <a:ext uri="{FF2B5EF4-FFF2-40B4-BE49-F238E27FC236}">
                <a16:creationId xmlns:a16="http://schemas.microsoft.com/office/drawing/2014/main" id="{457D56AB-06FB-48B2-A047-7B728F5464B1}"/>
              </a:ext>
            </a:extLst>
          </p:cNvPr>
          <p:cNvSpPr/>
          <p:nvPr/>
        </p:nvSpPr>
        <p:spPr>
          <a:xfrm>
            <a:off x="5893204" y="1768934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UI via HTTP</a:t>
            </a:r>
          </a:p>
        </p:txBody>
      </p:sp>
      <p:sp>
        <p:nvSpPr>
          <p:cNvPr id="151" name="Shape 162">
            <a:extLst>
              <a:ext uri="{FF2B5EF4-FFF2-40B4-BE49-F238E27FC236}">
                <a16:creationId xmlns:a16="http://schemas.microsoft.com/office/drawing/2014/main" id="{1750DA1E-5FF4-42C8-B70B-8000442911A0}"/>
              </a:ext>
            </a:extLst>
          </p:cNvPr>
          <p:cNvSpPr/>
          <p:nvPr/>
        </p:nvSpPr>
        <p:spPr>
          <a:xfrm>
            <a:off x="3077582" y="1371622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Detector readout</a:t>
            </a:r>
          </a:p>
        </p:txBody>
      </p:sp>
      <p:sp>
        <p:nvSpPr>
          <p:cNvPr id="152" name="Shape 162">
            <a:extLst>
              <a:ext uri="{FF2B5EF4-FFF2-40B4-BE49-F238E27FC236}">
                <a16:creationId xmlns:a16="http://schemas.microsoft.com/office/drawing/2014/main" id="{38B7A073-43E5-4648-88ED-C6BF10821828}"/>
              </a:ext>
            </a:extLst>
          </p:cNvPr>
          <p:cNvSpPr/>
          <p:nvPr/>
        </p:nvSpPr>
        <p:spPr>
          <a:xfrm>
            <a:off x="841879" y="2946132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defTabSz="914400">
              <a:buSzPct val="25000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Database </a:t>
            </a:r>
            <a:r>
              <a:rPr lang="en-GB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maintenance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62">
            <a:extLst>
              <a:ext uri="{FF2B5EF4-FFF2-40B4-BE49-F238E27FC236}">
                <a16:creationId xmlns:a16="http://schemas.microsoft.com/office/drawing/2014/main" id="{44F6008B-5606-4BDF-BEF0-C6ADE1435051}"/>
              </a:ext>
            </a:extLst>
          </p:cNvPr>
          <p:cNvSpPr/>
          <p:nvPr/>
        </p:nvSpPr>
        <p:spPr>
          <a:xfrm>
            <a:off x="4771717" y="5661067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MQTT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Publisher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27">
            <a:extLst>
              <a:ext uri="{FF2B5EF4-FFF2-40B4-BE49-F238E27FC236}">
                <a16:creationId xmlns:a16="http://schemas.microsoft.com/office/drawing/2014/main" id="{D5ABAAFA-7B5E-4060-BFA0-9B35FB0DEEE5}"/>
              </a:ext>
            </a:extLst>
          </p:cNvPr>
          <p:cNvSpPr/>
          <p:nvPr/>
        </p:nvSpPr>
        <p:spPr>
          <a:xfrm>
            <a:off x="104115" y="1654621"/>
            <a:ext cx="1466657" cy="514002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Hardware UART</a:t>
            </a:r>
          </a:p>
        </p:txBody>
      </p:sp>
      <p:cxnSp>
        <p:nvCxnSpPr>
          <p:cNvPr id="171" name="Shape 171">
            <a:extLst>
              <a:ext uri="{FF2B5EF4-FFF2-40B4-BE49-F238E27FC236}">
                <a16:creationId xmlns:a16="http://schemas.microsoft.com/office/drawing/2014/main" id="{5B6A1581-983D-49F4-9211-56031DB309D5}"/>
              </a:ext>
            </a:extLst>
          </p:cNvPr>
          <p:cNvCxnSpPr>
            <a:cxnSpLocks/>
            <a:stCxn id="152" idx="3"/>
            <a:endCxn id="148" idx="2"/>
          </p:cNvCxnSpPr>
          <p:nvPr/>
        </p:nvCxnSpPr>
        <p:spPr>
          <a:xfrm>
            <a:off x="2461879" y="3486132"/>
            <a:ext cx="1748383" cy="63719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79" name="Textfeld 178">
            <a:extLst>
              <a:ext uri="{FF2B5EF4-FFF2-40B4-BE49-F238E27FC236}">
                <a16:creationId xmlns:a16="http://schemas.microsoft.com/office/drawing/2014/main" id="{049AD61E-CF88-47F3-B04B-4DFC5DA52D5D}"/>
              </a:ext>
            </a:extLst>
          </p:cNvPr>
          <p:cNvSpPr txBox="1"/>
          <p:nvPr/>
        </p:nvSpPr>
        <p:spPr>
          <a:xfrm>
            <a:off x="2479771" y="3539877"/>
            <a:ext cx="1553630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Deletes old events</a:t>
            </a:r>
            <a:endParaRPr lang="de-DE" sz="1200" dirty="0"/>
          </a:p>
        </p:txBody>
      </p:sp>
      <p:cxnSp>
        <p:nvCxnSpPr>
          <p:cNvPr id="180" name="Shape 171">
            <a:extLst>
              <a:ext uri="{FF2B5EF4-FFF2-40B4-BE49-F238E27FC236}">
                <a16:creationId xmlns:a16="http://schemas.microsoft.com/office/drawing/2014/main" id="{37335FEA-EB3D-4C63-9FDD-EB8D578309C5}"/>
              </a:ext>
            </a:extLst>
          </p:cNvPr>
          <p:cNvCxnSpPr>
            <a:cxnSpLocks/>
            <a:stCxn id="151" idx="2"/>
            <a:endCxn id="148" idx="1"/>
          </p:cNvCxnSpPr>
          <p:nvPr/>
        </p:nvCxnSpPr>
        <p:spPr>
          <a:xfrm>
            <a:off x="3887582" y="2451622"/>
            <a:ext cx="1061224" cy="764804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83" name="Shape 171">
            <a:extLst>
              <a:ext uri="{FF2B5EF4-FFF2-40B4-BE49-F238E27FC236}">
                <a16:creationId xmlns:a16="http://schemas.microsoft.com/office/drawing/2014/main" id="{C3164237-A2B3-4238-8C21-461E58C271F9}"/>
              </a:ext>
            </a:extLst>
          </p:cNvPr>
          <p:cNvCxnSpPr>
            <a:cxnSpLocks/>
            <a:stCxn id="148" idx="4"/>
            <a:endCxn id="150" idx="2"/>
          </p:cNvCxnSpPr>
          <p:nvPr/>
        </p:nvCxnSpPr>
        <p:spPr>
          <a:xfrm flipV="1">
            <a:off x="5687349" y="2848934"/>
            <a:ext cx="1015855" cy="1274397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86" name="Shape 171">
            <a:extLst>
              <a:ext uri="{FF2B5EF4-FFF2-40B4-BE49-F238E27FC236}">
                <a16:creationId xmlns:a16="http://schemas.microsoft.com/office/drawing/2014/main" id="{1BE563BB-7DF5-44C8-AF6C-76338F1C58D0}"/>
              </a:ext>
            </a:extLst>
          </p:cNvPr>
          <p:cNvCxnSpPr>
            <a:cxnSpLocks/>
            <a:stCxn id="148" idx="3"/>
            <a:endCxn id="153" idx="0"/>
          </p:cNvCxnSpPr>
          <p:nvPr/>
        </p:nvCxnSpPr>
        <p:spPr>
          <a:xfrm>
            <a:off x="4948806" y="5030236"/>
            <a:ext cx="632911" cy="630831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91" name="Textfeld 190">
            <a:extLst>
              <a:ext uri="{FF2B5EF4-FFF2-40B4-BE49-F238E27FC236}">
                <a16:creationId xmlns:a16="http://schemas.microsoft.com/office/drawing/2014/main" id="{8447315E-0BA9-48A7-B04D-8D51EB9D89AE}"/>
              </a:ext>
            </a:extLst>
          </p:cNvPr>
          <p:cNvSpPr txBox="1"/>
          <p:nvPr/>
        </p:nvSpPr>
        <p:spPr>
          <a:xfrm>
            <a:off x="6345122" y="5561121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Publishes recent events</a:t>
            </a:r>
            <a:endParaRPr lang="de-DE" sz="1200" dirty="0"/>
          </a:p>
        </p:txBody>
      </p:sp>
      <p:cxnSp>
        <p:nvCxnSpPr>
          <p:cNvPr id="192" name="Shape 171">
            <a:extLst>
              <a:ext uri="{FF2B5EF4-FFF2-40B4-BE49-F238E27FC236}">
                <a16:creationId xmlns:a16="http://schemas.microsoft.com/office/drawing/2014/main" id="{75294EF3-9975-41F9-BC2D-58F5C4BC08DC}"/>
              </a:ext>
            </a:extLst>
          </p:cNvPr>
          <p:cNvCxnSpPr>
            <a:cxnSpLocks/>
            <a:stCxn id="155" idx="3"/>
            <a:endCxn id="151" idx="1"/>
          </p:cNvCxnSpPr>
          <p:nvPr/>
        </p:nvCxnSpPr>
        <p:spPr>
          <a:xfrm>
            <a:off x="1570772" y="1911622"/>
            <a:ext cx="150681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triangle" w="med" len="med"/>
            <a:tailEnd type="triangle" w="med" len="med"/>
          </a:ln>
        </p:spPr>
      </p:cxnSp>
      <p:sp>
        <p:nvSpPr>
          <p:cNvPr id="196" name="Textfeld 195">
            <a:extLst>
              <a:ext uri="{FF2B5EF4-FFF2-40B4-BE49-F238E27FC236}">
                <a16:creationId xmlns:a16="http://schemas.microsoft.com/office/drawing/2014/main" id="{2D3995EA-609B-42E6-ADBB-7C285FDDD86B}"/>
              </a:ext>
            </a:extLst>
          </p:cNvPr>
          <p:cNvSpPr txBox="1"/>
          <p:nvPr/>
        </p:nvSpPr>
        <p:spPr>
          <a:xfrm>
            <a:off x="1623371" y="1396495"/>
            <a:ext cx="171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Communication</a:t>
            </a:r>
          </a:p>
          <a:p>
            <a:r>
              <a:rPr lang="en-US" sz="1200" dirty="0"/>
              <a:t>with µC</a:t>
            </a:r>
            <a:endParaRPr lang="de-DE" sz="1200" dirty="0"/>
          </a:p>
        </p:txBody>
      </p:sp>
      <p:sp>
        <p:nvSpPr>
          <p:cNvPr id="3" name="Pfeil: nach unten gekrümmt 2">
            <a:extLst>
              <a:ext uri="{FF2B5EF4-FFF2-40B4-BE49-F238E27FC236}">
                <a16:creationId xmlns:a16="http://schemas.microsoft.com/office/drawing/2014/main" id="{EA37B5C8-B747-42C8-8F13-B411A1DF91FD}"/>
              </a:ext>
            </a:extLst>
          </p:cNvPr>
          <p:cNvSpPr/>
          <p:nvPr/>
        </p:nvSpPr>
        <p:spPr>
          <a:xfrm>
            <a:off x="6263769" y="4442708"/>
            <a:ext cx="4182383" cy="1195103"/>
          </a:xfrm>
          <a:prstGeom prst="curvedDownArrow">
            <a:avLst>
              <a:gd name="adj1" fmla="val 7480"/>
              <a:gd name="adj2" fmla="val 21689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30" name="Shape 171">
            <a:extLst>
              <a:ext uri="{FF2B5EF4-FFF2-40B4-BE49-F238E27FC236}">
                <a16:creationId xmlns:a16="http://schemas.microsoft.com/office/drawing/2014/main" id="{D7CCE1F0-FF55-412F-8DAA-441C8BD7574B}"/>
              </a:ext>
            </a:extLst>
          </p:cNvPr>
          <p:cNvCxnSpPr>
            <a:cxnSpLocks/>
            <a:stCxn id="150" idx="3"/>
            <a:endCxn id="143" idx="0"/>
          </p:cNvCxnSpPr>
          <p:nvPr/>
        </p:nvCxnSpPr>
        <p:spPr>
          <a:xfrm>
            <a:off x="7513204" y="2308934"/>
            <a:ext cx="864073" cy="1095707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/>
            <a:headEnd type="triangle" w="med" len="med"/>
            <a:tailEnd type="triangle" w="med" len="med"/>
          </a:ln>
        </p:spPr>
      </p:cxnSp>
      <p:cxnSp>
        <p:nvCxnSpPr>
          <p:cNvPr id="33" name="Shape 171">
            <a:extLst>
              <a:ext uri="{FF2B5EF4-FFF2-40B4-BE49-F238E27FC236}">
                <a16:creationId xmlns:a16="http://schemas.microsoft.com/office/drawing/2014/main" id="{1920FDC7-AA20-41AA-BA7E-22D1A8C5B3D2}"/>
              </a:ext>
            </a:extLst>
          </p:cNvPr>
          <p:cNvCxnSpPr>
            <a:cxnSpLocks/>
            <a:stCxn id="143" idx="3"/>
            <a:endCxn id="144" idx="2"/>
          </p:cNvCxnSpPr>
          <p:nvPr/>
        </p:nvCxnSpPr>
        <p:spPr>
          <a:xfrm flipV="1">
            <a:off x="9374123" y="3534294"/>
            <a:ext cx="1457520" cy="389381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6" name="Shape 171">
            <a:extLst>
              <a:ext uri="{FF2B5EF4-FFF2-40B4-BE49-F238E27FC236}">
                <a16:creationId xmlns:a16="http://schemas.microsoft.com/office/drawing/2014/main" id="{50A29709-F535-4E5E-BCD4-92D0AB1DDB15}"/>
              </a:ext>
            </a:extLst>
          </p:cNvPr>
          <p:cNvCxnSpPr>
            <a:cxnSpLocks/>
            <a:stCxn id="143" idx="3"/>
            <a:endCxn id="145" idx="0"/>
          </p:cNvCxnSpPr>
          <p:nvPr/>
        </p:nvCxnSpPr>
        <p:spPr>
          <a:xfrm>
            <a:off x="9374123" y="3923675"/>
            <a:ext cx="1457520" cy="318724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C6F6866B-2F2F-464A-9C08-C8BF083EC048}"/>
              </a:ext>
            </a:extLst>
          </p:cNvPr>
          <p:cNvSpPr txBox="1"/>
          <p:nvPr/>
        </p:nvSpPr>
        <p:spPr>
          <a:xfrm>
            <a:off x="10438874" y="3678377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Serves either</a:t>
            </a:r>
            <a:endParaRPr lang="de-DE" sz="12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28CD341-2A76-4CBF-AF1C-67F6CCD75B35}"/>
              </a:ext>
            </a:extLst>
          </p:cNvPr>
          <p:cNvSpPr txBox="1"/>
          <p:nvPr/>
        </p:nvSpPr>
        <p:spPr>
          <a:xfrm>
            <a:off x="7904830" y="2320369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Displays data</a:t>
            </a:r>
          </a:p>
          <a:p>
            <a:r>
              <a:rPr lang="en-US" sz="1200" dirty="0"/>
              <a:t>And controls </a:t>
            </a:r>
            <a:r>
              <a:rPr lang="en-US" sz="1200" dirty="0" err="1"/>
              <a:t>WiFi</a:t>
            </a:r>
            <a:endParaRPr lang="de-DE" sz="12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3990EEA-2074-4E3C-930B-ECEF317A2517}"/>
              </a:ext>
            </a:extLst>
          </p:cNvPr>
          <p:cNvSpPr txBox="1"/>
          <p:nvPr/>
        </p:nvSpPr>
        <p:spPr>
          <a:xfrm>
            <a:off x="3572854" y="2624011"/>
            <a:ext cx="1510350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Saves new events</a:t>
            </a:r>
            <a:endParaRPr lang="de-DE" sz="12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890C283-89DD-4FDD-81C2-C02FA8A6E3A2}"/>
              </a:ext>
            </a:extLst>
          </p:cNvPr>
          <p:cNvSpPr txBox="1"/>
          <p:nvPr/>
        </p:nvSpPr>
        <p:spPr>
          <a:xfrm>
            <a:off x="5852992" y="3202303"/>
            <a:ext cx="1181734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Reads events</a:t>
            </a:r>
            <a:endParaRPr lang="de-DE" sz="12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94D6175-5572-4AAC-9EC5-E471013FF57A}"/>
              </a:ext>
            </a:extLst>
          </p:cNvPr>
          <p:cNvSpPr txBox="1"/>
          <p:nvPr/>
        </p:nvSpPr>
        <p:spPr>
          <a:xfrm>
            <a:off x="4453989" y="5176198"/>
            <a:ext cx="1521570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Queries for recent</a:t>
            </a:r>
            <a:endParaRPr lang="de-DE" sz="12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C6F968A-7D32-4FB7-88E9-B78DA6EDF10E}"/>
              </a:ext>
            </a:extLst>
          </p:cNvPr>
          <p:cNvSpPr txBox="1"/>
          <p:nvPr/>
        </p:nvSpPr>
        <p:spPr>
          <a:xfrm>
            <a:off x="7632154" y="5145622"/>
            <a:ext cx="1249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Here </a:t>
            </a:r>
            <a:r>
              <a:rPr lang="de-DE" sz="2800" b="1" dirty="0" err="1"/>
              <a:t>or</a:t>
            </a:r>
            <a:r>
              <a:rPr lang="de-DE" sz="2800" b="1" dirty="0"/>
              <a:t> </a:t>
            </a:r>
            <a:r>
              <a:rPr lang="de-DE" sz="2800" b="1" dirty="0" err="1"/>
              <a:t>here</a:t>
            </a:r>
            <a:r>
              <a:rPr lang="de-DE" sz="2800" b="1" dirty="0"/>
              <a:t>?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8064697C-D0E3-434B-9A69-A7DCD27A2EF5}"/>
              </a:ext>
            </a:extLst>
          </p:cNvPr>
          <p:cNvCxnSpPr>
            <a:cxnSpLocks/>
          </p:cNvCxnSpPr>
          <p:nvPr/>
        </p:nvCxnSpPr>
        <p:spPr>
          <a:xfrm flipH="1">
            <a:off x="6391717" y="5397100"/>
            <a:ext cx="1352108" cy="803967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CE2AE28B-AD96-412F-97AF-2BC5C3D185E4}"/>
              </a:ext>
            </a:extLst>
          </p:cNvPr>
          <p:cNvCxnSpPr>
            <a:cxnSpLocks/>
          </p:cNvCxnSpPr>
          <p:nvPr/>
        </p:nvCxnSpPr>
        <p:spPr>
          <a:xfrm flipV="1">
            <a:off x="8881950" y="6093627"/>
            <a:ext cx="1082761" cy="154279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037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0F53E-BE80-4216-AA81-92E8D800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  <a:br>
              <a:rPr lang="en-US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DA257-16B9-45ED-A581-0314A627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9297BBB3-F7DA-428B-A510-AB7E3AD12114}"/>
              </a:ext>
            </a:extLst>
          </p:cNvPr>
          <p:cNvSpPr/>
          <p:nvPr/>
        </p:nvSpPr>
        <p:spPr>
          <a:xfrm>
            <a:off x="7380431" y="3404641"/>
            <a:ext cx="1993692" cy="10380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WiFi</a:t>
            </a:r>
            <a:endParaRPr lang="de-DE" dirty="0"/>
          </a:p>
        </p:txBody>
      </p:sp>
      <p:sp>
        <p:nvSpPr>
          <p:cNvPr id="144" name="Rechteck 143">
            <a:extLst>
              <a:ext uri="{FF2B5EF4-FFF2-40B4-BE49-F238E27FC236}">
                <a16:creationId xmlns:a16="http://schemas.microsoft.com/office/drawing/2014/main" id="{0AC8C7DD-5EF7-4A75-B8DF-B04C2400920C}"/>
              </a:ext>
            </a:extLst>
          </p:cNvPr>
          <p:cNvSpPr/>
          <p:nvPr/>
        </p:nvSpPr>
        <p:spPr>
          <a:xfrm>
            <a:off x="9834797" y="2496226"/>
            <a:ext cx="1993692" cy="10380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Point</a:t>
            </a:r>
            <a:endParaRPr lang="de-DE" dirty="0"/>
          </a:p>
        </p:txBody>
      </p:sp>
      <p:sp>
        <p:nvSpPr>
          <p:cNvPr id="145" name="Rechteck 144">
            <a:extLst>
              <a:ext uri="{FF2B5EF4-FFF2-40B4-BE49-F238E27FC236}">
                <a16:creationId xmlns:a16="http://schemas.microsoft.com/office/drawing/2014/main" id="{D403AF1A-B595-4C22-9102-9E47BCEFFC5A}"/>
              </a:ext>
            </a:extLst>
          </p:cNvPr>
          <p:cNvSpPr/>
          <p:nvPr/>
        </p:nvSpPr>
        <p:spPr>
          <a:xfrm>
            <a:off x="9834797" y="4242399"/>
            <a:ext cx="1993692" cy="10380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 connection</a:t>
            </a:r>
            <a:endParaRPr lang="de-DE" dirty="0"/>
          </a:p>
        </p:txBody>
      </p:sp>
      <p:sp>
        <p:nvSpPr>
          <p:cNvPr id="147" name="Wolke 146">
            <a:extLst>
              <a:ext uri="{FF2B5EF4-FFF2-40B4-BE49-F238E27FC236}">
                <a16:creationId xmlns:a16="http://schemas.microsoft.com/office/drawing/2014/main" id="{E75B4002-D84B-4D3C-95C6-C9E8A43BFA2D}"/>
              </a:ext>
            </a:extLst>
          </p:cNvPr>
          <p:cNvSpPr/>
          <p:nvPr/>
        </p:nvSpPr>
        <p:spPr>
          <a:xfrm>
            <a:off x="9964711" y="5637812"/>
            <a:ext cx="2068643" cy="122018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MQTT</a:t>
            </a:r>
          </a:p>
          <a:p>
            <a:pPr algn="ctr"/>
            <a:r>
              <a:rPr lang="en-US" dirty="0"/>
              <a:t>Broker</a:t>
            </a:r>
            <a:endParaRPr lang="de-DE" dirty="0"/>
          </a:p>
        </p:txBody>
      </p:sp>
      <p:sp>
        <p:nvSpPr>
          <p:cNvPr id="148" name="Zylinder 147">
            <a:extLst>
              <a:ext uri="{FF2B5EF4-FFF2-40B4-BE49-F238E27FC236}">
                <a16:creationId xmlns:a16="http://schemas.microsoft.com/office/drawing/2014/main" id="{3B8B0455-65E6-42B6-AE5A-7822C0FDF87E}"/>
              </a:ext>
            </a:extLst>
          </p:cNvPr>
          <p:cNvSpPr/>
          <p:nvPr/>
        </p:nvSpPr>
        <p:spPr>
          <a:xfrm>
            <a:off x="4210262" y="3216426"/>
            <a:ext cx="1477087" cy="18138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SQLite</a:t>
            </a:r>
          </a:p>
          <a:p>
            <a:pPr algn="ctr"/>
            <a:r>
              <a:rPr lang="en-US" dirty="0"/>
              <a:t>Database (file based)</a:t>
            </a:r>
            <a:endParaRPr lang="de-DE" dirty="0"/>
          </a:p>
        </p:txBody>
      </p:sp>
      <p:sp>
        <p:nvSpPr>
          <p:cNvPr id="150" name="Shape 162">
            <a:extLst>
              <a:ext uri="{FF2B5EF4-FFF2-40B4-BE49-F238E27FC236}">
                <a16:creationId xmlns:a16="http://schemas.microsoft.com/office/drawing/2014/main" id="{457D56AB-06FB-48B2-A047-7B728F5464B1}"/>
              </a:ext>
            </a:extLst>
          </p:cNvPr>
          <p:cNvSpPr/>
          <p:nvPr/>
        </p:nvSpPr>
        <p:spPr>
          <a:xfrm>
            <a:off x="5893204" y="1768934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UI via HTTP</a:t>
            </a:r>
          </a:p>
        </p:txBody>
      </p:sp>
      <p:sp>
        <p:nvSpPr>
          <p:cNvPr id="151" name="Shape 162">
            <a:extLst>
              <a:ext uri="{FF2B5EF4-FFF2-40B4-BE49-F238E27FC236}">
                <a16:creationId xmlns:a16="http://schemas.microsoft.com/office/drawing/2014/main" id="{1750DA1E-5FF4-42C8-B70B-8000442911A0}"/>
              </a:ext>
            </a:extLst>
          </p:cNvPr>
          <p:cNvSpPr/>
          <p:nvPr/>
        </p:nvSpPr>
        <p:spPr>
          <a:xfrm>
            <a:off x="3077582" y="1371622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Detector readout</a:t>
            </a:r>
          </a:p>
        </p:txBody>
      </p:sp>
      <p:sp>
        <p:nvSpPr>
          <p:cNvPr id="152" name="Shape 162">
            <a:extLst>
              <a:ext uri="{FF2B5EF4-FFF2-40B4-BE49-F238E27FC236}">
                <a16:creationId xmlns:a16="http://schemas.microsoft.com/office/drawing/2014/main" id="{38B7A073-43E5-4648-88ED-C6BF10821828}"/>
              </a:ext>
            </a:extLst>
          </p:cNvPr>
          <p:cNvSpPr/>
          <p:nvPr/>
        </p:nvSpPr>
        <p:spPr>
          <a:xfrm>
            <a:off x="841879" y="2946132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defTabSz="914400">
              <a:buSzPct val="25000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Database </a:t>
            </a:r>
            <a:r>
              <a:rPr lang="en-GB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maintenance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62">
            <a:extLst>
              <a:ext uri="{FF2B5EF4-FFF2-40B4-BE49-F238E27FC236}">
                <a16:creationId xmlns:a16="http://schemas.microsoft.com/office/drawing/2014/main" id="{44F6008B-5606-4BDF-BEF0-C6ADE1435051}"/>
              </a:ext>
            </a:extLst>
          </p:cNvPr>
          <p:cNvSpPr/>
          <p:nvPr/>
        </p:nvSpPr>
        <p:spPr>
          <a:xfrm>
            <a:off x="4771717" y="5661067"/>
            <a:ext cx="1620000" cy="1080000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MQTT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Publisher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27">
            <a:extLst>
              <a:ext uri="{FF2B5EF4-FFF2-40B4-BE49-F238E27FC236}">
                <a16:creationId xmlns:a16="http://schemas.microsoft.com/office/drawing/2014/main" id="{D5ABAAFA-7B5E-4060-BFA0-9B35FB0DEEE5}"/>
              </a:ext>
            </a:extLst>
          </p:cNvPr>
          <p:cNvSpPr/>
          <p:nvPr/>
        </p:nvSpPr>
        <p:spPr>
          <a:xfrm>
            <a:off x="104115" y="1654621"/>
            <a:ext cx="1466657" cy="514002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Hardware UART</a:t>
            </a:r>
          </a:p>
        </p:txBody>
      </p:sp>
      <p:cxnSp>
        <p:nvCxnSpPr>
          <p:cNvPr id="171" name="Shape 171">
            <a:extLst>
              <a:ext uri="{FF2B5EF4-FFF2-40B4-BE49-F238E27FC236}">
                <a16:creationId xmlns:a16="http://schemas.microsoft.com/office/drawing/2014/main" id="{5B6A1581-983D-49F4-9211-56031DB309D5}"/>
              </a:ext>
            </a:extLst>
          </p:cNvPr>
          <p:cNvCxnSpPr>
            <a:cxnSpLocks/>
            <a:stCxn id="152" idx="3"/>
            <a:endCxn id="148" idx="2"/>
          </p:cNvCxnSpPr>
          <p:nvPr/>
        </p:nvCxnSpPr>
        <p:spPr>
          <a:xfrm>
            <a:off x="2461879" y="3486132"/>
            <a:ext cx="1748383" cy="63719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79" name="Textfeld 178">
            <a:extLst>
              <a:ext uri="{FF2B5EF4-FFF2-40B4-BE49-F238E27FC236}">
                <a16:creationId xmlns:a16="http://schemas.microsoft.com/office/drawing/2014/main" id="{049AD61E-CF88-47F3-B04B-4DFC5DA52D5D}"/>
              </a:ext>
            </a:extLst>
          </p:cNvPr>
          <p:cNvSpPr txBox="1"/>
          <p:nvPr/>
        </p:nvSpPr>
        <p:spPr>
          <a:xfrm>
            <a:off x="2479771" y="3539877"/>
            <a:ext cx="1553630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Deletes old events</a:t>
            </a:r>
            <a:endParaRPr lang="de-DE" sz="1200" dirty="0"/>
          </a:p>
        </p:txBody>
      </p:sp>
      <p:cxnSp>
        <p:nvCxnSpPr>
          <p:cNvPr id="180" name="Shape 171">
            <a:extLst>
              <a:ext uri="{FF2B5EF4-FFF2-40B4-BE49-F238E27FC236}">
                <a16:creationId xmlns:a16="http://schemas.microsoft.com/office/drawing/2014/main" id="{37335FEA-EB3D-4C63-9FDD-EB8D578309C5}"/>
              </a:ext>
            </a:extLst>
          </p:cNvPr>
          <p:cNvCxnSpPr>
            <a:cxnSpLocks/>
            <a:stCxn id="151" idx="2"/>
            <a:endCxn id="148" idx="1"/>
          </p:cNvCxnSpPr>
          <p:nvPr/>
        </p:nvCxnSpPr>
        <p:spPr>
          <a:xfrm>
            <a:off x="3887582" y="2451622"/>
            <a:ext cx="1061224" cy="764804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83" name="Shape 171">
            <a:extLst>
              <a:ext uri="{FF2B5EF4-FFF2-40B4-BE49-F238E27FC236}">
                <a16:creationId xmlns:a16="http://schemas.microsoft.com/office/drawing/2014/main" id="{C3164237-A2B3-4238-8C21-461E58C271F9}"/>
              </a:ext>
            </a:extLst>
          </p:cNvPr>
          <p:cNvCxnSpPr>
            <a:cxnSpLocks/>
            <a:stCxn id="148" idx="4"/>
            <a:endCxn id="150" idx="2"/>
          </p:cNvCxnSpPr>
          <p:nvPr/>
        </p:nvCxnSpPr>
        <p:spPr>
          <a:xfrm flipV="1">
            <a:off x="5687349" y="2848934"/>
            <a:ext cx="1015855" cy="1274397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86" name="Shape 171">
            <a:extLst>
              <a:ext uri="{FF2B5EF4-FFF2-40B4-BE49-F238E27FC236}">
                <a16:creationId xmlns:a16="http://schemas.microsoft.com/office/drawing/2014/main" id="{1BE563BB-7DF5-44C8-AF6C-76338F1C58D0}"/>
              </a:ext>
            </a:extLst>
          </p:cNvPr>
          <p:cNvCxnSpPr>
            <a:cxnSpLocks/>
            <a:stCxn id="148" idx="3"/>
            <a:endCxn id="153" idx="0"/>
          </p:cNvCxnSpPr>
          <p:nvPr/>
        </p:nvCxnSpPr>
        <p:spPr>
          <a:xfrm>
            <a:off x="4948806" y="5030236"/>
            <a:ext cx="632911" cy="630831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91" name="Textfeld 190">
            <a:extLst>
              <a:ext uri="{FF2B5EF4-FFF2-40B4-BE49-F238E27FC236}">
                <a16:creationId xmlns:a16="http://schemas.microsoft.com/office/drawing/2014/main" id="{8447315E-0BA9-48A7-B04D-8D51EB9D89AE}"/>
              </a:ext>
            </a:extLst>
          </p:cNvPr>
          <p:cNvSpPr txBox="1"/>
          <p:nvPr/>
        </p:nvSpPr>
        <p:spPr>
          <a:xfrm>
            <a:off x="6345122" y="5561121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Publishes recent events</a:t>
            </a:r>
            <a:endParaRPr lang="de-DE" sz="1200" dirty="0"/>
          </a:p>
        </p:txBody>
      </p:sp>
      <p:cxnSp>
        <p:nvCxnSpPr>
          <p:cNvPr id="192" name="Shape 171">
            <a:extLst>
              <a:ext uri="{FF2B5EF4-FFF2-40B4-BE49-F238E27FC236}">
                <a16:creationId xmlns:a16="http://schemas.microsoft.com/office/drawing/2014/main" id="{75294EF3-9975-41F9-BC2D-58F5C4BC08DC}"/>
              </a:ext>
            </a:extLst>
          </p:cNvPr>
          <p:cNvCxnSpPr>
            <a:cxnSpLocks/>
            <a:stCxn id="155" idx="3"/>
            <a:endCxn id="151" idx="1"/>
          </p:cNvCxnSpPr>
          <p:nvPr/>
        </p:nvCxnSpPr>
        <p:spPr>
          <a:xfrm>
            <a:off x="1570772" y="1911622"/>
            <a:ext cx="150681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triangle" w="med" len="med"/>
            <a:tailEnd type="triangle" w="med" len="med"/>
          </a:ln>
        </p:spPr>
      </p:cxnSp>
      <p:sp>
        <p:nvSpPr>
          <p:cNvPr id="196" name="Textfeld 195">
            <a:extLst>
              <a:ext uri="{FF2B5EF4-FFF2-40B4-BE49-F238E27FC236}">
                <a16:creationId xmlns:a16="http://schemas.microsoft.com/office/drawing/2014/main" id="{2D3995EA-609B-42E6-ADBB-7C285FDDD86B}"/>
              </a:ext>
            </a:extLst>
          </p:cNvPr>
          <p:cNvSpPr txBox="1"/>
          <p:nvPr/>
        </p:nvSpPr>
        <p:spPr>
          <a:xfrm>
            <a:off x="1623371" y="1396495"/>
            <a:ext cx="171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Communication</a:t>
            </a:r>
          </a:p>
          <a:p>
            <a:r>
              <a:rPr lang="en-US" sz="1200" dirty="0"/>
              <a:t>with µC</a:t>
            </a:r>
            <a:endParaRPr lang="de-DE" sz="1200" dirty="0"/>
          </a:p>
        </p:txBody>
      </p:sp>
      <p:sp>
        <p:nvSpPr>
          <p:cNvPr id="3" name="Pfeil: nach unten gekrümmt 2">
            <a:extLst>
              <a:ext uri="{FF2B5EF4-FFF2-40B4-BE49-F238E27FC236}">
                <a16:creationId xmlns:a16="http://schemas.microsoft.com/office/drawing/2014/main" id="{EA37B5C8-B747-42C8-8F13-B411A1DF91FD}"/>
              </a:ext>
            </a:extLst>
          </p:cNvPr>
          <p:cNvSpPr/>
          <p:nvPr/>
        </p:nvSpPr>
        <p:spPr>
          <a:xfrm>
            <a:off x="6263769" y="4442708"/>
            <a:ext cx="4182383" cy="1195103"/>
          </a:xfrm>
          <a:prstGeom prst="curvedDownArrow">
            <a:avLst>
              <a:gd name="adj1" fmla="val 7480"/>
              <a:gd name="adj2" fmla="val 21689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30" name="Shape 171">
            <a:extLst>
              <a:ext uri="{FF2B5EF4-FFF2-40B4-BE49-F238E27FC236}">
                <a16:creationId xmlns:a16="http://schemas.microsoft.com/office/drawing/2014/main" id="{D7CCE1F0-FF55-412F-8DAA-441C8BD7574B}"/>
              </a:ext>
            </a:extLst>
          </p:cNvPr>
          <p:cNvCxnSpPr>
            <a:cxnSpLocks/>
            <a:stCxn id="150" idx="3"/>
            <a:endCxn id="143" idx="0"/>
          </p:cNvCxnSpPr>
          <p:nvPr/>
        </p:nvCxnSpPr>
        <p:spPr>
          <a:xfrm>
            <a:off x="7513204" y="2308934"/>
            <a:ext cx="864073" cy="1095707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/>
            <a:headEnd type="triangle" w="med" len="med"/>
            <a:tailEnd type="triangle" w="med" len="med"/>
          </a:ln>
        </p:spPr>
      </p:cxnSp>
      <p:cxnSp>
        <p:nvCxnSpPr>
          <p:cNvPr id="33" name="Shape 171">
            <a:extLst>
              <a:ext uri="{FF2B5EF4-FFF2-40B4-BE49-F238E27FC236}">
                <a16:creationId xmlns:a16="http://schemas.microsoft.com/office/drawing/2014/main" id="{1920FDC7-AA20-41AA-BA7E-22D1A8C5B3D2}"/>
              </a:ext>
            </a:extLst>
          </p:cNvPr>
          <p:cNvCxnSpPr>
            <a:cxnSpLocks/>
            <a:stCxn id="143" idx="3"/>
            <a:endCxn id="144" idx="2"/>
          </p:cNvCxnSpPr>
          <p:nvPr/>
        </p:nvCxnSpPr>
        <p:spPr>
          <a:xfrm flipV="1">
            <a:off x="9374123" y="3534294"/>
            <a:ext cx="1457520" cy="389381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36" name="Shape 171">
            <a:extLst>
              <a:ext uri="{FF2B5EF4-FFF2-40B4-BE49-F238E27FC236}">
                <a16:creationId xmlns:a16="http://schemas.microsoft.com/office/drawing/2014/main" id="{50A29709-F535-4E5E-BCD4-92D0AB1DDB15}"/>
              </a:ext>
            </a:extLst>
          </p:cNvPr>
          <p:cNvCxnSpPr>
            <a:cxnSpLocks/>
            <a:stCxn id="143" idx="3"/>
            <a:endCxn id="145" idx="0"/>
          </p:cNvCxnSpPr>
          <p:nvPr/>
        </p:nvCxnSpPr>
        <p:spPr>
          <a:xfrm>
            <a:off x="9374123" y="3923675"/>
            <a:ext cx="1457520" cy="318724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C6F6866B-2F2F-464A-9C08-C8BF083EC048}"/>
              </a:ext>
            </a:extLst>
          </p:cNvPr>
          <p:cNvSpPr txBox="1"/>
          <p:nvPr/>
        </p:nvSpPr>
        <p:spPr>
          <a:xfrm>
            <a:off x="10438874" y="3678377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Serves either</a:t>
            </a:r>
            <a:endParaRPr lang="de-DE" sz="12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28CD341-2A76-4CBF-AF1C-67F6CCD75B35}"/>
              </a:ext>
            </a:extLst>
          </p:cNvPr>
          <p:cNvSpPr txBox="1"/>
          <p:nvPr/>
        </p:nvSpPr>
        <p:spPr>
          <a:xfrm>
            <a:off x="7904830" y="2320369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Displays data</a:t>
            </a:r>
          </a:p>
          <a:p>
            <a:r>
              <a:rPr lang="en-US" sz="1200" dirty="0"/>
              <a:t>And controls </a:t>
            </a:r>
            <a:r>
              <a:rPr lang="en-US" sz="1200" dirty="0" err="1"/>
              <a:t>WiFi</a:t>
            </a:r>
            <a:endParaRPr lang="de-DE" sz="12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3990EEA-2074-4E3C-930B-ECEF317A2517}"/>
              </a:ext>
            </a:extLst>
          </p:cNvPr>
          <p:cNvSpPr txBox="1"/>
          <p:nvPr/>
        </p:nvSpPr>
        <p:spPr>
          <a:xfrm>
            <a:off x="3572854" y="2624011"/>
            <a:ext cx="1510350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Saves new events</a:t>
            </a:r>
            <a:endParaRPr lang="de-DE" sz="12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890C283-89DD-4FDD-81C2-C02FA8A6E3A2}"/>
              </a:ext>
            </a:extLst>
          </p:cNvPr>
          <p:cNvSpPr txBox="1"/>
          <p:nvPr/>
        </p:nvSpPr>
        <p:spPr>
          <a:xfrm>
            <a:off x="5852992" y="3202303"/>
            <a:ext cx="1181734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Reads events</a:t>
            </a:r>
            <a:endParaRPr lang="de-DE" sz="12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94D6175-5572-4AAC-9EC5-E471013FF57A}"/>
              </a:ext>
            </a:extLst>
          </p:cNvPr>
          <p:cNvSpPr txBox="1"/>
          <p:nvPr/>
        </p:nvSpPr>
        <p:spPr>
          <a:xfrm>
            <a:off x="4453989" y="5176198"/>
            <a:ext cx="1521570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Queries for recent</a:t>
            </a:r>
            <a:endParaRPr lang="de-DE" sz="12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C6F968A-7D32-4FB7-88E9-B78DA6EDF10E}"/>
              </a:ext>
            </a:extLst>
          </p:cNvPr>
          <p:cNvSpPr txBox="1"/>
          <p:nvPr/>
        </p:nvSpPr>
        <p:spPr>
          <a:xfrm>
            <a:off x="7632154" y="5145622"/>
            <a:ext cx="1249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/>
              <a:t>Here</a:t>
            </a:r>
            <a:r>
              <a:rPr lang="de-DE" sz="2800" b="1" dirty="0"/>
              <a:t> </a:t>
            </a:r>
            <a:r>
              <a:rPr lang="de-DE" sz="2800" b="1" dirty="0" err="1">
                <a:solidFill>
                  <a:schemeClr val="bg2">
                    <a:lumMod val="90000"/>
                  </a:schemeClr>
                </a:solidFill>
              </a:rPr>
              <a:t>or</a:t>
            </a:r>
            <a:r>
              <a:rPr lang="de-DE" sz="28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de-DE" sz="2800" b="1" dirty="0" err="1">
                <a:solidFill>
                  <a:schemeClr val="bg2">
                    <a:lumMod val="90000"/>
                  </a:schemeClr>
                </a:solidFill>
              </a:rPr>
              <a:t>here</a:t>
            </a:r>
            <a:r>
              <a:rPr lang="de-DE" sz="2800" b="1" dirty="0">
                <a:solidFill>
                  <a:schemeClr val="bg2">
                    <a:lumMod val="90000"/>
                  </a:schemeClr>
                </a:solidFill>
              </a:rPr>
              <a:t>?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8064697C-D0E3-434B-9A69-A7DCD27A2EF5}"/>
              </a:ext>
            </a:extLst>
          </p:cNvPr>
          <p:cNvCxnSpPr>
            <a:cxnSpLocks/>
          </p:cNvCxnSpPr>
          <p:nvPr/>
        </p:nvCxnSpPr>
        <p:spPr>
          <a:xfrm flipH="1">
            <a:off x="6391717" y="5397100"/>
            <a:ext cx="1352108" cy="803967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CE2AE28B-AD96-412F-97AF-2BC5C3D185E4}"/>
              </a:ext>
            </a:extLst>
          </p:cNvPr>
          <p:cNvCxnSpPr>
            <a:cxnSpLocks/>
          </p:cNvCxnSpPr>
          <p:nvPr/>
        </p:nvCxnSpPr>
        <p:spPr>
          <a:xfrm flipV="1">
            <a:off x="8881950" y="6093627"/>
            <a:ext cx="1082761" cy="154279"/>
          </a:xfrm>
          <a:prstGeom prst="straightConnector1">
            <a:avLst/>
          </a:prstGeom>
          <a:ln w="1143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10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0F53E-BE80-4216-AA81-92E8D800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with credo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8EB533-8BB9-4CEF-90E7-C67FF99C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91990"/>
          </a:xfrm>
        </p:spPr>
        <p:txBody>
          <a:bodyPr>
            <a:normAutofit/>
          </a:bodyPr>
          <a:lstStyle/>
          <a:p>
            <a:r>
              <a:rPr lang="en-US" b="1" dirty="0"/>
              <a:t>Current development</a:t>
            </a:r>
          </a:p>
          <a:p>
            <a:pPr lvl="1"/>
            <a:r>
              <a:rPr lang="en-US" dirty="0"/>
              <a:t>Contact with credo via the CREDO V2 REST-API</a:t>
            </a:r>
          </a:p>
          <a:p>
            <a:pPr lvl="1"/>
            <a:r>
              <a:rPr lang="en-US" dirty="0"/>
              <a:t>Added publisher to the MQTT publisher on the CosmicPi</a:t>
            </a:r>
          </a:p>
          <a:p>
            <a:pPr lvl="1"/>
            <a:r>
              <a:rPr lang="en-US" dirty="0"/>
              <a:t>Currently: Publishes to a default account</a:t>
            </a:r>
          </a:p>
          <a:p>
            <a:pPr lvl="1"/>
            <a:r>
              <a:rPr lang="en-US" dirty="0"/>
              <a:t>Planned: Users can log into their own account via the UI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DA257-16B9-45ED-A581-0314A627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26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0F53E-BE80-4216-AA81-92E8D800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with credo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8EB533-8BB9-4CEF-90E7-C67FF99C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r>
              <a:rPr lang="en-US" b="1" dirty="0"/>
              <a:t>Current development</a:t>
            </a:r>
          </a:p>
          <a:p>
            <a:pPr lvl="1"/>
            <a:r>
              <a:rPr lang="en-US" dirty="0"/>
              <a:t>Contact with credo via the CREDO V2 REST-API</a:t>
            </a:r>
          </a:p>
          <a:p>
            <a:pPr lvl="1"/>
            <a:r>
              <a:rPr lang="en-US" dirty="0"/>
              <a:t>Added publisher to the MQTT publisher on the CosmicPi</a:t>
            </a:r>
          </a:p>
          <a:p>
            <a:pPr lvl="1"/>
            <a:r>
              <a:rPr lang="en-US" dirty="0"/>
              <a:t>Currently: Publishes to a default account</a:t>
            </a:r>
          </a:p>
          <a:p>
            <a:pPr lvl="1"/>
            <a:r>
              <a:rPr lang="en-US" dirty="0"/>
              <a:t>Planned: Users can log into their own account via the UI</a:t>
            </a:r>
          </a:p>
          <a:p>
            <a:endParaRPr lang="en-US" dirty="0"/>
          </a:p>
          <a:p>
            <a:r>
              <a:rPr lang="en-US" b="1" dirty="0"/>
              <a:t>Open questions</a:t>
            </a:r>
            <a:endParaRPr lang="en-US" dirty="0"/>
          </a:p>
          <a:p>
            <a:pPr lvl="1"/>
            <a:r>
              <a:rPr lang="en-US" dirty="0"/>
              <a:t>Should other data be pushed to CREDO as well?</a:t>
            </a:r>
          </a:p>
          <a:p>
            <a:pPr lvl="2"/>
            <a:r>
              <a:rPr lang="en-US" dirty="0"/>
              <a:t>We have a lot of auxiliary sensors: Orientation, magnetic field, temperature</a:t>
            </a:r>
          </a:p>
          <a:p>
            <a:pPr lvl="1"/>
            <a:r>
              <a:rPr lang="en-US" dirty="0"/>
              <a:t>Can we submit timestamps of a higher precision than [</a:t>
            </a:r>
            <a:r>
              <a:rPr lang="en-US" dirty="0" err="1"/>
              <a:t>ms</a:t>
            </a:r>
            <a:r>
              <a:rPr lang="en-US" dirty="0"/>
              <a:t>]?</a:t>
            </a:r>
          </a:p>
          <a:p>
            <a:pPr lvl="1"/>
            <a:r>
              <a:rPr lang="en-US" dirty="0"/>
              <a:t>How fast should we submit events?</a:t>
            </a:r>
          </a:p>
          <a:p>
            <a:pPr lvl="2"/>
            <a:r>
              <a:rPr lang="en-US" dirty="0"/>
              <a:t>Detector rate: ~3Hz</a:t>
            </a:r>
          </a:p>
          <a:p>
            <a:pPr lvl="2"/>
            <a:r>
              <a:rPr lang="en-US" dirty="0"/>
              <a:t>Maybe we submit via our MQTT broker instead and it’s request limit get’s lifted?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DA257-16B9-45ED-A581-0314A627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7123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0F53E-BE80-4216-AA81-92E8D800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of the </a:t>
            </a:r>
            <a:r>
              <a:rPr lang="en-US" dirty="0" err="1"/>
              <a:t>Cosmicpi</a:t>
            </a:r>
            <a:r>
              <a:rPr lang="en-US" dirty="0"/>
              <a:t> </a:t>
            </a:r>
            <a:r>
              <a:rPr lang="en-US" dirty="0" err="1"/>
              <a:t>ui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8EB533-8BB9-4CEF-90E7-C67FF99C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139854" cy="45364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can take a look at the CosmicPi UI yourself!</a:t>
            </a:r>
          </a:p>
          <a:p>
            <a:endParaRPr lang="en-US" dirty="0"/>
          </a:p>
          <a:p>
            <a:r>
              <a:rPr lang="en-US" dirty="0"/>
              <a:t>Connect to the hotspot “</a:t>
            </a:r>
            <a:r>
              <a:rPr lang="en-US" b="1" dirty="0"/>
              <a:t>CosmicPi</a:t>
            </a:r>
            <a:r>
              <a:rPr lang="en-US" dirty="0"/>
              <a:t>”, password: 12345678</a:t>
            </a:r>
          </a:p>
          <a:p>
            <a:r>
              <a:rPr lang="en-US" dirty="0"/>
              <a:t>Type </a:t>
            </a:r>
            <a:r>
              <a:rPr lang="en-US" b="1" dirty="0"/>
              <a:t>192.168.137.1 </a:t>
            </a:r>
            <a:r>
              <a:rPr lang="en-US" dirty="0"/>
              <a:t>into your browsers address bar</a:t>
            </a:r>
          </a:p>
          <a:p>
            <a:endParaRPr lang="en-US" dirty="0"/>
          </a:p>
          <a:p>
            <a:r>
              <a:rPr lang="en-US" dirty="0"/>
              <a:t>Settings page login:</a:t>
            </a:r>
          </a:p>
          <a:p>
            <a:pPr lvl="1"/>
            <a:r>
              <a:rPr lang="en-US" dirty="0"/>
              <a:t>username = </a:t>
            </a:r>
            <a:r>
              <a:rPr lang="en-US" dirty="0" err="1"/>
              <a:t>cosmicpi</a:t>
            </a:r>
            <a:endParaRPr lang="en-US" dirty="0"/>
          </a:p>
          <a:p>
            <a:pPr lvl="1"/>
            <a:r>
              <a:rPr lang="en-US" dirty="0"/>
              <a:t>password = MuonsFROMSp8ce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Disclaimer:</a:t>
            </a:r>
          </a:p>
          <a:p>
            <a:pPr lvl="1"/>
            <a:r>
              <a:rPr lang="en-US" sz="1600" dirty="0"/>
              <a:t>The demo is running on my development system for high level software</a:t>
            </a:r>
          </a:p>
          <a:p>
            <a:pPr lvl="1"/>
            <a:r>
              <a:rPr lang="en-US" sz="1600" dirty="0"/>
              <a:t>This means that the events shown are simulated by the Arduino DUE and the </a:t>
            </a:r>
            <a:r>
              <a:rPr lang="en-US" sz="1600" dirty="0" err="1"/>
              <a:t>WiFi</a:t>
            </a:r>
            <a:r>
              <a:rPr lang="en-US" sz="1600" dirty="0"/>
              <a:t> settings cannot be changed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DA257-16B9-45ED-A581-0314A627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23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78689-091B-426B-B70C-E8431D0B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Cosmicpi</a:t>
            </a:r>
            <a:r>
              <a:rPr lang="de-DE" dirty="0"/>
              <a:t>: Goals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6CA449-D286-41E0-BC20-D46CF71C4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907378" cy="40241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Build a globally distributed cosmic ray telescope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Low-cost detector unit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Easy to use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100% Open source (Hardware + Software) goal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Making high energy physics more accessible, for education and citizen scientists.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24104E-A240-41C6-B58B-24133934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0DE9CF-C691-4FF3-80C4-9AD1371C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74" y="2194560"/>
            <a:ext cx="3785652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4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78689-091B-426B-B70C-E8431D0B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Cosmicpi</a:t>
            </a:r>
            <a:r>
              <a:rPr lang="de-DE" dirty="0"/>
              <a:t>: Who?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6CA449-D286-41E0-BC20-D46CF71C4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6907378" cy="378565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Based at CERN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Very multicultural team composed of summer students and volunteers form CERN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Volunteers interested in building a detector from the ground up, with state of the art technologies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24104E-A240-41C6-B58B-24133934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34442C-68E0-4FEE-A765-26BF2F21C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74" y="2194560"/>
            <a:ext cx="3785652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1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78689-091B-426B-B70C-E8431D0B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Details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detector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6CA449-D286-41E0-BC20-D46CF71C4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82" y="2194560"/>
            <a:ext cx="6907378" cy="4506163"/>
          </a:xfrm>
        </p:spPr>
        <p:txBody>
          <a:bodyPr anchor="t">
            <a:normAutofit/>
          </a:bodyPr>
          <a:lstStyle/>
          <a:p>
            <a:r>
              <a:rPr lang="en-US" dirty="0"/>
              <a:t>Scintillator and </a:t>
            </a:r>
            <a:r>
              <a:rPr lang="en-US" dirty="0" err="1"/>
              <a:t>SiPM</a:t>
            </a:r>
            <a:r>
              <a:rPr lang="en-US" dirty="0"/>
              <a:t>-based design</a:t>
            </a:r>
          </a:p>
          <a:p>
            <a:r>
              <a:rPr lang="en-US" dirty="0"/>
              <a:t>Latest shipped version: 1.5</a:t>
            </a:r>
          </a:p>
          <a:p>
            <a:pPr lvl="1"/>
            <a:r>
              <a:rPr lang="en-US" dirty="0"/>
              <a:t>2x10cm x 20cm plastic scintillators</a:t>
            </a:r>
          </a:p>
          <a:p>
            <a:pPr lvl="1"/>
            <a:r>
              <a:rPr lang="en-US" dirty="0"/>
              <a:t>Time resolution: ~65ns (first event/second)</a:t>
            </a:r>
          </a:p>
          <a:p>
            <a:pPr lvl="1"/>
            <a:r>
              <a:rPr lang="en-US" dirty="0"/>
              <a:t>Multiple sensors: GPS, Accelerometer, Magnetometer, Temperature</a:t>
            </a:r>
          </a:p>
          <a:p>
            <a:pPr lvl="1"/>
            <a:r>
              <a:rPr lang="en-US" dirty="0"/>
              <a:t>Arduino DUE for sensor readout</a:t>
            </a:r>
          </a:p>
          <a:p>
            <a:pPr lvl="1"/>
            <a:r>
              <a:rPr lang="en-US" dirty="0"/>
              <a:t>User interface provided by a Raspberry Pi</a:t>
            </a:r>
          </a:p>
          <a:p>
            <a:r>
              <a:rPr lang="en-US" dirty="0"/>
              <a:t>Version 2 in development</a:t>
            </a:r>
          </a:p>
          <a:p>
            <a:pPr lvl="1"/>
            <a:r>
              <a:rPr lang="en-US" dirty="0"/>
              <a:t>New scintillator mounting</a:t>
            </a:r>
          </a:p>
          <a:p>
            <a:pPr lvl="1"/>
            <a:r>
              <a:rPr lang="en-US" dirty="0"/>
              <a:t>Improved hardware layout</a:t>
            </a:r>
          </a:p>
          <a:p>
            <a:pPr lvl="1"/>
            <a:r>
              <a:rPr lang="en-US" dirty="0"/>
              <a:t>Switch from Arduino to STM32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24104E-A240-41C6-B58B-24133934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73391C-84FA-4717-99A6-C4B134347F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7" r="3333" b="23194"/>
          <a:stretch/>
        </p:blipFill>
        <p:spPr>
          <a:xfrm>
            <a:off x="6493457" y="2958145"/>
            <a:ext cx="5549545" cy="253556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12918C3-BCA4-4FCA-8FE2-00DB78D23D7F}"/>
              </a:ext>
            </a:extLst>
          </p:cNvPr>
          <p:cNvSpPr txBox="1"/>
          <p:nvPr/>
        </p:nvSpPr>
        <p:spPr>
          <a:xfrm>
            <a:off x="6548643" y="5589387"/>
            <a:ext cx="5439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Version 1.5 unit during development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8433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78689-091B-426B-B70C-E8431D0B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Details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detector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24104E-A240-41C6-B58B-24133934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73391C-84FA-4717-99A6-C4B134347F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7" r="3333" b="23194"/>
          <a:stretch/>
        </p:blipFill>
        <p:spPr>
          <a:xfrm>
            <a:off x="1383939" y="1875494"/>
            <a:ext cx="9424122" cy="430584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267D5BE-0542-484F-8CA4-469339427284}"/>
              </a:ext>
            </a:extLst>
          </p:cNvPr>
          <p:cNvSpPr txBox="1"/>
          <p:nvPr/>
        </p:nvSpPr>
        <p:spPr>
          <a:xfrm>
            <a:off x="8892421" y="1937554"/>
            <a:ext cx="18389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Scintillators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92B210F-2692-4126-9B3C-1AB4E1B0EEE9}"/>
              </a:ext>
            </a:extLst>
          </p:cNvPr>
          <p:cNvSpPr txBox="1"/>
          <p:nvPr/>
        </p:nvSpPr>
        <p:spPr>
          <a:xfrm>
            <a:off x="6228837" y="5114522"/>
            <a:ext cx="42822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Analog </a:t>
            </a:r>
            <a:r>
              <a:rPr lang="de-DE" sz="2400" dirty="0" err="1"/>
              <a:t>frontend</a:t>
            </a:r>
            <a:r>
              <a:rPr lang="de-DE" sz="2400" dirty="0"/>
              <a:t> (</a:t>
            </a:r>
            <a:r>
              <a:rPr lang="de-DE" sz="2400" dirty="0" err="1"/>
              <a:t>amplifier</a:t>
            </a:r>
            <a:r>
              <a:rPr lang="de-DE" sz="2400" dirty="0"/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267DD81-D359-4F8E-A6A6-73752D160BD2}"/>
              </a:ext>
            </a:extLst>
          </p:cNvPr>
          <p:cNvSpPr txBox="1"/>
          <p:nvPr/>
        </p:nvSpPr>
        <p:spPr>
          <a:xfrm>
            <a:off x="104501" y="5950510"/>
            <a:ext cx="292162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Digital </a:t>
            </a:r>
            <a:r>
              <a:rPr lang="de-DE" sz="2400" dirty="0" err="1"/>
              <a:t>mainboard</a:t>
            </a:r>
            <a:endParaRPr lang="de-DE" sz="2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1CF3618-FD76-4B76-8786-09F41542883E}"/>
              </a:ext>
            </a:extLst>
          </p:cNvPr>
          <p:cNvSpPr txBox="1"/>
          <p:nvPr/>
        </p:nvSpPr>
        <p:spPr>
          <a:xfrm>
            <a:off x="6228837" y="5650561"/>
            <a:ext cx="212366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Arduino DUE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5B74188-01E0-4591-AF98-3C5E93E61B45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510528" y="2168387"/>
            <a:ext cx="2381893" cy="46166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8807F51-DE7E-48B3-862B-13167FD0E2A4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4308653" y="4233375"/>
            <a:ext cx="1920184" cy="1111980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1168CA9-097D-4E29-97FF-E1655D905EF3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565315" y="5345353"/>
            <a:ext cx="910297" cy="605157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1D58DF0-627D-4D46-947E-2A8DA36EA78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879238" y="5345354"/>
            <a:ext cx="1349599" cy="53604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CFD8B974-0617-4A94-98EE-DE7C828AA407}"/>
              </a:ext>
            </a:extLst>
          </p:cNvPr>
          <p:cNvSpPr txBox="1"/>
          <p:nvPr/>
        </p:nvSpPr>
        <p:spPr>
          <a:xfrm>
            <a:off x="4755619" y="3309181"/>
            <a:ext cx="18389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SiPMs</a:t>
            </a:r>
            <a:endParaRPr lang="en-US" sz="2400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00D21B7-72C5-4D83-AA3A-95BC65630EC5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5675108" y="2288235"/>
            <a:ext cx="608649" cy="1020946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B3176B1-1B04-4CA9-9046-A0EBF987AAF7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9505979" y="2399219"/>
            <a:ext cx="305931" cy="796573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8D8D2D64-F4F3-43C5-AF24-A297D336B13F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594597" y="2846652"/>
            <a:ext cx="669397" cy="69336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8291E94C-AFA1-43B0-90A7-D322B0150950}"/>
              </a:ext>
            </a:extLst>
          </p:cNvPr>
          <p:cNvSpPr txBox="1"/>
          <p:nvPr/>
        </p:nvSpPr>
        <p:spPr>
          <a:xfrm>
            <a:off x="3259846" y="6295556"/>
            <a:ext cx="5439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Version 1.5 unit during development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9530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78689-091B-426B-B70C-E8431D0B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Details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detector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24104E-A240-41C6-B58B-24133934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B8C5435-9E4A-4613-B7E9-94E0242C08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7" t="65982" r="41428" b="15728"/>
          <a:stretch/>
        </p:blipFill>
        <p:spPr>
          <a:xfrm>
            <a:off x="685800" y="1691550"/>
            <a:ext cx="5555973" cy="4055425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6D0BFEAC-6657-4D92-9113-BB83552D1E87}"/>
              </a:ext>
            </a:extLst>
          </p:cNvPr>
          <p:cNvSpPr txBox="1"/>
          <p:nvPr/>
        </p:nvSpPr>
        <p:spPr>
          <a:xfrm>
            <a:off x="685800" y="5812103"/>
            <a:ext cx="543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 1.5 unit, without scintillators; Notice how the unit is a stack of: Arduino DUE, mainboard, analogue board, Raspberry Pi Zero W</a:t>
            </a:r>
            <a:endParaRPr lang="de-DE" sz="16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9CC3A92-87E5-4ABA-8DC1-9637611F2DE8}"/>
              </a:ext>
            </a:extLst>
          </p:cNvPr>
          <p:cNvSpPr txBox="1"/>
          <p:nvPr/>
        </p:nvSpPr>
        <p:spPr>
          <a:xfrm>
            <a:off x="6857999" y="2486957"/>
            <a:ext cx="44147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Raspberry Pi Zero W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8C00BC9-F58A-48B3-A2D3-BC84A3352118}"/>
              </a:ext>
            </a:extLst>
          </p:cNvPr>
          <p:cNvSpPr txBox="1"/>
          <p:nvPr/>
        </p:nvSpPr>
        <p:spPr>
          <a:xfrm>
            <a:off x="6857999" y="3166131"/>
            <a:ext cx="44147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Analog frontend (amplifier)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767719A-3621-49ED-A2F9-BEEF87CE04A5}"/>
              </a:ext>
            </a:extLst>
          </p:cNvPr>
          <p:cNvSpPr txBox="1"/>
          <p:nvPr/>
        </p:nvSpPr>
        <p:spPr>
          <a:xfrm>
            <a:off x="6857999" y="3845305"/>
            <a:ext cx="44147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Digital mainboard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FC74595-5AFC-4F89-A870-5F15B3A31305}"/>
              </a:ext>
            </a:extLst>
          </p:cNvPr>
          <p:cNvSpPr txBox="1"/>
          <p:nvPr/>
        </p:nvSpPr>
        <p:spPr>
          <a:xfrm>
            <a:off x="6857999" y="4524479"/>
            <a:ext cx="44147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Arduino DUE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240F6645-73AE-41D4-AF3E-528670BFF94C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5178289" y="2717790"/>
            <a:ext cx="1679710" cy="118838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A37EFF0D-0141-4C0F-9AAE-430B0A3F4307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194315" y="3396964"/>
            <a:ext cx="2663684" cy="115166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2C0437E9-97C3-431C-8951-BC07F8580C27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5526157" y="4076138"/>
            <a:ext cx="1331842" cy="89090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41F06CAD-BBA6-4913-83B2-FF6FEF1B946B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5055709" y="4755312"/>
            <a:ext cx="1802290" cy="422265"/>
          </a:xfrm>
          <a:prstGeom prst="straightConnector1">
            <a:avLst/>
          </a:prstGeom>
          <a:ln w="889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23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78689-091B-426B-B70C-E8431D0B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Details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detector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24104E-A240-41C6-B58B-24133934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5C0B052-AA77-4F6E-8D86-AEA87DED77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1" b="12200"/>
          <a:stretch/>
        </p:blipFill>
        <p:spPr>
          <a:xfrm>
            <a:off x="5559725" y="4097435"/>
            <a:ext cx="6499540" cy="259490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FF71E97-647D-488D-89E8-04AA826A79EA}"/>
              </a:ext>
            </a:extLst>
          </p:cNvPr>
          <p:cNvSpPr txBox="1"/>
          <p:nvPr/>
        </p:nvSpPr>
        <p:spPr>
          <a:xfrm>
            <a:off x="7058243" y="1878549"/>
            <a:ext cx="3889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Open V1.5 unit; On the left: Lower part with electronics; On the right: Upper part with the scintillators and </a:t>
            </a:r>
            <a:r>
              <a:rPr lang="en-US" sz="1600" dirty="0" err="1"/>
              <a:t>SiPMs</a:t>
            </a:r>
            <a:endParaRPr lang="de-DE" sz="16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DC99DF6-77C1-4294-B995-A7B17E1CA8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6" b="12883"/>
          <a:stretch/>
        </p:blipFill>
        <p:spPr>
          <a:xfrm>
            <a:off x="167114" y="1601157"/>
            <a:ext cx="6891128" cy="249627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CBAA5E6-C887-4E05-A0EA-D29A4798181E}"/>
              </a:ext>
            </a:extLst>
          </p:cNvPr>
          <p:cNvSpPr txBox="1"/>
          <p:nvPr/>
        </p:nvSpPr>
        <p:spPr>
          <a:xfrm>
            <a:off x="1692321" y="5046259"/>
            <a:ext cx="388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Stack of V1.5 units; Partially open;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4903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9CFB1-14EF-4AF7-B363-9CBA85A7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level software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9476F3-9D8B-4B98-8ABE-14E3AFAAC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Runs on Raspberry Pi (Versions: 3 and Zero W)</a:t>
            </a:r>
          </a:p>
          <a:p>
            <a:r>
              <a:rPr lang="en-US" dirty="0"/>
              <a:t>Stores events locally in a SQLite database</a:t>
            </a:r>
          </a:p>
          <a:p>
            <a:r>
              <a:rPr lang="en-US" dirty="0"/>
              <a:t>Publishes events via MQTT</a:t>
            </a:r>
          </a:p>
          <a:p>
            <a:r>
              <a:rPr lang="en-US" dirty="0"/>
              <a:t>Provides a user interface via HTTP</a:t>
            </a:r>
          </a:p>
          <a:p>
            <a:pPr lvl="1"/>
            <a:r>
              <a:rPr lang="en-US" dirty="0"/>
              <a:t>Exposes data via REST API</a:t>
            </a:r>
          </a:p>
          <a:p>
            <a:pPr lvl="1"/>
            <a:r>
              <a:rPr lang="en-US" dirty="0"/>
              <a:t>User interface itself is written with node.js</a:t>
            </a:r>
          </a:p>
          <a:p>
            <a:pPr lvl="1"/>
            <a:r>
              <a:rPr lang="en-US" dirty="0"/>
              <a:t>Displays basic information</a:t>
            </a:r>
          </a:p>
          <a:p>
            <a:pPr lvl="1"/>
            <a:r>
              <a:rPr lang="en-US" dirty="0"/>
              <a:t>Allows export of local data</a:t>
            </a:r>
          </a:p>
          <a:p>
            <a:pPr lvl="1"/>
            <a:r>
              <a:rPr lang="en-US" dirty="0"/>
              <a:t>Controls basic network settings</a:t>
            </a:r>
          </a:p>
          <a:p>
            <a:r>
              <a:rPr lang="en-US" dirty="0"/>
              <a:t>Code managed via GitHub: </a:t>
            </a:r>
            <a:r>
              <a:rPr lang="en-US" dirty="0">
                <a:hlinkClick r:id="rId2"/>
              </a:rPr>
              <a:t>https://github.com/CosmicPi/cosmicpi-rpi_V1.5</a:t>
            </a:r>
            <a:r>
              <a:rPr lang="en-US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1DA53C-51EC-4D6C-B67B-731C8B47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207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9CFB1-14EF-4AF7-B363-9CBA85A7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interface screenshot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9476F3-9D8B-4B98-8ABE-14E3AFAAC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46606"/>
            <a:ext cx="3968685" cy="26545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Dashboard</a:t>
            </a:r>
            <a:endParaRPr lang="en-US" dirty="0"/>
          </a:p>
          <a:p>
            <a:r>
              <a:rPr lang="en-US" dirty="0"/>
              <a:t>Basic information</a:t>
            </a:r>
          </a:p>
          <a:p>
            <a:r>
              <a:rPr lang="en-US" dirty="0"/>
              <a:t>Visible when connecting</a:t>
            </a:r>
          </a:p>
          <a:p>
            <a:r>
              <a:rPr lang="en-US" dirty="0"/>
              <a:t>Histogram updates itself automatically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1DA53C-51EC-4D6C-B67B-731C8B47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Slide-No.: </a:t>
            </a:r>
            <a:fld id="{449A21E1-1F03-48C2-B4C9-D61DFCC5AD47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94050E-2E89-490F-9872-1A27E2F98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45" y="1615584"/>
            <a:ext cx="8238894" cy="51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29592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Kondensstreifen</Template>
  <TotalTime>0</TotalTime>
  <Words>928</Words>
  <Application>Microsoft Office PowerPoint</Application>
  <PresentationFormat>Breitbild</PresentationFormat>
  <Paragraphs>211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Kondensstreifen</vt:lpstr>
      <vt:lpstr>Connecting d and  d</vt:lpstr>
      <vt:lpstr>Cosmicpi: Goals </vt:lpstr>
      <vt:lpstr>Cosmicpi: Who? </vt:lpstr>
      <vt:lpstr>Details about the detector </vt:lpstr>
      <vt:lpstr>Details about the detector </vt:lpstr>
      <vt:lpstr>Details about the detector </vt:lpstr>
      <vt:lpstr>Details about the detector </vt:lpstr>
      <vt:lpstr>High level software </vt:lpstr>
      <vt:lpstr>User interface screenshot </vt:lpstr>
      <vt:lpstr>User interface screenshot </vt:lpstr>
      <vt:lpstr>Architecture </vt:lpstr>
      <vt:lpstr>Architecture </vt:lpstr>
      <vt:lpstr>How can we integrate with credo?</vt:lpstr>
      <vt:lpstr>Architecture </vt:lpstr>
      <vt:lpstr>Architecture </vt:lpstr>
      <vt:lpstr>Integration with credo</vt:lpstr>
      <vt:lpstr>Integration with credo</vt:lpstr>
      <vt:lpstr>Demo of the Cosmicpi ui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Low-cost</dc:title>
  <dc:creator>Hendrik Borras</dc:creator>
  <cp:lastModifiedBy>Hendrik Borras</cp:lastModifiedBy>
  <cp:revision>110</cp:revision>
  <dcterms:created xsi:type="dcterms:W3CDTF">2017-11-19T16:46:57Z</dcterms:created>
  <dcterms:modified xsi:type="dcterms:W3CDTF">2018-10-01T22:45:39Z</dcterms:modified>
</cp:coreProperties>
</file>