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7" r:id="rId17"/>
    <p:sldId id="278" r:id="rId18"/>
    <p:sldId id="271" r:id="rId19"/>
    <p:sldId id="27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7ACC-D5F8-4DB2-8BCA-C7B31B71FEE0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B069-0EC4-4158-9D9D-4B686E6A26C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B069-0EC4-4158-9D9D-4B686E6A26CA}" type="slidenum">
              <a:rPr lang="pl-PL" smtClean="0"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4B39-860E-48FB-9F2D-81D42D92A4F8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EDDB-6C8F-45CE-80C7-87AAF2BFCA4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CREDO and </a:t>
            </a:r>
            <a:r>
              <a:rPr lang="pl-PL" dirty="0" err="1" smtClean="0"/>
              <a:t>philosophy</a:t>
            </a:r>
            <a:r>
              <a:rPr lang="pl-PL" dirty="0" smtClean="0"/>
              <a:t> of science – </a:t>
            </a:r>
            <a:r>
              <a:rPr lang="pl-PL" sz="3100" dirty="0" err="1" smtClean="0"/>
              <a:t>non-specific</a:t>
            </a:r>
            <a:r>
              <a:rPr lang="pl-PL" sz="3100" dirty="0" smtClean="0"/>
              <a:t> </a:t>
            </a:r>
            <a:r>
              <a:rPr lang="pl-PL" sz="3100" dirty="0" err="1" smtClean="0"/>
              <a:t>observations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>and </a:t>
            </a:r>
            <a:r>
              <a:rPr lang="pl-PL" sz="3100" dirty="0" err="1" smtClean="0"/>
              <a:t>discovery</a:t>
            </a:r>
            <a:r>
              <a:rPr lang="pl-PL" sz="3100" dirty="0" smtClean="0"/>
              <a:t> of </a:t>
            </a:r>
            <a:r>
              <a:rPr lang="pl-PL" sz="3100" dirty="0" err="1" smtClean="0"/>
              <a:t>new</a:t>
            </a:r>
            <a:r>
              <a:rPr lang="pl-PL" sz="3100" dirty="0" smtClean="0"/>
              <a:t> </a:t>
            </a:r>
            <a:r>
              <a:rPr lang="pl-PL" sz="3100" dirty="0" err="1" smtClean="0"/>
              <a:t>phenomena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Łukasz </a:t>
            </a:r>
            <a:r>
              <a:rPr lang="pl-PL" dirty="0" err="1" smtClean="0">
                <a:solidFill>
                  <a:schemeClr val="tx1"/>
                </a:solidFill>
              </a:rPr>
              <a:t>Lamża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sz="2400" dirty="0" err="1" smtClean="0"/>
              <a:t>Jagiellonian</a:t>
            </a:r>
            <a:r>
              <a:rPr lang="pl-PL" sz="2400" dirty="0" smtClean="0"/>
              <a:t> </a:t>
            </a:r>
            <a:r>
              <a:rPr lang="pl-PL" sz="2400" dirty="0" err="1" smtClean="0"/>
              <a:t>University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CREDO </a:t>
            </a:r>
            <a:r>
              <a:rPr lang="pl-PL" sz="2400" dirty="0" err="1" smtClean="0"/>
              <a:t>Week</a:t>
            </a:r>
            <a:r>
              <a:rPr lang="pl-PL" sz="2400" dirty="0" smtClean="0"/>
              <a:t>, Kraków, 4th </a:t>
            </a:r>
            <a:r>
              <a:rPr lang="pl-PL" sz="2400" dirty="0" err="1" smtClean="0"/>
              <a:t>OCt</a:t>
            </a:r>
            <a:r>
              <a:rPr lang="pl-PL" sz="2400" dirty="0" smtClean="0"/>
              <a:t> 2018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2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/>
              <a:t>Lara, E., </a:t>
            </a:r>
            <a:r>
              <a:rPr lang="en-US" sz="1600" dirty="0" err="1"/>
              <a:t>Moreira</a:t>
            </a:r>
            <a:r>
              <a:rPr lang="en-US" sz="1600" dirty="0"/>
              <a:t>, D., </a:t>
            </a:r>
            <a:r>
              <a:rPr lang="en-US" sz="1600" dirty="0" err="1"/>
              <a:t>Vereshchaka</a:t>
            </a:r>
            <a:r>
              <a:rPr lang="en-US" sz="1600" dirty="0"/>
              <a:t>, A., &amp; </a:t>
            </a:r>
            <a:r>
              <a:rPr lang="en-US" sz="1600" dirty="0" err="1"/>
              <a:t>López‐García</a:t>
            </a:r>
            <a:r>
              <a:rPr lang="en-US" sz="1600" dirty="0"/>
              <a:t>, P. (2009). Pan‐oceanic distribution of new highly diverse </a:t>
            </a:r>
            <a:r>
              <a:rPr lang="en-US" sz="1600" dirty="0" err="1"/>
              <a:t>clades</a:t>
            </a:r>
            <a:r>
              <a:rPr lang="en-US" sz="1600" dirty="0"/>
              <a:t> of deep‐sea </a:t>
            </a:r>
            <a:r>
              <a:rPr lang="en-US" sz="1600" dirty="0" err="1"/>
              <a:t>diplonemids</a:t>
            </a:r>
            <a:r>
              <a:rPr lang="en-US" sz="1600" dirty="0"/>
              <a:t>. Environmental microbiology, 11(1), 47-55.</a:t>
            </a:r>
            <a:endParaRPr lang="pl-PL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85860"/>
            <a:ext cx="5286412" cy="405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2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/>
              <a:t>Lara, E., </a:t>
            </a:r>
            <a:r>
              <a:rPr lang="en-US" sz="1600" dirty="0" err="1"/>
              <a:t>Moreira</a:t>
            </a:r>
            <a:r>
              <a:rPr lang="en-US" sz="1600" dirty="0"/>
              <a:t>, D., </a:t>
            </a:r>
            <a:r>
              <a:rPr lang="en-US" sz="1600" dirty="0" err="1"/>
              <a:t>Vereshchaka</a:t>
            </a:r>
            <a:r>
              <a:rPr lang="en-US" sz="1600" dirty="0"/>
              <a:t>, A., &amp; </a:t>
            </a:r>
            <a:r>
              <a:rPr lang="en-US" sz="1600" dirty="0" err="1"/>
              <a:t>López‐García</a:t>
            </a:r>
            <a:r>
              <a:rPr lang="en-US" sz="1600" dirty="0"/>
              <a:t>, P. (2009). Pan‐oceanic distribution of new highly diverse </a:t>
            </a:r>
            <a:r>
              <a:rPr lang="en-US" sz="1600" dirty="0" err="1"/>
              <a:t>clades</a:t>
            </a:r>
            <a:r>
              <a:rPr lang="en-US" sz="1600" dirty="0"/>
              <a:t> of deep‐sea </a:t>
            </a:r>
            <a:r>
              <a:rPr lang="en-US" sz="1600" dirty="0" err="1"/>
              <a:t>diplonemids</a:t>
            </a:r>
            <a:r>
              <a:rPr lang="en-US" sz="1600" dirty="0"/>
              <a:t>. Environmental microbiology, 11(1), 47-55.</a:t>
            </a:r>
            <a:endParaRPr lang="pl-P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00174"/>
            <a:ext cx="4754425" cy="36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2858568" cy="14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2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143644"/>
            <a:ext cx="8229600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/>
              <a:t>Lara, E., </a:t>
            </a:r>
            <a:r>
              <a:rPr lang="en-US" sz="1600" dirty="0" err="1"/>
              <a:t>Moreira</a:t>
            </a:r>
            <a:r>
              <a:rPr lang="en-US" sz="1600" dirty="0"/>
              <a:t>, D., </a:t>
            </a:r>
            <a:r>
              <a:rPr lang="en-US" sz="1600" dirty="0" err="1"/>
              <a:t>Vereshchaka</a:t>
            </a:r>
            <a:r>
              <a:rPr lang="en-US" sz="1600" dirty="0"/>
              <a:t>, A., &amp; </a:t>
            </a:r>
            <a:r>
              <a:rPr lang="en-US" sz="1600" dirty="0" err="1"/>
              <a:t>López‐García</a:t>
            </a:r>
            <a:r>
              <a:rPr lang="en-US" sz="1600" dirty="0"/>
              <a:t>, P. (2009). Pan‐oceanic distribution of new highly diverse </a:t>
            </a:r>
            <a:r>
              <a:rPr lang="en-US" sz="1600" dirty="0" err="1"/>
              <a:t>clades</a:t>
            </a:r>
            <a:r>
              <a:rPr lang="en-US" sz="1600" dirty="0"/>
              <a:t> of deep‐sea </a:t>
            </a:r>
            <a:r>
              <a:rPr lang="en-US" sz="1600" dirty="0" err="1"/>
              <a:t>diplonemids</a:t>
            </a:r>
            <a:r>
              <a:rPr lang="en-US" sz="1600" dirty="0"/>
              <a:t>. Environmental microbiology, 11(1), 47-55.</a:t>
            </a:r>
            <a:endParaRPr lang="pl-PL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5014" y="76300"/>
            <a:ext cx="5138754" cy="592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3</a:t>
            </a:r>
            <a:endParaRPr lang="pl-PL" dirty="0"/>
          </a:p>
        </p:txBody>
      </p:sp>
      <p:pic>
        <p:nvPicPr>
          <p:cNvPr id="11266" name="Picture 2" descr="Znalezione obrazy dla zapytania london tube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072330" cy="472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3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14282" y="6143644"/>
            <a:ext cx="8715436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 err="1"/>
              <a:t>Larcom</a:t>
            </a:r>
            <a:r>
              <a:rPr lang="en-US" sz="1600" dirty="0"/>
              <a:t>, S., Rauch, F., &amp; </a:t>
            </a:r>
            <a:r>
              <a:rPr lang="en-US" sz="1600" dirty="0" err="1"/>
              <a:t>Willems</a:t>
            </a:r>
            <a:r>
              <a:rPr lang="en-US" sz="1600" dirty="0"/>
              <a:t>, T. (2017). The benefits of forced experimentation: striking evidence from the London underground network. </a:t>
            </a:r>
            <a:r>
              <a:rPr lang="en-US" sz="1600" i="1" dirty="0"/>
              <a:t>The Quarterly Journal of Economics</a:t>
            </a:r>
            <a:r>
              <a:rPr lang="en-US" sz="1600" dirty="0"/>
              <a:t>, </a:t>
            </a:r>
            <a:r>
              <a:rPr lang="en-US" sz="1600" i="1" dirty="0"/>
              <a:t>132</a:t>
            </a:r>
            <a:r>
              <a:rPr lang="en-US" sz="1600" dirty="0"/>
              <a:t>(4), 2019-2055.</a:t>
            </a:r>
            <a:endParaRPr lang="pl-PL" sz="16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339164" cy="477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3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14282" y="6143644"/>
            <a:ext cx="8715436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 err="1"/>
              <a:t>Larcom</a:t>
            </a:r>
            <a:r>
              <a:rPr lang="en-US" sz="1600" dirty="0"/>
              <a:t>, S., Rauch, F., &amp; </a:t>
            </a:r>
            <a:r>
              <a:rPr lang="en-US" sz="1600" dirty="0" err="1"/>
              <a:t>Willems</a:t>
            </a:r>
            <a:r>
              <a:rPr lang="en-US" sz="1600" dirty="0"/>
              <a:t>, T. (2017). The benefits of forced experimentation: striking evidence from the London underground network. </a:t>
            </a:r>
            <a:r>
              <a:rPr lang="en-US" sz="1600" i="1" dirty="0"/>
              <a:t>The Quarterly Journal of Economics</a:t>
            </a:r>
            <a:r>
              <a:rPr lang="en-US" sz="1600" dirty="0"/>
              <a:t>, </a:t>
            </a:r>
            <a:r>
              <a:rPr lang="en-US" sz="1600" i="1" dirty="0"/>
              <a:t>132</a:t>
            </a:r>
            <a:r>
              <a:rPr lang="en-US" sz="1600" dirty="0"/>
              <a:t>(4), 2019-2055.</a:t>
            </a:r>
            <a:endParaRPr lang="pl-PL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44845"/>
            <a:ext cx="8286808" cy="47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3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14282" y="6143644"/>
            <a:ext cx="8715436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 err="1"/>
              <a:t>Larcom</a:t>
            </a:r>
            <a:r>
              <a:rPr lang="en-US" sz="1600" dirty="0"/>
              <a:t>, S., Rauch, F., &amp; </a:t>
            </a:r>
            <a:r>
              <a:rPr lang="en-US" sz="1600" dirty="0" err="1"/>
              <a:t>Willems</a:t>
            </a:r>
            <a:r>
              <a:rPr lang="en-US" sz="1600" dirty="0"/>
              <a:t>, T. (2017). The benefits of forced experimentation: striking evidence from the London underground network. </a:t>
            </a:r>
            <a:r>
              <a:rPr lang="en-US" sz="1600" i="1" dirty="0"/>
              <a:t>The Quarterly Journal of Economics</a:t>
            </a:r>
            <a:r>
              <a:rPr lang="en-US" sz="1600" dirty="0"/>
              <a:t>, </a:t>
            </a:r>
            <a:r>
              <a:rPr lang="en-US" sz="1600" i="1" dirty="0"/>
              <a:t>132</a:t>
            </a:r>
            <a:r>
              <a:rPr lang="en-US" sz="1600" dirty="0"/>
              <a:t>(4), 2019-2055.</a:t>
            </a:r>
            <a:endParaRPr lang="pl-PL" sz="16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1" y="2285992"/>
            <a:ext cx="4010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92" y="2285992"/>
            <a:ext cx="4019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3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14282" y="6143644"/>
            <a:ext cx="8715436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1600" dirty="0" err="1"/>
              <a:t>Larcom</a:t>
            </a:r>
            <a:r>
              <a:rPr lang="en-US" sz="1600" dirty="0"/>
              <a:t>, S., Rauch, F., &amp; </a:t>
            </a:r>
            <a:r>
              <a:rPr lang="en-US" sz="1600" dirty="0" err="1"/>
              <a:t>Willems</a:t>
            </a:r>
            <a:r>
              <a:rPr lang="en-US" sz="1600" dirty="0"/>
              <a:t>, T. (2017). The benefits of forced experimentation: striking evidence from the London underground network. </a:t>
            </a:r>
            <a:r>
              <a:rPr lang="en-US" sz="1600" i="1" dirty="0"/>
              <a:t>The Quarterly Journal of Economics</a:t>
            </a:r>
            <a:r>
              <a:rPr lang="en-US" sz="1600" dirty="0"/>
              <a:t>, </a:t>
            </a:r>
            <a:r>
              <a:rPr lang="en-US" sz="1600" i="1" dirty="0"/>
              <a:t>132</a:t>
            </a:r>
            <a:r>
              <a:rPr lang="en-US" sz="1600" dirty="0"/>
              <a:t>(4), 2019-2055.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857224" y="1714488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„</a:t>
            </a:r>
            <a:r>
              <a:rPr lang="en-US" dirty="0" smtClean="0"/>
              <a:t>On average, the treatment group seems to cut their journey time by about 1% more. Given that the average journey in our sample lasts approximately 32 minutes, this amounts to an ex-ante average time-gain of about 20 seconds on a one-way commute for those who were treated by our preferred treatment measure. Since about 5% of treated commuters switch permanently, the measured average time gain for those commuters who actually switch is around 400 seconds (20 times 20)</a:t>
            </a:r>
            <a:r>
              <a:rPr lang="pl-PL" dirty="0" smtClean="0"/>
              <a:t>.”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Lessons</a:t>
            </a:r>
            <a:r>
              <a:rPr lang="pl-PL" sz="3600" dirty="0" smtClean="0"/>
              <a:t> to be </a:t>
            </a:r>
            <a:r>
              <a:rPr lang="pl-PL" sz="3600" dirty="0" err="1" smtClean="0"/>
              <a:t>learned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err="1" smtClean="0"/>
              <a:t>from</a:t>
            </a:r>
            <a:r>
              <a:rPr lang="pl-PL" sz="3600" dirty="0" smtClean="0"/>
              <a:t> </a:t>
            </a:r>
            <a:r>
              <a:rPr lang="pl-PL" sz="3600" dirty="0" err="1" smtClean="0"/>
              <a:t>Examples</a:t>
            </a:r>
            <a:r>
              <a:rPr lang="pl-PL" sz="3600" dirty="0" smtClean="0"/>
              <a:t> 1-3</a:t>
            </a:r>
            <a:br>
              <a:rPr lang="pl-PL" sz="3600" dirty="0" smtClean="0"/>
            </a:br>
            <a:r>
              <a:rPr lang="pl-PL" sz="3600" dirty="0" smtClean="0"/>
              <a:t>for </a:t>
            </a:r>
            <a:r>
              <a:rPr lang="pl-PL" sz="3600" dirty="0" err="1" smtClean="0"/>
              <a:t>Type</a:t>
            </a:r>
            <a:r>
              <a:rPr lang="pl-PL" sz="3600" dirty="0" smtClean="0"/>
              <a:t> B </a:t>
            </a:r>
            <a:r>
              <a:rPr lang="pl-PL" sz="3600" dirty="0" err="1" smtClean="0"/>
              <a:t>observational</a:t>
            </a:r>
            <a:r>
              <a:rPr lang="pl-PL" sz="3600" dirty="0" smtClean="0"/>
              <a:t> </a:t>
            </a:r>
            <a:r>
              <a:rPr lang="pl-PL" sz="3600" dirty="0" err="1" smtClean="0"/>
              <a:t>projects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786214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analyze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„</a:t>
            </a:r>
            <a:r>
              <a:rPr lang="pl-PL" sz="2800" dirty="0" err="1" smtClean="0"/>
              <a:t>noise</a:t>
            </a:r>
            <a:r>
              <a:rPr lang="pl-PL" sz="2800" dirty="0" smtClean="0"/>
              <a:t>”</a:t>
            </a:r>
          </a:p>
          <a:p>
            <a:r>
              <a:rPr lang="pl-PL" sz="2800" dirty="0" smtClean="0"/>
              <a:t>start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known</a:t>
            </a:r>
            <a:r>
              <a:rPr lang="pl-PL" sz="2800" dirty="0" smtClean="0"/>
              <a:t> to </a:t>
            </a:r>
            <a:r>
              <a:rPr lang="pl-PL" sz="2800" dirty="0" err="1" smtClean="0"/>
              <a:t>find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unknown</a:t>
            </a:r>
            <a:endParaRPr lang="pl-PL" sz="2800" dirty="0" smtClean="0"/>
          </a:p>
          <a:p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may</a:t>
            </a:r>
            <a:r>
              <a:rPr lang="pl-PL" sz="2800" dirty="0" smtClean="0"/>
              <a:t> </a:t>
            </a:r>
            <a:r>
              <a:rPr lang="pl-PL" sz="2800" dirty="0" err="1" smtClean="0"/>
              <a:t>need</a:t>
            </a:r>
            <a:r>
              <a:rPr lang="pl-PL" sz="2800" dirty="0" smtClean="0"/>
              <a:t> </a:t>
            </a:r>
            <a:r>
              <a:rPr lang="pl-PL" sz="2800" i="1" dirty="0" smtClean="0"/>
              <a:t>a lot</a:t>
            </a:r>
            <a:r>
              <a:rPr lang="pl-PL" sz="2800" dirty="0" smtClean="0"/>
              <a:t> of data</a:t>
            </a:r>
            <a:endParaRPr lang="pl-PL" sz="2800" b="1" dirty="0" smtClean="0"/>
          </a:p>
          <a:p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7242" y="1214422"/>
            <a:ext cx="8229600" cy="1143000"/>
          </a:xfrm>
        </p:spPr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642910" y="3286124"/>
            <a:ext cx="6400800" cy="204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Łukasz 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Lamża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Jagiellonian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CREDO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Kraków, 4th </a:t>
            </a:r>
            <a:r>
              <a:rPr kumimoji="0" lang="pl-P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err="1" smtClean="0"/>
              <a:t>Two</a:t>
            </a:r>
            <a:r>
              <a:rPr lang="pl-PL" sz="3200" dirty="0" smtClean="0"/>
              <a:t> </a:t>
            </a:r>
            <a:r>
              <a:rPr lang="pl-PL" sz="3200" dirty="0" err="1" smtClean="0"/>
              <a:t>types</a:t>
            </a:r>
            <a:r>
              <a:rPr lang="pl-PL" sz="3200" dirty="0" smtClean="0"/>
              <a:t> of </a:t>
            </a:r>
            <a:r>
              <a:rPr lang="pl-PL" sz="3200" dirty="0" err="1" smtClean="0"/>
              <a:t>observational</a:t>
            </a:r>
            <a:r>
              <a:rPr lang="pl-PL" sz="3200" dirty="0" smtClean="0"/>
              <a:t> </a:t>
            </a:r>
            <a:r>
              <a:rPr lang="pl-PL" sz="3200" dirty="0" err="1" smtClean="0"/>
              <a:t>campaigns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>(</a:t>
            </a:r>
            <a:r>
              <a:rPr lang="pl-PL" sz="3200" dirty="0" err="1" smtClean="0"/>
              <a:t>end-members</a:t>
            </a:r>
            <a:r>
              <a:rPr lang="pl-PL" sz="3200" dirty="0" smtClean="0"/>
              <a:t>)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type</a:t>
                      </a:r>
                      <a:r>
                        <a:rPr lang="pl-PL" dirty="0" smtClean="0"/>
                        <a:t> 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type</a:t>
                      </a:r>
                      <a:r>
                        <a:rPr lang="pl-PL" dirty="0" smtClean="0"/>
                        <a:t> B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high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specificity</a:t>
                      </a:r>
                      <a:r>
                        <a:rPr lang="pl-PL" baseline="0" dirty="0" smtClean="0"/>
                        <a:t> (</a:t>
                      </a:r>
                      <a:r>
                        <a:rPr lang="pl-PL" baseline="0" dirty="0" err="1" smtClean="0"/>
                        <a:t>carefully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selected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individual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object</a:t>
                      </a:r>
                      <a:r>
                        <a:rPr lang="pl-PL" baseline="0" dirty="0" smtClean="0"/>
                        <a:t> of </a:t>
                      </a:r>
                      <a:r>
                        <a:rPr lang="pl-PL" baseline="0" dirty="0" err="1" smtClean="0"/>
                        <a:t>study</a:t>
                      </a:r>
                      <a:r>
                        <a:rPr lang="pl-PL" baseline="0" dirty="0" smtClean="0"/>
                        <a:t>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low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specificity</a:t>
                      </a:r>
                      <a:r>
                        <a:rPr lang="pl-PL" baseline="0" dirty="0" smtClean="0"/>
                        <a:t> (</a:t>
                      </a:r>
                      <a:r>
                        <a:rPr lang="pl-PL" baseline="0" dirty="0" err="1" smtClean="0"/>
                        <a:t>generic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object</a:t>
                      </a:r>
                      <a:r>
                        <a:rPr lang="pl-PL" baseline="0" dirty="0" smtClean="0"/>
                        <a:t> of </a:t>
                      </a:r>
                      <a:r>
                        <a:rPr lang="pl-PL" baseline="0" dirty="0" err="1" smtClean="0"/>
                        <a:t>study</a:t>
                      </a:r>
                      <a:r>
                        <a:rPr lang="pl-PL" baseline="0" dirty="0" smtClean="0"/>
                        <a:t>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requires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specialist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sometimes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individually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crafted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observational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tools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done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using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off-the-shelf</a:t>
                      </a:r>
                      <a:endParaRPr lang="pl-PL" dirty="0" smtClean="0"/>
                    </a:p>
                    <a:p>
                      <a:pPr algn="ctr"/>
                      <a:r>
                        <a:rPr lang="pl-PL" dirty="0" err="1" smtClean="0"/>
                        <a:t>observational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tools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difficult</a:t>
                      </a:r>
                      <a:r>
                        <a:rPr lang="pl-PL" dirty="0" smtClean="0"/>
                        <a:t> to </a:t>
                      </a:r>
                      <a:r>
                        <a:rPr lang="pl-PL" dirty="0" err="1" smtClean="0"/>
                        <a:t>get</a:t>
                      </a:r>
                      <a:r>
                        <a:rPr lang="pl-PL" dirty="0" smtClean="0"/>
                        <a:t>, </a:t>
                      </a:r>
                      <a:r>
                        <a:rPr lang="pl-PL" dirty="0" err="1" smtClean="0"/>
                        <a:t>easy</a:t>
                      </a:r>
                      <a:r>
                        <a:rPr lang="pl-PL" dirty="0" smtClean="0"/>
                        <a:t> to </a:t>
                      </a:r>
                      <a:r>
                        <a:rPr lang="pl-PL" dirty="0" err="1" smtClean="0"/>
                        <a:t>analyze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easy</a:t>
                      </a:r>
                      <a:r>
                        <a:rPr lang="pl-PL" dirty="0" smtClean="0"/>
                        <a:t> to </a:t>
                      </a:r>
                      <a:r>
                        <a:rPr lang="pl-PL" dirty="0" err="1" smtClean="0"/>
                        <a:t>get</a:t>
                      </a:r>
                      <a:r>
                        <a:rPr lang="pl-PL" dirty="0" smtClean="0"/>
                        <a:t>,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difficult</a:t>
                      </a:r>
                      <a:r>
                        <a:rPr lang="pl-PL" baseline="0" dirty="0" smtClean="0"/>
                        <a:t> to </a:t>
                      </a:r>
                      <a:r>
                        <a:rPr lang="pl-PL" baseline="0" dirty="0" err="1" smtClean="0"/>
                        <a:t>analyze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better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understanding</a:t>
                      </a:r>
                      <a:r>
                        <a:rPr lang="pl-PL" baseline="0" dirty="0" smtClean="0"/>
                        <a:t> of </a:t>
                      </a:r>
                      <a:r>
                        <a:rPr lang="pl-PL" baseline="0" dirty="0" err="1" smtClean="0"/>
                        <a:t>known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phenomena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discovery</a:t>
                      </a:r>
                      <a:r>
                        <a:rPr lang="pl-PL" dirty="0" smtClean="0"/>
                        <a:t> of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completely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new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phenomena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1800" dirty="0" err="1"/>
              <a:t>Bland</a:t>
            </a:r>
            <a:r>
              <a:rPr lang="pl-PL" sz="1800" dirty="0"/>
              <a:t>, P. A., </a:t>
            </a:r>
            <a:r>
              <a:rPr lang="pl-PL" sz="1800" dirty="0" err="1"/>
              <a:t>Stadermann</a:t>
            </a:r>
            <a:r>
              <a:rPr lang="pl-PL" sz="1800" dirty="0"/>
              <a:t>, F. J., </a:t>
            </a:r>
            <a:r>
              <a:rPr lang="pl-PL" sz="1800" dirty="0" err="1"/>
              <a:t>Floss</a:t>
            </a:r>
            <a:r>
              <a:rPr lang="pl-PL" sz="1800" dirty="0"/>
              <a:t>, C., Rost, D., </a:t>
            </a:r>
            <a:r>
              <a:rPr lang="pl-PL" sz="1800" dirty="0" err="1"/>
              <a:t>Vicenzi</a:t>
            </a:r>
            <a:r>
              <a:rPr lang="pl-PL" sz="1800" dirty="0"/>
              <a:t>, E. P., </a:t>
            </a:r>
            <a:r>
              <a:rPr lang="pl-PL" sz="1800" dirty="0" err="1"/>
              <a:t>Kearsley</a:t>
            </a:r>
            <a:r>
              <a:rPr lang="pl-PL" sz="1800" dirty="0"/>
              <a:t>, A. T., &amp; </a:t>
            </a:r>
            <a:r>
              <a:rPr lang="pl-PL" sz="1800" dirty="0" err="1"/>
              <a:t>Benedix</a:t>
            </a:r>
            <a:r>
              <a:rPr lang="pl-PL" sz="1800" dirty="0"/>
              <a:t>, G. K. (2007). A </a:t>
            </a:r>
            <a:r>
              <a:rPr lang="pl-PL" sz="1800" dirty="0" err="1"/>
              <a:t>cornucopia</a:t>
            </a:r>
            <a:r>
              <a:rPr lang="pl-PL" sz="1800" dirty="0"/>
              <a:t> of </a:t>
            </a:r>
            <a:r>
              <a:rPr lang="pl-PL" sz="1800" dirty="0" err="1"/>
              <a:t>presolar</a:t>
            </a:r>
            <a:r>
              <a:rPr lang="pl-PL" sz="1800" dirty="0"/>
              <a:t> and </a:t>
            </a:r>
            <a:r>
              <a:rPr lang="pl-PL" sz="1800" dirty="0" err="1"/>
              <a:t>early</a:t>
            </a:r>
            <a:r>
              <a:rPr lang="pl-PL" sz="1800" dirty="0"/>
              <a:t> </a:t>
            </a:r>
            <a:r>
              <a:rPr lang="pl-PL" sz="1800" dirty="0" err="1"/>
              <a:t>solar</a:t>
            </a:r>
            <a:r>
              <a:rPr lang="pl-PL" sz="1800" dirty="0"/>
              <a:t> system materials </a:t>
            </a:r>
            <a:r>
              <a:rPr lang="pl-PL" sz="1800" dirty="0" err="1"/>
              <a:t>at</a:t>
            </a:r>
            <a:r>
              <a:rPr lang="pl-PL" sz="1800" dirty="0"/>
              <a:t> </a:t>
            </a:r>
            <a:r>
              <a:rPr lang="pl-PL" sz="1800" dirty="0" err="1"/>
              <a:t>the</a:t>
            </a:r>
            <a:r>
              <a:rPr lang="pl-PL" sz="1800" dirty="0"/>
              <a:t> </a:t>
            </a:r>
            <a:r>
              <a:rPr lang="pl-PL" sz="1800" dirty="0" err="1"/>
              <a:t>micrometer</a:t>
            </a:r>
            <a:r>
              <a:rPr lang="pl-PL" sz="1800" dirty="0"/>
              <a:t> </a:t>
            </a:r>
            <a:r>
              <a:rPr lang="pl-PL" sz="1800" dirty="0" err="1"/>
              <a:t>size</a:t>
            </a:r>
            <a:r>
              <a:rPr lang="pl-PL" sz="1800" dirty="0"/>
              <a:t> </a:t>
            </a:r>
            <a:r>
              <a:rPr lang="pl-PL" sz="1800" dirty="0" err="1"/>
              <a:t>range</a:t>
            </a:r>
            <a:r>
              <a:rPr lang="pl-PL" sz="1800" dirty="0"/>
              <a:t> </a:t>
            </a:r>
            <a:r>
              <a:rPr lang="pl-PL" sz="1800" dirty="0" err="1"/>
              <a:t>in</a:t>
            </a:r>
            <a:r>
              <a:rPr lang="pl-PL" sz="1800" dirty="0"/>
              <a:t> </a:t>
            </a:r>
            <a:r>
              <a:rPr lang="pl-PL" sz="1800" dirty="0" err="1"/>
              <a:t>primitive</a:t>
            </a:r>
            <a:r>
              <a:rPr lang="pl-PL" sz="1800" dirty="0"/>
              <a:t> </a:t>
            </a:r>
            <a:r>
              <a:rPr lang="pl-PL" sz="1800" dirty="0" err="1"/>
              <a:t>chondrite</a:t>
            </a:r>
            <a:r>
              <a:rPr lang="pl-PL" sz="1800" dirty="0"/>
              <a:t> </a:t>
            </a:r>
            <a:r>
              <a:rPr lang="pl-PL" sz="1800" dirty="0" err="1"/>
              <a:t>matrix</a:t>
            </a:r>
            <a:r>
              <a:rPr lang="pl-PL" sz="1800" dirty="0"/>
              <a:t>. </a:t>
            </a:r>
            <a:r>
              <a:rPr lang="pl-PL" sz="1800" i="1" dirty="0" err="1"/>
              <a:t>Meteoritics</a:t>
            </a:r>
            <a:r>
              <a:rPr lang="pl-PL" sz="1800" i="1" dirty="0"/>
              <a:t> &amp; </a:t>
            </a:r>
            <a:r>
              <a:rPr lang="pl-PL" sz="1800" i="1" dirty="0" err="1"/>
              <a:t>Planetary</a:t>
            </a:r>
            <a:r>
              <a:rPr lang="pl-PL" sz="1800" i="1" dirty="0"/>
              <a:t> Science</a:t>
            </a:r>
            <a:r>
              <a:rPr lang="pl-PL" sz="1800" dirty="0"/>
              <a:t>, </a:t>
            </a:r>
            <a:r>
              <a:rPr lang="pl-PL" sz="1800" i="1" dirty="0"/>
              <a:t>42</a:t>
            </a:r>
            <a:r>
              <a:rPr lang="pl-PL" sz="1800" dirty="0"/>
              <a:t>(7-8), 1417-1427.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28813"/>
            <a:ext cx="8077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1800" dirty="0" err="1"/>
              <a:t>Bland</a:t>
            </a:r>
            <a:r>
              <a:rPr lang="pl-PL" sz="1800" dirty="0"/>
              <a:t>, P. A., </a:t>
            </a:r>
            <a:r>
              <a:rPr lang="pl-PL" sz="1800" dirty="0" err="1"/>
              <a:t>Stadermann</a:t>
            </a:r>
            <a:r>
              <a:rPr lang="pl-PL" sz="1800" dirty="0"/>
              <a:t>, F. J., </a:t>
            </a:r>
            <a:r>
              <a:rPr lang="pl-PL" sz="1800" dirty="0" err="1"/>
              <a:t>Floss</a:t>
            </a:r>
            <a:r>
              <a:rPr lang="pl-PL" sz="1800" dirty="0"/>
              <a:t>, C., Rost, D., </a:t>
            </a:r>
            <a:r>
              <a:rPr lang="pl-PL" sz="1800" dirty="0" err="1"/>
              <a:t>Vicenzi</a:t>
            </a:r>
            <a:r>
              <a:rPr lang="pl-PL" sz="1800" dirty="0"/>
              <a:t>, E. P., </a:t>
            </a:r>
            <a:r>
              <a:rPr lang="pl-PL" sz="1800" dirty="0" err="1"/>
              <a:t>Kearsley</a:t>
            </a:r>
            <a:r>
              <a:rPr lang="pl-PL" sz="1800" dirty="0"/>
              <a:t>, A. T., &amp; </a:t>
            </a:r>
            <a:r>
              <a:rPr lang="pl-PL" sz="1800" dirty="0" err="1"/>
              <a:t>Benedix</a:t>
            </a:r>
            <a:r>
              <a:rPr lang="pl-PL" sz="1800" dirty="0"/>
              <a:t>, G. K. (2007). A </a:t>
            </a:r>
            <a:r>
              <a:rPr lang="pl-PL" sz="1800" dirty="0" err="1"/>
              <a:t>cornucopia</a:t>
            </a:r>
            <a:r>
              <a:rPr lang="pl-PL" sz="1800" dirty="0"/>
              <a:t> of </a:t>
            </a:r>
            <a:r>
              <a:rPr lang="pl-PL" sz="1800" dirty="0" err="1"/>
              <a:t>presolar</a:t>
            </a:r>
            <a:r>
              <a:rPr lang="pl-PL" sz="1800" dirty="0"/>
              <a:t> and </a:t>
            </a:r>
            <a:r>
              <a:rPr lang="pl-PL" sz="1800" dirty="0" err="1"/>
              <a:t>early</a:t>
            </a:r>
            <a:r>
              <a:rPr lang="pl-PL" sz="1800" dirty="0"/>
              <a:t> </a:t>
            </a:r>
            <a:r>
              <a:rPr lang="pl-PL" sz="1800" dirty="0" err="1"/>
              <a:t>solar</a:t>
            </a:r>
            <a:r>
              <a:rPr lang="pl-PL" sz="1800" dirty="0"/>
              <a:t> system materials </a:t>
            </a:r>
            <a:r>
              <a:rPr lang="pl-PL" sz="1800" dirty="0" err="1"/>
              <a:t>at</a:t>
            </a:r>
            <a:r>
              <a:rPr lang="pl-PL" sz="1800" dirty="0"/>
              <a:t> </a:t>
            </a:r>
            <a:r>
              <a:rPr lang="pl-PL" sz="1800" dirty="0" err="1"/>
              <a:t>the</a:t>
            </a:r>
            <a:r>
              <a:rPr lang="pl-PL" sz="1800" dirty="0"/>
              <a:t> </a:t>
            </a:r>
            <a:r>
              <a:rPr lang="pl-PL" sz="1800" dirty="0" err="1"/>
              <a:t>micrometer</a:t>
            </a:r>
            <a:r>
              <a:rPr lang="pl-PL" sz="1800" dirty="0"/>
              <a:t> </a:t>
            </a:r>
            <a:r>
              <a:rPr lang="pl-PL" sz="1800" dirty="0" err="1"/>
              <a:t>size</a:t>
            </a:r>
            <a:r>
              <a:rPr lang="pl-PL" sz="1800" dirty="0"/>
              <a:t> </a:t>
            </a:r>
            <a:r>
              <a:rPr lang="pl-PL" sz="1800" dirty="0" err="1"/>
              <a:t>range</a:t>
            </a:r>
            <a:r>
              <a:rPr lang="pl-PL" sz="1800" dirty="0"/>
              <a:t> </a:t>
            </a:r>
            <a:r>
              <a:rPr lang="pl-PL" sz="1800" dirty="0" err="1"/>
              <a:t>in</a:t>
            </a:r>
            <a:r>
              <a:rPr lang="pl-PL" sz="1800" dirty="0"/>
              <a:t> </a:t>
            </a:r>
            <a:r>
              <a:rPr lang="pl-PL" sz="1800" dirty="0" err="1"/>
              <a:t>primitive</a:t>
            </a:r>
            <a:r>
              <a:rPr lang="pl-PL" sz="1800" dirty="0"/>
              <a:t> </a:t>
            </a:r>
            <a:r>
              <a:rPr lang="pl-PL" sz="1800" dirty="0" err="1"/>
              <a:t>chondrite</a:t>
            </a:r>
            <a:r>
              <a:rPr lang="pl-PL" sz="1800" dirty="0"/>
              <a:t> </a:t>
            </a:r>
            <a:r>
              <a:rPr lang="pl-PL" sz="1800" dirty="0" err="1"/>
              <a:t>matrix</a:t>
            </a:r>
            <a:r>
              <a:rPr lang="pl-PL" sz="1800" dirty="0"/>
              <a:t>. </a:t>
            </a:r>
            <a:r>
              <a:rPr lang="pl-PL" sz="1800" i="1" dirty="0" err="1"/>
              <a:t>Meteoritics</a:t>
            </a:r>
            <a:r>
              <a:rPr lang="pl-PL" sz="1800" i="1" dirty="0"/>
              <a:t> &amp; </a:t>
            </a:r>
            <a:r>
              <a:rPr lang="pl-PL" sz="1800" i="1" dirty="0" err="1"/>
              <a:t>Planetary</a:t>
            </a:r>
            <a:r>
              <a:rPr lang="pl-PL" sz="1800" i="1" dirty="0"/>
              <a:t> Science</a:t>
            </a:r>
            <a:r>
              <a:rPr lang="pl-PL" sz="1800" dirty="0"/>
              <a:t>, </a:t>
            </a:r>
            <a:r>
              <a:rPr lang="pl-PL" sz="1800" i="1" dirty="0"/>
              <a:t>42</a:t>
            </a:r>
            <a:r>
              <a:rPr lang="pl-PL" sz="1800" dirty="0"/>
              <a:t>(7-8), 1417-1427.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28813"/>
            <a:ext cx="8077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929322" y="3071810"/>
            <a:ext cx="500066" cy="5000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1800" dirty="0" err="1"/>
              <a:t>Bland</a:t>
            </a:r>
            <a:r>
              <a:rPr lang="pl-PL" sz="1800" dirty="0"/>
              <a:t>, P. A., </a:t>
            </a:r>
            <a:r>
              <a:rPr lang="pl-PL" sz="1800" dirty="0" err="1"/>
              <a:t>Stadermann</a:t>
            </a:r>
            <a:r>
              <a:rPr lang="pl-PL" sz="1800" dirty="0"/>
              <a:t>, F. J., </a:t>
            </a:r>
            <a:r>
              <a:rPr lang="pl-PL" sz="1800" dirty="0" err="1"/>
              <a:t>Floss</a:t>
            </a:r>
            <a:r>
              <a:rPr lang="pl-PL" sz="1800" dirty="0"/>
              <a:t>, C., Rost, D., </a:t>
            </a:r>
            <a:r>
              <a:rPr lang="pl-PL" sz="1800" dirty="0" err="1"/>
              <a:t>Vicenzi</a:t>
            </a:r>
            <a:r>
              <a:rPr lang="pl-PL" sz="1800" dirty="0"/>
              <a:t>, E. P., </a:t>
            </a:r>
            <a:r>
              <a:rPr lang="pl-PL" sz="1800" dirty="0" err="1"/>
              <a:t>Kearsley</a:t>
            </a:r>
            <a:r>
              <a:rPr lang="pl-PL" sz="1800" dirty="0"/>
              <a:t>, A. T., &amp; </a:t>
            </a:r>
            <a:r>
              <a:rPr lang="pl-PL" sz="1800" dirty="0" err="1"/>
              <a:t>Benedix</a:t>
            </a:r>
            <a:r>
              <a:rPr lang="pl-PL" sz="1800" dirty="0"/>
              <a:t>, G. K. (2007). A </a:t>
            </a:r>
            <a:r>
              <a:rPr lang="pl-PL" sz="1800" dirty="0" err="1"/>
              <a:t>cornucopia</a:t>
            </a:r>
            <a:r>
              <a:rPr lang="pl-PL" sz="1800" dirty="0"/>
              <a:t> of </a:t>
            </a:r>
            <a:r>
              <a:rPr lang="pl-PL" sz="1800" dirty="0" err="1"/>
              <a:t>presolar</a:t>
            </a:r>
            <a:r>
              <a:rPr lang="pl-PL" sz="1800" dirty="0"/>
              <a:t> and </a:t>
            </a:r>
            <a:r>
              <a:rPr lang="pl-PL" sz="1800" dirty="0" err="1"/>
              <a:t>early</a:t>
            </a:r>
            <a:r>
              <a:rPr lang="pl-PL" sz="1800" dirty="0"/>
              <a:t> </a:t>
            </a:r>
            <a:r>
              <a:rPr lang="pl-PL" sz="1800" dirty="0" err="1"/>
              <a:t>solar</a:t>
            </a:r>
            <a:r>
              <a:rPr lang="pl-PL" sz="1800" dirty="0"/>
              <a:t> system materials </a:t>
            </a:r>
            <a:r>
              <a:rPr lang="pl-PL" sz="1800" dirty="0" err="1"/>
              <a:t>at</a:t>
            </a:r>
            <a:r>
              <a:rPr lang="pl-PL" sz="1800" dirty="0"/>
              <a:t> </a:t>
            </a:r>
            <a:r>
              <a:rPr lang="pl-PL" sz="1800" dirty="0" err="1"/>
              <a:t>the</a:t>
            </a:r>
            <a:r>
              <a:rPr lang="pl-PL" sz="1800" dirty="0"/>
              <a:t> </a:t>
            </a:r>
            <a:r>
              <a:rPr lang="pl-PL" sz="1800" dirty="0" err="1"/>
              <a:t>micrometer</a:t>
            </a:r>
            <a:r>
              <a:rPr lang="pl-PL" sz="1800" dirty="0"/>
              <a:t> </a:t>
            </a:r>
            <a:r>
              <a:rPr lang="pl-PL" sz="1800" dirty="0" err="1"/>
              <a:t>size</a:t>
            </a:r>
            <a:r>
              <a:rPr lang="pl-PL" sz="1800" dirty="0"/>
              <a:t> </a:t>
            </a:r>
            <a:r>
              <a:rPr lang="pl-PL" sz="1800" dirty="0" err="1"/>
              <a:t>range</a:t>
            </a:r>
            <a:r>
              <a:rPr lang="pl-PL" sz="1800" dirty="0"/>
              <a:t> </a:t>
            </a:r>
            <a:r>
              <a:rPr lang="pl-PL" sz="1800" dirty="0" err="1"/>
              <a:t>in</a:t>
            </a:r>
            <a:r>
              <a:rPr lang="pl-PL" sz="1800" dirty="0"/>
              <a:t> </a:t>
            </a:r>
            <a:r>
              <a:rPr lang="pl-PL" sz="1800" dirty="0" err="1"/>
              <a:t>primitive</a:t>
            </a:r>
            <a:r>
              <a:rPr lang="pl-PL" sz="1800" dirty="0"/>
              <a:t> </a:t>
            </a:r>
            <a:r>
              <a:rPr lang="pl-PL" sz="1800" dirty="0" err="1"/>
              <a:t>chondrite</a:t>
            </a:r>
            <a:r>
              <a:rPr lang="pl-PL" sz="1800" dirty="0"/>
              <a:t> </a:t>
            </a:r>
            <a:r>
              <a:rPr lang="pl-PL" sz="1800" dirty="0" err="1"/>
              <a:t>matrix</a:t>
            </a:r>
            <a:r>
              <a:rPr lang="pl-PL" sz="1800" dirty="0"/>
              <a:t>. </a:t>
            </a:r>
            <a:r>
              <a:rPr lang="pl-PL" sz="1800" i="1" dirty="0" err="1"/>
              <a:t>Meteoritics</a:t>
            </a:r>
            <a:r>
              <a:rPr lang="pl-PL" sz="1800" i="1" dirty="0"/>
              <a:t> &amp; </a:t>
            </a:r>
            <a:r>
              <a:rPr lang="pl-PL" sz="1800" i="1" dirty="0" err="1"/>
              <a:t>Planetary</a:t>
            </a:r>
            <a:r>
              <a:rPr lang="pl-PL" sz="1800" i="1" dirty="0"/>
              <a:t> Science</a:t>
            </a:r>
            <a:r>
              <a:rPr lang="pl-PL" sz="1800" dirty="0"/>
              <a:t>, </a:t>
            </a:r>
            <a:r>
              <a:rPr lang="pl-PL" sz="1800" i="1" dirty="0"/>
              <a:t>42</a:t>
            </a:r>
            <a:r>
              <a:rPr lang="pl-PL" sz="1800" dirty="0"/>
              <a:t>(7-8), 1417-1427.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1357298"/>
            <a:ext cx="4314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1800" dirty="0" err="1"/>
              <a:t>Bland</a:t>
            </a:r>
            <a:r>
              <a:rPr lang="pl-PL" sz="1800" dirty="0"/>
              <a:t>, P. A., </a:t>
            </a:r>
            <a:r>
              <a:rPr lang="pl-PL" sz="1800" dirty="0" err="1"/>
              <a:t>Stadermann</a:t>
            </a:r>
            <a:r>
              <a:rPr lang="pl-PL" sz="1800" dirty="0"/>
              <a:t>, F. J., </a:t>
            </a:r>
            <a:r>
              <a:rPr lang="pl-PL" sz="1800" dirty="0" err="1"/>
              <a:t>Floss</a:t>
            </a:r>
            <a:r>
              <a:rPr lang="pl-PL" sz="1800" dirty="0"/>
              <a:t>, C., Rost, D., </a:t>
            </a:r>
            <a:r>
              <a:rPr lang="pl-PL" sz="1800" dirty="0" err="1"/>
              <a:t>Vicenzi</a:t>
            </a:r>
            <a:r>
              <a:rPr lang="pl-PL" sz="1800" dirty="0"/>
              <a:t>, E. P., </a:t>
            </a:r>
            <a:r>
              <a:rPr lang="pl-PL" sz="1800" dirty="0" err="1"/>
              <a:t>Kearsley</a:t>
            </a:r>
            <a:r>
              <a:rPr lang="pl-PL" sz="1800" dirty="0"/>
              <a:t>, A. T., &amp; </a:t>
            </a:r>
            <a:r>
              <a:rPr lang="pl-PL" sz="1800" dirty="0" err="1"/>
              <a:t>Benedix</a:t>
            </a:r>
            <a:r>
              <a:rPr lang="pl-PL" sz="1800" dirty="0"/>
              <a:t>, G. K. (2007). A </a:t>
            </a:r>
            <a:r>
              <a:rPr lang="pl-PL" sz="1800" dirty="0" err="1"/>
              <a:t>cornucopia</a:t>
            </a:r>
            <a:r>
              <a:rPr lang="pl-PL" sz="1800" dirty="0"/>
              <a:t> of </a:t>
            </a:r>
            <a:r>
              <a:rPr lang="pl-PL" sz="1800" dirty="0" err="1"/>
              <a:t>presolar</a:t>
            </a:r>
            <a:r>
              <a:rPr lang="pl-PL" sz="1800" dirty="0"/>
              <a:t> and </a:t>
            </a:r>
            <a:r>
              <a:rPr lang="pl-PL" sz="1800" dirty="0" err="1"/>
              <a:t>early</a:t>
            </a:r>
            <a:r>
              <a:rPr lang="pl-PL" sz="1800" dirty="0"/>
              <a:t> </a:t>
            </a:r>
            <a:r>
              <a:rPr lang="pl-PL" sz="1800" dirty="0" err="1"/>
              <a:t>solar</a:t>
            </a:r>
            <a:r>
              <a:rPr lang="pl-PL" sz="1800" dirty="0"/>
              <a:t> system materials </a:t>
            </a:r>
            <a:r>
              <a:rPr lang="pl-PL" sz="1800" dirty="0" err="1"/>
              <a:t>at</a:t>
            </a:r>
            <a:r>
              <a:rPr lang="pl-PL" sz="1800" dirty="0"/>
              <a:t> </a:t>
            </a:r>
            <a:r>
              <a:rPr lang="pl-PL" sz="1800" dirty="0" err="1"/>
              <a:t>the</a:t>
            </a:r>
            <a:r>
              <a:rPr lang="pl-PL" sz="1800" dirty="0"/>
              <a:t> </a:t>
            </a:r>
            <a:r>
              <a:rPr lang="pl-PL" sz="1800" dirty="0" err="1"/>
              <a:t>micrometer</a:t>
            </a:r>
            <a:r>
              <a:rPr lang="pl-PL" sz="1800" dirty="0"/>
              <a:t> </a:t>
            </a:r>
            <a:r>
              <a:rPr lang="pl-PL" sz="1800" dirty="0" err="1"/>
              <a:t>size</a:t>
            </a:r>
            <a:r>
              <a:rPr lang="pl-PL" sz="1800" dirty="0"/>
              <a:t> </a:t>
            </a:r>
            <a:r>
              <a:rPr lang="pl-PL" sz="1800" dirty="0" err="1"/>
              <a:t>range</a:t>
            </a:r>
            <a:r>
              <a:rPr lang="pl-PL" sz="1800" dirty="0"/>
              <a:t> </a:t>
            </a:r>
            <a:r>
              <a:rPr lang="pl-PL" sz="1800" dirty="0" err="1"/>
              <a:t>in</a:t>
            </a:r>
            <a:r>
              <a:rPr lang="pl-PL" sz="1800" dirty="0"/>
              <a:t> </a:t>
            </a:r>
            <a:r>
              <a:rPr lang="pl-PL" sz="1800" dirty="0" err="1"/>
              <a:t>primitive</a:t>
            </a:r>
            <a:r>
              <a:rPr lang="pl-PL" sz="1800" dirty="0"/>
              <a:t> </a:t>
            </a:r>
            <a:r>
              <a:rPr lang="pl-PL" sz="1800" dirty="0" err="1"/>
              <a:t>chondrite</a:t>
            </a:r>
            <a:r>
              <a:rPr lang="pl-PL" sz="1800" dirty="0"/>
              <a:t> </a:t>
            </a:r>
            <a:r>
              <a:rPr lang="pl-PL" sz="1800" dirty="0" err="1"/>
              <a:t>matrix</a:t>
            </a:r>
            <a:r>
              <a:rPr lang="pl-PL" sz="1800" dirty="0"/>
              <a:t>. </a:t>
            </a:r>
            <a:r>
              <a:rPr lang="pl-PL" sz="1800" i="1" dirty="0" err="1"/>
              <a:t>Meteoritics</a:t>
            </a:r>
            <a:r>
              <a:rPr lang="pl-PL" sz="1800" i="1" dirty="0"/>
              <a:t> &amp; </a:t>
            </a:r>
            <a:r>
              <a:rPr lang="pl-PL" sz="1800" i="1" dirty="0" err="1"/>
              <a:t>Planetary</a:t>
            </a:r>
            <a:r>
              <a:rPr lang="pl-PL" sz="1800" i="1" dirty="0"/>
              <a:t> Science</a:t>
            </a:r>
            <a:r>
              <a:rPr lang="pl-PL" sz="1800" dirty="0"/>
              <a:t>, </a:t>
            </a:r>
            <a:r>
              <a:rPr lang="pl-PL" sz="1800" i="1" dirty="0"/>
              <a:t>42</a:t>
            </a:r>
            <a:r>
              <a:rPr lang="pl-PL" sz="1800" dirty="0"/>
              <a:t>(7-8), 1417-1427.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1357298"/>
            <a:ext cx="4314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4143372" y="3071810"/>
            <a:ext cx="714380" cy="7143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1800" dirty="0" err="1"/>
              <a:t>Bland</a:t>
            </a:r>
            <a:r>
              <a:rPr lang="pl-PL" sz="1800" dirty="0"/>
              <a:t>, P. A., </a:t>
            </a:r>
            <a:r>
              <a:rPr lang="pl-PL" sz="1800" dirty="0" err="1"/>
              <a:t>Stadermann</a:t>
            </a:r>
            <a:r>
              <a:rPr lang="pl-PL" sz="1800" dirty="0"/>
              <a:t>, F. J., </a:t>
            </a:r>
            <a:r>
              <a:rPr lang="pl-PL" sz="1800" dirty="0" err="1"/>
              <a:t>Floss</a:t>
            </a:r>
            <a:r>
              <a:rPr lang="pl-PL" sz="1800" dirty="0"/>
              <a:t>, C., Rost, D., </a:t>
            </a:r>
            <a:r>
              <a:rPr lang="pl-PL" sz="1800" dirty="0" err="1"/>
              <a:t>Vicenzi</a:t>
            </a:r>
            <a:r>
              <a:rPr lang="pl-PL" sz="1800" dirty="0"/>
              <a:t>, E. P., </a:t>
            </a:r>
            <a:r>
              <a:rPr lang="pl-PL" sz="1800" dirty="0" err="1"/>
              <a:t>Kearsley</a:t>
            </a:r>
            <a:r>
              <a:rPr lang="pl-PL" sz="1800" dirty="0"/>
              <a:t>, A. T., &amp; </a:t>
            </a:r>
            <a:r>
              <a:rPr lang="pl-PL" sz="1800" dirty="0" err="1"/>
              <a:t>Benedix</a:t>
            </a:r>
            <a:r>
              <a:rPr lang="pl-PL" sz="1800" dirty="0"/>
              <a:t>, G. K. (2007). A </a:t>
            </a:r>
            <a:r>
              <a:rPr lang="pl-PL" sz="1800" dirty="0" err="1"/>
              <a:t>cornucopia</a:t>
            </a:r>
            <a:r>
              <a:rPr lang="pl-PL" sz="1800" dirty="0"/>
              <a:t> of </a:t>
            </a:r>
            <a:r>
              <a:rPr lang="pl-PL" sz="1800" dirty="0" err="1"/>
              <a:t>presolar</a:t>
            </a:r>
            <a:r>
              <a:rPr lang="pl-PL" sz="1800" dirty="0"/>
              <a:t> and </a:t>
            </a:r>
            <a:r>
              <a:rPr lang="pl-PL" sz="1800" dirty="0" err="1"/>
              <a:t>early</a:t>
            </a:r>
            <a:r>
              <a:rPr lang="pl-PL" sz="1800" dirty="0"/>
              <a:t> </a:t>
            </a:r>
            <a:r>
              <a:rPr lang="pl-PL" sz="1800" dirty="0" err="1"/>
              <a:t>solar</a:t>
            </a:r>
            <a:r>
              <a:rPr lang="pl-PL" sz="1800" dirty="0"/>
              <a:t> system materials </a:t>
            </a:r>
            <a:r>
              <a:rPr lang="pl-PL" sz="1800" dirty="0" err="1"/>
              <a:t>at</a:t>
            </a:r>
            <a:r>
              <a:rPr lang="pl-PL" sz="1800" dirty="0"/>
              <a:t> </a:t>
            </a:r>
            <a:r>
              <a:rPr lang="pl-PL" sz="1800" dirty="0" err="1"/>
              <a:t>the</a:t>
            </a:r>
            <a:r>
              <a:rPr lang="pl-PL" sz="1800" dirty="0"/>
              <a:t> </a:t>
            </a:r>
            <a:r>
              <a:rPr lang="pl-PL" sz="1800" dirty="0" err="1"/>
              <a:t>micrometer</a:t>
            </a:r>
            <a:r>
              <a:rPr lang="pl-PL" sz="1800" dirty="0"/>
              <a:t> </a:t>
            </a:r>
            <a:r>
              <a:rPr lang="pl-PL" sz="1800" dirty="0" err="1"/>
              <a:t>size</a:t>
            </a:r>
            <a:r>
              <a:rPr lang="pl-PL" sz="1800" dirty="0"/>
              <a:t> </a:t>
            </a:r>
            <a:r>
              <a:rPr lang="pl-PL" sz="1800" dirty="0" err="1"/>
              <a:t>range</a:t>
            </a:r>
            <a:r>
              <a:rPr lang="pl-PL" sz="1800" dirty="0"/>
              <a:t> </a:t>
            </a:r>
            <a:r>
              <a:rPr lang="pl-PL" sz="1800" dirty="0" err="1"/>
              <a:t>in</a:t>
            </a:r>
            <a:r>
              <a:rPr lang="pl-PL" sz="1800" dirty="0"/>
              <a:t> </a:t>
            </a:r>
            <a:r>
              <a:rPr lang="pl-PL" sz="1800" dirty="0" err="1"/>
              <a:t>primitive</a:t>
            </a:r>
            <a:r>
              <a:rPr lang="pl-PL" sz="1800" dirty="0"/>
              <a:t> </a:t>
            </a:r>
            <a:r>
              <a:rPr lang="pl-PL" sz="1800" dirty="0" err="1"/>
              <a:t>chondrite</a:t>
            </a:r>
            <a:r>
              <a:rPr lang="pl-PL" sz="1800" dirty="0"/>
              <a:t> </a:t>
            </a:r>
            <a:r>
              <a:rPr lang="pl-PL" sz="1800" dirty="0" err="1"/>
              <a:t>matrix</a:t>
            </a:r>
            <a:r>
              <a:rPr lang="pl-PL" sz="1800" dirty="0"/>
              <a:t>. </a:t>
            </a:r>
            <a:r>
              <a:rPr lang="pl-PL" sz="1800" i="1" dirty="0" err="1"/>
              <a:t>Meteoritics</a:t>
            </a:r>
            <a:r>
              <a:rPr lang="pl-PL" sz="1800" i="1" dirty="0"/>
              <a:t> &amp; </a:t>
            </a:r>
            <a:r>
              <a:rPr lang="pl-PL" sz="1800" i="1" dirty="0" err="1"/>
              <a:t>Planetary</a:t>
            </a:r>
            <a:r>
              <a:rPr lang="pl-PL" sz="1800" i="1" dirty="0"/>
              <a:t> Science</a:t>
            </a:r>
            <a:r>
              <a:rPr lang="pl-PL" sz="1800" dirty="0"/>
              <a:t>, </a:t>
            </a:r>
            <a:r>
              <a:rPr lang="pl-PL" sz="1800" i="1" dirty="0"/>
              <a:t>42</a:t>
            </a:r>
            <a:r>
              <a:rPr lang="pl-PL" sz="1800" dirty="0"/>
              <a:t>(7-8), 1417-1427.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6072230" cy="41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2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6350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589621"/>
            <a:ext cx="8229600" cy="91121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sz="1600" dirty="0"/>
              <a:t>Roy, J., </a:t>
            </a:r>
            <a:r>
              <a:rPr lang="pl-PL" sz="1600" dirty="0" err="1" smtClean="0"/>
              <a:t>Faktorova</a:t>
            </a:r>
            <a:r>
              <a:rPr lang="pl-PL" sz="1600" dirty="0" smtClean="0"/>
              <a:t>, </a:t>
            </a:r>
            <a:r>
              <a:rPr lang="pl-PL" sz="1600" dirty="0"/>
              <a:t>D., </a:t>
            </a:r>
            <a:r>
              <a:rPr lang="pl-PL" sz="1600" dirty="0" err="1" smtClean="0"/>
              <a:t>Benada</a:t>
            </a:r>
            <a:r>
              <a:rPr lang="pl-PL" sz="1600" dirty="0" smtClean="0"/>
              <a:t>, </a:t>
            </a:r>
            <a:r>
              <a:rPr lang="pl-PL" sz="1600" dirty="0"/>
              <a:t>O., </a:t>
            </a:r>
            <a:r>
              <a:rPr lang="pl-PL" sz="1600" dirty="0" err="1" smtClean="0"/>
              <a:t>Lukeš</a:t>
            </a:r>
            <a:r>
              <a:rPr lang="pl-PL" sz="1600" dirty="0" smtClean="0"/>
              <a:t>, </a:t>
            </a:r>
            <a:r>
              <a:rPr lang="pl-PL" sz="1600" dirty="0"/>
              <a:t>J., &amp; Burger, G. (2007). </a:t>
            </a:r>
            <a:r>
              <a:rPr lang="pl-PL" sz="1600" dirty="0" err="1"/>
              <a:t>Description</a:t>
            </a:r>
            <a:r>
              <a:rPr lang="pl-PL" sz="1600" dirty="0"/>
              <a:t> of </a:t>
            </a:r>
            <a:r>
              <a:rPr lang="pl-PL" sz="1600" dirty="0" err="1"/>
              <a:t>Rhynchopus</a:t>
            </a:r>
            <a:r>
              <a:rPr lang="pl-PL" sz="1600" dirty="0"/>
              <a:t> </a:t>
            </a:r>
            <a:r>
              <a:rPr lang="pl-PL" sz="1600" dirty="0" err="1"/>
              <a:t>euleeides</a:t>
            </a:r>
            <a:r>
              <a:rPr lang="pl-PL" sz="1600" dirty="0"/>
              <a:t> n. sp</a:t>
            </a:r>
            <a:r>
              <a:rPr lang="pl-PL" sz="1600" dirty="0" smtClean="0"/>
              <a:t>. (</a:t>
            </a:r>
            <a:r>
              <a:rPr lang="pl-PL" sz="1600" dirty="0" err="1"/>
              <a:t>Diplonemea</a:t>
            </a:r>
            <a:r>
              <a:rPr lang="pl-PL" sz="1600" dirty="0"/>
              <a:t>), a </a:t>
            </a:r>
            <a:r>
              <a:rPr lang="pl-PL" sz="1600" dirty="0" err="1"/>
              <a:t>free‐living</a:t>
            </a:r>
            <a:r>
              <a:rPr lang="pl-PL" sz="1600" dirty="0"/>
              <a:t> </a:t>
            </a:r>
            <a:r>
              <a:rPr lang="pl-PL" sz="1600" dirty="0" err="1"/>
              <a:t>marine</a:t>
            </a:r>
            <a:r>
              <a:rPr lang="pl-PL" sz="1600" dirty="0"/>
              <a:t> </a:t>
            </a:r>
            <a:r>
              <a:rPr lang="pl-PL" sz="1600" dirty="0" err="1"/>
              <a:t>euglenozoan</a:t>
            </a:r>
            <a:r>
              <a:rPr lang="pl-PL" sz="1600" dirty="0"/>
              <a:t>. </a:t>
            </a:r>
            <a:r>
              <a:rPr lang="pl-PL" sz="1600" i="1" dirty="0" err="1"/>
              <a:t>Journal</a:t>
            </a:r>
            <a:r>
              <a:rPr lang="pl-PL" sz="1600" i="1" dirty="0"/>
              <a:t> of </a:t>
            </a:r>
            <a:r>
              <a:rPr lang="pl-PL" sz="1600" i="1" dirty="0" err="1"/>
              <a:t>eukaryotic</a:t>
            </a:r>
            <a:r>
              <a:rPr lang="pl-PL" sz="1600" i="1" dirty="0"/>
              <a:t> </a:t>
            </a:r>
            <a:r>
              <a:rPr lang="pl-PL" sz="1600" i="1" dirty="0" err="1"/>
              <a:t>microbiology</a:t>
            </a:r>
            <a:r>
              <a:rPr lang="pl-PL" sz="1600" dirty="0"/>
              <a:t>, </a:t>
            </a:r>
            <a:r>
              <a:rPr lang="pl-PL" sz="1600" i="1" dirty="0"/>
              <a:t>54</a:t>
            </a:r>
            <a:r>
              <a:rPr lang="pl-PL" sz="1600" dirty="0"/>
              <a:t>(2), 137-145.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2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809466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832</Words>
  <Application>Microsoft Office PowerPoint</Application>
  <PresentationFormat>Pokaz na ekranie (4:3)</PresentationFormat>
  <Paragraphs>66</Paragraphs>
  <Slides>19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CREDO and philosophy of science – non-specific observations and discovery of new phenomena </vt:lpstr>
      <vt:lpstr>Two types of observational campaigns (end-members)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3</vt:lpstr>
      <vt:lpstr>Example 3</vt:lpstr>
      <vt:lpstr>Example 3</vt:lpstr>
      <vt:lpstr>Example 3</vt:lpstr>
      <vt:lpstr>Example 3</vt:lpstr>
      <vt:lpstr>Lessons to be learned from Examples 1-3 for Type B observational projects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CREDO and philosophy of science</dc:title>
  <dc:creator>Ja</dc:creator>
  <cp:lastModifiedBy>Ja</cp:lastModifiedBy>
  <cp:revision>9</cp:revision>
  <dcterms:created xsi:type="dcterms:W3CDTF">2018-10-04T08:12:17Z</dcterms:created>
  <dcterms:modified xsi:type="dcterms:W3CDTF">2018-10-04T12:16:46Z</dcterms:modified>
</cp:coreProperties>
</file>