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14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090212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388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16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100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6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167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18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048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9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03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80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628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210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975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148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87E2A67-8B86-4B0D-9AC7-BB9DEAC7AE59}" type="datetimeFigureOut">
              <a:rPr lang="en-US" smtClean="0"/>
              <a:t>9/24/2018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B6FF36-670B-456D-8A69-4188D5D732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429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93/jnci/djy158" TargetMode="External"/><Relationship Id="rId2" Type="http://schemas.openxmlformats.org/officeDocument/2006/relationships/hyperlink" Target="https://www.sciencedaily.com/releases/2018/07/180719085337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radprocalculator.com/Beta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EAS impact on biological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By: </a:t>
            </a:r>
            <a:r>
              <a:rPr lang="en-US" dirty="0" err="1" smtClean="0"/>
              <a:t>Dmitriy</a:t>
            </a:r>
            <a:r>
              <a:rPr lang="en-US" dirty="0" smtClean="0"/>
              <a:t> </a:t>
            </a:r>
            <a:r>
              <a:rPr lang="en-US" dirty="0" err="1" smtClean="0"/>
              <a:t>Beznosko</a:t>
            </a:r>
            <a:endParaRPr lang="en-US" dirty="0" smtClean="0"/>
          </a:p>
          <a:p>
            <a:r>
              <a:rPr lang="en-US" dirty="0" smtClean="0"/>
              <a:t>Bard College</a:t>
            </a:r>
          </a:p>
          <a:p>
            <a:r>
              <a:rPr lang="en-US" dirty="0" smtClean="0"/>
              <a:t>New Orleans, LA, USA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5751" y="275094"/>
            <a:ext cx="2394969" cy="617370"/>
          </a:xfrm>
          <a:prstGeom prst="rect">
            <a:avLst/>
          </a:prstGeom>
          <a:solidFill>
            <a:schemeClr val="tx1">
              <a:lumMod val="65000"/>
              <a:lumOff val="35000"/>
              <a:alpha val="88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39" y="6044955"/>
            <a:ext cx="1727563" cy="71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845617"/>
          </a:xfrm>
        </p:spPr>
        <p:txBody>
          <a:bodyPr/>
          <a:lstStyle/>
          <a:p>
            <a:r>
              <a:rPr lang="en-US" dirty="0" smtClean="0"/>
              <a:t>Health and radiation 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4" y="1399922"/>
            <a:ext cx="4277690" cy="507370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Normally small dose of radiation is considered harmless</a:t>
            </a:r>
          </a:p>
          <a:p>
            <a:r>
              <a:rPr lang="en-US" dirty="0" smtClean="0"/>
              <a:t>But what is ‘small’?</a:t>
            </a:r>
          </a:p>
          <a:p>
            <a:r>
              <a:rPr lang="en-US" dirty="0" smtClean="0"/>
              <a:t>According to </a:t>
            </a:r>
          </a:p>
          <a:p>
            <a:pPr lvl="1"/>
            <a:r>
              <a:rPr lang="en-US" dirty="0" smtClean="0">
                <a:hlinkClick r:id="rId2"/>
              </a:rPr>
              <a:t>https://www.sciencedaily.com/releases/2018/07/180719085337.htm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 CT (computed tomography) scan can increase the risk of brain cancer 1.5 times when delivering ~40 </a:t>
            </a:r>
            <a:r>
              <a:rPr lang="en-US" dirty="0" err="1" smtClean="0"/>
              <a:t>mGy</a:t>
            </a:r>
            <a:r>
              <a:rPr lang="en-US" dirty="0" smtClean="0"/>
              <a:t> overall dose (</a:t>
            </a: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doi.org/10.1093/jnci/djy158</a:t>
            </a:r>
            <a:r>
              <a:rPr lang="en-US" dirty="0" smtClean="0"/>
              <a:t>)</a:t>
            </a:r>
          </a:p>
          <a:p>
            <a:r>
              <a:rPr lang="en-US" dirty="0" smtClean="0"/>
              <a:t>We would like to examine the EAS phenomenon to see if it can deliver the same exposure and how often will that occur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490" y="2047741"/>
            <a:ext cx="3604796" cy="270456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70490" y="4752304"/>
            <a:ext cx="36047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https://www.space.com/32644-cosmic-rays.html</a:t>
            </a:r>
          </a:p>
        </p:txBody>
      </p:sp>
    </p:spTree>
    <p:extLst>
      <p:ext uri="{BB962C8B-B14F-4D97-AF65-F5344CB8AC3E}">
        <p14:creationId xmlns:p14="http://schemas.microsoft.com/office/powerpoint/2010/main" val="206977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48905"/>
          </a:xfrm>
        </p:spPr>
        <p:txBody>
          <a:bodyPr/>
          <a:lstStyle/>
          <a:p>
            <a:r>
              <a:rPr lang="en-US" dirty="0" smtClean="0"/>
              <a:t>What is 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13" y="966158"/>
            <a:ext cx="3966070" cy="5610377"/>
          </a:xfrm>
        </p:spPr>
        <p:txBody>
          <a:bodyPr>
            <a:normAutofit/>
          </a:bodyPr>
          <a:lstStyle/>
          <a:p>
            <a:r>
              <a:rPr lang="en-US" dirty="0" smtClean="0"/>
              <a:t>A particle with ultra-high energy arrives from outer space and enters atmosphere</a:t>
            </a:r>
          </a:p>
          <a:p>
            <a:r>
              <a:rPr lang="en-US" dirty="0" smtClean="0"/>
              <a:t>In interactions, billions of secondary particles are born</a:t>
            </a:r>
          </a:p>
          <a:p>
            <a:r>
              <a:rPr lang="en-US" dirty="0" smtClean="0"/>
              <a:t>They form two parts:</a:t>
            </a:r>
          </a:p>
          <a:p>
            <a:r>
              <a:rPr lang="en-US" dirty="0" smtClean="0"/>
              <a:t>Core – 1-2 meters wide central area, very dense</a:t>
            </a:r>
          </a:p>
          <a:p>
            <a:r>
              <a:rPr lang="en-US" dirty="0" smtClean="0"/>
              <a:t>Extended Air Shower (EAS) – disk of up to few km</a:t>
            </a:r>
          </a:p>
        </p:txBody>
      </p:sp>
      <p:pic>
        <p:nvPicPr>
          <p:cNvPr id="20" name="Picture 19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278" y="1321550"/>
            <a:ext cx="1842278" cy="982966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21" name="Picture 20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408" y="1332135"/>
            <a:ext cx="1842277" cy="98322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7105533" y="2261924"/>
            <a:ext cx="156324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Distance from core, m</a:t>
            </a:r>
          </a:p>
        </p:txBody>
      </p:sp>
      <p:sp>
        <p:nvSpPr>
          <p:cNvPr id="23" name="TextBox 22"/>
          <p:cNvSpPr txBox="1"/>
          <p:nvPr/>
        </p:nvSpPr>
        <p:spPr>
          <a:xfrm rot="16200000">
            <a:off x="6154621" y="1599043"/>
            <a:ext cx="7232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Time, ns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089309" y="6434118"/>
            <a:ext cx="4032448" cy="288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Observation level with detectors</a:t>
            </a:r>
          </a:p>
        </p:txBody>
      </p:sp>
      <p:sp>
        <p:nvSpPr>
          <p:cNvPr id="25" name="Isosceles Triangle 24"/>
          <p:cNvSpPr/>
          <p:nvPr/>
        </p:nvSpPr>
        <p:spPr>
          <a:xfrm>
            <a:off x="8833725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>
            <a:off x="8545693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Isosceles Triangle 26"/>
          <p:cNvSpPr/>
          <p:nvPr/>
        </p:nvSpPr>
        <p:spPr>
          <a:xfrm>
            <a:off x="8257661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Isosceles Triangle 27"/>
          <p:cNvSpPr/>
          <p:nvPr/>
        </p:nvSpPr>
        <p:spPr>
          <a:xfrm>
            <a:off x="7969629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7681597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>
            <a:off x="7393565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/>
          <p:cNvSpPr/>
          <p:nvPr/>
        </p:nvSpPr>
        <p:spPr>
          <a:xfrm>
            <a:off x="7105533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Isosceles Triangle 31"/>
          <p:cNvSpPr/>
          <p:nvPr/>
        </p:nvSpPr>
        <p:spPr>
          <a:xfrm>
            <a:off x="6817501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/>
          <p:cNvSpPr/>
          <p:nvPr/>
        </p:nvSpPr>
        <p:spPr>
          <a:xfrm>
            <a:off x="6529469" y="6290102"/>
            <a:ext cx="216024" cy="144016"/>
          </a:xfrm>
          <a:prstGeom prst="triangl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240" y="2604741"/>
            <a:ext cx="520257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8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507" y="31101"/>
            <a:ext cx="7704667" cy="5434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 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9369" y="302832"/>
            <a:ext cx="7704667" cy="4356341"/>
          </a:xfrm>
        </p:spPr>
        <p:txBody>
          <a:bodyPr/>
          <a:lstStyle/>
          <a:p>
            <a:r>
              <a:rPr lang="en-US" dirty="0" smtClean="0"/>
              <a:t>EAS Core is very dense with very energetic hadronic (those found in a nucleus) particles</a:t>
            </a:r>
          </a:p>
          <a:p>
            <a:r>
              <a:rPr lang="en-US" dirty="0" smtClean="0"/>
              <a:t>Together, they give lots of radiation to any object they hit</a:t>
            </a:r>
          </a:p>
          <a:p>
            <a:r>
              <a:rPr lang="en-US" dirty="0"/>
              <a:t>Error-correcting code memory (</a:t>
            </a:r>
            <a:r>
              <a:rPr lang="en-US" i="1" dirty="0"/>
              <a:t>ECC memory</a:t>
            </a:r>
            <a:r>
              <a:rPr lang="en-US" dirty="0"/>
              <a:t>) </a:t>
            </a:r>
            <a:r>
              <a:rPr lang="en-US" dirty="0" smtClean="0"/>
              <a:t>for computers was invented to correct errors mostly from cosmic rays – small storage cells can flip their value with cosmic rays passage</a:t>
            </a:r>
          </a:p>
          <a:p>
            <a:r>
              <a:rPr lang="en-US" dirty="0" smtClean="0"/>
              <a:t>If core passes – massive data failure. Can affect Hard drives too in a same way. CREDO as monitor of risk areas.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765" y="4353656"/>
            <a:ext cx="4637438" cy="232218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5175661" y="5398856"/>
            <a:ext cx="197137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Calibri" pitchFamily="34" charset="0"/>
              </a:rPr>
              <a:t>Particle density vs. distance from EAS </a:t>
            </a:r>
            <a:r>
              <a:rPr lang="en-US" sz="1400" dirty="0" smtClean="0">
                <a:latin typeface="Calibri" pitchFamily="34" charset="0"/>
              </a:rPr>
              <a:t>axis</a:t>
            </a:r>
          </a:p>
          <a:p>
            <a:r>
              <a:rPr lang="en-US" sz="1400" dirty="0" smtClean="0">
                <a:latin typeface="Calibri" pitchFamily="34" charset="0"/>
              </a:rPr>
              <a:t>(primary is proton with energy of 10</a:t>
            </a:r>
            <a:r>
              <a:rPr lang="en-US" sz="1400" baseline="30000" dirty="0" smtClean="0">
                <a:latin typeface="Calibri" pitchFamily="34" charset="0"/>
              </a:rPr>
              <a:t>17</a:t>
            </a:r>
            <a:r>
              <a:rPr lang="en-US" sz="1400" dirty="0" smtClean="0">
                <a:latin typeface="Calibri" pitchFamily="34" charset="0"/>
              </a:rPr>
              <a:t> eV)</a:t>
            </a:r>
            <a:endParaRPr lang="en-US" sz="1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707" y="4353656"/>
            <a:ext cx="3674196" cy="199210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06081" y="6109938"/>
            <a:ext cx="233108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smtClean="0"/>
              <a:t>https://www.makeuseof.com/tag/data-corruption-prevent/</a:t>
            </a:r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315548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76876"/>
            <a:ext cx="7704667" cy="756604"/>
          </a:xfrm>
        </p:spPr>
        <p:txBody>
          <a:bodyPr/>
          <a:lstStyle/>
          <a:p>
            <a:r>
              <a:rPr lang="en-US" dirty="0" smtClean="0"/>
              <a:t>Particle density and radiation dose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2" y="971043"/>
            <a:ext cx="7704667" cy="234403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 quick estimate using just electrons (and remembering the gamma components of EAS</a:t>
            </a:r>
            <a:r>
              <a:rPr lang="en-US" dirty="0"/>
              <a:t>) using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www.radprocalculator.com/Beta.aspx</a:t>
            </a:r>
            <a:r>
              <a:rPr lang="en-US" dirty="0" smtClean="0"/>
              <a:t> gives that we need particle density of about 10</a:t>
            </a:r>
            <a:r>
              <a:rPr lang="en-US" baseline="30000" dirty="0" smtClean="0"/>
              <a:t>6</a:t>
            </a:r>
            <a:r>
              <a:rPr lang="en-US" dirty="0" smtClean="0"/>
              <a:t> particles/m</a:t>
            </a:r>
            <a:r>
              <a:rPr lang="en-US" baseline="30000" dirty="0" smtClean="0"/>
              <a:t>2</a:t>
            </a:r>
            <a:r>
              <a:rPr lang="en-US" dirty="0" smtClean="0"/>
              <a:t> to achieve </a:t>
            </a:r>
            <a:r>
              <a:rPr lang="en-US" dirty="0"/>
              <a:t>~40 </a:t>
            </a:r>
            <a:r>
              <a:rPr lang="en-US" dirty="0" err="1"/>
              <a:t>mGy</a:t>
            </a:r>
            <a:r>
              <a:rPr lang="en-US" dirty="0"/>
              <a:t> overall dose </a:t>
            </a:r>
            <a:r>
              <a:rPr lang="en-US" dirty="0" smtClean="0"/>
              <a:t>for an average-sized adult</a:t>
            </a:r>
          </a:p>
          <a:p>
            <a:r>
              <a:rPr lang="en-US" dirty="0" smtClean="0"/>
              <a:t>Only EAS from primary with E&gt;=10</a:t>
            </a:r>
            <a:r>
              <a:rPr lang="en-US" baseline="30000" dirty="0" smtClean="0"/>
              <a:t>17</a:t>
            </a:r>
            <a:r>
              <a:rPr lang="en-US" dirty="0" smtClean="0"/>
              <a:t> eV has this density in core at the sea level according to simulation (CORSIKA)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77" y="3032797"/>
            <a:ext cx="4105812" cy="2102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090" y="3032797"/>
            <a:ext cx="4105812" cy="2102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7054" y="4390439"/>
            <a:ext cx="4105812" cy="2467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3733" y="3747565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15</a:t>
            </a:r>
            <a:r>
              <a:rPr lang="en-US" sz="1400" dirty="0" smtClean="0"/>
              <a:t> eV primary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002866" y="3616760"/>
            <a:ext cx="1324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16</a:t>
            </a:r>
            <a:r>
              <a:rPr lang="en-US" sz="1400" dirty="0" smtClean="0"/>
              <a:t> eV primary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205467" y="5135290"/>
            <a:ext cx="13625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</a:t>
            </a:r>
            <a:r>
              <a:rPr lang="en-US" sz="1400" baseline="30000" dirty="0" smtClean="0"/>
              <a:t>17</a:t>
            </a:r>
            <a:r>
              <a:rPr lang="en-US" sz="1400" dirty="0" smtClean="0"/>
              <a:t> eV primary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19946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0617" y="109524"/>
            <a:ext cx="7704667" cy="45076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EAS and Health risks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5847" y="560284"/>
            <a:ext cx="5190953" cy="629771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EAS with energy above 10</a:t>
            </a:r>
            <a:r>
              <a:rPr lang="en-US" baseline="30000" dirty="0" smtClean="0"/>
              <a:t>17</a:t>
            </a:r>
            <a:r>
              <a:rPr lang="en-US" dirty="0" smtClean="0"/>
              <a:t> eV arrive ~ 2/hour per km</a:t>
            </a:r>
            <a:r>
              <a:rPr lang="en-US" baseline="30000" dirty="0" smtClean="0"/>
              <a:t>2</a:t>
            </a:r>
            <a:r>
              <a:rPr lang="en-US" dirty="0" smtClean="0"/>
              <a:t>. Core area is ~10m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 Krakow, population density is </a:t>
            </a:r>
            <a:r>
              <a:rPr lang="en-US" dirty="0"/>
              <a:t>2,327.7/km</a:t>
            </a:r>
            <a:r>
              <a:rPr lang="en-US" baseline="30000" dirty="0"/>
              <a:t>2</a:t>
            </a:r>
            <a:r>
              <a:rPr lang="en-US" dirty="0"/>
              <a:t> </a:t>
            </a:r>
            <a:r>
              <a:rPr lang="en-US" dirty="0" smtClean="0"/>
              <a:t>according to wiki. If a person has ~1m</a:t>
            </a:r>
            <a:r>
              <a:rPr lang="en-US" baseline="30000" dirty="0" smtClean="0"/>
              <a:t>2</a:t>
            </a:r>
            <a:r>
              <a:rPr lang="en-US" dirty="0" smtClean="0"/>
              <a:t> cross-section, a chance is only 1 in 43 that part of the core will hit one person per EAS.</a:t>
            </a:r>
          </a:p>
          <a:p>
            <a:r>
              <a:rPr lang="en-US" dirty="0" smtClean="0"/>
              <a:t>With Krakow area </a:t>
            </a:r>
            <a:r>
              <a:rPr lang="en-US" dirty="0"/>
              <a:t>326.8 </a:t>
            </a:r>
            <a:r>
              <a:rPr lang="en-US" dirty="0" smtClean="0"/>
              <a:t>km</a:t>
            </a:r>
            <a:r>
              <a:rPr lang="en-US" baseline="30000" dirty="0" smtClean="0"/>
              <a:t>2</a:t>
            </a:r>
            <a:r>
              <a:rPr lang="en-US" dirty="0" smtClean="0"/>
              <a:t>, about 17 people per hour are hit by the core with particle density near or exceeding 10</a:t>
            </a:r>
            <a:r>
              <a:rPr lang="en-US" baseline="30000" dirty="0" smtClean="0"/>
              <a:t>6</a:t>
            </a:r>
            <a:r>
              <a:rPr lang="en-US" dirty="0" smtClean="0"/>
              <a:t> particles/m</a:t>
            </a:r>
            <a:r>
              <a:rPr lang="en-US" baseline="30000" dirty="0" smtClean="0"/>
              <a:t>2</a:t>
            </a:r>
            <a:r>
              <a:rPr lang="en-US" dirty="0" smtClean="0"/>
              <a:t>.</a:t>
            </a:r>
          </a:p>
          <a:p>
            <a:r>
              <a:rPr lang="en-US" dirty="0" smtClean="0"/>
              <a:t>Higher number for larger/denser cities.</a:t>
            </a:r>
            <a:endParaRPr lang="en-US" dirty="0" smtClean="0"/>
          </a:p>
          <a:p>
            <a:r>
              <a:rPr lang="en-US" dirty="0" smtClean="0"/>
              <a:t>Global monitoring (CREDO) and correlation between high energy events and medical database can uncover these correlations, provide doctors information on </a:t>
            </a:r>
            <a:r>
              <a:rPr lang="en-US" dirty="0" smtClean="0"/>
              <a:t>EAS and on average dose per person if cell phone was used – can be a potential dosimeter/EAS detector.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2581"/>
            <a:ext cx="3495847" cy="43337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2134" y="5054907"/>
            <a:ext cx="246574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/>
              <a:t>https://scienceaid.net/Space_Radiation</a:t>
            </a:r>
          </a:p>
        </p:txBody>
      </p:sp>
    </p:spTree>
    <p:extLst>
      <p:ext uri="{BB962C8B-B14F-4D97-AF65-F5344CB8AC3E}">
        <p14:creationId xmlns:p14="http://schemas.microsoft.com/office/powerpoint/2010/main" val="1253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3212</TotalTime>
  <Words>376</Words>
  <Application>Microsoft Office PowerPoint</Application>
  <PresentationFormat>On-screen Show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EAS impact on biological systems</vt:lpstr>
      <vt:lpstr>Health and radiation dose</vt:lpstr>
      <vt:lpstr>What is EAS</vt:lpstr>
      <vt:lpstr>EAS Core</vt:lpstr>
      <vt:lpstr>Particle density and radiation dose</vt:lpstr>
      <vt:lpstr>EAS and Health risks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D. Fulton</dc:creator>
  <cp:lastModifiedBy>D. Fulton</cp:lastModifiedBy>
  <cp:revision>23</cp:revision>
  <dcterms:created xsi:type="dcterms:W3CDTF">2018-03-16T13:58:53Z</dcterms:created>
  <dcterms:modified xsi:type="dcterms:W3CDTF">2018-09-26T19:40:38Z</dcterms:modified>
</cp:coreProperties>
</file>