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8" d="100"/>
          <a:sy n="118"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F310A-082E-4DE0-809C-274DE2595249}" type="datetimeFigureOut">
              <a:rPr lang="en-US" smtClean="0"/>
              <a:t>9/20/2018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66756-DF62-4A6B-9D47-3F41DB79A1CC}" type="slidenum">
              <a:rPr lang="en-US" smtClean="0"/>
              <a:t>‹#›</a:t>
            </a:fld>
            <a:endParaRPr lang="en-US"/>
          </a:p>
        </p:txBody>
      </p:sp>
    </p:spTree>
    <p:extLst>
      <p:ext uri="{BB962C8B-B14F-4D97-AF65-F5344CB8AC3E}">
        <p14:creationId xmlns:p14="http://schemas.microsoft.com/office/powerpoint/2010/main" val="404865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text: Hello everyone, my name is **** I will give this presentation on behalf of Dr. Beznosko who couldn’t attend today. This presentation is about the unusual structure of some EAS events detected by Horizon-T experiment.</a:t>
            </a:r>
          </a:p>
          <a:p>
            <a:endParaRPr lang="en-US" baseline="0" dirty="0" smtClean="0"/>
          </a:p>
          <a:p>
            <a:r>
              <a:rPr lang="en-US" baseline="0" dirty="0" smtClean="0"/>
              <a:t>//these are comments</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12</a:t>
            </a:fld>
            <a:endParaRPr lang="en-US"/>
          </a:p>
        </p:txBody>
      </p:sp>
    </p:spTree>
    <p:extLst>
      <p:ext uri="{BB962C8B-B14F-4D97-AF65-F5344CB8AC3E}">
        <p14:creationId xmlns:p14="http://schemas.microsoft.com/office/powerpoint/2010/main" val="309773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CORSIKA</a:t>
            </a:r>
            <a:r>
              <a:rPr lang="en-US" baseline="0" dirty="0" smtClean="0"/>
              <a:t> gives us a simulated disk. We can try to use this disk to form simple combinations to try and re-create the unusual event structure.</a:t>
            </a:r>
          </a:p>
          <a:p>
            <a:r>
              <a:rPr lang="en-US" baseline="0" dirty="0" smtClean="0"/>
              <a:t>Simple ways to combine: one disk is delayed in time behind another-or time delay, one disk axis is displaced with respect to another – spatial separation; two disks can be either of same energy or different (scaled)</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21</a:t>
            </a:fld>
            <a:endParaRPr lang="en-US"/>
          </a:p>
        </p:txBody>
      </p:sp>
    </p:spTree>
    <p:extLst>
      <p:ext uri="{BB962C8B-B14F-4D97-AF65-F5344CB8AC3E}">
        <p14:creationId xmlns:p14="http://schemas.microsoft.com/office/powerpoint/2010/main" val="245249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from the time delay</a:t>
            </a:r>
            <a:r>
              <a:rPr lang="en-US" baseline="0" dirty="0" smtClean="0"/>
              <a:t> (both disks are the same): disk centers are separated by 100ns. Note the overall picture: near the axis, where disk is narrow, two high amplitude pulses (corresponding to high particle density) are clearly separated. As we go further from the axis, pulses become wider and shallow – separation becomes less and less apparent (continued on next slide)</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22</a:t>
            </a:fld>
            <a:endParaRPr lang="en-US"/>
          </a:p>
        </p:txBody>
      </p:sp>
    </p:spTree>
    <p:extLst>
      <p:ext uri="{BB962C8B-B14F-4D97-AF65-F5344CB8AC3E}">
        <p14:creationId xmlns:p14="http://schemas.microsoft.com/office/powerpoint/2010/main" val="231635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even farther distances</a:t>
            </a:r>
            <a:r>
              <a:rPr lang="en-US" baseline="0" dirty="0" smtClean="0"/>
              <a:t> (170m) separation is barely there, then it comes back mostly due to the lack to particles in that region – we see only most dense parts of the disk. </a:t>
            </a:r>
          </a:p>
          <a:p>
            <a:r>
              <a:rPr lang="en-US" baseline="0" dirty="0" smtClean="0"/>
              <a:t>So delayed disk gives the following event: two clearly separated pulses in detectors near the axis with high amplitude pulses, and much shallower separation at larger distances and small wide! pulses. However, there are no events in data that have the same appearance.</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23</a:t>
            </a:fld>
            <a:endParaRPr lang="en-US"/>
          </a:p>
        </p:txBody>
      </p:sp>
    </p:spTree>
    <p:extLst>
      <p:ext uri="{BB962C8B-B14F-4D97-AF65-F5344CB8AC3E}">
        <p14:creationId xmlns:p14="http://schemas.microsoft.com/office/powerpoint/2010/main" val="327548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try to overlap two disks that that</a:t>
            </a:r>
            <a:r>
              <a:rPr lang="en-US" baseline="0" dirty="0" smtClean="0"/>
              <a:t> fall vertically without any time delay, but their axis are separated. Because the particle density falls very rapidly, if we take virtual detector position in a position very different from one axis then another, then we don’t see one of the signals in comparison (bottom plot – one axis is 30m away, one is 110m). But even if we take closer distances (top plot), we still see no peak separation. (continued on the next slide)</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24</a:t>
            </a:fld>
            <a:endParaRPr lang="en-US"/>
          </a:p>
        </p:txBody>
      </p:sp>
    </p:spTree>
    <p:extLst>
      <p:ext uri="{BB962C8B-B14F-4D97-AF65-F5344CB8AC3E}">
        <p14:creationId xmlns:p14="http://schemas.microsoft.com/office/powerpoint/2010/main" val="3912215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virtual detector is located at comparable but larger distances from both</a:t>
            </a:r>
            <a:r>
              <a:rPr lang="en-US" baseline="0" dirty="0" smtClean="0"/>
              <a:t> axes. We still see that no multi-peak signal is detected. So, simple combinations of the EAS disks don’t give the same event as is observed by the HT detector.</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25</a:t>
            </a:fld>
            <a:endParaRPr lang="en-US"/>
          </a:p>
        </p:txBody>
      </p:sp>
    </p:spTree>
    <p:extLst>
      <p:ext uri="{BB962C8B-B14F-4D97-AF65-F5344CB8AC3E}">
        <p14:creationId xmlns:p14="http://schemas.microsoft.com/office/powerpoint/2010/main" val="202758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 </a:t>
            </a:r>
            <a:r>
              <a:rPr lang="en-US" dirty="0" smtClean="0"/>
              <a:t>comments – just reading slide </a:t>
            </a:r>
            <a:r>
              <a:rPr lang="en-US" smtClean="0"/>
              <a:t>will work</a:t>
            </a:r>
            <a:endParaRPr lang="en-US"/>
          </a:p>
        </p:txBody>
      </p:sp>
      <p:sp>
        <p:nvSpPr>
          <p:cNvPr id="4" name="Slide Number Placeholder 3"/>
          <p:cNvSpPr>
            <a:spLocks noGrp="1"/>
          </p:cNvSpPr>
          <p:nvPr>
            <p:ph type="sldNum" sz="quarter" idx="10"/>
          </p:nvPr>
        </p:nvSpPr>
        <p:spPr/>
        <p:txBody>
          <a:bodyPr/>
          <a:lstStyle/>
          <a:p>
            <a:fld id="{9010D2E1-FE46-4866-8FDB-0B7B048075B5}" type="slidenum">
              <a:rPr lang="en-US" smtClean="0"/>
              <a:t>26</a:t>
            </a:fld>
            <a:endParaRPr lang="en-US"/>
          </a:p>
        </p:txBody>
      </p:sp>
    </p:spTree>
    <p:extLst>
      <p:ext uri="{BB962C8B-B14F-4D97-AF65-F5344CB8AC3E}">
        <p14:creationId xmlns:p14="http://schemas.microsoft.com/office/powerpoint/2010/main" val="394203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13</a:t>
            </a:fld>
            <a:endParaRPr lang="en-US"/>
          </a:p>
        </p:txBody>
      </p:sp>
    </p:spTree>
    <p:extLst>
      <p:ext uri="{BB962C8B-B14F-4D97-AF65-F5344CB8AC3E}">
        <p14:creationId xmlns:p14="http://schemas.microsoft.com/office/powerpoint/2010/main" val="175945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Detector</a:t>
            </a:r>
            <a:r>
              <a:rPr lang="en-US" baseline="0" dirty="0" smtClean="0"/>
              <a:t> description:</a:t>
            </a:r>
          </a:p>
          <a:p>
            <a:r>
              <a:rPr lang="en-US" baseline="0" dirty="0" smtClean="0"/>
              <a:t>The Horizon-10T (HT) detector is the upgraded version of the Horizon-T with now 10 detector points. Detector includes near periphery detectors – points 1, 4-7, and far periphery – detection points 2, 3, 8-10. The spatial separation between two farthest detectors is just less then 1.3 km. Each point is assigned both name and a number, the correspondence is in the table. The system hardware trigger is the double coincidence between detection points 5&amp;6 (logical AND) with the threshold of about 5 MIP (minimally ionizing particles) for each.</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14</a:t>
            </a:fld>
            <a:endParaRPr lang="en-US"/>
          </a:p>
        </p:txBody>
      </p:sp>
    </p:spTree>
    <p:extLst>
      <p:ext uri="{BB962C8B-B14F-4D97-AF65-F5344CB8AC3E}">
        <p14:creationId xmlns:p14="http://schemas.microsoft.com/office/powerpoint/2010/main" val="146247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detection</a:t>
            </a:r>
            <a:r>
              <a:rPr lang="en-US" baseline="0" dirty="0" smtClean="0"/>
              <a:t> point has 1m^2 scintillator detector with fast Hamamatsu PMT. All near points are also equipped with glass detectors with fast 2.2ns response (this is rise time). Scintillator adds another 5ns for a total of ~7-8ns. Far points upgrade to 5 and more m^2 is planned. The Data acquisition system is based on 3 CAEN desktop ADC modules with 500MHz digitization rate. Two physics runs have been completed.</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15</a:t>
            </a:fld>
            <a:endParaRPr lang="en-US"/>
          </a:p>
        </p:txBody>
      </p:sp>
    </p:spTree>
    <p:extLst>
      <p:ext uri="{BB962C8B-B14F-4D97-AF65-F5344CB8AC3E}">
        <p14:creationId xmlns:p14="http://schemas.microsoft.com/office/powerpoint/2010/main" val="47930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Extensive</a:t>
            </a:r>
            <a:r>
              <a:rPr lang="en-US" baseline="0" dirty="0" smtClean="0"/>
              <a:t> Air Shower (EAS) disk has a curved shape with width increasing with distance from the axis and density decreasing. With each detector calibrated, can get particle density in MIP equivalents and reconstruct using particle density distribution. However, if can measure width (as HT does), can also use it for reconstruction. Parameter dependencies are studied using CORSIKA (shown on next slide)</a:t>
            </a:r>
          </a:p>
          <a:p>
            <a:endParaRPr lang="en-US" baseline="0" dirty="0" smtClean="0"/>
          </a:p>
          <a:p>
            <a:r>
              <a:rPr lang="en-US" baseline="0" dirty="0" smtClean="0"/>
              <a:t>//note that the animation on this slide will not work in pdf file!</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16</a:t>
            </a:fld>
            <a:endParaRPr lang="en-US"/>
          </a:p>
        </p:txBody>
      </p:sp>
    </p:spTree>
    <p:extLst>
      <p:ext uri="{BB962C8B-B14F-4D97-AF65-F5344CB8AC3E}">
        <p14:creationId xmlns:p14="http://schemas.microsoft.com/office/powerpoint/2010/main" val="295703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CORSIKA, we can see that particle density drops rapidly with distance from EAS</a:t>
            </a:r>
            <a:r>
              <a:rPr lang="en-US" baseline="0" dirty="0" smtClean="0"/>
              <a:t> axis. For the most of the disk, the dependence is ~1/(r^2) and is more rapid near to the axis.</a:t>
            </a:r>
          </a:p>
          <a:p>
            <a:endParaRPr lang="en-US" baseline="0" dirty="0" smtClean="0"/>
          </a:p>
          <a:p>
            <a:r>
              <a:rPr lang="en-US" baseline="0" dirty="0" smtClean="0"/>
              <a:t>//top left figure is log-log plot of particle density in the EAS disk, top right is particle distribution in time at different distances, bottom right – fitted 1 over </a:t>
            </a:r>
            <a:r>
              <a:rPr lang="en-US" baseline="0" dirty="0" err="1" smtClean="0"/>
              <a:t>r_squared</a:t>
            </a:r>
            <a:r>
              <a:rPr lang="en-US" baseline="0" dirty="0" smtClean="0"/>
              <a:t> dependence. </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17</a:t>
            </a:fld>
            <a:endParaRPr lang="en-US"/>
          </a:p>
        </p:txBody>
      </p:sp>
    </p:spTree>
    <p:extLst>
      <p:ext uri="{BB962C8B-B14F-4D97-AF65-F5344CB8AC3E}">
        <p14:creationId xmlns:p14="http://schemas.microsoft.com/office/powerpoint/2010/main" val="215723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arrival time of the disk (taken as time of the 10% of total particles at each detector location) is parabolic but this parameter can not be measured in the experiment directly. However, disk width</a:t>
            </a:r>
            <a:r>
              <a:rPr lang="en-US" baseline="0" dirty="0" smtClean="0"/>
              <a:t> at each detector location can be recorded, and this width grows ~linearly with distance from the axis. Note that at far distances particle density is very low and is not possible to assess disk width accurately.</a:t>
            </a:r>
          </a:p>
          <a:p>
            <a:endParaRPr lang="en-US" baseline="0" dirty="0" smtClean="0"/>
          </a:p>
          <a:p>
            <a:r>
              <a:rPr lang="en-US" baseline="0" dirty="0" smtClean="0"/>
              <a:t>//this is all from simulation</a:t>
            </a:r>
          </a:p>
          <a:p>
            <a:r>
              <a:rPr lang="en-US" baseline="0" dirty="0" smtClean="0"/>
              <a:t>//how we define start, center and pulse end: total pulse area is integrated, center is the median (50%), the start is taken as 10% of the area and end as 90%</a:t>
            </a:r>
          </a:p>
          <a:p>
            <a:r>
              <a:rPr lang="en-US" baseline="0" dirty="0" smtClean="0"/>
              <a:t>//top plot:  this is the time of 10% of simulated pulse at each virtual ‘detector’, fitted with 2</a:t>
            </a:r>
            <a:r>
              <a:rPr lang="en-US" baseline="30000" dirty="0" smtClean="0"/>
              <a:t>nd</a:t>
            </a:r>
            <a:r>
              <a:rPr lang="en-US" baseline="0" dirty="0" smtClean="0"/>
              <a:t> order polynomial </a:t>
            </a:r>
          </a:p>
          <a:p>
            <a:r>
              <a:rPr lang="en-US" baseline="0" dirty="0" smtClean="0"/>
              <a:t>/bottom plot: disk width at each virtual detector distance from axis as time between 10% and 50%. Grows linearly with distance.</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18</a:t>
            </a:fld>
            <a:endParaRPr lang="en-US"/>
          </a:p>
        </p:txBody>
      </p:sp>
    </p:spTree>
    <p:extLst>
      <p:ext uri="{BB962C8B-B14F-4D97-AF65-F5344CB8AC3E}">
        <p14:creationId xmlns:p14="http://schemas.microsoft.com/office/powerpoint/2010/main" val="115151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establish ‘standard’ EAS</a:t>
            </a:r>
            <a:r>
              <a:rPr lang="en-US" baseline="0" dirty="0" smtClean="0"/>
              <a:t> as simulated on average by CORSIKA. This slide shows two examples from HT data of standard events.</a:t>
            </a:r>
          </a:p>
          <a:p>
            <a:endParaRPr lang="en-US" baseline="0" dirty="0" smtClean="0"/>
          </a:p>
          <a:p>
            <a:r>
              <a:rPr lang="en-US" baseline="0" dirty="0" smtClean="0"/>
              <a:t>//plots are self evident from description</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19</a:t>
            </a:fld>
            <a:endParaRPr lang="en-US"/>
          </a:p>
        </p:txBody>
      </p:sp>
    </p:spTree>
    <p:extLst>
      <p:ext uri="{BB962C8B-B14F-4D97-AF65-F5344CB8AC3E}">
        <p14:creationId xmlns:p14="http://schemas.microsoft.com/office/powerpoint/2010/main" val="415805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clear example of the unusual event from HT detector. Note that closer to the axis (top left) the smaller peak has a shape with steps, then farther from axis peaks (top right) appear to be composed of many smaller peaks, and farther from the axis (bottom left, about 300m) peaks separate completely. This separation is very clear at even further distances (bottom right plot, about 400m for blue and 600m for green). This is a typical appearance for the ‘unusual’ event </a:t>
            </a:r>
          </a:p>
          <a:p>
            <a:endParaRPr lang="en-US" baseline="0" dirty="0" smtClean="0"/>
          </a:p>
          <a:p>
            <a:r>
              <a:rPr lang="en-US" baseline="0" dirty="0" smtClean="0"/>
              <a:t>//plots are different zoom views of the same event . HT had only 8 detector. at the time</a:t>
            </a:r>
          </a:p>
          <a:p>
            <a:r>
              <a:rPr lang="en-US" baseline="0" dirty="0" smtClean="0"/>
              <a:t>//if anyone asks – this can not be Poisson noise. In bottom left plot – each peak has at least 12-15 MIP particle equivalent from calibration data. Much more particles in other plots, many tens to hundreds…</a:t>
            </a:r>
            <a:endParaRPr lang="en-US" dirty="0"/>
          </a:p>
        </p:txBody>
      </p:sp>
      <p:sp>
        <p:nvSpPr>
          <p:cNvPr id="4" name="Slide Number Placeholder 3"/>
          <p:cNvSpPr>
            <a:spLocks noGrp="1"/>
          </p:cNvSpPr>
          <p:nvPr>
            <p:ph type="sldNum" sz="quarter" idx="10"/>
          </p:nvPr>
        </p:nvSpPr>
        <p:spPr/>
        <p:txBody>
          <a:bodyPr/>
          <a:lstStyle/>
          <a:p>
            <a:fld id="{9010D2E1-FE46-4866-8FDB-0B7B048075B5}" type="slidenum">
              <a:rPr lang="en-US" smtClean="0"/>
              <a:t>20</a:t>
            </a:fld>
            <a:endParaRPr lang="en-US"/>
          </a:p>
        </p:txBody>
      </p:sp>
    </p:spTree>
    <p:extLst>
      <p:ext uri="{BB962C8B-B14F-4D97-AF65-F5344CB8AC3E}">
        <p14:creationId xmlns:p14="http://schemas.microsoft.com/office/powerpoint/2010/main" val="388760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F5B6FF36-670B-456D-8A69-4188D5D73285}"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09021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E2A67-8B86-4B0D-9AC7-BB9DEAC7AE59}"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10344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44738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90401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5943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440962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401581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869218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36704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147619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2A67-8B86-4B0D-9AC7-BB9DEAC7AE59}"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17880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E2A67-8B86-4B0D-9AC7-BB9DEAC7AE59}"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187378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E2A67-8B86-4B0D-9AC7-BB9DEAC7AE59}"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84962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E2A67-8B86-4B0D-9AC7-BB9DEAC7AE59}"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21521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E2A67-8B86-4B0D-9AC7-BB9DEAC7AE59}"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140197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E2A67-8B86-4B0D-9AC7-BB9DEAC7AE59}"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292114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E2A67-8B86-4B0D-9AC7-BB9DEAC7AE59}"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6FF36-670B-456D-8A69-4188D5D73285}" type="slidenum">
              <a:rPr lang="en-US" smtClean="0"/>
              <a:t>‹#›</a:t>
            </a:fld>
            <a:endParaRPr lang="en-US"/>
          </a:p>
        </p:txBody>
      </p:sp>
    </p:spTree>
    <p:extLst>
      <p:ext uri="{BB962C8B-B14F-4D97-AF65-F5344CB8AC3E}">
        <p14:creationId xmlns:p14="http://schemas.microsoft.com/office/powerpoint/2010/main" val="336334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7E2A67-8B86-4B0D-9AC7-BB9DEAC7AE59}" type="datetimeFigureOut">
              <a:rPr lang="en-US" smtClean="0"/>
              <a:t>9/14/2018</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B6FF36-670B-456D-8A69-4188D5D73285}" type="slidenum">
              <a:rPr lang="en-US" smtClean="0"/>
              <a:t>‹#›</a:t>
            </a:fld>
            <a:endParaRPr lang="en-US"/>
          </a:p>
        </p:txBody>
      </p:sp>
    </p:spTree>
    <p:extLst>
      <p:ext uri="{BB962C8B-B14F-4D97-AF65-F5344CB8AC3E}">
        <p14:creationId xmlns:p14="http://schemas.microsoft.com/office/powerpoint/2010/main" val="2782429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ctronvolt" TargetMode="External"/><Relationship Id="rId2" Type="http://schemas.openxmlformats.org/officeDocument/2006/relationships/hyperlink" Target="https://en.wikipedia.org/wiki/Air_shower_(physics)"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Discovering new physics in EAS, or communal resistance to new approaches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Dmitriy</a:t>
            </a:r>
            <a:r>
              <a:rPr lang="en-US" dirty="0" smtClean="0"/>
              <a:t> </a:t>
            </a:r>
            <a:r>
              <a:rPr lang="en-US" dirty="0" err="1" smtClean="0"/>
              <a:t>Beznosko</a:t>
            </a:r>
            <a:endParaRPr lang="en-US" dirty="0" smtClean="0"/>
          </a:p>
          <a:p>
            <a:r>
              <a:rPr lang="en-US" dirty="0" smtClean="0"/>
              <a:t>Bard College</a:t>
            </a:r>
          </a:p>
          <a:p>
            <a:r>
              <a:rPr lang="en-US" dirty="0" smtClean="0"/>
              <a:t>New Orleans, USA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5751" y="275094"/>
            <a:ext cx="2394969" cy="617370"/>
          </a:xfrm>
          <a:prstGeom prst="rect">
            <a:avLst/>
          </a:prstGeom>
          <a:solidFill>
            <a:schemeClr val="tx1">
              <a:lumMod val="65000"/>
              <a:lumOff val="35000"/>
              <a:alpha val="88000"/>
            </a:schemeClr>
          </a:solid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39" y="6044955"/>
            <a:ext cx="1727563" cy="712620"/>
          </a:xfrm>
          <a:prstGeom prst="rect">
            <a:avLst/>
          </a:prstGeom>
        </p:spPr>
      </p:pic>
    </p:spTree>
    <p:extLst>
      <p:ext uri="{BB962C8B-B14F-4D97-AF65-F5344CB8AC3E}">
        <p14:creationId xmlns:p14="http://schemas.microsoft.com/office/powerpoint/2010/main" val="929609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254265"/>
            <a:ext cx="7704667" cy="4745551"/>
          </a:xfrm>
        </p:spPr>
        <p:txBody>
          <a:bodyPr/>
          <a:lstStyle/>
          <a:p>
            <a:pPr marL="0" indent="0">
              <a:buNone/>
            </a:pPr>
            <a:r>
              <a:rPr lang="en-US" dirty="0" smtClean="0"/>
              <a:t>Need to introduce new hardware/new analysis methods</a:t>
            </a:r>
          </a:p>
          <a:p>
            <a:pPr marL="0" indent="0">
              <a:buNone/>
            </a:pPr>
            <a:r>
              <a:rPr lang="en-US" dirty="0" smtClean="0"/>
              <a:t>More visibility and stay united to overcome social inertia</a:t>
            </a:r>
          </a:p>
          <a:p>
            <a:pPr marL="0" indent="0">
              <a:buNone/>
            </a:pPr>
            <a:r>
              <a:rPr lang="en-US" dirty="0" smtClean="0"/>
              <a:t>Higher visibility/outreach</a:t>
            </a:r>
          </a:p>
          <a:p>
            <a:pPr marL="0" indent="0">
              <a:buNone/>
            </a:pPr>
            <a:r>
              <a:rPr lang="en-US" dirty="0" smtClean="0"/>
              <a:t>More and more of new projects to give weight to newest approaches and new data!</a:t>
            </a:r>
          </a:p>
          <a:p>
            <a:pPr marL="0" indent="0">
              <a:buNone/>
            </a:pPr>
            <a:r>
              <a:rPr lang="en-US" dirty="0" smtClean="0"/>
              <a:t>GO CREDO </a:t>
            </a:r>
            <a:r>
              <a:rPr lang="en-US" dirty="0" smtClean="0">
                <a:sym typeface="Wingdings" panose="05000000000000000000" pitchFamily="2" charset="2"/>
              </a:rPr>
              <a:t></a:t>
            </a:r>
            <a:endParaRPr lang="en-US" dirty="0"/>
          </a:p>
        </p:txBody>
      </p:sp>
      <p:sp>
        <p:nvSpPr>
          <p:cNvPr id="4" name="Title 1"/>
          <p:cNvSpPr>
            <a:spLocks noGrp="1"/>
          </p:cNvSpPr>
          <p:nvPr>
            <p:ph type="title"/>
          </p:nvPr>
        </p:nvSpPr>
        <p:spPr>
          <a:xfrm>
            <a:off x="982133" y="457201"/>
            <a:ext cx="6405895" cy="416739"/>
          </a:xfrm>
        </p:spPr>
        <p:txBody>
          <a:bodyPr>
            <a:normAutofit fontScale="90000"/>
          </a:bodyPr>
          <a:lstStyle/>
          <a:p>
            <a:r>
              <a:rPr lang="en-US" dirty="0" smtClean="0"/>
              <a:t>Conclusion</a:t>
            </a:r>
            <a:endParaRPr lang="en-US" dirty="0"/>
          </a:p>
        </p:txBody>
      </p:sp>
    </p:spTree>
    <p:extLst>
      <p:ext uri="{BB962C8B-B14F-4D97-AF65-F5344CB8AC3E}">
        <p14:creationId xmlns:p14="http://schemas.microsoft.com/office/powerpoint/2010/main" val="275140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982133" y="457201"/>
            <a:ext cx="6405895" cy="416739"/>
          </a:xfrm>
        </p:spPr>
        <p:txBody>
          <a:bodyPr>
            <a:normAutofit fontScale="90000"/>
          </a:bodyPr>
          <a:lstStyle/>
          <a:p>
            <a:r>
              <a:rPr lang="en-US" dirty="0" smtClean="0"/>
              <a:t>Additional materials on multi-modal events follow</a:t>
            </a:r>
            <a:endParaRPr lang="en-US" dirty="0"/>
          </a:p>
        </p:txBody>
      </p:sp>
    </p:spTree>
    <p:extLst>
      <p:ext uri="{BB962C8B-B14F-4D97-AF65-F5344CB8AC3E}">
        <p14:creationId xmlns:p14="http://schemas.microsoft.com/office/powerpoint/2010/main" val="2652281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Extensive Air Showers with Unusual Spatial and Temporal Structure</a:t>
            </a:r>
          </a:p>
        </p:txBody>
      </p:sp>
      <p:sp>
        <p:nvSpPr>
          <p:cNvPr id="3" name="Subtitle 2"/>
          <p:cNvSpPr>
            <a:spLocks noGrp="1"/>
          </p:cNvSpPr>
          <p:nvPr>
            <p:ph type="subTitle" idx="1"/>
          </p:nvPr>
        </p:nvSpPr>
        <p:spPr>
          <a:xfrm>
            <a:off x="2208362" y="4455621"/>
            <a:ext cx="4597729" cy="1143000"/>
          </a:xfrm>
        </p:spPr>
        <p:txBody>
          <a:bodyPr>
            <a:normAutofit lnSpcReduction="10000"/>
          </a:bodyPr>
          <a:lstStyle/>
          <a:p>
            <a:r>
              <a:rPr lang="en-US" dirty="0" smtClean="0"/>
              <a:t>By: </a:t>
            </a:r>
            <a:r>
              <a:rPr lang="en-US" dirty="0"/>
              <a:t>D</a:t>
            </a:r>
            <a:r>
              <a:rPr lang="en-US" dirty="0" smtClean="0"/>
              <a:t>mitriy Beznosko </a:t>
            </a:r>
          </a:p>
          <a:p>
            <a:r>
              <a:rPr lang="en-US" dirty="0" smtClean="0"/>
              <a:t>For Horizon-t </a:t>
            </a:r>
            <a:r>
              <a:rPr lang="en-US" dirty="0" smtClean="0"/>
              <a:t>group</a:t>
            </a:r>
          </a:p>
          <a:p>
            <a:r>
              <a:rPr lang="en-US" dirty="0" smtClean="0"/>
              <a:t>Talk given at ISVHECRI2018 conference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473" y="4402667"/>
            <a:ext cx="1429845" cy="1587129"/>
          </a:xfrm>
          <a:prstGeom prst="rect">
            <a:avLst/>
          </a:prstGeom>
        </p:spPr>
      </p:pic>
      <p:pic>
        <p:nvPicPr>
          <p:cNvPr id="6" name="Рисунок 1" descr="C:\Users\Shtab\Desktop\TMP\НУ-2014\Dover_Zhukov_2014.jpg"/>
          <p:cNvPicPr/>
          <p:nvPr/>
        </p:nvPicPr>
        <p:blipFill rotWithShape="1">
          <a:blip r:embed="rId4" cstate="print">
            <a:extLst>
              <a:ext uri="{28A0092B-C50C-407E-A947-70E740481C1C}">
                <a14:useLocalDpi xmlns:a14="http://schemas.microsoft.com/office/drawing/2010/main" val="0"/>
              </a:ext>
            </a:extLst>
          </a:blip>
          <a:srcRect b="37437"/>
          <a:stretch/>
        </p:blipFill>
        <p:spPr bwMode="auto">
          <a:xfrm>
            <a:off x="633060" y="4455621"/>
            <a:ext cx="1984375" cy="1591496"/>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BA285C80-A276-44B4-A8BC-0D63B4B68DA1}" type="slidenum">
              <a:rPr lang="en-US" smtClean="0"/>
              <a:t>12</a:t>
            </a:fld>
            <a:endParaRPr lang="en-US"/>
          </a:p>
        </p:txBody>
      </p:sp>
    </p:spTree>
    <p:extLst>
      <p:ext uri="{BB962C8B-B14F-4D97-AF65-F5344CB8AC3E}">
        <p14:creationId xmlns:p14="http://schemas.microsoft.com/office/powerpoint/2010/main" val="254447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34008"/>
            <a:ext cx="8075240" cy="1066800"/>
          </a:xfrm>
        </p:spPr>
        <p:txBody>
          <a:bodyPr/>
          <a:lstStyle/>
          <a:p>
            <a:r>
              <a:rPr lang="en-US" dirty="0"/>
              <a:t>Horizon-T Group</a:t>
            </a:r>
          </a:p>
        </p:txBody>
      </p:sp>
      <p:sp>
        <p:nvSpPr>
          <p:cNvPr id="3" name="Content Placeholder 2"/>
          <p:cNvSpPr>
            <a:spLocks noGrp="1"/>
          </p:cNvSpPr>
          <p:nvPr>
            <p:ph idx="1"/>
          </p:nvPr>
        </p:nvSpPr>
        <p:spPr>
          <a:xfrm>
            <a:off x="818347" y="1700808"/>
            <a:ext cx="8022671" cy="4401252"/>
          </a:xfrm>
        </p:spPr>
        <p:txBody>
          <a:bodyPr>
            <a:normAutofit lnSpcReduction="10000"/>
          </a:bodyPr>
          <a:lstStyle/>
          <a:p>
            <a:r>
              <a:rPr lang="en-US" dirty="0"/>
              <a:t>R</a:t>
            </a:r>
            <a:r>
              <a:rPr lang="ru-RU" dirty="0"/>
              <a:t>.</a:t>
            </a:r>
            <a:r>
              <a:rPr lang="en-US" dirty="0"/>
              <a:t> U</a:t>
            </a:r>
            <a:r>
              <a:rPr lang="ru-RU" dirty="0"/>
              <a:t>. </a:t>
            </a:r>
            <a:r>
              <a:rPr lang="en-US" dirty="0" err="1"/>
              <a:t>Beisembaev</a:t>
            </a:r>
            <a:r>
              <a:rPr lang="ru-RU" dirty="0"/>
              <a:t>, </a:t>
            </a:r>
            <a:r>
              <a:rPr lang="en-US" dirty="0"/>
              <a:t>E</a:t>
            </a:r>
            <a:r>
              <a:rPr lang="ru-RU" dirty="0"/>
              <a:t>.</a:t>
            </a:r>
            <a:r>
              <a:rPr lang="en-US" dirty="0"/>
              <a:t> A</a:t>
            </a:r>
            <a:r>
              <a:rPr lang="ru-RU" dirty="0"/>
              <a:t>. </a:t>
            </a:r>
            <a:r>
              <a:rPr lang="en-US" dirty="0" err="1"/>
              <a:t>Beisembaeva</a:t>
            </a:r>
            <a:r>
              <a:rPr lang="ru-RU" dirty="0"/>
              <a:t>, </a:t>
            </a:r>
            <a:r>
              <a:rPr lang="en-US" dirty="0"/>
              <a:t>O</a:t>
            </a:r>
            <a:r>
              <a:rPr lang="ru-RU" dirty="0"/>
              <a:t>.</a:t>
            </a:r>
            <a:r>
              <a:rPr lang="en-US" dirty="0"/>
              <a:t> D</a:t>
            </a:r>
            <a:r>
              <a:rPr lang="ru-RU" dirty="0"/>
              <a:t>. </a:t>
            </a:r>
            <a:r>
              <a:rPr lang="en-US" dirty="0" err="1"/>
              <a:t>Dalkarov</a:t>
            </a:r>
            <a:r>
              <a:rPr lang="ru-RU" dirty="0"/>
              <a:t>, </a:t>
            </a:r>
            <a:r>
              <a:rPr lang="en-US" dirty="0"/>
              <a:t>V</a:t>
            </a:r>
            <a:r>
              <a:rPr lang="ru-RU" dirty="0"/>
              <a:t>.</a:t>
            </a:r>
            <a:r>
              <a:rPr lang="en-US" dirty="0"/>
              <a:t> A</a:t>
            </a:r>
            <a:r>
              <a:rPr lang="ru-RU" dirty="0"/>
              <a:t>. </a:t>
            </a:r>
            <a:r>
              <a:rPr lang="en-US" dirty="0" err="1"/>
              <a:t>Ryabov</a:t>
            </a:r>
            <a:r>
              <a:rPr lang="ru-RU" dirty="0"/>
              <a:t>, </a:t>
            </a:r>
            <a:r>
              <a:rPr lang="en-US" dirty="0"/>
              <a:t>S</a:t>
            </a:r>
            <a:r>
              <a:rPr lang="ru-RU" dirty="0"/>
              <a:t>.</a:t>
            </a:r>
            <a:r>
              <a:rPr lang="en-US" dirty="0"/>
              <a:t> B</a:t>
            </a:r>
            <a:r>
              <a:rPr lang="ru-RU" dirty="0"/>
              <a:t>. </a:t>
            </a:r>
            <a:r>
              <a:rPr lang="en-US" dirty="0" err="1" smtClean="0"/>
              <a:t>Shaulov</a:t>
            </a:r>
            <a:r>
              <a:rPr lang="ru-RU" dirty="0" smtClean="0"/>
              <a:t>, </a:t>
            </a:r>
            <a:r>
              <a:rPr lang="en-US" dirty="0"/>
              <a:t>M</a:t>
            </a:r>
            <a:r>
              <a:rPr lang="ru-RU" dirty="0"/>
              <a:t>.</a:t>
            </a:r>
            <a:r>
              <a:rPr lang="en-US" dirty="0"/>
              <a:t> I</a:t>
            </a:r>
            <a:r>
              <a:rPr lang="ru-RU" dirty="0"/>
              <a:t>. </a:t>
            </a:r>
            <a:r>
              <a:rPr lang="en-US" dirty="0" err="1"/>
              <a:t>Vildanova</a:t>
            </a:r>
            <a:r>
              <a:rPr lang="ru-RU" dirty="0"/>
              <a:t>, </a:t>
            </a:r>
            <a:r>
              <a:rPr lang="en-US" dirty="0"/>
              <a:t>V</a:t>
            </a:r>
            <a:r>
              <a:rPr lang="ru-RU" dirty="0"/>
              <a:t>.</a:t>
            </a:r>
            <a:r>
              <a:rPr lang="en-US" dirty="0"/>
              <a:t> V</a:t>
            </a:r>
            <a:r>
              <a:rPr lang="ru-RU" dirty="0"/>
              <a:t>. </a:t>
            </a:r>
            <a:r>
              <a:rPr lang="en-US" dirty="0"/>
              <a:t>Zhukov</a:t>
            </a:r>
          </a:p>
          <a:p>
            <a:pPr lvl="1"/>
            <a:r>
              <a:rPr lang="en-US" dirty="0"/>
              <a:t>P. N. Lebedev Physical Institute of the Russian Academy of Sciences, Moscow, Russia</a:t>
            </a:r>
          </a:p>
          <a:p>
            <a:r>
              <a:rPr lang="en-US" dirty="0" smtClean="0"/>
              <a:t>K</a:t>
            </a:r>
            <a:r>
              <a:rPr lang="en-US" dirty="0"/>
              <a:t>. A. </a:t>
            </a:r>
            <a:r>
              <a:rPr lang="en-US" dirty="0" err="1" smtClean="0"/>
              <a:t>Baigarin</a:t>
            </a:r>
            <a:r>
              <a:rPr lang="en-US" dirty="0" smtClean="0"/>
              <a:t>, </a:t>
            </a:r>
            <a:r>
              <a:rPr lang="en-US" dirty="0" smtClean="0"/>
              <a:t>A. </a:t>
            </a:r>
            <a:r>
              <a:rPr lang="en-US" dirty="0" err="1" smtClean="0"/>
              <a:t>Batyrkhanov</a:t>
            </a:r>
            <a:r>
              <a:rPr lang="en-US" dirty="0" smtClean="0"/>
              <a:t>, </a:t>
            </a:r>
            <a:r>
              <a:rPr lang="en-US" dirty="0" smtClean="0"/>
              <a:t>T. </a:t>
            </a:r>
            <a:r>
              <a:rPr lang="en-US" dirty="0" err="1" smtClean="0"/>
              <a:t>Uakhitov</a:t>
            </a:r>
            <a:endParaRPr lang="en-US" dirty="0"/>
          </a:p>
          <a:p>
            <a:pPr lvl="1"/>
            <a:r>
              <a:rPr lang="en-US" dirty="0"/>
              <a:t>Nazarbayev University, Astana, Kazakhstan</a:t>
            </a:r>
          </a:p>
          <a:p>
            <a:r>
              <a:rPr lang="en-US" dirty="0"/>
              <a:t>T. X. </a:t>
            </a:r>
            <a:r>
              <a:rPr lang="en-US" dirty="0" err="1"/>
              <a:t>Sadykov</a:t>
            </a:r>
            <a:endParaRPr lang="en-US" dirty="0"/>
          </a:p>
          <a:p>
            <a:pPr lvl="1"/>
            <a:r>
              <a:rPr lang="en-US" dirty="0"/>
              <a:t>LLP “Institute of Physics and Technology”, Almaty, </a:t>
            </a:r>
            <a:r>
              <a:rPr lang="en-US" dirty="0" smtClean="0"/>
              <a:t>Kazakhstan</a:t>
            </a:r>
          </a:p>
          <a:p>
            <a:r>
              <a:rPr lang="en-US" dirty="0"/>
              <a:t>D. </a:t>
            </a:r>
            <a:r>
              <a:rPr lang="en-US" dirty="0" smtClean="0"/>
              <a:t>Beznosko, </a:t>
            </a:r>
            <a:r>
              <a:rPr lang="en-US" dirty="0"/>
              <a:t>A. </a:t>
            </a:r>
            <a:r>
              <a:rPr lang="en-US" dirty="0" err="1"/>
              <a:t>Iakovlev</a:t>
            </a:r>
            <a:endParaRPr lang="en-US" dirty="0" smtClean="0"/>
          </a:p>
          <a:p>
            <a:pPr lvl="1"/>
            <a:r>
              <a:rPr lang="en-US" dirty="0" smtClean="0"/>
              <a:t>Bard College, New Orleans, USA</a:t>
            </a:r>
            <a:endParaRPr lang="en-US" dirty="0"/>
          </a:p>
          <a:p>
            <a:endParaRPr lang="en-US" dirty="0"/>
          </a:p>
        </p:txBody>
      </p:sp>
    </p:spTree>
    <p:extLst>
      <p:ext uri="{BB962C8B-B14F-4D97-AF65-F5344CB8AC3E}">
        <p14:creationId xmlns:p14="http://schemas.microsoft.com/office/powerpoint/2010/main" val="222752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51" y="69010"/>
            <a:ext cx="8712968" cy="997789"/>
          </a:xfrm>
        </p:spPr>
        <p:txBody>
          <a:bodyPr>
            <a:normAutofit fontScale="90000"/>
          </a:bodyPr>
          <a:lstStyle/>
          <a:p>
            <a:r>
              <a:rPr lang="en-US" dirty="0" smtClean="0"/>
              <a:t>Horizon-10T </a:t>
            </a:r>
            <a:r>
              <a:rPr lang="en-US" dirty="0"/>
              <a:t>(HT) Detector System </a:t>
            </a:r>
            <a:r>
              <a:rPr lang="en-US" sz="2800" dirty="0"/>
              <a:t>[</a:t>
            </a:r>
            <a:r>
              <a:rPr lang="en-US" sz="2800" dirty="0" smtClean="0"/>
              <a:t>1</a:t>
            </a:r>
            <a:r>
              <a:rPr lang="en-US" dirty="0" smtClean="0"/>
              <a:t>, 2, 3</a:t>
            </a:r>
            <a:r>
              <a:rPr lang="en-US" sz="2800" dirty="0" smtClean="0"/>
              <a:t>]</a:t>
            </a:r>
            <a:endParaRPr lang="en-US" dirty="0"/>
          </a:p>
        </p:txBody>
      </p:sp>
      <p:sp>
        <p:nvSpPr>
          <p:cNvPr id="5" name="Content Placeholder 2"/>
          <p:cNvSpPr>
            <a:spLocks noGrp="1"/>
          </p:cNvSpPr>
          <p:nvPr>
            <p:ph idx="1"/>
          </p:nvPr>
        </p:nvSpPr>
        <p:spPr>
          <a:xfrm>
            <a:off x="5225426" y="877019"/>
            <a:ext cx="3442855" cy="5791200"/>
          </a:xfrm>
        </p:spPr>
        <p:txBody>
          <a:bodyPr>
            <a:noAutofit/>
          </a:bodyPr>
          <a:lstStyle/>
          <a:p>
            <a:r>
              <a:rPr lang="en-US" sz="1600" dirty="0">
                <a:latin typeface="Calibri" panose="020F0502020204030204" pitchFamily="34" charset="0"/>
              </a:rPr>
              <a:t>An innovative detector system</a:t>
            </a:r>
          </a:p>
          <a:p>
            <a:pPr lvl="1"/>
            <a:r>
              <a:rPr lang="en-US" sz="1400" dirty="0">
                <a:latin typeface="Calibri" panose="020F0502020204030204" pitchFamily="34" charset="0"/>
              </a:rPr>
              <a:t> pulse shape -&gt; disk width </a:t>
            </a:r>
            <a:r>
              <a:rPr lang="en-US" sz="1400" dirty="0" smtClean="0">
                <a:latin typeface="Calibri" panose="020F0502020204030204" pitchFamily="34" charset="0"/>
              </a:rPr>
              <a:t>information</a:t>
            </a:r>
          </a:p>
          <a:p>
            <a:pPr lvl="1"/>
            <a:r>
              <a:rPr lang="en-US" sz="1400" dirty="0" smtClean="0">
                <a:latin typeface="Calibri" panose="020F0502020204030204" pitchFamily="34" charset="0"/>
              </a:rPr>
              <a:t> 2 </a:t>
            </a:r>
            <a:r>
              <a:rPr lang="en-US" sz="1400" cap="none" dirty="0" smtClean="0">
                <a:latin typeface="Calibri" panose="020F0502020204030204" pitchFamily="34" charset="0"/>
              </a:rPr>
              <a:t>ns</a:t>
            </a:r>
            <a:r>
              <a:rPr lang="en-US" sz="1400" dirty="0" smtClean="0">
                <a:latin typeface="Calibri" panose="020F0502020204030204" pitchFamily="34" charset="0"/>
              </a:rPr>
              <a:t> </a:t>
            </a:r>
            <a:r>
              <a:rPr lang="en-US" sz="1400" dirty="0">
                <a:latin typeface="Calibri" panose="020F0502020204030204" pitchFamily="34" charset="0"/>
              </a:rPr>
              <a:t>resolution</a:t>
            </a:r>
          </a:p>
          <a:p>
            <a:r>
              <a:rPr lang="en-US" sz="1600" dirty="0">
                <a:latin typeface="Calibri" panose="020F0502020204030204" pitchFamily="34" charset="0"/>
              </a:rPr>
              <a:t>EAS E&gt; </a:t>
            </a:r>
            <a:r>
              <a:rPr lang="en-US" sz="1600" dirty="0" smtClean="0">
                <a:latin typeface="Calibri" panose="020F0502020204030204" pitchFamily="34" charset="0"/>
              </a:rPr>
              <a:t>10</a:t>
            </a:r>
            <a:r>
              <a:rPr lang="en-US" sz="1600" baseline="30000" dirty="0" smtClean="0">
                <a:latin typeface="Calibri" panose="020F0502020204030204" pitchFamily="34" charset="0"/>
              </a:rPr>
              <a:t>16</a:t>
            </a:r>
            <a:r>
              <a:rPr lang="en-US" sz="1600" dirty="0" smtClean="0">
                <a:latin typeface="Calibri" panose="020F0502020204030204" pitchFamily="34" charset="0"/>
              </a:rPr>
              <a:t> </a:t>
            </a:r>
            <a:r>
              <a:rPr lang="en-US" sz="1600" dirty="0">
                <a:latin typeface="Calibri" panose="020F0502020204030204" pitchFamily="34" charset="0"/>
              </a:rPr>
              <a:t>eV </a:t>
            </a:r>
            <a:r>
              <a:rPr lang="en-US" sz="1600" dirty="0" smtClean="0">
                <a:latin typeface="Calibri" panose="020F0502020204030204" pitchFamily="34" charset="0"/>
              </a:rPr>
              <a:t>; Zenith </a:t>
            </a:r>
            <a:r>
              <a:rPr lang="en-US" sz="1600" dirty="0">
                <a:latin typeface="Calibri" panose="020F0502020204030204" pitchFamily="34" charset="0"/>
              </a:rPr>
              <a:t>angles (0</a:t>
            </a:r>
            <a:r>
              <a:rPr lang="en-US" sz="1600" baseline="30000" dirty="0">
                <a:latin typeface="Calibri" panose="020F0502020204030204" pitchFamily="34" charset="0"/>
              </a:rPr>
              <a:t>o</a:t>
            </a:r>
            <a:r>
              <a:rPr lang="en-US" sz="1600" dirty="0">
                <a:latin typeface="Calibri" panose="020F0502020204030204" pitchFamily="34" charset="0"/>
              </a:rPr>
              <a:t> - 85</a:t>
            </a:r>
            <a:r>
              <a:rPr lang="en-US" sz="1600" baseline="30000" dirty="0">
                <a:latin typeface="Calibri" panose="020F0502020204030204" pitchFamily="34" charset="0"/>
              </a:rPr>
              <a:t>o</a:t>
            </a:r>
            <a:r>
              <a:rPr lang="en-US" sz="1600" dirty="0">
                <a:latin typeface="Calibri" panose="020F0502020204030204" pitchFamily="34" charset="0"/>
              </a:rPr>
              <a:t>).</a:t>
            </a:r>
          </a:p>
          <a:p>
            <a:r>
              <a:rPr lang="en-US" sz="1600" dirty="0">
                <a:latin typeface="Calibri" panose="020F0502020204030204" pitchFamily="34" charset="0"/>
              </a:rPr>
              <a:t>At Tien Shan high-altitude Science Station </a:t>
            </a:r>
            <a:r>
              <a:rPr lang="en-US" sz="1600" dirty="0" smtClean="0">
                <a:latin typeface="Calibri" panose="020F0502020204030204" pitchFamily="34" charset="0"/>
              </a:rPr>
              <a:t> </a:t>
            </a:r>
            <a:r>
              <a:rPr lang="en-US" sz="1600" dirty="0">
                <a:latin typeface="Calibri" panose="020F0502020204030204" pitchFamily="34" charset="0"/>
              </a:rPr>
              <a:t>~3340 meters above the sea level</a:t>
            </a:r>
          </a:p>
          <a:p>
            <a:r>
              <a:rPr lang="en-US" sz="1600" b="1" dirty="0" smtClean="0">
                <a:latin typeface="Calibri" panose="020F0502020204030204" pitchFamily="34" charset="0"/>
              </a:rPr>
              <a:t>TEN </a:t>
            </a:r>
            <a:r>
              <a:rPr lang="en-US" sz="1600" dirty="0" smtClean="0">
                <a:latin typeface="Calibri" panose="020F0502020204030204" pitchFamily="34" charset="0"/>
              </a:rPr>
              <a:t>(points 9 and 10 are recent upgrade) charged </a:t>
            </a:r>
            <a:r>
              <a:rPr lang="en-US" sz="1600" dirty="0">
                <a:latin typeface="Calibri" panose="020F0502020204030204" pitchFamily="34" charset="0"/>
              </a:rPr>
              <a:t>particle detection points </a:t>
            </a:r>
            <a:r>
              <a:rPr lang="en-US" sz="1600" dirty="0" smtClean="0">
                <a:latin typeface="Calibri" panose="020F0502020204030204" pitchFamily="34" charset="0"/>
              </a:rPr>
              <a:t>[</a:t>
            </a:r>
            <a:r>
              <a:rPr lang="en-US" sz="1600" dirty="0">
                <a:latin typeface="Calibri" panose="020F0502020204030204" pitchFamily="34" charset="0"/>
              </a:rPr>
              <a:t>8</a:t>
            </a:r>
            <a:r>
              <a:rPr lang="en-US" sz="1600" dirty="0" smtClean="0">
                <a:latin typeface="Calibri" panose="020F0502020204030204" pitchFamily="34" charset="0"/>
              </a:rPr>
              <a:t>]</a:t>
            </a:r>
          </a:p>
          <a:p>
            <a:pPr lvl="1"/>
            <a:r>
              <a:rPr lang="en-US" sz="1400" dirty="0">
                <a:latin typeface="Calibri" panose="020F0502020204030204" pitchFamily="34" charset="0"/>
              </a:rPr>
              <a:t>separated by the distance up to 1.3 kilometer</a:t>
            </a:r>
          </a:p>
          <a:p>
            <a:r>
              <a:rPr lang="en-US" sz="1600" dirty="0" smtClean="0">
                <a:latin typeface="Calibri" panose="020F0502020204030204" pitchFamily="34" charset="0"/>
              </a:rPr>
              <a:t>Hardware trigger points 5+6</a:t>
            </a:r>
          </a:p>
          <a:p>
            <a:r>
              <a:rPr lang="en-US" sz="1600" dirty="0" smtClean="0">
                <a:latin typeface="Calibri" panose="020F0502020204030204" pitchFamily="34" charset="0"/>
              </a:rPr>
              <a:t>Optical </a:t>
            </a:r>
            <a:r>
              <a:rPr lang="en-US" sz="1600" dirty="0">
                <a:latin typeface="Calibri" panose="020F0502020204030204" pitchFamily="34" charset="0"/>
              </a:rPr>
              <a:t>detector subsystem</a:t>
            </a:r>
          </a:p>
          <a:p>
            <a:pPr lvl="1"/>
            <a:r>
              <a:rPr lang="en-US" sz="1400" dirty="0">
                <a:latin typeface="Calibri" panose="020F0502020204030204" pitchFamily="34" charset="0"/>
              </a:rPr>
              <a:t> to view the Vavilov-Cherenkov light from the EAS</a:t>
            </a:r>
            <a:endParaRPr lang="en-US" sz="1400" dirty="0"/>
          </a:p>
        </p:txBody>
      </p:sp>
      <p:pic>
        <p:nvPicPr>
          <p:cNvPr id="12" name="Picture 8" descr="Set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751" y="1489493"/>
            <a:ext cx="4593043" cy="268789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264751" y="5051887"/>
          <a:ext cx="4960675" cy="1014242"/>
        </p:xfrm>
        <a:graphic>
          <a:graphicData uri="http://schemas.openxmlformats.org/drawingml/2006/table">
            <a:tbl>
              <a:tblPr firstRow="1" firstCol="1">
                <a:tableStyleId>{5C22544A-7EE6-4342-B048-85BDC9FD1C3A}</a:tableStyleId>
              </a:tblPr>
              <a:tblGrid>
                <a:gridCol w="413236"/>
                <a:gridCol w="415079"/>
                <a:gridCol w="413236"/>
                <a:gridCol w="413236"/>
                <a:gridCol w="413236"/>
                <a:gridCol w="413236"/>
                <a:gridCol w="413236"/>
                <a:gridCol w="413236"/>
                <a:gridCol w="413236"/>
                <a:gridCol w="413236"/>
                <a:gridCol w="413236"/>
                <a:gridCol w="413236"/>
              </a:tblGrid>
              <a:tr h="507121">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Station name</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Center</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err="1">
                          <a:effectLst/>
                          <a:latin typeface="Arial Unicode MS" panose="020B0604020202020204" pitchFamily="34" charset="-128"/>
                          <a:ea typeface="Arial Unicode MS" panose="020B0604020202020204" pitchFamily="34" charset="-128"/>
                          <a:cs typeface="Arial Unicode MS" panose="020B0604020202020204" pitchFamily="34" charset="-128"/>
                        </a:rPr>
                        <a:t>Yastrebov</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Stone Flower</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Left</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err="1">
                          <a:effectLst/>
                          <a:latin typeface="Arial Unicode MS" panose="020B0604020202020204" pitchFamily="34" charset="-128"/>
                          <a:ea typeface="Arial Unicode MS" panose="020B0604020202020204" pitchFamily="34" charset="-128"/>
                          <a:cs typeface="Arial Unicode MS" panose="020B0604020202020204" pitchFamily="34" charset="-128"/>
                        </a:rPr>
                        <a:t>Kurashkin</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Right</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Bottom</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Upper</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Cher</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600m</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Bunker</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r>
              <a:tr h="507121">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Station </a:t>
                      </a:r>
                      <a:r>
                        <a:rPr lang="en-US" sz="9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indent="21590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1</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2</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3</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4</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5</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6</a:t>
                      </a:r>
                    </a:p>
                  </a:txBody>
                  <a:tcPr marL="0" marR="0" marT="0" marB="0" anchor="ctr"/>
                </a:tc>
                <a:tc>
                  <a:txBody>
                    <a:bodyPr/>
                    <a:lstStyle/>
                    <a:p>
                      <a:pPr marL="0" marR="0" indent="215900" algn="l">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7</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8</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rPr>
                        <a:t>VCD</a:t>
                      </a: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ru-RU" sz="9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9</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indent="0" algn="ctr">
                        <a:lnSpc>
                          <a:spcPct val="115000"/>
                        </a:lnSpc>
                        <a:spcBef>
                          <a:spcPts val="0"/>
                        </a:spcBef>
                        <a:spcAft>
                          <a:spcPts val="600"/>
                        </a:spcAft>
                        <a:tabLst>
                          <a:tab pos="215900" algn="l"/>
                          <a:tab pos="215900" algn="l"/>
                        </a:tabLst>
                      </a:pPr>
                      <a:r>
                        <a:rPr lang="ru-RU" sz="90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10</a:t>
                      </a:r>
                      <a:endParaRPr lang="en-US" sz="90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r>
            </a:tbl>
          </a:graphicData>
        </a:graphic>
      </p:graphicFrame>
      <p:sp>
        <p:nvSpPr>
          <p:cNvPr id="3" name="Slide Number Placeholder 2"/>
          <p:cNvSpPr>
            <a:spLocks noGrp="1"/>
          </p:cNvSpPr>
          <p:nvPr>
            <p:ph type="sldNum" sz="quarter" idx="12"/>
          </p:nvPr>
        </p:nvSpPr>
        <p:spPr>
          <a:xfrm>
            <a:off x="8519838" y="6303094"/>
            <a:ext cx="413483" cy="365125"/>
          </a:xfrm>
        </p:spPr>
        <p:txBody>
          <a:bodyPr/>
          <a:lstStyle/>
          <a:p>
            <a:fld id="{BA285C80-A276-44B4-A8BC-0D63B4B68DA1}" type="slidenum">
              <a:rPr lang="en-US" smtClean="0"/>
              <a:t>14</a:t>
            </a:fld>
            <a:endParaRPr lang="en-US" dirty="0"/>
          </a:p>
        </p:txBody>
      </p:sp>
    </p:spTree>
    <p:extLst>
      <p:ext uri="{BB962C8B-B14F-4D97-AF65-F5344CB8AC3E}">
        <p14:creationId xmlns:p14="http://schemas.microsoft.com/office/powerpoint/2010/main" val="1855513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75" y="368032"/>
            <a:ext cx="8229600" cy="1066800"/>
          </a:xfrm>
        </p:spPr>
        <p:txBody>
          <a:bodyPr/>
          <a:lstStyle/>
          <a:p>
            <a:r>
              <a:rPr lang="en-US" dirty="0"/>
              <a:t>Horizon-T (HT) Detector System</a:t>
            </a:r>
          </a:p>
        </p:txBody>
      </p:sp>
      <p:sp>
        <p:nvSpPr>
          <p:cNvPr id="3" name="Content Placeholder 2"/>
          <p:cNvSpPr>
            <a:spLocks noGrp="1"/>
          </p:cNvSpPr>
          <p:nvPr>
            <p:ph idx="1"/>
          </p:nvPr>
        </p:nvSpPr>
        <p:spPr>
          <a:xfrm>
            <a:off x="311822" y="1450654"/>
            <a:ext cx="4330824" cy="3406018"/>
          </a:xfrm>
        </p:spPr>
        <p:txBody>
          <a:bodyPr>
            <a:normAutofit fontScale="70000" lnSpcReduction="20000"/>
          </a:bodyPr>
          <a:lstStyle/>
          <a:p>
            <a:r>
              <a:rPr lang="en-US" dirty="0" smtClean="0">
                <a:solidFill>
                  <a:schemeClr val="tx1"/>
                </a:solidFill>
              </a:rPr>
              <a:t>Z plane detectors </a:t>
            </a:r>
          </a:p>
          <a:p>
            <a:pPr lvl="1"/>
            <a:r>
              <a:rPr lang="en-US" dirty="0" smtClean="0">
                <a:solidFill>
                  <a:schemeClr val="tx1"/>
                </a:solidFill>
              </a:rPr>
              <a:t>R7723 </a:t>
            </a:r>
            <a:r>
              <a:rPr lang="en-US" dirty="0" err="1" smtClean="0">
                <a:solidFill>
                  <a:schemeClr val="tx1"/>
                </a:solidFill>
              </a:rPr>
              <a:t>Hamamtsu</a:t>
            </a:r>
            <a:r>
              <a:rPr lang="en-US" dirty="0" smtClean="0">
                <a:solidFill>
                  <a:schemeClr val="tx1"/>
                </a:solidFill>
              </a:rPr>
              <a:t> [6] </a:t>
            </a:r>
            <a:r>
              <a:rPr lang="en-US" dirty="0">
                <a:solidFill>
                  <a:schemeClr val="tx1"/>
                </a:solidFill>
              </a:rPr>
              <a:t>PMT (1.2 ns resolution</a:t>
            </a:r>
            <a:r>
              <a:rPr lang="en-US" dirty="0" smtClean="0">
                <a:solidFill>
                  <a:schemeClr val="tx1"/>
                </a:solidFill>
              </a:rPr>
              <a:t>) at points 1-8</a:t>
            </a:r>
          </a:p>
          <a:p>
            <a:pPr lvl="1"/>
            <a:r>
              <a:rPr lang="en-US" dirty="0" smtClean="0">
                <a:solidFill>
                  <a:schemeClr val="tx1"/>
                </a:solidFill>
                <a:latin typeface="Calibri" panose="020F0502020204030204" pitchFamily="34" charset="0"/>
              </a:rPr>
              <a:t>H6527 Hamamatsu PMT at points 9-10</a:t>
            </a:r>
            <a:endParaRPr lang="en-US" dirty="0">
              <a:solidFill>
                <a:schemeClr val="tx1"/>
              </a:solidFill>
            </a:endParaRPr>
          </a:p>
          <a:p>
            <a:r>
              <a:rPr lang="en-US" dirty="0" smtClean="0">
                <a:solidFill>
                  <a:schemeClr val="tx1"/>
                </a:solidFill>
              </a:rPr>
              <a:t>5-12 m</a:t>
            </a:r>
            <a:r>
              <a:rPr lang="en-US" baseline="30000" dirty="0" smtClean="0">
                <a:solidFill>
                  <a:schemeClr val="tx1"/>
                </a:solidFill>
              </a:rPr>
              <a:t>2 </a:t>
            </a:r>
            <a:r>
              <a:rPr lang="en-US" dirty="0" smtClean="0">
                <a:solidFill>
                  <a:schemeClr val="tx1"/>
                </a:solidFill>
              </a:rPr>
              <a:t>at far points planned [8]</a:t>
            </a:r>
          </a:p>
          <a:p>
            <a:r>
              <a:rPr lang="en-US" dirty="0" smtClean="0">
                <a:solidFill>
                  <a:schemeClr val="tx1"/>
                </a:solidFill>
              </a:rPr>
              <a:t>500 MHz digitization CAEN [9] DT5730 </a:t>
            </a:r>
            <a:r>
              <a:rPr lang="en-US" dirty="0">
                <a:solidFill>
                  <a:schemeClr val="tx1"/>
                </a:solidFill>
              </a:rPr>
              <a:t>ADC </a:t>
            </a:r>
            <a:endParaRPr lang="en-US" dirty="0" smtClean="0">
              <a:solidFill>
                <a:schemeClr val="tx1"/>
              </a:solidFill>
            </a:endParaRPr>
          </a:p>
          <a:p>
            <a:r>
              <a:rPr lang="en-US" dirty="0" smtClean="0">
                <a:solidFill>
                  <a:schemeClr val="tx1"/>
                </a:solidFill>
              </a:rPr>
              <a:t>Cherenkov-Vavilov light detector </a:t>
            </a:r>
          </a:p>
          <a:p>
            <a:pPr lvl="1"/>
            <a:r>
              <a:rPr lang="en-US" dirty="0" smtClean="0">
                <a:solidFill>
                  <a:schemeClr val="tx1"/>
                </a:solidFill>
              </a:rPr>
              <a:t>with </a:t>
            </a:r>
            <a:r>
              <a:rPr lang="en-US" dirty="0" err="1" smtClean="0">
                <a:solidFill>
                  <a:schemeClr val="tx1"/>
                </a:solidFill>
              </a:rPr>
              <a:t>Hamamtsu</a:t>
            </a:r>
            <a:r>
              <a:rPr lang="en-US" dirty="0" smtClean="0">
                <a:solidFill>
                  <a:schemeClr val="tx1"/>
                </a:solidFill>
              </a:rPr>
              <a:t> </a:t>
            </a:r>
            <a:r>
              <a:rPr lang="en-US" dirty="0">
                <a:solidFill>
                  <a:schemeClr val="tx1"/>
                </a:solidFill>
              </a:rPr>
              <a:t>H6527 PMTs </a:t>
            </a:r>
          </a:p>
          <a:p>
            <a:r>
              <a:rPr lang="en-US" dirty="0" smtClean="0">
                <a:solidFill>
                  <a:schemeClr val="tx1"/>
                </a:solidFill>
              </a:rPr>
              <a:t>All channels MIP/cable/linear range calibrated</a:t>
            </a:r>
          </a:p>
          <a:p>
            <a:r>
              <a:rPr lang="en-US" dirty="0" smtClean="0">
                <a:solidFill>
                  <a:schemeClr val="tx1"/>
                </a:solidFill>
              </a:rPr>
              <a:t>Two physics runs: 2016-2017 and 2017-2018</a:t>
            </a:r>
          </a:p>
        </p:txBody>
      </p:sp>
      <p:pic>
        <p:nvPicPr>
          <p:cNvPr id="5" name="Picture 4" descr="C:\Users\www\Downloads\DSC07804.JPG"/>
          <p:cNvPicPr>
            <a:picLocks noChangeAspect="1" noChangeArrowheads="1"/>
          </p:cNvPicPr>
          <p:nvPr/>
        </p:nvPicPr>
        <p:blipFill>
          <a:blip r:embed="rId3" cstate="print"/>
          <a:srcRect l="5050" t="35463" r="6857" b="10497"/>
          <a:stretch>
            <a:fillRect/>
          </a:stretch>
        </p:blipFill>
        <p:spPr bwMode="auto">
          <a:xfrm>
            <a:off x="5794610" y="5124609"/>
            <a:ext cx="2329333" cy="949538"/>
          </a:xfrm>
          <a:prstGeom prst="rect">
            <a:avLst/>
          </a:prstGeom>
          <a:noFill/>
        </p:spPr>
      </p:pic>
      <p:pic>
        <p:nvPicPr>
          <p:cNvPr id="6" name="Picture 5" descr="C:\Users\www\Desktop\NU\Internship\Summer 2015\Moscow conference\5743_L.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90441" y="3071856"/>
            <a:ext cx="2335980" cy="906320"/>
          </a:xfrm>
          <a:prstGeom prst="rect">
            <a:avLst/>
          </a:prstGeom>
          <a:noFill/>
        </p:spPr>
      </p:pic>
      <p:pic>
        <p:nvPicPr>
          <p:cNvPr id="7" name="Picture 6" descr="Оптический детектор 2"/>
          <p:cNvPicPr/>
          <p:nvPr/>
        </p:nvPicPr>
        <p:blipFill>
          <a:blip r:embed="rId5" cstate="print">
            <a:extLst>
              <a:ext uri="{28A0092B-C50C-407E-A947-70E740481C1C}">
                <a14:useLocalDpi xmlns:a14="http://schemas.microsoft.com/office/drawing/2010/main" val="0"/>
              </a:ext>
            </a:extLst>
          </a:blip>
          <a:stretch>
            <a:fillRect/>
          </a:stretch>
        </p:blipFill>
        <p:spPr bwMode="auto">
          <a:xfrm>
            <a:off x="7095277" y="2892109"/>
            <a:ext cx="1646713" cy="2008232"/>
          </a:xfrm>
          <a:prstGeom prst="rect">
            <a:avLst/>
          </a:prstGeom>
          <a:noFill/>
          <a:ln>
            <a:noFill/>
          </a:ln>
        </p:spPr>
      </p:pic>
      <p:pic>
        <p:nvPicPr>
          <p:cNvPr id="8" name="Picture 7" descr="Кураш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1445414"/>
            <a:ext cx="2348571" cy="1317883"/>
          </a:xfrm>
          <a:prstGeom prst="rect">
            <a:avLst/>
          </a:prstGeom>
          <a:noFill/>
          <a:ln>
            <a:noFill/>
          </a:ln>
        </p:spPr>
      </p:pic>
      <p:sp>
        <p:nvSpPr>
          <p:cNvPr id="10" name="Rectangle 9"/>
          <p:cNvSpPr/>
          <p:nvPr/>
        </p:nvSpPr>
        <p:spPr>
          <a:xfrm>
            <a:off x="311822" y="5095094"/>
            <a:ext cx="4572000" cy="1200329"/>
          </a:xfrm>
          <a:prstGeom prst="rect">
            <a:avLst/>
          </a:prstGeom>
        </p:spPr>
        <p:txBody>
          <a:bodyPr>
            <a:spAutoFit/>
          </a:bodyPr>
          <a:lstStyle/>
          <a:p>
            <a:r>
              <a:rPr lang="en-US" dirty="0" smtClean="0"/>
              <a:t>R7723 PMT with glass gives pulse front resolution of ~2.2ns</a:t>
            </a:r>
          </a:p>
          <a:p>
            <a:pPr lvl="1"/>
            <a:r>
              <a:rPr lang="en-US" dirty="0" smtClean="0"/>
              <a:t>Scintillator additional contribution ~5ns</a:t>
            </a:r>
          </a:p>
        </p:txBody>
      </p:sp>
      <p:sp>
        <p:nvSpPr>
          <p:cNvPr id="11" name="Slide Number Placeholder 10"/>
          <p:cNvSpPr>
            <a:spLocks noGrp="1"/>
          </p:cNvSpPr>
          <p:nvPr>
            <p:ph type="sldNum" sz="quarter" idx="12"/>
          </p:nvPr>
        </p:nvSpPr>
        <p:spPr/>
        <p:txBody>
          <a:bodyPr/>
          <a:lstStyle/>
          <a:p>
            <a:fld id="{BA285C80-A276-44B4-A8BC-0D63B4B68DA1}" type="slidenum">
              <a:rPr lang="en-US" smtClean="0"/>
              <a:t>15</a:t>
            </a:fld>
            <a:endParaRPr lang="en-US" dirty="0"/>
          </a:p>
        </p:txBody>
      </p:sp>
    </p:spTree>
    <p:extLst>
      <p:ext uri="{BB962C8B-B14F-4D97-AF65-F5344CB8AC3E}">
        <p14:creationId xmlns:p14="http://schemas.microsoft.com/office/powerpoint/2010/main" val="328079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3" y="2636912"/>
            <a:ext cx="4885421" cy="3448533"/>
          </a:xfrm>
          <a:prstGeom prst="rect">
            <a:avLst/>
          </a:prstGeom>
          <a:noFill/>
          <a:ln>
            <a:noFill/>
          </a:ln>
        </p:spPr>
      </p:pic>
      <p:sp>
        <p:nvSpPr>
          <p:cNvPr id="2" name="Title 1"/>
          <p:cNvSpPr>
            <a:spLocks noGrp="1"/>
          </p:cNvSpPr>
          <p:nvPr>
            <p:ph type="title"/>
          </p:nvPr>
        </p:nvSpPr>
        <p:spPr>
          <a:xfrm>
            <a:off x="385192" y="235502"/>
            <a:ext cx="8229600" cy="792088"/>
          </a:xfrm>
        </p:spPr>
        <p:txBody>
          <a:bodyPr/>
          <a:lstStyle/>
          <a:p>
            <a:pPr algn="ctr"/>
            <a:r>
              <a:rPr lang="en-US" dirty="0" smtClean="0"/>
              <a:t>Typical methods </a:t>
            </a:r>
            <a:r>
              <a:rPr lang="en-US" dirty="0"/>
              <a:t>of CR physics</a:t>
            </a:r>
          </a:p>
        </p:txBody>
      </p:sp>
      <p:sp>
        <p:nvSpPr>
          <p:cNvPr id="3" name="Content Placeholder 2"/>
          <p:cNvSpPr>
            <a:spLocks noGrp="1"/>
          </p:cNvSpPr>
          <p:nvPr>
            <p:ph idx="1"/>
          </p:nvPr>
        </p:nvSpPr>
        <p:spPr>
          <a:xfrm>
            <a:off x="5052052" y="1628800"/>
            <a:ext cx="3634748" cy="4536504"/>
          </a:xfrm>
        </p:spPr>
        <p:txBody>
          <a:bodyPr>
            <a:normAutofit/>
          </a:bodyPr>
          <a:lstStyle/>
          <a:p>
            <a:r>
              <a:rPr lang="en-US" dirty="0"/>
              <a:t>Can reconstruct using particle </a:t>
            </a:r>
            <a:r>
              <a:rPr lang="en-US" dirty="0" smtClean="0"/>
              <a:t>density distribution</a:t>
            </a:r>
            <a:endParaRPr lang="en-US" dirty="0"/>
          </a:p>
          <a:p>
            <a:r>
              <a:rPr lang="en-US" dirty="0"/>
              <a:t>Need to calibrate detection points to obtain equivalent MIP number</a:t>
            </a:r>
          </a:p>
          <a:p>
            <a:r>
              <a:rPr lang="en-US" dirty="0"/>
              <a:t>If know time and width, additional methods can be used (CORSIKA</a:t>
            </a:r>
            <a:r>
              <a:rPr lang="en-US" dirty="0" smtClean="0"/>
              <a:t>) [5]</a:t>
            </a:r>
            <a:endParaRPr lang="en-US" dirty="0"/>
          </a:p>
        </p:txBody>
      </p:sp>
      <p:pic>
        <p:nvPicPr>
          <p:cNvPr id="5" name="Picture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957" y="1340768"/>
            <a:ext cx="1842278" cy="982966"/>
          </a:xfrm>
          <a:prstGeom prst="rect">
            <a:avLst/>
          </a:prstGeom>
          <a:noFill/>
          <a:ln>
            <a:noFill/>
          </a:ln>
          <a:scene3d>
            <a:camera prst="orthographicFront">
              <a:rot lat="0" lon="10800000" rev="0"/>
            </a:camera>
            <a:lightRig rig="threePt" dir="t"/>
          </a:scene3d>
        </p:spPr>
      </p:pic>
      <p:pic>
        <p:nvPicPr>
          <p:cNvPr id="6" name="Pictur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5087" y="1351353"/>
            <a:ext cx="1842277" cy="983226"/>
          </a:xfrm>
          <a:prstGeom prst="rect">
            <a:avLst/>
          </a:prstGeom>
          <a:noFill/>
          <a:ln>
            <a:noFill/>
          </a:ln>
        </p:spPr>
      </p:pic>
      <p:sp>
        <p:nvSpPr>
          <p:cNvPr id="7" name="TextBox 6"/>
          <p:cNvSpPr txBox="1"/>
          <p:nvPr/>
        </p:nvSpPr>
        <p:spPr>
          <a:xfrm>
            <a:off x="2483768" y="2281142"/>
            <a:ext cx="1563248" cy="261610"/>
          </a:xfrm>
          <a:prstGeom prst="rect">
            <a:avLst/>
          </a:prstGeom>
          <a:noFill/>
        </p:spPr>
        <p:txBody>
          <a:bodyPr wrap="none" rtlCol="0">
            <a:spAutoFit/>
          </a:bodyPr>
          <a:lstStyle/>
          <a:p>
            <a:r>
              <a:rPr lang="en-US" sz="1100" dirty="0"/>
              <a:t>Distance from core, m</a:t>
            </a:r>
          </a:p>
        </p:txBody>
      </p:sp>
      <p:sp>
        <p:nvSpPr>
          <p:cNvPr id="8" name="TextBox 7"/>
          <p:cNvSpPr txBox="1"/>
          <p:nvPr/>
        </p:nvSpPr>
        <p:spPr>
          <a:xfrm rot="16200000">
            <a:off x="1532856" y="1618261"/>
            <a:ext cx="723275" cy="261610"/>
          </a:xfrm>
          <a:prstGeom prst="rect">
            <a:avLst/>
          </a:prstGeom>
          <a:noFill/>
        </p:spPr>
        <p:txBody>
          <a:bodyPr wrap="none" rtlCol="0">
            <a:spAutoFit/>
          </a:bodyPr>
          <a:lstStyle/>
          <a:p>
            <a:r>
              <a:rPr lang="en-US" sz="1100" dirty="0"/>
              <a:t>Time, ns</a:t>
            </a:r>
          </a:p>
        </p:txBody>
      </p:sp>
      <p:sp>
        <p:nvSpPr>
          <p:cNvPr id="10" name="Rounded Rectangle 9"/>
          <p:cNvSpPr/>
          <p:nvPr/>
        </p:nvSpPr>
        <p:spPr>
          <a:xfrm>
            <a:off x="1080022" y="6263559"/>
            <a:ext cx="4032448"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Observation level with detectors</a:t>
            </a:r>
          </a:p>
        </p:txBody>
      </p:sp>
      <p:sp>
        <p:nvSpPr>
          <p:cNvPr id="11" name="Isosceles Triangle 10"/>
          <p:cNvSpPr/>
          <p:nvPr/>
        </p:nvSpPr>
        <p:spPr>
          <a:xfrm>
            <a:off x="4824438"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Isosceles Triangle 11"/>
          <p:cNvSpPr/>
          <p:nvPr/>
        </p:nvSpPr>
        <p:spPr>
          <a:xfrm>
            <a:off x="4536406"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Isosceles Triangle 12"/>
          <p:cNvSpPr/>
          <p:nvPr/>
        </p:nvSpPr>
        <p:spPr>
          <a:xfrm>
            <a:off x="4248374"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Isosceles Triangle 13"/>
          <p:cNvSpPr/>
          <p:nvPr/>
        </p:nvSpPr>
        <p:spPr>
          <a:xfrm>
            <a:off x="3960342"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Isosceles Triangle 14"/>
          <p:cNvSpPr/>
          <p:nvPr/>
        </p:nvSpPr>
        <p:spPr>
          <a:xfrm>
            <a:off x="3672310"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Isosceles Triangle 15"/>
          <p:cNvSpPr/>
          <p:nvPr/>
        </p:nvSpPr>
        <p:spPr>
          <a:xfrm>
            <a:off x="3384278"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Isosceles Triangle 16"/>
          <p:cNvSpPr/>
          <p:nvPr/>
        </p:nvSpPr>
        <p:spPr>
          <a:xfrm>
            <a:off x="3096246"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Isosceles Triangle 17"/>
          <p:cNvSpPr/>
          <p:nvPr/>
        </p:nvSpPr>
        <p:spPr>
          <a:xfrm>
            <a:off x="2808214"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Isosceles Triangle 18"/>
          <p:cNvSpPr/>
          <p:nvPr/>
        </p:nvSpPr>
        <p:spPr>
          <a:xfrm>
            <a:off x="2520182" y="6119543"/>
            <a:ext cx="216024" cy="144016"/>
          </a:xfrm>
          <a:prstGeom prs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BA285C80-A276-44B4-A8BC-0D63B4B68DA1}" type="slidenum">
              <a:rPr lang="en-US" smtClean="0"/>
              <a:t>16</a:t>
            </a:fld>
            <a:endParaRPr lang="en-US"/>
          </a:p>
        </p:txBody>
      </p:sp>
    </p:spTree>
    <p:extLst>
      <p:ext uri="{BB962C8B-B14F-4D97-AF65-F5344CB8AC3E}">
        <p14:creationId xmlns:p14="http://schemas.microsoft.com/office/powerpoint/2010/main" val="3869921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7" y="174054"/>
            <a:ext cx="8229600" cy="757531"/>
          </a:xfrm>
        </p:spPr>
        <p:txBody>
          <a:bodyPr/>
          <a:lstStyle/>
          <a:p>
            <a:r>
              <a:rPr lang="en-US" dirty="0"/>
              <a:t>Standard EAS </a:t>
            </a:r>
            <a:r>
              <a:rPr lang="en-US" dirty="0" smtClean="0"/>
              <a:t>Definition</a:t>
            </a:r>
            <a:endParaRPr lang="en-US" baseline="30000" dirty="0"/>
          </a:p>
        </p:txBody>
      </p:sp>
      <p:sp>
        <p:nvSpPr>
          <p:cNvPr id="6" name="Content Placeholder 2"/>
          <p:cNvSpPr>
            <a:spLocks noGrp="1"/>
          </p:cNvSpPr>
          <p:nvPr>
            <p:ph idx="1"/>
          </p:nvPr>
        </p:nvSpPr>
        <p:spPr>
          <a:xfrm>
            <a:off x="457199" y="3573016"/>
            <a:ext cx="5122913" cy="2522984"/>
          </a:xfrm>
        </p:spPr>
        <p:txBody>
          <a:bodyPr>
            <a:normAutofit fontScale="92500" lnSpcReduction="20000"/>
          </a:bodyPr>
          <a:lstStyle/>
          <a:p>
            <a:r>
              <a:rPr lang="en-US" sz="2400" dirty="0">
                <a:latin typeface="Calibri" pitchFamily="34" charset="0"/>
              </a:rPr>
              <a:t>CORSIKA</a:t>
            </a:r>
            <a:r>
              <a:rPr lang="ru-RU" sz="2400" dirty="0">
                <a:latin typeface="Calibri" pitchFamily="34" charset="0"/>
              </a:rPr>
              <a:t>*</a:t>
            </a:r>
            <a:r>
              <a:rPr lang="en-US" sz="2400" dirty="0">
                <a:latin typeface="Calibri" pitchFamily="34" charset="0"/>
              </a:rPr>
              <a:t> simulation software is based on our </a:t>
            </a:r>
            <a:r>
              <a:rPr lang="en-US" sz="2400" dirty="0" smtClean="0">
                <a:latin typeface="Calibri" pitchFamily="34" charset="0"/>
              </a:rPr>
              <a:t>understanding </a:t>
            </a:r>
            <a:r>
              <a:rPr lang="en-US" sz="2400" dirty="0">
                <a:latin typeface="Calibri" pitchFamily="34" charset="0"/>
              </a:rPr>
              <a:t>of HEP, thus simulating a ‘</a:t>
            </a:r>
            <a:r>
              <a:rPr lang="en-US" sz="2400" b="1" dirty="0">
                <a:latin typeface="Calibri" pitchFamily="34" charset="0"/>
              </a:rPr>
              <a:t>standard</a:t>
            </a:r>
            <a:r>
              <a:rPr lang="en-US" sz="2400" dirty="0">
                <a:latin typeface="Calibri" pitchFamily="34" charset="0"/>
              </a:rPr>
              <a:t>’ shower. </a:t>
            </a:r>
            <a:endParaRPr lang="en-US" sz="2400" dirty="0" smtClean="0">
              <a:latin typeface="Calibri" pitchFamily="34" charset="0"/>
            </a:endParaRPr>
          </a:p>
          <a:p>
            <a:pPr lvl="1"/>
            <a:r>
              <a:rPr lang="en-US" sz="2200" dirty="0" smtClean="0">
                <a:latin typeface="Calibri" pitchFamily="34" charset="0"/>
              </a:rPr>
              <a:t>Plots </a:t>
            </a:r>
            <a:r>
              <a:rPr lang="en-US" sz="2200" dirty="0">
                <a:latin typeface="Calibri" pitchFamily="34" charset="0"/>
              </a:rPr>
              <a:t>are for E=10</a:t>
            </a:r>
            <a:r>
              <a:rPr lang="en-US" sz="2200" baseline="30000" dirty="0">
                <a:latin typeface="Calibri" pitchFamily="34" charset="0"/>
              </a:rPr>
              <a:t>17</a:t>
            </a:r>
            <a:r>
              <a:rPr lang="en-US" sz="2200" dirty="0">
                <a:latin typeface="Calibri" pitchFamily="34" charset="0"/>
              </a:rPr>
              <a:t> eV proton.</a:t>
            </a:r>
          </a:p>
          <a:p>
            <a:r>
              <a:rPr lang="en-US" sz="2400" dirty="0" smtClean="0">
                <a:latin typeface="Calibri" pitchFamily="34" charset="0"/>
              </a:rPr>
              <a:t>At </a:t>
            </a:r>
            <a:r>
              <a:rPr lang="en-US" sz="2400" dirty="0">
                <a:latin typeface="Calibri" pitchFamily="34" charset="0"/>
              </a:rPr>
              <a:t>observation level, such EAS has a single disk with particle density </a:t>
            </a:r>
            <a:r>
              <a:rPr lang="en-US" sz="2400" dirty="0" smtClean="0">
                <a:latin typeface="Calibri" pitchFamily="34" charset="0"/>
              </a:rPr>
              <a:t>decreasing as ~1/r</a:t>
            </a:r>
            <a:r>
              <a:rPr lang="en-US" sz="2400" baseline="30000" dirty="0" smtClean="0">
                <a:latin typeface="Calibri" pitchFamily="34" charset="0"/>
              </a:rPr>
              <a:t>2</a:t>
            </a:r>
            <a:r>
              <a:rPr lang="en-US" sz="2400" dirty="0" smtClean="0">
                <a:latin typeface="Calibri" pitchFamily="34" charset="0"/>
              </a:rPr>
              <a:t> (far) </a:t>
            </a:r>
            <a:r>
              <a:rPr lang="en-US" sz="2400" dirty="0">
                <a:latin typeface="Calibri" pitchFamily="34" charset="0"/>
              </a:rPr>
              <a:t>from the axis </a:t>
            </a:r>
          </a:p>
          <a:p>
            <a:endParaRPr lang="en-US" dirty="0"/>
          </a:p>
        </p:txBody>
      </p:sp>
      <p:sp>
        <p:nvSpPr>
          <p:cNvPr id="7" name="Rectangle 6"/>
          <p:cNvSpPr/>
          <p:nvPr/>
        </p:nvSpPr>
        <p:spPr>
          <a:xfrm>
            <a:off x="1302589" y="6141234"/>
            <a:ext cx="5764384" cy="369332"/>
          </a:xfrm>
          <a:prstGeom prst="rect">
            <a:avLst/>
          </a:prstGeom>
        </p:spPr>
        <p:txBody>
          <a:bodyPr wrap="square">
            <a:spAutoFit/>
          </a:bodyPr>
          <a:lstStyle/>
          <a:p>
            <a:r>
              <a:rPr lang="ru-RU" altLang="en-US" sz="900" dirty="0">
                <a:latin typeface="Arial" pitchFamily="34" charset="0"/>
                <a:cs typeface="Arial" pitchFamily="34" charset="0"/>
              </a:rPr>
              <a:t>* </a:t>
            </a:r>
            <a:r>
              <a:rPr lang="it-IT" altLang="en-US" sz="900" dirty="0">
                <a:latin typeface="Arial" pitchFamily="34" charset="0"/>
                <a:cs typeface="Arial" pitchFamily="34" charset="0"/>
              </a:rPr>
              <a:t>D. Heck, J. Knapp, J.N. Capdevielle, G. Schatz, T. Thouw. CORSIKA: A Monte Carlo Code to Simulate Extensive Air Showers, Forschungszentrum Karlsruhe Report FZKA (6019</a:t>
            </a:r>
            <a:r>
              <a:rPr lang="ru-RU" altLang="en-US" sz="900" dirty="0">
                <a:latin typeface="Arial" pitchFamily="34" charset="0"/>
                <a:cs typeface="Arial" pitchFamily="34" charset="0"/>
              </a:rPr>
              <a:t>)</a:t>
            </a:r>
            <a:endParaRPr lang="en-US" sz="9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6" y="980727"/>
            <a:ext cx="4637438" cy="2322189"/>
          </a:xfrm>
          <a:prstGeom prst="rect">
            <a:avLst/>
          </a:prstGeom>
          <a:noFill/>
          <a:ln>
            <a:noFill/>
          </a:ln>
        </p:spPr>
      </p:pic>
      <p:sp>
        <p:nvSpPr>
          <p:cNvPr id="11" name="Rectangle 10"/>
          <p:cNvSpPr/>
          <p:nvPr/>
        </p:nvSpPr>
        <p:spPr>
          <a:xfrm>
            <a:off x="1043608" y="2025927"/>
            <a:ext cx="1971373" cy="523220"/>
          </a:xfrm>
          <a:prstGeom prst="rect">
            <a:avLst/>
          </a:prstGeom>
        </p:spPr>
        <p:txBody>
          <a:bodyPr wrap="square">
            <a:spAutoFit/>
          </a:bodyPr>
          <a:lstStyle/>
          <a:p>
            <a:r>
              <a:rPr lang="en-US" sz="1400" dirty="0">
                <a:latin typeface="Calibri" pitchFamily="34" charset="0"/>
              </a:rPr>
              <a:t>Particle density vs. distance from EAS axis</a:t>
            </a:r>
            <a:endParaRPr lang="en-US" sz="1200" dirty="0"/>
          </a:p>
        </p:txBody>
      </p:sp>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877546" y="995352"/>
            <a:ext cx="4169843" cy="2402530"/>
          </a:xfrm>
          <a:prstGeom prst="rect">
            <a:avLst/>
          </a:prstGeom>
        </p:spPr>
      </p:pic>
      <p:sp>
        <p:nvSpPr>
          <p:cNvPr id="3" name="Rectangle 2"/>
          <p:cNvSpPr/>
          <p:nvPr/>
        </p:nvSpPr>
        <p:spPr>
          <a:xfrm>
            <a:off x="6119221" y="2025927"/>
            <a:ext cx="1895504" cy="600164"/>
          </a:xfrm>
          <a:prstGeom prst="rect">
            <a:avLst/>
          </a:prstGeom>
        </p:spPr>
        <p:txBody>
          <a:bodyPr wrap="square">
            <a:spAutoFit/>
          </a:bodyPr>
          <a:lstStyle/>
          <a:p>
            <a:r>
              <a:rPr lang="en-GB" sz="1100" dirty="0">
                <a:ea typeface="Times New Roman" panose="02020603050405020304" pitchFamily="18" charset="0"/>
                <a:cs typeface="Times New Roman" panose="02020603050405020304" pitchFamily="18" charset="0"/>
              </a:rPr>
              <a:t>Number of particles arrival in time at different distances from EAS axis.</a:t>
            </a:r>
            <a:endParaRPr lang="en-US" sz="11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757" y="3489823"/>
            <a:ext cx="3256979" cy="2380996"/>
          </a:xfrm>
          <a:prstGeom prst="rect">
            <a:avLst/>
          </a:prstGeom>
        </p:spPr>
      </p:pic>
      <p:sp>
        <p:nvSpPr>
          <p:cNvPr id="9" name="Slide Number Placeholder 8"/>
          <p:cNvSpPr>
            <a:spLocks noGrp="1"/>
          </p:cNvSpPr>
          <p:nvPr>
            <p:ph type="sldNum" sz="quarter" idx="12"/>
          </p:nvPr>
        </p:nvSpPr>
        <p:spPr/>
        <p:txBody>
          <a:bodyPr/>
          <a:lstStyle/>
          <a:p>
            <a:fld id="{BA285C80-A276-44B4-A8BC-0D63B4B68DA1}" type="slidenum">
              <a:rPr lang="en-US" smtClean="0"/>
              <a:t>17</a:t>
            </a:fld>
            <a:endParaRPr lang="en-US"/>
          </a:p>
        </p:txBody>
      </p:sp>
    </p:spTree>
    <p:extLst>
      <p:ext uri="{BB962C8B-B14F-4D97-AF65-F5344CB8AC3E}">
        <p14:creationId xmlns:p14="http://schemas.microsoft.com/office/powerpoint/2010/main" val="1350870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32" y="179836"/>
            <a:ext cx="8229600" cy="1066800"/>
          </a:xfrm>
        </p:spPr>
        <p:txBody>
          <a:bodyPr/>
          <a:lstStyle/>
          <a:p>
            <a:r>
              <a:rPr lang="en-US" dirty="0" smtClean="0"/>
              <a:t>Standard EAS characteristics</a:t>
            </a:r>
            <a:endParaRPr lang="en-US" dirty="0"/>
          </a:p>
        </p:txBody>
      </p:sp>
      <p:sp>
        <p:nvSpPr>
          <p:cNvPr id="3" name="Content Placeholder 2"/>
          <p:cNvSpPr>
            <a:spLocks noGrp="1"/>
          </p:cNvSpPr>
          <p:nvPr>
            <p:ph idx="1"/>
          </p:nvPr>
        </p:nvSpPr>
        <p:spPr>
          <a:xfrm>
            <a:off x="683568" y="1457864"/>
            <a:ext cx="4330824" cy="4419408"/>
          </a:xfrm>
        </p:spPr>
        <p:txBody>
          <a:bodyPr>
            <a:normAutofit fontScale="92500"/>
          </a:bodyPr>
          <a:lstStyle/>
          <a:p>
            <a:r>
              <a:rPr lang="en-US" dirty="0" smtClean="0"/>
              <a:t>Disk arrival time ~r</a:t>
            </a:r>
            <a:r>
              <a:rPr lang="en-US" baseline="30000" dirty="0" smtClean="0"/>
              <a:t>2</a:t>
            </a:r>
            <a:r>
              <a:rPr lang="en-US" dirty="0"/>
              <a:t> </a:t>
            </a:r>
            <a:r>
              <a:rPr lang="en-US" dirty="0" smtClean="0"/>
              <a:t>(used for arrival direction determination)</a:t>
            </a:r>
            <a:endParaRPr lang="en-US" baseline="30000" dirty="0" smtClean="0"/>
          </a:p>
          <a:p>
            <a:endParaRPr lang="en-US" baseline="30000" dirty="0" smtClean="0"/>
          </a:p>
          <a:p>
            <a:r>
              <a:rPr lang="en-US" dirty="0"/>
              <a:t>Disk passage time (e.g. width) is growing with </a:t>
            </a:r>
            <a:r>
              <a:rPr lang="en-US" dirty="0" smtClean="0"/>
              <a:t>~r </a:t>
            </a:r>
          </a:p>
          <a:p>
            <a:endParaRPr lang="ru-RU" dirty="0"/>
          </a:p>
          <a:p>
            <a:r>
              <a:rPr lang="en-US" sz="2400" i="1" dirty="0">
                <a:solidFill>
                  <a:srgbClr val="FF0000"/>
                </a:solidFill>
                <a:latin typeface="Calibri" pitchFamily="34" charset="0"/>
              </a:rPr>
              <a:t>Can use </a:t>
            </a:r>
            <a:r>
              <a:rPr lang="en-US" sz="2400" i="1" dirty="0" smtClean="0">
                <a:solidFill>
                  <a:srgbClr val="FF0000"/>
                </a:solidFill>
                <a:latin typeface="Calibri" pitchFamily="34" charset="0"/>
              </a:rPr>
              <a:t>particle </a:t>
            </a:r>
            <a:r>
              <a:rPr lang="en-US" sz="2400" i="1" dirty="0">
                <a:solidFill>
                  <a:srgbClr val="FF0000"/>
                </a:solidFill>
                <a:latin typeface="Calibri" pitchFamily="34" charset="0"/>
              </a:rPr>
              <a:t>density and </a:t>
            </a:r>
            <a:r>
              <a:rPr lang="en-US" sz="2400" i="1" u="sng" dirty="0">
                <a:solidFill>
                  <a:srgbClr val="FF0000"/>
                </a:solidFill>
                <a:latin typeface="Calibri" pitchFamily="34" charset="0"/>
              </a:rPr>
              <a:t>pulse </a:t>
            </a:r>
            <a:r>
              <a:rPr lang="en-US" sz="2400" i="1" u="sng" dirty="0" smtClean="0">
                <a:solidFill>
                  <a:srgbClr val="FF0000"/>
                </a:solidFill>
                <a:latin typeface="Calibri" pitchFamily="34" charset="0"/>
              </a:rPr>
              <a:t>width</a:t>
            </a:r>
            <a:r>
              <a:rPr lang="en-US" sz="2400" i="1" dirty="0" smtClean="0">
                <a:solidFill>
                  <a:srgbClr val="FF0000"/>
                </a:solidFill>
                <a:latin typeface="Calibri" pitchFamily="34" charset="0"/>
              </a:rPr>
              <a:t> additional information from </a:t>
            </a:r>
            <a:r>
              <a:rPr lang="en-US" sz="2400" i="1" dirty="0">
                <a:solidFill>
                  <a:srgbClr val="FF0000"/>
                </a:solidFill>
                <a:latin typeface="Calibri" pitchFamily="34" charset="0"/>
              </a:rPr>
              <a:t>each detection point </a:t>
            </a:r>
          </a:p>
          <a:p>
            <a:pPr lvl="1"/>
            <a:r>
              <a:rPr lang="en-US" i="1" u="sng" dirty="0">
                <a:latin typeface="Calibri" pitchFamily="34" charset="0"/>
              </a:rPr>
              <a:t>Need time resolution &lt;10ns</a:t>
            </a:r>
            <a:endParaRPr lang="en-US" sz="2400" i="1" u="sng" dirty="0">
              <a:latin typeface="Calibri" pitchFamily="34" charset="0"/>
            </a:endParaRPr>
          </a:p>
          <a:p>
            <a:endParaRPr lang="en-US" baseline="300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009" y="949261"/>
            <a:ext cx="3609975" cy="2600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009" y="3501008"/>
            <a:ext cx="3609975" cy="2600325"/>
          </a:xfrm>
          <a:prstGeom prst="rect">
            <a:avLst/>
          </a:prstGeom>
        </p:spPr>
      </p:pic>
      <p:sp>
        <p:nvSpPr>
          <p:cNvPr id="8" name="Slide Number Placeholder 7"/>
          <p:cNvSpPr>
            <a:spLocks noGrp="1"/>
          </p:cNvSpPr>
          <p:nvPr>
            <p:ph type="sldNum" sz="quarter" idx="12"/>
          </p:nvPr>
        </p:nvSpPr>
        <p:spPr/>
        <p:txBody>
          <a:bodyPr/>
          <a:lstStyle/>
          <a:p>
            <a:fld id="{BA285C80-A276-44B4-A8BC-0D63B4B68DA1}" type="slidenum">
              <a:rPr lang="en-US" smtClean="0"/>
              <a:t>18</a:t>
            </a:fld>
            <a:endParaRPr lang="en-US" dirty="0"/>
          </a:p>
        </p:txBody>
      </p:sp>
    </p:spTree>
    <p:extLst>
      <p:ext uri="{BB962C8B-B14F-4D97-AF65-F5344CB8AC3E}">
        <p14:creationId xmlns:p14="http://schemas.microsoft.com/office/powerpoint/2010/main" val="30494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029"/>
            <a:ext cx="8229600" cy="1066800"/>
          </a:xfrm>
        </p:spPr>
        <p:txBody>
          <a:bodyPr/>
          <a:lstStyle/>
          <a:p>
            <a:r>
              <a:rPr lang="en-US" dirty="0" smtClean="0"/>
              <a:t>Data examples </a:t>
            </a:r>
            <a:r>
              <a:rPr lang="en-US" dirty="0"/>
              <a:t>for Standard EAS</a:t>
            </a:r>
          </a:p>
        </p:txBody>
      </p:sp>
      <p:sp>
        <p:nvSpPr>
          <p:cNvPr id="3" name="Content Placeholder 2"/>
          <p:cNvSpPr>
            <a:spLocks noGrp="1"/>
          </p:cNvSpPr>
          <p:nvPr>
            <p:ph idx="1"/>
          </p:nvPr>
        </p:nvSpPr>
        <p:spPr>
          <a:xfrm>
            <a:off x="288504" y="1412776"/>
            <a:ext cx="3919559" cy="2088232"/>
          </a:xfrm>
        </p:spPr>
        <p:txBody>
          <a:bodyPr>
            <a:normAutofit/>
          </a:bodyPr>
          <a:lstStyle/>
          <a:p>
            <a:r>
              <a:rPr lang="en-US" dirty="0"/>
              <a:t>Standard EAS signal from </a:t>
            </a:r>
            <a:r>
              <a:rPr lang="en-US" dirty="0" smtClean="0"/>
              <a:t>each HT </a:t>
            </a:r>
            <a:r>
              <a:rPr lang="en-US" dirty="0"/>
              <a:t>detector</a:t>
            </a:r>
          </a:p>
          <a:p>
            <a:r>
              <a:rPr lang="en-US" dirty="0"/>
              <a:t>Corresponds to </a:t>
            </a:r>
            <a:r>
              <a:rPr lang="en-US" dirty="0" smtClean="0"/>
              <a:t>simulation</a:t>
            </a:r>
            <a:endParaRPr lang="en-US"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lstStyle/>
          <a:p>
            <a:fld id="{B19B0651-EE4F-4900-A07F-96A6BFA9D0F0}" type="slidenum">
              <a:rPr lang="ru-RU" smtClean="0"/>
              <a:t>19</a:t>
            </a:fld>
            <a:endParaRPr lang="ru-RU"/>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0" y="3666429"/>
            <a:ext cx="5385461" cy="3097449"/>
          </a:xfrm>
          <a:prstGeom prst="rect">
            <a:avLst/>
          </a:prstGeom>
        </p:spPr>
      </p:pic>
      <p:pic>
        <p:nvPicPr>
          <p:cNvPr id="7" name="Picture 4" descr="Imp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3087" y="871946"/>
            <a:ext cx="4672250" cy="24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148064" y="3788487"/>
            <a:ext cx="3919559" cy="223224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Estimated Energy:</a:t>
            </a:r>
          </a:p>
          <a:p>
            <a:pPr lvl="1"/>
            <a:r>
              <a:rPr lang="en-US" dirty="0"/>
              <a:t> ~10</a:t>
            </a:r>
            <a:r>
              <a:rPr lang="en-US" baseline="30000" dirty="0"/>
              <a:t>16</a:t>
            </a:r>
            <a:r>
              <a:rPr lang="en-US" dirty="0"/>
              <a:t> eV  (top) at low angle</a:t>
            </a:r>
          </a:p>
          <a:p>
            <a:pPr lvl="1"/>
            <a:r>
              <a:rPr lang="en-US" dirty="0"/>
              <a:t>~2·10</a:t>
            </a:r>
            <a:r>
              <a:rPr lang="en-US" baseline="30000" dirty="0"/>
              <a:t>16</a:t>
            </a:r>
            <a:r>
              <a:rPr lang="en-US" dirty="0"/>
              <a:t> eV (left)  high zenith angle</a:t>
            </a:r>
          </a:p>
        </p:txBody>
      </p:sp>
    </p:spTree>
    <p:extLst>
      <p:ext uri="{BB962C8B-B14F-4D97-AF65-F5344CB8AC3E}">
        <p14:creationId xmlns:p14="http://schemas.microsoft.com/office/powerpoint/2010/main" val="397608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94169"/>
          </a:xfrm>
        </p:spPr>
        <p:txBody>
          <a:bodyPr/>
          <a:lstStyle/>
          <a:p>
            <a:r>
              <a:rPr lang="en-US" dirty="0" smtClean="0"/>
              <a:t>A path to discovery – who and how</a:t>
            </a:r>
            <a:endParaRPr lang="en-US" dirty="0"/>
          </a:p>
        </p:txBody>
      </p:sp>
      <p:sp>
        <p:nvSpPr>
          <p:cNvPr id="3" name="Content Placeholder 2"/>
          <p:cNvSpPr>
            <a:spLocks noGrp="1"/>
          </p:cNvSpPr>
          <p:nvPr>
            <p:ph idx="1"/>
          </p:nvPr>
        </p:nvSpPr>
        <p:spPr>
          <a:xfrm>
            <a:off x="982133" y="1351370"/>
            <a:ext cx="7704667" cy="4648446"/>
          </a:xfrm>
        </p:spPr>
        <p:txBody>
          <a:bodyPr/>
          <a:lstStyle/>
          <a:p>
            <a:r>
              <a:rPr lang="en-US" dirty="0" smtClean="0"/>
              <a:t>Often a new discovery gets a push-back from a community. Some reasons can be:</a:t>
            </a:r>
          </a:p>
          <a:p>
            <a:pPr lvl="1"/>
            <a:r>
              <a:rPr lang="en-US" dirty="0" smtClean="0"/>
              <a:t>Political/Financial</a:t>
            </a:r>
          </a:p>
          <a:p>
            <a:pPr lvl="1"/>
            <a:r>
              <a:rPr lang="en-US" dirty="0" smtClean="0"/>
              <a:t>Social inertia</a:t>
            </a:r>
          </a:p>
          <a:p>
            <a:pPr lvl="1"/>
            <a:r>
              <a:rPr lang="en-US" dirty="0" smtClean="0"/>
              <a:t>Too radical idea/change</a:t>
            </a:r>
          </a:p>
          <a:p>
            <a:pPr lvl="1"/>
            <a:r>
              <a:rPr lang="en-US" dirty="0" smtClean="0"/>
              <a:t>Very large changes are required in retrospective</a:t>
            </a:r>
          </a:p>
          <a:p>
            <a:pPr lvl="1"/>
            <a:r>
              <a:rPr lang="en-US" dirty="0" smtClean="0"/>
              <a:t>Many others…</a:t>
            </a:r>
          </a:p>
          <a:p>
            <a:r>
              <a:rPr lang="en-US" dirty="0" smtClean="0"/>
              <a:t>As we are in Cosmic Rays, let’s see some examples that are connected with cosmic rays and EAS…</a:t>
            </a:r>
            <a:endParaRPr lang="en-US" dirty="0"/>
          </a:p>
        </p:txBody>
      </p:sp>
    </p:spTree>
    <p:extLst>
      <p:ext uri="{BB962C8B-B14F-4D97-AF65-F5344CB8AC3E}">
        <p14:creationId xmlns:p14="http://schemas.microsoft.com/office/powerpoint/2010/main" val="643615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37" y="71806"/>
            <a:ext cx="5315151" cy="497493"/>
          </a:xfrm>
        </p:spPr>
        <p:txBody>
          <a:bodyPr>
            <a:noAutofit/>
          </a:bodyPr>
          <a:lstStyle/>
          <a:p>
            <a:r>
              <a:rPr lang="en-US" sz="2800" dirty="0" smtClean="0"/>
              <a:t>Unusual EAS at HT example [4]</a:t>
            </a:r>
            <a:endParaRPr lang="en-US" sz="2800" dirty="0"/>
          </a:p>
        </p:txBody>
      </p:sp>
      <p:sp>
        <p:nvSpPr>
          <p:cNvPr id="4" name="Slide Number Placeholder 3"/>
          <p:cNvSpPr>
            <a:spLocks noGrp="1"/>
          </p:cNvSpPr>
          <p:nvPr>
            <p:ph type="sldNum" sz="quarter" idx="4294967295"/>
          </p:nvPr>
        </p:nvSpPr>
        <p:spPr>
          <a:xfrm>
            <a:off x="8174736" y="2272"/>
            <a:ext cx="762000" cy="365760"/>
          </a:xfrm>
          <a:prstGeom prst="rect">
            <a:avLst/>
          </a:prstGeom>
        </p:spPr>
        <p:txBody>
          <a:bodyPr/>
          <a:lstStyle/>
          <a:p>
            <a:fld id="{B19B0651-EE4F-4900-A07F-96A6BFA9D0F0}" type="slidenum">
              <a:rPr lang="ru-RU" smtClean="0"/>
              <a:t>20</a:t>
            </a:fld>
            <a:endParaRPr lang="ru-RU"/>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9" y="1052736"/>
            <a:ext cx="4647345" cy="267292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116118"/>
            <a:ext cx="4647345" cy="267292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31" y="3879455"/>
            <a:ext cx="4647345" cy="267292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924430"/>
            <a:ext cx="4647345" cy="2672922"/>
          </a:xfrm>
          <a:prstGeom prst="rect">
            <a:avLst/>
          </a:prstGeom>
        </p:spPr>
      </p:pic>
      <p:pic>
        <p:nvPicPr>
          <p:cNvPr id="18" name="Picture 17"/>
          <p:cNvPicPr/>
          <p:nvPr/>
        </p:nvPicPr>
        <p:blipFill rotWithShape="1">
          <a:blip r:embed="rId7" cstate="print">
            <a:extLst>
              <a:ext uri="{28A0092B-C50C-407E-A947-70E740481C1C}">
                <a14:useLocalDpi xmlns:a14="http://schemas.microsoft.com/office/drawing/2010/main" val="0"/>
              </a:ext>
            </a:extLst>
          </a:blip>
          <a:srcRect l="21723" t="26962" r="26005" b="25231"/>
          <a:stretch/>
        </p:blipFill>
        <p:spPr bwMode="auto">
          <a:xfrm>
            <a:off x="5868144" y="56273"/>
            <a:ext cx="2614246" cy="1254371"/>
          </a:xfrm>
          <a:prstGeom prst="rect">
            <a:avLst/>
          </a:prstGeom>
          <a:noFill/>
          <a:ln>
            <a:noFill/>
          </a:ln>
          <a:extLst>
            <a:ext uri="{53640926-AAD7-44D8-BBD7-CCE9431645EC}">
              <a14:shadowObscured xmlns:a14="http://schemas.microsoft.com/office/drawing/2010/main"/>
            </a:ext>
          </a:extLst>
        </p:spPr>
      </p:pic>
      <p:sp>
        <p:nvSpPr>
          <p:cNvPr id="20" name="Rectangle 19"/>
          <p:cNvSpPr/>
          <p:nvPr/>
        </p:nvSpPr>
        <p:spPr>
          <a:xfrm>
            <a:off x="1003412" y="636994"/>
            <a:ext cx="4924940" cy="369332"/>
          </a:xfrm>
          <a:prstGeom prst="rect">
            <a:avLst/>
          </a:prstGeom>
        </p:spPr>
        <p:txBody>
          <a:bodyPr wrap="square">
            <a:spAutoFit/>
          </a:bodyPr>
          <a:lstStyle/>
          <a:p>
            <a:r>
              <a:rPr lang="en-US" dirty="0" smtClean="0"/>
              <a:t>Event of Jan26 ’16. </a:t>
            </a:r>
            <a:endParaRPr lang="en-US" dirty="0"/>
          </a:p>
        </p:txBody>
      </p:sp>
    </p:spTree>
    <p:extLst>
      <p:ext uri="{BB962C8B-B14F-4D97-AF65-F5344CB8AC3E}">
        <p14:creationId xmlns:p14="http://schemas.microsoft.com/office/powerpoint/2010/main" val="2753958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528" y="966158"/>
            <a:ext cx="5357521" cy="5771072"/>
          </a:xfrm>
        </p:spPr>
        <p:txBody>
          <a:bodyPr/>
          <a:lstStyle/>
          <a:p>
            <a:r>
              <a:rPr lang="en-US" dirty="0"/>
              <a:t>To approximate response of a detector from arrival of two disks separated in time and space, two simulated disks are overlaid.</a:t>
            </a:r>
          </a:p>
          <a:p>
            <a:r>
              <a:rPr lang="en-US" dirty="0" smtClean="0"/>
              <a:t>Following cases were simulated:</a:t>
            </a:r>
          </a:p>
          <a:p>
            <a:pPr lvl="1"/>
            <a:r>
              <a:rPr lang="en-US" dirty="0"/>
              <a:t>Two disks of the same energy falling with delay at the same distance from their </a:t>
            </a:r>
            <a:r>
              <a:rPr lang="en-US" dirty="0" smtClean="0"/>
              <a:t>centers (time delay)</a:t>
            </a:r>
          </a:p>
          <a:p>
            <a:pPr lvl="1"/>
            <a:r>
              <a:rPr lang="en-US" dirty="0" smtClean="0"/>
              <a:t>Two disks of the same energy falling at the same time at different distances from their centers (spatial separation)</a:t>
            </a:r>
          </a:p>
          <a:p>
            <a:pPr lvl="1"/>
            <a:r>
              <a:rPr lang="en-US" dirty="0" smtClean="0"/>
              <a:t>Two disks of different energies falling at the same time at different distances from their centers</a:t>
            </a:r>
          </a:p>
        </p:txBody>
      </p:sp>
      <p:sp>
        <p:nvSpPr>
          <p:cNvPr id="4" name="Slide Number Placeholder 3"/>
          <p:cNvSpPr>
            <a:spLocks noGrp="1"/>
          </p:cNvSpPr>
          <p:nvPr>
            <p:ph type="sldNum" sz="quarter" idx="12"/>
          </p:nvPr>
        </p:nvSpPr>
        <p:spPr/>
        <p:txBody>
          <a:bodyPr/>
          <a:lstStyle/>
          <a:p>
            <a:fld id="{BA285C80-A276-44B4-A8BC-0D63B4B68DA1}" type="slidenum">
              <a:rPr lang="en-US" smtClean="0"/>
              <a:t>21</a:t>
            </a:fld>
            <a:endParaRPr lang="en-US"/>
          </a:p>
        </p:txBody>
      </p:sp>
      <p:sp>
        <p:nvSpPr>
          <p:cNvPr id="5" name="Title 1"/>
          <p:cNvSpPr>
            <a:spLocks noGrp="1"/>
          </p:cNvSpPr>
          <p:nvPr>
            <p:ph type="title"/>
          </p:nvPr>
        </p:nvSpPr>
        <p:spPr>
          <a:xfrm>
            <a:off x="818348" y="225081"/>
            <a:ext cx="7511473" cy="1336299"/>
          </a:xfrm>
        </p:spPr>
        <p:txBody>
          <a:bodyPr>
            <a:normAutofit fontScale="90000"/>
          </a:bodyPr>
          <a:lstStyle/>
          <a:p>
            <a:r>
              <a:rPr lang="en-US" dirty="0" smtClean="0"/>
              <a:t>Modeling attempt at unusual events by Combining Simulated disks</a:t>
            </a:r>
            <a:endParaRPr lang="en-US" dirty="0"/>
          </a:p>
        </p:txBody>
      </p:sp>
      <p:pic>
        <p:nvPicPr>
          <p:cNvPr id="6" name="Pictur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1593" y="3064718"/>
            <a:ext cx="1842278" cy="982966"/>
          </a:xfrm>
          <a:prstGeom prst="rect">
            <a:avLst/>
          </a:prstGeom>
          <a:noFill/>
          <a:ln>
            <a:noFill/>
          </a:ln>
          <a:scene3d>
            <a:camera prst="orthographicFront">
              <a:rot lat="0" lon="10800000" rev="0"/>
            </a:camera>
            <a:lightRig rig="threePt" dir="t"/>
          </a:scene3d>
        </p:spPr>
      </p:pic>
      <p:pic>
        <p:nvPicPr>
          <p:cNvPr id="7" name="Picture 6"/>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1723" y="3075303"/>
            <a:ext cx="1842277" cy="983226"/>
          </a:xfrm>
          <a:prstGeom prst="rect">
            <a:avLst/>
          </a:prstGeom>
          <a:noFill/>
          <a:ln>
            <a:noFill/>
          </a:ln>
        </p:spPr>
      </p:pic>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1593" y="2686489"/>
            <a:ext cx="1842278" cy="982966"/>
          </a:xfrm>
          <a:prstGeom prst="rect">
            <a:avLst/>
          </a:prstGeom>
          <a:noFill/>
          <a:ln>
            <a:noFill/>
          </a:ln>
          <a:scene3d>
            <a:camera prst="orthographicFront">
              <a:rot lat="0" lon="10800000" rev="0"/>
            </a:camera>
            <a:lightRig rig="threePt" dir="t"/>
          </a:scene3d>
        </p:spPr>
      </p:pic>
      <p:pic>
        <p:nvPicPr>
          <p:cNvPr id="9" name="Picture 8"/>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1723" y="2697074"/>
            <a:ext cx="1842277" cy="983226"/>
          </a:xfrm>
          <a:prstGeom prst="rect">
            <a:avLst/>
          </a:prstGeom>
          <a:noFill/>
          <a:ln>
            <a:noFill/>
          </a:ln>
        </p:spPr>
      </p:pic>
      <p:pic>
        <p:nvPicPr>
          <p:cNvPr id="10" name="Pictur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4889" y="5676062"/>
            <a:ext cx="1842278" cy="982966"/>
          </a:xfrm>
          <a:prstGeom prst="rect">
            <a:avLst/>
          </a:prstGeom>
          <a:noFill/>
          <a:ln>
            <a:noFill/>
          </a:ln>
          <a:scene3d>
            <a:camera prst="orthographicFront">
              <a:rot lat="0" lon="10800000" rev="0"/>
            </a:camera>
            <a:lightRig rig="threePt" dir="t"/>
          </a:scene3d>
        </p:spPr>
      </p:pic>
      <p:pic>
        <p:nvPicPr>
          <p:cNvPr id="11" name="Picture 10"/>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5019" y="5686647"/>
            <a:ext cx="1842277" cy="983226"/>
          </a:xfrm>
          <a:prstGeom prst="rect">
            <a:avLst/>
          </a:prstGeom>
          <a:noFill/>
          <a:ln>
            <a:noFill/>
          </a:ln>
        </p:spPr>
      </p:pic>
      <p:pic>
        <p:nvPicPr>
          <p:cNvPr id="12" name="Picture 1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1086" y="5686647"/>
            <a:ext cx="1842278" cy="982966"/>
          </a:xfrm>
          <a:prstGeom prst="rect">
            <a:avLst/>
          </a:prstGeom>
          <a:noFill/>
          <a:ln>
            <a:noFill/>
          </a:ln>
          <a:scene3d>
            <a:camera prst="orthographicFront">
              <a:rot lat="0" lon="10800000" rev="0"/>
            </a:camera>
            <a:lightRig rig="threePt" dir="t"/>
          </a:scene3d>
        </p:spPr>
      </p:pic>
      <p:pic>
        <p:nvPicPr>
          <p:cNvPr id="13" name="Picture 1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1216" y="5697232"/>
            <a:ext cx="1842277" cy="983226"/>
          </a:xfrm>
          <a:prstGeom prst="rect">
            <a:avLst/>
          </a:prstGeom>
          <a:noFill/>
          <a:ln>
            <a:noFill/>
          </a:ln>
        </p:spPr>
      </p:pic>
    </p:spTree>
    <p:extLst>
      <p:ext uri="{BB962C8B-B14F-4D97-AF65-F5344CB8AC3E}">
        <p14:creationId xmlns:p14="http://schemas.microsoft.com/office/powerpoint/2010/main" val="1972247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225082"/>
            <a:ext cx="7511473" cy="741076"/>
          </a:xfrm>
        </p:spPr>
        <p:txBody>
          <a:bodyPr>
            <a:normAutofit fontScale="90000"/>
          </a:bodyPr>
          <a:lstStyle/>
          <a:p>
            <a:r>
              <a:rPr lang="en-US" dirty="0" smtClean="0"/>
              <a:t>Combining Simulated disks: Time delay</a:t>
            </a:r>
            <a:endParaRPr lang="en-US" dirty="0"/>
          </a:p>
        </p:txBody>
      </p:sp>
      <p:sp>
        <p:nvSpPr>
          <p:cNvPr id="3" name="Content Placeholder 2"/>
          <p:cNvSpPr>
            <a:spLocks noGrp="1"/>
          </p:cNvSpPr>
          <p:nvPr>
            <p:ph idx="1"/>
          </p:nvPr>
        </p:nvSpPr>
        <p:spPr>
          <a:xfrm>
            <a:off x="4462269" y="3047246"/>
            <a:ext cx="4617722" cy="2649466"/>
          </a:xfrm>
        </p:spPr>
        <p:txBody>
          <a:bodyPr>
            <a:normAutofit fontScale="92500" lnSpcReduction="10000"/>
          </a:bodyPr>
          <a:lstStyle/>
          <a:p>
            <a:pPr marL="0" indent="0">
              <a:buNone/>
            </a:pPr>
            <a:r>
              <a:rPr lang="en-US" dirty="0" smtClean="0"/>
              <a:t>Time delay between disks centers - </a:t>
            </a:r>
            <a:r>
              <a:rPr lang="en-US" b="1" dirty="0" smtClean="0"/>
              <a:t>100</a:t>
            </a:r>
            <a:r>
              <a:rPr lang="en-US" dirty="0" smtClean="0"/>
              <a:t> ns.</a:t>
            </a:r>
          </a:p>
          <a:p>
            <a:pPr marL="0" indent="0">
              <a:buNone/>
            </a:pPr>
            <a:r>
              <a:rPr lang="en-US" dirty="0" smtClean="0"/>
              <a:t>Energy of each primary – 10</a:t>
            </a:r>
            <a:r>
              <a:rPr lang="en-US" baseline="30000" dirty="0" smtClean="0"/>
              <a:t>17</a:t>
            </a:r>
            <a:r>
              <a:rPr lang="en-US" dirty="0" smtClean="0"/>
              <a:t> eV</a:t>
            </a:r>
          </a:p>
          <a:p>
            <a:pPr marL="0" indent="0">
              <a:buNone/>
            </a:pPr>
            <a:r>
              <a:rPr lang="en-US" dirty="0"/>
              <a:t>Farther from the </a:t>
            </a:r>
            <a:r>
              <a:rPr lang="en-US" dirty="0" smtClean="0"/>
              <a:t>EAS axis the disks become </a:t>
            </a:r>
            <a:r>
              <a:rPr lang="en-US" dirty="0"/>
              <a:t>wider, so combining two pulses results in overlapping of the shower fronts.</a:t>
            </a:r>
            <a:endParaRPr lang="en-US" dirty="0" smtClean="0"/>
          </a:p>
        </p:txBody>
      </p:sp>
      <p:sp>
        <p:nvSpPr>
          <p:cNvPr id="5" name="Slide Number Placeholder 4"/>
          <p:cNvSpPr>
            <a:spLocks noGrp="1"/>
          </p:cNvSpPr>
          <p:nvPr>
            <p:ph type="sldNum" sz="quarter" idx="12"/>
          </p:nvPr>
        </p:nvSpPr>
        <p:spPr/>
        <p:txBody>
          <a:bodyPr/>
          <a:lstStyle/>
          <a:p>
            <a:fld id="{BA285C80-A276-44B4-A8BC-0D63B4B68DA1}" type="slidenum">
              <a:rPr lang="en-US" smtClean="0"/>
              <a:t>22</a:t>
            </a:fld>
            <a:endParaRPr lang="en-US"/>
          </a:p>
        </p:txBody>
      </p:sp>
      <p:sp>
        <p:nvSpPr>
          <p:cNvPr id="15" name="Content Placeholder 2"/>
          <p:cNvSpPr txBox="1">
            <a:spLocks/>
          </p:cNvSpPr>
          <p:nvPr/>
        </p:nvSpPr>
        <p:spPr>
          <a:xfrm>
            <a:off x="228598" y="5615522"/>
            <a:ext cx="8596225" cy="112360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dirty="0" smtClean="0"/>
              <a:t>Close to the center, each disk signal could be differentiated easily. However, hardly distinguishable </a:t>
            </a:r>
            <a:r>
              <a:rPr lang="en-US" dirty="0" err="1" smtClean="0"/>
              <a:t>multipeak</a:t>
            </a:r>
            <a:r>
              <a:rPr lang="en-US" dirty="0" smtClean="0"/>
              <a:t> event can occur far from the center</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51" t="7793" r="8154" b="-1072"/>
          <a:stretch/>
        </p:blipFill>
        <p:spPr>
          <a:xfrm>
            <a:off x="75460" y="894349"/>
            <a:ext cx="4411366" cy="2234797"/>
          </a:xfrm>
          <a:prstGeom prst="rect">
            <a:avLst/>
          </a:prstGeom>
        </p:spPr>
      </p:pic>
      <p:sp>
        <p:nvSpPr>
          <p:cNvPr id="17" name="TextBox 16"/>
          <p:cNvSpPr txBox="1"/>
          <p:nvPr/>
        </p:nvSpPr>
        <p:spPr>
          <a:xfrm>
            <a:off x="1660305" y="1494315"/>
            <a:ext cx="777240" cy="369332"/>
          </a:xfrm>
          <a:prstGeom prst="rect">
            <a:avLst/>
          </a:prstGeom>
          <a:noFill/>
        </p:spPr>
        <p:txBody>
          <a:bodyPr wrap="square" rtlCol="0">
            <a:spAutoFit/>
          </a:bodyPr>
          <a:lstStyle/>
          <a:p>
            <a:r>
              <a:rPr lang="en-US" dirty="0" smtClean="0">
                <a:solidFill>
                  <a:sysClr val="windowText" lastClr="000000"/>
                </a:solidFill>
              </a:rPr>
              <a:t>30 m</a:t>
            </a:r>
            <a:endParaRPr lang="ru-RU" dirty="0">
              <a:solidFill>
                <a:sysClr val="windowText" lastClr="000000"/>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155" t="7936" r="8519"/>
          <a:stretch/>
        </p:blipFill>
        <p:spPr>
          <a:xfrm>
            <a:off x="4676023" y="894494"/>
            <a:ext cx="4396686" cy="2224417"/>
          </a:xfrm>
          <a:prstGeom prst="rect">
            <a:avLst/>
          </a:prstGeom>
        </p:spPr>
      </p:pic>
      <p:sp>
        <p:nvSpPr>
          <p:cNvPr id="19" name="TextBox 18"/>
          <p:cNvSpPr txBox="1"/>
          <p:nvPr/>
        </p:nvSpPr>
        <p:spPr>
          <a:xfrm>
            <a:off x="5897880" y="1309649"/>
            <a:ext cx="777240" cy="369332"/>
          </a:xfrm>
          <a:prstGeom prst="rect">
            <a:avLst/>
          </a:prstGeom>
          <a:noFill/>
        </p:spPr>
        <p:txBody>
          <a:bodyPr wrap="square" rtlCol="0">
            <a:spAutoFit/>
          </a:bodyPr>
          <a:lstStyle/>
          <a:p>
            <a:r>
              <a:rPr lang="en-US" dirty="0">
                <a:solidFill>
                  <a:sysClr val="windowText" lastClr="000000"/>
                </a:solidFill>
              </a:rPr>
              <a:t>5</a:t>
            </a:r>
            <a:r>
              <a:rPr lang="en-US" dirty="0" smtClean="0">
                <a:solidFill>
                  <a:sysClr val="windowText" lastClr="000000"/>
                </a:solidFill>
              </a:rPr>
              <a:t>0 m</a:t>
            </a:r>
            <a:endParaRPr lang="ru-RU" dirty="0">
              <a:solidFill>
                <a:sysClr val="windowText" lastClr="000000"/>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116" t="7721" r="7678"/>
          <a:stretch/>
        </p:blipFill>
        <p:spPr>
          <a:xfrm>
            <a:off x="93355" y="3391651"/>
            <a:ext cx="4351020" cy="2234106"/>
          </a:xfrm>
          <a:prstGeom prst="rect">
            <a:avLst/>
          </a:prstGeom>
        </p:spPr>
      </p:pic>
      <p:sp>
        <p:nvSpPr>
          <p:cNvPr id="20" name="TextBox 19"/>
          <p:cNvSpPr txBox="1"/>
          <p:nvPr/>
        </p:nvSpPr>
        <p:spPr>
          <a:xfrm>
            <a:off x="2200654" y="3824773"/>
            <a:ext cx="1109472" cy="369332"/>
          </a:xfrm>
          <a:prstGeom prst="rect">
            <a:avLst/>
          </a:prstGeom>
          <a:noFill/>
        </p:spPr>
        <p:txBody>
          <a:bodyPr wrap="square" rtlCol="0">
            <a:spAutoFit/>
          </a:bodyPr>
          <a:lstStyle/>
          <a:p>
            <a:r>
              <a:rPr lang="en-US" dirty="0" smtClean="0">
                <a:solidFill>
                  <a:sysClr val="windowText" lastClr="000000"/>
                </a:solidFill>
              </a:rPr>
              <a:t>170 m</a:t>
            </a:r>
            <a:endParaRPr lang="ru-RU" dirty="0">
              <a:solidFill>
                <a:sysClr val="windowText" lastClr="000000"/>
              </a:solidFill>
            </a:endParaRPr>
          </a:p>
        </p:txBody>
      </p:sp>
    </p:spTree>
    <p:extLst>
      <p:ext uri="{BB962C8B-B14F-4D97-AF65-F5344CB8AC3E}">
        <p14:creationId xmlns:p14="http://schemas.microsoft.com/office/powerpoint/2010/main" val="2479983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084" y="3497136"/>
            <a:ext cx="4279393" cy="2510881"/>
          </a:xfrm>
        </p:spPr>
        <p:txBody>
          <a:bodyPr>
            <a:normAutofit fontScale="92500" lnSpcReduction="20000"/>
          </a:bodyPr>
          <a:lstStyle/>
          <a:p>
            <a:pPr marL="0" indent="0">
              <a:buNone/>
            </a:pPr>
            <a:r>
              <a:rPr lang="en-US" dirty="0" smtClean="0"/>
              <a:t>Although at even larger distances from the center of the shower (&gt;300 meters) signals become separated clearer, it happens because of low density of particles in the shower disk. Still, wide particle distributions are observed as expected from disk width.</a:t>
            </a:r>
          </a:p>
          <a:p>
            <a:pPr marL="0" indent="0">
              <a:buNone/>
            </a:pPr>
            <a:endParaRPr lang="en-US" dirty="0"/>
          </a:p>
        </p:txBody>
      </p:sp>
      <p:sp>
        <p:nvSpPr>
          <p:cNvPr id="5" name="Slide Number Placeholder 4"/>
          <p:cNvSpPr>
            <a:spLocks noGrp="1"/>
          </p:cNvSpPr>
          <p:nvPr>
            <p:ph type="sldNum" sz="quarter" idx="12"/>
          </p:nvPr>
        </p:nvSpPr>
        <p:spPr/>
        <p:txBody>
          <a:bodyPr/>
          <a:lstStyle/>
          <a:p>
            <a:fld id="{BA285C80-A276-44B4-A8BC-0D63B4B68DA1}" type="slidenum">
              <a:rPr lang="en-US" smtClean="0"/>
              <a:t>23</a:t>
            </a:fld>
            <a:endParaRPr lang="en-US"/>
          </a:p>
        </p:txBody>
      </p:sp>
      <p:sp>
        <p:nvSpPr>
          <p:cNvPr id="11" name="Title 1"/>
          <p:cNvSpPr>
            <a:spLocks noGrp="1"/>
          </p:cNvSpPr>
          <p:nvPr>
            <p:ph type="title"/>
          </p:nvPr>
        </p:nvSpPr>
        <p:spPr>
          <a:xfrm>
            <a:off x="818348" y="225082"/>
            <a:ext cx="7877078" cy="741076"/>
          </a:xfrm>
        </p:spPr>
        <p:txBody>
          <a:bodyPr>
            <a:normAutofit fontScale="90000"/>
          </a:bodyPr>
          <a:lstStyle/>
          <a:p>
            <a:r>
              <a:rPr lang="en-US" dirty="0" smtClean="0"/>
              <a:t>Combining Simulated disks: Time delay 2</a:t>
            </a: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116" t="7721" r="7678"/>
          <a:stretch/>
        </p:blipFill>
        <p:spPr>
          <a:xfrm>
            <a:off x="107255" y="1019369"/>
            <a:ext cx="4351020" cy="2234106"/>
          </a:xfrm>
          <a:prstGeom prst="rect">
            <a:avLst/>
          </a:prstGeom>
        </p:spPr>
      </p:pic>
      <p:sp>
        <p:nvSpPr>
          <p:cNvPr id="13" name="TextBox 12"/>
          <p:cNvSpPr txBox="1"/>
          <p:nvPr/>
        </p:nvSpPr>
        <p:spPr>
          <a:xfrm>
            <a:off x="2214554" y="1452491"/>
            <a:ext cx="1109472" cy="369332"/>
          </a:xfrm>
          <a:prstGeom prst="rect">
            <a:avLst/>
          </a:prstGeom>
          <a:noFill/>
        </p:spPr>
        <p:txBody>
          <a:bodyPr wrap="square" rtlCol="0">
            <a:spAutoFit/>
          </a:bodyPr>
          <a:lstStyle/>
          <a:p>
            <a:r>
              <a:rPr lang="en-US" dirty="0" smtClean="0">
                <a:solidFill>
                  <a:sysClr val="windowText" lastClr="000000"/>
                </a:solidFill>
              </a:rPr>
              <a:t>170 m</a:t>
            </a:r>
            <a:endParaRPr lang="ru-RU" dirty="0">
              <a:solidFill>
                <a:sysClr val="windowText" lastClr="000000"/>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715" t="7556" r="7297"/>
          <a:stretch/>
        </p:blipFill>
        <p:spPr>
          <a:xfrm>
            <a:off x="4574084" y="1018192"/>
            <a:ext cx="4379976" cy="2258568"/>
          </a:xfrm>
          <a:prstGeom prst="rect">
            <a:avLst/>
          </a:prstGeom>
        </p:spPr>
      </p:pic>
      <p:sp>
        <p:nvSpPr>
          <p:cNvPr id="15" name="TextBox 14"/>
          <p:cNvSpPr txBox="1"/>
          <p:nvPr/>
        </p:nvSpPr>
        <p:spPr>
          <a:xfrm>
            <a:off x="6989085" y="1452491"/>
            <a:ext cx="928117" cy="369332"/>
          </a:xfrm>
          <a:prstGeom prst="rect">
            <a:avLst/>
          </a:prstGeom>
          <a:noFill/>
        </p:spPr>
        <p:txBody>
          <a:bodyPr wrap="square" rtlCol="0">
            <a:spAutoFit/>
          </a:bodyPr>
          <a:lstStyle/>
          <a:p>
            <a:r>
              <a:rPr lang="en-US" dirty="0" smtClean="0">
                <a:solidFill>
                  <a:sysClr val="windowText" lastClr="000000"/>
                </a:solidFill>
              </a:rPr>
              <a:t>290 m</a:t>
            </a:r>
            <a:endParaRPr lang="ru-RU" dirty="0">
              <a:solidFill>
                <a:sysClr val="windowText" lastClr="000000"/>
              </a:solidFill>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448" t="7352" r="7519"/>
          <a:stretch/>
        </p:blipFill>
        <p:spPr>
          <a:xfrm>
            <a:off x="107255" y="3497136"/>
            <a:ext cx="4343400" cy="2268976"/>
          </a:xfrm>
          <a:prstGeom prst="rect">
            <a:avLst/>
          </a:prstGeom>
        </p:spPr>
      </p:pic>
      <p:sp>
        <p:nvSpPr>
          <p:cNvPr id="18" name="TextBox 17"/>
          <p:cNvSpPr txBox="1"/>
          <p:nvPr/>
        </p:nvSpPr>
        <p:spPr>
          <a:xfrm>
            <a:off x="2859967" y="3774828"/>
            <a:ext cx="928117" cy="369332"/>
          </a:xfrm>
          <a:prstGeom prst="rect">
            <a:avLst/>
          </a:prstGeom>
          <a:noFill/>
        </p:spPr>
        <p:txBody>
          <a:bodyPr wrap="square" rtlCol="0">
            <a:spAutoFit/>
          </a:bodyPr>
          <a:lstStyle/>
          <a:p>
            <a:r>
              <a:rPr lang="ru-RU" dirty="0" smtClean="0">
                <a:solidFill>
                  <a:sysClr val="windowText" lastClr="000000"/>
                </a:solidFill>
              </a:rPr>
              <a:t>35</a:t>
            </a:r>
            <a:r>
              <a:rPr lang="en-US" dirty="0" smtClean="0">
                <a:solidFill>
                  <a:sysClr val="windowText" lastClr="000000"/>
                </a:solidFill>
              </a:rPr>
              <a:t>0 m</a:t>
            </a:r>
            <a:endParaRPr lang="ru-RU" dirty="0">
              <a:solidFill>
                <a:sysClr val="windowText" lastClr="000000"/>
              </a:solidFill>
            </a:endParaRPr>
          </a:p>
        </p:txBody>
      </p:sp>
    </p:spTree>
    <p:extLst>
      <p:ext uri="{BB962C8B-B14F-4D97-AF65-F5344CB8AC3E}">
        <p14:creationId xmlns:p14="http://schemas.microsoft.com/office/powerpoint/2010/main" val="3180744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285C80-A276-44B4-A8BC-0D63B4B68DA1}" type="slidenum">
              <a:rPr lang="en-US" smtClean="0"/>
              <a:t>24</a:t>
            </a:fld>
            <a:endParaRPr lang="en-US"/>
          </a:p>
        </p:txBody>
      </p:sp>
      <p:sp>
        <p:nvSpPr>
          <p:cNvPr id="6" name="Title 1"/>
          <p:cNvSpPr>
            <a:spLocks noGrp="1"/>
          </p:cNvSpPr>
          <p:nvPr>
            <p:ph type="title"/>
          </p:nvPr>
        </p:nvSpPr>
        <p:spPr>
          <a:xfrm>
            <a:off x="466344" y="225082"/>
            <a:ext cx="8503920" cy="741076"/>
          </a:xfrm>
        </p:spPr>
        <p:txBody>
          <a:bodyPr>
            <a:normAutofit fontScale="90000"/>
          </a:bodyPr>
          <a:lstStyle/>
          <a:p>
            <a:r>
              <a:rPr lang="en-US" dirty="0" smtClean="0"/>
              <a:t>Combining Simulated disks: spatial separation</a:t>
            </a:r>
            <a:endParaRPr lang="en-US" dirty="0"/>
          </a:p>
        </p:txBody>
      </p:sp>
      <p:pic>
        <p:nvPicPr>
          <p:cNvPr id="10"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748" t="6616" r="7960"/>
          <a:stretch/>
        </p:blipFill>
        <p:spPr>
          <a:xfrm>
            <a:off x="484285" y="1430824"/>
            <a:ext cx="4370833" cy="2320999"/>
          </a:xfr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674" t="6615" r="8399"/>
          <a:stretch/>
        </p:blipFill>
        <p:spPr>
          <a:xfrm>
            <a:off x="493942" y="3905765"/>
            <a:ext cx="4352544" cy="2320998"/>
          </a:xfrm>
          <a:prstGeom prst="rect">
            <a:avLst/>
          </a:prstGeom>
        </p:spPr>
      </p:pic>
      <p:sp>
        <p:nvSpPr>
          <p:cNvPr id="13" name="TextBox 12"/>
          <p:cNvSpPr txBox="1"/>
          <p:nvPr/>
        </p:nvSpPr>
        <p:spPr>
          <a:xfrm>
            <a:off x="1783080" y="2221992"/>
            <a:ext cx="1526380" cy="369332"/>
          </a:xfrm>
          <a:prstGeom prst="rect">
            <a:avLst/>
          </a:prstGeom>
          <a:noFill/>
        </p:spPr>
        <p:txBody>
          <a:bodyPr wrap="none" rtlCol="0">
            <a:spAutoFit/>
          </a:bodyPr>
          <a:lstStyle/>
          <a:p>
            <a:r>
              <a:rPr lang="en-US" dirty="0" smtClean="0">
                <a:solidFill>
                  <a:schemeClr val="bg1"/>
                </a:solidFill>
              </a:rPr>
              <a:t>30 m + 50 m</a:t>
            </a:r>
            <a:endParaRPr lang="ru-RU" dirty="0">
              <a:solidFill>
                <a:schemeClr val="bg1"/>
              </a:solidFill>
            </a:endParaRPr>
          </a:p>
        </p:txBody>
      </p:sp>
      <p:sp>
        <p:nvSpPr>
          <p:cNvPr id="14" name="TextBox 13"/>
          <p:cNvSpPr txBox="1"/>
          <p:nvPr/>
        </p:nvSpPr>
        <p:spPr>
          <a:xfrm>
            <a:off x="1783080" y="4391775"/>
            <a:ext cx="1654620" cy="369332"/>
          </a:xfrm>
          <a:prstGeom prst="rect">
            <a:avLst/>
          </a:prstGeom>
          <a:noFill/>
        </p:spPr>
        <p:txBody>
          <a:bodyPr wrap="none" rtlCol="0">
            <a:spAutoFit/>
          </a:bodyPr>
          <a:lstStyle/>
          <a:p>
            <a:r>
              <a:rPr lang="en-US" dirty="0" smtClean="0">
                <a:solidFill>
                  <a:schemeClr val="bg1"/>
                </a:solidFill>
              </a:rPr>
              <a:t>30 m + 110 m</a:t>
            </a:r>
            <a:endParaRPr lang="ru-RU" dirty="0">
              <a:solidFill>
                <a:schemeClr val="bg1"/>
              </a:solidFill>
            </a:endParaRPr>
          </a:p>
        </p:txBody>
      </p:sp>
      <p:sp>
        <p:nvSpPr>
          <p:cNvPr id="15" name="TextBox 14"/>
          <p:cNvSpPr txBox="1"/>
          <p:nvPr/>
        </p:nvSpPr>
        <p:spPr>
          <a:xfrm>
            <a:off x="5028756" y="2695046"/>
            <a:ext cx="3741398" cy="2862322"/>
          </a:xfrm>
          <a:prstGeom prst="rect">
            <a:avLst/>
          </a:prstGeom>
          <a:noFill/>
        </p:spPr>
        <p:txBody>
          <a:bodyPr wrap="square" rtlCol="0">
            <a:spAutoFit/>
          </a:bodyPr>
          <a:lstStyle/>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Energy – 10^16 eV</a:t>
            </a:r>
          </a:p>
          <a:p>
            <a:endPar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 particle density so much higher closer to the axis that contribution of the second disk is not clearly visible</a:t>
            </a:r>
          </a:p>
          <a:p>
            <a:endParaRPr lang="en-US"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Each figure shows distances from the disk axis on the left then from the axis on the right</a:t>
            </a:r>
            <a:endParaRPr lang="ru-RU"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9" name="TextBox 8"/>
          <p:cNvSpPr txBox="1"/>
          <p:nvPr/>
        </p:nvSpPr>
        <p:spPr>
          <a:xfrm rot="16200000">
            <a:off x="-567016" y="2205126"/>
            <a:ext cx="1825603" cy="276999"/>
          </a:xfrm>
          <a:prstGeom prst="rect">
            <a:avLst/>
          </a:prstGeom>
          <a:solidFill>
            <a:schemeClr val="tx1"/>
          </a:solidFill>
        </p:spPr>
        <p:txBody>
          <a:bodyPr wrap="square" rtlCol="0">
            <a:spAutoFit/>
          </a:bodyPr>
          <a:lstStyle/>
          <a:p>
            <a:r>
              <a:rPr lang="en-US" sz="1200" dirty="0" smtClean="0">
                <a:solidFill>
                  <a:schemeClr val="bg1"/>
                </a:solidFill>
              </a:rPr>
              <a:t>Number of particles</a:t>
            </a:r>
            <a:endParaRPr lang="en-US" sz="1200" dirty="0">
              <a:solidFill>
                <a:schemeClr val="bg1"/>
              </a:solidFill>
            </a:endParaRPr>
          </a:p>
        </p:txBody>
      </p:sp>
      <p:sp>
        <p:nvSpPr>
          <p:cNvPr id="12" name="TextBox 11"/>
          <p:cNvSpPr txBox="1"/>
          <p:nvPr/>
        </p:nvSpPr>
        <p:spPr>
          <a:xfrm rot="16200000">
            <a:off x="-557359" y="4680067"/>
            <a:ext cx="1825603" cy="276999"/>
          </a:xfrm>
          <a:prstGeom prst="rect">
            <a:avLst/>
          </a:prstGeom>
          <a:solidFill>
            <a:schemeClr val="tx1"/>
          </a:solidFill>
        </p:spPr>
        <p:txBody>
          <a:bodyPr wrap="square" rtlCol="0">
            <a:spAutoFit/>
          </a:bodyPr>
          <a:lstStyle/>
          <a:p>
            <a:r>
              <a:rPr lang="en-US" sz="1200" dirty="0" smtClean="0">
                <a:solidFill>
                  <a:schemeClr val="bg1"/>
                </a:solidFill>
              </a:rPr>
              <a:t>Number of particles</a:t>
            </a:r>
            <a:endParaRPr lang="en-US" sz="1200" dirty="0">
              <a:solidFill>
                <a:schemeClr val="bg1"/>
              </a:solidFill>
            </a:endParaRPr>
          </a:p>
        </p:txBody>
      </p:sp>
    </p:spTree>
    <p:extLst>
      <p:ext uri="{BB962C8B-B14F-4D97-AF65-F5344CB8AC3E}">
        <p14:creationId xmlns:p14="http://schemas.microsoft.com/office/powerpoint/2010/main" val="3033686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285C80-A276-44B4-A8BC-0D63B4B68DA1}" type="slidenum">
              <a:rPr lang="en-US" smtClean="0"/>
              <a:t>25</a:t>
            </a:fld>
            <a:endParaRPr lang="en-US"/>
          </a:p>
        </p:txBody>
      </p:sp>
      <p:sp>
        <p:nvSpPr>
          <p:cNvPr id="6" name="Title 1"/>
          <p:cNvSpPr>
            <a:spLocks noGrp="1"/>
          </p:cNvSpPr>
          <p:nvPr>
            <p:ph type="title"/>
          </p:nvPr>
        </p:nvSpPr>
        <p:spPr>
          <a:xfrm>
            <a:off x="466344" y="225082"/>
            <a:ext cx="8503920" cy="741076"/>
          </a:xfrm>
        </p:spPr>
        <p:txBody>
          <a:bodyPr>
            <a:normAutofit fontScale="90000"/>
          </a:bodyPr>
          <a:lstStyle/>
          <a:p>
            <a:r>
              <a:rPr lang="en-US" dirty="0" smtClean="0"/>
              <a:t>Combining Simulated disks: spatial separation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584" t="6659" r="7662"/>
          <a:stretch/>
        </p:blipFill>
        <p:spPr>
          <a:xfrm>
            <a:off x="375253" y="1155780"/>
            <a:ext cx="4901185" cy="258775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052" t="6989" r="7833"/>
          <a:stretch/>
        </p:blipFill>
        <p:spPr>
          <a:xfrm>
            <a:off x="375253" y="3782214"/>
            <a:ext cx="4901185" cy="2578608"/>
          </a:xfrm>
          <a:prstGeom prst="rect">
            <a:avLst/>
          </a:prstGeom>
        </p:spPr>
      </p:pic>
      <p:sp>
        <p:nvSpPr>
          <p:cNvPr id="8" name="TextBox 7"/>
          <p:cNvSpPr txBox="1"/>
          <p:nvPr/>
        </p:nvSpPr>
        <p:spPr>
          <a:xfrm>
            <a:off x="5365630" y="2833545"/>
            <a:ext cx="3604634" cy="2308324"/>
          </a:xfrm>
          <a:prstGeom prst="rect">
            <a:avLst/>
          </a:prstGeom>
          <a:noFill/>
        </p:spPr>
        <p:txBody>
          <a:bodyPr wrap="square" rtlCol="0">
            <a:spAutoFit/>
          </a:bodyPr>
          <a:lstStyle/>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Energy – 10^17 eV</a:t>
            </a:r>
          </a:p>
          <a:p>
            <a:endPar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Even far from the center of the shower combination does not give any distinguishable peaks</a:t>
            </a:r>
            <a:endParaRPr lang="ru-RU"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endParaRPr lang="ru-RU"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r>
              <a:rPr lang="en-US" cap="small" dirty="0" smtClean="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Thus, no multi-peak behavior can be seen in this case</a:t>
            </a:r>
            <a:endParaRPr lang="ru-RU" cap="small" dirty="0">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9" name="TextBox 8"/>
          <p:cNvSpPr txBox="1"/>
          <p:nvPr/>
        </p:nvSpPr>
        <p:spPr>
          <a:xfrm>
            <a:off x="2386584" y="1929384"/>
            <a:ext cx="1782860" cy="369332"/>
          </a:xfrm>
          <a:prstGeom prst="rect">
            <a:avLst/>
          </a:prstGeom>
          <a:noFill/>
        </p:spPr>
        <p:txBody>
          <a:bodyPr wrap="none" rtlCol="0">
            <a:spAutoFit/>
          </a:bodyPr>
          <a:lstStyle/>
          <a:p>
            <a:r>
              <a:rPr lang="en-US" dirty="0" smtClean="0">
                <a:solidFill>
                  <a:schemeClr val="bg1"/>
                </a:solidFill>
              </a:rPr>
              <a:t>130 m + 150 m</a:t>
            </a:r>
            <a:endParaRPr lang="ru-RU" dirty="0">
              <a:solidFill>
                <a:schemeClr val="bg1"/>
              </a:solidFill>
            </a:endParaRPr>
          </a:p>
        </p:txBody>
      </p:sp>
      <p:sp>
        <p:nvSpPr>
          <p:cNvPr id="10" name="TextBox 9"/>
          <p:cNvSpPr txBox="1"/>
          <p:nvPr/>
        </p:nvSpPr>
        <p:spPr>
          <a:xfrm>
            <a:off x="2386584" y="4517136"/>
            <a:ext cx="1782860" cy="369332"/>
          </a:xfrm>
          <a:prstGeom prst="rect">
            <a:avLst/>
          </a:prstGeom>
          <a:noFill/>
        </p:spPr>
        <p:txBody>
          <a:bodyPr wrap="none" rtlCol="0">
            <a:spAutoFit/>
          </a:bodyPr>
          <a:lstStyle/>
          <a:p>
            <a:r>
              <a:rPr lang="en-US" dirty="0" smtClean="0">
                <a:solidFill>
                  <a:schemeClr val="bg1"/>
                </a:solidFill>
              </a:rPr>
              <a:t>130 m </a:t>
            </a:r>
            <a:r>
              <a:rPr lang="en-US" smtClean="0">
                <a:solidFill>
                  <a:schemeClr val="bg1"/>
                </a:solidFill>
              </a:rPr>
              <a:t>+ 170 </a:t>
            </a:r>
            <a:r>
              <a:rPr lang="en-US" dirty="0" smtClean="0">
                <a:solidFill>
                  <a:schemeClr val="bg1"/>
                </a:solidFill>
              </a:rPr>
              <a:t>m</a:t>
            </a:r>
            <a:endParaRPr lang="ru-RU" dirty="0">
              <a:solidFill>
                <a:schemeClr val="bg1"/>
              </a:solidFill>
            </a:endParaRPr>
          </a:p>
        </p:txBody>
      </p:sp>
      <p:sp>
        <p:nvSpPr>
          <p:cNvPr id="11" name="TextBox 10"/>
          <p:cNvSpPr txBox="1"/>
          <p:nvPr/>
        </p:nvSpPr>
        <p:spPr>
          <a:xfrm rot="16200000">
            <a:off x="-617817" y="1930082"/>
            <a:ext cx="1825603" cy="276999"/>
          </a:xfrm>
          <a:prstGeom prst="rect">
            <a:avLst/>
          </a:prstGeom>
          <a:solidFill>
            <a:schemeClr val="tx1"/>
          </a:solidFill>
        </p:spPr>
        <p:txBody>
          <a:bodyPr wrap="square" rtlCol="0">
            <a:spAutoFit/>
          </a:bodyPr>
          <a:lstStyle/>
          <a:p>
            <a:r>
              <a:rPr lang="en-US" sz="1200" dirty="0" smtClean="0">
                <a:solidFill>
                  <a:schemeClr val="bg1"/>
                </a:solidFill>
              </a:rPr>
              <a:t>Number of particles</a:t>
            </a:r>
            <a:endParaRPr lang="en-US" sz="1200" dirty="0">
              <a:solidFill>
                <a:schemeClr val="bg1"/>
              </a:solidFill>
            </a:endParaRPr>
          </a:p>
        </p:txBody>
      </p:sp>
      <p:sp>
        <p:nvSpPr>
          <p:cNvPr id="12" name="TextBox 11"/>
          <p:cNvSpPr txBox="1"/>
          <p:nvPr/>
        </p:nvSpPr>
        <p:spPr>
          <a:xfrm rot="16200000">
            <a:off x="-626317" y="4554676"/>
            <a:ext cx="1825603" cy="276999"/>
          </a:xfrm>
          <a:prstGeom prst="rect">
            <a:avLst/>
          </a:prstGeom>
          <a:solidFill>
            <a:schemeClr val="tx1"/>
          </a:solidFill>
        </p:spPr>
        <p:txBody>
          <a:bodyPr wrap="square" rtlCol="0">
            <a:spAutoFit/>
          </a:bodyPr>
          <a:lstStyle/>
          <a:p>
            <a:r>
              <a:rPr lang="en-US" sz="1200" dirty="0" smtClean="0">
                <a:solidFill>
                  <a:schemeClr val="bg1"/>
                </a:solidFill>
              </a:rPr>
              <a:t>Number of particles</a:t>
            </a:r>
            <a:endParaRPr lang="en-US" sz="1200" dirty="0">
              <a:solidFill>
                <a:schemeClr val="bg1"/>
              </a:solidFill>
            </a:endParaRPr>
          </a:p>
        </p:txBody>
      </p:sp>
    </p:spTree>
    <p:extLst>
      <p:ext uri="{BB962C8B-B14F-4D97-AF65-F5344CB8AC3E}">
        <p14:creationId xmlns:p14="http://schemas.microsoft.com/office/powerpoint/2010/main" val="1917486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3" cy="870473"/>
          </a:xfrm>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a:xfrm>
            <a:off x="818347" y="1733093"/>
            <a:ext cx="7511472" cy="4810291"/>
          </a:xfrm>
        </p:spPr>
        <p:txBody>
          <a:bodyPr>
            <a:normAutofit/>
          </a:bodyPr>
          <a:lstStyle/>
          <a:p>
            <a:r>
              <a:rPr lang="en-US" sz="2400" dirty="0" smtClean="0"/>
              <a:t>In HT data, ‘unusual’ events have been identified</a:t>
            </a:r>
            <a:endParaRPr lang="en-US" sz="2000" dirty="0" smtClean="0"/>
          </a:p>
          <a:p>
            <a:r>
              <a:rPr lang="en-US" sz="2400" dirty="0" smtClean="0"/>
              <a:t>Simple combination of simulated disks doesn’t give similar picture</a:t>
            </a:r>
          </a:p>
          <a:p>
            <a:r>
              <a:rPr lang="en-US" sz="2400" dirty="0" smtClean="0"/>
              <a:t>The data analysis continues and more physics runs are planned</a:t>
            </a:r>
          </a:p>
          <a:p>
            <a:r>
              <a:rPr lang="en-US" sz="2400" dirty="0" smtClean="0"/>
              <a:t>Far periphery detectors upgrade to larger areas is planned</a:t>
            </a:r>
            <a:endParaRPr lang="en-US" sz="2200" dirty="0"/>
          </a:p>
        </p:txBody>
      </p:sp>
      <p:sp>
        <p:nvSpPr>
          <p:cNvPr id="4" name="Slide Number Placeholder 3"/>
          <p:cNvSpPr>
            <a:spLocks noGrp="1"/>
          </p:cNvSpPr>
          <p:nvPr>
            <p:ph type="sldNum" sz="quarter" idx="12"/>
          </p:nvPr>
        </p:nvSpPr>
        <p:spPr/>
        <p:txBody>
          <a:bodyPr/>
          <a:lstStyle/>
          <a:p>
            <a:fld id="{BA285C80-A276-44B4-A8BC-0D63B4B68DA1}" type="slidenum">
              <a:rPr lang="en-US" smtClean="0"/>
              <a:t>26</a:t>
            </a:fld>
            <a:endParaRPr lang="en-US"/>
          </a:p>
        </p:txBody>
      </p:sp>
    </p:spTree>
    <p:extLst>
      <p:ext uri="{BB962C8B-B14F-4D97-AF65-F5344CB8AC3E}">
        <p14:creationId xmlns:p14="http://schemas.microsoft.com/office/powerpoint/2010/main" val="382578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79450"/>
            <a:ext cx="7511473" cy="1312480"/>
          </a:xfrm>
        </p:spPr>
        <p:txBody>
          <a:bodyPr/>
          <a:lstStyle/>
          <a:p>
            <a:r>
              <a:rPr lang="en-US" dirty="0" smtClean="0"/>
              <a:t>references</a:t>
            </a:r>
            <a:endParaRPr lang="en-US" dirty="0"/>
          </a:p>
        </p:txBody>
      </p:sp>
      <p:sp>
        <p:nvSpPr>
          <p:cNvPr id="3" name="Content Placeholder 2"/>
          <p:cNvSpPr>
            <a:spLocks noGrp="1"/>
          </p:cNvSpPr>
          <p:nvPr>
            <p:ph idx="1"/>
          </p:nvPr>
        </p:nvSpPr>
        <p:spPr>
          <a:xfrm>
            <a:off x="818348" y="1600201"/>
            <a:ext cx="7511472" cy="4943184"/>
          </a:xfrm>
        </p:spPr>
        <p:txBody>
          <a:bodyPr>
            <a:normAutofit fontScale="47500" lnSpcReduction="20000"/>
          </a:bodyPr>
          <a:lstStyle/>
          <a:p>
            <a:pPr algn="just" defTabSz="923271"/>
            <a:r>
              <a:rPr lang="it-IT" altLang="en-US" dirty="0">
                <a:latin typeface="Arial" pitchFamily="34" charset="0"/>
                <a:cs typeface="Arial" pitchFamily="34" charset="0"/>
              </a:rPr>
              <a:t>[1] RU Beisembaev, EA Beisembaeva, OD Dalkarov, VA Ryabov, AV Stepanov, NG Vildanov, MI Vildanova, VV Zhukov, KA Baigarin, D Beznosko, TX Sadykov, NS Suleymenov, "The 'Horizon-T' Experiment: Extensive Air Showers Detection," arXiv:1605.05179 [physics.ins-det], May 17 2016.</a:t>
            </a:r>
          </a:p>
          <a:p>
            <a:pPr algn="just" defTabSz="923271"/>
            <a:r>
              <a:rPr lang="it-IT" altLang="en-US" dirty="0">
                <a:latin typeface="Arial" pitchFamily="34" charset="0"/>
                <a:cs typeface="Arial" pitchFamily="34" charset="0"/>
              </a:rPr>
              <a:t>[2] Rashid  Beisembaev, Dmitriy  Beznosko, Kanat  Baigarin, Elena  Beisembaeva, Oleg  Dalkarov, Vladimi  Ryabov, Turlan  Sadykov, Sergei  Shaulov, Aleksei  Stepanov, Marina  Vildanova, Nikolay  Vildanov, Valeriy  Zhukov. "Horizon-T experiment status." EPJ Web Conf. 145 11004 (2017). DOI: 10.1051/epjconf/201614511004</a:t>
            </a:r>
          </a:p>
          <a:p>
            <a:pPr algn="just" defTabSz="923271"/>
            <a:r>
              <a:rPr lang="it-IT" altLang="en-US" dirty="0">
                <a:latin typeface="Arial" pitchFamily="34" charset="0"/>
                <a:cs typeface="Arial" pitchFamily="34" charset="0"/>
              </a:rPr>
              <a:t>[3] Rashid  Beisembaev, Dmitriy  Beznosko, Kanat  Baigarin, Elena  Beisembaeva, Oleg  Dalkarov, Vladimir  Ryabov, Turlan  Sadykov, Sergei  Shaulov, Aleksei  Stepanov, Marina  Vildanova, Nikolay  Vildanov, Valeriy  Zhukov. " Extensive Air Showers with unusual structure." EPJ Web Conf. 145 14001 (2017). DOI: 10.1051/epjconf/201614514001 ISVHECRI</a:t>
            </a:r>
          </a:p>
          <a:p>
            <a:pPr algn="just" defTabSz="923271"/>
            <a:r>
              <a:rPr lang="it-IT" altLang="en-US" dirty="0">
                <a:latin typeface="Arial" pitchFamily="34" charset="0"/>
                <a:cs typeface="Arial" pitchFamily="34" charset="0"/>
              </a:rPr>
              <a:t>[4] R U Beisembaev, D Beznosko, K A Baigarin, A Batyrkhanov, E A Beisembaeva, T. Beremkulov, O D Dalkarov, A Iakovlev, V A Ryabov, N S Suleimenov, T Kh Sadykov, Z Tagay, T Uakhitov, M I Vildanova and V V Zhukov. "Horizon-T experiment and detection of Extensive air showers with unusual structure", accepted to Journal of Physics: Conference series, 2018</a:t>
            </a:r>
          </a:p>
          <a:p>
            <a:pPr algn="just" defTabSz="923271"/>
            <a:r>
              <a:rPr lang="it-IT" altLang="en-US" dirty="0">
                <a:latin typeface="Arial" pitchFamily="34" charset="0"/>
                <a:cs typeface="Arial" pitchFamily="34" charset="0"/>
              </a:rPr>
              <a:t>[5]. D. Heck, J. Knapp, J.N. Capdevielle, G. Schatz, T. Thouw. CORSIKA: A Monte Carlo Code to Simulate Extensive Air Showers, Forschungszentrum Karlsruhe Report FZKA (6019).</a:t>
            </a:r>
          </a:p>
          <a:p>
            <a:pPr algn="just" defTabSz="923271"/>
            <a:r>
              <a:rPr lang="it-IT" altLang="en-US" dirty="0" smtClean="0">
                <a:latin typeface="Arial" pitchFamily="34" charset="0"/>
                <a:cs typeface="Arial" pitchFamily="34" charset="0"/>
              </a:rPr>
              <a:t>[6]. </a:t>
            </a:r>
            <a:r>
              <a:rPr lang="it-IT" altLang="en-US" dirty="0">
                <a:latin typeface="Arial" pitchFamily="34" charset="0"/>
                <a:cs typeface="Arial" pitchFamily="34" charset="0"/>
              </a:rPr>
              <a:t>HAMAMATSU PHOTONICS K.K., Electron Tube Division, 314-5, Shimokanzo, Iwata City, Shizuoka Pref., 438-0193, Japan, </a:t>
            </a:r>
            <a:r>
              <a:rPr lang="ru-RU" u="sng" dirty="0">
                <a:solidFill>
                  <a:srgbClr val="0070C0"/>
                </a:solidFill>
                <a:latin typeface="Arial" pitchFamily="34" charset="0"/>
                <a:cs typeface="Arial" pitchFamily="34" charset="0"/>
              </a:rPr>
              <a:t>http://www.hamamatsu.com</a:t>
            </a:r>
            <a:endParaRPr lang="en-US" u="sng" dirty="0">
              <a:solidFill>
                <a:srgbClr val="0070C0"/>
              </a:solidFill>
              <a:latin typeface="Arial" pitchFamily="34" charset="0"/>
              <a:cs typeface="Arial" pitchFamily="34" charset="0"/>
            </a:endParaRPr>
          </a:p>
          <a:p>
            <a:pPr algn="just" defTabSz="923271"/>
            <a:r>
              <a:rPr lang="it-IT" altLang="en-US" dirty="0" smtClean="0">
                <a:latin typeface="Arial" pitchFamily="34" charset="0"/>
                <a:cs typeface="Arial" pitchFamily="34" charset="0"/>
              </a:rPr>
              <a:t>[7] </a:t>
            </a:r>
            <a:r>
              <a:rPr lang="it-IT" altLang="en-US" dirty="0">
                <a:latin typeface="Arial" pitchFamily="34" charset="0"/>
                <a:cs typeface="Arial" pitchFamily="34" charset="0"/>
              </a:rPr>
              <a:t>R.U. Beisembaev, D. Beznosko, E.A. Beisembaeva, A. Duspayev, A. Iakovlev, T.X. Sadykov, T. Uakhitov, M.I. Vildanova, M. Yessenov and V.V. Zhukov, "Fast and simple glass-based charged particles detector with large linear detection range," Journal of Instrumentation, vol. 12, no. T07008, 2017. </a:t>
            </a:r>
          </a:p>
          <a:p>
            <a:pPr algn="just" defTabSz="923271"/>
            <a:r>
              <a:rPr lang="en-US" altLang="en-US" dirty="0" smtClean="0">
                <a:latin typeface="Arial" pitchFamily="34" charset="0"/>
                <a:cs typeface="Arial" pitchFamily="34" charset="0"/>
              </a:rPr>
              <a:t>[8] </a:t>
            </a:r>
            <a:r>
              <a:rPr lang="en-US" altLang="en-US" dirty="0">
                <a:latin typeface="Arial" pitchFamily="34" charset="0"/>
                <a:cs typeface="Arial" pitchFamily="34" charset="0"/>
              </a:rPr>
              <a:t>D. Beznosko, T. </a:t>
            </a:r>
            <a:r>
              <a:rPr lang="en-US" altLang="en-US" dirty="0" err="1">
                <a:latin typeface="Arial" pitchFamily="34" charset="0"/>
                <a:cs typeface="Arial" pitchFamily="34" charset="0"/>
              </a:rPr>
              <a:t>Beremkulov</a:t>
            </a:r>
            <a:r>
              <a:rPr lang="en-US" altLang="en-US" dirty="0">
                <a:latin typeface="Arial" pitchFamily="34" charset="0"/>
                <a:cs typeface="Arial" pitchFamily="34" charset="0"/>
              </a:rPr>
              <a:t>, A. </a:t>
            </a:r>
            <a:r>
              <a:rPr lang="en-US" altLang="en-US" dirty="0" err="1">
                <a:latin typeface="Arial" pitchFamily="34" charset="0"/>
                <a:cs typeface="Arial" pitchFamily="34" charset="0"/>
              </a:rPr>
              <a:t>Iakovlev</a:t>
            </a:r>
            <a:r>
              <a:rPr lang="en-US" altLang="en-US" dirty="0">
                <a:latin typeface="Arial" pitchFamily="34" charset="0"/>
                <a:cs typeface="Arial" pitchFamily="34" charset="0"/>
              </a:rPr>
              <a:t>, S. </a:t>
            </a:r>
            <a:r>
              <a:rPr lang="en-US" altLang="en-US" dirty="0" err="1">
                <a:latin typeface="Arial" pitchFamily="34" charset="0"/>
                <a:cs typeface="Arial" pitchFamily="34" charset="0"/>
              </a:rPr>
              <a:t>Jakupov</a:t>
            </a:r>
            <a:r>
              <a:rPr lang="en-US" altLang="en-US" dirty="0">
                <a:latin typeface="Arial" pitchFamily="34" charset="0"/>
                <a:cs typeface="Arial" pitchFamily="34" charset="0"/>
              </a:rPr>
              <a:t>, D. </a:t>
            </a:r>
            <a:r>
              <a:rPr lang="en-US" altLang="en-US" dirty="0" err="1">
                <a:latin typeface="Arial" pitchFamily="34" charset="0"/>
                <a:cs typeface="Arial" pitchFamily="34" charset="0"/>
              </a:rPr>
              <a:t>Turganov</a:t>
            </a:r>
            <a:r>
              <a:rPr lang="en-US" altLang="en-US" dirty="0">
                <a:latin typeface="Arial" pitchFamily="34" charset="0"/>
                <a:cs typeface="Arial" pitchFamily="34" charset="0"/>
              </a:rPr>
              <a:t>, A. </a:t>
            </a:r>
            <a:r>
              <a:rPr lang="en-US" altLang="en-US" dirty="0" err="1">
                <a:latin typeface="Arial" pitchFamily="34" charset="0"/>
                <a:cs typeface="Arial" pitchFamily="34" charset="0"/>
              </a:rPr>
              <a:t>Tussipzhan</a:t>
            </a:r>
            <a:r>
              <a:rPr lang="en-US" altLang="en-US" dirty="0">
                <a:latin typeface="Arial" pitchFamily="34" charset="0"/>
                <a:cs typeface="Arial" pitchFamily="34" charset="0"/>
              </a:rPr>
              <a:t>, T. </a:t>
            </a:r>
            <a:r>
              <a:rPr lang="en-US" altLang="en-US" dirty="0" err="1">
                <a:latin typeface="Arial" pitchFamily="34" charset="0"/>
                <a:cs typeface="Arial" pitchFamily="34" charset="0"/>
              </a:rPr>
              <a:t>Uakhitov</a:t>
            </a:r>
            <a:r>
              <a:rPr lang="en-US" altLang="en-US" dirty="0">
                <a:latin typeface="Arial" pitchFamily="34" charset="0"/>
                <a:cs typeface="Arial" pitchFamily="34" charset="0"/>
              </a:rPr>
              <a:t>, M.I. </a:t>
            </a:r>
            <a:r>
              <a:rPr lang="en-US" altLang="en-US" dirty="0" err="1">
                <a:latin typeface="Arial" pitchFamily="34" charset="0"/>
                <a:cs typeface="Arial" pitchFamily="34" charset="0"/>
              </a:rPr>
              <a:t>Vildanova</a:t>
            </a:r>
            <a:r>
              <a:rPr lang="en-US" altLang="en-US" dirty="0">
                <a:latin typeface="Arial" pitchFamily="34" charset="0"/>
                <a:cs typeface="Arial" pitchFamily="34" charset="0"/>
              </a:rPr>
              <a:t>, A. </a:t>
            </a:r>
            <a:r>
              <a:rPr lang="en-US" altLang="en-US" dirty="0" err="1">
                <a:latin typeface="Arial" pitchFamily="34" charset="0"/>
                <a:cs typeface="Arial" pitchFamily="34" charset="0"/>
              </a:rPr>
              <a:t>Yeltokov</a:t>
            </a:r>
            <a:r>
              <a:rPr lang="en-US" altLang="en-US" dirty="0">
                <a:latin typeface="Arial" pitchFamily="34" charset="0"/>
                <a:cs typeface="Arial" pitchFamily="34" charset="0"/>
              </a:rPr>
              <a:t>, V.V. </a:t>
            </a:r>
            <a:r>
              <a:rPr lang="en-US" altLang="en-US" dirty="0" err="1">
                <a:latin typeface="Arial" pitchFamily="34" charset="0"/>
                <a:cs typeface="Arial" pitchFamily="34" charset="0"/>
              </a:rPr>
              <a:t>Zhukov."Horizon</a:t>
            </a:r>
            <a:r>
              <a:rPr lang="en-US" altLang="en-US" dirty="0">
                <a:latin typeface="Arial" pitchFamily="34" charset="0"/>
                <a:cs typeface="Arial" pitchFamily="34" charset="0"/>
              </a:rPr>
              <a:t>-T Experiment Upgrade and Calibration of New Detection Points", arXiv:1803.08309 [</a:t>
            </a:r>
            <a:r>
              <a:rPr lang="en-US" altLang="en-US" dirty="0" err="1">
                <a:latin typeface="Arial" pitchFamily="34" charset="0"/>
                <a:cs typeface="Arial" pitchFamily="34" charset="0"/>
              </a:rPr>
              <a:t>physics.ins-det</a:t>
            </a:r>
            <a:r>
              <a:rPr lang="en-US" altLang="en-US" dirty="0">
                <a:latin typeface="Arial" pitchFamily="34" charset="0"/>
                <a:cs typeface="Arial" pitchFamily="34" charset="0"/>
              </a:rPr>
              <a:t>], Mar 22, 2018. </a:t>
            </a:r>
          </a:p>
          <a:p>
            <a:pPr algn="just" defTabSz="923271"/>
            <a:r>
              <a:rPr lang="en-US" dirty="0" smtClean="0"/>
              <a:t>[</a:t>
            </a:r>
            <a:r>
              <a:rPr lang="en-US" dirty="0"/>
              <a:t>9</a:t>
            </a:r>
            <a:r>
              <a:rPr lang="en-US" dirty="0" smtClean="0"/>
              <a:t>].</a:t>
            </a:r>
            <a:r>
              <a:rPr lang="en-US" dirty="0"/>
              <a:t>CAEN S.p.A. Via </a:t>
            </a:r>
            <a:r>
              <a:rPr lang="en-US" dirty="0" err="1"/>
              <a:t>della</a:t>
            </a:r>
            <a:r>
              <a:rPr lang="en-US" dirty="0"/>
              <a:t> </a:t>
            </a:r>
            <a:r>
              <a:rPr lang="en-US" dirty="0" err="1"/>
              <a:t>Vetraia</a:t>
            </a:r>
            <a:r>
              <a:rPr lang="en-US" dirty="0"/>
              <a:t>, 11, 55049 Viareggio Lucca, Italy. </a:t>
            </a:r>
            <a:r>
              <a:rPr lang="en-US" u="sng" dirty="0">
                <a:solidFill>
                  <a:srgbClr val="0070C0"/>
                </a:solidFill>
              </a:rPr>
              <a:t>http://caen.it</a:t>
            </a:r>
            <a:r>
              <a:rPr lang="en-US" dirty="0" smtClean="0"/>
              <a:t>.</a:t>
            </a:r>
            <a:endParaRPr lang="en-US" dirty="0"/>
          </a:p>
        </p:txBody>
      </p:sp>
      <p:sp>
        <p:nvSpPr>
          <p:cNvPr id="4" name="Slide Number Placeholder 3"/>
          <p:cNvSpPr>
            <a:spLocks noGrp="1"/>
          </p:cNvSpPr>
          <p:nvPr>
            <p:ph type="sldNum" sz="quarter" idx="12"/>
          </p:nvPr>
        </p:nvSpPr>
        <p:spPr/>
        <p:txBody>
          <a:bodyPr/>
          <a:lstStyle/>
          <a:p>
            <a:fld id="{BA285C80-A276-44B4-A8BC-0D63B4B68DA1}" type="slidenum">
              <a:rPr lang="en-US" smtClean="0"/>
              <a:t>27</a:t>
            </a:fld>
            <a:endParaRPr lang="en-US"/>
          </a:p>
        </p:txBody>
      </p:sp>
    </p:spTree>
    <p:extLst>
      <p:ext uri="{BB962C8B-B14F-4D97-AF65-F5344CB8AC3E}">
        <p14:creationId xmlns:p14="http://schemas.microsoft.com/office/powerpoint/2010/main" val="1894696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4221046" cy="869893"/>
          </a:xfrm>
        </p:spPr>
        <p:txBody>
          <a:bodyPr/>
          <a:lstStyle/>
          <a:p>
            <a:r>
              <a:rPr lang="en-US" dirty="0" smtClean="0"/>
              <a:t>Discovery of EAS</a:t>
            </a:r>
            <a:endParaRPr lang="en-US" dirty="0"/>
          </a:p>
        </p:txBody>
      </p:sp>
      <p:sp>
        <p:nvSpPr>
          <p:cNvPr id="3" name="Content Placeholder 2"/>
          <p:cNvSpPr>
            <a:spLocks noGrp="1"/>
          </p:cNvSpPr>
          <p:nvPr>
            <p:ph idx="1"/>
          </p:nvPr>
        </p:nvSpPr>
        <p:spPr>
          <a:xfrm>
            <a:off x="982134" y="2408941"/>
            <a:ext cx="7704667" cy="4001082"/>
          </a:xfrm>
        </p:spPr>
        <p:txBody>
          <a:bodyPr>
            <a:normAutofit lnSpcReduction="10000"/>
          </a:bodyPr>
          <a:lstStyle/>
          <a:p>
            <a:r>
              <a:rPr lang="en-US" dirty="0"/>
              <a:t>In </a:t>
            </a:r>
            <a:r>
              <a:rPr lang="en-US" dirty="0" smtClean="0"/>
              <a:t>1927-1929, </a:t>
            </a:r>
            <a:r>
              <a:rPr lang="en-US" dirty="0"/>
              <a:t>Dmitri Vladimirovich </a:t>
            </a:r>
            <a:r>
              <a:rPr lang="en-US" dirty="0" err="1"/>
              <a:t>Skobeltsyn</a:t>
            </a:r>
            <a:r>
              <a:rPr lang="en-US" dirty="0"/>
              <a:t> (Russian: </a:t>
            </a:r>
            <a:r>
              <a:rPr lang="ru-RU" dirty="0"/>
              <a:t>Дмитрий Владимирович </a:t>
            </a:r>
            <a:r>
              <a:rPr lang="ru-RU" i="1" dirty="0" err="1"/>
              <a:t>Скобельцын</a:t>
            </a:r>
            <a:r>
              <a:rPr lang="ru-RU" dirty="0" smtClean="0"/>
              <a:t>)</a:t>
            </a:r>
            <a:r>
              <a:rPr lang="en-US" dirty="0" smtClean="0"/>
              <a:t> who</a:t>
            </a:r>
            <a:r>
              <a:rPr lang="ru-RU" dirty="0" smtClean="0"/>
              <a:t> </a:t>
            </a:r>
            <a:r>
              <a:rPr lang="en-US" dirty="0"/>
              <a:t>was a Soviet physicist, academician of the Soviet Academy of </a:t>
            </a:r>
            <a:r>
              <a:rPr lang="en-US" dirty="0" smtClean="0"/>
              <a:t>Sciences, was observing cosmic rays by placing Wilson chamber (e.g. cloud chamber) in B-field.</a:t>
            </a:r>
          </a:p>
          <a:p>
            <a:r>
              <a:rPr lang="en-US" dirty="0" smtClean="0"/>
              <a:t>Two things he noted: particles not only pass as single muons from cosmic background (as we know today) but sometimes as a group. The tracks for such groups would be ~straight lines so he called such spurs the showers of cosmic particles and concluded that they have very high energy.</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056" y="120375"/>
            <a:ext cx="3432849" cy="22885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67398" y="0"/>
            <a:ext cx="1521302" cy="584775"/>
          </a:xfrm>
          <a:prstGeom prst="rect">
            <a:avLst/>
          </a:prstGeom>
        </p:spPr>
        <p:txBody>
          <a:bodyPr wrap="square">
            <a:spAutoFit/>
          </a:bodyPr>
          <a:lstStyle/>
          <a:p>
            <a:r>
              <a:rPr lang="en-US" sz="800" dirty="0"/>
              <a:t>https://www.seeker.com/cloud-chamber-tracks-make-beautiful-music-1765169524.html</a:t>
            </a:r>
          </a:p>
        </p:txBody>
      </p:sp>
    </p:spTree>
    <p:extLst>
      <p:ext uri="{BB962C8B-B14F-4D97-AF65-F5344CB8AC3E}">
        <p14:creationId xmlns:p14="http://schemas.microsoft.com/office/powerpoint/2010/main" val="12528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189529"/>
            <a:ext cx="7704667" cy="5300283"/>
          </a:xfrm>
        </p:spPr>
        <p:txBody>
          <a:bodyPr>
            <a:normAutofit fontScale="92500" lnSpcReduction="20000"/>
          </a:bodyPr>
          <a:lstStyle/>
          <a:p>
            <a:r>
              <a:rPr lang="en-US" dirty="0" smtClean="0"/>
              <a:t>In 1933, famous Italian scientist Bruno Rossi, 				 using his new improved coincidence trigger, 				    was observing coincidences in several cosmic rays detectors that were separated by up to 100 m.</a:t>
            </a:r>
          </a:p>
          <a:p>
            <a:r>
              <a:rPr lang="en-US" dirty="0" smtClean="0"/>
              <a:t>In 1938-39, the works by </a:t>
            </a:r>
            <a:r>
              <a:rPr lang="en-US" dirty="0" err="1"/>
              <a:t>Skobeltsyn</a:t>
            </a:r>
            <a:r>
              <a:rPr lang="en-US" dirty="0"/>
              <a:t> </a:t>
            </a:r>
            <a:r>
              <a:rPr lang="en-US" dirty="0" smtClean="0"/>
              <a:t>and Rossi were repeated and proved by Pierre Auger.</a:t>
            </a:r>
          </a:p>
          <a:p>
            <a:r>
              <a:rPr lang="en-US" dirty="0" smtClean="0"/>
              <a:t>Note that today Wikipedia only lists Auger as a person who did </a:t>
            </a:r>
            <a:r>
              <a:rPr lang="en-US" dirty="0"/>
              <a:t>the discovery: </a:t>
            </a:r>
            <a:endParaRPr lang="en-US" dirty="0" smtClean="0"/>
          </a:p>
          <a:p>
            <a:pPr lvl="1"/>
            <a:r>
              <a:rPr lang="en-US" dirty="0" smtClean="0"/>
              <a:t>“</a:t>
            </a:r>
            <a:r>
              <a:rPr lang="en-US" dirty="0"/>
              <a:t>In his work with cosmic rays, he found that the cosmic radiation events were coincident in time meaning that they were associated with a single event, an </a:t>
            </a:r>
            <a:r>
              <a:rPr lang="en-US" dirty="0">
                <a:hlinkClick r:id="rId2" tooltip="Air shower (physics)"/>
              </a:rPr>
              <a:t>air shower</a:t>
            </a:r>
            <a:r>
              <a:rPr lang="en-US" dirty="0"/>
              <a:t>. He estimated that the energy of the incoming particle that creates large air showers must be at least 10</a:t>
            </a:r>
            <a:r>
              <a:rPr lang="en-US" baseline="30000" dirty="0"/>
              <a:t>15</a:t>
            </a:r>
            <a:r>
              <a:rPr lang="en-US" dirty="0"/>
              <a:t> </a:t>
            </a:r>
            <a:r>
              <a:rPr lang="en-US" dirty="0" err="1">
                <a:hlinkClick r:id="rId3" tooltip="Electronvolt"/>
              </a:rPr>
              <a:t>electronvolts</a:t>
            </a:r>
            <a:r>
              <a:rPr lang="en-US" dirty="0"/>
              <a:t> (eV) = 10</a:t>
            </a:r>
            <a:r>
              <a:rPr lang="en-US" baseline="30000" dirty="0"/>
              <a:t>6</a:t>
            </a:r>
            <a:r>
              <a:rPr lang="en-US" dirty="0"/>
              <a:t> particles of 10</a:t>
            </a:r>
            <a:r>
              <a:rPr lang="en-US" baseline="30000" dirty="0"/>
              <a:t>8</a:t>
            </a:r>
            <a:r>
              <a:rPr lang="en-US" dirty="0"/>
              <a:t> eV (critical energy in air) and a factor of ten for energy loss from traversing the atmosphere (Auger </a:t>
            </a:r>
            <a:r>
              <a:rPr lang="en-US" i="1" dirty="0"/>
              <a:t>et al.</a:t>
            </a:r>
            <a:r>
              <a:rPr lang="en-US" dirty="0"/>
              <a:t>, 1939</a:t>
            </a:r>
            <a:r>
              <a:rPr lang="en-US" dirty="0" smtClean="0"/>
              <a:t>)”</a:t>
            </a:r>
          </a:p>
          <a:p>
            <a:r>
              <a:rPr lang="en-US" dirty="0" smtClean="0"/>
              <a:t>Often people call EAS an Auger showers, so other work was politically swept under the rug.</a:t>
            </a:r>
            <a:endParaRPr lang="en-US" dirty="0"/>
          </a:p>
        </p:txBody>
      </p:sp>
      <p:sp>
        <p:nvSpPr>
          <p:cNvPr id="4" name="Title 1"/>
          <p:cNvSpPr>
            <a:spLocks noGrp="1"/>
          </p:cNvSpPr>
          <p:nvPr>
            <p:ph type="title"/>
          </p:nvPr>
        </p:nvSpPr>
        <p:spPr>
          <a:xfrm>
            <a:off x="982134" y="457201"/>
            <a:ext cx="4221046" cy="869893"/>
          </a:xfrm>
        </p:spPr>
        <p:txBody>
          <a:bodyPr/>
          <a:lstStyle/>
          <a:p>
            <a:r>
              <a:rPr lang="en-US" dirty="0" smtClean="0"/>
              <a:t>Discovery of EAS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791" y="16183"/>
            <a:ext cx="1294726" cy="1952127"/>
          </a:xfrm>
          <a:prstGeom prst="rect">
            <a:avLst/>
          </a:prstGeom>
        </p:spPr>
      </p:pic>
      <p:sp>
        <p:nvSpPr>
          <p:cNvPr id="8" name="Rectangle 7"/>
          <p:cNvSpPr/>
          <p:nvPr/>
        </p:nvSpPr>
        <p:spPr>
          <a:xfrm>
            <a:off x="6363400" y="36415"/>
            <a:ext cx="1319002" cy="400110"/>
          </a:xfrm>
          <a:prstGeom prst="rect">
            <a:avLst/>
          </a:prstGeom>
        </p:spPr>
        <p:txBody>
          <a:bodyPr wrap="square">
            <a:spAutoFit/>
          </a:bodyPr>
          <a:lstStyle/>
          <a:p>
            <a:r>
              <a:rPr lang="en-US" sz="1000" dirty="0"/>
              <a:t>https://en.wikipedia.org/wiki/Bruno_Rossi</a:t>
            </a:r>
          </a:p>
        </p:txBody>
      </p:sp>
    </p:spTree>
    <p:extLst>
      <p:ext uri="{BB962C8B-B14F-4D97-AF65-F5344CB8AC3E}">
        <p14:creationId xmlns:p14="http://schemas.microsoft.com/office/powerpoint/2010/main" val="283394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383738"/>
            <a:ext cx="7704667" cy="4616078"/>
          </a:xfrm>
        </p:spPr>
        <p:txBody>
          <a:bodyPr/>
          <a:lstStyle/>
          <a:p>
            <a:r>
              <a:rPr lang="en-US" dirty="0" smtClean="0"/>
              <a:t>Cosmic rays and EAS have been a source of many discoveries:</a:t>
            </a:r>
          </a:p>
          <a:p>
            <a:pPr lvl="1"/>
            <a:r>
              <a:rPr lang="en-US" dirty="0" smtClean="0"/>
              <a:t>Positron</a:t>
            </a:r>
          </a:p>
          <a:p>
            <a:pPr lvl="1"/>
            <a:r>
              <a:rPr lang="en-US" dirty="0" smtClean="0"/>
              <a:t>Muon + lifetime</a:t>
            </a:r>
          </a:p>
          <a:p>
            <a:pPr lvl="1"/>
            <a:r>
              <a:rPr lang="en-US" dirty="0" smtClean="0"/>
              <a:t>Pion</a:t>
            </a:r>
          </a:p>
          <a:p>
            <a:pPr lvl="1"/>
            <a:r>
              <a:rPr lang="en-US" dirty="0" smtClean="0"/>
              <a:t>Several hadronic processes and cross-sections</a:t>
            </a:r>
          </a:p>
          <a:p>
            <a:pPr lvl="1"/>
            <a:r>
              <a:rPr lang="en-US" dirty="0" smtClean="0"/>
              <a:t>New physics to follow</a:t>
            </a:r>
            <a:r>
              <a:rPr lang="en-US" dirty="0" smtClean="0"/>
              <a:t>?</a:t>
            </a:r>
          </a:p>
          <a:p>
            <a:pPr lvl="2"/>
            <a:r>
              <a:rPr lang="en-US" dirty="0" smtClean="0"/>
              <a:t>Delayed particles?</a:t>
            </a:r>
            <a:endParaRPr lang="en-US" dirty="0"/>
          </a:p>
        </p:txBody>
      </p:sp>
      <p:sp>
        <p:nvSpPr>
          <p:cNvPr id="4" name="Title 1"/>
          <p:cNvSpPr>
            <a:spLocks noGrp="1"/>
          </p:cNvSpPr>
          <p:nvPr>
            <p:ph type="title"/>
          </p:nvPr>
        </p:nvSpPr>
        <p:spPr>
          <a:xfrm>
            <a:off x="982134" y="457201"/>
            <a:ext cx="4221046" cy="869893"/>
          </a:xfrm>
        </p:spPr>
        <p:txBody>
          <a:bodyPr>
            <a:normAutofit/>
          </a:bodyPr>
          <a:lstStyle/>
          <a:p>
            <a:r>
              <a:rPr lang="en-US" dirty="0" smtClean="0"/>
              <a:t>Discovery in EAS</a:t>
            </a:r>
            <a:endParaRPr lang="en-US" dirty="0"/>
          </a:p>
        </p:txBody>
      </p:sp>
    </p:spTree>
    <p:extLst>
      <p:ext uri="{BB962C8B-B14F-4D97-AF65-F5344CB8AC3E}">
        <p14:creationId xmlns:p14="http://schemas.microsoft.com/office/powerpoint/2010/main" val="3831163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6405895" cy="416739"/>
          </a:xfrm>
        </p:spPr>
        <p:txBody>
          <a:bodyPr>
            <a:normAutofit fontScale="90000"/>
          </a:bodyPr>
          <a:lstStyle/>
          <a:p>
            <a:r>
              <a:rPr lang="en-US" dirty="0" smtClean="0"/>
              <a:t>Delayed Particles in EAS</a:t>
            </a:r>
            <a:endParaRPr lang="en-US" dirty="0"/>
          </a:p>
        </p:txBody>
      </p:sp>
      <p:sp>
        <p:nvSpPr>
          <p:cNvPr id="3" name="Content Placeholder 2"/>
          <p:cNvSpPr>
            <a:spLocks noGrp="1"/>
          </p:cNvSpPr>
          <p:nvPr>
            <p:ph idx="1"/>
          </p:nvPr>
        </p:nvSpPr>
        <p:spPr>
          <a:xfrm>
            <a:off x="4961287" y="4992786"/>
            <a:ext cx="3725513" cy="1444430"/>
          </a:xfrm>
        </p:spPr>
        <p:txBody>
          <a:bodyPr>
            <a:normAutofit lnSpcReduction="10000"/>
          </a:bodyPr>
          <a:lstStyle/>
          <a:p>
            <a:r>
              <a:rPr lang="en-US" dirty="0" smtClean="0"/>
              <a:t>This is the first mention of delayed particles I found in google, may be there are earlier ones.</a:t>
            </a:r>
            <a:endParaRPr lang="en-US" dirty="0"/>
          </a:p>
        </p:txBody>
      </p:sp>
      <p:pic>
        <p:nvPicPr>
          <p:cNvPr id="4" name="Picture 3"/>
          <p:cNvPicPr>
            <a:picLocks noChangeAspect="1"/>
          </p:cNvPicPr>
          <p:nvPr/>
        </p:nvPicPr>
        <p:blipFill>
          <a:blip r:embed="rId2"/>
          <a:stretch>
            <a:fillRect/>
          </a:stretch>
        </p:blipFill>
        <p:spPr>
          <a:xfrm>
            <a:off x="1857627" y="995491"/>
            <a:ext cx="6734175" cy="590550"/>
          </a:xfrm>
          <a:prstGeom prst="rect">
            <a:avLst/>
          </a:prstGeom>
        </p:spPr>
      </p:pic>
      <p:pic>
        <p:nvPicPr>
          <p:cNvPr id="5" name="Picture 4"/>
          <p:cNvPicPr>
            <a:picLocks noChangeAspect="1"/>
          </p:cNvPicPr>
          <p:nvPr/>
        </p:nvPicPr>
        <p:blipFill>
          <a:blip r:embed="rId3"/>
          <a:stretch>
            <a:fillRect/>
          </a:stretch>
        </p:blipFill>
        <p:spPr>
          <a:xfrm>
            <a:off x="1857627" y="1586041"/>
            <a:ext cx="3016697" cy="4851175"/>
          </a:xfrm>
          <a:prstGeom prst="rect">
            <a:avLst/>
          </a:prstGeom>
        </p:spPr>
      </p:pic>
      <p:pic>
        <p:nvPicPr>
          <p:cNvPr id="6" name="Picture 5"/>
          <p:cNvPicPr>
            <a:picLocks noChangeAspect="1"/>
          </p:cNvPicPr>
          <p:nvPr/>
        </p:nvPicPr>
        <p:blipFill>
          <a:blip r:embed="rId4"/>
          <a:stretch>
            <a:fillRect/>
          </a:stretch>
        </p:blipFill>
        <p:spPr>
          <a:xfrm>
            <a:off x="4961287" y="1739789"/>
            <a:ext cx="3638550" cy="3219450"/>
          </a:xfrm>
          <a:prstGeom prst="rect">
            <a:avLst/>
          </a:prstGeom>
        </p:spPr>
      </p:pic>
    </p:spTree>
    <p:extLst>
      <p:ext uri="{BB962C8B-B14F-4D97-AF65-F5344CB8AC3E}">
        <p14:creationId xmlns:p14="http://schemas.microsoft.com/office/powerpoint/2010/main" val="2377038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1271" y="1016223"/>
            <a:ext cx="2700333" cy="5562601"/>
          </a:xfrm>
        </p:spPr>
        <p:txBody>
          <a:bodyPr>
            <a:normAutofit/>
          </a:bodyPr>
          <a:lstStyle/>
          <a:p>
            <a:r>
              <a:rPr lang="en-US" dirty="0" smtClean="0"/>
              <a:t>The typical reference is for (</a:t>
            </a:r>
            <a:r>
              <a:rPr lang="en-US" dirty="0"/>
              <a:t>J V </a:t>
            </a:r>
            <a:r>
              <a:rPr lang="en-US" dirty="0" err="1"/>
              <a:t>Jelley</a:t>
            </a:r>
            <a:r>
              <a:rPr lang="en-US" dirty="0"/>
              <a:t> and W J Whitehouse 1953 </a:t>
            </a:r>
            <a:r>
              <a:rPr lang="en-US" i="1" dirty="0"/>
              <a:t>Proc. Phys. Soc. A </a:t>
            </a:r>
            <a:r>
              <a:rPr lang="en-US" b="1" dirty="0"/>
              <a:t>66 </a:t>
            </a:r>
            <a:r>
              <a:rPr lang="en-US" dirty="0" smtClean="0"/>
              <a:t>454) for confirmation of the existence of delayed particles. Note that he does reference the previous article.</a:t>
            </a:r>
            <a:endParaRPr lang="en-US" dirty="0"/>
          </a:p>
        </p:txBody>
      </p:sp>
      <p:sp>
        <p:nvSpPr>
          <p:cNvPr id="4" name="Title 1"/>
          <p:cNvSpPr>
            <a:spLocks noGrp="1"/>
          </p:cNvSpPr>
          <p:nvPr>
            <p:ph type="title"/>
          </p:nvPr>
        </p:nvSpPr>
        <p:spPr>
          <a:xfrm>
            <a:off x="998317" y="21916"/>
            <a:ext cx="6405895" cy="416739"/>
          </a:xfrm>
        </p:spPr>
        <p:txBody>
          <a:bodyPr>
            <a:normAutofit fontScale="90000"/>
          </a:bodyPr>
          <a:lstStyle/>
          <a:p>
            <a:r>
              <a:rPr lang="en-US" dirty="0" smtClean="0"/>
              <a:t>Delayed Particles in EAS</a:t>
            </a:r>
            <a:endParaRPr lang="en-US" dirty="0"/>
          </a:p>
        </p:txBody>
      </p:sp>
      <p:pic>
        <p:nvPicPr>
          <p:cNvPr id="5" name="Picture 4"/>
          <p:cNvPicPr>
            <a:picLocks noChangeAspect="1"/>
          </p:cNvPicPr>
          <p:nvPr/>
        </p:nvPicPr>
        <p:blipFill>
          <a:blip r:embed="rId2"/>
          <a:stretch>
            <a:fillRect/>
          </a:stretch>
        </p:blipFill>
        <p:spPr>
          <a:xfrm>
            <a:off x="156747" y="523624"/>
            <a:ext cx="5378206" cy="3606351"/>
          </a:xfrm>
          <a:prstGeom prst="rect">
            <a:avLst/>
          </a:prstGeom>
        </p:spPr>
      </p:pic>
      <p:pic>
        <p:nvPicPr>
          <p:cNvPr id="6" name="Picture 5"/>
          <p:cNvPicPr>
            <a:picLocks noChangeAspect="1"/>
          </p:cNvPicPr>
          <p:nvPr/>
        </p:nvPicPr>
        <p:blipFill>
          <a:blip r:embed="rId3"/>
          <a:stretch>
            <a:fillRect/>
          </a:stretch>
        </p:blipFill>
        <p:spPr>
          <a:xfrm>
            <a:off x="156746" y="4113451"/>
            <a:ext cx="4391278" cy="2744549"/>
          </a:xfrm>
          <a:prstGeom prst="rect">
            <a:avLst/>
          </a:prstGeom>
        </p:spPr>
      </p:pic>
      <p:sp>
        <p:nvSpPr>
          <p:cNvPr id="7" name="Oval 6"/>
          <p:cNvSpPr/>
          <p:nvPr/>
        </p:nvSpPr>
        <p:spPr>
          <a:xfrm>
            <a:off x="2767477" y="2508530"/>
            <a:ext cx="1238081" cy="388418"/>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242762" y="5632056"/>
            <a:ext cx="1238081" cy="388418"/>
          </a:xfrm>
          <a:prstGeom prst="ellipse">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46286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2420" y="6490700"/>
            <a:ext cx="5331580" cy="367299"/>
          </a:xfrm>
        </p:spPr>
        <p:txBody>
          <a:bodyPr>
            <a:noAutofit/>
          </a:bodyPr>
          <a:lstStyle/>
          <a:p>
            <a:r>
              <a:rPr lang="en-US" sz="1600" dirty="0" smtClean="0"/>
              <a:t>Since 1950-es, lost of work done on delayed particles…</a:t>
            </a:r>
            <a:endParaRPr lang="en-US" sz="1600" dirty="0"/>
          </a:p>
        </p:txBody>
      </p:sp>
      <p:sp>
        <p:nvSpPr>
          <p:cNvPr id="4" name="Title 1"/>
          <p:cNvSpPr>
            <a:spLocks noGrp="1"/>
          </p:cNvSpPr>
          <p:nvPr>
            <p:ph type="title"/>
          </p:nvPr>
        </p:nvSpPr>
        <p:spPr>
          <a:xfrm rot="5400000">
            <a:off x="1874211" y="2247944"/>
            <a:ext cx="4847129" cy="416739"/>
          </a:xfrm>
        </p:spPr>
        <p:txBody>
          <a:bodyPr>
            <a:normAutofit fontScale="90000"/>
          </a:bodyPr>
          <a:lstStyle/>
          <a:p>
            <a:r>
              <a:rPr lang="en-US" dirty="0" smtClean="0"/>
              <a:t>Delayed Particles in EAS</a:t>
            </a:r>
            <a:endParaRPr lang="en-US" dirty="0"/>
          </a:p>
        </p:txBody>
      </p:sp>
      <p:pic>
        <p:nvPicPr>
          <p:cNvPr id="5" name="Picture 4"/>
          <p:cNvPicPr>
            <a:picLocks noChangeAspect="1"/>
          </p:cNvPicPr>
          <p:nvPr/>
        </p:nvPicPr>
        <p:blipFill>
          <a:blip r:embed="rId2"/>
          <a:stretch>
            <a:fillRect/>
          </a:stretch>
        </p:blipFill>
        <p:spPr>
          <a:xfrm>
            <a:off x="146242" y="32749"/>
            <a:ext cx="3666179" cy="3620805"/>
          </a:xfrm>
          <a:prstGeom prst="rect">
            <a:avLst/>
          </a:prstGeom>
        </p:spPr>
      </p:pic>
      <p:pic>
        <p:nvPicPr>
          <p:cNvPr id="6" name="Picture 5"/>
          <p:cNvPicPr>
            <a:picLocks noChangeAspect="1"/>
          </p:cNvPicPr>
          <p:nvPr/>
        </p:nvPicPr>
        <p:blipFill>
          <a:blip r:embed="rId3"/>
          <a:stretch>
            <a:fillRect/>
          </a:stretch>
        </p:blipFill>
        <p:spPr>
          <a:xfrm>
            <a:off x="4740720" y="251313"/>
            <a:ext cx="4362820" cy="6239388"/>
          </a:xfrm>
          <a:prstGeom prst="rect">
            <a:avLst/>
          </a:prstGeom>
        </p:spPr>
      </p:pic>
      <p:pic>
        <p:nvPicPr>
          <p:cNvPr id="7" name="Picture 6"/>
          <p:cNvPicPr>
            <a:picLocks noChangeAspect="1"/>
          </p:cNvPicPr>
          <p:nvPr/>
        </p:nvPicPr>
        <p:blipFill>
          <a:blip r:embed="rId4"/>
          <a:stretch>
            <a:fillRect/>
          </a:stretch>
        </p:blipFill>
        <p:spPr>
          <a:xfrm>
            <a:off x="227095" y="3718290"/>
            <a:ext cx="3504472" cy="3112947"/>
          </a:xfrm>
          <a:prstGeom prst="rect">
            <a:avLst/>
          </a:prstGeom>
        </p:spPr>
      </p:pic>
    </p:spTree>
    <p:extLst>
      <p:ext uri="{BB962C8B-B14F-4D97-AF65-F5344CB8AC3E}">
        <p14:creationId xmlns:p14="http://schemas.microsoft.com/office/powerpoint/2010/main" val="1833567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622" y="962952"/>
            <a:ext cx="7792630" cy="5895048"/>
          </a:xfrm>
        </p:spPr>
        <p:txBody>
          <a:bodyPr>
            <a:normAutofit fontScale="77500" lnSpcReduction="20000"/>
          </a:bodyPr>
          <a:lstStyle/>
          <a:p>
            <a:r>
              <a:rPr lang="en-US" dirty="0" smtClean="0"/>
              <a:t>All this work (there may be more recent publications I didn’t include here) did not shed any light on what causes the delayed particle effect, what are the particles, what is the mechanism of this double pulse formation, </a:t>
            </a:r>
            <a:r>
              <a:rPr lang="en-US" dirty="0" err="1" smtClean="0"/>
              <a:t>etc</a:t>
            </a:r>
            <a:r>
              <a:rPr lang="en-US" dirty="0" smtClean="0"/>
              <a:t>…</a:t>
            </a:r>
          </a:p>
          <a:p>
            <a:r>
              <a:rPr lang="en-US" dirty="0" smtClean="0"/>
              <a:t>It became clear that old EAS analysis methods developed at Pamir </a:t>
            </a:r>
            <a:r>
              <a:rPr lang="en-US" dirty="0"/>
              <a:t>by </a:t>
            </a:r>
            <a:r>
              <a:rPr lang="en-US" dirty="0" err="1"/>
              <a:t>Skobeltsyn</a:t>
            </a:r>
            <a:r>
              <a:rPr lang="en-US" dirty="0"/>
              <a:t> </a:t>
            </a:r>
            <a:r>
              <a:rPr lang="en-US" dirty="0" smtClean="0"/>
              <a:t>group in 1942 that are still being used (particle distribution, </a:t>
            </a:r>
            <a:r>
              <a:rPr lang="el-GR" dirty="0" smtClean="0"/>
              <a:t>ρ</a:t>
            </a:r>
            <a:r>
              <a:rPr lang="en-US" dirty="0" smtClean="0"/>
              <a:t>(600) – </a:t>
            </a:r>
            <a:r>
              <a:rPr lang="el-GR" dirty="0"/>
              <a:t>ρ</a:t>
            </a:r>
            <a:r>
              <a:rPr lang="en-US" dirty="0" smtClean="0"/>
              <a:t>(1000) methods) are yielding no results for analysis of delayed particles and new approaches may be needed.</a:t>
            </a:r>
          </a:p>
          <a:p>
            <a:r>
              <a:rPr lang="en-US" dirty="0" smtClean="0"/>
              <a:t>Yet community resists with very slow change if any</a:t>
            </a:r>
          </a:p>
          <a:p>
            <a:r>
              <a:rPr lang="en-US" dirty="0" smtClean="0"/>
              <a:t>Some possible changes:</a:t>
            </a:r>
          </a:p>
          <a:p>
            <a:pPr lvl="1"/>
            <a:r>
              <a:rPr lang="en-US" dirty="0" smtClean="0"/>
              <a:t>Record and analyze waveform, not </a:t>
            </a:r>
            <a:r>
              <a:rPr lang="en-US" dirty="0" smtClean="0"/>
              <a:t>just total charge</a:t>
            </a:r>
          </a:p>
          <a:p>
            <a:pPr lvl="1"/>
            <a:r>
              <a:rPr lang="en-US" dirty="0" smtClean="0"/>
              <a:t>Go to few ns-level resolution of the pulse, best at current – 100 to 50ns</a:t>
            </a:r>
          </a:p>
          <a:p>
            <a:pPr lvl="1"/>
            <a:r>
              <a:rPr lang="en-US" dirty="0" smtClean="0"/>
              <a:t>Start developing new analysis methods of the collected data using old ones as the base</a:t>
            </a:r>
          </a:p>
          <a:p>
            <a:r>
              <a:rPr lang="en-US" dirty="0" smtClean="0"/>
              <a:t>Resistance to start this change (its politics, money, effort and social inertia combined) also produces resistance to acknowledge new data or rejection of papers with comments like: ‘this phenomena is already well explained by CORSIKA’ (really? It’s the most standard EAS simulated there! this is an actual comment…), or: why are you not using the same 1942 methods (not a direct quote but that was a meaning behind the comment)</a:t>
            </a:r>
            <a:endParaRPr lang="en-US" dirty="0"/>
          </a:p>
        </p:txBody>
      </p:sp>
      <p:sp>
        <p:nvSpPr>
          <p:cNvPr id="4" name="Title 1"/>
          <p:cNvSpPr>
            <a:spLocks noGrp="1"/>
          </p:cNvSpPr>
          <p:nvPr>
            <p:ph type="title"/>
          </p:nvPr>
        </p:nvSpPr>
        <p:spPr>
          <a:xfrm>
            <a:off x="982133" y="457201"/>
            <a:ext cx="6405895" cy="416739"/>
          </a:xfrm>
        </p:spPr>
        <p:txBody>
          <a:bodyPr>
            <a:normAutofit fontScale="90000"/>
          </a:bodyPr>
          <a:lstStyle/>
          <a:p>
            <a:r>
              <a:rPr lang="en-US" dirty="0" smtClean="0"/>
              <a:t>Delayed Particles in EAS</a:t>
            </a:r>
            <a:endParaRPr lang="en-US" dirty="0"/>
          </a:p>
        </p:txBody>
      </p:sp>
    </p:spTree>
    <p:extLst>
      <p:ext uri="{BB962C8B-B14F-4D97-AF65-F5344CB8AC3E}">
        <p14:creationId xmlns:p14="http://schemas.microsoft.com/office/powerpoint/2010/main" val="1659431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10432</TotalTime>
  <Words>3223</Words>
  <Application>Microsoft Office PowerPoint</Application>
  <PresentationFormat>On-screen Show (4:3)</PresentationFormat>
  <Paragraphs>259</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Unicode MS</vt:lpstr>
      <vt:lpstr>Arial</vt:lpstr>
      <vt:lpstr>Calibri</vt:lpstr>
      <vt:lpstr>Corbel</vt:lpstr>
      <vt:lpstr>Georgia</vt:lpstr>
      <vt:lpstr>Times New Roman</vt:lpstr>
      <vt:lpstr>Wingdings</vt:lpstr>
      <vt:lpstr>Parallax</vt:lpstr>
      <vt:lpstr>Discovering new physics in EAS, or communal resistance to new approaches</vt:lpstr>
      <vt:lpstr>A path to discovery – who and how</vt:lpstr>
      <vt:lpstr>Discovery of EAS</vt:lpstr>
      <vt:lpstr>Discovery of EAS</vt:lpstr>
      <vt:lpstr>Discovery in EAS</vt:lpstr>
      <vt:lpstr>Delayed Particles in EAS</vt:lpstr>
      <vt:lpstr>Delayed Particles in EAS</vt:lpstr>
      <vt:lpstr>Delayed Particles in EAS</vt:lpstr>
      <vt:lpstr>Delayed Particles in EAS</vt:lpstr>
      <vt:lpstr>Conclusion</vt:lpstr>
      <vt:lpstr>Additional materials on multi-modal events follow</vt:lpstr>
      <vt:lpstr>Extensive Air Showers with Unusual Spatial and Temporal Structure</vt:lpstr>
      <vt:lpstr>Horizon-T Group</vt:lpstr>
      <vt:lpstr>Horizon-10T (HT) Detector System [1, 2, 3]</vt:lpstr>
      <vt:lpstr>Horizon-T (HT) Detector System</vt:lpstr>
      <vt:lpstr>Typical methods of CR physics</vt:lpstr>
      <vt:lpstr>Standard EAS Definition</vt:lpstr>
      <vt:lpstr>Standard EAS characteristics</vt:lpstr>
      <vt:lpstr>Data examples for Standard EAS</vt:lpstr>
      <vt:lpstr>Unusual EAS at HT example [4]</vt:lpstr>
      <vt:lpstr>Modeling attempt at unusual events by Combining Simulated disks</vt:lpstr>
      <vt:lpstr>Combining Simulated disks: Time delay</vt:lpstr>
      <vt:lpstr>Combining Simulated disks: Time delay 2</vt:lpstr>
      <vt:lpstr>Combining Simulated disks: spatial separation</vt:lpstr>
      <vt:lpstr>Combining Simulated disks: spatial separation</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Fulton</dc:creator>
  <cp:lastModifiedBy>D. Fulton</cp:lastModifiedBy>
  <cp:revision>43</cp:revision>
  <dcterms:created xsi:type="dcterms:W3CDTF">2018-03-16T13:58:53Z</dcterms:created>
  <dcterms:modified xsi:type="dcterms:W3CDTF">2018-09-20T20:58:23Z</dcterms:modified>
</cp:coreProperties>
</file>