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87" r:id="rId2"/>
    <p:sldId id="288" r:id="rId3"/>
    <p:sldId id="292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4D3FE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128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14E6-4204-4CD5-97B0-8F8A3B1C32FC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8FE2-53C9-41B5-A4EF-9E92EB9CC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68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3795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rostokąt 2"/>
          <p:cNvSpPr/>
          <p:nvPr userDrawn="1"/>
        </p:nvSpPr>
        <p:spPr>
          <a:xfrm>
            <a:off x="821768" y="184836"/>
            <a:ext cx="3390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 smtClean="0">
                <a:solidFill>
                  <a:schemeClr val="bg1"/>
                </a:solidFill>
              </a:rPr>
              <a:t>Kraków</a:t>
            </a:r>
          </a:p>
          <a:p>
            <a:r>
              <a:rPr lang="pl-PL" sz="3600" baseline="0" dirty="0" smtClean="0">
                <a:solidFill>
                  <a:schemeClr val="bg1"/>
                </a:solidFill>
              </a:rPr>
              <a:t>March 22</a:t>
            </a:r>
            <a:r>
              <a:rPr lang="pl-PL" sz="3600" dirty="0" smtClean="0">
                <a:solidFill>
                  <a:schemeClr val="bg1"/>
                </a:solidFill>
              </a:rPr>
              <a:t>, 2018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3989" y="9281397"/>
            <a:ext cx="13014000" cy="474506"/>
          </a:xfrm>
          <a:prstGeom prst="rect">
            <a:avLst/>
          </a:prstGeom>
          <a:gradFill>
            <a:gsLst>
              <a:gs pos="19081">
                <a:srgbClr val="FBFBFB"/>
              </a:gs>
              <a:gs pos="85329">
                <a:srgbClr val="81A1B4"/>
              </a:gs>
              <a:gs pos="100000">
                <a:srgbClr val="07476C"/>
              </a:gs>
            </a:gsLst>
            <a:lin ang="108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-13990" y="4219"/>
            <a:ext cx="13032779" cy="1040716"/>
          </a:xfrm>
          <a:prstGeom prst="rect">
            <a:avLst/>
          </a:prstGeom>
          <a:solidFill>
            <a:srgbClr val="09476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82861" y="9273269"/>
            <a:ext cx="475199" cy="4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572110" y="9328854"/>
            <a:ext cx="58605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800" dirty="0"/>
              <a:t>Institute of Nuclear Physics Polish Academy of Sciences</a:t>
            </a:r>
          </a:p>
        </p:txBody>
      </p:sp>
      <p:sp>
        <p:nvSpPr>
          <p:cNvPr id="26" name="Shape 26"/>
          <p:cNvSpPr/>
          <p:nvPr/>
        </p:nvSpPr>
        <p:spPr>
          <a:xfrm>
            <a:off x="311210" y="9328854"/>
            <a:ext cx="253915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lang="pl-PL" sz="1800" baseline="0" dirty="0" smtClean="0"/>
              <a:t>March 22</a:t>
            </a:r>
            <a:r>
              <a:rPr sz="1800" dirty="0" smtClean="0"/>
              <a:t>, 201</a:t>
            </a:r>
            <a:r>
              <a:rPr lang="pl-PL" sz="1800" dirty="0" smtClean="0"/>
              <a:t>8</a:t>
            </a:r>
            <a:r>
              <a:rPr sz="1800" dirty="0" smtClean="0"/>
              <a:t> </a:t>
            </a:r>
            <a:r>
              <a:rPr lang="pl-PL" sz="1800" dirty="0" err="1" smtClean="0"/>
              <a:t>Krakow</a:t>
            </a:r>
            <a:endParaRPr sz="1800" dirty="0"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233033" y="109034"/>
            <a:ext cx="12538734" cy="831085"/>
          </a:xfrm>
          <a:prstGeom prst="rect">
            <a:avLst/>
          </a:prstGeom>
        </p:spPr>
        <p:txBody>
          <a:bodyPr/>
          <a:lstStyle>
            <a:lvl1pPr>
              <a:defRPr sz="50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Tekst tytułowy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221440" y="1403672"/>
            <a:ext cx="12561919" cy="75593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2646848" y="689334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3990" y="4219"/>
            <a:ext cx="13032779" cy="164166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5042" y="305310"/>
            <a:ext cx="4756948" cy="103948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45466" y="4488356"/>
            <a:ext cx="12113868" cy="289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Tekst tytułowy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2479" y="7588395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ctrTitle"/>
          </p:nvPr>
        </p:nvSpPr>
        <p:spPr>
          <a:xfrm>
            <a:off x="127000" y="1739899"/>
            <a:ext cx="12746162" cy="74197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4200"/>
              </a:spcBef>
              <a:spcAft>
                <a:spcPts val="4200"/>
              </a:spcAft>
            </a:pPr>
            <a:r>
              <a:rPr lang="pl-PL" sz="7300" dirty="0" smtClean="0"/>
              <a:t>WP1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en-US" sz="4900" dirty="0"/>
              <a:t>Network for integration of R&amp;D, development, training, education and dissemination</a:t>
            </a:r>
            <a:r>
              <a:rPr lang="pl-PL" sz="2000" b="1" dirty="0" smtClean="0">
                <a:solidFill>
                  <a:srgbClr val="00B0F0"/>
                </a:solidFill>
              </a:rPr>
              <a:t/>
            </a:r>
            <a:br>
              <a:rPr lang="pl-PL" sz="2000" b="1" dirty="0" smtClean="0">
                <a:solidFill>
                  <a:srgbClr val="00B0F0"/>
                </a:solidFill>
              </a:rPr>
            </a:br>
            <a:r>
              <a:rPr lang="pl-PL" sz="2000" b="1" dirty="0">
                <a:solidFill>
                  <a:srgbClr val="00B0F0"/>
                </a:solidFill>
              </a:rPr>
              <a:t> </a:t>
            </a:r>
            <a:r>
              <a:rPr lang="pl-PL" sz="8800" dirty="0" smtClean="0"/>
              <a:t/>
            </a:r>
            <a:br>
              <a:rPr lang="pl-PL" sz="8800" dirty="0" smtClean="0"/>
            </a:br>
            <a:endParaRPr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WP1 opis</a:t>
            </a:r>
            <a:endParaRPr sz="3000" dirty="0"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2696378" y="674094"/>
            <a:ext cx="193041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b"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8" name="Shape 118"/>
          <p:cNvSpPr txBox="1">
            <a:spLocks/>
          </p:cNvSpPr>
          <p:nvPr/>
        </p:nvSpPr>
        <p:spPr>
          <a:xfrm>
            <a:off x="12696378" y="674094"/>
            <a:ext cx="19304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71" name="Shape 206"/>
          <p:cNvSpPr/>
          <p:nvPr/>
        </p:nvSpPr>
        <p:spPr>
          <a:xfrm>
            <a:off x="788379" y="1547072"/>
            <a:ext cx="11428041" cy="6842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pl-PL" sz="2000" b="1" dirty="0">
                <a:sym typeface="Gill Sans SemiBold"/>
              </a:rPr>
              <a:t>Konsorcjum dla rozwoju aplikacyjnych zastosowań nadprzewodnictwa i technik akceleracji </a:t>
            </a:r>
            <a:r>
              <a:rPr lang="pl-PL" sz="2000" dirty="0" smtClean="0">
                <a:sym typeface="Gill Sans SemiBold"/>
              </a:rPr>
              <a:t>(</a:t>
            </a:r>
            <a:r>
              <a:rPr lang="en-US" sz="2000" dirty="0" smtClean="0"/>
              <a:t>Consortium</a:t>
            </a:r>
            <a:r>
              <a:rPr lang="pl-PL" sz="2000" dirty="0" smtClean="0"/>
              <a:t> for development of applied </a:t>
            </a:r>
            <a:r>
              <a:rPr lang="en-US" sz="2000" dirty="0" smtClean="0"/>
              <a:t>superconductivity</a:t>
            </a:r>
            <a:r>
              <a:rPr lang="pl-PL" sz="2000" dirty="0" smtClean="0"/>
              <a:t> and </a:t>
            </a:r>
            <a:r>
              <a:rPr lang="en-US" sz="2000" dirty="0" smtClean="0"/>
              <a:t>acceleration</a:t>
            </a:r>
            <a:r>
              <a:rPr lang="pl-PL" sz="2000" dirty="0" smtClean="0"/>
              <a:t> </a:t>
            </a:r>
            <a:r>
              <a:rPr lang="en-US" sz="2000" dirty="0" smtClean="0"/>
              <a:t>technology</a:t>
            </a:r>
            <a:r>
              <a:rPr lang="pl-PL" sz="2000" dirty="0" smtClean="0"/>
              <a:t>)</a:t>
            </a: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  <a:defRPr sz="3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pl-PL" sz="2000" dirty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Cel/Cele konsorcjum</a:t>
            </a:r>
          </a:p>
          <a:p>
            <a:pPr marL="619125" lvl="7" indent="0" algn="l">
              <a:buSzPct val="100000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1400" dirty="0" smtClean="0"/>
              <a:t>	1</a:t>
            </a:r>
            <a:r>
              <a:rPr lang="pl-PL" sz="1400" dirty="0"/>
              <a:t>.   </a:t>
            </a:r>
            <a:r>
              <a:rPr lang="pl-PL" sz="1400" dirty="0" smtClean="0">
                <a:sym typeface="Gill Sans Light"/>
              </a:rPr>
              <a:t>Integracja </a:t>
            </a:r>
            <a:r>
              <a:rPr lang="pl-PL" sz="1400" dirty="0">
                <a:sym typeface="Gill Sans Light"/>
              </a:rPr>
              <a:t>prac badawczych, rozwojowych, szkoleniowych, edukacji i promocji związanych </a:t>
            </a:r>
            <a:r>
              <a:rPr lang="pl-PL" sz="1400" dirty="0" smtClean="0">
                <a:sym typeface="Gill Sans Light"/>
              </a:rPr>
              <a:t/>
            </a:r>
            <a:br>
              <a:rPr lang="pl-PL" sz="1400" dirty="0" smtClean="0">
                <a:sym typeface="Gill Sans Light"/>
              </a:rPr>
            </a:br>
            <a:r>
              <a:rPr lang="pl-PL" sz="1400" dirty="0" smtClean="0">
                <a:sym typeface="Gill Sans Light"/>
              </a:rPr>
              <a:t>	      z aplikacyjnymi zastosowaniami nadprzewodnictwa oraz technik akceleracji.</a:t>
            </a:r>
          </a:p>
          <a:p>
            <a:pPr marL="619125" lvl="7" indent="0" algn="l">
              <a:buSzPct val="100000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1400" dirty="0" smtClean="0">
              <a:sym typeface="Gill Sans Light"/>
            </a:endParaRPr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WP1.1: Założyciele konsorcjum</a:t>
            </a:r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Krótka </a:t>
            </a:r>
            <a:r>
              <a:rPr lang="pl-PL" sz="1400" dirty="0"/>
              <a:t>informacja na temat instytucji/departamentu/zakładu </a:t>
            </a:r>
          </a:p>
          <a:p>
            <a:pPr lvl="5" algn="l"/>
            <a:r>
              <a:rPr lang="pl-PL" sz="1400" dirty="0"/>
              <a:t>2.   </a:t>
            </a:r>
            <a:r>
              <a:rPr lang="pl-PL" sz="1400" dirty="0" smtClean="0"/>
              <a:t>Projekty </a:t>
            </a:r>
            <a:r>
              <a:rPr lang="pl-PL" sz="1400" dirty="0"/>
              <a:t>(zrealizowane, realizowane oraz planowane</a:t>
            </a:r>
            <a:r>
              <a:rPr lang="pl-PL" sz="1400" dirty="0" smtClean="0"/>
              <a:t>)</a:t>
            </a:r>
          </a:p>
          <a:p>
            <a:pPr lvl="5" algn="l"/>
            <a:endParaRPr lang="pl-PL" sz="1400" dirty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WP1.2: Zaplecze naukowo-inżynieryjne i aparaturowe</a:t>
            </a:r>
          </a:p>
          <a:p>
            <a:pPr lvl="5" algn="l"/>
            <a:r>
              <a:rPr lang="pl-PL" sz="1400" dirty="0"/>
              <a:t>1.   Kadra, w tym naukowa, inżynieryjna i techniczna</a:t>
            </a:r>
          </a:p>
          <a:p>
            <a:pPr lvl="5" algn="l"/>
            <a:r>
              <a:rPr lang="pl-PL" sz="1400" dirty="0"/>
              <a:t>2.   Zaplecze aparaturowe </a:t>
            </a:r>
          </a:p>
          <a:p>
            <a:pPr lvl="5" algn="l"/>
            <a:r>
              <a:rPr lang="pl-PL" sz="1400" dirty="0"/>
              <a:t>3.   Gotowość-oferta (ludzie, aparatura) do realizacji wspólnych projektów</a:t>
            </a:r>
          </a:p>
          <a:p>
            <a:pPr lvl="5" algn="l"/>
            <a:r>
              <a:rPr lang="pl-PL" sz="1400" dirty="0"/>
              <a:t>4.   Zasady udostępniania aparatury dla innych członków konsorcjum</a:t>
            </a:r>
          </a:p>
          <a:p>
            <a:pPr lvl="5" algn="l"/>
            <a:r>
              <a:rPr lang="pl-PL" sz="1400" dirty="0"/>
              <a:t>5.   Potrzeby w zakresie wsparcia ekspertów, uzupełnienia aparatury, itp</a:t>
            </a:r>
            <a:r>
              <a:rPr lang="pl-PL" sz="1400" dirty="0" smtClean="0"/>
              <a:t>.</a:t>
            </a:r>
          </a:p>
          <a:p>
            <a:pPr lvl="5" algn="l"/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WP1.3 </a:t>
            </a:r>
            <a:r>
              <a:rPr lang="pl-PL" sz="2000" dirty="0" smtClean="0"/>
              <a:t>Edukacja i szkolenia</a:t>
            </a:r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organizacja szkoleń dla członków konsorcjum</a:t>
            </a:r>
            <a:endParaRPr lang="pl-PL" sz="1400" dirty="0"/>
          </a:p>
          <a:p>
            <a:pPr lvl="5" algn="l"/>
            <a:r>
              <a:rPr lang="pl-PL" sz="1400" dirty="0"/>
              <a:t>2.   </a:t>
            </a:r>
            <a:r>
              <a:rPr lang="pl-PL" sz="1400" dirty="0" smtClean="0"/>
              <a:t>edukacja następców</a:t>
            </a:r>
          </a:p>
          <a:p>
            <a:pPr lvl="5" algn="l"/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WP1.4 </a:t>
            </a:r>
            <a:r>
              <a:rPr lang="pl-PL" sz="2000" dirty="0" smtClean="0"/>
              <a:t>Przemysł</a:t>
            </a:r>
            <a:endParaRPr lang="pl-PL" sz="2000" dirty="0" smtClean="0"/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Zasady wstępowania i uczestnictwa przemysłu w </a:t>
            </a:r>
            <a:r>
              <a:rPr lang="pl-PL" sz="1400" dirty="0" smtClean="0"/>
              <a:t>konsorcjum</a:t>
            </a:r>
          </a:p>
          <a:p>
            <a:pPr lvl="5" algn="l"/>
            <a:endParaRPr lang="pl-PL" sz="1400" dirty="0"/>
          </a:p>
          <a:p>
            <a:pPr lvl="5" algn="l"/>
            <a:endParaRPr lang="pl-PL" sz="1400" dirty="0" smtClean="0"/>
          </a:p>
          <a:p>
            <a:pPr lvl="5" algn="l"/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343774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WP1 opis</a:t>
            </a:r>
            <a:endParaRPr sz="3000" dirty="0"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2696378" y="674094"/>
            <a:ext cx="193041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tIns="45719" rIns="45719" bIns="45719" anchor="b"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68" name="Shape 118"/>
          <p:cNvSpPr txBox="1">
            <a:spLocks/>
          </p:cNvSpPr>
          <p:nvPr/>
        </p:nvSpPr>
        <p:spPr>
          <a:xfrm>
            <a:off x="12696378" y="674094"/>
            <a:ext cx="19304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tIns="45719" rIns="45719" bIns="4571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71" name="Shape 206"/>
          <p:cNvSpPr/>
          <p:nvPr/>
        </p:nvSpPr>
        <p:spPr>
          <a:xfrm>
            <a:off x="788379" y="1390378"/>
            <a:ext cx="11428041" cy="7581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pl-PL" sz="2000" b="1" dirty="0">
                <a:sym typeface="Gill Sans SemiBold"/>
              </a:rPr>
              <a:t>Konsorcjum dla rozwoju aplikacyjnych zastosowań nadprzewodnictwa i technik akceleracji </a:t>
            </a:r>
            <a:r>
              <a:rPr lang="pl-PL" sz="2000" dirty="0">
                <a:sym typeface="Gill Sans SemiBold"/>
              </a:rPr>
              <a:t>(</a:t>
            </a:r>
            <a:r>
              <a:rPr lang="en-US" sz="2000" dirty="0"/>
              <a:t>Consortium</a:t>
            </a:r>
            <a:r>
              <a:rPr lang="pl-PL" sz="2000" dirty="0"/>
              <a:t> for development of applied </a:t>
            </a:r>
            <a:r>
              <a:rPr lang="en-US" sz="2000" dirty="0"/>
              <a:t>superconductivity</a:t>
            </a:r>
            <a:r>
              <a:rPr lang="pl-PL" sz="2000" dirty="0"/>
              <a:t> and </a:t>
            </a:r>
            <a:r>
              <a:rPr lang="en-US" sz="2000" dirty="0"/>
              <a:t>acceleration</a:t>
            </a:r>
            <a:r>
              <a:rPr lang="pl-PL" sz="2000" dirty="0"/>
              <a:t> </a:t>
            </a:r>
            <a:r>
              <a:rPr lang="en-US" sz="2000" dirty="0"/>
              <a:t>technology</a:t>
            </a:r>
            <a:r>
              <a:rPr lang="pl-PL" sz="2000" dirty="0"/>
              <a:t>)</a:t>
            </a:r>
            <a:endParaRPr lang="en-US" sz="2000" dirty="0"/>
          </a:p>
          <a:p>
            <a:pPr algn="l">
              <a:defRPr sz="3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pl-PL" sz="2000" dirty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WP1.4: Organizacja i zasady tworzenia sieci powiązań</a:t>
            </a:r>
          </a:p>
          <a:p>
            <a:pPr lvl="5" algn="l"/>
            <a:r>
              <a:rPr lang="pl-PL" sz="1400" dirty="0"/>
              <a:t>1.   Wymiana informacji – wspólna platforma </a:t>
            </a:r>
            <a:r>
              <a:rPr lang="pl-PL" sz="1400" dirty="0" smtClean="0"/>
              <a:t>internetowa</a:t>
            </a:r>
          </a:p>
          <a:p>
            <a:pPr lvl="5" algn="l"/>
            <a:r>
              <a:rPr lang="pl-PL" sz="1400" dirty="0" smtClean="0"/>
              <a:t>2.   Inicjowanie </a:t>
            </a:r>
            <a:r>
              <a:rPr lang="pl-PL" sz="1400" dirty="0"/>
              <a:t>wspólnych </a:t>
            </a:r>
            <a:r>
              <a:rPr lang="pl-PL" sz="1400" dirty="0" smtClean="0"/>
              <a:t>projektów</a:t>
            </a:r>
          </a:p>
          <a:p>
            <a:pPr lvl="5" algn="l"/>
            <a:r>
              <a:rPr lang="pl-PL" sz="1400" dirty="0" smtClean="0"/>
              <a:t>3.   Zasady </a:t>
            </a:r>
            <a:r>
              <a:rPr lang="pl-PL" sz="1400" dirty="0"/>
              <a:t>współpracy i udostępniania </a:t>
            </a:r>
            <a:r>
              <a:rPr lang="pl-PL" sz="1400" dirty="0" smtClean="0"/>
              <a:t>infrastruktury i ludzi </a:t>
            </a:r>
            <a:r>
              <a:rPr lang="pl-PL" sz="1400" dirty="0"/>
              <a:t>do realizacji wspólnych projektów</a:t>
            </a:r>
          </a:p>
          <a:p>
            <a:pPr lvl="5" algn="l"/>
            <a:endParaRPr lang="pl-PL" sz="1400" dirty="0"/>
          </a:p>
          <a:p>
            <a:pPr lvl="5" algn="l"/>
            <a:endParaRPr lang="pl-PL" sz="1400" dirty="0" smtClean="0"/>
          </a:p>
          <a:p>
            <a:pPr lvl="5" algn="l"/>
            <a:endParaRPr lang="pl-PL" sz="1400" dirty="0"/>
          </a:p>
          <a:p>
            <a:pPr marL="619125" lvl="2" indent="0" algn="l">
              <a:buSzPct val="100000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 smtClean="0"/>
          </a:p>
          <a:p>
            <a:pPr marL="619125" lvl="2" indent="0" algn="l">
              <a:buSzPct val="100000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/>
          </a:p>
          <a:p>
            <a:pPr marL="619125" lvl="2" indent="0" algn="l">
              <a:buSzPct val="100000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WP1.5 Podtrzymywanie </a:t>
            </a:r>
            <a:r>
              <a:rPr lang="pl-PL" sz="2000" dirty="0"/>
              <a:t>działania </a:t>
            </a:r>
            <a:r>
              <a:rPr lang="pl-PL" sz="2000" dirty="0" smtClean="0"/>
              <a:t>konsorcjum</a:t>
            </a:r>
            <a:endParaRPr lang="pl-PL" sz="2000" dirty="0"/>
          </a:p>
          <a:p>
            <a:pPr lvl="5" algn="l"/>
            <a:r>
              <a:rPr lang="pl-PL" sz="1400" dirty="0"/>
              <a:t>1.   spotkania, warsztaty, konferencje, B2B, P2B, P2P </a:t>
            </a:r>
            <a:r>
              <a:rPr lang="pl-PL" sz="1400" dirty="0" err="1"/>
              <a:t>etc</a:t>
            </a:r>
            <a:endParaRPr lang="pl-PL" sz="1400" dirty="0"/>
          </a:p>
          <a:p>
            <a:pPr lvl="5" algn="l"/>
            <a:r>
              <a:rPr lang="pl-PL" sz="1400" dirty="0" smtClean="0"/>
              <a:t>2.   podtrzymanie </a:t>
            </a:r>
            <a:r>
              <a:rPr lang="pl-PL" sz="1400" dirty="0"/>
              <a:t>działania platformy </a:t>
            </a:r>
            <a:r>
              <a:rPr lang="pl-PL" sz="1400" dirty="0" smtClean="0"/>
              <a:t>internetowej</a:t>
            </a:r>
          </a:p>
          <a:p>
            <a:pPr lvl="5" algn="l"/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WP1.6 Utrzymanie i rozbudowa infrastruktury</a:t>
            </a:r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Utrzymanie infrastruktury – granty krajowe/europejskie</a:t>
            </a:r>
            <a:endParaRPr lang="pl-PL" sz="1400" dirty="0"/>
          </a:p>
        </p:txBody>
      </p:sp>
      <p:grpSp>
        <p:nvGrpSpPr>
          <p:cNvPr id="89" name="Grupa 88"/>
          <p:cNvGrpSpPr/>
          <p:nvPr/>
        </p:nvGrpSpPr>
        <p:grpSpPr>
          <a:xfrm>
            <a:off x="2316022" y="3984524"/>
            <a:ext cx="6940272" cy="2464402"/>
            <a:chOff x="3174275" y="4259301"/>
            <a:chExt cx="5795555" cy="1675592"/>
          </a:xfrm>
        </p:grpSpPr>
        <p:sp>
          <p:nvSpPr>
            <p:cNvPr id="90" name="Prostokąt zaokrąglony 89"/>
            <p:cNvSpPr/>
            <p:nvPr/>
          </p:nvSpPr>
          <p:spPr>
            <a:xfrm>
              <a:off x="3174275" y="4268013"/>
              <a:ext cx="1227909" cy="385921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b="0" i="0" u="none" strike="noStrike" cap="none" spc="0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Naukowcy</a:t>
              </a:r>
              <a:endParaRPr kumimoji="0" lang="pl-PL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1" name="Prostokąt zaokrąglony 90"/>
            <p:cNvSpPr/>
            <p:nvPr/>
          </p:nvSpPr>
          <p:spPr>
            <a:xfrm>
              <a:off x="4750527" y="4263657"/>
              <a:ext cx="1310640" cy="385921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600" dirty="0" smtClean="0">
                  <a:solidFill>
                    <a:schemeClr val="tx1"/>
                  </a:solidFill>
                </a:rPr>
                <a:t>Inżynierowie</a:t>
              </a:r>
              <a:endParaRPr kumimoji="0" lang="pl-PL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92" name="Prostokąt zaokrąglony 91"/>
            <p:cNvSpPr/>
            <p:nvPr/>
          </p:nvSpPr>
          <p:spPr>
            <a:xfrm>
              <a:off x="6326779" y="4259301"/>
              <a:ext cx="1227909" cy="385921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1600" i="0" u="none" strike="noStrike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Light"/>
                </a:rPr>
                <a:t>Technicy</a:t>
              </a:r>
              <a:endParaRPr kumimoji="0" lang="pl-PL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3" name="Prostokąt zaokrąglony 92"/>
            <p:cNvSpPr/>
            <p:nvPr/>
          </p:nvSpPr>
          <p:spPr>
            <a:xfrm>
              <a:off x="4685212" y="4899382"/>
              <a:ext cx="1415142" cy="385921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600" dirty="0" smtClean="0">
                  <a:solidFill>
                    <a:srgbClr val="FF0000"/>
                  </a:solidFill>
                </a:rPr>
                <a:t>Infrastruktura</a:t>
              </a:r>
              <a:endParaRPr kumimoji="0" lang="pl-PL" sz="16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4" name="Prostokąt zaokrąglony 93"/>
            <p:cNvSpPr/>
            <p:nvPr/>
          </p:nvSpPr>
          <p:spPr>
            <a:xfrm>
              <a:off x="3296192" y="5548972"/>
              <a:ext cx="1310640" cy="385921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600" dirty="0" smtClean="0">
                  <a:solidFill>
                    <a:srgbClr val="FF0000"/>
                  </a:solidFill>
                </a:rPr>
                <a:t>Projekty</a:t>
              </a:r>
              <a:endParaRPr kumimoji="0" lang="pl-PL" sz="160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sym typeface="Helvetica Light"/>
              </a:endParaRPr>
            </a:p>
          </p:txBody>
        </p:sp>
        <p:sp>
          <p:nvSpPr>
            <p:cNvPr id="95" name="Prostokąt zaokrąglony 94"/>
            <p:cNvSpPr/>
            <p:nvPr/>
          </p:nvSpPr>
          <p:spPr>
            <a:xfrm>
              <a:off x="6139545" y="5544616"/>
              <a:ext cx="1227909" cy="385921"/>
            </a:xfrm>
            <a:prstGeom prst="roundRect">
              <a:avLst/>
            </a:prstGeom>
            <a:noFill/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600" dirty="0" smtClean="0">
                  <a:solidFill>
                    <a:schemeClr val="tx1"/>
                  </a:solidFill>
                </a:rPr>
                <a:t>Programy</a:t>
              </a:r>
              <a:endParaRPr kumimoji="0" lang="pl-PL" sz="160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96" name="Prostokąt zaokrąglony 95"/>
            <p:cNvSpPr/>
            <p:nvPr/>
          </p:nvSpPr>
          <p:spPr>
            <a:xfrm>
              <a:off x="7554688" y="4899381"/>
              <a:ext cx="1415142" cy="385921"/>
            </a:xfrm>
            <a:prstGeom prst="roundRect">
              <a:avLst/>
            </a:prstGeom>
            <a:solidFill>
              <a:srgbClr val="FFFFCC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pl-PL" sz="1600" dirty="0" smtClean="0">
                  <a:solidFill>
                    <a:srgbClr val="0070C0"/>
                  </a:solidFill>
                  <a:sym typeface="Symbol" panose="05050102010706020507" pitchFamily="18" charset="2"/>
                </a:rPr>
                <a:t> </a:t>
              </a:r>
              <a:r>
                <a:rPr lang="pl-PL" sz="1600" dirty="0" smtClean="0">
                  <a:solidFill>
                    <a:srgbClr val="0070C0"/>
                  </a:solidFill>
                </a:rPr>
                <a:t>Przemysł</a:t>
              </a:r>
              <a:endParaRPr kumimoji="0" lang="pl-PL" sz="1600" b="0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sym typeface="Helvetica Light"/>
              </a:endParaRPr>
            </a:p>
          </p:txBody>
        </p:sp>
        <p:cxnSp>
          <p:nvCxnSpPr>
            <p:cNvPr id="97" name="Łącznik zakrzywiony 96"/>
            <p:cNvCxnSpPr>
              <a:stCxn id="90" idx="2"/>
            </p:cNvCxnSpPr>
            <p:nvPr/>
          </p:nvCxnSpPr>
          <p:spPr>
            <a:xfrm rot="5400000">
              <a:off x="3199197" y="4955583"/>
              <a:ext cx="890682" cy="287384"/>
            </a:xfrm>
            <a:prstGeom prst="curvedConnector3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Łącznik zakrzywiony 97"/>
            <p:cNvCxnSpPr>
              <a:stCxn id="94" idx="3"/>
              <a:endCxn id="95" idx="1"/>
            </p:cNvCxnSpPr>
            <p:nvPr/>
          </p:nvCxnSpPr>
          <p:spPr>
            <a:xfrm flipV="1">
              <a:off x="4606832" y="5737577"/>
              <a:ext cx="1532713" cy="4356"/>
            </a:xfrm>
            <a:prstGeom prst="curvedConnector3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9" name="Łącznik zakrzywiony 98"/>
            <p:cNvCxnSpPr>
              <a:endCxn id="94" idx="0"/>
            </p:cNvCxnSpPr>
            <p:nvPr/>
          </p:nvCxnSpPr>
          <p:spPr>
            <a:xfrm rot="10800000" flipV="1">
              <a:off x="3951513" y="5063520"/>
              <a:ext cx="746761" cy="485451"/>
            </a:xfrm>
            <a:prstGeom prst="curved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0" name="Łącznik zakrzywiony 99"/>
            <p:cNvCxnSpPr>
              <a:endCxn id="93" idx="0"/>
            </p:cNvCxnSpPr>
            <p:nvPr/>
          </p:nvCxnSpPr>
          <p:spPr>
            <a:xfrm rot="5400000">
              <a:off x="5328952" y="4717765"/>
              <a:ext cx="245448" cy="117786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1" name="Łącznik zakrzywiony 100"/>
            <p:cNvCxnSpPr>
              <a:stCxn id="92" idx="2"/>
            </p:cNvCxnSpPr>
            <p:nvPr/>
          </p:nvCxnSpPr>
          <p:spPr>
            <a:xfrm rot="5400000">
              <a:off x="6306697" y="4438879"/>
              <a:ext cx="427694" cy="840380"/>
            </a:xfrm>
            <a:prstGeom prst="curved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2" name="Łącznik zakrzywiony 101"/>
            <p:cNvCxnSpPr/>
            <p:nvPr/>
          </p:nvCxnSpPr>
          <p:spPr>
            <a:xfrm rot="16200000" flipH="1">
              <a:off x="5540027" y="5100527"/>
              <a:ext cx="452274" cy="746762"/>
            </a:xfrm>
            <a:prstGeom prst="curved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3" name="Łącznik zakrzywiony 102"/>
            <p:cNvCxnSpPr/>
            <p:nvPr/>
          </p:nvCxnSpPr>
          <p:spPr>
            <a:xfrm>
              <a:off x="6110255" y="5127165"/>
              <a:ext cx="1417111" cy="33177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4" name="Łącznik zakrzywiony 103"/>
            <p:cNvCxnSpPr/>
            <p:nvPr/>
          </p:nvCxnSpPr>
          <p:spPr>
            <a:xfrm rot="5400000">
              <a:off x="7573797" y="5092314"/>
              <a:ext cx="427694" cy="840380"/>
            </a:xfrm>
            <a:prstGeom prst="curved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Łącznik zakrzywiony 104"/>
            <p:cNvCxnSpPr/>
            <p:nvPr/>
          </p:nvCxnSpPr>
          <p:spPr>
            <a:xfrm>
              <a:off x="4402184" y="4456617"/>
              <a:ext cx="348343" cy="53649"/>
            </a:xfrm>
            <a:prstGeom prst="curvedConnector3">
              <a:avLst>
                <a:gd name="adj1" fmla="val 50000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972389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69</Words>
  <Application>Microsoft Office PowerPoint</Application>
  <PresentationFormat>Niestandardowy</PresentationFormat>
  <Paragraphs>62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13" baseType="lpstr">
      <vt:lpstr>Arial</vt:lpstr>
      <vt:lpstr>Calibri</vt:lpstr>
      <vt:lpstr>Courier New</vt:lpstr>
      <vt:lpstr>Gill Sans</vt:lpstr>
      <vt:lpstr>Gill Sans Light</vt:lpstr>
      <vt:lpstr>Gill Sans SemiBold</vt:lpstr>
      <vt:lpstr>Helvetica Light</vt:lpstr>
      <vt:lpstr>Helvetica Neue</vt:lpstr>
      <vt:lpstr>Symbol</vt:lpstr>
      <vt:lpstr>White</vt:lpstr>
      <vt:lpstr>WP1   Network for integration of R&amp;D, development, training, education and dissemination   </vt:lpstr>
      <vt:lpstr>WP1 opis</vt:lpstr>
      <vt:lpstr>WP1 opis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Nuclear Physics Polish Academy of Sciences  Division of Scientific Equipment and Infrastructure Construction</dc:title>
  <dc:creator>Karol Kasprzak</dc:creator>
  <cp:lastModifiedBy>reviewer</cp:lastModifiedBy>
  <cp:revision>75</cp:revision>
  <dcterms:modified xsi:type="dcterms:W3CDTF">2018-03-22T07:53:56Z</dcterms:modified>
</cp:coreProperties>
</file>