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87" r:id="rId3"/>
    <p:sldId id="288" r:id="rId4"/>
    <p:sldId id="289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4D3FE"/>
    <a:srgbClr val="EAEAE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128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4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14E6-4204-4CD5-97B0-8F8A3B1C32FC}" type="datetimeFigureOut">
              <a:rPr lang="pl-PL" smtClean="0"/>
              <a:t>22.03.2018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D8FE2-53C9-41B5-A4EF-9E92EB9CCE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681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3795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rostokąt 2"/>
          <p:cNvSpPr/>
          <p:nvPr userDrawn="1"/>
        </p:nvSpPr>
        <p:spPr>
          <a:xfrm>
            <a:off x="821768" y="184836"/>
            <a:ext cx="33906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dirty="0" smtClean="0">
                <a:solidFill>
                  <a:schemeClr val="bg1"/>
                </a:solidFill>
              </a:rPr>
              <a:t>Kraków</a:t>
            </a:r>
          </a:p>
          <a:p>
            <a:r>
              <a:rPr lang="pl-PL" sz="3600" baseline="0" dirty="0" smtClean="0">
                <a:solidFill>
                  <a:schemeClr val="bg1"/>
                </a:solidFill>
              </a:rPr>
              <a:t>March 22</a:t>
            </a:r>
            <a:r>
              <a:rPr lang="pl-PL" sz="3600" dirty="0" smtClean="0">
                <a:solidFill>
                  <a:schemeClr val="bg1"/>
                </a:solidFill>
              </a:rPr>
              <a:t>, 2018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 k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3989" y="9281397"/>
            <a:ext cx="13014000" cy="474506"/>
          </a:xfrm>
          <a:prstGeom prst="rect">
            <a:avLst/>
          </a:prstGeom>
          <a:gradFill>
            <a:gsLst>
              <a:gs pos="19081">
                <a:srgbClr val="FBFBFB"/>
              </a:gs>
              <a:gs pos="85329">
                <a:srgbClr val="81A1B4"/>
              </a:gs>
              <a:gs pos="100000">
                <a:srgbClr val="07476C"/>
              </a:gs>
            </a:gsLst>
            <a:lin ang="108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-13990" y="4219"/>
            <a:ext cx="13032779" cy="1040716"/>
          </a:xfrm>
          <a:prstGeom prst="rect">
            <a:avLst/>
          </a:prstGeom>
          <a:solidFill>
            <a:srgbClr val="09476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82861" y="9273269"/>
            <a:ext cx="475199" cy="47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3572110" y="9328854"/>
            <a:ext cx="586058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1800" dirty="0"/>
              <a:t>Institute of Nuclear Physics Polish Academy of Sciences</a:t>
            </a:r>
          </a:p>
        </p:txBody>
      </p:sp>
      <p:sp>
        <p:nvSpPr>
          <p:cNvPr id="26" name="Shape 26"/>
          <p:cNvSpPr/>
          <p:nvPr/>
        </p:nvSpPr>
        <p:spPr>
          <a:xfrm>
            <a:off x="311210" y="9328854"/>
            <a:ext cx="253915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lang="pl-PL" sz="1800" baseline="0" dirty="0" smtClean="0"/>
              <a:t>March 22</a:t>
            </a:r>
            <a:r>
              <a:rPr sz="1800" dirty="0" smtClean="0"/>
              <a:t>, 201</a:t>
            </a:r>
            <a:r>
              <a:rPr lang="pl-PL" sz="1800" dirty="0" smtClean="0"/>
              <a:t>8</a:t>
            </a:r>
            <a:r>
              <a:rPr sz="1800" dirty="0" smtClean="0"/>
              <a:t> </a:t>
            </a:r>
            <a:r>
              <a:rPr lang="pl-PL" sz="1800" dirty="0" err="1" smtClean="0"/>
              <a:t>Krakow</a:t>
            </a:r>
            <a:endParaRPr sz="1800" dirty="0"/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233033" y="109034"/>
            <a:ext cx="12538734" cy="831085"/>
          </a:xfrm>
          <a:prstGeom prst="rect">
            <a:avLst/>
          </a:prstGeom>
        </p:spPr>
        <p:txBody>
          <a:bodyPr/>
          <a:lstStyle>
            <a:lvl1pPr>
              <a:defRPr sz="5000"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Tekst tytułowy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221440" y="1403672"/>
            <a:ext cx="12561919" cy="755939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16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>
              <a:lnSpc>
                <a:spcPct val="120000"/>
              </a:lnSpc>
              <a:spcBef>
                <a:spcPts val="16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>
              <a:lnSpc>
                <a:spcPct val="120000"/>
              </a:lnSpc>
              <a:spcBef>
                <a:spcPts val="16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>
              <a:lnSpc>
                <a:spcPct val="120000"/>
              </a:lnSpc>
              <a:spcBef>
                <a:spcPts val="16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>
              <a:lnSpc>
                <a:spcPct val="120000"/>
              </a:lnSpc>
              <a:spcBef>
                <a:spcPts val="16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1</a:t>
            </a:r>
          </a:p>
          <a:p>
            <a:pPr lvl="1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2</a:t>
            </a:r>
          </a:p>
          <a:p>
            <a:pPr lvl="2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3</a:t>
            </a:r>
          </a:p>
          <a:p>
            <a:pPr lvl="3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4</a:t>
            </a:r>
          </a:p>
          <a:p>
            <a:pPr lvl="4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5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12646848" y="689334"/>
            <a:ext cx="292101" cy="3048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3990" y="4219"/>
            <a:ext cx="13032779" cy="1641664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15042" y="305310"/>
            <a:ext cx="4756948" cy="103948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45466" y="4488356"/>
            <a:ext cx="12113868" cy="2893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Tekst tytułowy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2479" y="7588395"/>
            <a:ext cx="104648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ctrTitle"/>
          </p:nvPr>
        </p:nvSpPr>
        <p:spPr>
          <a:xfrm>
            <a:off x="380983" y="5168887"/>
            <a:ext cx="10208634" cy="187961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defTabSz="519937">
              <a:defRPr sz="7476"/>
            </a:pPr>
            <a:r>
              <a:rPr sz="6000" dirty="0"/>
              <a:t>Institute of Nuclear Physics</a:t>
            </a:r>
          </a:p>
          <a:p>
            <a:pPr defTabSz="519937">
              <a:defRPr sz="5073"/>
            </a:pPr>
            <a:r>
              <a:rPr sz="4000" dirty="0"/>
              <a:t>Polish Academy of </a:t>
            </a:r>
            <a:r>
              <a:rPr sz="4000" dirty="0" smtClean="0"/>
              <a:t>Sciences</a:t>
            </a:r>
          </a:p>
          <a:p>
            <a:pPr defTabSz="519937">
              <a:defRPr sz="3293"/>
            </a:pPr>
            <a:endParaRPr sz="2400" dirty="0"/>
          </a:p>
        </p:txBody>
      </p:sp>
      <p:sp>
        <p:nvSpPr>
          <p:cNvPr id="39" name="Shape 39"/>
          <p:cNvSpPr>
            <a:spLocks noGrp="1"/>
          </p:cNvSpPr>
          <p:nvPr>
            <p:ph type="subTitle" sz="quarter" idx="1"/>
          </p:nvPr>
        </p:nvSpPr>
        <p:spPr>
          <a:xfrm>
            <a:off x="380983" y="7404100"/>
            <a:ext cx="12099842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1600"/>
              </a:spcBef>
              <a:defRPr sz="2000" i="1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2800" b="1" dirty="0" smtClean="0"/>
              <a:t>Dariusz Bocian</a:t>
            </a:r>
            <a:endParaRPr lang="pl-PL" sz="2800" b="1" dirty="0"/>
          </a:p>
          <a:p>
            <a:pPr algn="ctr">
              <a:spcBef>
                <a:spcPts val="1600"/>
              </a:spcBef>
              <a:defRPr sz="2000" i="1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pl-PL" sz="2800" dirty="0" err="1" smtClean="0">
                <a:solidFill>
                  <a:srgbClr val="00B0F0"/>
                </a:solidFill>
              </a:rPr>
              <a:t>L</a:t>
            </a:r>
            <a:r>
              <a:rPr lang="pl-PL" sz="2800" dirty="0" err="1" smtClean="0"/>
              <a:t>ow</a:t>
            </a:r>
            <a:r>
              <a:rPr lang="pl-PL" sz="2800" dirty="0" smtClean="0"/>
              <a:t> </a:t>
            </a:r>
            <a:r>
              <a:rPr lang="pl-PL" sz="2800" dirty="0"/>
              <a:t>and </a:t>
            </a:r>
            <a:r>
              <a:rPr lang="pl-PL" sz="2800" dirty="0">
                <a:solidFill>
                  <a:srgbClr val="00B0F0"/>
                </a:solidFill>
              </a:rPr>
              <a:t>H</a:t>
            </a:r>
            <a:r>
              <a:rPr lang="pl-PL" sz="2800" dirty="0"/>
              <a:t>igh </a:t>
            </a:r>
            <a:r>
              <a:rPr lang="pl-PL" sz="2800" dirty="0" err="1">
                <a:solidFill>
                  <a:srgbClr val="00B0F0"/>
                </a:solidFill>
              </a:rPr>
              <a:t>T</a:t>
            </a:r>
            <a:r>
              <a:rPr lang="pl-PL" sz="2800" dirty="0" err="1"/>
              <a:t>emperature</a:t>
            </a:r>
            <a:r>
              <a:rPr lang="pl-PL" sz="2800" dirty="0"/>
              <a:t> </a:t>
            </a:r>
            <a:r>
              <a:rPr lang="pl-PL" sz="2800" dirty="0" err="1">
                <a:solidFill>
                  <a:srgbClr val="00B0F0"/>
                </a:solidFill>
              </a:rPr>
              <a:t>S</a:t>
            </a:r>
            <a:r>
              <a:rPr lang="pl-PL" sz="2800" dirty="0" err="1"/>
              <a:t>uperconductors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00B0F0"/>
                </a:solidFill>
              </a:rPr>
              <a:t>W</a:t>
            </a:r>
            <a:r>
              <a:rPr lang="pl-PL" sz="2800" dirty="0"/>
              <a:t>orkshop </a:t>
            </a:r>
            <a:r>
              <a:rPr lang="pl-PL" sz="2800" dirty="0" smtClean="0"/>
              <a:t>#02</a:t>
            </a:r>
          </a:p>
          <a:p>
            <a:pPr algn="ctr">
              <a:spcBef>
                <a:spcPts val="1600"/>
              </a:spcBef>
              <a:defRPr sz="20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pl-PL" sz="1500" dirty="0" smtClean="0"/>
              <a:t>March</a:t>
            </a:r>
            <a:r>
              <a:rPr sz="1500" dirty="0" smtClean="0"/>
              <a:t> </a:t>
            </a:r>
            <a:r>
              <a:rPr lang="pl-PL" sz="1500" dirty="0" smtClean="0"/>
              <a:t>22</a:t>
            </a:r>
            <a:r>
              <a:rPr sz="1500" dirty="0" smtClean="0"/>
              <a:t>, 201</a:t>
            </a:r>
            <a:r>
              <a:rPr lang="pl-PL" sz="1500" dirty="0" smtClean="0"/>
              <a:t>8</a:t>
            </a:r>
            <a:endParaRPr sz="1500" dirty="0"/>
          </a:p>
        </p:txBody>
      </p:sp>
      <p:pic>
        <p:nvPicPr>
          <p:cNvPr id="4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34791"/>
            <a:ext cx="13004801" cy="2677060"/>
          </a:xfrm>
          <a:prstGeom prst="rect">
            <a:avLst/>
          </a:prstGeom>
          <a:ln w="25400">
            <a:miter lim="400000"/>
          </a:ln>
          <a:effectLst>
            <a:reflection stA="41184" endPos="40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/>
          </p:cNvSpPr>
          <p:nvPr>
            <p:ph type="ctrTitle"/>
          </p:nvPr>
        </p:nvSpPr>
        <p:spPr>
          <a:xfrm>
            <a:off x="127000" y="1739899"/>
            <a:ext cx="12746162" cy="741973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4200"/>
              </a:spcBef>
              <a:spcAft>
                <a:spcPts val="4200"/>
              </a:spcAft>
            </a:pPr>
            <a:r>
              <a:rPr lang="pl-PL" sz="7300" dirty="0" err="1" smtClean="0"/>
              <a:t>Welcome</a:t>
            </a:r>
            <a:r>
              <a:rPr lang="pl-PL" sz="7300" dirty="0" smtClean="0"/>
              <a:t> to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8800" b="1" dirty="0" smtClean="0">
                <a:solidFill>
                  <a:srgbClr val="00B0F0"/>
                </a:solidFill>
              </a:rPr>
              <a:t>LHTSW #02</a:t>
            </a:r>
            <a:r>
              <a:rPr lang="pl-PL" sz="2000" b="1" dirty="0" smtClean="0">
                <a:solidFill>
                  <a:srgbClr val="00B0F0"/>
                </a:solidFill>
              </a:rPr>
              <a:t/>
            </a:r>
            <a:br>
              <a:rPr lang="pl-PL" sz="2000" b="1" dirty="0" smtClean="0">
                <a:solidFill>
                  <a:srgbClr val="00B0F0"/>
                </a:solidFill>
              </a:rPr>
            </a:br>
            <a:r>
              <a:rPr lang="pl-PL" sz="2000" b="1" dirty="0">
                <a:solidFill>
                  <a:srgbClr val="00B0F0"/>
                </a:solidFill>
              </a:rPr>
              <a:t> </a:t>
            </a:r>
            <a:r>
              <a:rPr lang="pl-PL" sz="8800" dirty="0" smtClean="0"/>
              <a:t/>
            </a:r>
            <a:br>
              <a:rPr lang="pl-PL" sz="8800" dirty="0" smtClean="0"/>
            </a:br>
            <a:r>
              <a:rPr lang="pl-PL" sz="4400" dirty="0" err="1" smtClean="0">
                <a:solidFill>
                  <a:srgbClr val="00B0F0"/>
                </a:solidFill>
              </a:rPr>
              <a:t>L</a:t>
            </a:r>
            <a:r>
              <a:rPr lang="pl-PL" sz="4400" dirty="0" err="1" smtClean="0"/>
              <a:t>ow</a:t>
            </a:r>
            <a:r>
              <a:rPr lang="pl-PL" sz="4400" dirty="0" smtClean="0"/>
              <a:t> and </a:t>
            </a:r>
            <a:r>
              <a:rPr lang="pl-PL" sz="4400" dirty="0" smtClean="0">
                <a:solidFill>
                  <a:srgbClr val="00B0F0"/>
                </a:solidFill>
              </a:rPr>
              <a:t>H</a:t>
            </a:r>
            <a:r>
              <a:rPr lang="pl-PL" sz="4400" dirty="0" smtClean="0"/>
              <a:t>igh </a:t>
            </a:r>
            <a:r>
              <a:rPr lang="pl-PL" sz="4400" dirty="0" err="1" smtClean="0">
                <a:solidFill>
                  <a:srgbClr val="00B0F0"/>
                </a:solidFill>
              </a:rPr>
              <a:t>T</a:t>
            </a:r>
            <a:r>
              <a:rPr lang="pl-PL" sz="4400" dirty="0" err="1" smtClean="0"/>
              <a:t>emperature</a:t>
            </a:r>
            <a:r>
              <a:rPr lang="pl-PL" sz="4400" dirty="0" smtClean="0"/>
              <a:t> </a:t>
            </a:r>
            <a:r>
              <a:rPr lang="pl-PL" sz="4400" dirty="0" err="1" smtClean="0">
                <a:solidFill>
                  <a:srgbClr val="00B0F0"/>
                </a:solidFill>
              </a:rPr>
              <a:t>S</a:t>
            </a:r>
            <a:r>
              <a:rPr lang="pl-PL" sz="4400" dirty="0" err="1" smtClean="0"/>
              <a:t>uperconductors</a:t>
            </a:r>
            <a:r>
              <a:rPr lang="pl-PL" sz="4400" dirty="0" smtClean="0"/>
              <a:t> </a:t>
            </a:r>
            <a:r>
              <a:rPr lang="pl-PL" sz="4400" dirty="0" smtClean="0">
                <a:solidFill>
                  <a:srgbClr val="00B0F0"/>
                </a:solidFill>
              </a:rPr>
              <a:t>W</a:t>
            </a:r>
            <a:r>
              <a:rPr lang="pl-PL" sz="4400" dirty="0" smtClean="0"/>
              <a:t>orkshop</a:t>
            </a:r>
            <a:r>
              <a:rPr lang="pl-PL" sz="4400" dirty="0"/>
              <a:t/>
            </a:r>
            <a:br>
              <a:rPr lang="pl-PL" sz="4400" dirty="0"/>
            </a:br>
            <a:r>
              <a:rPr lang="pl-PL" sz="3600" dirty="0" err="1" smtClean="0"/>
              <a:t>Research</a:t>
            </a:r>
            <a:r>
              <a:rPr lang="pl-PL" sz="3600" dirty="0" smtClean="0"/>
              <a:t> and Applications</a:t>
            </a:r>
            <a:endParaRPr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LHTSW #02 </a:t>
            </a:r>
            <a:r>
              <a:rPr lang="pl-PL" dirty="0" err="1" smtClean="0"/>
              <a:t>participants</a:t>
            </a:r>
            <a:endParaRPr sz="3000" dirty="0"/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12696378" y="674094"/>
            <a:ext cx="193041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b"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59" name="Elipsa 58"/>
          <p:cNvSpPr/>
          <p:nvPr/>
        </p:nvSpPr>
        <p:spPr>
          <a:xfrm>
            <a:off x="895186" y="5403270"/>
            <a:ext cx="900000" cy="923290"/>
          </a:xfrm>
          <a:prstGeom prst="ellipse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  <a:endParaRPr kumimoji="0" lang="pl-PL" b="1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84" y="4785385"/>
            <a:ext cx="594946" cy="5973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21" y="7026137"/>
            <a:ext cx="600022" cy="60002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876145" y="5628953"/>
            <a:ext cx="3254096" cy="471924"/>
          </a:xfrm>
          <a:prstGeom prst="rect">
            <a:avLst/>
          </a:prstGeom>
          <a:solidFill>
            <a:srgbClr val="FFFFC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Registered participants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7" name="pole tekstowe 76"/>
          <p:cNvSpPr txBox="1"/>
          <p:nvPr/>
        </p:nvSpPr>
        <p:spPr>
          <a:xfrm>
            <a:off x="1518743" y="7090186"/>
            <a:ext cx="4263989" cy="471924"/>
          </a:xfrm>
          <a:prstGeom prst="rect">
            <a:avLst/>
          </a:prstGeom>
          <a:solidFill>
            <a:srgbClr val="FFFFC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 dirty="0" err="1" smtClean="0"/>
              <a:t>Presentations</a:t>
            </a:r>
            <a:r>
              <a:rPr lang="pl-PL" sz="2400" dirty="0" smtClean="0"/>
              <a:t> and </a:t>
            </a:r>
            <a:r>
              <a:rPr lang="pl-PL" sz="2400" dirty="0" err="1" smtClean="0"/>
              <a:t>discussion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63" y="1442159"/>
            <a:ext cx="6803150" cy="6486157"/>
          </a:xfrm>
          <a:prstGeom prst="rect">
            <a:avLst/>
          </a:prstGeom>
        </p:spPr>
      </p:pic>
      <p:sp>
        <p:nvSpPr>
          <p:cNvPr id="37" name="Prostokąt 36"/>
          <p:cNvSpPr/>
          <p:nvPr/>
        </p:nvSpPr>
        <p:spPr>
          <a:xfrm>
            <a:off x="5630556" y="2706594"/>
            <a:ext cx="647650" cy="348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ZUT</a:t>
            </a:r>
            <a:endParaRPr kumimoji="0" lang="pl-PL" sz="1600" b="0" i="0" u="none" strike="noStrike" cap="none" spc="0" normalizeH="0" baseline="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8549272" y="5199532"/>
            <a:ext cx="1335736" cy="348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AGH</a:t>
            </a:r>
            <a:endParaRPr kumimoji="0" lang="pl-PL" sz="1600" b="0" i="0" u="none" strike="noStrike" cap="none" spc="0" normalizeH="0" baseline="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8549272" y="5547543"/>
            <a:ext cx="1335736" cy="348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IFJ PAN</a:t>
            </a:r>
            <a:endParaRPr kumimoji="0" lang="pl-PL" sz="1600" b="0" i="0" u="none" strike="noStrike" cap="none" spc="0" normalizeH="0" baseline="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7642464" y="3093725"/>
            <a:ext cx="1152467" cy="3488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FrakoTerm</a:t>
            </a:r>
            <a:endParaRPr kumimoji="0" lang="pl-PL" sz="1600" b="0" i="0" u="none" strike="noStrike" cap="none" spc="0" normalizeH="0" baseline="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6489831" y="4851511"/>
            <a:ext cx="1593355" cy="348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600" dirty="0" err="1" smtClean="0">
                <a:solidFill>
                  <a:schemeClr val="tx1"/>
                </a:solidFill>
              </a:rPr>
              <a:t>INTiBS</a:t>
            </a:r>
            <a:endParaRPr kumimoji="0" lang="pl-PL" sz="1600" b="0" i="0" u="none" strike="noStrike" cap="none" spc="0" normalizeH="0" baseline="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9595305" y="2923006"/>
            <a:ext cx="1013032" cy="348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ICiMB</a:t>
            </a:r>
            <a:endParaRPr kumimoji="0" lang="pl-PL" sz="1600" b="0" i="0" u="none" strike="noStrike" cap="none" spc="0" normalizeH="0" baseline="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8549272" y="5897988"/>
            <a:ext cx="1335736" cy="348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PK</a:t>
            </a:r>
          </a:p>
        </p:txBody>
      </p:sp>
      <p:sp>
        <p:nvSpPr>
          <p:cNvPr id="46" name="Prostokąt 45"/>
          <p:cNvSpPr/>
          <p:nvPr/>
        </p:nvSpPr>
        <p:spPr>
          <a:xfrm>
            <a:off x="8549272" y="6243716"/>
            <a:ext cx="1335736" cy="348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ITE</a:t>
            </a:r>
            <a:endParaRPr kumimoji="0" lang="pl-PL" sz="1600" b="0" i="0" u="none" strike="noStrike" cap="none" spc="0" normalizeH="0" baseline="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6489831" y="5177656"/>
            <a:ext cx="1593355" cy="3488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KRIOSYSTEM</a:t>
            </a:r>
          </a:p>
        </p:txBody>
      </p:sp>
      <p:sp>
        <p:nvSpPr>
          <p:cNvPr id="48" name="Prostokąt 47"/>
          <p:cNvSpPr/>
          <p:nvPr/>
        </p:nvSpPr>
        <p:spPr>
          <a:xfrm>
            <a:off x="9595306" y="3272635"/>
            <a:ext cx="1013031" cy="348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IEL</a:t>
            </a:r>
            <a:endParaRPr kumimoji="0" lang="pl-PL" sz="1600" b="0" i="0" u="none" strike="noStrike" cap="none" spc="0" normalizeH="0" baseline="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9595307" y="3619416"/>
            <a:ext cx="1013031" cy="348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600" dirty="0" smtClean="0">
                <a:solidFill>
                  <a:schemeClr val="tx1"/>
                </a:solidFill>
              </a:rPr>
              <a:t>ITE</a:t>
            </a:r>
            <a:endParaRPr kumimoji="0" lang="pl-PL" sz="1600" b="0" i="0" u="none" strike="noStrike" cap="none" spc="0" normalizeH="0" baseline="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10622988" y="4737156"/>
            <a:ext cx="593919" cy="348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PL</a:t>
            </a:r>
            <a:endParaRPr kumimoji="0" lang="pl-PL" sz="1600" b="0" i="0" u="none" strike="noStrike" cap="none" spc="0" normalizeH="0" baseline="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6" name="Prostokąt 55"/>
          <p:cNvSpPr/>
          <p:nvPr/>
        </p:nvSpPr>
        <p:spPr>
          <a:xfrm>
            <a:off x="10091752" y="5555139"/>
            <a:ext cx="1747306" cy="3488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WIT-</a:t>
            </a:r>
            <a:r>
              <a:rPr kumimoji="0" lang="pl-PL" sz="1600" b="0" i="0" u="none" strike="noStrike" cap="none" spc="0" normalizeH="0" baseline="0" dirty="0" err="1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Composites</a:t>
            </a:r>
            <a:endParaRPr kumimoji="0" lang="pl-PL" sz="1600" b="0" i="0" u="none" strike="noStrike" cap="none" spc="0" normalizeH="0" baseline="0" dirty="0" smtClean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10091752" y="5899888"/>
            <a:ext cx="1747306" cy="3488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SOUL-Kozak</a:t>
            </a:r>
          </a:p>
        </p:txBody>
      </p:sp>
      <p:sp>
        <p:nvSpPr>
          <p:cNvPr id="58" name="Prostokąt 57"/>
          <p:cNvSpPr/>
          <p:nvPr/>
        </p:nvSpPr>
        <p:spPr>
          <a:xfrm>
            <a:off x="9595308" y="3959700"/>
            <a:ext cx="1013031" cy="348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600" dirty="0" smtClean="0">
                <a:solidFill>
                  <a:schemeClr val="tx1"/>
                </a:solidFill>
              </a:rPr>
              <a:t>IWC PAN</a:t>
            </a:r>
            <a:endParaRPr kumimoji="0" lang="pl-PL" sz="1600" b="0" i="0" u="none" strike="noStrike" cap="none" spc="0" normalizeH="0" baseline="0" dirty="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60" name="Grupa 59"/>
          <p:cNvGrpSpPr/>
          <p:nvPr/>
        </p:nvGrpSpPr>
        <p:grpSpPr>
          <a:xfrm>
            <a:off x="382688" y="1712378"/>
            <a:ext cx="4444287" cy="1118255"/>
            <a:chOff x="8420099" y="1321388"/>
            <a:chExt cx="4444287" cy="1118255"/>
          </a:xfrm>
        </p:grpSpPr>
        <p:sp>
          <p:nvSpPr>
            <p:cNvPr id="61" name="pole tekstowe 60"/>
            <p:cNvSpPr txBox="1"/>
            <p:nvPr/>
          </p:nvSpPr>
          <p:spPr>
            <a:xfrm>
              <a:off x="8420099" y="1321388"/>
              <a:ext cx="4444287" cy="111825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584200" rtl="0" fontAlgn="auto" latinLnBrk="0" hangingPunct="0">
                <a:lnSpc>
                  <a:spcPct val="10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</a:pPr>
              <a:r>
                <a:rPr lang="pl-PL" b="1" dirty="0" smtClean="0">
                  <a:latin typeface="Arial Narrow" panose="020B0606020202030204" pitchFamily="34" charset="0"/>
                </a:rPr>
                <a:t> </a:t>
              </a:r>
              <a:r>
                <a:rPr lang="pl-PL" dirty="0" err="1" smtClean="0">
                  <a:latin typeface="Arial Narrow" panose="020B0606020202030204" pitchFamily="34" charset="0"/>
                </a:rPr>
                <a:t>scientific</a:t>
              </a:r>
              <a:r>
                <a:rPr lang="pl-PL" dirty="0" smtClean="0">
                  <a:latin typeface="Arial Narrow" panose="020B0606020202030204" pitchFamily="34" charset="0"/>
                </a:rPr>
                <a:t> </a:t>
              </a:r>
              <a:r>
                <a:rPr lang="pl-PL" dirty="0" err="1" smtClean="0">
                  <a:latin typeface="Arial Narrow" panose="020B0606020202030204" pitchFamily="34" charset="0"/>
                </a:rPr>
                <a:t>institutions</a:t>
              </a:r>
              <a:r>
                <a:rPr lang="pl-PL" dirty="0" smtClean="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63" name="Elipsa 77"/>
            <p:cNvSpPr/>
            <p:nvPr/>
          </p:nvSpPr>
          <p:spPr>
            <a:xfrm>
              <a:off x="8524849" y="1426334"/>
              <a:ext cx="900000" cy="923290"/>
            </a:xfrm>
            <a:prstGeom prst="ellipse">
              <a:avLst/>
            </a:prstGeom>
            <a:solidFill>
              <a:srgbClr val="FFFFCC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b="1" i="0" u="none" strike="noStrike" normalizeH="0" baseline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+mn-lt"/>
                  <a:ea typeface="+mn-ea"/>
                  <a:cs typeface="+mn-cs"/>
                  <a:sym typeface="Helvetica Light"/>
                </a:rPr>
                <a:t>11</a:t>
              </a:r>
              <a:endParaRPr kumimoji="0" lang="pl-PL" b="1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67" name="Grupa 66"/>
          <p:cNvGrpSpPr/>
          <p:nvPr/>
        </p:nvGrpSpPr>
        <p:grpSpPr>
          <a:xfrm>
            <a:off x="1817308" y="2896519"/>
            <a:ext cx="3011343" cy="1118255"/>
            <a:chOff x="914399" y="3338799"/>
            <a:chExt cx="3011343" cy="1118255"/>
          </a:xfrm>
        </p:grpSpPr>
        <p:sp>
          <p:nvSpPr>
            <p:cNvPr id="69" name="pole tekstowe 68"/>
            <p:cNvSpPr txBox="1"/>
            <p:nvPr/>
          </p:nvSpPr>
          <p:spPr>
            <a:xfrm>
              <a:off x="914399" y="3338799"/>
              <a:ext cx="3011343" cy="111825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584200" rtl="0" fontAlgn="auto" latinLnBrk="0" hangingPunct="0">
                <a:lnSpc>
                  <a:spcPct val="10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</a:pPr>
              <a:r>
                <a:rPr lang="pl-PL" b="1" dirty="0" smtClean="0">
                  <a:latin typeface="Arial Narrow" panose="020B0606020202030204" pitchFamily="34" charset="0"/>
                </a:rPr>
                <a:t> </a:t>
              </a:r>
              <a:r>
                <a:rPr lang="pl-PL" dirty="0" err="1" smtClean="0">
                  <a:latin typeface="Arial Narrow" panose="020B0606020202030204" pitchFamily="34" charset="0"/>
                </a:rPr>
                <a:t>companies</a:t>
              </a:r>
              <a:endParaRPr lang="pl-PL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70" name="Elipsa 78"/>
            <p:cNvSpPr/>
            <p:nvPr/>
          </p:nvSpPr>
          <p:spPr>
            <a:xfrm>
              <a:off x="1066509" y="3453467"/>
              <a:ext cx="900000" cy="923290"/>
            </a:xfrm>
            <a:prstGeom prst="ellipse">
              <a:avLst/>
            </a:prstGeom>
            <a:solidFill>
              <a:srgbClr val="FFFFCC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l-PL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kumimoji="0" lang="pl-PL" b="1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774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Workshop Program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081626" y="1469123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1">
              <a:defRPr/>
            </a:pPr>
            <a:r>
              <a:rPr lang="pl-PL" b="1" dirty="0"/>
              <a:t>LHTSW #02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33033" y="2644458"/>
            <a:ext cx="12538734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3" algn="l" fontAlgn="t"/>
            <a:r>
              <a:rPr lang="en-US" b="1" dirty="0" smtClean="0"/>
              <a:t>Session I</a:t>
            </a:r>
            <a:r>
              <a:rPr lang="pl-PL" dirty="0" smtClean="0"/>
              <a:t> </a:t>
            </a:r>
            <a:r>
              <a:rPr lang="pl-PL" dirty="0" err="1" smtClean="0"/>
              <a:t>Consortium</a:t>
            </a:r>
            <a:r>
              <a:rPr lang="pl-PL" dirty="0" smtClean="0"/>
              <a:t> </a:t>
            </a:r>
            <a:r>
              <a:rPr lang="pl-PL" dirty="0"/>
              <a:t>Agreement</a:t>
            </a:r>
          </a:p>
          <a:p>
            <a:pPr lvl="3" algn="l" fontAlgn="t"/>
            <a:endParaRPr lang="pl-PL" dirty="0"/>
          </a:p>
          <a:p>
            <a:pPr lvl="3" algn="l" hangingPunct="1"/>
            <a:r>
              <a:rPr lang="en-US" b="1" dirty="0"/>
              <a:t>Session </a:t>
            </a:r>
            <a:r>
              <a:rPr lang="en-US" b="1" dirty="0" smtClean="0"/>
              <a:t>II</a:t>
            </a:r>
            <a:r>
              <a:rPr lang="pl-PL" b="1" dirty="0" smtClean="0"/>
              <a:t> </a:t>
            </a:r>
            <a:r>
              <a:rPr lang="pl-PL" dirty="0" smtClean="0"/>
              <a:t>Grant</a:t>
            </a:r>
            <a:r>
              <a:rPr lang="pl-PL" dirty="0"/>
              <a:t>: </a:t>
            </a:r>
            <a:r>
              <a:rPr lang="en-US" dirty="0" smtClean="0"/>
              <a:t>primary</a:t>
            </a:r>
            <a:r>
              <a:rPr lang="pl-PL" dirty="0" smtClean="0"/>
              <a:t> </a:t>
            </a:r>
            <a:r>
              <a:rPr lang="pl-PL" dirty="0" err="1" smtClean="0"/>
              <a:t>workpackages</a:t>
            </a:r>
            <a:r>
              <a:rPr lang="pl-PL" dirty="0" smtClean="0"/>
              <a:t> </a:t>
            </a:r>
            <a:r>
              <a:rPr lang="pl-PL" dirty="0" err="1" smtClean="0"/>
              <a:t>presentation</a:t>
            </a:r>
            <a:endParaRPr lang="pl-PL" dirty="0" smtClean="0"/>
          </a:p>
          <a:p>
            <a:pPr lvl="3" algn="l" hangingPunct="1">
              <a:lnSpc>
                <a:spcPct val="150000"/>
              </a:lnSpc>
            </a:pPr>
            <a:r>
              <a:rPr lang="pl-PL" dirty="0" smtClean="0"/>
              <a:t>             - </a:t>
            </a:r>
            <a:r>
              <a:rPr lang="pl-PL" dirty="0" err="1" smtClean="0"/>
              <a:t>general</a:t>
            </a:r>
            <a:r>
              <a:rPr lang="pl-PL" dirty="0" smtClean="0"/>
              <a:t> </a:t>
            </a:r>
            <a:r>
              <a:rPr lang="pl-PL" dirty="0" err="1" smtClean="0"/>
              <a:t>workpackages</a:t>
            </a:r>
            <a:endParaRPr lang="pl-PL" dirty="0" smtClean="0"/>
          </a:p>
          <a:p>
            <a:pPr lvl="3" algn="l" hangingPunct="1">
              <a:lnSpc>
                <a:spcPct val="150000"/>
              </a:lnSpc>
            </a:pPr>
            <a:r>
              <a:rPr lang="pl-PL" dirty="0"/>
              <a:t>	</a:t>
            </a:r>
            <a:r>
              <a:rPr lang="pl-PL" dirty="0" smtClean="0"/>
              <a:t>		- </a:t>
            </a:r>
            <a:r>
              <a:rPr lang="pl-PL" dirty="0" err="1" smtClean="0"/>
              <a:t>technical</a:t>
            </a:r>
            <a:r>
              <a:rPr lang="pl-PL" dirty="0" smtClean="0"/>
              <a:t> </a:t>
            </a:r>
            <a:r>
              <a:rPr lang="pl-PL" dirty="0" err="1" smtClean="0"/>
              <a:t>workpackages</a:t>
            </a:r>
            <a:endParaRPr lang="pl-PL" dirty="0"/>
          </a:p>
          <a:p>
            <a:pPr lvl="3" algn="l" fontAlgn="t"/>
            <a:endParaRPr lang="pl-PL" dirty="0"/>
          </a:p>
          <a:p>
            <a:pPr lvl="3" algn="l" hangingPunct="1"/>
            <a:r>
              <a:rPr lang="en-US" b="1" dirty="0"/>
              <a:t>Session </a:t>
            </a:r>
            <a:r>
              <a:rPr lang="en-US" b="1" dirty="0" smtClean="0"/>
              <a:t>II</a:t>
            </a:r>
            <a:r>
              <a:rPr lang="pl-PL" b="1" dirty="0" smtClean="0"/>
              <a:t>I </a:t>
            </a:r>
            <a:r>
              <a:rPr lang="pl-PL" dirty="0" err="1" smtClean="0"/>
              <a:t>Discussion</a:t>
            </a:r>
            <a:r>
              <a:rPr lang="pl-PL" dirty="0" smtClean="0"/>
              <a:t> </a:t>
            </a:r>
            <a:r>
              <a:rPr lang="pl-PL" dirty="0"/>
              <a:t>Panel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4469151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80</Words>
  <Application>Microsoft Office PowerPoint</Application>
  <PresentationFormat>Niestandardowy</PresentationFormat>
  <Paragraphs>39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1" baseType="lpstr">
      <vt:lpstr>Arial Narrow</vt:lpstr>
      <vt:lpstr>Calibri</vt:lpstr>
      <vt:lpstr>Gill Sans</vt:lpstr>
      <vt:lpstr>Gill Sans Light</vt:lpstr>
      <vt:lpstr>Helvetica Light</vt:lpstr>
      <vt:lpstr>Helvetica Neue</vt:lpstr>
      <vt:lpstr>White</vt:lpstr>
      <vt:lpstr>Institute of Nuclear Physics Polish Academy of Sciences </vt:lpstr>
      <vt:lpstr>Welcome to   LHTSW #02   Low and High Temperature Superconductors Workshop Research and Applications</vt:lpstr>
      <vt:lpstr>LHTSW #02 participants</vt:lpstr>
      <vt:lpstr>Workshop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of Nuclear Physics Polish Academy of Sciences  Division of Scientific Equipment and Infrastructure Construction</dc:title>
  <dc:creator>Karol Kasprzak</dc:creator>
  <cp:lastModifiedBy>reviewer</cp:lastModifiedBy>
  <cp:revision>69</cp:revision>
  <dcterms:modified xsi:type="dcterms:W3CDTF">2018-03-22T07:06:23Z</dcterms:modified>
</cp:coreProperties>
</file>