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0" r:id="rId1"/>
  </p:sldMasterIdLst>
  <p:notesMasterIdLst>
    <p:notesMasterId r:id="rId25"/>
  </p:notesMasterIdLst>
  <p:sldIdLst>
    <p:sldId id="1630" r:id="rId2"/>
    <p:sldId id="1673" r:id="rId3"/>
    <p:sldId id="1674" r:id="rId4"/>
    <p:sldId id="1658" r:id="rId5"/>
    <p:sldId id="1643" r:id="rId6"/>
    <p:sldId id="1642" r:id="rId7"/>
    <p:sldId id="1636" r:id="rId8"/>
    <p:sldId id="1685" r:id="rId9"/>
    <p:sldId id="1683" r:id="rId10"/>
    <p:sldId id="1700" r:id="rId11"/>
    <p:sldId id="1698" r:id="rId12"/>
    <p:sldId id="1692" r:id="rId13"/>
    <p:sldId id="1694" r:id="rId14"/>
    <p:sldId id="1696" r:id="rId15"/>
    <p:sldId id="1691" r:id="rId16"/>
    <p:sldId id="1702" r:id="rId17"/>
    <p:sldId id="1697" r:id="rId18"/>
    <p:sldId id="1701" r:id="rId19"/>
    <p:sldId id="1640" r:id="rId20"/>
    <p:sldId id="1699" r:id="rId21"/>
    <p:sldId id="1675" r:id="rId22"/>
    <p:sldId id="1666" r:id="rId23"/>
    <p:sldId id="1667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8000"/>
    <a:srgbClr val="FB1525"/>
    <a:srgbClr val="000099"/>
    <a:srgbClr val="336600"/>
    <a:srgbClr val="FFFF00"/>
    <a:srgbClr val="003300"/>
    <a:srgbClr val="4B14E6"/>
    <a:srgbClr val="B96E57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2" autoAdjust="0"/>
    <p:restoredTop sz="94311" autoAdjust="0"/>
  </p:normalViewPr>
  <p:slideViewPr>
    <p:cSldViewPr>
      <p:cViewPr varScale="1">
        <p:scale>
          <a:sx n="65" d="100"/>
          <a:sy n="65" d="100"/>
        </p:scale>
        <p:origin x="211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10" Type="http://schemas.openxmlformats.org/officeDocument/2006/relationships/image" Target="../media/image36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37.wmf"/><Relationship Id="rId1" Type="http://schemas.openxmlformats.org/officeDocument/2006/relationships/image" Target="../media/image27.wmf"/><Relationship Id="rId4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2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2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0641482C-FFD9-42F4-8F48-70920491F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57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FB4F32-F637-4F96-8BED-3A06F51A33B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4851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7625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9072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2195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3822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8881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63319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3050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82996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70920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7295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00445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10820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72529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1937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2962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0992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3350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9392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5561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7081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1676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2184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409207C-63B8-43DB-935E-B184C48EBC2F}" type="datetime1">
              <a:rPr lang="en-US" smtClean="0"/>
              <a:t>5/24/2018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Roy A.  Lacey, Stony Brook University, XIII Workshop on Particle Correlations and Femtoscopy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A680365-458B-4FD0-8380-46D6C77C08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771781-45F2-4877-989B-9E2807C76818}" type="datetime1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Roy A.  Lacey, Stony Brook University, XIII Workshop on Particle Correlations and Femtoscopy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252C2C-BB50-4755-BB89-BE16F80EC1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5888DE-B210-46A5-8079-27B06109551D}" type="datetime1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Roy A.  Lacey, Stony Brook University, XIII Workshop on Particle Correlations and Femtoscopy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B1177-5D61-42A5-8A6A-72CCBCA6A8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D59EAE-1DDC-4F48-AA79-6DEED3BCC879}" type="datetime1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Roy A.  Lacey, Stony Brook University, XIII Workshop on Particle Correlations and Femtoscopy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B1D97-57A0-4161-A196-A33AA84FE83E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B7B9E-DF13-4A3B-8F01-CD886A4066D3}" type="datetime1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Roy A.  Lacey, Stony Brook University, XIII Workshop on Particle Correlations and Femtoscopy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92847-096F-4B79-AE67-0AC6ED9091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9176CD-6888-4C6C-A08B-42D55220A71F}" type="datetime1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Roy A.  Lacey, Stony Brook University, XIII Workshop on Particle Correlations and Femtoscopy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E489F-A000-455E-A13A-552F7A3473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018217-91A8-4CBF-AEB6-07BA5B6A7A2D}" type="datetime1">
              <a:rPr lang="en-US" smtClean="0"/>
              <a:t>5/24/2018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Roy A.  Lacey, Stony Brook University, XIII Workshop on Particle Correlations and Femtoscopy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20533-9E70-4182-A58A-0E47FBE034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F1C3F-D630-433B-AB8C-211F1A71D354}" type="datetime1">
              <a:rPr lang="en-US" smtClean="0"/>
              <a:t>5/24/2018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Roy A.  Lacey, Stony Brook University, XIII Workshop on Particle Correlations and Femtoscopy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96CDF1-E45D-4476-8495-D306F40257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502568" cy="365760"/>
          </a:xfrm>
        </p:spPr>
        <p:txBody>
          <a:bodyPr/>
          <a:lstStyle/>
          <a:p>
            <a:pPr>
              <a:defRPr/>
            </a:pPr>
            <a:fld id="{0896DBC3-687C-4A57-A4FF-E5DFE708D04E}" type="datetime1">
              <a:rPr lang="en-US" smtClean="0"/>
              <a:t>5/24/2018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33800" y="6407945"/>
            <a:ext cx="2996955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XIII Workshop on Particle Correlations and Femtoscopy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fld id="{0A567966-912A-4B0B-8D95-161B454561B8}" type="datetime1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Roy A.  Lacey, Stony Brook University, XIII Workshop on Particle Correlations and Femtoscopy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5CD9F1-2EA4-46BE-91AA-56ACC19507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6F89C8A-DDE4-4DA5-83BD-86FEB7001787}" type="datetime1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Roy A.  Lacey, Stony Brook University, XIII Workshop on Particle Correlations and Femtoscopy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AC1ADB7-2207-43EA-BD12-9646E3F2BC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7" y="5001994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7" y="5001994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F9F16E7-D652-4A4D-901E-A4814811B5DF}" type="datetime1">
              <a:rPr lang="en-US" smtClean="0"/>
              <a:t>5/24/2018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81400" y="6407945"/>
            <a:ext cx="3149355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Roy A.  Lacey, Stony Brook University, XIII Workshop on Particle Correlations and Femtoscopy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305800" y="6407945"/>
            <a:ext cx="70723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FC95FFE-6246-48A3-A82F-C4DEEB52FF3F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5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2.png"/><Relationship Id="rId12" Type="http://schemas.openxmlformats.org/officeDocument/2006/relationships/image" Target="../media/image50.png"/><Relationship Id="rId2" Type="http://schemas.openxmlformats.org/officeDocument/2006/relationships/tags" Target="../tags/tag11.xml"/><Relationship Id="rId16" Type="http://schemas.openxmlformats.org/officeDocument/2006/relationships/image" Target="../media/image54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11" Type="http://schemas.openxmlformats.org/officeDocument/2006/relationships/image" Target="../media/image49.png"/><Relationship Id="rId5" Type="http://schemas.openxmlformats.org/officeDocument/2006/relationships/oleObject" Target="../embeddings/oleObject24.bin"/><Relationship Id="rId15" Type="http://schemas.openxmlformats.org/officeDocument/2006/relationships/image" Target="../media/image53.png"/><Relationship Id="rId10" Type="http://schemas.openxmlformats.org/officeDocument/2006/relationships/image" Target="../media/image42.emf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32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45.wmf"/><Relationship Id="rId2" Type="http://schemas.openxmlformats.org/officeDocument/2006/relationships/tags" Target="../tags/tag12.xml"/><Relationship Id="rId16" Type="http://schemas.openxmlformats.org/officeDocument/2006/relationships/image" Target="../media/image60.png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image" Target="../media/image47.emf"/><Relationship Id="rId10" Type="http://schemas.openxmlformats.org/officeDocument/2006/relationships/image" Target="../media/image44.wmf"/><Relationship Id="rId4" Type="http://schemas.openxmlformats.org/officeDocument/2006/relationships/notesSlide" Target="../notesSlides/notesSlide11.xml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4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37.bin"/><Relationship Id="rId18" Type="http://schemas.openxmlformats.org/officeDocument/2006/relationships/image" Target="../media/image56.png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45.wmf"/><Relationship Id="rId17" Type="http://schemas.openxmlformats.org/officeDocument/2006/relationships/image" Target="../media/image55.png"/><Relationship Id="rId2" Type="http://schemas.openxmlformats.org/officeDocument/2006/relationships/tags" Target="../tags/tag13.xml"/><Relationship Id="rId16" Type="http://schemas.openxmlformats.org/officeDocument/2006/relationships/image" Target="../media/image49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5" Type="http://schemas.openxmlformats.org/officeDocument/2006/relationships/image" Target="../media/image48.png"/><Relationship Id="rId10" Type="http://schemas.openxmlformats.org/officeDocument/2006/relationships/image" Target="../media/image44.wmf"/><Relationship Id="rId4" Type="http://schemas.openxmlformats.org/officeDocument/2006/relationships/notesSlide" Target="../notesSlides/notesSlide12.xml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4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9.bin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59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41.bin"/><Relationship Id="rId2" Type="http://schemas.openxmlformats.org/officeDocument/2006/relationships/tags" Target="../tags/tag1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40.bin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6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63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1.png"/><Relationship Id="rId12" Type="http://schemas.openxmlformats.org/officeDocument/2006/relationships/image" Target="../media/image62.emf"/><Relationship Id="rId2" Type="http://schemas.openxmlformats.org/officeDocument/2006/relationships/tags" Target="../tags/tag16.xml"/><Relationship Id="rId16" Type="http://schemas.openxmlformats.org/officeDocument/2006/relationships/image" Target="../media/image73.png"/><Relationship Id="rId1" Type="http://schemas.openxmlformats.org/officeDocument/2006/relationships/vmlDrawing" Target="../drawings/vmlDrawing12.vml"/><Relationship Id="rId11" Type="http://schemas.openxmlformats.org/officeDocument/2006/relationships/image" Target="../media/image8.emf"/><Relationship Id="rId5" Type="http://schemas.openxmlformats.org/officeDocument/2006/relationships/image" Target="../media/image18.emf"/><Relationship Id="rId15" Type="http://schemas.openxmlformats.org/officeDocument/2006/relationships/image" Target="../media/image81.png"/><Relationship Id="rId10" Type="http://schemas.openxmlformats.org/officeDocument/2006/relationships/image" Target="../media/image61.wmf"/><Relationship Id="rId4" Type="http://schemas.openxmlformats.org/officeDocument/2006/relationships/notesSlide" Target="../notesSlides/notesSlide15.xml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65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1.png"/><Relationship Id="rId12" Type="http://schemas.openxmlformats.org/officeDocument/2006/relationships/image" Target="../media/image64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3.vml"/><Relationship Id="rId11" Type="http://schemas.openxmlformats.org/officeDocument/2006/relationships/image" Target="../media/image8.emf"/><Relationship Id="rId5" Type="http://schemas.openxmlformats.org/officeDocument/2006/relationships/image" Target="../media/image18.emf"/><Relationship Id="rId15" Type="http://schemas.openxmlformats.org/officeDocument/2006/relationships/image" Target="../media/image67.emf"/><Relationship Id="rId10" Type="http://schemas.openxmlformats.org/officeDocument/2006/relationships/image" Target="../media/image61.wmf"/><Relationship Id="rId4" Type="http://schemas.openxmlformats.org/officeDocument/2006/relationships/notesSlide" Target="../notesSlides/notesSlide16.xml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6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8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43.bin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69.png"/><Relationship Id="rId5" Type="http://schemas.openxmlformats.org/officeDocument/2006/relationships/image" Target="../media/image71.emf"/><Relationship Id="rId4" Type="http://schemas.openxmlformats.org/officeDocument/2006/relationships/image" Target="../media/image70.emf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44.bin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image" Target="../media/image6.e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.wmf"/><Relationship Id="rId4" Type="http://schemas.openxmlformats.org/officeDocument/2006/relationships/notesSlide" Target="../notesSlides/notesSlide2.xml"/><Relationship Id="rId9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75.wmf"/><Relationship Id="rId26" Type="http://schemas.openxmlformats.org/officeDocument/2006/relationships/oleObject" Target="../embeddings/oleObject49.bin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78.emf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47.bin"/><Relationship Id="rId25" Type="http://schemas.openxmlformats.org/officeDocument/2006/relationships/image" Target="../media/image2.wmf"/><Relationship Id="rId2" Type="http://schemas.openxmlformats.org/officeDocument/2006/relationships/tags" Target="../tags/tag22.xml"/><Relationship Id="rId20" Type="http://schemas.openxmlformats.org/officeDocument/2006/relationships/image" Target="../media/image30.png"/><Relationship Id="rId29" Type="http://schemas.openxmlformats.org/officeDocument/2006/relationships/image" Target="../media/image4.wmf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76.emf"/><Relationship Id="rId24" Type="http://schemas.openxmlformats.org/officeDocument/2006/relationships/oleObject" Target="../embeddings/oleObject48.bin"/><Relationship Id="rId5" Type="http://schemas.openxmlformats.org/officeDocument/2006/relationships/image" Target="../media/image6.emf"/><Relationship Id="rId15" Type="http://schemas.openxmlformats.org/officeDocument/2006/relationships/image" Target="../media/image5.emf"/><Relationship Id="rId23" Type="http://schemas.openxmlformats.org/officeDocument/2006/relationships/image" Target="../media/image79.emf"/><Relationship Id="rId28" Type="http://schemas.openxmlformats.org/officeDocument/2006/relationships/oleObject" Target="../embeddings/oleObject50.bin"/><Relationship Id="rId10" Type="http://schemas.openxmlformats.org/officeDocument/2006/relationships/image" Target="../media/image8.emf"/><Relationship Id="rId4" Type="http://schemas.openxmlformats.org/officeDocument/2006/relationships/notesSlide" Target="../notesSlides/notesSlide21.xml"/><Relationship Id="rId9" Type="http://schemas.openxmlformats.org/officeDocument/2006/relationships/image" Target="../media/image74.wmf"/><Relationship Id="rId14" Type="http://schemas.openxmlformats.org/officeDocument/2006/relationships/image" Target="../media/image77.emf"/><Relationship Id="rId22" Type="http://schemas.openxmlformats.org/officeDocument/2006/relationships/hyperlink" Target="https://arxiv.org/abs/1611.04586" TargetMode="External"/><Relationship Id="rId27" Type="http://schemas.openxmlformats.org/officeDocument/2006/relationships/image" Target="../media/image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83.emf"/><Relationship Id="rId12" Type="http://schemas.openxmlformats.org/officeDocument/2006/relationships/image" Target="../media/image2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82.emf"/><Relationship Id="rId11" Type="http://schemas.openxmlformats.org/officeDocument/2006/relationships/image" Target="../media/image14.emf"/><Relationship Id="rId5" Type="http://schemas.openxmlformats.org/officeDocument/2006/relationships/image" Target="../media/image81.emf"/><Relationship Id="rId10" Type="http://schemas.openxmlformats.org/officeDocument/2006/relationships/image" Target="../media/image200.png"/><Relationship Id="rId4" Type="http://schemas.openxmlformats.org/officeDocument/2006/relationships/image" Target="../media/image80.emf"/><Relationship Id="rId9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87.emf"/><Relationship Id="rId5" Type="http://schemas.openxmlformats.org/officeDocument/2006/relationships/image" Target="../media/image86.emf"/><Relationship Id="rId4" Type="http://schemas.openxmlformats.org/officeDocument/2006/relationships/image" Target="../media/image8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11" Type="http://schemas.openxmlformats.org/officeDocument/2006/relationships/image" Target="../media/image7.wmf"/><Relationship Id="rId5" Type="http://schemas.openxmlformats.org/officeDocument/2006/relationships/image" Target="../media/image8.emf"/><Relationship Id="rId10" Type="http://schemas.openxmlformats.org/officeDocument/2006/relationships/oleObject" Target="../embeddings/oleObject4.bin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5.emf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emf"/><Relationship Id="rId11" Type="http://schemas.openxmlformats.org/officeDocument/2006/relationships/image" Target="../media/image14.emf"/><Relationship Id="rId5" Type="http://schemas.openxmlformats.org/officeDocument/2006/relationships/image" Target="../media/image12.emf"/><Relationship Id="rId10" Type="http://schemas.openxmlformats.org/officeDocument/2006/relationships/image" Target="../media/image11.wmf"/><Relationship Id="rId4" Type="http://schemas.openxmlformats.org/officeDocument/2006/relationships/notesSlide" Target="../notesSlides/notesSlide4.xml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1.png"/><Relationship Id="rId11" Type="http://schemas.openxmlformats.org/officeDocument/2006/relationships/image" Target="../media/image19.emf"/><Relationship Id="rId5" Type="http://schemas.openxmlformats.org/officeDocument/2006/relationships/image" Target="../media/image17.emf"/><Relationship Id="rId10" Type="http://schemas.openxmlformats.org/officeDocument/2006/relationships/image" Target="../media/image35.png"/><Relationship Id="rId4" Type="http://schemas.openxmlformats.org/officeDocument/2006/relationships/image" Target="../media/image16.emf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6.xml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11" Type="http://schemas.openxmlformats.org/officeDocument/2006/relationships/image" Target="../media/image19.emf"/><Relationship Id="rId5" Type="http://schemas.openxmlformats.org/officeDocument/2006/relationships/image" Target="../media/image5.emf"/><Relationship Id="rId15" Type="http://schemas.openxmlformats.org/officeDocument/2006/relationships/image" Target="../media/image26.png"/><Relationship Id="rId10" Type="http://schemas.openxmlformats.org/officeDocument/2006/relationships/image" Target="../media/image35.png"/><Relationship Id="rId4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25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8.bin"/><Relationship Id="rId12" Type="http://schemas.openxmlformats.org/officeDocument/2006/relationships/image" Target="../media/image8.png"/><Relationship Id="rId17" Type="http://schemas.openxmlformats.org/officeDocument/2006/relationships/oleObject" Target="../embeddings/oleObject12.bin"/><Relationship Id="rId2" Type="http://schemas.openxmlformats.org/officeDocument/2006/relationships/tags" Target="../tags/tag8.xml"/><Relationship Id="rId16" Type="http://schemas.openxmlformats.org/officeDocument/2006/relationships/image" Target="../media/image24.wmf"/><Relationship Id="rId20" Type="http://schemas.openxmlformats.org/officeDocument/2006/relationships/image" Target="../media/image26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11" Type="http://schemas.openxmlformats.org/officeDocument/2006/relationships/image" Target="../media/image5.emf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13.bin"/><Relationship Id="rId4" Type="http://schemas.openxmlformats.org/officeDocument/2006/relationships/notesSlide" Target="../notesSlides/notesSlide7.xml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7.bin"/><Relationship Id="rId18" Type="http://schemas.openxmlformats.org/officeDocument/2006/relationships/image" Target="../media/image45.png"/><Relationship Id="rId26" Type="http://schemas.openxmlformats.org/officeDocument/2006/relationships/oleObject" Target="../embeddings/oleObject20.bin"/><Relationship Id="rId3" Type="http://schemas.openxmlformats.org/officeDocument/2006/relationships/slideLayout" Target="../slideLayouts/slideLayout2.xml"/><Relationship Id="rId21" Type="http://schemas.openxmlformats.org/officeDocument/2006/relationships/oleObject" Target="../embeddings/oleObject18.bin"/><Relationship Id="rId34" Type="http://schemas.openxmlformats.org/officeDocument/2006/relationships/oleObject" Target="../embeddings/oleObject23.bin"/><Relationship Id="rId7" Type="http://schemas.openxmlformats.org/officeDocument/2006/relationships/image" Target="../media/image5.emf"/><Relationship Id="rId12" Type="http://schemas.openxmlformats.org/officeDocument/2006/relationships/image" Target="../media/image29.wmf"/><Relationship Id="rId17" Type="http://schemas.openxmlformats.org/officeDocument/2006/relationships/image" Target="../media/image44.png"/><Relationship Id="rId25" Type="http://schemas.openxmlformats.org/officeDocument/2006/relationships/image" Target="../media/image46.png"/><Relationship Id="rId33" Type="http://schemas.openxmlformats.org/officeDocument/2006/relationships/image" Target="../media/image35.wmf"/><Relationship Id="rId2" Type="http://schemas.openxmlformats.org/officeDocument/2006/relationships/tags" Target="../tags/tag9.xml"/><Relationship Id="rId16" Type="http://schemas.openxmlformats.org/officeDocument/2006/relationships/image" Target="../media/image30.wmf"/><Relationship Id="rId20" Type="http://schemas.openxmlformats.org/officeDocument/2006/relationships/image" Target="../media/image31.wmf"/><Relationship Id="rId29" Type="http://schemas.openxmlformats.org/officeDocument/2006/relationships/image" Target="../media/image33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16.bin"/><Relationship Id="rId24" Type="http://schemas.openxmlformats.org/officeDocument/2006/relationships/image" Target="../media/image32.wmf"/><Relationship Id="rId32" Type="http://schemas.openxmlformats.org/officeDocument/2006/relationships/oleObject" Target="../embeddings/oleObject22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7.bin"/><Relationship Id="rId23" Type="http://schemas.openxmlformats.org/officeDocument/2006/relationships/oleObject" Target="../embeddings/oleObject19.bin"/><Relationship Id="rId28" Type="http://schemas.openxmlformats.org/officeDocument/2006/relationships/oleObject" Target="../embeddings/oleObject20.bin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18.bin"/><Relationship Id="rId31" Type="http://schemas.openxmlformats.org/officeDocument/2006/relationships/image" Target="../media/image34.wmf"/><Relationship Id="rId4" Type="http://schemas.openxmlformats.org/officeDocument/2006/relationships/notesSlide" Target="../notesSlides/notesSlide8.xml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30.wmf"/><Relationship Id="rId22" Type="http://schemas.openxmlformats.org/officeDocument/2006/relationships/image" Target="../media/image31.wmf"/><Relationship Id="rId27" Type="http://schemas.openxmlformats.org/officeDocument/2006/relationships/image" Target="../media/image33.wmf"/><Relationship Id="rId30" Type="http://schemas.openxmlformats.org/officeDocument/2006/relationships/oleObject" Target="../embeddings/oleObject21.bin"/><Relationship Id="rId35" Type="http://schemas.openxmlformats.org/officeDocument/2006/relationships/image" Target="../media/image36.wmf"/><Relationship Id="rId8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29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41.png"/><Relationship Id="rId2" Type="http://schemas.openxmlformats.org/officeDocument/2006/relationships/tags" Target="../tags/tag10.xml"/><Relationship Id="rId16" Type="http://schemas.openxmlformats.org/officeDocument/2006/relationships/image" Target="../media/image40.png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7.wmf"/><Relationship Id="rId5" Type="http://schemas.openxmlformats.org/officeDocument/2006/relationships/image" Target="../media/image39.emf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25.bin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8.png"/><Relationship Id="rId14" Type="http://schemas.openxmlformats.org/officeDocument/2006/relationships/oleObject" Target="../embeddings/oleObject2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90"/>
          <p:cNvSpPr txBox="1">
            <a:spLocks noChangeArrowheads="1"/>
          </p:cNvSpPr>
          <p:nvPr/>
        </p:nvSpPr>
        <p:spPr bwMode="auto">
          <a:xfrm>
            <a:off x="4114800" y="1133476"/>
            <a:ext cx="4648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dirty="0">
                <a:latin typeface="Comic Sans MS" pitchFamily="66" charset="0"/>
              </a:rPr>
              <a:t> </a:t>
            </a:r>
          </a:p>
          <a:p>
            <a:pPr>
              <a:buFontTx/>
              <a:buChar char="•"/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0018" y="71647"/>
            <a:ext cx="9220200" cy="21852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b="1" i="0" dirty="0" smtClean="0">
                <a:latin typeface="Comic Sans MS" panose="030F0702030302020204" pitchFamily="66" charset="0"/>
              </a:rPr>
              <a:t>A </a:t>
            </a:r>
            <a:r>
              <a:rPr lang="en-US" sz="2400" b="1" i="0" dirty="0">
                <a:latin typeface="Comic Sans MS" panose="030F0702030302020204" pitchFamily="66" charset="0"/>
              </a:rPr>
              <a:t>New Correlator to Detect and Characterize the Chiral Magnetic </a:t>
            </a:r>
            <a:r>
              <a:rPr lang="en-US" sz="2400" b="1" i="0" dirty="0" smtClean="0">
                <a:latin typeface="Comic Sans MS" panose="030F0702030302020204" pitchFamily="66" charset="0"/>
              </a:rPr>
              <a:t>Effect (CME)</a:t>
            </a:r>
            <a:endParaRPr lang="en-US" sz="2200" i="0" dirty="0" smtClean="0">
              <a:latin typeface="Comic Sans MS" panose="030F0702030302020204" pitchFamily="66" charset="0"/>
            </a:endParaRPr>
          </a:p>
          <a:p>
            <a:endParaRPr lang="en-US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Roy A. Lacey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Stony Brook University</a:t>
            </a:r>
          </a:p>
          <a:p>
            <a:pPr>
              <a:defRPr/>
            </a:pP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17323" y="6385560"/>
            <a:ext cx="707232" cy="365125"/>
          </a:xfrm>
        </p:spPr>
        <p:txBody>
          <a:bodyPr/>
          <a:lstStyle/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1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5638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Roy A.  Lacey, Stony Brook University, XIII Workshop on Particle Correlations and </a:t>
            </a:r>
            <a:r>
              <a:rPr lang="en-US" dirty="0" err="1" smtClean="0"/>
              <a:t>Femtoscopy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24400" y="2573600"/>
            <a:ext cx="45339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u="sng" dirty="0" smtClean="0"/>
              <a:t>Outline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dirty="0"/>
              <a:t> </a:t>
            </a:r>
            <a:r>
              <a:rPr lang="en-US" sz="1600" dirty="0" smtClean="0"/>
              <a:t>Introduction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sz="1600" dirty="0" smtClean="0"/>
              <a:t>CME &amp; Charge separation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sz="1600" dirty="0"/>
              <a:t> </a:t>
            </a:r>
            <a:r>
              <a:rPr lang="en-US" sz="1600" dirty="0" smtClean="0"/>
              <a:t>Prior measurements &amp; challenges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dirty="0" smtClean="0"/>
              <a:t>New Correlator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sz="1600" dirty="0" smtClean="0"/>
              <a:t>Correlator essentials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sz="1600" dirty="0"/>
              <a:t>Correlator </a:t>
            </a:r>
            <a:r>
              <a:rPr lang="en-US" sz="1600" dirty="0" smtClean="0"/>
              <a:t>details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sz="1600" dirty="0"/>
              <a:t>Signal </a:t>
            </a:r>
            <a:r>
              <a:rPr lang="en-US" sz="1600" dirty="0" smtClean="0"/>
              <a:t>Quantification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dirty="0" smtClean="0"/>
              <a:t>Correlator response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sz="1600" dirty="0" smtClean="0"/>
              <a:t>Response to background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sz="1600" dirty="0" smtClean="0"/>
              <a:t>Response to signal + background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sz="1600" dirty="0" smtClean="0"/>
              <a:t>Example measurements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dirty="0" smtClean="0"/>
              <a:t>Summary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2667000"/>
            <a:ext cx="414481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0" dirty="0">
                <a:solidFill>
                  <a:srgbClr val="002060"/>
                </a:solidFill>
              </a:rPr>
              <a:t>The search for CME-driven charge separation is a major research theme </a:t>
            </a:r>
            <a:r>
              <a:rPr lang="en-US" b="1" i="0" dirty="0" smtClean="0">
                <a:solidFill>
                  <a:srgbClr val="002060"/>
                </a:solidFill>
              </a:rPr>
              <a:t>especially at RHIC!</a:t>
            </a:r>
            <a:endParaRPr lang="en-US" b="1" i="0" dirty="0">
              <a:solidFill>
                <a:srgbClr val="00206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600" b="1" i="0" dirty="0" smtClean="0">
                <a:solidFill>
                  <a:srgbClr val="0070C0"/>
                </a:solidFill>
              </a:rPr>
              <a:t>The isobar run is currently in progress</a:t>
            </a:r>
            <a:endParaRPr lang="en-US" sz="1600" b="1" i="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93054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XIII Workshop on Particle Correlations and Femtoscopy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21842" y="63403"/>
            <a:ext cx="3178558" cy="43134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100" b="1" dirty="0" smtClean="0">
                <a:solidFill>
                  <a:srgbClr val="320CD6"/>
                </a:solidFill>
              </a:rPr>
              <a:t>Correlator Response</a:t>
            </a:r>
            <a:endParaRPr lang="en-US" sz="2100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030295"/>
              </p:ext>
            </p:extLst>
          </p:nvPr>
        </p:nvGraphicFramePr>
        <p:xfrm>
          <a:off x="3760952" y="155858"/>
          <a:ext cx="3098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2651" name="Equation" r:id="rId5" imgW="1930320" imgH="482400" progId="Equation.DSMT4">
                  <p:embed/>
                </p:oleObj>
              </mc:Choice>
              <mc:Fallback>
                <p:oleObj name="Equation" r:id="rId5" imgW="1930320" imgH="4824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60952" y="155858"/>
                        <a:ext cx="3098800" cy="7747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  <a:alpha val="13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ED19E823-6293-BE4F-BC18-AF4D46260C22}"/>
              </a:ext>
            </a:extLst>
          </p:cNvPr>
          <p:cNvSpPr/>
          <p:nvPr/>
        </p:nvSpPr>
        <p:spPr>
          <a:xfrm>
            <a:off x="1414133" y="28261254"/>
            <a:ext cx="35725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itchFamily="2" charset="2"/>
              <a:buChar char="ü"/>
            </a:pPr>
            <a:r>
              <a:rPr lang="en-US" sz="2400" dirty="0">
                <a:latin typeface="Times New Roman"/>
              </a:rPr>
              <a:t>Number fluctuations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1F13788-16FF-3E44-9F00-49F941DEDDFF}"/>
              </a:ext>
            </a:extLst>
          </p:cNvPr>
          <p:cNvSpPr/>
          <p:nvPr/>
        </p:nvSpPr>
        <p:spPr>
          <a:xfrm>
            <a:off x="7156161" y="28175129"/>
            <a:ext cx="3713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itchFamily="2" charset="2"/>
              <a:buChar char="ü"/>
            </a:pPr>
            <a:r>
              <a:rPr lang="en-US" sz="2400" dirty="0">
                <a:latin typeface="Times New Roman"/>
              </a:rPr>
              <a:t>EP-resolution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01F4396-15A2-C842-9393-75A0EA4F28BD}"/>
                  </a:ext>
                </a:extLst>
              </p:cNvPr>
              <p:cNvSpPr/>
              <p:nvPr/>
            </p:nvSpPr>
            <p:spPr>
              <a:xfrm>
                <a:off x="6799716" y="31110304"/>
                <a:ext cx="442627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0070C0"/>
                    </a:solidFill>
                    <a:latin typeface="Times New Roman"/>
                  </a:rPr>
                  <a:t>The influence of the EP-resolution can be minimized by 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Times New Roman"/>
                  </a:rPr>
                  <a:t>scaling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  <a:latin typeface="Times New Roman"/>
                  </a:rPr>
                  <a:t> by the resolution (</a:t>
                </a:r>
                <a:r>
                  <a:rPr lang="en-US" sz="2400" i="1" dirty="0" smtClean="0">
                    <a:solidFill>
                      <a:srgbClr val="0070C0"/>
                    </a:solidFill>
                    <a:latin typeface="Times New Roman"/>
                  </a:rPr>
                  <a:t>Res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Times New Roman"/>
                  </a:rPr>
                  <a:t>)</a:t>
                </a:r>
                <a:endParaRPr lang="en-US" sz="2400" dirty="0">
                  <a:solidFill>
                    <a:srgbClr val="0070C0"/>
                  </a:solidFill>
                  <a:latin typeface="Times New Roman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01F4396-15A2-C842-9393-75A0EA4F28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716" y="31110304"/>
                <a:ext cx="4426272" cy="1200329"/>
              </a:xfrm>
              <a:prstGeom prst="rect">
                <a:avLst/>
              </a:prstGeom>
              <a:blipFill>
                <a:blip r:embed="rId7"/>
                <a:stretch>
                  <a:fillRect l="-1376" t="-4061" r="-3026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72F92FA-5248-9448-95C4-2C43ADDF9F50}"/>
                  </a:ext>
                </a:extLst>
              </p:cNvPr>
              <p:cNvSpPr/>
              <p:nvPr/>
            </p:nvSpPr>
            <p:spPr>
              <a:xfrm>
                <a:off x="1025876" y="26822400"/>
                <a:ext cx="1035251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lvl="1"/>
                <a:r>
                  <a:rPr lang="en-US" sz="2400" dirty="0" smtClean="0">
                    <a:solidFill>
                      <a:srgbClr val="0070C0"/>
                    </a:solidFill>
                    <a:latin typeface="Times New Roman"/>
                  </a:rPr>
                  <a:t>The magnitude of the charge 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/>
                  </a:rPr>
                  <a:t>separation 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Times New Roman"/>
                  </a:rPr>
                  <a:t>(for both signal and background) is 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/>
                  </a:rPr>
                  <a:t>reflected in the width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l-GR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𝛹</m:t>
                        </m:r>
                        <m: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Times New Roman"/>
                  </a:rPr>
                  <a:t> 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Times New Roman"/>
                  </a:rPr>
                  <a:t>distribution. This width is also influenced 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/>
                  </a:rPr>
                  <a:t>by number fluctuations and 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Times New Roman"/>
                  </a:rPr>
                  <a:t>the event-plane (EP) resolution:</a:t>
                </a:r>
                <a:endParaRPr lang="en-US" sz="2400" dirty="0">
                  <a:solidFill>
                    <a:srgbClr val="0070C0"/>
                  </a:solidFill>
                  <a:latin typeface="Times New Roman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72F92FA-5248-9448-95C4-2C43ADDF9F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876" y="26822400"/>
                <a:ext cx="10352512" cy="1200329"/>
              </a:xfrm>
              <a:prstGeom prst="rect">
                <a:avLst/>
              </a:prstGeom>
              <a:blipFill>
                <a:blip r:embed="rId8"/>
                <a:stretch>
                  <a:fillRect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6C774ED-3800-A647-99F1-9CEA7D7D6B0D}"/>
                  </a:ext>
                </a:extLst>
              </p:cNvPr>
              <p:cNvSpPr/>
              <p:nvPr/>
            </p:nvSpPr>
            <p:spPr>
              <a:xfrm>
                <a:off x="1143000" y="29108400"/>
                <a:ext cx="5510422" cy="12238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  <a:latin typeface="Times New Roman"/>
                  </a:rPr>
                  <a:t>The influence 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Times New Roman"/>
                  </a:rPr>
                  <a:t>of 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/>
                  </a:rPr>
                  <a:t>particle 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Times New Roman"/>
                  </a:rPr>
                  <a:t>number fluctuations (</a:t>
                </a:r>
                <a:r>
                  <a:rPr lang="en-US" sz="2400" i="1" dirty="0" smtClean="0">
                    <a:solidFill>
                      <a:srgbClr val="0070C0"/>
                    </a:solidFill>
                    <a:latin typeface="Times New Roman"/>
                  </a:rPr>
                  <a:t>NF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Times New Roman"/>
                  </a:rPr>
                  <a:t>) can 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/>
                  </a:rPr>
                  <a:t>be minimized by 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Times New Roman"/>
                  </a:rPr>
                  <a:t>scaling 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  <a:latin typeface="Times New Roman"/>
                  </a:rPr>
                  <a:t>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∆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𝑠h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  <a:latin typeface="Times New Roman"/>
                  </a:rPr>
                  <a:t>: </a:t>
                </a:r>
                <a:endParaRPr lang="en-US" sz="2400" dirty="0">
                  <a:solidFill>
                    <a:srgbClr val="0070C0"/>
                  </a:solidFill>
                  <a:latin typeface="Times New Roman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6C774ED-3800-A647-99F1-9CEA7D7D6B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9108400"/>
                <a:ext cx="5510422" cy="1223861"/>
              </a:xfrm>
              <a:prstGeom prst="rect">
                <a:avLst/>
              </a:prstGeom>
              <a:blipFill>
                <a:blip r:embed="rId9"/>
                <a:stretch>
                  <a:fillRect t="-3980" b="-8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48">
            <a:extLst>
              <a:ext uri="{FF2B5EF4-FFF2-40B4-BE49-F238E27FC236}">
                <a16:creationId xmlns:a16="http://schemas.microsoft.com/office/drawing/2014/main" id="{34517DE4-9904-704E-BD69-ADA6ACC14D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3148" y="2376279"/>
            <a:ext cx="7757459" cy="22600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355766" y="1322273"/>
                <a:ext cx="8332225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000" dirty="0" smtClean="0">
                    <a:solidFill>
                      <a:srgbClr val="0070C0"/>
                    </a:solidFill>
                    <a:latin typeface="Times New Roman"/>
                  </a:rPr>
                  <a:t>The magnitude of the charge </a:t>
                </a:r>
                <a:r>
                  <a:rPr lang="en-US" sz="2000" dirty="0">
                    <a:solidFill>
                      <a:srgbClr val="0070C0"/>
                    </a:solidFill>
                    <a:latin typeface="Times New Roman"/>
                  </a:rPr>
                  <a:t>separation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Times New Roman"/>
                  </a:rPr>
                  <a:t>(for both signal and background) is </a:t>
                </a:r>
                <a:r>
                  <a:rPr lang="en-US" sz="2000" dirty="0">
                    <a:solidFill>
                      <a:srgbClr val="0070C0"/>
                    </a:solidFill>
                    <a:latin typeface="Times New Roman"/>
                  </a:rPr>
                  <a:t>reflected in the width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l-GR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𝛹</m:t>
                        </m:r>
                        <m:r>
                          <a:rPr lang="en-US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70C0"/>
                    </a:solidFill>
                    <a:latin typeface="Times New Roman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Times New Roman"/>
                  </a:rPr>
                  <a:t>distribution. This width is also influenced </a:t>
                </a:r>
                <a:r>
                  <a:rPr lang="en-US" sz="2000" dirty="0">
                    <a:solidFill>
                      <a:srgbClr val="0070C0"/>
                    </a:solidFill>
                    <a:latin typeface="Times New Roman"/>
                  </a:rPr>
                  <a:t>by number fluctuations and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Times New Roman"/>
                  </a:rPr>
                  <a:t>the event-plane (EP) resolution:</a:t>
                </a:r>
                <a:endParaRPr lang="en-US" sz="2000" dirty="0">
                  <a:solidFill>
                    <a:srgbClr val="0070C0"/>
                  </a:solidFill>
                  <a:latin typeface="Times New Roman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66" y="1322273"/>
                <a:ext cx="8332225" cy="1015663"/>
              </a:xfrm>
              <a:prstGeom prst="rect">
                <a:avLst/>
              </a:prstGeom>
              <a:blipFill>
                <a:blip r:embed="rId11"/>
                <a:stretch>
                  <a:fillRect t="-3593" r="-293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28800" y="3697057"/>
                <a:ext cx="6858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/>
                  </a:rPr>
                  <a:t>=0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697057"/>
                <a:ext cx="685829" cy="369332"/>
              </a:xfrm>
              <a:prstGeom prst="rect">
                <a:avLst/>
              </a:prstGeom>
              <a:blipFill>
                <a:blip r:embed="rId12"/>
                <a:stretch>
                  <a:fillRect t="-8197" r="-708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986729" y="3935312"/>
                <a:ext cx="1609863" cy="354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∆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𝑆</m:t>
                          </m:r>
                        </m:e>
                        <m:sup>
                          <m:r>
                            <a:rPr lang="en-US" sz="1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′</m:t>
                          </m:r>
                        </m:sup>
                      </m:sSup>
                      <m:r>
                        <a:rPr lang="en-US" sz="16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=</m:t>
                      </m:r>
                      <m:r>
                        <a:rPr lang="en-US" sz="160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∆</m:t>
                      </m:r>
                      <m:r>
                        <a:rPr lang="en-US" sz="160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𝑆</m:t>
                      </m:r>
                      <m:r>
                        <a:rPr lang="en-US" sz="16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/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160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∆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60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16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𝑠h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729" y="3935312"/>
                <a:ext cx="1609863" cy="354136"/>
              </a:xfrm>
              <a:prstGeom prst="rect">
                <a:avLst/>
              </a:prstGeom>
              <a:blipFill>
                <a:blip r:embed="rId13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331439" y="3922552"/>
                <a:ext cx="1474506" cy="3477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∆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160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</m:e>
                      <m:sup>
                        <m:r>
                          <a:rPr lang="en-US" sz="160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”</m:t>
                        </m:r>
                      </m:sup>
                    </m:sSup>
                    <m:r>
                      <a:rPr lang="en-US" sz="160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=∆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160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</m:e>
                      <m:sup>
                        <m:r>
                          <a:rPr lang="en-US" sz="160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′</m:t>
                        </m:r>
                      </m:sup>
                    </m:sSup>
                    <m:r>
                      <a:rPr lang="en-US" sz="160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/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Res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439" y="3922552"/>
                <a:ext cx="1474506" cy="347788"/>
              </a:xfrm>
              <a:prstGeom prst="rect">
                <a:avLst/>
              </a:prstGeom>
              <a:blipFill>
                <a:blip r:embed="rId14"/>
                <a:stretch>
                  <a:fillRect t="-3448" r="-1240" b="-1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276850" y="5463854"/>
                <a:ext cx="388620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  <a:latin typeface="Times New Roman"/>
                  </a:rPr>
                  <a:t>The influence of the EP-resolution can be minimized by scaling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  <a:latin typeface="Times New Roman"/>
                  </a:rPr>
                  <a:t> by the resolution (Res)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850" y="5463854"/>
                <a:ext cx="3886200" cy="923330"/>
              </a:xfrm>
              <a:prstGeom prst="rect">
                <a:avLst/>
              </a:prstGeom>
              <a:blipFill>
                <a:blip r:embed="rId15"/>
                <a:stretch>
                  <a:fillRect t="-3289" r="-314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905000" y="4782646"/>
                <a:ext cx="3490259" cy="940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  <a:latin typeface="Times New Roman"/>
                  </a:rPr>
                  <a:t>The influence of particle number fluctuations (NF) can be minimized by scaling 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  <a:latin typeface="Times New Roman"/>
                  </a:rPr>
                  <a:t>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∆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𝑠h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  <a:latin typeface="Times New Roman"/>
                  </a:rPr>
                  <a:t>: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782646"/>
                <a:ext cx="3490259" cy="940835"/>
              </a:xfrm>
              <a:prstGeom prst="rect">
                <a:avLst/>
              </a:prstGeom>
              <a:blipFill>
                <a:blip r:embed="rId16"/>
                <a:stretch>
                  <a:fillRect l="-874" t="-3896" r="-1923"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9" idx="0"/>
            <a:endCxn id="9" idx="0"/>
          </p:cNvCxnSpPr>
          <p:nvPr/>
        </p:nvCxnSpPr>
        <p:spPr>
          <a:xfrm>
            <a:off x="3650130" y="4782646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0"/>
          </p:cNvCxnSpPr>
          <p:nvPr/>
        </p:nvCxnSpPr>
        <p:spPr>
          <a:xfrm flipV="1">
            <a:off x="3650130" y="4451132"/>
            <a:ext cx="432871" cy="331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219950" y="4724400"/>
            <a:ext cx="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4261586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XIII Workshop on Particle Correlations and Femtoscopy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23091" y="12700"/>
            <a:ext cx="5768109" cy="43134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100" b="1" dirty="0" smtClean="0">
                <a:solidFill>
                  <a:srgbClr val="320CD6"/>
                </a:solidFill>
              </a:rPr>
              <a:t>Correlator Response – background models</a:t>
            </a:r>
            <a:endParaRPr lang="en-US" sz="21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367402"/>
              </p:ext>
            </p:extLst>
          </p:nvPr>
        </p:nvGraphicFramePr>
        <p:xfrm>
          <a:off x="650297" y="655611"/>
          <a:ext cx="2518738" cy="629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1693" name="Equation" r:id="rId5" imgW="1930320" imgH="482400" progId="Equation.DSMT4">
                  <p:embed/>
                </p:oleObj>
              </mc:Choice>
              <mc:Fallback>
                <p:oleObj name="Equation" r:id="rId5" imgW="1930320" imgH="4824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0297" y="655611"/>
                        <a:ext cx="2518738" cy="62968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  <a:alpha val="13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1045898" y="4204462"/>
            <a:ext cx="7239000" cy="674547"/>
            <a:chOff x="533400" y="5087963"/>
            <a:chExt cx="7239000" cy="674547"/>
          </a:xfrm>
        </p:grpSpPr>
        <p:sp>
          <p:nvSpPr>
            <p:cNvPr id="24" name="TextBox 23"/>
            <p:cNvSpPr txBox="1"/>
            <p:nvPr/>
          </p:nvSpPr>
          <p:spPr>
            <a:xfrm>
              <a:off x="533400" y="5087963"/>
              <a:ext cx="7239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>
                <a:buFont typeface="Wingdings" panose="05000000000000000000" pitchFamily="2" charset="2"/>
                <a:buChar char="Ø"/>
              </a:pPr>
              <a:r>
                <a:rPr lang="en-US" b="1" i="0" dirty="0" smtClean="0">
                  <a:solidFill>
                    <a:srgbClr val="000099"/>
                  </a:solidFill>
                </a:rPr>
                <a:t>Validatio</a:t>
              </a:r>
              <a:r>
                <a:rPr lang="en-US" b="1" i="0" dirty="0">
                  <a:solidFill>
                    <a:srgbClr val="000099"/>
                  </a:solidFill>
                </a:rPr>
                <a:t>n </a:t>
              </a:r>
              <a:r>
                <a:rPr lang="en-US" b="1" i="0" dirty="0" smtClean="0">
                  <a:solidFill>
                    <a:srgbClr val="000099"/>
                  </a:solidFill>
                </a:rPr>
                <a:t>of the </a:t>
              </a:r>
              <a:r>
                <a:rPr lang="en-US" b="1" i="0" dirty="0">
                  <a:solidFill>
                    <a:srgbClr val="000099"/>
                  </a:solidFill>
                </a:rPr>
                <a:t>expected similarity between the patterns </a:t>
              </a:r>
              <a:endParaRPr lang="en-US" b="1" i="0" dirty="0" smtClean="0">
                <a:solidFill>
                  <a:srgbClr val="000099"/>
                </a:solidFill>
              </a:endParaRPr>
            </a:p>
            <a:p>
              <a:pPr algn="l"/>
              <a:r>
                <a:rPr lang="en-US" b="1" i="0" dirty="0" smtClean="0">
                  <a:solidFill>
                    <a:srgbClr val="000099"/>
                  </a:solidFill>
                </a:rPr>
                <a:t>for              and              for </a:t>
              </a:r>
              <a:r>
                <a:rPr lang="en-US" b="1" i="0" dirty="0">
                  <a:solidFill>
                    <a:srgbClr val="000099"/>
                  </a:solidFill>
                </a:rPr>
                <a:t>background-driven charge separation</a:t>
              </a:r>
              <a:endParaRPr lang="en-US" b="1" i="0" dirty="0" smtClean="0">
                <a:solidFill>
                  <a:srgbClr val="000099"/>
                </a:solidFill>
              </a:endParaRP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8886369"/>
                </p:ext>
              </p:extLst>
            </p:nvPr>
          </p:nvGraphicFramePr>
          <p:xfrm>
            <a:off x="928486" y="5411128"/>
            <a:ext cx="832221" cy="351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1694" name="Equation" r:id="rId7" imgW="571320" imgH="241200" progId="Equation.DSMT4">
                    <p:embed/>
                  </p:oleObj>
                </mc:Choice>
                <mc:Fallback>
                  <p:oleObj name="Equation" r:id="rId7" imgW="571320" imgH="241200" progId="Equation.DSMT4">
                    <p:embed/>
                    <p:pic>
                      <p:nvPicPr>
                        <p:cNvPr id="13" name="Object 12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928486" y="5411128"/>
                          <a:ext cx="832221" cy="351382"/>
                        </a:xfrm>
                        <a:prstGeom prst="rect">
                          <a:avLst/>
                        </a:prstGeom>
                        <a:solidFill>
                          <a:srgbClr val="FFFF00">
                            <a:alpha val="20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9072930"/>
                </p:ext>
              </p:extLst>
            </p:nvPr>
          </p:nvGraphicFramePr>
          <p:xfrm>
            <a:off x="2250137" y="5395834"/>
            <a:ext cx="812800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1695" name="Equation" r:id="rId9" imgW="558720" imgH="241200" progId="Equation.DSMT4">
                    <p:embed/>
                  </p:oleObj>
                </mc:Choice>
                <mc:Fallback>
                  <p:oleObj name="Equation" r:id="rId9" imgW="558720" imgH="241200" progId="Equation.DSMT4">
                    <p:embed/>
                    <p:pic>
                      <p:nvPicPr>
                        <p:cNvPr id="21" name="Object 20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250137" y="5395834"/>
                          <a:ext cx="812800" cy="350838"/>
                        </a:xfrm>
                        <a:prstGeom prst="rect">
                          <a:avLst/>
                        </a:prstGeom>
                        <a:solidFill>
                          <a:srgbClr val="FFFF00">
                            <a:alpha val="27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/>
          <p:cNvGrpSpPr/>
          <p:nvPr/>
        </p:nvGrpSpPr>
        <p:grpSpPr>
          <a:xfrm>
            <a:off x="990600" y="5020270"/>
            <a:ext cx="7958667" cy="1200329"/>
            <a:chOff x="1054365" y="5376664"/>
            <a:chExt cx="7958667" cy="1200329"/>
          </a:xfrm>
        </p:grpSpPr>
        <p:sp>
          <p:nvSpPr>
            <p:cNvPr id="4" name="Rectangle 3"/>
            <p:cNvSpPr/>
            <p:nvPr/>
          </p:nvSpPr>
          <p:spPr>
            <a:xfrm>
              <a:off x="1054365" y="5376664"/>
              <a:ext cx="795866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b="1" i="0" dirty="0">
                  <a:solidFill>
                    <a:srgbClr val="FB1525"/>
                  </a:solidFill>
                </a:rPr>
                <a:t>A</a:t>
              </a:r>
              <a:r>
                <a:rPr lang="en-US" b="1" i="0" dirty="0" smtClean="0">
                  <a:solidFill>
                    <a:srgbClr val="FB1525"/>
                  </a:solidFill>
                </a:rPr>
                <a:t> </a:t>
              </a:r>
              <a:r>
                <a:rPr lang="en-US" b="1" i="0" dirty="0">
                  <a:solidFill>
                    <a:srgbClr val="FB1525"/>
                  </a:solidFill>
                </a:rPr>
                <a:t>discernible difference in the response </a:t>
              </a:r>
              <a:r>
                <a:rPr lang="en-US" b="1" i="0" dirty="0" smtClean="0">
                  <a:solidFill>
                    <a:srgbClr val="FB1525"/>
                  </a:solidFill>
                </a:rPr>
                <a:t>for signal and background</a:t>
              </a:r>
            </a:p>
            <a:p>
              <a:r>
                <a:rPr lang="en-US" b="1" i="0" dirty="0" smtClean="0">
                  <a:solidFill>
                    <a:srgbClr val="FB1525"/>
                  </a:solidFill>
                </a:rPr>
                <a:t>(             and             )  is  a </a:t>
              </a:r>
              <a:r>
                <a:rPr lang="en-US" b="1" i="0" dirty="0">
                  <a:solidFill>
                    <a:srgbClr val="FB1525"/>
                  </a:solidFill>
                </a:rPr>
                <a:t>crucial and necessary requirement for unambiguous identification and </a:t>
              </a:r>
              <a:r>
                <a:rPr lang="en-US" b="1" i="0" dirty="0" smtClean="0">
                  <a:solidFill>
                    <a:srgbClr val="FB1525"/>
                  </a:solidFill>
                </a:rPr>
                <a:t>characterization </a:t>
              </a:r>
              <a:r>
                <a:rPr lang="en-US" b="1" i="0" dirty="0">
                  <a:solidFill>
                    <a:srgbClr val="FB1525"/>
                  </a:solidFill>
                </a:rPr>
                <a:t>of CME-driven </a:t>
              </a:r>
              <a:endParaRPr lang="en-US" b="1" i="0" dirty="0" smtClean="0">
                <a:solidFill>
                  <a:srgbClr val="FB1525"/>
                </a:solidFill>
              </a:endParaRPr>
            </a:p>
            <a:p>
              <a:r>
                <a:rPr lang="en-US" b="1" i="0" dirty="0" smtClean="0">
                  <a:solidFill>
                    <a:srgbClr val="FB1525"/>
                  </a:solidFill>
                </a:rPr>
                <a:t>charge </a:t>
              </a:r>
              <a:r>
                <a:rPr lang="en-US" b="1" i="0" dirty="0">
                  <a:solidFill>
                    <a:srgbClr val="FB1525"/>
                  </a:solidFill>
                </a:rPr>
                <a:t>separation.</a:t>
              </a: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3352596"/>
                </p:ext>
              </p:extLst>
            </p:nvPr>
          </p:nvGraphicFramePr>
          <p:xfrm>
            <a:off x="1676392" y="5695075"/>
            <a:ext cx="756565" cy="319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1696" name="Equation" r:id="rId11" imgW="571320" imgH="241200" progId="Equation.DSMT4">
                    <p:embed/>
                  </p:oleObj>
                </mc:Choice>
                <mc:Fallback>
                  <p:oleObj name="Equation" r:id="rId11" imgW="571320" imgH="241200" progId="Equation.DSMT4">
                    <p:embed/>
                    <p:pic>
                      <p:nvPicPr>
                        <p:cNvPr id="19" name="Object 18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676392" y="5695075"/>
                          <a:ext cx="756565" cy="319438"/>
                        </a:xfrm>
                        <a:prstGeom prst="rect">
                          <a:avLst/>
                        </a:prstGeom>
                        <a:solidFill>
                          <a:srgbClr val="FFFF00">
                            <a:alpha val="20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9939176"/>
                </p:ext>
              </p:extLst>
            </p:nvPr>
          </p:nvGraphicFramePr>
          <p:xfrm>
            <a:off x="2893988" y="5692130"/>
            <a:ext cx="740352" cy="3189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1697" name="Equation" r:id="rId13" imgW="558720" imgH="241200" progId="Equation.DSMT4">
                    <p:embed/>
                  </p:oleObj>
                </mc:Choice>
                <mc:Fallback>
                  <p:oleObj name="Equation" r:id="rId13" imgW="558720" imgH="241200" progId="Equation.DSMT4">
                    <p:embed/>
                    <p:pic>
                      <p:nvPicPr>
                        <p:cNvPr id="20" name="Object 19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893988" y="5692130"/>
                          <a:ext cx="740352" cy="318944"/>
                        </a:xfrm>
                        <a:prstGeom prst="rect">
                          <a:avLst/>
                        </a:prstGeom>
                        <a:solidFill>
                          <a:srgbClr val="FFFF00">
                            <a:alpha val="20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Rectangle 26"/>
          <p:cNvSpPr/>
          <p:nvPr/>
        </p:nvSpPr>
        <p:spPr>
          <a:xfrm>
            <a:off x="6172200" y="444042"/>
            <a:ext cx="1717771" cy="535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b="1" i="0" dirty="0"/>
              <a:t>N. Magdy et al. </a:t>
            </a:r>
            <a:endParaRPr lang="da-DK" sz="1400" b="1" i="0" dirty="0" smtClean="0"/>
          </a:p>
          <a:p>
            <a:r>
              <a:rPr lang="da-DK" sz="1400" b="1" i="0" dirty="0" smtClean="0"/>
              <a:t>arXiv</a:t>
            </a:r>
            <a:r>
              <a:rPr lang="da-DK" sz="1400" b="1" i="0" dirty="0"/>
              <a:t>: 1710.01717</a:t>
            </a:r>
            <a:endParaRPr lang="en-US" sz="1400" b="1" i="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B8A9BB4-D2ED-074D-B20E-9CC73E9E09D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3825" y="1442395"/>
            <a:ext cx="7821216" cy="22996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28771" y="2743200"/>
                <a:ext cx="6858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/>
                  </a:rPr>
                  <a:t>=0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771" y="2743200"/>
                <a:ext cx="685829" cy="369332"/>
              </a:xfrm>
              <a:prstGeom prst="rect">
                <a:avLst/>
              </a:prstGeom>
              <a:blipFill>
                <a:blip r:embed="rId16"/>
                <a:stretch>
                  <a:fillRect t="-8197" r="-708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807095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XIII Workshop on Particle Correlations and Femtoscopy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23091" y="12700"/>
            <a:ext cx="5768109" cy="43134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100" b="1" dirty="0" smtClean="0">
                <a:solidFill>
                  <a:srgbClr val="320CD6"/>
                </a:solidFill>
              </a:rPr>
              <a:t>Correlator Response – background models</a:t>
            </a:r>
            <a:endParaRPr lang="en-US" sz="21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255584"/>
              </p:ext>
            </p:extLst>
          </p:nvPr>
        </p:nvGraphicFramePr>
        <p:xfrm>
          <a:off x="413807" y="472326"/>
          <a:ext cx="2518738" cy="629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5702" name="Equation" r:id="rId5" imgW="1930320" imgH="482400" progId="Equation.DSMT4">
                  <p:embed/>
                </p:oleObj>
              </mc:Choice>
              <mc:Fallback>
                <p:oleObj name="Equation" r:id="rId5" imgW="1930320" imgH="48240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3807" y="472326"/>
                        <a:ext cx="2518738" cy="62968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  <a:alpha val="13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2830223" y="1077117"/>
            <a:ext cx="1717771" cy="535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b="1" i="0" dirty="0"/>
              <a:t>N. Magdy et al. </a:t>
            </a:r>
            <a:endParaRPr lang="da-DK" sz="1400" b="1" i="0" dirty="0" smtClean="0"/>
          </a:p>
          <a:p>
            <a:r>
              <a:rPr lang="da-DK" sz="1400" b="1" i="0" dirty="0" smtClean="0"/>
              <a:t>arXiv</a:t>
            </a:r>
            <a:r>
              <a:rPr lang="da-DK" sz="1400" b="1" i="0" dirty="0"/>
              <a:t>: 1710.01717</a:t>
            </a:r>
            <a:endParaRPr lang="en-US" sz="1400" b="1" i="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045898" y="4204462"/>
            <a:ext cx="7239000" cy="674547"/>
            <a:chOff x="533400" y="5087963"/>
            <a:chExt cx="7239000" cy="674547"/>
          </a:xfrm>
        </p:grpSpPr>
        <p:sp>
          <p:nvSpPr>
            <p:cNvPr id="24" name="TextBox 23"/>
            <p:cNvSpPr txBox="1"/>
            <p:nvPr/>
          </p:nvSpPr>
          <p:spPr>
            <a:xfrm>
              <a:off x="533400" y="5087963"/>
              <a:ext cx="7239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>
                <a:buFont typeface="Wingdings" panose="05000000000000000000" pitchFamily="2" charset="2"/>
                <a:buChar char="Ø"/>
              </a:pPr>
              <a:r>
                <a:rPr lang="en-US" b="1" i="0" dirty="0" smtClean="0">
                  <a:solidFill>
                    <a:srgbClr val="000099"/>
                  </a:solidFill>
                </a:rPr>
                <a:t>Validatio</a:t>
              </a:r>
              <a:r>
                <a:rPr lang="en-US" b="1" i="0" dirty="0">
                  <a:solidFill>
                    <a:srgbClr val="000099"/>
                  </a:solidFill>
                </a:rPr>
                <a:t>n </a:t>
              </a:r>
              <a:r>
                <a:rPr lang="en-US" b="1" i="0" dirty="0" smtClean="0">
                  <a:solidFill>
                    <a:srgbClr val="000099"/>
                  </a:solidFill>
                </a:rPr>
                <a:t>of the </a:t>
              </a:r>
              <a:r>
                <a:rPr lang="en-US" b="1" i="0" dirty="0">
                  <a:solidFill>
                    <a:srgbClr val="000099"/>
                  </a:solidFill>
                </a:rPr>
                <a:t>expected similarity between the patterns </a:t>
              </a:r>
              <a:endParaRPr lang="en-US" b="1" i="0" dirty="0" smtClean="0">
                <a:solidFill>
                  <a:srgbClr val="000099"/>
                </a:solidFill>
              </a:endParaRPr>
            </a:p>
            <a:p>
              <a:pPr algn="l"/>
              <a:r>
                <a:rPr lang="en-US" b="1" i="0" dirty="0" smtClean="0">
                  <a:solidFill>
                    <a:srgbClr val="000099"/>
                  </a:solidFill>
                </a:rPr>
                <a:t>for              and              for </a:t>
              </a:r>
              <a:r>
                <a:rPr lang="en-US" b="1" i="0" dirty="0">
                  <a:solidFill>
                    <a:srgbClr val="000099"/>
                  </a:solidFill>
                </a:rPr>
                <a:t>background-driven charge separation</a:t>
              </a:r>
              <a:endParaRPr lang="en-US" b="1" i="0" dirty="0" smtClean="0">
                <a:solidFill>
                  <a:srgbClr val="000099"/>
                </a:solidFill>
              </a:endParaRP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8886369"/>
                </p:ext>
              </p:extLst>
            </p:nvPr>
          </p:nvGraphicFramePr>
          <p:xfrm>
            <a:off x="928486" y="5411128"/>
            <a:ext cx="832221" cy="351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5703" name="Equation" r:id="rId7" imgW="571320" imgH="241200" progId="Equation.DSMT4">
                    <p:embed/>
                  </p:oleObj>
                </mc:Choice>
                <mc:Fallback>
                  <p:oleObj name="Equation" r:id="rId7" imgW="57132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928486" y="5411128"/>
                          <a:ext cx="832221" cy="351382"/>
                        </a:xfrm>
                        <a:prstGeom prst="rect">
                          <a:avLst/>
                        </a:prstGeom>
                        <a:solidFill>
                          <a:srgbClr val="FFFF00">
                            <a:alpha val="20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9072930"/>
                </p:ext>
              </p:extLst>
            </p:nvPr>
          </p:nvGraphicFramePr>
          <p:xfrm>
            <a:off x="2250137" y="5395834"/>
            <a:ext cx="812800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5704" name="Equation" r:id="rId9" imgW="558720" imgH="241200" progId="Equation.DSMT4">
                    <p:embed/>
                  </p:oleObj>
                </mc:Choice>
                <mc:Fallback>
                  <p:oleObj name="Equation" r:id="rId9" imgW="558720" imgH="241200" progId="Equation.DSMT4">
                    <p:embed/>
                    <p:pic>
                      <p:nvPicPr>
                        <p:cNvPr id="13" name="Object 12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250137" y="5395834"/>
                          <a:ext cx="812800" cy="350838"/>
                        </a:xfrm>
                        <a:prstGeom prst="rect">
                          <a:avLst/>
                        </a:prstGeom>
                        <a:solidFill>
                          <a:srgbClr val="FFFF00">
                            <a:alpha val="27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/>
          <p:cNvGrpSpPr/>
          <p:nvPr/>
        </p:nvGrpSpPr>
        <p:grpSpPr>
          <a:xfrm>
            <a:off x="990600" y="5020270"/>
            <a:ext cx="7958667" cy="1200329"/>
            <a:chOff x="1054365" y="5376664"/>
            <a:chExt cx="7958667" cy="1200329"/>
          </a:xfrm>
        </p:grpSpPr>
        <p:sp>
          <p:nvSpPr>
            <p:cNvPr id="4" name="Rectangle 3"/>
            <p:cNvSpPr/>
            <p:nvPr/>
          </p:nvSpPr>
          <p:spPr>
            <a:xfrm>
              <a:off x="1054365" y="5376664"/>
              <a:ext cx="795866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b="1" i="0" dirty="0">
                  <a:solidFill>
                    <a:srgbClr val="FB1525"/>
                  </a:solidFill>
                </a:rPr>
                <a:t>A</a:t>
              </a:r>
              <a:r>
                <a:rPr lang="en-US" b="1" i="0" dirty="0" smtClean="0">
                  <a:solidFill>
                    <a:srgbClr val="FB1525"/>
                  </a:solidFill>
                </a:rPr>
                <a:t> </a:t>
              </a:r>
              <a:r>
                <a:rPr lang="en-US" b="1" i="0" dirty="0">
                  <a:solidFill>
                    <a:srgbClr val="FB1525"/>
                  </a:solidFill>
                </a:rPr>
                <a:t>discernible difference in the response </a:t>
              </a:r>
              <a:r>
                <a:rPr lang="en-US" b="1" i="0" dirty="0" smtClean="0">
                  <a:solidFill>
                    <a:srgbClr val="FB1525"/>
                  </a:solidFill>
                </a:rPr>
                <a:t>for signal and background</a:t>
              </a:r>
            </a:p>
            <a:p>
              <a:r>
                <a:rPr lang="en-US" b="1" i="0" dirty="0" smtClean="0">
                  <a:solidFill>
                    <a:srgbClr val="FB1525"/>
                  </a:solidFill>
                </a:rPr>
                <a:t>(             and             )  is  a </a:t>
              </a:r>
              <a:r>
                <a:rPr lang="en-US" b="1" i="0" dirty="0">
                  <a:solidFill>
                    <a:srgbClr val="FB1525"/>
                  </a:solidFill>
                </a:rPr>
                <a:t>crucial and necessary requirement for unambiguous identification and </a:t>
              </a:r>
              <a:r>
                <a:rPr lang="en-US" b="1" i="0" dirty="0" smtClean="0">
                  <a:solidFill>
                    <a:srgbClr val="FB1525"/>
                  </a:solidFill>
                </a:rPr>
                <a:t>characterization </a:t>
              </a:r>
              <a:r>
                <a:rPr lang="en-US" b="1" i="0" dirty="0">
                  <a:solidFill>
                    <a:srgbClr val="FB1525"/>
                  </a:solidFill>
                </a:rPr>
                <a:t>of CME-driven </a:t>
              </a:r>
              <a:endParaRPr lang="en-US" b="1" i="0" dirty="0" smtClean="0">
                <a:solidFill>
                  <a:srgbClr val="FB1525"/>
                </a:solidFill>
              </a:endParaRPr>
            </a:p>
            <a:p>
              <a:r>
                <a:rPr lang="en-US" b="1" i="0" dirty="0" smtClean="0">
                  <a:solidFill>
                    <a:srgbClr val="FB1525"/>
                  </a:solidFill>
                </a:rPr>
                <a:t>charge </a:t>
              </a:r>
              <a:r>
                <a:rPr lang="en-US" b="1" i="0" dirty="0">
                  <a:solidFill>
                    <a:srgbClr val="FB1525"/>
                  </a:solidFill>
                </a:rPr>
                <a:t>separation.</a:t>
              </a: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3352596"/>
                </p:ext>
              </p:extLst>
            </p:nvPr>
          </p:nvGraphicFramePr>
          <p:xfrm>
            <a:off x="1676392" y="5695075"/>
            <a:ext cx="756565" cy="319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5705" name="Equation" r:id="rId11" imgW="571320" imgH="241200" progId="Equation.DSMT4">
                    <p:embed/>
                  </p:oleObj>
                </mc:Choice>
                <mc:Fallback>
                  <p:oleObj name="Equation" r:id="rId11" imgW="571320" imgH="241200" progId="Equation.DSMT4">
                    <p:embed/>
                    <p:pic>
                      <p:nvPicPr>
                        <p:cNvPr id="13" name="Object 12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676392" y="5695075"/>
                          <a:ext cx="756565" cy="319438"/>
                        </a:xfrm>
                        <a:prstGeom prst="rect">
                          <a:avLst/>
                        </a:prstGeom>
                        <a:solidFill>
                          <a:srgbClr val="FFFF00">
                            <a:alpha val="20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9939176"/>
                </p:ext>
              </p:extLst>
            </p:nvPr>
          </p:nvGraphicFramePr>
          <p:xfrm>
            <a:off x="2893988" y="5692130"/>
            <a:ext cx="740352" cy="3189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5706" name="Equation" r:id="rId13" imgW="558720" imgH="241200" progId="Equation.DSMT4">
                    <p:embed/>
                  </p:oleObj>
                </mc:Choice>
                <mc:Fallback>
                  <p:oleObj name="Equation" r:id="rId13" imgW="558720" imgH="241200" progId="Equation.DSMT4">
                    <p:embed/>
                    <p:pic>
                      <p:nvPicPr>
                        <p:cNvPr id="19" name="Object 18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893988" y="5692130"/>
                          <a:ext cx="740352" cy="318944"/>
                        </a:xfrm>
                        <a:prstGeom prst="rect">
                          <a:avLst/>
                        </a:prstGeom>
                        <a:solidFill>
                          <a:srgbClr val="FFFF00">
                            <a:alpha val="20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8"/>
          <p:cNvGrpSpPr/>
          <p:nvPr/>
        </p:nvGrpSpPr>
        <p:grpSpPr>
          <a:xfrm>
            <a:off x="4952999" y="1317217"/>
            <a:ext cx="4191001" cy="2864301"/>
            <a:chOff x="4498023" y="1460504"/>
            <a:chExt cx="4648752" cy="3102488"/>
          </a:xfrm>
        </p:grpSpPr>
        <p:grpSp>
          <p:nvGrpSpPr>
            <p:cNvPr id="7" name="Group 6"/>
            <p:cNvGrpSpPr/>
            <p:nvPr/>
          </p:nvGrpSpPr>
          <p:grpSpPr>
            <a:xfrm>
              <a:off x="4650976" y="1460504"/>
              <a:ext cx="4495799" cy="3102488"/>
              <a:chOff x="4467565" y="1581971"/>
              <a:chExt cx="4705927" cy="3321831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91" t="6097" r="8694" b="6202"/>
              <a:stretch/>
            </p:blipFill>
            <p:spPr>
              <a:xfrm rot="5400000">
                <a:off x="5159613" y="889923"/>
                <a:ext cx="3321831" cy="4705927"/>
              </a:xfrm>
              <a:prstGeom prst="rect">
                <a:avLst/>
              </a:prstGeom>
            </p:spPr>
          </p:pic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29400" y="1981200"/>
                <a:ext cx="1447800" cy="424203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400703" y="2508425"/>
                <a:ext cx="9621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a</a:t>
                </a:r>
                <a:r>
                  <a:rPr lang="en-US" sz="1600" baseline="-25000" dirty="0" smtClean="0"/>
                  <a:t>1</a:t>
                </a:r>
                <a:r>
                  <a:rPr lang="en-US" sz="1600" dirty="0" smtClean="0"/>
                  <a:t>=0.0%</a:t>
                </a:r>
                <a:endParaRPr lang="en-US" sz="1600" dirty="0"/>
              </a:p>
            </p:txBody>
          </p:sp>
        </p:grp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39" t="86452" r="40673" b="3030"/>
            <a:stretch/>
          </p:blipFill>
          <p:spPr>
            <a:xfrm rot="5400000">
              <a:off x="4267198" y="2669225"/>
              <a:ext cx="990603" cy="528954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9" t="1111" r="7974" b="8889"/>
          <a:stretch/>
        </p:blipFill>
        <p:spPr>
          <a:xfrm rot="5400000">
            <a:off x="1421652" y="196284"/>
            <a:ext cx="2198868" cy="5088808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68115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XIII Workshop on Particle Correlations and Femtoscopy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23090" y="12700"/>
            <a:ext cx="6606310" cy="43134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100" b="1" dirty="0" smtClean="0">
                <a:solidFill>
                  <a:srgbClr val="320CD6"/>
                </a:solidFill>
              </a:rPr>
              <a:t>New Correlator Response – Signal + background</a:t>
            </a:r>
            <a:endParaRPr lang="en-US" sz="21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604667"/>
              </p:ext>
            </p:extLst>
          </p:nvPr>
        </p:nvGraphicFramePr>
        <p:xfrm>
          <a:off x="383826" y="494801"/>
          <a:ext cx="2866325" cy="716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7630" name="Equation" r:id="rId5" imgW="1930320" imgH="482400" progId="Equation.DSMT4">
                  <p:embed/>
                </p:oleObj>
              </mc:Choice>
              <mc:Fallback>
                <p:oleObj name="Equation" r:id="rId5" imgW="1930320" imgH="4824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3826" y="494801"/>
                        <a:ext cx="2866325" cy="716581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  <a:alpha val="13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505200" y="5096470"/>
            <a:ext cx="5334000" cy="923330"/>
            <a:chOff x="3505200" y="5264057"/>
            <a:chExt cx="5334000" cy="923330"/>
          </a:xfrm>
        </p:grpSpPr>
        <p:sp>
          <p:nvSpPr>
            <p:cNvPr id="24" name="TextBox 23"/>
            <p:cNvSpPr txBox="1"/>
            <p:nvPr/>
          </p:nvSpPr>
          <p:spPr>
            <a:xfrm>
              <a:off x="3505200" y="5264057"/>
              <a:ext cx="533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>
                <a:buFont typeface="Wingdings" panose="05000000000000000000" pitchFamily="2" charset="2"/>
                <a:buChar char="Ø"/>
              </a:pPr>
              <a:r>
                <a:rPr lang="en-US" b="1" i="0" dirty="0" smtClean="0">
                  <a:solidFill>
                    <a:schemeClr val="accent2"/>
                  </a:solidFill>
                </a:rPr>
                <a:t>Validatio</a:t>
              </a:r>
              <a:r>
                <a:rPr lang="en-US" b="1" i="0" dirty="0">
                  <a:solidFill>
                    <a:schemeClr val="accent2"/>
                  </a:solidFill>
                </a:rPr>
                <a:t>n </a:t>
              </a:r>
              <a:r>
                <a:rPr lang="en-US" b="1" i="0" dirty="0" smtClean="0">
                  <a:solidFill>
                    <a:schemeClr val="accent2"/>
                  </a:solidFill>
                </a:rPr>
                <a:t>of the </a:t>
              </a:r>
              <a:r>
                <a:rPr lang="en-US" b="1" i="0" dirty="0">
                  <a:solidFill>
                    <a:schemeClr val="accent2"/>
                  </a:solidFill>
                </a:rPr>
                <a:t>expected </a:t>
              </a:r>
              <a:r>
                <a:rPr lang="en-US" b="1" i="0" dirty="0" smtClean="0">
                  <a:solidFill>
                    <a:schemeClr val="accent2"/>
                  </a:solidFill>
                </a:rPr>
                <a:t>concave-shaped </a:t>
              </a:r>
            </a:p>
            <a:p>
              <a:pPr algn="l"/>
              <a:r>
                <a:rPr lang="en-US" b="1" i="0" dirty="0">
                  <a:solidFill>
                    <a:schemeClr val="accent2"/>
                  </a:solidFill>
                </a:rPr>
                <a:t> </a:t>
              </a:r>
              <a:r>
                <a:rPr lang="en-US" b="1" i="0" dirty="0" smtClean="0">
                  <a:solidFill>
                    <a:schemeClr val="accent2"/>
                  </a:solidFill>
                </a:rPr>
                <a:t>    response of              to CME-driven </a:t>
              </a:r>
            </a:p>
            <a:p>
              <a:pPr algn="l"/>
              <a:r>
                <a:rPr lang="en-US" b="1" i="0" dirty="0">
                  <a:solidFill>
                    <a:schemeClr val="accent2"/>
                  </a:solidFill>
                </a:rPr>
                <a:t> </a:t>
              </a:r>
              <a:r>
                <a:rPr lang="en-US" b="1" i="0" dirty="0" smtClean="0">
                  <a:solidFill>
                    <a:schemeClr val="accent2"/>
                  </a:solidFill>
                </a:rPr>
                <a:t>    charge separation input in AVFD events.</a:t>
              </a: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2548739"/>
                </p:ext>
              </p:extLst>
            </p:nvPr>
          </p:nvGraphicFramePr>
          <p:xfrm>
            <a:off x="5248634" y="5558126"/>
            <a:ext cx="814700" cy="351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7631" name="Equation" r:id="rId7" imgW="571320" imgH="241200" progId="Equation.DSMT4">
                    <p:embed/>
                  </p:oleObj>
                </mc:Choice>
                <mc:Fallback>
                  <p:oleObj name="Equation" r:id="rId7" imgW="571320" imgH="241200" progId="Equation.DSMT4">
                    <p:embed/>
                    <p:pic>
                      <p:nvPicPr>
                        <p:cNvPr id="13" name="Object 12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248634" y="5558126"/>
                          <a:ext cx="814700" cy="351382"/>
                        </a:xfrm>
                        <a:prstGeom prst="rect">
                          <a:avLst/>
                        </a:prstGeom>
                        <a:solidFill>
                          <a:srgbClr val="FFFF00">
                            <a:alpha val="20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Rectangle 3"/>
          <p:cNvSpPr/>
          <p:nvPr/>
        </p:nvSpPr>
        <p:spPr>
          <a:xfrm>
            <a:off x="3219615" y="391381"/>
            <a:ext cx="175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b="1" i="0" dirty="0"/>
              <a:t>N. Magdy et al. </a:t>
            </a:r>
          </a:p>
          <a:p>
            <a:r>
              <a:rPr lang="da-DK" sz="1400" b="1" i="0" dirty="0"/>
              <a:t>arXiv: 1710.01717</a:t>
            </a:r>
            <a:endParaRPr lang="en-US" sz="1400" b="1" i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" t="41111" r="8300" b="8889"/>
          <a:stretch/>
        </p:blipFill>
        <p:spPr>
          <a:xfrm rot="5400000">
            <a:off x="-457215" y="1613082"/>
            <a:ext cx="4191000" cy="3196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6" t="7778" r="9738" b="5556"/>
          <a:stretch/>
        </p:blipFill>
        <p:spPr>
          <a:xfrm rot="5400000">
            <a:off x="4555374" y="257011"/>
            <a:ext cx="3200400" cy="453874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90161" y="4113196"/>
            <a:ext cx="4653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70C0"/>
                </a:solidFill>
              </a:rPr>
              <a:t>Signal magnitude reflected in the </a:t>
            </a:r>
          </a:p>
          <a:p>
            <a:pPr algn="l"/>
            <a:r>
              <a:rPr lang="en-US" dirty="0">
                <a:solidFill>
                  <a:srgbClr val="0070C0"/>
                </a:solidFill>
              </a:rPr>
              <a:t>w</a:t>
            </a:r>
            <a:r>
              <a:rPr lang="en-US" dirty="0" smtClean="0">
                <a:solidFill>
                  <a:srgbClr val="0070C0"/>
                </a:solidFill>
              </a:rPr>
              <a:t>idths of the distributions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Smaller widths for larger input signal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7702" y="5260289"/>
            <a:ext cx="3108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Concaved-shape distribution</a:t>
            </a:r>
          </a:p>
          <a:p>
            <a:r>
              <a:rPr lang="en-US" dirty="0">
                <a:solidFill>
                  <a:srgbClr val="002060"/>
                </a:solidFill>
              </a:rPr>
              <a:t>f</a:t>
            </a:r>
            <a:r>
              <a:rPr lang="en-US" dirty="0" smtClean="0">
                <a:solidFill>
                  <a:srgbClr val="002060"/>
                </a:solidFill>
              </a:rPr>
              <a:t>or input charge separation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353852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XIII Workshop on Particle Correlations and Femtoscopy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23091" y="12700"/>
            <a:ext cx="4015740" cy="43134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100" b="1" dirty="0" smtClean="0">
                <a:solidFill>
                  <a:srgbClr val="320CD6"/>
                </a:solidFill>
              </a:rPr>
              <a:t>New Correlator Response</a:t>
            </a:r>
            <a:endParaRPr lang="en-US" sz="21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767789"/>
              </p:ext>
            </p:extLst>
          </p:nvPr>
        </p:nvGraphicFramePr>
        <p:xfrm>
          <a:off x="152400" y="557953"/>
          <a:ext cx="2866325" cy="716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9646" name="Equation" r:id="rId5" imgW="1930320" imgH="482400" progId="Equation.DSMT4">
                  <p:embed/>
                </p:oleObj>
              </mc:Choice>
              <mc:Fallback>
                <p:oleObj name="Equation" r:id="rId5" imgW="1930320" imgH="4824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" y="557953"/>
                        <a:ext cx="2866325" cy="716581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  <a:alpha val="13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1676400" y="5521592"/>
            <a:ext cx="7336632" cy="646331"/>
            <a:chOff x="533400" y="5087963"/>
            <a:chExt cx="7239000" cy="646331"/>
          </a:xfrm>
        </p:grpSpPr>
        <p:sp>
          <p:nvSpPr>
            <p:cNvPr id="24" name="TextBox 23"/>
            <p:cNvSpPr txBox="1"/>
            <p:nvPr/>
          </p:nvSpPr>
          <p:spPr>
            <a:xfrm>
              <a:off x="533400" y="5087963"/>
              <a:ext cx="7239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>
                <a:buFont typeface="Wingdings" panose="05000000000000000000" pitchFamily="2" charset="2"/>
                <a:buChar char="Ø"/>
              </a:pPr>
              <a:r>
                <a:rPr lang="en-US" b="1" i="0" dirty="0" smtClean="0">
                  <a:solidFill>
                    <a:schemeClr val="accent2"/>
                  </a:solidFill>
                </a:rPr>
                <a:t>Validatio</a:t>
              </a:r>
              <a:r>
                <a:rPr lang="en-US" b="1" i="0" dirty="0">
                  <a:solidFill>
                    <a:schemeClr val="accent2"/>
                  </a:solidFill>
                </a:rPr>
                <a:t>n </a:t>
              </a:r>
              <a:r>
                <a:rPr lang="en-US" b="1" i="0" dirty="0" smtClean="0">
                  <a:solidFill>
                    <a:schemeClr val="accent2"/>
                  </a:solidFill>
                </a:rPr>
                <a:t>of the </a:t>
              </a:r>
              <a:r>
                <a:rPr lang="en-US" b="1" i="0" dirty="0">
                  <a:solidFill>
                    <a:schemeClr val="accent2"/>
                  </a:solidFill>
                </a:rPr>
                <a:t>expected </a:t>
              </a:r>
              <a:r>
                <a:rPr lang="en-US" b="1" i="0" dirty="0" smtClean="0">
                  <a:solidFill>
                    <a:schemeClr val="accent2"/>
                  </a:solidFill>
                </a:rPr>
                <a:t>centrality dependence of </a:t>
              </a:r>
            </a:p>
            <a:p>
              <a:pPr algn="l"/>
              <a:r>
                <a:rPr lang="en-US" b="1" i="0" dirty="0">
                  <a:solidFill>
                    <a:schemeClr val="accent2"/>
                  </a:solidFill>
                </a:rPr>
                <a:t>t</a:t>
              </a:r>
              <a:r>
                <a:rPr lang="en-US" b="1" i="0" dirty="0" smtClean="0">
                  <a:solidFill>
                    <a:schemeClr val="accent2"/>
                  </a:solidFill>
                </a:rPr>
                <a:t>o CME-driven </a:t>
              </a:r>
              <a:r>
                <a:rPr lang="en-US" b="1" i="0" dirty="0">
                  <a:solidFill>
                    <a:schemeClr val="accent2"/>
                  </a:solidFill>
                </a:rPr>
                <a:t>charge </a:t>
              </a:r>
              <a:r>
                <a:rPr lang="en-US" b="1" i="0" dirty="0" smtClean="0">
                  <a:solidFill>
                    <a:schemeClr val="accent2"/>
                  </a:solidFill>
                </a:rPr>
                <a:t>separation input in AVFD events.</a:t>
              </a: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1245916"/>
                </p:ext>
              </p:extLst>
            </p:nvPr>
          </p:nvGraphicFramePr>
          <p:xfrm>
            <a:off x="6473092" y="5107012"/>
            <a:ext cx="832221" cy="351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9647" name="Equation" r:id="rId7" imgW="571320" imgH="241200" progId="Equation.DSMT4">
                    <p:embed/>
                  </p:oleObj>
                </mc:Choice>
                <mc:Fallback>
                  <p:oleObj name="Equation" r:id="rId7" imgW="571320" imgH="241200" progId="Equation.DSMT4">
                    <p:embed/>
                    <p:pic>
                      <p:nvPicPr>
                        <p:cNvPr id="13" name="Object 12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473092" y="5107012"/>
                          <a:ext cx="832221" cy="351382"/>
                        </a:xfrm>
                        <a:prstGeom prst="rect">
                          <a:avLst/>
                        </a:prstGeom>
                        <a:solidFill>
                          <a:srgbClr val="FFFF00">
                            <a:alpha val="20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Rectangle 3"/>
          <p:cNvSpPr/>
          <p:nvPr/>
        </p:nvSpPr>
        <p:spPr>
          <a:xfrm>
            <a:off x="5105400" y="228371"/>
            <a:ext cx="175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b="1" i="0" dirty="0"/>
              <a:t>N. Magdy et al. </a:t>
            </a:r>
          </a:p>
          <a:p>
            <a:r>
              <a:rPr lang="da-DK" sz="1400" b="1" i="0" dirty="0"/>
              <a:t>arXiv: 1710.01717</a:t>
            </a:r>
            <a:endParaRPr lang="en-US" sz="1400" b="1" i="0" dirty="0"/>
          </a:p>
        </p:txBody>
      </p:sp>
      <p:sp>
        <p:nvSpPr>
          <p:cNvPr id="3" name="Rectangle 2"/>
          <p:cNvSpPr/>
          <p:nvPr/>
        </p:nvSpPr>
        <p:spPr>
          <a:xfrm>
            <a:off x="7315200" y="4267200"/>
            <a:ext cx="1524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2AD874-8F9F-8448-AD9B-BAED55D146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0800" y="1000343"/>
            <a:ext cx="4486679" cy="4350545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40898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XIII Workshop on Particle Correlations and Femtoscopy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943298" y="3440650"/>
            <a:ext cx="40861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000" b="1" i="0" dirty="0" smtClean="0">
                <a:solidFill>
                  <a:srgbClr val="000099"/>
                </a:solidFill>
              </a:rPr>
              <a:t>In contrast, an essentially flat distribution </a:t>
            </a:r>
            <a:r>
              <a:rPr lang="en-US" sz="2000" b="1" i="0" dirty="0">
                <a:solidFill>
                  <a:srgbClr val="000099"/>
                </a:solidFill>
              </a:rPr>
              <a:t>for </a:t>
            </a:r>
            <a:r>
              <a:rPr lang="en-US" sz="2000" b="1" i="0" dirty="0" smtClean="0">
                <a:solidFill>
                  <a:srgbClr val="000099"/>
                </a:solidFill>
              </a:rPr>
              <a:t>p(d)+Au</a:t>
            </a:r>
            <a:endParaRPr lang="en-US" b="1" i="0" dirty="0">
              <a:solidFill>
                <a:srgbClr val="000099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5315" y="3505200"/>
            <a:ext cx="41155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000" b="1" i="0" dirty="0" smtClean="0">
                <a:solidFill>
                  <a:srgbClr val="000099"/>
                </a:solidFill>
              </a:rPr>
              <a:t>A decidedly “concave-shaped” distribution for peripheral </a:t>
            </a:r>
            <a:r>
              <a:rPr lang="en-US" sz="2000" b="1" i="0" dirty="0" err="1" smtClean="0">
                <a:solidFill>
                  <a:srgbClr val="000099"/>
                </a:solidFill>
              </a:rPr>
              <a:t>Au+Au</a:t>
            </a:r>
            <a:r>
              <a:rPr lang="en-US" sz="2000" b="1" i="0" dirty="0" smtClean="0">
                <a:solidFill>
                  <a:srgbClr val="000099"/>
                </a:solidFill>
              </a:rPr>
              <a:t> collisions</a:t>
            </a:r>
            <a:endParaRPr lang="en-US" b="1" i="0" dirty="0">
              <a:solidFill>
                <a:srgbClr val="000099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1327" y="4614708"/>
            <a:ext cx="3845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</a:rPr>
              <a:t>Consistent with a CME-driven </a:t>
            </a:r>
            <a:r>
              <a:rPr lang="en-US" b="1" dirty="0">
                <a:solidFill>
                  <a:srgbClr val="002060"/>
                </a:solidFill>
              </a:rPr>
              <a:t>charge separation </a:t>
            </a:r>
            <a:r>
              <a:rPr lang="en-US" b="1" dirty="0" smtClean="0">
                <a:solidFill>
                  <a:srgbClr val="002060"/>
                </a:solidFill>
              </a:rPr>
              <a:t>contribution in these collisions</a:t>
            </a:r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288" y="513777"/>
            <a:ext cx="2138629" cy="1787462"/>
            <a:chOff x="-214651" y="886905"/>
            <a:chExt cx="2386169" cy="1939400"/>
          </a:xfrm>
        </p:grpSpPr>
        <p:grpSp>
          <p:nvGrpSpPr>
            <p:cNvPr id="23" name="Group 22"/>
            <p:cNvGrpSpPr/>
            <p:nvPr/>
          </p:nvGrpSpPr>
          <p:grpSpPr>
            <a:xfrm>
              <a:off x="41697" y="886905"/>
              <a:ext cx="2129821" cy="1646025"/>
              <a:chOff x="76202" y="1012840"/>
              <a:chExt cx="2129821" cy="1646025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76202" y="1012840"/>
                <a:ext cx="1822292" cy="1646025"/>
                <a:chOff x="6705599" y="544498"/>
                <a:chExt cx="2293774" cy="1970102"/>
              </a:xfrm>
            </p:grpSpPr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 rotWithShape="1">
                <a:blip r:embed="rId5"/>
                <a:srcRect r="3492"/>
                <a:stretch/>
              </p:blipFill>
              <p:spPr>
                <a:xfrm>
                  <a:off x="6705599" y="1064064"/>
                  <a:ext cx="2138695" cy="1450536"/>
                </a:xfrm>
                <a:prstGeom prst="rect">
                  <a:avLst/>
                </a:prstGeom>
              </p:spPr>
            </p:pic>
            <p:sp>
              <p:nvSpPr>
                <p:cNvPr id="30" name="TextBox 29"/>
                <p:cNvSpPr txBox="1"/>
                <p:nvPr/>
              </p:nvSpPr>
              <p:spPr>
                <a:xfrm>
                  <a:off x="7976834" y="544498"/>
                  <a:ext cx="1022539" cy="3996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err="1" smtClean="0"/>
                    <a:t>Au+Au</a:t>
                  </a:r>
                  <a:endParaRPr lang="en-US" sz="1400" dirty="0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7605240" y="798578"/>
                  <a:ext cx="31451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0" dirty="0" smtClean="0"/>
                    <a:t>B</a:t>
                  </a:r>
                  <a:endParaRPr lang="en-US" sz="1400" b="1" i="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 27"/>
                  <p:cNvSpPr/>
                  <p:nvPr/>
                </p:nvSpPr>
                <p:spPr>
                  <a:xfrm>
                    <a:off x="1224536" y="2064210"/>
                    <a:ext cx="981487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r>
                      <a:rPr lang="en-US" sz="1600" dirty="0"/>
                      <a:t> plane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28" name="Rectangle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24536" y="2064210"/>
                    <a:ext cx="981487" cy="33855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389" t="-5882" r="-8333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-214651" y="2458973"/>
                  <a:ext cx="2351722" cy="367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a14:m>
                  <a:r>
                    <a:rPr lang="en-US" sz="1600" dirty="0" smtClean="0"/>
                    <a:t>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1600" dirty="0" smtClean="0"/>
                    <a:t> correlated</a:t>
                  </a:r>
                  <a:endParaRPr lang="en-US" sz="16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14651" y="2458973"/>
                  <a:ext cx="2351722" cy="367332"/>
                </a:xfrm>
                <a:prstGeom prst="rect">
                  <a:avLst/>
                </a:prstGeom>
                <a:blipFill>
                  <a:blip r:embed="rId8"/>
                  <a:stretch>
                    <a:fillRect t="-5455" r="-580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2" name="Object 31"/>
          <p:cNvGraphicFramePr>
            <a:graphicFrameLocks noChangeAspect="1"/>
          </p:cNvGraphicFramePr>
          <p:nvPr>
            <p:extLst/>
          </p:nvPr>
        </p:nvGraphicFramePr>
        <p:xfrm>
          <a:off x="776761" y="2412150"/>
          <a:ext cx="946708" cy="372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4510" name="Equation" r:id="rId9" imgW="647640" imgH="253800" progId="Equation.DSMT4">
                  <p:embed/>
                </p:oleObj>
              </mc:Choice>
              <mc:Fallback>
                <p:oleObj name="Equation" r:id="rId9" imgW="647640" imgH="253800" progId="Equation.DSMT4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76761" y="2412150"/>
                        <a:ext cx="946708" cy="37217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9666" y="2946957"/>
            <a:ext cx="1863023" cy="480561"/>
          </a:xfrm>
          <a:prstGeom prst="rect">
            <a:avLst/>
          </a:prstGeom>
          <a:solidFill>
            <a:srgbClr val="FFFF0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3569" y="418181"/>
            <a:ext cx="4334325" cy="30870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91789" y="4115225"/>
            <a:ext cx="41326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en-US" b="1" i="0" dirty="0" smtClean="0">
                <a:solidFill>
                  <a:srgbClr val="0070C0"/>
                </a:solidFill>
              </a:rPr>
              <a:t>Validates the </a:t>
            </a:r>
          </a:p>
          <a:p>
            <a:pPr marL="1200150" lvl="2" indent="-285750" algn="l">
              <a:buFont typeface="Wingdings" panose="05000000000000000000" pitchFamily="2" charset="2"/>
              <a:buChar char="ü"/>
            </a:pPr>
            <a:r>
              <a:rPr lang="en-US" dirty="0" smtClean="0"/>
              <a:t>“</a:t>
            </a:r>
            <a:r>
              <a:rPr lang="en-US" dirty="0"/>
              <a:t>reduced magnetic field strength” </a:t>
            </a:r>
          </a:p>
          <a:p>
            <a:pPr marL="1200150" lvl="2" indent="-285750" algn="l">
              <a:buFont typeface="Wingdings" panose="05000000000000000000" pitchFamily="2" charset="2"/>
              <a:buChar char="ü"/>
            </a:pPr>
            <a:r>
              <a:rPr lang="en-US" dirty="0"/>
              <a:t>random B-field </a:t>
            </a:r>
            <a:r>
              <a:rPr lang="en-US" dirty="0" smtClean="0"/>
              <a:t>orientations</a:t>
            </a:r>
          </a:p>
          <a:p>
            <a:pPr lvl="1" algn="l"/>
            <a:r>
              <a:rPr lang="en-US" b="1" i="0" dirty="0">
                <a:solidFill>
                  <a:srgbClr val="0070C0"/>
                </a:solidFill>
              </a:rPr>
              <a:t>i</a:t>
            </a:r>
            <a:r>
              <a:rPr lang="en-US" b="1" i="0" dirty="0" smtClean="0">
                <a:solidFill>
                  <a:srgbClr val="0070C0"/>
                </a:solidFill>
              </a:rPr>
              <a:t>n these collisions</a:t>
            </a:r>
            <a:endParaRPr lang="en-US" b="1" i="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2640765"/>
            <a:ext cx="1687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0" dirty="0" smtClean="0"/>
              <a:t>STAR Preliminary</a:t>
            </a:r>
            <a:endParaRPr lang="en-US" sz="1400" b="1" i="0" dirty="0"/>
          </a:p>
        </p:txBody>
      </p:sp>
      <p:grpSp>
        <p:nvGrpSpPr>
          <p:cNvPr id="8" name="Group 7"/>
          <p:cNvGrpSpPr/>
          <p:nvPr/>
        </p:nvGrpSpPr>
        <p:grpSpPr>
          <a:xfrm>
            <a:off x="2265698" y="376386"/>
            <a:ext cx="4521185" cy="3128813"/>
            <a:chOff x="2265698" y="376386"/>
            <a:chExt cx="4521185" cy="312881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265698" y="376386"/>
              <a:ext cx="4521185" cy="312881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867400" y="3200400"/>
              <a:ext cx="3048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544121" y="845302"/>
            <a:ext cx="2599879" cy="1662369"/>
            <a:chOff x="-99326" y="3121959"/>
            <a:chExt cx="2599879" cy="1662369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2234" y="3121959"/>
              <a:ext cx="2032381" cy="1372378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1371599" y="4102538"/>
              <a:ext cx="7489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plane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-99326" y="4445774"/>
                  <a:ext cx="259987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a14:m>
                  <a:r>
                    <a:rPr lang="en-US" sz="1600" dirty="0" smtClean="0"/>
                    <a:t>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1600" dirty="0" smtClean="0"/>
                    <a:t> ~ uncorrelated</a:t>
                  </a:r>
                  <a:endParaRPr lang="en-US" sz="16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99326" y="4445774"/>
                  <a:ext cx="2599879" cy="338554"/>
                </a:xfrm>
                <a:prstGeom prst="rect">
                  <a:avLst/>
                </a:prstGeom>
                <a:blipFill>
                  <a:blip r:embed="rId15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Rounded Rectangle 34"/>
          <p:cNvSpPr/>
          <p:nvPr/>
        </p:nvSpPr>
        <p:spPr>
          <a:xfrm>
            <a:off x="23090" y="12700"/>
            <a:ext cx="6149109" cy="43134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100" b="1" dirty="0" smtClean="0">
                <a:solidFill>
                  <a:srgbClr val="320CD6"/>
                </a:solidFill>
              </a:rPr>
              <a:t>New Correlator Response – Data teaser</a:t>
            </a:r>
            <a:endParaRPr lang="en-US" sz="2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48273" y="5564553"/>
                <a:ext cx="6876947" cy="671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B152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B1525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B152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1" i="1" smtClean="0">
                                <a:solidFill>
                                  <a:srgbClr val="FB152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𝜳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B1525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b="1" dirty="0" smtClean="0">
                    <a:solidFill>
                      <a:srgbClr val="FB1525"/>
                    </a:solidFill>
                  </a:rPr>
                  <a:t>(∆S)</a:t>
                </a:r>
                <a:r>
                  <a:rPr lang="en-US" dirty="0" smtClean="0">
                    <a:solidFill>
                      <a:srgbClr val="FB1525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FB1525"/>
                    </a:solidFill>
                  </a:rPr>
                  <a:t>measurements are consistent with the expectations </a:t>
                </a:r>
              </a:p>
              <a:p>
                <a:r>
                  <a:rPr lang="en-US" b="1" dirty="0" smtClean="0">
                    <a:solidFill>
                      <a:srgbClr val="FB1525"/>
                    </a:solidFill>
                  </a:rPr>
                  <a:t>for CME-driven charge separation</a:t>
                </a:r>
                <a:endParaRPr lang="en-US" b="1" dirty="0">
                  <a:solidFill>
                    <a:srgbClr val="FB1525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273" y="5564553"/>
                <a:ext cx="6876947" cy="671530"/>
              </a:xfrm>
              <a:prstGeom prst="rect">
                <a:avLst/>
              </a:prstGeom>
              <a:blipFill>
                <a:blip r:embed="rId16"/>
                <a:stretch>
                  <a:fillRect t="-5455" r="-266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10756905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/>
      <p:bldP spid="11" grpId="0"/>
      <p:bldP spid="4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XIII Workshop on Particle Correlations and Femtoscopy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7288" y="513777"/>
            <a:ext cx="2138629" cy="1787462"/>
            <a:chOff x="-214651" y="886905"/>
            <a:chExt cx="2386169" cy="1939400"/>
          </a:xfrm>
        </p:grpSpPr>
        <p:grpSp>
          <p:nvGrpSpPr>
            <p:cNvPr id="23" name="Group 22"/>
            <p:cNvGrpSpPr/>
            <p:nvPr/>
          </p:nvGrpSpPr>
          <p:grpSpPr>
            <a:xfrm>
              <a:off x="41697" y="886905"/>
              <a:ext cx="2129821" cy="1646025"/>
              <a:chOff x="76202" y="1012840"/>
              <a:chExt cx="2129821" cy="1646025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76202" y="1012840"/>
                <a:ext cx="1822292" cy="1646025"/>
                <a:chOff x="6705599" y="544498"/>
                <a:chExt cx="2293774" cy="1970102"/>
              </a:xfrm>
            </p:grpSpPr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 rotWithShape="1">
                <a:blip r:embed="rId5"/>
                <a:srcRect r="3492"/>
                <a:stretch/>
              </p:blipFill>
              <p:spPr>
                <a:xfrm>
                  <a:off x="6705599" y="1064064"/>
                  <a:ext cx="2138695" cy="1450536"/>
                </a:xfrm>
                <a:prstGeom prst="rect">
                  <a:avLst/>
                </a:prstGeom>
              </p:spPr>
            </p:pic>
            <p:sp>
              <p:nvSpPr>
                <p:cNvPr id="30" name="TextBox 29"/>
                <p:cNvSpPr txBox="1"/>
                <p:nvPr/>
              </p:nvSpPr>
              <p:spPr>
                <a:xfrm>
                  <a:off x="7976834" y="544498"/>
                  <a:ext cx="1022539" cy="3996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err="1" smtClean="0"/>
                    <a:t>Au+Au</a:t>
                  </a:r>
                  <a:endParaRPr lang="en-US" sz="1400" dirty="0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7605240" y="798578"/>
                  <a:ext cx="31451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0" dirty="0" smtClean="0"/>
                    <a:t>B</a:t>
                  </a:r>
                  <a:endParaRPr lang="en-US" sz="1400" b="1" i="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 27"/>
                  <p:cNvSpPr/>
                  <p:nvPr/>
                </p:nvSpPr>
                <p:spPr>
                  <a:xfrm>
                    <a:off x="1224536" y="2064210"/>
                    <a:ext cx="981487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r>
                      <a:rPr lang="en-US" sz="1600" dirty="0"/>
                      <a:t> plane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28" name="Rectangle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24536" y="2064210"/>
                    <a:ext cx="981487" cy="33855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389" t="-5882" r="-8333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-214651" y="2458973"/>
                  <a:ext cx="2351722" cy="367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a14:m>
                  <a:r>
                    <a:rPr lang="en-US" sz="1600" dirty="0" smtClean="0"/>
                    <a:t>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1600" dirty="0" smtClean="0"/>
                    <a:t> correlated</a:t>
                  </a:r>
                  <a:endParaRPr lang="en-US" sz="16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14651" y="2458973"/>
                  <a:ext cx="2351722" cy="367332"/>
                </a:xfrm>
                <a:prstGeom prst="rect">
                  <a:avLst/>
                </a:prstGeom>
                <a:blipFill>
                  <a:blip r:embed="rId8"/>
                  <a:stretch>
                    <a:fillRect t="-5455" r="-580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2" name="Object 31"/>
          <p:cNvGraphicFramePr>
            <a:graphicFrameLocks noChangeAspect="1"/>
          </p:cNvGraphicFramePr>
          <p:nvPr>
            <p:extLst/>
          </p:nvPr>
        </p:nvGraphicFramePr>
        <p:xfrm>
          <a:off x="776761" y="2412150"/>
          <a:ext cx="946708" cy="372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667" name="Equation" r:id="rId9" imgW="647640" imgH="253800" progId="Equation.DSMT4">
                  <p:embed/>
                </p:oleObj>
              </mc:Choice>
              <mc:Fallback>
                <p:oleObj name="Equation" r:id="rId9" imgW="647640" imgH="253800" progId="Equation.DSMT4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76761" y="2412150"/>
                        <a:ext cx="946708" cy="37217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9666" y="2946957"/>
            <a:ext cx="1863023" cy="480561"/>
          </a:xfrm>
          <a:prstGeom prst="rect">
            <a:avLst/>
          </a:prstGeom>
          <a:solidFill>
            <a:srgbClr val="FFFF0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5" name="Rounded Rectangle 34"/>
          <p:cNvSpPr/>
          <p:nvPr/>
        </p:nvSpPr>
        <p:spPr>
          <a:xfrm>
            <a:off x="23090" y="12700"/>
            <a:ext cx="6149109" cy="43134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100" b="1" dirty="0" smtClean="0">
                <a:solidFill>
                  <a:srgbClr val="320CD6"/>
                </a:solidFill>
              </a:rPr>
              <a:t>New Correlator Response – Data teaser</a:t>
            </a:r>
            <a:endParaRPr lang="en-US" sz="21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548273" y="5653070"/>
                <a:ext cx="6876947" cy="671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B152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B1525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B152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1" i="1" smtClean="0">
                                <a:solidFill>
                                  <a:srgbClr val="FB152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𝜳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B1525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b="1" dirty="0" smtClean="0">
                    <a:solidFill>
                      <a:srgbClr val="FB1525"/>
                    </a:solidFill>
                  </a:rPr>
                  <a:t>(∆S)</a:t>
                </a:r>
                <a:r>
                  <a:rPr lang="en-US" dirty="0" smtClean="0">
                    <a:solidFill>
                      <a:srgbClr val="FB1525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FB1525"/>
                    </a:solidFill>
                  </a:rPr>
                  <a:t>measurements are consistent with the expectations </a:t>
                </a:r>
              </a:p>
              <a:p>
                <a:r>
                  <a:rPr lang="en-US" b="1" dirty="0" smtClean="0">
                    <a:solidFill>
                      <a:srgbClr val="FB1525"/>
                    </a:solidFill>
                  </a:rPr>
                  <a:t>for CME-driven charge separation</a:t>
                </a:r>
                <a:endParaRPr lang="en-US" b="1" dirty="0">
                  <a:solidFill>
                    <a:srgbClr val="FB1525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273" y="5653070"/>
                <a:ext cx="6876947" cy="671530"/>
              </a:xfrm>
              <a:prstGeom prst="rect">
                <a:avLst/>
              </a:prstGeom>
              <a:blipFill>
                <a:blip r:embed="rId12"/>
                <a:stretch>
                  <a:fillRect t="-4505" r="-798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61484" y="2811369"/>
            <a:ext cx="6404090" cy="27956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77354" y="178000"/>
            <a:ext cx="2580809" cy="26342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14600" y="1676400"/>
            <a:ext cx="3900366" cy="73575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35468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XIII Workshop on Particle Correlations and Femtoscopy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23091" y="12700"/>
            <a:ext cx="4015740" cy="43134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100" b="1" dirty="0" smtClean="0">
                <a:solidFill>
                  <a:srgbClr val="320CD6"/>
                </a:solidFill>
              </a:rPr>
              <a:t>New Correlator Response</a:t>
            </a:r>
            <a:endParaRPr lang="en-US" sz="21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447800" y="4976275"/>
            <a:ext cx="4430085" cy="1200329"/>
            <a:chOff x="533400" y="5087963"/>
            <a:chExt cx="7239000" cy="1200329"/>
          </a:xfrm>
        </p:grpSpPr>
        <p:sp>
          <p:nvSpPr>
            <p:cNvPr id="24" name="TextBox 23"/>
            <p:cNvSpPr txBox="1"/>
            <p:nvPr/>
          </p:nvSpPr>
          <p:spPr>
            <a:xfrm>
              <a:off x="533400" y="5087963"/>
              <a:ext cx="7239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>
                <a:buFont typeface="Wingdings" panose="05000000000000000000" pitchFamily="2" charset="2"/>
                <a:buChar char="Ø"/>
              </a:pPr>
              <a:r>
                <a:rPr lang="en-US" b="1" i="0" dirty="0" smtClean="0">
                  <a:solidFill>
                    <a:schemeClr val="accent2"/>
                  </a:solidFill>
                </a:rPr>
                <a:t>Validatio</a:t>
              </a:r>
              <a:r>
                <a:rPr lang="en-US" b="1" i="0" dirty="0">
                  <a:solidFill>
                    <a:schemeClr val="accent2"/>
                  </a:solidFill>
                </a:rPr>
                <a:t>n </a:t>
              </a:r>
              <a:r>
                <a:rPr lang="en-US" b="1" i="0" dirty="0" smtClean="0">
                  <a:solidFill>
                    <a:schemeClr val="accent2"/>
                  </a:solidFill>
                </a:rPr>
                <a:t>of the </a:t>
              </a:r>
              <a:r>
                <a:rPr lang="en-US" b="1" i="0" dirty="0">
                  <a:solidFill>
                    <a:schemeClr val="accent2"/>
                  </a:solidFill>
                </a:rPr>
                <a:t>expected </a:t>
              </a:r>
              <a:endParaRPr lang="en-US" b="1" i="0" dirty="0" smtClean="0">
                <a:solidFill>
                  <a:schemeClr val="accent2"/>
                </a:solidFill>
              </a:endParaRPr>
            </a:p>
            <a:p>
              <a:pPr algn="l"/>
              <a:r>
                <a:rPr lang="en-US" b="1" i="0" dirty="0" smtClean="0">
                  <a:solidFill>
                    <a:schemeClr val="accent2"/>
                  </a:solidFill>
                </a:rPr>
                <a:t>isobaric dependence of             to </a:t>
              </a:r>
            </a:p>
            <a:p>
              <a:pPr algn="l"/>
              <a:r>
                <a:rPr lang="en-US" b="1" i="0" dirty="0" smtClean="0">
                  <a:solidFill>
                    <a:schemeClr val="accent2"/>
                  </a:solidFill>
                </a:rPr>
                <a:t>CME-driven </a:t>
              </a:r>
              <a:r>
                <a:rPr lang="en-US" b="1" i="0" dirty="0">
                  <a:solidFill>
                    <a:schemeClr val="accent2"/>
                  </a:solidFill>
                </a:rPr>
                <a:t>charge </a:t>
              </a:r>
              <a:r>
                <a:rPr lang="en-US" b="1" i="0" dirty="0" smtClean="0">
                  <a:solidFill>
                    <a:schemeClr val="accent2"/>
                  </a:solidFill>
                </a:rPr>
                <a:t>separation </a:t>
              </a:r>
            </a:p>
            <a:p>
              <a:pPr algn="l"/>
              <a:r>
                <a:rPr lang="en-US" b="1" i="0" dirty="0" smtClean="0">
                  <a:solidFill>
                    <a:schemeClr val="accent2"/>
                  </a:solidFill>
                </a:rPr>
                <a:t>input in AVFD events.</a:t>
              </a: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2276581"/>
                </p:ext>
              </p:extLst>
            </p:nvPr>
          </p:nvGraphicFramePr>
          <p:xfrm>
            <a:off x="4970814" y="5384503"/>
            <a:ext cx="1058377" cy="3417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0636" name="Equation" r:id="rId5" imgW="571320" imgH="241200" progId="Equation.DSMT4">
                    <p:embed/>
                  </p:oleObj>
                </mc:Choice>
                <mc:Fallback>
                  <p:oleObj name="Equation" r:id="rId5" imgW="571320" imgH="241200" progId="Equation.DSMT4">
                    <p:embed/>
                    <p:pic>
                      <p:nvPicPr>
                        <p:cNvPr id="13" name="Object 12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970814" y="5384503"/>
                          <a:ext cx="1058377" cy="341724"/>
                        </a:xfrm>
                        <a:prstGeom prst="rect">
                          <a:avLst/>
                        </a:prstGeom>
                        <a:solidFill>
                          <a:srgbClr val="FFFF00">
                            <a:alpha val="20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2" t="4445" r="9738" b="11111"/>
          <a:stretch/>
        </p:blipFill>
        <p:spPr>
          <a:xfrm rot="5400000">
            <a:off x="808198" y="332777"/>
            <a:ext cx="3618320" cy="51885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444042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AVFD predictions for the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</a:rPr>
              <a:t>Ru+Ru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 and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</a:rPr>
              <a:t>Zr+Zr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sobaric systems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638800" y="1162805"/>
            <a:ext cx="3246120" cy="1876195"/>
            <a:chOff x="5520120" y="179786"/>
            <a:chExt cx="3246120" cy="1876195"/>
          </a:xfrm>
        </p:grpSpPr>
        <p:grpSp>
          <p:nvGrpSpPr>
            <p:cNvPr id="16" name="Group 15"/>
            <p:cNvGrpSpPr/>
            <p:nvPr/>
          </p:nvGrpSpPr>
          <p:grpSpPr>
            <a:xfrm>
              <a:off x="5520120" y="179786"/>
              <a:ext cx="3246120" cy="1876195"/>
              <a:chOff x="5349017" y="105513"/>
              <a:chExt cx="3246120" cy="1876195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77" t="62212" r="24117" b="8889"/>
              <a:stretch/>
            </p:blipFill>
            <p:spPr>
              <a:xfrm>
                <a:off x="5349017" y="105513"/>
                <a:ext cx="3246120" cy="1876195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6193387" y="249613"/>
                <a:ext cx="1915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B-field difference</a:t>
                </a:r>
                <a:endParaRPr lang="en-US" dirty="0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6265232" y="1150043"/>
              <a:ext cx="22701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But similar background</a:t>
              </a:r>
            </a:p>
            <a:p>
              <a:r>
                <a:rPr lang="en-US" sz="1600" dirty="0" smtClean="0"/>
                <a:t>for isobars</a:t>
              </a:r>
              <a:endParaRPr lang="en-US" sz="1600" dirty="0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4131310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XIII Workshop on Particle Correlations and Femtoscopy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23091" y="12700"/>
            <a:ext cx="4015740" cy="43134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100" b="1" dirty="0" smtClean="0">
                <a:solidFill>
                  <a:srgbClr val="320CD6"/>
                </a:solidFill>
              </a:rPr>
              <a:t>New Correlator Response</a:t>
            </a:r>
            <a:endParaRPr lang="en-US" sz="21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444042"/>
            <a:ext cx="51125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AVFD predictions for the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</a:rPr>
              <a:t>Ru+Ru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 and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</a:rPr>
              <a:t>Zr+Zr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sobaric systems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838107" y="1168762"/>
            <a:ext cx="4394954" cy="3967770"/>
            <a:chOff x="5168973" y="2501170"/>
            <a:chExt cx="3844059" cy="341353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68973" y="3300320"/>
              <a:ext cx="3844059" cy="261438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08946" y="2501170"/>
              <a:ext cx="2186191" cy="863901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914400" y="5283473"/>
            <a:ext cx="6859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i="0" dirty="0" smtClean="0">
                <a:solidFill>
                  <a:srgbClr val="FF0000"/>
                </a:solidFill>
                <a:latin typeface="TimesNewRomanPSMT"/>
              </a:rPr>
              <a:t>Isobaric ratios of the correlation function can be used to characterize both signal and background – crucial for isobar run!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520120" y="179786"/>
            <a:ext cx="3246120" cy="1876195"/>
            <a:chOff x="5520120" y="179786"/>
            <a:chExt cx="3246120" cy="1876195"/>
          </a:xfrm>
        </p:grpSpPr>
        <p:grpSp>
          <p:nvGrpSpPr>
            <p:cNvPr id="16" name="Group 15"/>
            <p:cNvGrpSpPr/>
            <p:nvPr/>
          </p:nvGrpSpPr>
          <p:grpSpPr>
            <a:xfrm>
              <a:off x="5520120" y="179786"/>
              <a:ext cx="3246120" cy="1876195"/>
              <a:chOff x="5349017" y="105513"/>
              <a:chExt cx="3246120" cy="1876195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77" t="62212" r="24117" b="8889"/>
              <a:stretch/>
            </p:blipFill>
            <p:spPr>
              <a:xfrm>
                <a:off x="5349017" y="105513"/>
                <a:ext cx="3246120" cy="1876195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6193387" y="249613"/>
                <a:ext cx="1915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B-field difference</a:t>
                </a:r>
                <a:endParaRPr lang="en-US" dirty="0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6265232" y="1150043"/>
              <a:ext cx="22701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But similar background</a:t>
              </a:r>
            </a:p>
            <a:p>
              <a:r>
                <a:rPr lang="en-US" sz="1600" dirty="0" smtClean="0"/>
                <a:t>for isobars</a:t>
              </a:r>
              <a:endParaRPr lang="en-US" sz="16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867400" y="2610371"/>
            <a:ext cx="2281689" cy="1782237"/>
            <a:chOff x="2743200" y="2398940"/>
            <a:chExt cx="2621419" cy="1944460"/>
          </a:xfrm>
        </p:grpSpPr>
        <p:sp>
          <p:nvSpPr>
            <p:cNvPr id="23" name="TextBox 22"/>
            <p:cNvSpPr txBox="1"/>
            <p:nvPr/>
          </p:nvSpPr>
          <p:spPr>
            <a:xfrm>
              <a:off x="4001979" y="2398940"/>
              <a:ext cx="351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0" dirty="0" smtClean="0"/>
                <a:t>B</a:t>
              </a:r>
              <a:endParaRPr lang="en-US" b="1" i="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743200" y="2939474"/>
                  <a:ext cx="85234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Reaction</a:t>
                  </a:r>
                </a:p>
                <a:p>
                  <a:r>
                    <a:rPr lang="en-US" sz="1200" dirty="0" smtClean="0"/>
                    <a:t>Plane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1200" dirty="0" smtClean="0"/>
                    <a:t> 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2939474"/>
                  <a:ext cx="852348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719" t="-2667" b="-9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7" name="Group 26"/>
            <p:cNvGrpSpPr/>
            <p:nvPr/>
          </p:nvGrpSpPr>
          <p:grpSpPr>
            <a:xfrm>
              <a:off x="2748169" y="2398940"/>
              <a:ext cx="2616450" cy="1944460"/>
              <a:chOff x="3964341" y="394080"/>
              <a:chExt cx="2616450" cy="1944460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3964341" y="394080"/>
                <a:ext cx="2616450" cy="1944460"/>
                <a:chOff x="3964341" y="394080"/>
                <a:chExt cx="2616450" cy="1944460"/>
              </a:xfrm>
            </p:grpSpPr>
            <p:grpSp>
              <p:nvGrpSpPr>
                <p:cNvPr id="30" name="Group 29"/>
                <p:cNvGrpSpPr/>
                <p:nvPr/>
              </p:nvGrpSpPr>
              <p:grpSpPr>
                <a:xfrm>
                  <a:off x="4023276" y="394080"/>
                  <a:ext cx="2557515" cy="1944460"/>
                  <a:chOff x="3915228" y="450006"/>
                  <a:chExt cx="2557515" cy="1944460"/>
                </a:xfrm>
              </p:grpSpPr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5110103" y="450006"/>
                    <a:ext cx="3513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i="0" dirty="0" smtClean="0"/>
                      <a:t>B</a:t>
                    </a:r>
                    <a:endParaRPr lang="en-US" b="1" i="0" dirty="0"/>
                  </a:p>
                </p:txBody>
              </p:sp>
              <p:pic>
                <p:nvPicPr>
                  <p:cNvPr id="33" name="Picture 32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4098844" y="737415"/>
                    <a:ext cx="2373899" cy="1477798"/>
                  </a:xfrm>
                  <a:prstGeom prst="rect">
                    <a:avLst/>
                  </a:prstGeom>
                </p:spPr>
              </p:pic>
              <p:cxnSp>
                <p:nvCxnSpPr>
                  <p:cNvPr id="34" name="Straight Arrow Connector 33"/>
                  <p:cNvCxnSpPr/>
                  <p:nvPr/>
                </p:nvCxnSpPr>
                <p:spPr>
                  <a:xfrm flipV="1">
                    <a:off x="4158281" y="1657928"/>
                    <a:ext cx="0" cy="447447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Arrow Connector 34"/>
                  <p:cNvCxnSpPr/>
                  <p:nvPr/>
                </p:nvCxnSpPr>
                <p:spPr>
                  <a:xfrm>
                    <a:off x="5334000" y="2094344"/>
                    <a:ext cx="53340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5442241" y="2025134"/>
                    <a:ext cx="3000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x</a:t>
                    </a:r>
                    <a:endParaRPr lang="en-US" dirty="0"/>
                  </a:p>
                </p:txBody>
              </p: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3915228" y="1696985"/>
                    <a:ext cx="3000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y</a:t>
                    </a:r>
                    <a:endParaRPr lang="en-US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3964341" y="934614"/>
                      <a:ext cx="84241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 smtClean="0"/>
                        <a:t>Reaction</a:t>
                      </a:r>
                    </a:p>
                    <a:p>
                      <a:r>
                        <a:rPr lang="en-US" sz="1200" dirty="0" smtClean="0"/>
                        <a:t>Plane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a14:m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21" name="TextBox 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64341" y="934614"/>
                      <a:ext cx="842410" cy="46166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t="-2667" b="-9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9" name="Straight Arrow Connector 28"/>
              <p:cNvCxnSpPr/>
              <p:nvPr/>
            </p:nvCxnSpPr>
            <p:spPr>
              <a:xfrm>
                <a:off x="4648200" y="1165446"/>
                <a:ext cx="163520" cy="12995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20797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9930" y="640794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XIII Workshop on Particle Correlations and Femtoscopy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152400" y="152400"/>
            <a:ext cx="1524000" cy="43134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100" b="1" dirty="0" smtClean="0">
                <a:solidFill>
                  <a:srgbClr val="320CD6"/>
                </a:solidFill>
              </a:rPr>
              <a:t>Summary</a:t>
            </a:r>
            <a:endParaRPr lang="en-US" sz="2100" dirty="0"/>
          </a:p>
        </p:txBody>
      </p:sp>
      <p:grpSp>
        <p:nvGrpSpPr>
          <p:cNvPr id="3" name="Group 2"/>
          <p:cNvGrpSpPr/>
          <p:nvPr/>
        </p:nvGrpSpPr>
        <p:grpSpPr>
          <a:xfrm>
            <a:off x="228600" y="904371"/>
            <a:ext cx="8763000" cy="646331"/>
            <a:chOff x="152400" y="895350"/>
            <a:chExt cx="8763000" cy="646331"/>
          </a:xfrm>
        </p:grpSpPr>
        <p:sp>
          <p:nvSpPr>
            <p:cNvPr id="10" name="Rectangle 9"/>
            <p:cNvSpPr/>
            <p:nvPr/>
          </p:nvSpPr>
          <p:spPr>
            <a:xfrm>
              <a:off x="152400" y="895350"/>
              <a:ext cx="8763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l">
                <a:buFont typeface="Wingdings" panose="05000000000000000000" pitchFamily="2" charset="2"/>
                <a:buChar char="Ø"/>
              </a:pPr>
              <a:r>
                <a:rPr lang="en-US" dirty="0" smtClean="0"/>
                <a:t>New charge-sensitive            correlators have </a:t>
              </a:r>
              <a:r>
                <a:rPr lang="en-US" dirty="0"/>
                <a:t>been developed to </a:t>
              </a:r>
              <a:r>
                <a:rPr lang="en-US" dirty="0" smtClean="0"/>
                <a:t>identify and characterize CME-driven charge separation</a:t>
              </a:r>
              <a:endParaRPr lang="en-US" dirty="0"/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4695750"/>
                </p:ext>
              </p:extLst>
            </p:nvPr>
          </p:nvGraphicFramePr>
          <p:xfrm>
            <a:off x="2794749" y="953103"/>
            <a:ext cx="707159" cy="2929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0488" name="Equation" r:id="rId5" imgW="583920" imgH="241200" progId="Equation.DSMT4">
                    <p:embed/>
                  </p:oleObj>
                </mc:Choice>
                <mc:Fallback>
                  <p:oleObj name="Equation" r:id="rId5" imgW="58392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794749" y="953103"/>
                          <a:ext cx="707159" cy="29296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Rectangle 11"/>
          <p:cNvSpPr/>
          <p:nvPr/>
        </p:nvSpPr>
        <p:spPr>
          <a:xfrm>
            <a:off x="228600" y="1546841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This correlator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suppresses, as well as measures the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well known background contributions to the CME-driven charge separation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signal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6267" y="2290026"/>
            <a:ext cx="888153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/>
              <a:t>Validation tests, performed with </a:t>
            </a:r>
            <a:r>
              <a:rPr lang="en-US" dirty="0" smtClean="0"/>
              <a:t>several models</a:t>
            </a:r>
            <a:r>
              <a:rPr lang="en-US" dirty="0"/>
              <a:t>, indicate that </a:t>
            </a:r>
            <a:r>
              <a:rPr lang="en-US" dirty="0" smtClean="0"/>
              <a:t>the correlators can give;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dirty="0" smtClean="0"/>
              <a:t> </a:t>
            </a:r>
            <a:r>
              <a:rPr lang="en-US" dirty="0"/>
              <a:t>discernible responses for background- and CME-driven charge </a:t>
            </a:r>
            <a:r>
              <a:rPr lang="en-US" dirty="0" smtClean="0"/>
              <a:t>separation </a:t>
            </a:r>
            <a:r>
              <a:rPr lang="en-US" dirty="0"/>
              <a:t>which </a:t>
            </a:r>
            <a:r>
              <a:rPr lang="en-US" dirty="0" smtClean="0"/>
              <a:t>allows </a:t>
            </a:r>
            <a:r>
              <a:rPr lang="en-US" dirty="0"/>
              <a:t>unambiguous identification </a:t>
            </a:r>
            <a:r>
              <a:rPr lang="en-US" dirty="0" smtClean="0"/>
              <a:t>and characterization of </a:t>
            </a:r>
            <a:r>
              <a:rPr lang="en-US" dirty="0"/>
              <a:t>the </a:t>
            </a:r>
            <a:r>
              <a:rPr lang="en-US" dirty="0" smtClean="0"/>
              <a:t>CME</a:t>
            </a:r>
          </a:p>
          <a:p>
            <a:pPr lvl="1" algn="l"/>
            <a:r>
              <a:rPr lang="en-US" sz="600" dirty="0"/>
              <a:t> </a:t>
            </a:r>
            <a:endParaRPr lang="en-US" sz="600" dirty="0" smtClean="0"/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Crucial information to characterize both signal and background in the isobar data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6267" y="4083572"/>
            <a:ext cx="75607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The experimentally measured correlators </a:t>
            </a:r>
            <a:r>
              <a:rPr lang="en-US" b="1" dirty="0" smtClean="0">
                <a:solidFill>
                  <a:srgbClr val="FF0000"/>
                </a:solidFill>
              </a:rPr>
              <a:t>(to date) suggests </a:t>
            </a:r>
            <a:r>
              <a:rPr lang="en-US" b="1" dirty="0">
                <a:solidFill>
                  <a:srgbClr val="FF0000"/>
                </a:solidFill>
              </a:rPr>
              <a:t>the presence of a CME-driven charge separation in </a:t>
            </a:r>
            <a:r>
              <a:rPr lang="en-US" b="1" dirty="0" err="1">
                <a:solidFill>
                  <a:srgbClr val="FF0000"/>
                </a:solidFill>
              </a:rPr>
              <a:t>Au+Au</a:t>
            </a:r>
            <a:r>
              <a:rPr lang="en-US" b="1" dirty="0">
                <a:solidFill>
                  <a:srgbClr val="FF0000"/>
                </a:solidFill>
              </a:rPr>
              <a:t> collisions.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86194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XIII Workshop on Particle Correlations and Femtoscopy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1983" y="3916627"/>
            <a:ext cx="45021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The </a:t>
            </a:r>
            <a:r>
              <a:rPr lang="en-US" dirty="0" smtClean="0"/>
              <a:t>Chiral Magnetic Effect (CME) </a:t>
            </a:r>
            <a:r>
              <a:rPr lang="en-US" dirty="0"/>
              <a:t>results from anomalous chiral transport of the chiral fermions in the QGP, leading to the generation of an electric </a:t>
            </a:r>
            <a:r>
              <a:rPr lang="en-US" dirty="0" smtClean="0"/>
              <a:t>current along </a:t>
            </a:r>
            <a:r>
              <a:rPr lang="en-US" dirty="0"/>
              <a:t>the  magnetic field </a:t>
            </a:r>
            <a:r>
              <a:rPr lang="en-US" dirty="0" smtClean="0"/>
              <a:t>   generated </a:t>
            </a:r>
            <a:r>
              <a:rPr lang="en-US" dirty="0"/>
              <a:t>in the collision</a:t>
            </a:r>
            <a:r>
              <a:rPr lang="en-US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b="1" i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Leads </a:t>
            </a:r>
            <a:r>
              <a:rPr lang="en-US" b="1" i="0" dirty="0">
                <a:solidFill>
                  <a:srgbClr val="FF0000"/>
                </a:solidFill>
                <a:sym typeface="Wingdings" panose="05000000000000000000" pitchFamily="2" charset="2"/>
              </a:rPr>
              <a:t>to charge separation </a:t>
            </a:r>
            <a:r>
              <a:rPr lang="en-US" b="1" i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along </a:t>
            </a:r>
          </a:p>
          <a:p>
            <a:r>
              <a:rPr lang="en-US" b="1" i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the B-field</a:t>
            </a:r>
            <a:endParaRPr lang="en-US" b="1" i="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447" y="1828800"/>
            <a:ext cx="2007554" cy="1800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6" idx="2"/>
          </p:cNvCxnSpPr>
          <p:nvPr/>
        </p:nvCxnSpPr>
        <p:spPr>
          <a:xfrm>
            <a:off x="1282224" y="3629163"/>
            <a:ext cx="0" cy="3332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4624" y="833182"/>
            <a:ext cx="869148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Electric</a:t>
            </a:r>
          </a:p>
          <a:p>
            <a:r>
              <a:rPr lang="en-US" sz="1600" dirty="0" smtClean="0"/>
              <a:t>Current</a:t>
            </a:r>
            <a:endParaRPr lang="en-US" sz="1600" dirty="0"/>
          </a:p>
        </p:txBody>
      </p:sp>
      <p:cxnSp>
        <p:nvCxnSpPr>
          <p:cNvPr id="13" name="Straight Arrow Connector 12"/>
          <p:cNvCxnSpPr>
            <a:stCxn id="10" idx="2"/>
          </p:cNvCxnSpPr>
          <p:nvPr/>
        </p:nvCxnSpPr>
        <p:spPr>
          <a:xfrm>
            <a:off x="799198" y="1417957"/>
            <a:ext cx="202832" cy="715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91775" y="840860"/>
            <a:ext cx="1608133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Chiral Magnetic</a:t>
            </a:r>
          </a:p>
          <a:p>
            <a:r>
              <a:rPr lang="en-US" sz="1600" dirty="0" smtClean="0"/>
              <a:t>Conductivity</a:t>
            </a:r>
            <a:endParaRPr lang="en-US" sz="1600" dirty="0"/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>
          <a:xfrm flipH="1">
            <a:off x="1542600" y="1425635"/>
            <a:ext cx="753242" cy="784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09800" y="1539072"/>
            <a:ext cx="1628972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Chiral Chemical</a:t>
            </a:r>
          </a:p>
          <a:p>
            <a:r>
              <a:rPr lang="en-US" sz="1600" dirty="0" smtClean="0"/>
              <a:t>potential</a:t>
            </a:r>
            <a:endParaRPr lang="en-US" sz="1600" dirty="0"/>
          </a:p>
        </p:txBody>
      </p:sp>
      <p:cxnSp>
        <p:nvCxnSpPr>
          <p:cNvPr id="26" name="Straight Arrow Connector 25"/>
          <p:cNvCxnSpPr>
            <a:stCxn id="28" idx="2"/>
          </p:cNvCxnSpPr>
          <p:nvPr/>
        </p:nvCxnSpPr>
        <p:spPr>
          <a:xfrm flipH="1">
            <a:off x="1857572" y="2123847"/>
            <a:ext cx="1166714" cy="561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939884" y="2235423"/>
            <a:ext cx="200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0" dirty="0" err="1"/>
              <a:t>Kharzeev</a:t>
            </a:r>
            <a:r>
              <a:rPr lang="en-US" sz="1400" i="0" dirty="0"/>
              <a:t> </a:t>
            </a:r>
            <a:endParaRPr lang="en-US" sz="1400" i="0" dirty="0" smtClean="0"/>
          </a:p>
          <a:p>
            <a:r>
              <a:rPr lang="en-US" sz="1400" i="0" dirty="0" err="1" smtClean="0"/>
              <a:t>hep-ph</a:t>
            </a:r>
            <a:r>
              <a:rPr lang="en-US" sz="1400" i="0" dirty="0" smtClean="0"/>
              <a:t>/0406125</a:t>
            </a:r>
            <a:endParaRPr lang="en-US" sz="1400" dirty="0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/>
          </p:nvPr>
        </p:nvGraphicFramePr>
        <p:xfrm>
          <a:off x="883989" y="2124886"/>
          <a:ext cx="1013483" cy="452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0327" name="Equation" r:id="rId5" imgW="596880" imgH="266400" progId="Equation.DSMT4">
                  <p:embed/>
                </p:oleObj>
              </mc:Choice>
              <mc:Fallback>
                <p:oleObj name="Equation" r:id="rId5" imgW="596880" imgH="266400" progId="Equation.DSMT4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83989" y="2124886"/>
                        <a:ext cx="1013483" cy="4528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/>
          </p:nvPr>
        </p:nvGraphicFramePr>
        <p:xfrm>
          <a:off x="831765" y="2535306"/>
          <a:ext cx="11207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0328" name="Equation" r:id="rId7" imgW="660240" imgH="228600" progId="Equation.DSMT4">
                  <p:embed/>
                </p:oleObj>
              </mc:Choice>
              <mc:Fallback>
                <p:oleObj name="Equation" r:id="rId7" imgW="660240" imgH="228600" progId="Equation.DSMT4">
                  <p:embed/>
                  <p:pic>
                    <p:nvPicPr>
                      <p:cNvPr id="48" name="Object 4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1765" y="2535306"/>
                        <a:ext cx="1120775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589693" y="2983095"/>
          <a:ext cx="1488949" cy="361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0329" name="Equation" r:id="rId9" imgW="990360" imgH="241200" progId="Equation.DSMT4">
                  <p:embed/>
                </p:oleObj>
              </mc:Choice>
              <mc:Fallback>
                <p:oleObj name="Equation" r:id="rId9" imgW="990360" imgH="241200" progId="Equation.DSMT4">
                  <p:embed/>
                  <p:pic>
                    <p:nvPicPr>
                      <p:cNvPr id="49" name="Object 4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9693" y="2983095"/>
                        <a:ext cx="1488949" cy="3613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278447" y="471528"/>
            <a:ext cx="3379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320CD6"/>
                </a:solidFill>
              </a:rPr>
              <a:t>Chiral Magnetic </a:t>
            </a:r>
            <a:r>
              <a:rPr lang="en-US" b="1" dirty="0" smtClean="0">
                <a:solidFill>
                  <a:srgbClr val="320CD6"/>
                </a:solidFill>
              </a:rPr>
              <a:t>Effect (CME)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0" y="60125"/>
            <a:ext cx="4366790" cy="43134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100" b="1" dirty="0" smtClean="0">
                <a:solidFill>
                  <a:srgbClr val="320CD6"/>
                </a:solidFill>
              </a:rPr>
              <a:t>A</a:t>
            </a:r>
            <a:r>
              <a:rPr lang="en-US" sz="2000" b="1" dirty="0" smtClean="0">
                <a:solidFill>
                  <a:srgbClr val="320CD6"/>
                </a:solidFill>
              </a:rPr>
              <a:t>nomalous Transport in the QGP</a:t>
            </a:r>
            <a:endParaRPr lang="en-US" sz="2000" dirty="0"/>
          </a:p>
        </p:txBody>
      </p:sp>
      <p:grpSp>
        <p:nvGrpSpPr>
          <p:cNvPr id="2" name="Group 1"/>
          <p:cNvGrpSpPr/>
          <p:nvPr/>
        </p:nvGrpSpPr>
        <p:grpSpPr>
          <a:xfrm>
            <a:off x="4626768" y="914400"/>
            <a:ext cx="4288632" cy="1981419"/>
            <a:chOff x="4724400" y="344041"/>
            <a:chExt cx="4288632" cy="1981419"/>
          </a:xfrm>
        </p:grpSpPr>
        <p:grpSp>
          <p:nvGrpSpPr>
            <p:cNvPr id="23" name="Group 22"/>
            <p:cNvGrpSpPr/>
            <p:nvPr/>
          </p:nvGrpSpPr>
          <p:grpSpPr>
            <a:xfrm>
              <a:off x="4724400" y="381000"/>
              <a:ext cx="2621419" cy="1944460"/>
              <a:chOff x="3959372" y="394080"/>
              <a:chExt cx="2621419" cy="1944460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3959372" y="394080"/>
                <a:ext cx="2621419" cy="1944460"/>
                <a:chOff x="3959372" y="394080"/>
                <a:chExt cx="2621419" cy="1944460"/>
              </a:xfrm>
            </p:grpSpPr>
            <p:grpSp>
              <p:nvGrpSpPr>
                <p:cNvPr id="41" name="Group 40"/>
                <p:cNvGrpSpPr/>
                <p:nvPr/>
              </p:nvGrpSpPr>
              <p:grpSpPr>
                <a:xfrm>
                  <a:off x="4023276" y="394080"/>
                  <a:ext cx="2557515" cy="1944460"/>
                  <a:chOff x="3915228" y="450006"/>
                  <a:chExt cx="2557515" cy="1944460"/>
                </a:xfrm>
              </p:grpSpPr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110103" y="450006"/>
                    <a:ext cx="3513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i="0" dirty="0" smtClean="0"/>
                      <a:t>B</a:t>
                    </a:r>
                    <a:endParaRPr lang="en-US" b="1" i="0" dirty="0"/>
                  </a:p>
                </p:txBody>
              </p:sp>
              <p:pic>
                <p:nvPicPr>
                  <p:cNvPr id="34" name="Picture 33"/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4098844" y="737415"/>
                    <a:ext cx="2373899" cy="1477798"/>
                  </a:xfrm>
                  <a:prstGeom prst="rect">
                    <a:avLst/>
                  </a:prstGeom>
                </p:spPr>
              </p:pic>
              <p:cxnSp>
                <p:nvCxnSpPr>
                  <p:cNvPr id="36" name="Straight Arrow Connector 35"/>
                  <p:cNvCxnSpPr/>
                  <p:nvPr/>
                </p:nvCxnSpPr>
                <p:spPr>
                  <a:xfrm flipV="1">
                    <a:off x="4158281" y="1657928"/>
                    <a:ext cx="0" cy="447447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Arrow Connector 37"/>
                  <p:cNvCxnSpPr/>
                  <p:nvPr/>
                </p:nvCxnSpPr>
                <p:spPr>
                  <a:xfrm>
                    <a:off x="5334000" y="2094344"/>
                    <a:ext cx="53340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5442241" y="2025134"/>
                    <a:ext cx="3000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x</a:t>
                    </a:r>
                    <a:endParaRPr lang="en-US" dirty="0"/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3915228" y="1696985"/>
                    <a:ext cx="3000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y</a:t>
                    </a:r>
                    <a:endParaRPr lang="en-US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TextBox 41"/>
                    <p:cNvSpPr txBox="1"/>
                    <p:nvPr/>
                  </p:nvSpPr>
                  <p:spPr>
                    <a:xfrm>
                      <a:off x="3959372" y="934614"/>
                      <a:ext cx="85234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 smtClean="0"/>
                        <a:t>Reaction</a:t>
                      </a:r>
                    </a:p>
                    <a:p>
                      <a:r>
                        <a:rPr lang="en-US" sz="1200" dirty="0" smtClean="0"/>
                        <a:t>Plane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a14:m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42" name="TextBox 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59372" y="934614"/>
                      <a:ext cx="852348" cy="461665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t="-2667" b="-9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4" name="Straight Arrow Connector 43"/>
              <p:cNvCxnSpPr/>
              <p:nvPr/>
            </p:nvCxnSpPr>
            <p:spPr>
              <a:xfrm>
                <a:off x="4648200" y="1165446"/>
                <a:ext cx="163520" cy="12995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299045" y="344041"/>
              <a:ext cx="2713987" cy="200083"/>
            </a:xfrm>
            <a:prstGeom prst="rect">
              <a:avLst/>
            </a:prstGeom>
          </p:spPr>
        </p:pic>
      </p:grpSp>
      <p:sp>
        <p:nvSpPr>
          <p:cNvPr id="50" name="Rectangle 49"/>
          <p:cNvSpPr/>
          <p:nvPr/>
        </p:nvSpPr>
        <p:spPr>
          <a:xfrm>
            <a:off x="4791412" y="3310487"/>
            <a:ext cx="434564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u="sng" dirty="0" smtClean="0">
                <a:solidFill>
                  <a:srgbClr val="002060"/>
                </a:solidFill>
              </a:rPr>
              <a:t>Why CME</a:t>
            </a:r>
            <a:r>
              <a:rPr lang="en-US" b="1" dirty="0" smtClean="0">
                <a:solidFill>
                  <a:srgbClr val="002060"/>
                </a:solidFill>
              </a:rPr>
              <a:t>?</a:t>
            </a:r>
          </a:p>
          <a:p>
            <a:pPr algn="l"/>
            <a:r>
              <a:rPr lang="en-US" b="1" dirty="0" smtClean="0">
                <a:solidFill>
                  <a:srgbClr val="002060"/>
                </a:solidFill>
              </a:rPr>
              <a:t>CME detection &amp; characterization could </a:t>
            </a:r>
            <a:r>
              <a:rPr lang="en-US" b="1" dirty="0">
                <a:solidFill>
                  <a:srgbClr val="002060"/>
                </a:solidFill>
              </a:rPr>
              <a:t>provide crucial insights </a:t>
            </a:r>
            <a:r>
              <a:rPr lang="en-US" b="1" dirty="0" smtClean="0">
                <a:solidFill>
                  <a:srgbClr val="002060"/>
                </a:solidFill>
              </a:rPr>
              <a:t>on; </a:t>
            </a:r>
          </a:p>
          <a:p>
            <a:pPr algn="l"/>
            <a:r>
              <a:rPr lang="en-US" sz="600" b="1" dirty="0">
                <a:solidFill>
                  <a:srgbClr val="FF0000"/>
                </a:solidFill>
              </a:rPr>
              <a:t> </a:t>
            </a:r>
            <a:endParaRPr lang="en-US" sz="600" b="1" dirty="0" smtClean="0">
              <a:solidFill>
                <a:srgbClr val="FF0000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anomalous </a:t>
            </a:r>
            <a:r>
              <a:rPr lang="en-US" b="1" dirty="0">
                <a:solidFill>
                  <a:srgbClr val="FF0000"/>
                </a:solidFill>
              </a:rPr>
              <a:t>transport 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 algn="l"/>
            <a:r>
              <a:rPr lang="en-US" sz="400" b="1" dirty="0">
                <a:solidFill>
                  <a:srgbClr val="FF0000"/>
                </a:solidFill>
              </a:rPr>
              <a:t> </a:t>
            </a:r>
            <a:endParaRPr lang="en-US" sz="400" b="1" dirty="0" smtClean="0">
              <a:solidFill>
                <a:srgbClr val="FF0000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interplay of chiral symmetry restoration, axial anomaly, and </a:t>
            </a:r>
            <a:r>
              <a:rPr lang="en-US" b="1" dirty="0" err="1">
                <a:solidFill>
                  <a:srgbClr val="FF0000"/>
                </a:solidFill>
              </a:rPr>
              <a:t>gluonic</a:t>
            </a:r>
            <a:r>
              <a:rPr lang="en-US" b="1" dirty="0">
                <a:solidFill>
                  <a:srgbClr val="FF0000"/>
                </a:solidFill>
              </a:rPr>
              <a:t> topology in the QGP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98062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10" grpId="0" animBg="1"/>
      <p:bldP spid="14" grpId="0" animBg="1"/>
      <p:bldP spid="28" grpId="0" animBg="1"/>
      <p:bldP spid="33" grpId="0"/>
      <p:bldP spid="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9930" y="640794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XIII Workshop on Particle Correlations and Femtoscopy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3657600" y="2438400"/>
            <a:ext cx="1524000" cy="43134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b="1" dirty="0" smtClean="0">
                <a:solidFill>
                  <a:srgbClr val="320CD6"/>
                </a:solidFill>
              </a:rPr>
              <a:t>End</a:t>
            </a:r>
            <a:endParaRPr lang="en-US" sz="2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607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2542308"/>
            <a:ext cx="2713987" cy="200083"/>
          </a:xfrm>
          <a:prstGeom prst="rect">
            <a:avLst/>
          </a:prstGeom>
        </p:spPr>
      </p:pic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XIII Workshop on Particle Correlations and Femtoscopy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2860" y="67909"/>
            <a:ext cx="3077048" cy="43134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100" b="1" dirty="0" smtClean="0">
                <a:solidFill>
                  <a:srgbClr val="320CD6"/>
                </a:solidFill>
              </a:rPr>
              <a:t>Chiral Magnetic Effect</a:t>
            </a:r>
            <a:endParaRPr lang="en-US" sz="21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76200" y="4191000"/>
            <a:ext cx="8267700" cy="1200329"/>
            <a:chOff x="38100" y="2743200"/>
            <a:chExt cx="8267700" cy="1200329"/>
          </a:xfrm>
        </p:grpSpPr>
        <p:sp>
          <p:nvSpPr>
            <p:cNvPr id="7" name="Rectangle 6"/>
            <p:cNvSpPr/>
            <p:nvPr/>
          </p:nvSpPr>
          <p:spPr>
            <a:xfrm>
              <a:off x="38100" y="2743200"/>
              <a:ext cx="82677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The </a:t>
              </a:r>
              <a:r>
                <a:rPr lang="en-US" dirty="0" smtClean="0"/>
                <a:t>Chiral Magnetic Effect (CME) </a:t>
              </a:r>
              <a:r>
                <a:rPr lang="en-US" dirty="0"/>
                <a:t>results from anomalous chiral transport of the chiral fermions in the QGP, leading to the generation of an electric current  </a:t>
              </a:r>
              <a:r>
                <a:rPr lang="en-US" dirty="0" smtClean="0"/>
                <a:t>        along </a:t>
              </a:r>
              <a:r>
                <a:rPr lang="en-US" dirty="0"/>
                <a:t>the  magnetic field </a:t>
              </a:r>
              <a:r>
                <a:rPr lang="en-US" dirty="0" smtClean="0"/>
                <a:t>   generated </a:t>
              </a:r>
              <a:r>
                <a:rPr lang="en-US" dirty="0"/>
                <a:t>in the collision</a:t>
              </a:r>
              <a:r>
                <a:rPr lang="en-US" dirty="0" smtClean="0"/>
                <a:t>:</a:t>
              </a:r>
            </a:p>
            <a:p>
              <a:r>
                <a:rPr lang="en-US" dirty="0" smtClean="0">
                  <a:sym typeface="Wingdings" panose="05000000000000000000" pitchFamily="2" charset="2"/>
                </a:rPr>
                <a:t> </a:t>
              </a:r>
              <a:r>
                <a:rPr lang="en-US" b="1" i="0" dirty="0" smtClean="0">
                  <a:solidFill>
                    <a:srgbClr val="FB1525"/>
                  </a:solidFill>
                  <a:sym typeface="Wingdings" panose="05000000000000000000" pitchFamily="2" charset="2"/>
                </a:rPr>
                <a:t>Leads to charge separation about the event plane</a:t>
              </a:r>
              <a:endParaRPr lang="en-US" b="1" i="0" dirty="0">
                <a:solidFill>
                  <a:srgbClr val="FB1525"/>
                </a:solidFill>
              </a:endParaRPr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>
              <p:extLst/>
            </p:nvPr>
          </p:nvGraphicFramePr>
          <p:xfrm>
            <a:off x="1143000" y="3284220"/>
            <a:ext cx="306136" cy="363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31528" name="Equation" r:id="rId6" imgW="203040" imgH="241200" progId="Equation.DSMT4">
                    <p:embed/>
                  </p:oleObj>
                </mc:Choice>
                <mc:Fallback>
                  <p:oleObj name="Equation" r:id="rId6" imgW="203040" imgH="241200" progId="Equation.DSMT4">
                    <p:embed/>
                    <p:pic>
                      <p:nvPicPr>
                        <p:cNvPr id="17" name="Object 16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143000" y="3284220"/>
                          <a:ext cx="306136" cy="3635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/>
            </p:nvPr>
          </p:nvGraphicFramePr>
          <p:xfrm>
            <a:off x="4027170" y="3318510"/>
            <a:ext cx="201215" cy="268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31529" name="Equation" r:id="rId8" imgW="152280" imgH="203040" progId="Equation.DSMT4">
                    <p:embed/>
                  </p:oleObj>
                </mc:Choice>
                <mc:Fallback>
                  <p:oleObj name="Equation" r:id="rId8" imgW="152280" imgH="203040" progId="Equation.DSMT4">
                    <p:embed/>
                    <p:pic>
                      <p:nvPicPr>
                        <p:cNvPr id="18" name="Object 17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027170" y="3318510"/>
                          <a:ext cx="201215" cy="2682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Rectangle 1"/>
          <p:cNvSpPr/>
          <p:nvPr/>
        </p:nvSpPr>
        <p:spPr>
          <a:xfrm>
            <a:off x="278447" y="5471063"/>
            <a:ext cx="5993129" cy="64633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harge </a:t>
            </a:r>
            <a:r>
              <a:rPr lang="en-US" dirty="0"/>
              <a:t>separation leads to a dipole term in the </a:t>
            </a:r>
            <a:r>
              <a:rPr lang="en-US" dirty="0" smtClean="0"/>
              <a:t>azimuthal </a:t>
            </a:r>
            <a:r>
              <a:rPr lang="en-US" dirty="0"/>
              <a:t>distribution of the produced charged hadrons: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43650" y="5484237"/>
            <a:ext cx="2716858" cy="700805"/>
          </a:xfrm>
          <a:prstGeom prst="rect">
            <a:avLst/>
          </a:prstGeom>
          <a:solidFill>
            <a:srgbClr val="FFFF0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Rectangle 5"/>
          <p:cNvSpPr/>
          <p:nvPr/>
        </p:nvSpPr>
        <p:spPr>
          <a:xfrm>
            <a:off x="278447" y="1828800"/>
            <a:ext cx="2007554" cy="1800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6" idx="2"/>
          </p:cNvCxnSpPr>
          <p:nvPr/>
        </p:nvCxnSpPr>
        <p:spPr>
          <a:xfrm>
            <a:off x="1282224" y="3629163"/>
            <a:ext cx="0" cy="5618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4624" y="833182"/>
            <a:ext cx="869148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Electric</a:t>
            </a:r>
          </a:p>
          <a:p>
            <a:r>
              <a:rPr lang="en-US" sz="1600" dirty="0" smtClean="0"/>
              <a:t>Current</a:t>
            </a:r>
            <a:endParaRPr lang="en-US" sz="1600" dirty="0"/>
          </a:p>
        </p:txBody>
      </p:sp>
      <p:cxnSp>
        <p:nvCxnSpPr>
          <p:cNvPr id="13" name="Straight Arrow Connector 12"/>
          <p:cNvCxnSpPr>
            <a:stCxn id="10" idx="2"/>
          </p:cNvCxnSpPr>
          <p:nvPr/>
        </p:nvCxnSpPr>
        <p:spPr>
          <a:xfrm>
            <a:off x="799198" y="1417957"/>
            <a:ext cx="202832" cy="715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91775" y="840860"/>
            <a:ext cx="1608133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Chiral Magnetic</a:t>
            </a:r>
          </a:p>
          <a:p>
            <a:r>
              <a:rPr lang="en-US" sz="1600" dirty="0" smtClean="0"/>
              <a:t>Conductivity</a:t>
            </a:r>
            <a:endParaRPr lang="en-US" sz="1600" dirty="0"/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>
          <a:xfrm flipH="1">
            <a:off x="1542600" y="1425635"/>
            <a:ext cx="753242" cy="784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09800" y="1539072"/>
            <a:ext cx="1628972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Chiral Chemical</a:t>
            </a:r>
          </a:p>
          <a:p>
            <a:r>
              <a:rPr lang="en-US" sz="1600" dirty="0" smtClean="0"/>
              <a:t>potential</a:t>
            </a:r>
            <a:endParaRPr lang="en-US" sz="1600" dirty="0"/>
          </a:p>
        </p:txBody>
      </p:sp>
      <p:cxnSp>
        <p:nvCxnSpPr>
          <p:cNvPr id="26" name="Straight Arrow Connector 25"/>
          <p:cNvCxnSpPr>
            <a:stCxn id="28" idx="2"/>
          </p:cNvCxnSpPr>
          <p:nvPr/>
        </p:nvCxnSpPr>
        <p:spPr>
          <a:xfrm flipH="1">
            <a:off x="1857572" y="2123847"/>
            <a:ext cx="1166714" cy="561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31546" y="6175488"/>
            <a:ext cx="630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i="0" dirty="0" smtClean="0">
                <a:solidFill>
                  <a:srgbClr val="FF0000"/>
                </a:solidFill>
              </a:rPr>
              <a:t> </a:t>
            </a:r>
            <a:r>
              <a:rPr lang="en-US" b="1" i="0" u="sng" dirty="0" smtClean="0">
                <a:solidFill>
                  <a:srgbClr val="FF0000"/>
                </a:solidFill>
              </a:rPr>
              <a:t>Objective:</a:t>
            </a:r>
            <a:r>
              <a:rPr lang="en-US" b="1" i="0" dirty="0" smtClean="0">
                <a:solidFill>
                  <a:srgbClr val="FF0000"/>
                </a:solidFill>
              </a:rPr>
              <a:t> identify &amp; characterize this “dipole moment”</a:t>
            </a:r>
            <a:endParaRPr lang="en-US" b="1" i="0" dirty="0">
              <a:solidFill>
                <a:srgbClr val="FF000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74618" y="154639"/>
            <a:ext cx="2669382" cy="238884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094685" y="3648471"/>
            <a:ext cx="200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0" dirty="0" err="1"/>
              <a:t>Kharzeev</a:t>
            </a:r>
            <a:r>
              <a:rPr lang="en-US" sz="1400" i="0" dirty="0"/>
              <a:t> </a:t>
            </a:r>
            <a:endParaRPr lang="en-US" sz="1400" i="0" dirty="0" smtClean="0"/>
          </a:p>
          <a:p>
            <a:r>
              <a:rPr lang="en-US" sz="1400" i="0" dirty="0" err="1" smtClean="0"/>
              <a:t>hep-ph</a:t>
            </a:r>
            <a:r>
              <a:rPr lang="en-US" sz="1400" i="0" dirty="0" smtClean="0"/>
              <a:t>/0406125</a:t>
            </a:r>
            <a:endParaRPr lang="en-US" sz="1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7422982" y="2775112"/>
          <a:ext cx="772654" cy="599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1530" name="Equation" r:id="rId12" imgW="622080" imgH="482400" progId="Equation.DSMT4">
                  <p:embed/>
                </p:oleObj>
              </mc:Choice>
              <mc:Fallback>
                <p:oleObj name="Equation" r:id="rId12" imgW="622080" imgH="4824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422982" y="2775112"/>
                        <a:ext cx="772654" cy="599201"/>
                      </a:xfrm>
                      <a:prstGeom prst="rect">
                        <a:avLst/>
                      </a:prstGeom>
                      <a:solidFill>
                        <a:srgbClr val="FFFF00">
                          <a:alpha val="23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87086" y="2173350"/>
            <a:ext cx="2507399" cy="1451923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3915228" y="228600"/>
            <a:ext cx="2557515" cy="1944460"/>
            <a:chOff x="3915228" y="450006"/>
            <a:chExt cx="2557515" cy="1944460"/>
          </a:xfrm>
        </p:grpSpPr>
        <p:sp>
          <p:nvSpPr>
            <p:cNvPr id="31" name="TextBox 30"/>
            <p:cNvSpPr txBox="1"/>
            <p:nvPr/>
          </p:nvSpPr>
          <p:spPr>
            <a:xfrm>
              <a:off x="5110103" y="450006"/>
              <a:ext cx="351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0" dirty="0" smtClean="0"/>
                <a:t>B</a:t>
              </a:r>
              <a:endParaRPr lang="en-US" b="1" i="0" dirty="0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098844" y="737415"/>
              <a:ext cx="2373899" cy="1477798"/>
            </a:xfrm>
            <a:prstGeom prst="rect">
              <a:avLst/>
            </a:prstGeom>
          </p:spPr>
        </p:pic>
        <p:cxnSp>
          <p:nvCxnSpPr>
            <p:cNvPr id="36" name="Straight Arrow Connector 35"/>
            <p:cNvCxnSpPr/>
            <p:nvPr/>
          </p:nvCxnSpPr>
          <p:spPr>
            <a:xfrm flipV="1">
              <a:off x="4158281" y="1657928"/>
              <a:ext cx="0" cy="44744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5334000" y="2094344"/>
              <a:ext cx="5334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5442241" y="2025134"/>
              <a:ext cx="300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915228" y="1696985"/>
              <a:ext cx="300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959372" y="934614"/>
                <a:ext cx="8523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Reaction</a:t>
                </a:r>
              </a:p>
              <a:p>
                <a:r>
                  <a:rPr lang="en-US" sz="1200" dirty="0" smtClean="0"/>
                  <a:t>Plane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200" dirty="0" smtClean="0"/>
                  <a:t> </a:t>
                </a:r>
                <a:endParaRPr lang="en-US" sz="1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372" y="934614"/>
                <a:ext cx="852348" cy="461665"/>
              </a:xfrm>
              <a:prstGeom prst="rect">
                <a:avLst/>
              </a:prstGeom>
              <a:blipFill>
                <a:blip r:embed="rId20"/>
                <a:stretch>
                  <a:fillRect l="-719" t="-1316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>
          <a:xfrm>
            <a:off x="4648200" y="1165446"/>
            <a:ext cx="163520" cy="1299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366790" y="3444436"/>
            <a:ext cx="1809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0" dirty="0" smtClean="0"/>
              <a:t>Non-zero </a:t>
            </a:r>
          </a:p>
          <a:p>
            <a:r>
              <a:rPr lang="en-US" sz="1400" b="1" i="0" dirty="0" smtClean="0"/>
              <a:t>Topological charge</a:t>
            </a:r>
            <a:endParaRPr lang="en-US" sz="1400" b="1" i="0" dirty="0"/>
          </a:p>
        </p:txBody>
      </p:sp>
      <p:grpSp>
        <p:nvGrpSpPr>
          <p:cNvPr id="43" name="Group 42"/>
          <p:cNvGrpSpPr/>
          <p:nvPr/>
        </p:nvGrpSpPr>
        <p:grpSpPr>
          <a:xfrm>
            <a:off x="3886365" y="-25774"/>
            <a:ext cx="5228422" cy="4158680"/>
            <a:chOff x="3839378" y="0"/>
            <a:chExt cx="5228422" cy="4158680"/>
          </a:xfrm>
        </p:grpSpPr>
        <p:grpSp>
          <p:nvGrpSpPr>
            <p:cNvPr id="37" name="Group 36"/>
            <p:cNvGrpSpPr/>
            <p:nvPr/>
          </p:nvGrpSpPr>
          <p:grpSpPr>
            <a:xfrm>
              <a:off x="3839378" y="0"/>
              <a:ext cx="5228422" cy="4158680"/>
              <a:chOff x="3885414" y="-16710"/>
              <a:chExt cx="5228422" cy="415868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3885414" y="98214"/>
                <a:ext cx="5228422" cy="4043756"/>
                <a:chOff x="3703348" y="-76201"/>
                <a:chExt cx="5440651" cy="4187467"/>
              </a:xfrm>
            </p:grpSpPr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03348" y="-76201"/>
                  <a:ext cx="5440651" cy="4187467"/>
                </a:xfrm>
                <a:prstGeom prst="rect">
                  <a:avLst/>
                </a:prstGeom>
              </p:spPr>
            </p:pic>
            <p:sp>
              <p:nvSpPr>
                <p:cNvPr id="4" name="Rectangle 3"/>
                <p:cNvSpPr/>
                <p:nvPr/>
              </p:nvSpPr>
              <p:spPr>
                <a:xfrm>
                  <a:off x="6248400" y="3629163"/>
                  <a:ext cx="2667000" cy="225307"/>
                </a:xfrm>
                <a:prstGeom prst="rect">
                  <a:avLst/>
                </a:prstGeom>
                <a:solidFill>
                  <a:srgbClr val="FFFF00">
                    <a:alpha val="30000"/>
                  </a:srgb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3775013" y="3863200"/>
                  <a:ext cx="2854387" cy="190916"/>
                </a:xfrm>
                <a:prstGeom prst="rect">
                  <a:avLst/>
                </a:prstGeom>
                <a:solidFill>
                  <a:srgbClr val="FFFF00">
                    <a:alpha val="19000"/>
                  </a:srgb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Rectangle 34"/>
              <p:cNvSpPr/>
              <p:nvPr/>
            </p:nvSpPr>
            <p:spPr>
              <a:xfrm>
                <a:off x="5110103" y="-16710"/>
                <a:ext cx="263674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t"/>
                <a:r>
                  <a:rPr lang="en-US" sz="1400" b="1" dirty="0">
                    <a:hlinkClick r:id="rId22"/>
                  </a:rPr>
                  <a:t>Jiang et al., arXiv:1611.04586</a:t>
                </a:r>
                <a:endParaRPr lang="en-US" sz="1400" b="1" dirty="0"/>
              </a:p>
            </p:txBody>
          </p:sp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888802" y="651890"/>
              <a:ext cx="1315517" cy="1420584"/>
            </a:xfrm>
            <a:prstGeom prst="rect">
              <a:avLst/>
            </a:prstGeom>
          </p:spPr>
        </p:pic>
      </p:grpSp>
      <p:graphicFrame>
        <p:nvGraphicFramePr>
          <p:cNvPr id="45" name="Object 44"/>
          <p:cNvGraphicFramePr>
            <a:graphicFrameLocks noChangeAspect="1"/>
          </p:cNvGraphicFramePr>
          <p:nvPr>
            <p:extLst/>
          </p:nvPr>
        </p:nvGraphicFramePr>
        <p:xfrm>
          <a:off x="883989" y="2124886"/>
          <a:ext cx="1013483" cy="452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1531" name="Equation" r:id="rId24" imgW="596880" imgH="266400" progId="Equation.DSMT4">
                  <p:embed/>
                </p:oleObj>
              </mc:Choice>
              <mc:Fallback>
                <p:oleObj name="Equation" r:id="rId24" imgW="596880" imgH="266400" progId="Equation.DSMT4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883989" y="2124886"/>
                        <a:ext cx="1013483" cy="4528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/>
          </p:nvPr>
        </p:nvGraphicFramePr>
        <p:xfrm>
          <a:off x="831765" y="2535306"/>
          <a:ext cx="11207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1532" name="Equation" r:id="rId26" imgW="660240" imgH="228600" progId="Equation.DSMT4">
                  <p:embed/>
                </p:oleObj>
              </mc:Choice>
              <mc:Fallback>
                <p:oleObj name="Equation" r:id="rId26" imgW="660240" imgH="228600" progId="Equation.DSMT4">
                  <p:embed/>
                  <p:pic>
                    <p:nvPicPr>
                      <p:cNvPr id="48" name="Object 47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831765" y="2535306"/>
                        <a:ext cx="1120775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589693" y="2983095"/>
          <a:ext cx="1488949" cy="361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1533" name="Equation" r:id="rId28" imgW="990360" imgH="241200" progId="Equation.DSMT4">
                  <p:embed/>
                </p:oleObj>
              </mc:Choice>
              <mc:Fallback>
                <p:oleObj name="Equation" r:id="rId28" imgW="990360" imgH="241200" progId="Equation.DSMT4">
                  <p:embed/>
                  <p:pic>
                    <p:nvPicPr>
                      <p:cNvPr id="49" name="Object 48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89693" y="2983095"/>
                        <a:ext cx="1488949" cy="3613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061782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0" grpId="0" animBg="1"/>
      <p:bldP spid="14" grpId="0" animBg="1"/>
      <p:bldP spid="28" grpId="0" animBg="1"/>
      <p:bldP spid="15" grpId="0"/>
      <p:bldP spid="33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3794" y="5971805"/>
            <a:ext cx="1668600" cy="226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3300" y="5812207"/>
            <a:ext cx="3117294" cy="824117"/>
          </a:xfrm>
          <a:prstGeom prst="rect">
            <a:avLst/>
          </a:prstGeom>
        </p:spPr>
      </p:pic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XIII Workshop on Particle Correlations and Femtoscopy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2860" y="67909"/>
            <a:ext cx="3634740" cy="43134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100" b="1" dirty="0" smtClean="0">
                <a:solidFill>
                  <a:srgbClr val="320CD6"/>
                </a:solidFill>
              </a:rPr>
              <a:t>CME correlator status quo</a:t>
            </a:r>
            <a:endParaRPr lang="en-US" sz="2100" dirty="0"/>
          </a:p>
        </p:txBody>
      </p:sp>
      <p:sp>
        <p:nvSpPr>
          <p:cNvPr id="26" name="Rectangle 25"/>
          <p:cNvSpPr/>
          <p:nvPr/>
        </p:nvSpPr>
        <p:spPr>
          <a:xfrm>
            <a:off x="266700" y="491817"/>
            <a:ext cx="891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i="0" dirty="0">
                <a:solidFill>
                  <a:srgbClr val="000000"/>
                </a:solidFill>
                <a:latin typeface="CMR10"/>
              </a:rPr>
              <a:t>Several measurements </a:t>
            </a:r>
            <a:r>
              <a:rPr lang="en-US" sz="2000" i="0" dirty="0" smtClean="0">
                <a:solidFill>
                  <a:srgbClr val="000000"/>
                </a:solidFill>
                <a:latin typeface="CMR10"/>
              </a:rPr>
              <a:t>performed </a:t>
            </a:r>
            <a:r>
              <a:rPr lang="en-US" sz="2000" i="0" dirty="0">
                <a:solidFill>
                  <a:srgbClr val="000000"/>
                </a:solidFill>
                <a:latin typeface="CMR10"/>
              </a:rPr>
              <a:t>at </a:t>
            </a:r>
            <a:r>
              <a:rPr lang="en-US" sz="2000" i="0" dirty="0" smtClean="0">
                <a:solidFill>
                  <a:srgbClr val="000000"/>
                </a:solidFill>
                <a:latin typeface="CMR10"/>
              </a:rPr>
              <a:t>RHIC and </a:t>
            </a:r>
            <a:r>
              <a:rPr lang="en-US" sz="2000" i="0" dirty="0">
                <a:solidFill>
                  <a:srgbClr val="000000"/>
                </a:solidFill>
                <a:latin typeface="CMR10"/>
              </a:rPr>
              <a:t>the LHC </a:t>
            </a:r>
            <a:r>
              <a:rPr lang="en-US" sz="2000" i="0" dirty="0" smtClean="0">
                <a:solidFill>
                  <a:srgbClr val="000000"/>
                </a:solidFill>
                <a:latin typeface="CMR10"/>
              </a:rPr>
              <a:t>with the so-called </a:t>
            </a:r>
            <a:r>
              <a:rPr lang="en-US" sz="2000" b="1" i="0" dirty="0" smtClean="0">
                <a:solidFill>
                  <a:schemeClr val="bg1">
                    <a:lumMod val="50000"/>
                  </a:schemeClr>
                </a:solidFill>
                <a:latin typeface="CMR10"/>
              </a:rPr>
              <a:t>Gamma </a:t>
            </a:r>
            <a:r>
              <a:rPr lang="en-US" sz="2000" b="1" i="0" dirty="0">
                <a:solidFill>
                  <a:schemeClr val="bg1">
                    <a:lumMod val="50000"/>
                  </a:schemeClr>
                </a:solidFill>
                <a:latin typeface="CMR10"/>
              </a:rPr>
              <a:t>C</a:t>
            </a:r>
            <a:r>
              <a:rPr lang="en-US" sz="2000" b="1" i="0" dirty="0" smtClean="0">
                <a:solidFill>
                  <a:schemeClr val="bg1">
                    <a:lumMod val="50000"/>
                  </a:schemeClr>
                </a:solidFill>
                <a:latin typeface="CMR10"/>
              </a:rPr>
              <a:t>orrelator</a:t>
            </a:r>
            <a:r>
              <a:rPr lang="en-US" sz="2000" i="0" dirty="0" smtClean="0">
                <a:solidFill>
                  <a:srgbClr val="000000"/>
                </a:solidFill>
                <a:latin typeface="CMR10"/>
              </a:rPr>
              <a:t>;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1" y="1219200"/>
            <a:ext cx="3984814" cy="1209029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flipH="1">
            <a:off x="4788378" y="1326655"/>
            <a:ext cx="2061544" cy="491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735788" y="988101"/>
            <a:ext cx="2533066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Second order event </a:t>
            </a:r>
            <a:r>
              <a:rPr lang="en-US" sz="1600" dirty="0" smtClean="0"/>
              <a:t>plane</a:t>
            </a:r>
            <a:endParaRPr lang="en-US" sz="16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800601" y="1323220"/>
            <a:ext cx="2049321" cy="810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l="44859" t="-8887"/>
          <a:stretch/>
        </p:blipFill>
        <p:spPr>
          <a:xfrm>
            <a:off x="5587000" y="2078839"/>
            <a:ext cx="2466350" cy="3220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121" y="1834255"/>
            <a:ext cx="787950" cy="203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/>
          <a:srcRect t="-1" r="56557" b="-12138"/>
          <a:stretch/>
        </p:blipFill>
        <p:spPr>
          <a:xfrm>
            <a:off x="5726552" y="1860140"/>
            <a:ext cx="1943100" cy="331707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076362" y="2380973"/>
            <a:ext cx="8023771" cy="3539473"/>
            <a:chOff x="1104071" y="2362200"/>
            <a:chExt cx="8023771" cy="3539473"/>
          </a:xfrm>
        </p:grpSpPr>
        <p:grpSp>
          <p:nvGrpSpPr>
            <p:cNvPr id="14" name="Group 13"/>
            <p:cNvGrpSpPr/>
            <p:nvPr/>
          </p:nvGrpSpPr>
          <p:grpSpPr>
            <a:xfrm>
              <a:off x="1104071" y="2362200"/>
              <a:ext cx="7543800" cy="3539473"/>
              <a:chOff x="1104071" y="2442262"/>
              <a:chExt cx="7543800" cy="3539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04071" y="2442262"/>
                <a:ext cx="7543800" cy="3539473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1104071" y="2451498"/>
                <a:ext cx="2324929" cy="3909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6400800" y="3300940"/>
              <a:ext cx="2727042" cy="338554"/>
              <a:chOff x="6400800" y="3300940"/>
              <a:chExt cx="2727042" cy="338554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6400800" y="3352800"/>
                <a:ext cx="2258616" cy="132806"/>
              </a:xfrm>
              <a:prstGeom prst="line">
                <a:avLst/>
              </a:prstGeom>
              <a:ln w="19050"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/>
                  <p:cNvSpPr/>
                  <p:nvPr/>
                </p:nvSpPr>
                <p:spPr>
                  <a:xfrm>
                    <a:off x="8620844" y="3300940"/>
                    <a:ext cx="506998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6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𝚿</m:t>
                              </m:r>
                            </m:e>
                            <m:sub>
                              <m:r>
                                <a:rPr lang="en-US" sz="1600" b="1" i="0" smtClean="0"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sub>
                          </m:sSub>
                        </m:oMath>
                      </m:oMathPara>
                    </a14:m>
                    <a:endParaRPr lang="en-US" b="1" i="0" dirty="0"/>
                  </a:p>
                </p:txBody>
              </p:sp>
            </mc:Choice>
            <mc:Fallback xmlns="">
              <p:sp>
                <p:nvSpPr>
                  <p:cNvPr id="10" name="Rectangle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20844" y="3300940"/>
                    <a:ext cx="506998" cy="33855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510" y="2416163"/>
            <a:ext cx="2294653" cy="1824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8098778" y="2662293"/>
                <a:ext cx="104413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6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𝚿</m:t>
                        </m:r>
                      </m:e>
                      <m:sub>
                        <m:r>
                          <a:rPr lang="en-US" sz="1600" b="1" i="0">
                            <a:latin typeface="Cambria Math" panose="02040503050406030204" pitchFamily="18" charset="0"/>
                          </a:rPr>
                          <m:t>𝐁</m:t>
                        </m:r>
                      </m:sub>
                    </m:sSub>
                  </m:oMath>
                </a14:m>
                <a:r>
                  <a:rPr lang="en-US" sz="1600" dirty="0" smtClean="0"/>
                  <a:t>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16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𝚿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𝑹𝑷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778" y="2662293"/>
                <a:ext cx="1044132" cy="338554"/>
              </a:xfrm>
              <a:prstGeom prst="rect">
                <a:avLst/>
              </a:prstGeom>
              <a:blipFill>
                <a:blip r:embed="rId12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07924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XIII Workshop on Particle Correlations and Femtoscopy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10898" y="637162"/>
            <a:ext cx="8343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/>
              <a:t>Local charge conservation is an especially important background 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375739"/>
            <a:ext cx="3896348" cy="23580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1258972"/>
            <a:ext cx="4721655" cy="2703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619" y="3616966"/>
            <a:ext cx="2603868" cy="99332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36298" y="4835594"/>
            <a:ext cx="82581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 algn="l">
              <a:buFont typeface="Wingdings" panose="05000000000000000000" pitchFamily="2" charset="2"/>
              <a:buChar char="Ø"/>
            </a:pPr>
            <a:r>
              <a:rPr lang="en-US" sz="2000" b="1" i="0" dirty="0" smtClean="0">
                <a:solidFill>
                  <a:srgbClr val="FF0000"/>
                </a:solidFill>
                <a:latin typeface="CMR10"/>
              </a:rPr>
              <a:t>Background-driven correlations can </a:t>
            </a:r>
            <a:r>
              <a:rPr lang="en-US" sz="2000" b="1" i="0" dirty="0">
                <a:solidFill>
                  <a:srgbClr val="FF0000"/>
                </a:solidFill>
                <a:latin typeface="CMR10"/>
              </a:rPr>
              <a:t>account for a </a:t>
            </a:r>
            <a:r>
              <a:rPr lang="en-US" sz="2000" b="1" i="0" u="sng" dirty="0" smtClean="0">
                <a:solidFill>
                  <a:srgbClr val="FF0000"/>
                </a:solidFill>
                <a:latin typeface="CMR10"/>
              </a:rPr>
              <a:t>part</a:t>
            </a:r>
            <a:r>
              <a:rPr lang="en-US" sz="2000" b="1" i="0" dirty="0" smtClean="0">
                <a:solidFill>
                  <a:srgbClr val="FF0000"/>
                </a:solidFill>
                <a:latin typeface="CMR10"/>
              </a:rPr>
              <a:t>, </a:t>
            </a:r>
            <a:r>
              <a:rPr lang="en-US" sz="2000" b="1" i="0" dirty="0">
                <a:solidFill>
                  <a:srgbClr val="FF0000"/>
                </a:solidFill>
                <a:latin typeface="CMR10"/>
              </a:rPr>
              <a:t>or </a:t>
            </a:r>
            <a:r>
              <a:rPr lang="en-US" sz="2000" b="1" i="0" u="sng" dirty="0" smtClean="0">
                <a:solidFill>
                  <a:srgbClr val="FF0000"/>
                </a:solidFill>
                <a:latin typeface="CMR10"/>
              </a:rPr>
              <a:t>all</a:t>
            </a:r>
            <a:r>
              <a:rPr lang="en-US" sz="2000" b="1" i="0" dirty="0" smtClean="0">
                <a:solidFill>
                  <a:srgbClr val="FF0000"/>
                </a:solidFill>
                <a:latin typeface="CMR10"/>
              </a:rPr>
              <a:t> </a:t>
            </a:r>
            <a:r>
              <a:rPr lang="en-US" sz="2000" b="1" i="0" dirty="0">
                <a:solidFill>
                  <a:srgbClr val="FF0000"/>
                </a:solidFill>
                <a:latin typeface="CMR10"/>
              </a:rPr>
              <a:t>of the observed charge separation signal</a:t>
            </a:r>
            <a:r>
              <a:rPr lang="en-US" sz="2000" b="1" i="0" dirty="0" smtClean="0">
                <a:solidFill>
                  <a:srgbClr val="FF0000"/>
                </a:solidFill>
                <a:latin typeface="CMR10"/>
              </a:rPr>
              <a:t>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860" y="67909"/>
            <a:ext cx="6377940" cy="43134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100" b="1" dirty="0" smtClean="0">
                <a:solidFill>
                  <a:srgbClr val="320CD6"/>
                </a:solidFill>
              </a:rPr>
              <a:t>Gamma correlator </a:t>
            </a:r>
            <a:r>
              <a:rPr lang="en-US" sz="2100" b="1" dirty="0">
                <a:solidFill>
                  <a:srgbClr val="320CD6"/>
                </a:solidFill>
              </a:rPr>
              <a:t>status quo &amp; measurements</a:t>
            </a:r>
            <a:endParaRPr lang="en-US" sz="2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0493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XIII Workshop on Particle Correlations and Femtoscopy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0589" y="3062073"/>
            <a:ext cx="8392402" cy="64633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smtClean="0"/>
              <a:t>CME-driven charge </a:t>
            </a:r>
            <a:r>
              <a:rPr lang="en-US" dirty="0"/>
              <a:t>separation leads to a dipole term in the </a:t>
            </a:r>
            <a:r>
              <a:rPr lang="en-US" dirty="0" smtClean="0"/>
              <a:t>azimuthal </a:t>
            </a:r>
            <a:r>
              <a:rPr lang="en-US" dirty="0"/>
              <a:t>distribution of the produced charged hadrons: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147" y="3754602"/>
            <a:ext cx="2716858" cy="700805"/>
          </a:xfrm>
          <a:prstGeom prst="rect">
            <a:avLst/>
          </a:prstGeom>
          <a:solidFill>
            <a:srgbClr val="FFFF0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5" name="TextBox 14"/>
          <p:cNvSpPr txBox="1"/>
          <p:nvPr/>
        </p:nvSpPr>
        <p:spPr>
          <a:xfrm>
            <a:off x="1447800" y="4804065"/>
            <a:ext cx="630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i="0" dirty="0" smtClean="0">
                <a:solidFill>
                  <a:srgbClr val="FF0000"/>
                </a:solidFill>
              </a:rPr>
              <a:t> </a:t>
            </a:r>
            <a:r>
              <a:rPr lang="en-US" b="1" i="0" u="sng" dirty="0" smtClean="0">
                <a:solidFill>
                  <a:srgbClr val="FF0000"/>
                </a:solidFill>
              </a:rPr>
              <a:t>Objective:</a:t>
            </a:r>
            <a:r>
              <a:rPr lang="en-US" b="1" i="0" dirty="0" smtClean="0">
                <a:solidFill>
                  <a:srgbClr val="FF0000"/>
                </a:solidFill>
              </a:rPr>
              <a:t> identify &amp; characterize this “dipole moment”</a:t>
            </a:r>
            <a:endParaRPr lang="en-US" b="1" i="0" dirty="0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743200" y="1138007"/>
            <a:ext cx="2621419" cy="1944460"/>
            <a:chOff x="3959372" y="394080"/>
            <a:chExt cx="2621419" cy="1944460"/>
          </a:xfrm>
        </p:grpSpPr>
        <p:grpSp>
          <p:nvGrpSpPr>
            <p:cNvPr id="21" name="Group 20"/>
            <p:cNvGrpSpPr/>
            <p:nvPr/>
          </p:nvGrpSpPr>
          <p:grpSpPr>
            <a:xfrm>
              <a:off x="3959372" y="394080"/>
              <a:ext cx="2621419" cy="1944460"/>
              <a:chOff x="3959372" y="394080"/>
              <a:chExt cx="2621419" cy="1944460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4023276" y="394080"/>
                <a:ext cx="2557515" cy="1944460"/>
                <a:chOff x="3915228" y="450006"/>
                <a:chExt cx="2557515" cy="1944460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5110103" y="450006"/>
                  <a:ext cx="3513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i="0" dirty="0" smtClean="0"/>
                    <a:t>B</a:t>
                  </a:r>
                  <a:endParaRPr lang="en-US" b="1" i="0" dirty="0"/>
                </a:p>
              </p:txBody>
            </p:sp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98844" y="737415"/>
                  <a:ext cx="2373899" cy="1477798"/>
                </a:xfrm>
                <a:prstGeom prst="rect">
                  <a:avLst/>
                </a:prstGeom>
              </p:spPr>
            </p:pic>
            <p:cxnSp>
              <p:nvCxnSpPr>
                <p:cNvPr id="36" name="Straight Arrow Connector 35"/>
                <p:cNvCxnSpPr/>
                <p:nvPr/>
              </p:nvCxnSpPr>
              <p:spPr>
                <a:xfrm flipV="1">
                  <a:off x="4158281" y="1657928"/>
                  <a:ext cx="0" cy="44744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/>
                <p:nvPr/>
              </p:nvCxnSpPr>
              <p:spPr>
                <a:xfrm>
                  <a:off x="5334000" y="2094344"/>
                  <a:ext cx="5334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TextBox 38"/>
                <p:cNvSpPr txBox="1"/>
                <p:nvPr/>
              </p:nvSpPr>
              <p:spPr>
                <a:xfrm>
                  <a:off x="5442241" y="2025134"/>
                  <a:ext cx="3000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x</a:t>
                  </a:r>
                  <a:endParaRPr lang="en-US" dirty="0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3915228" y="1696985"/>
                  <a:ext cx="3000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y</a:t>
                  </a:r>
                  <a:endParaRPr lang="en-US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3959372" y="934614"/>
                    <a:ext cx="852348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Reaction</a:t>
                    </a:r>
                  </a:p>
                  <a:p>
                    <a:r>
                      <a:rPr lang="en-US" sz="1200" dirty="0" smtClean="0"/>
                      <a:t>Plane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a14:m>
                    <a:r>
                      <a:rPr lang="en-US" sz="1200" dirty="0" smtClean="0"/>
                      <a:t> </a:t>
                    </a:r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59372" y="934614"/>
                    <a:ext cx="852348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2667" b="-9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4" name="Straight Arrow Connector 43"/>
            <p:cNvCxnSpPr/>
            <p:nvPr/>
          </p:nvCxnSpPr>
          <p:spPr>
            <a:xfrm>
              <a:off x="4648200" y="1165446"/>
              <a:ext cx="163520" cy="12995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ounded Rectangle 11"/>
          <p:cNvSpPr/>
          <p:nvPr/>
        </p:nvSpPr>
        <p:spPr>
          <a:xfrm>
            <a:off x="0" y="60125"/>
            <a:ext cx="4366790" cy="43134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100" b="1" dirty="0" smtClean="0">
                <a:solidFill>
                  <a:srgbClr val="320CD6"/>
                </a:solidFill>
              </a:rPr>
              <a:t>Measuring Charge separation</a:t>
            </a:r>
            <a:endParaRPr lang="en-US" sz="20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8134" y="963232"/>
            <a:ext cx="2713987" cy="200083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781800" y="3860247"/>
            <a:ext cx="1268401" cy="465498"/>
            <a:chOff x="483956" y="1851715"/>
            <a:chExt cx="1268401" cy="46549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9"/>
            <a:srcRect r="80864" b="9000"/>
            <a:stretch/>
          </p:blipFill>
          <p:spPr>
            <a:xfrm>
              <a:off x="609601" y="1921083"/>
              <a:ext cx="1142756" cy="318454"/>
            </a:xfrm>
            <a:prstGeom prst="rect">
              <a:avLst/>
            </a:prstGeom>
            <a:effectLst>
              <a:softEdge rad="0"/>
            </a:effectLst>
          </p:spPr>
        </p:pic>
        <p:graphicFrame>
          <p:nvGraphicFramePr>
            <p:cNvPr id="26" name="Object 25"/>
            <p:cNvGraphicFramePr>
              <a:graphicFrameLocks noChangeAspect="1"/>
            </p:cNvGraphicFramePr>
            <p:nvPr/>
          </p:nvGraphicFramePr>
          <p:xfrm>
            <a:off x="483956" y="1851715"/>
            <a:ext cx="416499" cy="465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32228" name="Equation" r:id="rId10" imgW="215640" imgH="241200" progId="Equation.DSMT4">
                    <p:embed/>
                  </p:oleObj>
                </mc:Choice>
                <mc:Fallback>
                  <p:oleObj name="Equation" r:id="rId10" imgW="215640" imgH="241200" progId="Equation.DSMT4">
                    <p:embed/>
                    <p:pic>
                      <p:nvPicPr>
                        <p:cNvPr id="54" name="Object 53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83956" y="1851715"/>
                          <a:ext cx="416499" cy="46549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Rectangle 3"/>
          <p:cNvSpPr/>
          <p:nvPr/>
        </p:nvSpPr>
        <p:spPr>
          <a:xfrm>
            <a:off x="636680" y="5421406"/>
            <a:ext cx="79239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320CD6"/>
                </a:solidFill>
              </a:rPr>
              <a:t>The Gamma correlator and its variants, have been used extensively </a:t>
            </a:r>
          </a:p>
          <a:p>
            <a:r>
              <a:rPr lang="en-US" b="1" dirty="0">
                <a:solidFill>
                  <a:srgbClr val="320CD6"/>
                </a:solidFill>
              </a:rPr>
              <a:t>f</a:t>
            </a:r>
            <a:r>
              <a:rPr lang="en-US" b="1" dirty="0" smtClean="0">
                <a:solidFill>
                  <a:srgbClr val="320CD6"/>
                </a:solidFill>
              </a:rPr>
              <a:t>or experimental measurements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63836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XIII Workshop on Particle Correlations and Femtoscopy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200400" y="4680189"/>
            <a:ext cx="590896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1" i="0" dirty="0" smtClean="0">
                <a:solidFill>
                  <a:srgbClr val="FF0000"/>
                </a:solidFill>
                <a:latin typeface="CMR10"/>
              </a:rPr>
              <a:t>The Gamma Correlator’s response is similar for signal and background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b="1" i="0" dirty="0" smtClean="0">
                <a:solidFill>
                  <a:schemeClr val="accent4"/>
                </a:solidFill>
                <a:latin typeface="CMR10"/>
              </a:rPr>
              <a:t>Background-driven correlations complicate CME-driven signal extraction?</a:t>
            </a:r>
          </a:p>
          <a:p>
            <a:pPr marL="342900" lvl="2" indent="-342900" algn="l">
              <a:buFont typeface="Wingdings" panose="05000000000000000000" pitchFamily="2" charset="2"/>
              <a:buChar char="Ø"/>
            </a:pPr>
            <a:r>
              <a:rPr lang="en-US" b="1" i="0" dirty="0" smtClean="0">
                <a:solidFill>
                  <a:srgbClr val="FF0000"/>
                </a:solidFill>
                <a:latin typeface="CMR10"/>
              </a:rPr>
              <a:t>Background </a:t>
            </a:r>
            <a:r>
              <a:rPr lang="en-US" b="1" i="0" dirty="0">
                <a:solidFill>
                  <a:srgbClr val="FF0000"/>
                </a:solidFill>
                <a:latin typeface="CMR10"/>
              </a:rPr>
              <a:t>can account for a </a:t>
            </a:r>
            <a:r>
              <a:rPr lang="en-US" b="1" i="0" u="sng" dirty="0">
                <a:solidFill>
                  <a:srgbClr val="FF0000"/>
                </a:solidFill>
                <a:latin typeface="CMR10"/>
              </a:rPr>
              <a:t>part</a:t>
            </a:r>
            <a:r>
              <a:rPr lang="en-US" b="1" i="0" dirty="0">
                <a:solidFill>
                  <a:srgbClr val="FF0000"/>
                </a:solidFill>
                <a:latin typeface="CMR10"/>
              </a:rPr>
              <a:t>, or </a:t>
            </a:r>
            <a:r>
              <a:rPr lang="en-US" b="1" i="0" u="sng" dirty="0">
                <a:solidFill>
                  <a:srgbClr val="FF0000"/>
                </a:solidFill>
                <a:latin typeface="CMR10"/>
              </a:rPr>
              <a:t>all</a:t>
            </a:r>
            <a:r>
              <a:rPr lang="en-US" b="1" i="0" dirty="0">
                <a:solidFill>
                  <a:srgbClr val="FF0000"/>
                </a:solidFill>
                <a:latin typeface="CMR10"/>
              </a:rPr>
              <a:t> of the observed charge separation signal?</a:t>
            </a:r>
            <a:endParaRPr lang="en-US" b="1" dirty="0">
              <a:solidFill>
                <a:srgbClr val="FF00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accent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627040"/>
            <a:ext cx="2535750" cy="6214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105297" y="496777"/>
            <a:ext cx="6038703" cy="4278562"/>
            <a:chOff x="3188855" y="509400"/>
            <a:chExt cx="6038703" cy="427856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88855" y="784124"/>
              <a:ext cx="5257800" cy="400383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343400" y="705489"/>
              <a:ext cx="2304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Results from AMPT</a:t>
              </a:r>
              <a:endParaRPr lang="en-US" b="1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648262" y="509400"/>
              <a:ext cx="257929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i="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Ma, Zhang</a:t>
              </a:r>
            </a:p>
            <a:p>
              <a:r>
                <a:rPr lang="en-US" sz="1400" b="1" i="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Phys.Lett</a:t>
              </a:r>
              <a:r>
                <a:rPr lang="en-US" sz="1400" b="1" i="0" dirty="0">
                  <a:solidFill>
                    <a:srgbClr val="000000"/>
                  </a:solidFill>
                  <a:latin typeface="arial" panose="020B0604020202020204" pitchFamily="34" charset="0"/>
                </a:rPr>
                <a:t>. B700 (2011) 39-43</a:t>
              </a:r>
              <a:endParaRPr lang="en-US" sz="1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227944" y="3352800"/>
              <a:ext cx="1790700" cy="685800"/>
            </a:xfrm>
            <a:prstGeom prst="rect">
              <a:avLst/>
            </a:prstGeom>
            <a:solidFill>
              <a:srgbClr val="FFFF00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7590" y="3322144"/>
            <a:ext cx="3325209" cy="64633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rgbClr val="4B14E6"/>
                </a:solidFill>
              </a:rPr>
              <a:t>Tested with Input </a:t>
            </a:r>
          </a:p>
          <a:p>
            <a:r>
              <a:rPr lang="en-US" b="1" i="0" dirty="0" smtClean="0">
                <a:solidFill>
                  <a:srgbClr val="4B14E6"/>
                </a:solidFill>
              </a:rPr>
              <a:t>charge separation in AMPT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69990" y="4125995"/>
            <a:ext cx="2649318" cy="1448974"/>
            <a:chOff x="169990" y="4125995"/>
            <a:chExt cx="2649318" cy="1448974"/>
          </a:xfrm>
        </p:grpSpPr>
        <p:sp>
          <p:nvSpPr>
            <p:cNvPr id="15" name="Rectangle 14"/>
            <p:cNvSpPr/>
            <p:nvPr/>
          </p:nvSpPr>
          <p:spPr>
            <a:xfrm>
              <a:off x="169990" y="4928638"/>
              <a:ext cx="264931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switch </a:t>
              </a:r>
              <a:r>
                <a:rPr lang="en-US" dirty="0"/>
                <a:t>the </a:t>
              </a:r>
              <a:r>
                <a:rPr lang="en-US" dirty="0" err="1"/>
                <a:t>p</a:t>
              </a:r>
              <a:r>
                <a:rPr lang="en-US" baseline="-25000" dirty="0" err="1"/>
                <a:t>y</a:t>
              </a:r>
              <a:r>
                <a:rPr lang="en-US" dirty="0"/>
                <a:t> values of a </a:t>
              </a:r>
              <a:r>
                <a:rPr lang="en-US" dirty="0" smtClean="0"/>
                <a:t>fraction of each set</a:t>
              </a:r>
              <a:endParaRPr lang="en-US" dirty="0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228600" y="4135231"/>
              <a:ext cx="1086920" cy="749863"/>
              <a:chOff x="228600" y="2768113"/>
              <a:chExt cx="1086920" cy="749863"/>
            </a:xfrm>
          </p:grpSpPr>
          <p:graphicFrame>
            <p:nvGraphicFramePr>
              <p:cNvPr id="19" name="Object 1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01724858"/>
                  </p:ext>
                </p:extLst>
              </p:nvPr>
            </p:nvGraphicFramePr>
            <p:xfrm>
              <a:off x="228600" y="2768113"/>
              <a:ext cx="1086920" cy="5720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21397" name="Equation" r:id="rId7" imgW="723600" imgH="380880" progId="Equation.DSMT4">
                      <p:embed/>
                    </p:oleObj>
                  </mc:Choice>
                  <mc:Fallback>
                    <p:oleObj name="Equation" r:id="rId7" imgW="723600" imgH="3808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228600" y="2768113"/>
                            <a:ext cx="1086920" cy="5720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4" name="Straight Arrow Connector 23"/>
              <p:cNvCxnSpPr/>
              <p:nvPr/>
            </p:nvCxnSpPr>
            <p:spPr>
              <a:xfrm>
                <a:off x="244764" y="2984576"/>
                <a:ext cx="0" cy="533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408708" y="2984576"/>
                <a:ext cx="0" cy="533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591128" y="2984576"/>
                <a:ext cx="0" cy="533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762000" y="2971800"/>
                <a:ext cx="0" cy="533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932872" y="2971800"/>
                <a:ext cx="0" cy="533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1115292" y="2974112"/>
                <a:ext cx="0" cy="533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>
              <a:off x="1468584" y="4125995"/>
              <a:ext cx="1068387" cy="693416"/>
              <a:chOff x="1468584" y="2758877"/>
              <a:chExt cx="1068387" cy="693416"/>
            </a:xfrm>
          </p:grpSpPr>
          <p:graphicFrame>
            <p:nvGraphicFramePr>
              <p:cNvPr id="34" name="Object 3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21095310"/>
                  </p:ext>
                </p:extLst>
              </p:nvPr>
            </p:nvGraphicFramePr>
            <p:xfrm>
              <a:off x="1468584" y="2842693"/>
              <a:ext cx="1068387" cy="609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21398" name="Equation" r:id="rId9" imgW="711000" imgH="406080" progId="Equation.DSMT4">
                      <p:embed/>
                    </p:oleObj>
                  </mc:Choice>
                  <mc:Fallback>
                    <p:oleObj name="Equation" r:id="rId9" imgW="711000" imgH="406080" progId="Equation.DSMT4">
                      <p:embed/>
                      <p:pic>
                        <p:nvPicPr>
                          <p:cNvPr id="19" name="Object 18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1468584" y="2842693"/>
                            <a:ext cx="1068387" cy="6096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8" name="Straight Arrow Connector 27"/>
              <p:cNvCxnSpPr/>
              <p:nvPr/>
            </p:nvCxnSpPr>
            <p:spPr>
              <a:xfrm flipV="1">
                <a:off x="1646380" y="2768113"/>
                <a:ext cx="0" cy="37938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flipV="1">
                <a:off x="1826488" y="2768113"/>
                <a:ext cx="0" cy="37938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V="1">
                <a:off x="1997360" y="2765604"/>
                <a:ext cx="0" cy="37938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V="1">
                <a:off x="2158996" y="2758877"/>
                <a:ext cx="0" cy="37938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flipV="1">
                <a:off x="2346036" y="2765604"/>
                <a:ext cx="0" cy="37938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flipV="1">
                <a:off x="2528448" y="2765604"/>
                <a:ext cx="0" cy="37938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3428" y="2356412"/>
            <a:ext cx="2294653" cy="18241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228600" y="402345"/>
            <a:ext cx="2816755" cy="1921217"/>
            <a:chOff x="5818909" y="2362200"/>
            <a:chExt cx="3854005" cy="257202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12"/>
            <a:srcRect l="59595" t="-8081" r="2905" b="35414"/>
            <a:stretch/>
          </p:blipFill>
          <p:spPr>
            <a:xfrm>
              <a:off x="5818909" y="2362200"/>
              <a:ext cx="2828962" cy="2572027"/>
            </a:xfrm>
            <a:prstGeom prst="rect">
              <a:avLst/>
            </a:prstGeom>
          </p:spPr>
        </p:pic>
        <p:grpSp>
          <p:nvGrpSpPr>
            <p:cNvPr id="45" name="Group 44"/>
            <p:cNvGrpSpPr/>
            <p:nvPr/>
          </p:nvGrpSpPr>
          <p:grpSpPr>
            <a:xfrm>
              <a:off x="6548730" y="3642772"/>
              <a:ext cx="3124184" cy="453239"/>
              <a:chOff x="6548730" y="3642772"/>
              <a:chExt cx="3124184" cy="453239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6548730" y="3659790"/>
                <a:ext cx="2258616" cy="132807"/>
              </a:xfrm>
              <a:prstGeom prst="line">
                <a:avLst/>
              </a:prstGeom>
              <a:ln w="28575"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Rectangle 46"/>
                  <p:cNvSpPr/>
                  <p:nvPr/>
                </p:nvSpPr>
                <p:spPr>
                  <a:xfrm>
                    <a:off x="8722602" y="3642772"/>
                    <a:ext cx="950312" cy="45323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6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𝚿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𝑹𝒙𝒏</m:t>
                              </m:r>
                            </m:sub>
                          </m:sSub>
                        </m:oMath>
                      </m:oMathPara>
                    </a14:m>
                    <a:endParaRPr lang="en-US" b="1" i="0" dirty="0"/>
                  </a:p>
                </p:txBody>
              </p:sp>
            </mc:Choice>
            <mc:Fallback xmlns="">
              <p:sp>
                <p:nvSpPr>
                  <p:cNvPr id="47" name="Rectangle 4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22602" y="3642772"/>
                    <a:ext cx="950312" cy="45323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1" name="Rounded Rectangle 20"/>
          <p:cNvSpPr/>
          <p:nvPr/>
        </p:nvSpPr>
        <p:spPr>
          <a:xfrm>
            <a:off x="27590" y="127909"/>
            <a:ext cx="4696810" cy="43134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100" b="1" dirty="0" smtClean="0">
                <a:solidFill>
                  <a:srgbClr val="320CD6"/>
                </a:solidFill>
              </a:rPr>
              <a:t>Gamma correlator &amp; its Response</a:t>
            </a:r>
            <a:endParaRPr lang="en-US" sz="21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30114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XIII Workshop on Particle Correlations and Femtoscopy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8200" y="1433469"/>
            <a:ext cx="3394400" cy="32092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6203" y="1450304"/>
            <a:ext cx="3527797" cy="34264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371599" y="4885530"/>
                <a:ext cx="7663329" cy="1369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l">
                  <a:buFont typeface="Wingdings" panose="05000000000000000000" pitchFamily="2" charset="2"/>
                  <a:buChar char="Ø"/>
                </a:pPr>
                <a:r>
                  <a:rPr lang="en-US" sz="2000" b="1" i="0" dirty="0" smtClean="0">
                    <a:solidFill>
                      <a:srgbClr val="FF0000"/>
                    </a:solidFill>
                  </a:rPr>
                  <a:t>The magnitudes of the scaled correlators for </a:t>
                </a:r>
                <a:r>
                  <a:rPr lang="en-US" sz="2000" b="1" i="0" dirty="0" err="1" smtClean="0">
                    <a:solidFill>
                      <a:srgbClr val="FF0000"/>
                    </a:solidFill>
                  </a:rPr>
                  <a:t>p+Pb</a:t>
                </a:r>
                <a:r>
                  <a:rPr lang="en-US" sz="2000" b="1" i="0" dirty="0" smtClean="0">
                    <a:solidFill>
                      <a:srgbClr val="FF0000"/>
                    </a:solidFill>
                  </a:rPr>
                  <a:t> and </a:t>
                </a:r>
                <a:r>
                  <a:rPr lang="en-US" sz="2000" b="1" i="0" dirty="0" err="1" smtClean="0">
                    <a:solidFill>
                      <a:srgbClr val="FF0000"/>
                    </a:solidFill>
                  </a:rPr>
                  <a:t>Pb+Pb</a:t>
                </a:r>
                <a:r>
                  <a:rPr lang="en-US" sz="2000" b="1" i="0" dirty="0" smtClean="0">
                    <a:solidFill>
                      <a:srgbClr val="FF0000"/>
                    </a:solidFill>
                  </a:rPr>
                  <a:t>  are not expected to be the same</a:t>
                </a:r>
                <a:endParaRPr lang="en-US" sz="2000" dirty="0" smtClean="0">
                  <a:solidFill>
                    <a:srgbClr val="FF0000"/>
                  </a:solidFill>
                </a:endParaRPr>
              </a:p>
              <a:p>
                <a:pPr algn="l"/>
                <a:r>
                  <a:rPr lang="en-US" sz="700" dirty="0"/>
                  <a:t> </a:t>
                </a:r>
                <a:endParaRPr lang="en-US" sz="700" dirty="0" smtClean="0"/>
              </a:p>
              <a:p>
                <a:pPr lvl="3" algn="l"/>
                <a:r>
                  <a:rPr lang="en-US" b="1" i="0" dirty="0" smtClean="0">
                    <a:sym typeface="Wingdings" panose="05000000000000000000" pitchFamily="2" charset="2"/>
                  </a:rPr>
                  <a:t></a:t>
                </a:r>
                <a:r>
                  <a:rPr lang="en-US" b="1" i="0" dirty="0" smtClean="0"/>
                  <a:t> “Reduced” </a:t>
                </a:r>
                <a:r>
                  <a:rPr lang="en-US" b="1" i="0" dirty="0"/>
                  <a:t>magnetic field strength </a:t>
                </a:r>
                <a:r>
                  <a:rPr lang="en-US" b="1" i="0" dirty="0" smtClean="0"/>
                  <a:t>for </a:t>
                </a:r>
                <a:r>
                  <a:rPr lang="en-US" b="1" i="0" dirty="0" err="1" smtClean="0"/>
                  <a:t>p+Pb</a:t>
                </a:r>
                <a:r>
                  <a:rPr lang="en-US" b="1" i="0" dirty="0" smtClean="0"/>
                  <a:t>?</a:t>
                </a:r>
              </a:p>
              <a:p>
                <a:pPr lvl="3" algn="l"/>
                <a:r>
                  <a:rPr lang="en-US" b="1" i="0" dirty="0" smtClean="0">
                    <a:sym typeface="Wingdings" panose="05000000000000000000" pitchFamily="2" charset="2"/>
                  </a:rPr>
                  <a:t></a:t>
                </a:r>
                <a:r>
                  <a:rPr lang="en-US" b="1" i="0" dirty="0" smtClean="0"/>
                  <a:t> </a:t>
                </a:r>
                <a:r>
                  <a:rPr lang="en-US" b="1" i="0" dirty="0" smtClean="0">
                    <a:solidFill>
                      <a:srgbClr val="336600"/>
                    </a:solidFill>
                  </a:rPr>
                  <a:t>Large dispersion of the B-field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1" i="0" dirty="0" smtClean="0">
                    <a:solidFill>
                      <a:srgbClr val="336600"/>
                    </a:solidFill>
                  </a:rPr>
                  <a:t> in </a:t>
                </a:r>
                <a:r>
                  <a:rPr lang="en-US" b="1" i="0" dirty="0" err="1" smtClean="0">
                    <a:solidFill>
                      <a:srgbClr val="336600"/>
                    </a:solidFill>
                  </a:rPr>
                  <a:t>p+Pb</a:t>
                </a:r>
                <a:endParaRPr lang="en-US" b="1" i="0" dirty="0">
                  <a:solidFill>
                    <a:srgbClr val="3366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599" y="4885530"/>
                <a:ext cx="7663329" cy="1369606"/>
              </a:xfrm>
              <a:prstGeom prst="rect">
                <a:avLst/>
              </a:prstGeom>
              <a:blipFill>
                <a:blip r:embed="rId6"/>
                <a:stretch>
                  <a:fillRect l="-716" t="-1778" b="-6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1095989" y="572234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Recent CMS  measurements for </a:t>
            </a:r>
            <a:r>
              <a:rPr lang="en-US" sz="2000" b="1" dirty="0" err="1" smtClean="0">
                <a:solidFill>
                  <a:srgbClr val="FF0000"/>
                </a:solidFill>
              </a:rPr>
              <a:t>p+Pb</a:t>
            </a:r>
            <a:r>
              <a:rPr lang="en-US" sz="2000" b="1" dirty="0" smtClean="0">
                <a:solidFill>
                  <a:srgbClr val="FF0000"/>
                </a:solidFill>
              </a:rPr>
              <a:t> and  </a:t>
            </a:r>
            <a:r>
              <a:rPr lang="en-US" sz="2000" b="1" dirty="0" err="1" smtClean="0">
                <a:solidFill>
                  <a:srgbClr val="FF0000"/>
                </a:solidFill>
              </a:rPr>
              <a:t>Pb+Pb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t the LHC  gives cause for pause!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2860" y="67909"/>
            <a:ext cx="6454140" cy="43134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100" b="1" dirty="0" smtClean="0">
                <a:solidFill>
                  <a:srgbClr val="320CD6"/>
                </a:solidFill>
              </a:rPr>
              <a:t>Gamma correlator status quo &amp; measurements</a:t>
            </a:r>
            <a:endParaRPr lang="en-US" sz="21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-32077" y="886905"/>
            <a:ext cx="2203595" cy="1910622"/>
            <a:chOff x="-32077" y="886905"/>
            <a:chExt cx="2203595" cy="1910622"/>
          </a:xfrm>
        </p:grpSpPr>
        <p:grpSp>
          <p:nvGrpSpPr>
            <p:cNvPr id="17" name="Group 16"/>
            <p:cNvGrpSpPr/>
            <p:nvPr/>
          </p:nvGrpSpPr>
          <p:grpSpPr>
            <a:xfrm>
              <a:off x="41696" y="886905"/>
              <a:ext cx="2129822" cy="1646025"/>
              <a:chOff x="76201" y="1012840"/>
              <a:chExt cx="2129822" cy="1646025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76201" y="1012840"/>
                <a:ext cx="1789773" cy="1646025"/>
                <a:chOff x="6705599" y="544498"/>
                <a:chExt cx="2252841" cy="1970102"/>
              </a:xfrm>
            </p:grpSpPr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 rotWithShape="1">
                <a:blip r:embed="rId7"/>
                <a:srcRect r="3492"/>
                <a:stretch/>
              </p:blipFill>
              <p:spPr>
                <a:xfrm>
                  <a:off x="6705599" y="1064064"/>
                  <a:ext cx="2138695" cy="1450536"/>
                </a:xfrm>
                <a:prstGeom prst="rect">
                  <a:avLst/>
                </a:prstGeom>
              </p:spPr>
            </p:pic>
            <p:sp>
              <p:nvSpPr>
                <p:cNvPr id="24" name="TextBox 23"/>
                <p:cNvSpPr txBox="1"/>
                <p:nvPr/>
              </p:nvSpPr>
              <p:spPr>
                <a:xfrm>
                  <a:off x="8017766" y="544498"/>
                  <a:ext cx="940674" cy="3683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0" dirty="0" err="1" smtClean="0"/>
                    <a:t>Pb+Pb</a:t>
                  </a:r>
                  <a:endParaRPr lang="en-US" sz="1400" b="1" i="0" dirty="0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7605240" y="798578"/>
                  <a:ext cx="31451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0" dirty="0" smtClean="0"/>
                    <a:t>B</a:t>
                  </a:r>
                  <a:endParaRPr lang="en-US" sz="1400" b="1" i="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1224536" y="2064210"/>
                    <a:ext cx="981487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r>
                      <a:rPr lang="en-US" sz="1600" dirty="0"/>
                      <a:t> plane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16" name="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24536" y="2064210"/>
                    <a:ext cx="981487" cy="33855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5455" r="-1863" b="-2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-32077" y="2458973"/>
                  <a:ext cx="198656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B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1600" dirty="0" smtClean="0"/>
                    <a:t> correlated</a:t>
                  </a:r>
                  <a:endParaRPr lang="en-US" sz="16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2077" y="2458973"/>
                  <a:ext cx="1986569" cy="338554"/>
                </a:xfrm>
                <a:prstGeom prst="rect">
                  <a:avLst/>
                </a:prstGeom>
                <a:blipFill>
                  <a:blip r:embed="rId9"/>
                  <a:stretch>
                    <a:fillRect l="-920" t="-5357" r="-30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4548" y="3089600"/>
            <a:ext cx="2392130" cy="1694728"/>
            <a:chOff x="4548" y="3089600"/>
            <a:chExt cx="2392130" cy="1694728"/>
          </a:xfrm>
        </p:grpSpPr>
        <p:grpSp>
          <p:nvGrpSpPr>
            <p:cNvPr id="32" name="Group 31"/>
            <p:cNvGrpSpPr/>
            <p:nvPr/>
          </p:nvGrpSpPr>
          <p:grpSpPr>
            <a:xfrm>
              <a:off x="4548" y="3121959"/>
              <a:ext cx="2392130" cy="1662369"/>
              <a:chOff x="4548" y="3121959"/>
              <a:chExt cx="2392130" cy="166236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4548" y="4445774"/>
                    <a:ext cx="2392130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 smtClean="0"/>
                      <a:t>B and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r>
                      <a:rPr lang="en-US" sz="1600" dirty="0" smtClean="0"/>
                      <a:t> ~ uncorrelated</a:t>
                    </a:r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48" y="4445774"/>
                    <a:ext cx="2392130" cy="33855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510" t="-5357" r="-255" b="-2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2234" y="3121959"/>
                <a:ext cx="2032381" cy="1372378"/>
              </a:xfrm>
              <a:prstGeom prst="rect">
                <a:avLst/>
              </a:prstGeom>
            </p:spPr>
          </p:pic>
          <p:sp>
            <p:nvSpPr>
              <p:cNvPr id="31" name="Rectangle 30"/>
              <p:cNvSpPr/>
              <p:nvPr/>
            </p:nvSpPr>
            <p:spPr>
              <a:xfrm>
                <a:off x="1371599" y="4102538"/>
                <a:ext cx="7489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plane</a:t>
                </a: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989060" y="3089600"/>
              <a:ext cx="6270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0" dirty="0" err="1"/>
                <a:t>p</a:t>
              </a:r>
              <a:r>
                <a:rPr lang="en-US" sz="1400" b="1" i="0" dirty="0" err="1" smtClean="0"/>
                <a:t>+Pb</a:t>
              </a:r>
              <a:endParaRPr lang="en-US" sz="1400" b="1" i="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12302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XIII Workshop on Particle Correlations and Femtoscopy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71557" y="77331"/>
            <a:ext cx="3352800" cy="43134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100" b="1" dirty="0" smtClean="0">
                <a:solidFill>
                  <a:srgbClr val="320CD6"/>
                </a:solidFill>
              </a:rPr>
              <a:t>Why a new correlator?</a:t>
            </a:r>
            <a:endParaRPr lang="en-US" sz="2100" dirty="0"/>
          </a:p>
        </p:txBody>
      </p:sp>
      <p:grpSp>
        <p:nvGrpSpPr>
          <p:cNvPr id="2" name="Group 1"/>
          <p:cNvGrpSpPr/>
          <p:nvPr/>
        </p:nvGrpSpPr>
        <p:grpSpPr>
          <a:xfrm>
            <a:off x="265281" y="2169505"/>
            <a:ext cx="2621419" cy="1944460"/>
            <a:chOff x="2743200" y="2398940"/>
            <a:chExt cx="2621419" cy="1944460"/>
          </a:xfrm>
        </p:grpSpPr>
        <p:sp>
          <p:nvSpPr>
            <p:cNvPr id="15" name="TextBox 14"/>
            <p:cNvSpPr txBox="1"/>
            <p:nvPr/>
          </p:nvSpPr>
          <p:spPr>
            <a:xfrm>
              <a:off x="4001979" y="2398940"/>
              <a:ext cx="351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0" dirty="0" smtClean="0"/>
                <a:t>B</a:t>
              </a:r>
              <a:endParaRPr lang="en-US" b="1" i="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743200" y="2939474"/>
                  <a:ext cx="85234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Reaction</a:t>
                  </a:r>
                </a:p>
                <a:p>
                  <a:r>
                    <a:rPr lang="en-US" sz="1200" dirty="0" smtClean="0"/>
                    <a:t>Plane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1200" dirty="0" smtClean="0"/>
                    <a:t> 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2939474"/>
                  <a:ext cx="852348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719" t="-2667" b="-9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16"/>
            <p:cNvGrpSpPr/>
            <p:nvPr/>
          </p:nvGrpSpPr>
          <p:grpSpPr>
            <a:xfrm>
              <a:off x="2748169" y="2398940"/>
              <a:ext cx="2616450" cy="1944460"/>
              <a:chOff x="3964341" y="394080"/>
              <a:chExt cx="2616450" cy="194446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3964341" y="394080"/>
                <a:ext cx="2616450" cy="1944460"/>
                <a:chOff x="3964341" y="394080"/>
                <a:chExt cx="2616450" cy="1944460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4023276" y="394080"/>
                  <a:ext cx="2557515" cy="1944460"/>
                  <a:chOff x="3915228" y="450006"/>
                  <a:chExt cx="2557515" cy="1944460"/>
                </a:xfrm>
              </p:grpSpPr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5110103" y="450006"/>
                    <a:ext cx="3513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i="0" dirty="0" smtClean="0"/>
                      <a:t>B</a:t>
                    </a:r>
                    <a:endParaRPr lang="en-US" b="1" i="0" dirty="0"/>
                  </a:p>
                </p:txBody>
              </p:sp>
              <p:pic>
                <p:nvPicPr>
                  <p:cNvPr id="26" name="Picture 25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098844" y="737415"/>
                    <a:ext cx="2373899" cy="1477798"/>
                  </a:xfrm>
                  <a:prstGeom prst="rect">
                    <a:avLst/>
                  </a:prstGeom>
                </p:spPr>
              </p:pic>
              <p:cxnSp>
                <p:nvCxnSpPr>
                  <p:cNvPr id="27" name="Straight Arrow Connector 26"/>
                  <p:cNvCxnSpPr/>
                  <p:nvPr/>
                </p:nvCxnSpPr>
                <p:spPr>
                  <a:xfrm flipV="1">
                    <a:off x="4158281" y="1657928"/>
                    <a:ext cx="0" cy="447447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Arrow Connector 27"/>
                  <p:cNvCxnSpPr/>
                  <p:nvPr/>
                </p:nvCxnSpPr>
                <p:spPr>
                  <a:xfrm>
                    <a:off x="5334000" y="2094344"/>
                    <a:ext cx="53340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5442241" y="2025134"/>
                    <a:ext cx="3000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x</a:t>
                    </a:r>
                    <a:endParaRPr lang="en-US" dirty="0"/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3915228" y="1696985"/>
                    <a:ext cx="3000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y</a:t>
                    </a:r>
                    <a:endParaRPr lang="en-US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Box 20"/>
                    <p:cNvSpPr txBox="1"/>
                    <p:nvPr/>
                  </p:nvSpPr>
                  <p:spPr>
                    <a:xfrm>
                      <a:off x="3964341" y="934614"/>
                      <a:ext cx="84241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 smtClean="0"/>
                        <a:t>Reaction</a:t>
                      </a:r>
                    </a:p>
                    <a:p>
                      <a:r>
                        <a:rPr lang="en-US" sz="1200" dirty="0" smtClean="0"/>
                        <a:t>Plane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a14:m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21" name="TextBox 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64341" y="934614"/>
                      <a:ext cx="842410" cy="46166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t="-2667" b="-9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9" name="Straight Arrow Connector 18"/>
              <p:cNvCxnSpPr/>
              <p:nvPr/>
            </p:nvCxnSpPr>
            <p:spPr>
              <a:xfrm>
                <a:off x="4648200" y="1165446"/>
                <a:ext cx="163520" cy="12995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extBox 2"/>
          <p:cNvSpPr txBox="1"/>
          <p:nvPr/>
        </p:nvSpPr>
        <p:spPr>
          <a:xfrm>
            <a:off x="-88697" y="553357"/>
            <a:ext cx="588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B1525"/>
                </a:solidFill>
              </a:rPr>
              <a:t>To have better control over signal and  background</a:t>
            </a:r>
            <a:endParaRPr lang="en-US" b="1" dirty="0">
              <a:solidFill>
                <a:srgbClr val="FB1525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-84989" y="1371600"/>
            <a:ext cx="3666389" cy="1870117"/>
            <a:chOff x="-84989" y="1371600"/>
            <a:chExt cx="3666389" cy="1870117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1595206" y="1905000"/>
              <a:ext cx="0" cy="1336717"/>
            </a:xfrm>
            <a:prstGeom prst="straightConnector1">
              <a:avLst/>
            </a:prstGeom>
            <a:ln w="34925" cmpd="sng">
              <a:headEnd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-84989" y="1371600"/>
              <a:ext cx="36663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CME-driven + Background-driven 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charge separation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856198" y="2875613"/>
            <a:ext cx="3294203" cy="923330"/>
            <a:chOff x="1856198" y="2875613"/>
            <a:chExt cx="3294203" cy="923330"/>
          </a:xfrm>
        </p:grpSpPr>
        <p:cxnSp>
          <p:nvCxnSpPr>
            <p:cNvPr id="39" name="Straight Arrow Connector 38"/>
            <p:cNvCxnSpPr/>
            <p:nvPr/>
          </p:nvCxnSpPr>
          <p:spPr>
            <a:xfrm flipV="1">
              <a:off x="1856198" y="3267931"/>
              <a:ext cx="1278022" cy="2"/>
            </a:xfrm>
            <a:prstGeom prst="straightConnector1">
              <a:avLst/>
            </a:prstGeom>
            <a:ln w="34925" cmpd="sng">
              <a:headEnd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965187" y="2875613"/>
              <a:ext cx="218521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Background-driven 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charge separation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only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87342" y="3995358"/>
            <a:ext cx="4158511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u="sng" dirty="0" smtClean="0"/>
              <a:t>Measure separately;</a:t>
            </a:r>
            <a:r>
              <a:rPr lang="en-US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CME-driven </a:t>
            </a:r>
            <a:r>
              <a:rPr lang="en-US" dirty="0"/>
              <a:t>+ Background-driven </a:t>
            </a:r>
          </a:p>
          <a:p>
            <a:pPr algn="l"/>
            <a:r>
              <a:rPr lang="en-US" dirty="0" smtClean="0"/>
              <a:t>     charge separation</a:t>
            </a:r>
          </a:p>
          <a:p>
            <a:r>
              <a:rPr lang="en-US" sz="500" dirty="0" smtClean="0"/>
              <a:t>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dirty="0"/>
              <a:t>Background-driven </a:t>
            </a:r>
            <a:endParaRPr lang="en-US" dirty="0" smtClean="0"/>
          </a:p>
          <a:p>
            <a:pPr algn="l"/>
            <a:r>
              <a:rPr lang="en-US" dirty="0"/>
              <a:t> </a:t>
            </a:r>
            <a:r>
              <a:rPr lang="en-US" dirty="0" smtClean="0"/>
              <a:t>    charge separation</a:t>
            </a:r>
            <a:endParaRPr lang="en-US" dirty="0"/>
          </a:p>
          <a:p>
            <a:pPr algn="l"/>
            <a:r>
              <a:rPr lang="en-US" b="1" dirty="0" smtClean="0">
                <a:solidFill>
                  <a:srgbClr val="FB1525"/>
                </a:solidFill>
              </a:rPr>
              <a:t>Then compare them</a:t>
            </a:r>
            <a:endParaRPr lang="en-US" b="1" dirty="0">
              <a:solidFill>
                <a:srgbClr val="FB1525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40849" y="858564"/>
            <a:ext cx="2480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u="sng" dirty="0" smtClean="0"/>
              <a:t>Correlator essentials</a:t>
            </a:r>
            <a:endParaRPr lang="en-US" b="1" i="0" u="sng" dirty="0"/>
          </a:p>
        </p:txBody>
      </p:sp>
      <p:grpSp>
        <p:nvGrpSpPr>
          <p:cNvPr id="55" name="Group 54"/>
          <p:cNvGrpSpPr/>
          <p:nvPr/>
        </p:nvGrpSpPr>
        <p:grpSpPr>
          <a:xfrm>
            <a:off x="5748831" y="304800"/>
            <a:ext cx="3395169" cy="2989189"/>
            <a:chOff x="5981700" y="1185165"/>
            <a:chExt cx="3395169" cy="2989189"/>
          </a:xfrm>
        </p:grpSpPr>
        <p:grpSp>
          <p:nvGrpSpPr>
            <p:cNvPr id="32" name="Group 31"/>
            <p:cNvGrpSpPr/>
            <p:nvPr/>
          </p:nvGrpSpPr>
          <p:grpSpPr>
            <a:xfrm>
              <a:off x="5981700" y="1536226"/>
              <a:ext cx="2392130" cy="1694728"/>
              <a:chOff x="4548" y="3089600"/>
              <a:chExt cx="2392130" cy="1694728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4548" y="3121959"/>
                <a:ext cx="2392130" cy="1662369"/>
                <a:chOff x="4548" y="3121959"/>
                <a:chExt cx="2392130" cy="166236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4548" y="4445774"/>
                      <a:ext cx="239213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600" dirty="0" smtClean="0"/>
                        <a:t>B and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a14:m>
                      <a:r>
                        <a:rPr lang="en-US" sz="1600" dirty="0" smtClean="0"/>
                        <a:t> ~ uncorrelated</a:t>
                      </a:r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9" name="TextBox 2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48" y="4445774"/>
                      <a:ext cx="2392130" cy="338554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510" t="-5357" r="-255" b="-2142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2234" y="3121959"/>
                  <a:ext cx="2032381" cy="1372378"/>
                </a:xfrm>
                <a:prstGeom prst="rect">
                  <a:avLst/>
                </a:prstGeom>
              </p:spPr>
            </p:pic>
            <p:sp>
              <p:nvSpPr>
                <p:cNvPr id="37" name="Rectangle 36"/>
                <p:cNvSpPr/>
                <p:nvPr/>
              </p:nvSpPr>
              <p:spPr>
                <a:xfrm>
                  <a:off x="1371599" y="4102538"/>
                  <a:ext cx="74892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plane</a:t>
                  </a:r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>
                <a:off x="989060" y="3089600"/>
                <a:ext cx="6270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0" dirty="0" err="1"/>
                  <a:t>p</a:t>
                </a:r>
                <a:r>
                  <a:rPr lang="en-US" sz="1400" b="1" i="0" dirty="0" err="1" smtClean="0"/>
                  <a:t>+Pb</a:t>
                </a:r>
                <a:endParaRPr lang="en-US" sz="1400" b="1" i="0" dirty="0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6176469" y="1185165"/>
              <a:ext cx="28648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0" dirty="0" smtClean="0">
                  <a:solidFill>
                    <a:srgbClr val="0070C0"/>
                  </a:solidFill>
                </a:rPr>
                <a:t>Leverage Small systems</a:t>
              </a:r>
              <a:endParaRPr lang="en-US" b="1" i="0" dirty="0">
                <a:solidFill>
                  <a:srgbClr val="0070C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351682" y="3251024"/>
              <a:ext cx="302518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 algn="l">
                <a:buFont typeface="Wingdings" panose="05000000000000000000" pitchFamily="2" charset="2"/>
                <a:buChar char="ü"/>
              </a:pPr>
              <a:r>
                <a:rPr lang="en-US" dirty="0" smtClean="0">
                  <a:solidFill>
                    <a:srgbClr val="FB1525"/>
                  </a:solidFill>
                </a:rPr>
                <a:t>Measurement insensitive</a:t>
              </a:r>
            </a:p>
            <a:p>
              <a:pPr algn="l"/>
              <a:r>
                <a:rPr lang="en-US" dirty="0">
                  <a:solidFill>
                    <a:srgbClr val="FB1525"/>
                  </a:solidFill>
                </a:rPr>
                <a:t> </a:t>
              </a:r>
              <a:r>
                <a:rPr lang="en-US" dirty="0" smtClean="0">
                  <a:solidFill>
                    <a:srgbClr val="FB1525"/>
                  </a:solidFill>
                </a:rPr>
                <a:t>    to B-field </a:t>
              </a:r>
              <a:r>
                <a:rPr lang="en-US" dirty="0" smtClean="0">
                  <a:solidFill>
                    <a:srgbClr val="FB1525"/>
                  </a:solidFill>
                  <a:sym typeface="Wingdings" panose="05000000000000000000" pitchFamily="2" charset="2"/>
                </a:rPr>
                <a:t> “no signal”</a:t>
              </a:r>
              <a:endParaRPr lang="en-US" dirty="0" smtClean="0">
                <a:solidFill>
                  <a:srgbClr val="FB1525"/>
                </a:solidFill>
              </a:endParaRPr>
            </a:p>
            <a:p>
              <a:pPr marL="285750" indent="-285750" algn="l">
                <a:buFont typeface="Wingdings" panose="05000000000000000000" pitchFamily="2" charset="2"/>
                <a:buChar char="ü"/>
              </a:pPr>
              <a:r>
                <a:rPr lang="en-US" dirty="0" smtClean="0">
                  <a:solidFill>
                    <a:srgbClr val="FB1525"/>
                  </a:solidFill>
                </a:rPr>
                <a:t>Excellent bench mark </a:t>
              </a:r>
              <a:endParaRPr lang="en-US" dirty="0">
                <a:solidFill>
                  <a:srgbClr val="FB1525"/>
                </a:solidFill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4581054" y="3447016"/>
            <a:ext cx="4416594" cy="2814181"/>
            <a:chOff x="4581054" y="3447016"/>
            <a:chExt cx="4416594" cy="28141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4581054" y="5337867"/>
                  <a:ext cx="4416594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 algn="l">
                    <a:buFont typeface="Wingdings" panose="05000000000000000000" pitchFamily="2" charset="2"/>
                    <a:buChar char="ü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B152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>
                              <a:solidFill>
                                <a:srgbClr val="FB152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>
                              <a:solidFill>
                                <a:srgbClr val="FB1525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dirty="0" smtClean="0">
                      <a:solidFill>
                        <a:srgbClr val="FB1525"/>
                      </a:solidFill>
                    </a:rPr>
                    <a:t> measurements insensitive </a:t>
                  </a:r>
                </a:p>
                <a:p>
                  <a:pPr algn="l"/>
                  <a:r>
                    <a:rPr lang="en-US" dirty="0">
                      <a:solidFill>
                        <a:srgbClr val="FB1525"/>
                      </a:solidFill>
                    </a:rPr>
                    <a:t> </a:t>
                  </a:r>
                  <a:r>
                    <a:rPr lang="en-US" dirty="0" smtClean="0">
                      <a:solidFill>
                        <a:srgbClr val="FB1525"/>
                      </a:solidFill>
                    </a:rPr>
                    <a:t>     to B-field, but sensitive to background</a:t>
                  </a:r>
                </a:p>
                <a:p>
                  <a:pPr marL="285750" indent="-285750" algn="l">
                    <a:buFont typeface="Wingdings" panose="05000000000000000000" pitchFamily="2" charset="2"/>
                    <a:buChar char="ü"/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Compare with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 smtClean="0">
                      <a:solidFill>
                        <a:srgbClr val="FF0000"/>
                      </a:solidFill>
                    </a:rPr>
                    <a:t>  measurements</a:t>
                  </a: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1054" y="5337867"/>
                  <a:ext cx="4416594" cy="923330"/>
                </a:xfrm>
                <a:prstGeom prst="rect">
                  <a:avLst/>
                </a:prstGeom>
                <a:blipFill>
                  <a:blip r:embed="rId12"/>
                  <a:stretch>
                    <a:fillRect l="-828" t="-3974" r="-552" b="-99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5" name="Group 104"/>
            <p:cNvGrpSpPr/>
            <p:nvPr/>
          </p:nvGrpSpPr>
          <p:grpSpPr>
            <a:xfrm>
              <a:off x="5105400" y="3447016"/>
              <a:ext cx="3464891" cy="1882121"/>
              <a:chOff x="5257800" y="3748997"/>
              <a:chExt cx="3464891" cy="1882121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5257800" y="3748997"/>
                <a:ext cx="3464891" cy="1882121"/>
                <a:chOff x="5148981" y="3748997"/>
                <a:chExt cx="3464891" cy="188212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TextBox 51"/>
                    <p:cNvSpPr txBox="1"/>
                    <p:nvPr/>
                  </p:nvSpPr>
                  <p:spPr>
                    <a:xfrm>
                      <a:off x="5148981" y="5292564"/>
                      <a:ext cx="2478692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600" dirty="0" smtClean="0"/>
                        <a:t>B and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a14:m>
                      <a:r>
                        <a:rPr lang="en-US" sz="1600" dirty="0" smtClean="0"/>
                        <a:t> ~ uncorrelated</a:t>
                      </a:r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52" name="TextBox 5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48981" y="5292564"/>
                      <a:ext cx="2478692" cy="338554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t="-5455" b="-2363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TextBox 50"/>
                    <p:cNvSpPr txBox="1"/>
                    <p:nvPr/>
                  </p:nvSpPr>
                  <p:spPr>
                    <a:xfrm>
                      <a:off x="5361956" y="3748997"/>
                      <a:ext cx="3251916" cy="36298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𝐋𝐞𝐯𝐞𝐫𝐚𝐠𝐞</m:t>
                                </m:r>
                                <m:r>
                                  <a:rPr lang="en-US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l-GR" b="1" i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𝚿</m:t>
                                </m:r>
                              </m:e>
                              <m:sub>
                                <m:r>
                                  <a:rPr lang="en-US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  <m:r>
                              <a:rPr lang="en-US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𝐦𝐞𝐚𝐬𝐮𝐫𝐞𝐦𝐞𝐧𝐭𝐬</m:t>
                            </m:r>
                          </m:oMath>
                        </m:oMathPara>
                      </a14:m>
                      <a:endParaRPr lang="en-US" sz="1600" b="1" i="0" dirty="0"/>
                    </a:p>
                  </p:txBody>
                </p:sp>
              </mc:Choice>
              <mc:Fallback xmlns="">
                <p:sp>
                  <p:nvSpPr>
                    <p:cNvPr id="51" name="TextBox 5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61956" y="3748997"/>
                      <a:ext cx="3251916" cy="362984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b="-1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93" name="Group 92"/>
                <p:cNvGrpSpPr/>
                <p:nvPr/>
              </p:nvGrpSpPr>
              <p:grpSpPr>
                <a:xfrm>
                  <a:off x="5818898" y="4184224"/>
                  <a:ext cx="2028152" cy="988092"/>
                  <a:chOff x="5790084" y="4215613"/>
                  <a:chExt cx="2028152" cy="988092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6" name="Rectangle 55"/>
                      <p:cNvSpPr/>
                      <p:nvPr/>
                    </p:nvSpPr>
                    <p:spPr>
                      <a:xfrm>
                        <a:off x="6920751" y="4669449"/>
                        <a:ext cx="897485" cy="30637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left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6" name="Rectangle 55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920751" y="4669449"/>
                        <a:ext cx="897485" cy="306379"/>
                      </a:xfrm>
                      <a:prstGeom prst="rect">
                        <a:avLst/>
                      </a:prstGeom>
                      <a:blipFill>
                        <a:blip r:embed="rId15"/>
                        <a:stretch>
                          <a:fillRect b="-3922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77" name="Group 76"/>
                  <p:cNvGrpSpPr/>
                  <p:nvPr/>
                </p:nvGrpSpPr>
                <p:grpSpPr>
                  <a:xfrm rot="1437163">
                    <a:off x="5791200" y="4434697"/>
                    <a:ext cx="856104" cy="769008"/>
                    <a:chOff x="4413513" y="4053728"/>
                    <a:chExt cx="856104" cy="769008"/>
                  </a:xfrm>
                </p:grpSpPr>
                <p:sp>
                  <p:nvSpPr>
                    <p:cNvPr id="61" name="Oval 60"/>
                    <p:cNvSpPr/>
                    <p:nvPr/>
                  </p:nvSpPr>
                  <p:spPr>
                    <a:xfrm>
                      <a:off x="4413513" y="4167871"/>
                      <a:ext cx="659547" cy="654865"/>
                    </a:xfrm>
                    <a:prstGeom prst="ellipse">
                      <a:avLst/>
                    </a:prstGeom>
                    <a:solidFill>
                      <a:srgbClr val="FFC000">
                        <a:alpha val="39000"/>
                      </a:srgbClr>
                    </a:solidFill>
                    <a:ln w="28575"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" name="Oval 64"/>
                    <p:cNvSpPr/>
                    <p:nvPr/>
                  </p:nvSpPr>
                  <p:spPr>
                    <a:xfrm>
                      <a:off x="4610070" y="4053728"/>
                      <a:ext cx="659547" cy="654865"/>
                    </a:xfrm>
                    <a:prstGeom prst="ellipse">
                      <a:avLst/>
                    </a:prstGeom>
                    <a:solidFill>
                      <a:srgbClr val="FFC000">
                        <a:alpha val="39000"/>
                      </a:srgbClr>
                    </a:solidFill>
                    <a:ln w="28575"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76" name="Group 75"/>
                    <p:cNvGrpSpPr/>
                    <p:nvPr/>
                  </p:nvGrpSpPr>
                  <p:grpSpPr>
                    <a:xfrm>
                      <a:off x="4657129" y="4221935"/>
                      <a:ext cx="437104" cy="347272"/>
                      <a:chOff x="4657129" y="4221935"/>
                      <a:chExt cx="437104" cy="347272"/>
                    </a:xfrm>
                  </p:grpSpPr>
                  <p:cxnSp>
                    <p:nvCxnSpPr>
                      <p:cNvPr id="63" name="Straight Connector 62"/>
                      <p:cNvCxnSpPr/>
                      <p:nvPr/>
                    </p:nvCxnSpPr>
                    <p:spPr>
                      <a:xfrm flipH="1">
                        <a:off x="4657129" y="4223000"/>
                        <a:ext cx="188329" cy="316322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" name="Straight Connector 70"/>
                      <p:cNvCxnSpPr/>
                      <p:nvPr/>
                    </p:nvCxnSpPr>
                    <p:spPr>
                      <a:xfrm>
                        <a:off x="4864207" y="4221935"/>
                        <a:ext cx="230026" cy="327432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5" name="Straight Connector 74"/>
                      <p:cNvCxnSpPr/>
                      <p:nvPr/>
                    </p:nvCxnSpPr>
                    <p:spPr>
                      <a:xfrm>
                        <a:off x="4659555" y="4558097"/>
                        <a:ext cx="427405" cy="1111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81" name="Straight Arrow Connector 80"/>
                  <p:cNvCxnSpPr/>
                  <p:nvPr/>
                </p:nvCxnSpPr>
                <p:spPr>
                  <a:xfrm flipH="1" flipV="1">
                    <a:off x="6106267" y="4373826"/>
                    <a:ext cx="112113" cy="463513"/>
                  </a:xfrm>
                  <a:prstGeom prst="straightConnector1">
                    <a:avLst/>
                  </a:prstGeom>
                  <a:ln w="1905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" name="TextBox 81"/>
                  <p:cNvSpPr txBox="1"/>
                  <p:nvPr/>
                </p:nvSpPr>
                <p:spPr>
                  <a:xfrm rot="20406037">
                    <a:off x="5790084" y="4215613"/>
                    <a:ext cx="33855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  <p:grpSp>
                <p:nvGrpSpPr>
                  <p:cNvPr id="92" name="Group 91"/>
                  <p:cNvGrpSpPr/>
                  <p:nvPr/>
                </p:nvGrpSpPr>
                <p:grpSpPr>
                  <a:xfrm>
                    <a:off x="6181387" y="4445248"/>
                    <a:ext cx="715692" cy="406096"/>
                    <a:chOff x="6181387" y="4445248"/>
                    <a:chExt cx="715692" cy="406096"/>
                  </a:xfrm>
                </p:grpSpPr>
                <p:cxnSp>
                  <p:nvCxnSpPr>
                    <p:cNvPr id="79" name="Straight Arrow Connector 78"/>
                    <p:cNvCxnSpPr/>
                    <p:nvPr/>
                  </p:nvCxnSpPr>
                  <p:spPr>
                    <a:xfrm flipV="1">
                      <a:off x="6218380" y="4690142"/>
                      <a:ext cx="678699" cy="147197"/>
                    </a:xfrm>
                    <a:prstGeom prst="straightConnector1">
                      <a:avLst/>
                    </a:prstGeom>
                    <a:ln w="19050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" name="Straight Arrow Connector 85"/>
                    <p:cNvCxnSpPr/>
                    <p:nvPr/>
                  </p:nvCxnSpPr>
                  <p:spPr>
                    <a:xfrm flipV="1">
                      <a:off x="6231818" y="4610988"/>
                      <a:ext cx="623283" cy="221265"/>
                    </a:xfrm>
                    <a:prstGeom prst="straightConnector1">
                      <a:avLst/>
                    </a:prstGeom>
                    <a:ln w="19050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Straight Arrow Connector 87"/>
                    <p:cNvCxnSpPr/>
                    <p:nvPr/>
                  </p:nvCxnSpPr>
                  <p:spPr>
                    <a:xfrm flipV="1">
                      <a:off x="6181387" y="4519638"/>
                      <a:ext cx="585156" cy="331706"/>
                    </a:xfrm>
                    <a:prstGeom prst="straightConnector1">
                      <a:avLst/>
                    </a:prstGeom>
                    <a:ln w="19050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Straight Arrow Connector 90"/>
                    <p:cNvCxnSpPr/>
                    <p:nvPr/>
                  </p:nvCxnSpPr>
                  <p:spPr>
                    <a:xfrm flipV="1">
                      <a:off x="6197297" y="4445248"/>
                      <a:ext cx="455005" cy="381613"/>
                    </a:xfrm>
                    <a:prstGeom prst="straightConnector1">
                      <a:avLst/>
                    </a:prstGeom>
                    <a:ln w="19050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6" name="Group 95"/>
                  <p:cNvGrpSpPr/>
                  <p:nvPr/>
                </p:nvGrpSpPr>
                <p:grpSpPr>
                  <a:xfrm rot="2188326">
                    <a:off x="6254201" y="4671051"/>
                    <a:ext cx="715692" cy="406096"/>
                    <a:chOff x="6181387" y="4445248"/>
                    <a:chExt cx="715692" cy="406096"/>
                  </a:xfrm>
                </p:grpSpPr>
                <p:cxnSp>
                  <p:nvCxnSpPr>
                    <p:cNvPr id="97" name="Straight Arrow Connector 96"/>
                    <p:cNvCxnSpPr/>
                    <p:nvPr/>
                  </p:nvCxnSpPr>
                  <p:spPr>
                    <a:xfrm flipV="1">
                      <a:off x="6218380" y="4690142"/>
                      <a:ext cx="678699" cy="147197"/>
                    </a:xfrm>
                    <a:prstGeom prst="straightConnector1">
                      <a:avLst/>
                    </a:prstGeom>
                    <a:ln w="19050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Straight Arrow Connector 97"/>
                    <p:cNvCxnSpPr/>
                    <p:nvPr/>
                  </p:nvCxnSpPr>
                  <p:spPr>
                    <a:xfrm flipV="1">
                      <a:off x="6231818" y="4610988"/>
                      <a:ext cx="623283" cy="221265"/>
                    </a:xfrm>
                    <a:prstGeom prst="straightConnector1">
                      <a:avLst/>
                    </a:prstGeom>
                    <a:ln w="19050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Straight Arrow Connector 98"/>
                    <p:cNvCxnSpPr/>
                    <p:nvPr/>
                  </p:nvCxnSpPr>
                  <p:spPr>
                    <a:xfrm flipV="1">
                      <a:off x="6181387" y="4519638"/>
                      <a:ext cx="585156" cy="331706"/>
                    </a:xfrm>
                    <a:prstGeom prst="straightConnector1">
                      <a:avLst/>
                    </a:prstGeom>
                    <a:ln w="19050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" name="Straight Arrow Connector 99"/>
                    <p:cNvCxnSpPr/>
                    <p:nvPr/>
                  </p:nvCxnSpPr>
                  <p:spPr>
                    <a:xfrm flipV="1">
                      <a:off x="6197297" y="4445248"/>
                      <a:ext cx="455005" cy="381613"/>
                    </a:xfrm>
                    <a:prstGeom prst="straightConnector1">
                      <a:avLst/>
                    </a:prstGeom>
                    <a:ln w="19050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94" name="Arc 93"/>
                <p:cNvSpPr/>
                <p:nvPr/>
              </p:nvSpPr>
              <p:spPr>
                <a:xfrm>
                  <a:off x="6787398" y="4352202"/>
                  <a:ext cx="331684" cy="461289"/>
                </a:xfrm>
                <a:prstGeom prst="arc">
                  <a:avLst/>
                </a:prstGeom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arrow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Arc 102"/>
                <p:cNvSpPr/>
                <p:nvPr/>
              </p:nvSpPr>
              <p:spPr>
                <a:xfrm rot="3506917">
                  <a:off x="6754167" y="4817550"/>
                  <a:ext cx="331684" cy="461289"/>
                </a:xfrm>
                <a:prstGeom prst="arc">
                  <a:avLst/>
                </a:prstGeom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arrow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02" name="Straight Arrow Connector 101"/>
              <p:cNvCxnSpPr/>
              <p:nvPr/>
            </p:nvCxnSpPr>
            <p:spPr>
              <a:xfrm flipV="1">
                <a:off x="5954452" y="4212699"/>
                <a:ext cx="220547" cy="70989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55974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XIII Workshop on Particle Correlations and Femtoscopy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21842" y="27476"/>
            <a:ext cx="3178558" cy="43134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100" b="1" dirty="0" smtClean="0">
                <a:solidFill>
                  <a:srgbClr val="320CD6"/>
                </a:solidFill>
              </a:rPr>
              <a:t>The “New” Correlator</a:t>
            </a:r>
            <a:endParaRPr lang="en-US" sz="2100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919173"/>
              </p:ext>
            </p:extLst>
          </p:nvPr>
        </p:nvGraphicFramePr>
        <p:xfrm>
          <a:off x="76200" y="2031173"/>
          <a:ext cx="3098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7650" name="Equation" r:id="rId5" imgW="1930320" imgH="482400" progId="Equation.DSMT4">
                  <p:embed/>
                </p:oleObj>
              </mc:Choice>
              <mc:Fallback>
                <p:oleObj name="Equation" r:id="rId5" imgW="19303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" y="2031173"/>
                        <a:ext cx="3098800" cy="774700"/>
                      </a:xfrm>
                      <a:prstGeom prst="rect">
                        <a:avLst/>
                      </a:prstGeom>
                      <a:solidFill>
                        <a:schemeClr val="accent2">
                          <a:alpha val="13000"/>
                        </a:schemeClr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0" name="Group 59"/>
          <p:cNvGrpSpPr/>
          <p:nvPr/>
        </p:nvGrpSpPr>
        <p:grpSpPr>
          <a:xfrm>
            <a:off x="76200" y="553413"/>
            <a:ext cx="6092608" cy="807503"/>
            <a:chOff x="79592" y="637025"/>
            <a:chExt cx="6092608" cy="807503"/>
          </a:xfrm>
        </p:grpSpPr>
        <p:sp>
          <p:nvSpPr>
            <p:cNvPr id="31" name="TextBox 30"/>
            <p:cNvSpPr txBox="1"/>
            <p:nvPr/>
          </p:nvSpPr>
          <p:spPr>
            <a:xfrm>
              <a:off x="79592" y="637025"/>
              <a:ext cx="58929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The correlator is constructed for each event plane </a:t>
              </a:r>
              <a:endParaRPr lang="en-US" sz="2000" dirty="0"/>
            </a:p>
          </p:txBody>
        </p:sp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8050834"/>
                </p:ext>
              </p:extLst>
            </p:nvPr>
          </p:nvGraphicFramePr>
          <p:xfrm>
            <a:off x="5822950" y="714997"/>
            <a:ext cx="349250" cy="3308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27651" name="Equation" r:id="rId7" imgW="241200" imgH="228600" progId="Equation.DSMT4">
                    <p:embed/>
                  </p:oleObj>
                </mc:Choice>
                <mc:Fallback>
                  <p:oleObj name="Equation" r:id="rId7" imgW="2412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822950" y="714997"/>
                          <a:ext cx="349250" cy="330868"/>
                        </a:xfrm>
                        <a:prstGeom prst="rect">
                          <a:avLst/>
                        </a:prstGeom>
                        <a:solidFill>
                          <a:srgbClr val="FFFF00">
                            <a:alpha val="45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TextBox 34"/>
            <p:cNvSpPr txBox="1"/>
            <p:nvPr/>
          </p:nvSpPr>
          <p:spPr>
            <a:xfrm>
              <a:off x="1125864" y="1044418"/>
              <a:ext cx="44133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v</a:t>
              </a:r>
              <a:r>
                <a:rPr lang="en-US" sz="2000" dirty="0" smtClean="0"/>
                <a:t>ia a ratio of two correlation functions</a:t>
              </a:r>
              <a:endParaRPr lang="en-US" sz="2000" dirty="0"/>
            </a:p>
          </p:txBody>
        </p:sp>
      </p:grpSp>
      <p:grpSp>
        <p:nvGrpSpPr>
          <p:cNvPr id="13313" name="Group 13312"/>
          <p:cNvGrpSpPr/>
          <p:nvPr/>
        </p:nvGrpSpPr>
        <p:grpSpPr>
          <a:xfrm>
            <a:off x="3730363" y="1447800"/>
            <a:ext cx="3147016" cy="956497"/>
            <a:chOff x="3730363" y="1447800"/>
            <a:chExt cx="3147016" cy="956497"/>
          </a:xfrm>
        </p:grpSpPr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5227385"/>
                </p:ext>
              </p:extLst>
            </p:nvPr>
          </p:nvGraphicFramePr>
          <p:xfrm>
            <a:off x="4688673" y="1447800"/>
            <a:ext cx="903205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27652" name="Equation" r:id="rId9" imgW="583920" imgH="241200" progId="Equation.DSMT4">
                    <p:embed/>
                  </p:oleObj>
                </mc:Choice>
                <mc:Fallback>
                  <p:oleObj name="Equation" r:id="rId9" imgW="58392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688673" y="1447800"/>
                          <a:ext cx="903205" cy="373063"/>
                        </a:xfrm>
                        <a:prstGeom prst="rect">
                          <a:avLst/>
                        </a:prstGeom>
                        <a:solidFill>
                          <a:srgbClr val="FFFF00">
                            <a:alpha val="26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TextBox 36"/>
            <p:cNvSpPr txBox="1"/>
            <p:nvPr/>
          </p:nvSpPr>
          <p:spPr>
            <a:xfrm>
              <a:off x="3730363" y="1757966"/>
              <a:ext cx="31470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  <a:r>
                <a:rPr lang="en-US" dirty="0" smtClean="0"/>
                <a:t>uantifies charge separation </a:t>
              </a:r>
            </a:p>
            <a:p>
              <a:r>
                <a:rPr lang="en-US" dirty="0"/>
                <a:t>a</a:t>
              </a:r>
              <a:r>
                <a:rPr lang="en-US" dirty="0" smtClean="0"/>
                <a:t>long the B-field</a:t>
              </a:r>
              <a:endParaRPr lang="en-US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657600" y="2364513"/>
            <a:ext cx="2771775" cy="1944460"/>
            <a:chOff x="3657600" y="2759040"/>
            <a:chExt cx="2771775" cy="1944460"/>
          </a:xfrm>
        </p:grpSpPr>
        <p:grpSp>
          <p:nvGrpSpPr>
            <p:cNvPr id="38" name="Group 37"/>
            <p:cNvGrpSpPr/>
            <p:nvPr/>
          </p:nvGrpSpPr>
          <p:grpSpPr>
            <a:xfrm>
              <a:off x="3657600" y="2759040"/>
              <a:ext cx="2621419" cy="1944460"/>
              <a:chOff x="3959372" y="394080"/>
              <a:chExt cx="2621419" cy="1944460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3959372" y="394080"/>
                <a:ext cx="2621419" cy="1944460"/>
                <a:chOff x="3959372" y="394080"/>
                <a:chExt cx="2621419" cy="1944460"/>
              </a:xfrm>
            </p:grpSpPr>
            <p:grpSp>
              <p:nvGrpSpPr>
                <p:cNvPr id="41" name="Group 40"/>
                <p:cNvGrpSpPr/>
                <p:nvPr/>
              </p:nvGrpSpPr>
              <p:grpSpPr>
                <a:xfrm>
                  <a:off x="4023276" y="394080"/>
                  <a:ext cx="2557515" cy="1944460"/>
                  <a:chOff x="3915228" y="450006"/>
                  <a:chExt cx="2557515" cy="1944460"/>
                </a:xfrm>
              </p:grpSpPr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5110103" y="450006"/>
                    <a:ext cx="3513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i="0" dirty="0" smtClean="0"/>
                      <a:t>B</a:t>
                    </a:r>
                    <a:endParaRPr lang="en-US" b="1" i="0" dirty="0"/>
                  </a:p>
                </p:txBody>
              </p:sp>
              <p:pic>
                <p:nvPicPr>
                  <p:cNvPr id="44" name="Picture 43"/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4098844" y="737415"/>
                    <a:ext cx="2373899" cy="1477798"/>
                  </a:xfrm>
                  <a:prstGeom prst="rect">
                    <a:avLst/>
                  </a:prstGeom>
                </p:spPr>
              </p:pic>
              <p:cxnSp>
                <p:nvCxnSpPr>
                  <p:cNvPr id="45" name="Straight Arrow Connector 44"/>
                  <p:cNvCxnSpPr/>
                  <p:nvPr/>
                </p:nvCxnSpPr>
                <p:spPr>
                  <a:xfrm flipV="1">
                    <a:off x="4158281" y="1657928"/>
                    <a:ext cx="0" cy="447447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Arrow Connector 45"/>
                  <p:cNvCxnSpPr/>
                  <p:nvPr/>
                </p:nvCxnSpPr>
                <p:spPr>
                  <a:xfrm>
                    <a:off x="5334000" y="2094344"/>
                    <a:ext cx="53340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5442241" y="2025134"/>
                    <a:ext cx="3000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x</a:t>
                    </a:r>
                    <a:endParaRPr lang="en-US" dirty="0"/>
                  </a:p>
                </p:txBody>
              </p:sp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3915228" y="1696985"/>
                    <a:ext cx="3000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y</a:t>
                    </a:r>
                    <a:endParaRPr lang="en-US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TextBox 41"/>
                    <p:cNvSpPr txBox="1"/>
                    <p:nvPr/>
                  </p:nvSpPr>
                  <p:spPr>
                    <a:xfrm>
                      <a:off x="3959372" y="934614"/>
                      <a:ext cx="85234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 smtClean="0"/>
                        <a:t>Reaction</a:t>
                      </a:r>
                    </a:p>
                    <a:p>
                      <a:r>
                        <a:rPr lang="en-US" sz="1200" dirty="0" smtClean="0"/>
                        <a:t>Plane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a14:m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42" name="TextBox 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59372" y="934614"/>
                      <a:ext cx="852348" cy="461665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t="-2667" b="-9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0" name="Straight Arrow Connector 39"/>
              <p:cNvCxnSpPr/>
              <p:nvPr/>
            </p:nvCxnSpPr>
            <p:spPr>
              <a:xfrm>
                <a:off x="4648200" y="1165446"/>
                <a:ext cx="163520" cy="12995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Rectangle 60"/>
            <p:cNvSpPr/>
            <p:nvPr/>
          </p:nvSpPr>
          <p:spPr>
            <a:xfrm>
              <a:off x="6276975" y="2923355"/>
              <a:ext cx="152400" cy="16424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3" name="Straight Arrow Connector 52"/>
          <p:cNvCxnSpPr/>
          <p:nvPr/>
        </p:nvCxnSpPr>
        <p:spPr>
          <a:xfrm flipV="1">
            <a:off x="5299766" y="3488992"/>
            <a:ext cx="1278022" cy="2"/>
          </a:xfrm>
          <a:prstGeom prst="straightConnector1">
            <a:avLst/>
          </a:prstGeom>
          <a:ln w="34925" cmpd="sng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14" name="Group 13313"/>
          <p:cNvGrpSpPr/>
          <p:nvPr/>
        </p:nvGrpSpPr>
        <p:grpSpPr>
          <a:xfrm>
            <a:off x="5904594" y="2788339"/>
            <a:ext cx="3110344" cy="1265268"/>
            <a:chOff x="5904594" y="2788339"/>
            <a:chExt cx="3110344" cy="1265268"/>
          </a:xfrm>
        </p:grpSpPr>
        <p:graphicFrame>
          <p:nvGraphicFramePr>
            <p:cNvPr id="49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5967662"/>
                </p:ext>
              </p:extLst>
            </p:nvPr>
          </p:nvGraphicFramePr>
          <p:xfrm>
            <a:off x="6831407" y="2788339"/>
            <a:ext cx="913657" cy="397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27653" name="Equation" r:id="rId13" imgW="583920" imgH="253800" progId="Equation.DSMT4">
                    <p:embed/>
                  </p:oleObj>
                </mc:Choice>
                <mc:Fallback>
                  <p:oleObj name="Equation" r:id="rId13" imgW="58392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831407" y="2788339"/>
                          <a:ext cx="913657" cy="397242"/>
                        </a:xfrm>
                        <a:prstGeom prst="rect">
                          <a:avLst/>
                        </a:prstGeom>
                        <a:solidFill>
                          <a:srgbClr val="FFFF00">
                            <a:alpha val="16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TextBox 53"/>
            <p:cNvSpPr txBox="1"/>
            <p:nvPr/>
          </p:nvSpPr>
          <p:spPr>
            <a:xfrm>
              <a:off x="5904594" y="3130277"/>
              <a:ext cx="31103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</a:t>
              </a:r>
              <a:r>
                <a:rPr lang="en-US" dirty="0" smtClean="0"/>
                <a:t>uantifies charge separation</a:t>
              </a:r>
            </a:p>
            <a:p>
              <a:r>
                <a:rPr lang="en-US" dirty="0"/>
                <a:t>p</a:t>
              </a:r>
              <a:r>
                <a:rPr lang="en-US" dirty="0" smtClean="0"/>
                <a:t>erpendicular to the B-field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(measures only background)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3316" name="Group 13315"/>
          <p:cNvGrpSpPr/>
          <p:nvPr/>
        </p:nvGrpSpPr>
        <p:grpSpPr>
          <a:xfrm>
            <a:off x="487806" y="5184234"/>
            <a:ext cx="8433793" cy="987966"/>
            <a:chOff x="487806" y="5184234"/>
            <a:chExt cx="8433793" cy="987966"/>
          </a:xfrm>
        </p:grpSpPr>
        <p:grpSp>
          <p:nvGrpSpPr>
            <p:cNvPr id="59" name="Group 58"/>
            <p:cNvGrpSpPr/>
            <p:nvPr/>
          </p:nvGrpSpPr>
          <p:grpSpPr>
            <a:xfrm>
              <a:off x="487806" y="5184234"/>
              <a:ext cx="8433793" cy="710769"/>
              <a:chOff x="673973" y="4532480"/>
              <a:chExt cx="8433793" cy="710769"/>
            </a:xfrm>
          </p:grpSpPr>
          <p:graphicFrame>
            <p:nvGraphicFramePr>
              <p:cNvPr id="51" name="Object 5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52468798"/>
                  </p:ext>
                </p:extLst>
              </p:nvPr>
            </p:nvGraphicFramePr>
            <p:xfrm>
              <a:off x="1371600" y="4864095"/>
              <a:ext cx="897998" cy="3791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27654" name="Equation" r:id="rId15" imgW="571320" imgH="241200" progId="Equation.DSMT4">
                      <p:embed/>
                    </p:oleObj>
                  </mc:Choice>
                  <mc:Fallback>
                    <p:oleObj name="Equation" r:id="rId15" imgW="571320" imgH="2412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1371600" y="4864095"/>
                            <a:ext cx="897998" cy="37915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5" name="Object 5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58511047"/>
                  </p:ext>
                </p:extLst>
              </p:nvPr>
            </p:nvGraphicFramePr>
            <p:xfrm>
              <a:off x="2726798" y="4840148"/>
              <a:ext cx="883748" cy="3927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27655" name="Equation" r:id="rId17" imgW="571320" imgH="253800" progId="Equation.DSMT4">
                      <p:embed/>
                    </p:oleObj>
                  </mc:Choice>
                  <mc:Fallback>
                    <p:oleObj name="Equation" r:id="rId17" imgW="571320" imgH="2538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8"/>
                          <a:stretch>
                            <a:fillRect/>
                          </a:stretch>
                        </p:blipFill>
                        <p:spPr>
                          <a:xfrm>
                            <a:off x="2726798" y="4840148"/>
                            <a:ext cx="883748" cy="39277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" name="TextBox 55"/>
              <p:cNvSpPr txBox="1"/>
              <p:nvPr/>
            </p:nvSpPr>
            <p:spPr>
              <a:xfrm>
                <a:off x="2195585" y="4844766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  <a:r>
                  <a:rPr lang="en-US" dirty="0" smtClean="0"/>
                  <a:t>nd </a:t>
                </a:r>
                <a:endParaRPr lang="en-US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421593" y="4829175"/>
                <a:ext cx="56861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are both insensitive to CME-driven charge separation</a:t>
                </a:r>
                <a:endParaRPr lang="en-US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673973" y="4532480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0" u="sng" dirty="0" smtClean="0"/>
                  <a:t>Note</a:t>
                </a:r>
                <a:endParaRPr lang="en-US" b="1" i="0" u="sng" dirty="0"/>
              </a:p>
            </p:txBody>
          </p:sp>
        </p:grpSp>
        <p:sp>
          <p:nvSpPr>
            <p:cNvPr id="63" name="Rectangle 62"/>
            <p:cNvSpPr/>
            <p:nvPr/>
          </p:nvSpPr>
          <p:spPr>
            <a:xfrm>
              <a:off x="2981778" y="5802868"/>
              <a:ext cx="34932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(they measure </a:t>
              </a:r>
              <a:r>
                <a:rPr lang="en-US" dirty="0">
                  <a:solidFill>
                    <a:srgbClr val="0070C0"/>
                  </a:solidFill>
                </a:rPr>
                <a:t>only background)</a:t>
              </a:r>
            </a:p>
          </p:txBody>
        </p:sp>
      </p:grpSp>
      <p:sp>
        <p:nvSpPr>
          <p:cNvPr id="13317" name="Rectangle 13316"/>
          <p:cNvSpPr/>
          <p:nvPr/>
        </p:nvSpPr>
        <p:spPr>
          <a:xfrm>
            <a:off x="6981574" y="514530"/>
            <a:ext cx="1848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600" dirty="0"/>
              <a:t>N. Magdy et al. </a:t>
            </a:r>
            <a:endParaRPr lang="da-DK" sz="1600" dirty="0" smtClean="0"/>
          </a:p>
          <a:p>
            <a:r>
              <a:rPr lang="da-DK" sz="1600" dirty="0" smtClean="0"/>
              <a:t>arXiv</a:t>
            </a:r>
            <a:r>
              <a:rPr lang="da-DK" sz="1600" dirty="0"/>
              <a:t>: 1710.01717</a:t>
            </a:r>
            <a:endParaRPr lang="en-US" sz="1600" dirty="0"/>
          </a:p>
        </p:txBody>
      </p:sp>
      <p:grpSp>
        <p:nvGrpSpPr>
          <p:cNvPr id="13320" name="Group 13319"/>
          <p:cNvGrpSpPr/>
          <p:nvPr/>
        </p:nvGrpSpPr>
        <p:grpSpPr>
          <a:xfrm>
            <a:off x="272497" y="4364573"/>
            <a:ext cx="8543805" cy="646331"/>
            <a:chOff x="272497" y="4364573"/>
            <a:chExt cx="8543805" cy="646331"/>
          </a:xfrm>
        </p:grpSpPr>
        <p:sp>
          <p:nvSpPr>
            <p:cNvPr id="13312" name="Rectangle 13311"/>
            <p:cNvSpPr/>
            <p:nvPr/>
          </p:nvSpPr>
          <p:spPr>
            <a:xfrm>
              <a:off x="272497" y="4364573"/>
              <a:ext cx="85438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The </a:t>
              </a:r>
              <a:r>
                <a:rPr lang="en-US" dirty="0" smtClean="0">
                  <a:solidFill>
                    <a:srgbClr val="FF0000"/>
                  </a:solidFill>
                </a:rPr>
                <a:t>             correlator measures the </a:t>
              </a:r>
              <a:r>
                <a:rPr lang="en-US" dirty="0">
                  <a:solidFill>
                    <a:srgbClr val="FF0000"/>
                  </a:solidFill>
                </a:rPr>
                <a:t>magnitude of charge separation parallel to </a:t>
              </a:r>
              <a:endParaRPr lang="en-US" dirty="0" smtClean="0">
                <a:solidFill>
                  <a:srgbClr val="FF0000"/>
                </a:solidFill>
              </a:endParaRPr>
            </a:p>
            <a:p>
              <a:r>
                <a:rPr lang="en-US" dirty="0" smtClean="0">
                  <a:solidFill>
                    <a:srgbClr val="FF0000"/>
                  </a:solidFill>
                </a:rPr>
                <a:t>the B-field, relative </a:t>
              </a:r>
              <a:r>
                <a:rPr lang="en-US" dirty="0">
                  <a:solidFill>
                    <a:srgbClr val="FF0000"/>
                  </a:solidFill>
                </a:rPr>
                <a:t>to that for charge separation perpendicular to the </a:t>
              </a:r>
              <a:r>
                <a:rPr lang="en-US" dirty="0" smtClean="0">
                  <a:solidFill>
                    <a:srgbClr val="FF0000"/>
                  </a:solidFill>
                </a:rPr>
                <a:t>B-field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13318" name="Object 133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3576578"/>
                </p:ext>
              </p:extLst>
            </p:nvPr>
          </p:nvGraphicFramePr>
          <p:xfrm>
            <a:off x="990600" y="4412970"/>
            <a:ext cx="788643" cy="3257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27656" name="Equation" r:id="rId19" imgW="583920" imgH="241200" progId="Equation.DSMT4">
                    <p:embed/>
                  </p:oleObj>
                </mc:Choice>
                <mc:Fallback>
                  <p:oleObj name="Equation" r:id="rId19" imgW="58392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990600" y="4412970"/>
                          <a:ext cx="788643" cy="32574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3" name="Straight Arrow Connector 2"/>
          <p:cNvCxnSpPr/>
          <p:nvPr/>
        </p:nvCxnSpPr>
        <p:spPr>
          <a:xfrm>
            <a:off x="1600200" y="2806811"/>
            <a:ext cx="0" cy="1576234"/>
          </a:xfrm>
          <a:prstGeom prst="straightConnector1">
            <a:avLst/>
          </a:prstGeom>
          <a:ln w="25400" cmpd="sng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30558093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XIII Workshop on Particle Correlations and Femtoscopy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21842" y="27476"/>
            <a:ext cx="6100023" cy="43134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100" b="1" dirty="0" smtClean="0">
                <a:solidFill>
                  <a:srgbClr val="320CD6"/>
                </a:solidFill>
              </a:rPr>
              <a:t>The “New” Correlator – Correlation Functions</a:t>
            </a:r>
            <a:endParaRPr lang="en-US" sz="2100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775903"/>
              </p:ext>
            </p:extLst>
          </p:nvPr>
        </p:nvGraphicFramePr>
        <p:xfrm>
          <a:off x="78348" y="491087"/>
          <a:ext cx="3098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7870" name="Equation" r:id="rId5" imgW="1930320" imgH="482400" progId="Equation.DSMT4">
                  <p:embed/>
                </p:oleObj>
              </mc:Choice>
              <mc:Fallback>
                <p:oleObj name="Equation" r:id="rId5" imgW="1930320" imgH="4824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348" y="491087"/>
                        <a:ext cx="3098800" cy="7747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  <a:alpha val="13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2" name="Group 61"/>
          <p:cNvGrpSpPr/>
          <p:nvPr/>
        </p:nvGrpSpPr>
        <p:grpSpPr>
          <a:xfrm>
            <a:off x="3078020" y="2551340"/>
            <a:ext cx="2771775" cy="1944460"/>
            <a:chOff x="3657600" y="2759040"/>
            <a:chExt cx="2771775" cy="1944460"/>
          </a:xfrm>
        </p:grpSpPr>
        <p:grpSp>
          <p:nvGrpSpPr>
            <p:cNvPr id="38" name="Group 37"/>
            <p:cNvGrpSpPr/>
            <p:nvPr/>
          </p:nvGrpSpPr>
          <p:grpSpPr>
            <a:xfrm>
              <a:off x="3657600" y="2759040"/>
              <a:ext cx="2621419" cy="1944460"/>
              <a:chOff x="3959372" y="394080"/>
              <a:chExt cx="2621419" cy="1944460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3959372" y="394080"/>
                <a:ext cx="2621419" cy="1944460"/>
                <a:chOff x="3959372" y="394080"/>
                <a:chExt cx="2621419" cy="1944460"/>
              </a:xfrm>
            </p:grpSpPr>
            <p:grpSp>
              <p:nvGrpSpPr>
                <p:cNvPr id="41" name="Group 40"/>
                <p:cNvGrpSpPr/>
                <p:nvPr/>
              </p:nvGrpSpPr>
              <p:grpSpPr>
                <a:xfrm>
                  <a:off x="4023276" y="394080"/>
                  <a:ext cx="2557515" cy="1944460"/>
                  <a:chOff x="3915228" y="450006"/>
                  <a:chExt cx="2557515" cy="1944460"/>
                </a:xfrm>
              </p:grpSpPr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5110103" y="450006"/>
                    <a:ext cx="3513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i="0" dirty="0" smtClean="0"/>
                      <a:t>B</a:t>
                    </a:r>
                    <a:endParaRPr lang="en-US" b="1" i="0" dirty="0"/>
                  </a:p>
                </p:txBody>
              </p:sp>
              <p:pic>
                <p:nvPicPr>
                  <p:cNvPr id="44" name="Picture 43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098844" y="737415"/>
                    <a:ext cx="2373899" cy="1477798"/>
                  </a:xfrm>
                  <a:prstGeom prst="rect">
                    <a:avLst/>
                  </a:prstGeom>
                </p:spPr>
              </p:pic>
              <p:cxnSp>
                <p:nvCxnSpPr>
                  <p:cNvPr id="45" name="Straight Arrow Connector 44"/>
                  <p:cNvCxnSpPr/>
                  <p:nvPr/>
                </p:nvCxnSpPr>
                <p:spPr>
                  <a:xfrm flipV="1">
                    <a:off x="4158281" y="1657928"/>
                    <a:ext cx="0" cy="447447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Arrow Connector 45"/>
                  <p:cNvCxnSpPr/>
                  <p:nvPr/>
                </p:nvCxnSpPr>
                <p:spPr>
                  <a:xfrm>
                    <a:off x="5334000" y="2094344"/>
                    <a:ext cx="53340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5442241" y="2025134"/>
                    <a:ext cx="3000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x</a:t>
                    </a:r>
                    <a:endParaRPr lang="en-US" dirty="0"/>
                  </a:p>
                </p:txBody>
              </p:sp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3915228" y="1696985"/>
                    <a:ext cx="3000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y</a:t>
                    </a:r>
                    <a:endParaRPr lang="en-US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TextBox 41"/>
                    <p:cNvSpPr txBox="1"/>
                    <p:nvPr/>
                  </p:nvSpPr>
                  <p:spPr>
                    <a:xfrm>
                      <a:off x="3959372" y="934614"/>
                      <a:ext cx="85234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 smtClean="0"/>
                        <a:t>Reaction</a:t>
                      </a:r>
                    </a:p>
                    <a:p>
                      <a:r>
                        <a:rPr lang="en-US" sz="1200" dirty="0" smtClean="0"/>
                        <a:t>Plane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a14:m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42" name="TextBox 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59372" y="934614"/>
                      <a:ext cx="852348" cy="46166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t="-2667" b="-9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0" name="Straight Arrow Connector 39"/>
              <p:cNvCxnSpPr/>
              <p:nvPr/>
            </p:nvCxnSpPr>
            <p:spPr>
              <a:xfrm>
                <a:off x="4648200" y="1165446"/>
                <a:ext cx="163520" cy="12995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Rectangle 60"/>
            <p:cNvSpPr/>
            <p:nvPr/>
          </p:nvSpPr>
          <p:spPr>
            <a:xfrm>
              <a:off x="6276975" y="2923355"/>
              <a:ext cx="152400" cy="16424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3" name="Straight Arrow Connector 52"/>
          <p:cNvCxnSpPr/>
          <p:nvPr/>
        </p:nvCxnSpPr>
        <p:spPr>
          <a:xfrm flipV="1">
            <a:off x="4767759" y="3673575"/>
            <a:ext cx="975932" cy="2"/>
          </a:xfrm>
          <a:prstGeom prst="straightConnector1">
            <a:avLst/>
          </a:prstGeom>
          <a:ln w="34925" cmpd="sng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223646"/>
              </p:ext>
            </p:extLst>
          </p:nvPr>
        </p:nvGraphicFramePr>
        <p:xfrm>
          <a:off x="3429000" y="1770039"/>
          <a:ext cx="2202112" cy="639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7871" name="Equation" r:id="rId9" imgW="1485720" imgH="431640" progId="Equation.DSMT4">
                  <p:embed/>
                </p:oleObj>
              </mc:Choice>
              <mc:Fallback>
                <p:oleObj name="Equation" r:id="rId9" imgW="1485720" imgH="43164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29000" y="1770039"/>
                        <a:ext cx="2202112" cy="639930"/>
                      </a:xfrm>
                      <a:prstGeom prst="rect">
                        <a:avLst/>
                      </a:prstGeom>
                      <a:solidFill>
                        <a:srgbClr val="FFFF00">
                          <a:alpha val="57000"/>
                        </a:srgbClr>
                      </a:solidFill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65182"/>
              </p:ext>
            </p:extLst>
          </p:nvPr>
        </p:nvGraphicFramePr>
        <p:xfrm>
          <a:off x="5883055" y="3697288"/>
          <a:ext cx="220186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7872" name="Equation" r:id="rId11" imgW="1485720" imgH="685800" progId="Equation.DSMT4">
                  <p:embed/>
                </p:oleObj>
              </mc:Choice>
              <mc:Fallback>
                <p:oleObj name="Equation" r:id="rId11" imgW="1485720" imgH="685800" progId="Equation.DSMT4">
                  <p:embed/>
                  <p:pic>
                    <p:nvPicPr>
                      <p:cNvPr id="50" name="Object 4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883055" y="3697288"/>
                        <a:ext cx="2201863" cy="1016000"/>
                      </a:xfrm>
                      <a:prstGeom prst="rect">
                        <a:avLst/>
                      </a:prstGeom>
                      <a:solidFill>
                        <a:srgbClr val="FFFF00">
                          <a:alpha val="68000"/>
                        </a:srgbClr>
                      </a:solidFill>
                      <a:ln>
                        <a:solidFill>
                          <a:srgbClr val="3366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5964615" y="1624166"/>
            <a:ext cx="2736047" cy="1483486"/>
            <a:chOff x="6153492" y="1415132"/>
            <a:chExt cx="2736047" cy="1483486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52259398"/>
                    </p:ext>
                  </p:extLst>
                </p:nvPr>
              </p:nvGraphicFramePr>
              <p:xfrm>
                <a:off x="6153492" y="1415132"/>
                <a:ext cx="2736047" cy="74349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937873" name="Equation" r:id="rId13" imgW="2336760" imgH="634680" progId="Equation.DSMT4">
                        <p:embed/>
                      </p:oleObj>
                    </mc:Choice>
                    <mc:Fallback>
                      <p:oleObj name="Equation" r:id="rId13" imgW="2336760" imgH="634680" progId="Equation.DSMT4">
                        <p:embed/>
                        <p:pic>
                          <p:nvPicPr>
                            <p:cNvPr id="3" name="Object 2"/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153492" y="1415132"/>
                              <a:ext cx="2736047" cy="743491"/>
                            </a:xfrm>
                            <a:prstGeom prst="rect">
                              <a:avLst/>
                            </a:prstGeom>
                            <a:solidFill>
                              <a:srgbClr val="FFFF00">
                                <a:alpha val="25000"/>
                              </a:srgbClr>
                            </a:solidFill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52259398"/>
                    </p:ext>
                  </p:extLst>
                </p:nvPr>
              </p:nvGraphicFramePr>
              <p:xfrm>
                <a:off x="6153492" y="1415132"/>
                <a:ext cx="2736047" cy="74349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937573" name="Equation" r:id="rId15" imgW="2336760" imgH="634680" progId="Equation.DSMT4">
                        <p:embed/>
                      </p:oleObj>
                    </mc:Choice>
                    <mc:Fallback>
                      <p:oleObj name="Equation" r:id="rId15" imgW="2336760" imgH="634680" progId="Equation.DSMT4">
                        <p:embed/>
                        <p:pic>
                          <p:nvPicPr>
                            <p:cNvPr id="3" name="Object 2"/>
                            <p:cNvPicPr/>
                            <p:nvPr/>
                          </p:nvPicPr>
                          <p:blipFill>
                            <a:blip r:embed="rId1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153492" y="1415132"/>
                              <a:ext cx="2736047" cy="743491"/>
                            </a:xfrm>
                            <a:prstGeom prst="rect">
                              <a:avLst/>
                            </a:prstGeom>
                            <a:solidFill>
                              <a:srgbClr val="FFFF00">
                                <a:alpha val="25000"/>
                              </a:srgbClr>
                            </a:solidFill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7521515" y="2560064"/>
                  <a:ext cx="940514" cy="338554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n = #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a14:m>
                  <a:endParaRPr lang="en-US" baseline="30000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1515" y="2560064"/>
                  <a:ext cx="940514" cy="338554"/>
                </a:xfrm>
                <a:prstGeom prst="rect">
                  <a:avLst/>
                </a:prstGeom>
                <a:blipFill>
                  <a:blip r:embed="rId17"/>
                  <a:stretch>
                    <a:fillRect l="-3205" t="-3448" b="-18966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6494287" y="2559668"/>
                  <a:ext cx="940514" cy="338554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p = #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a14:m>
                  <a:endParaRPr lang="en-US" baseline="30000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4287" y="2559668"/>
                  <a:ext cx="940514" cy="338554"/>
                </a:xfrm>
                <a:prstGeom prst="rect">
                  <a:avLst/>
                </a:prstGeom>
                <a:blipFill>
                  <a:blip r:embed="rId18"/>
                  <a:stretch>
                    <a:fillRect l="-2548" t="-3448" b="-18966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78528628"/>
                    </p:ext>
                  </p:extLst>
                </p:nvPr>
              </p:nvGraphicFramePr>
              <p:xfrm>
                <a:off x="7011486" y="2207376"/>
                <a:ext cx="1268576" cy="32620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937874" name="Equation" r:id="rId19" imgW="888840" imgH="228600" progId="Equation.DSMT4">
                        <p:embed/>
                      </p:oleObj>
                    </mc:Choice>
                    <mc:Fallback>
                      <p:oleObj name="Equation" r:id="rId19" imgW="888840" imgH="228600" progId="Equation.DSMT4">
                        <p:embed/>
                        <p:pic>
                          <p:nvPicPr>
                            <p:cNvPr id="5" name="Object 4"/>
                            <p:cNvPicPr/>
                            <p:nvPr/>
                          </p:nvPicPr>
                          <p:blipFill>
                            <a:blip r:embed="rId2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011486" y="2207376"/>
                              <a:ext cx="1268576" cy="326205"/>
                            </a:xfrm>
                            <a:prstGeom prst="rect">
                              <a:avLst/>
                            </a:prstGeom>
                            <a:solidFill>
                              <a:srgbClr val="FFFF00">
                                <a:alpha val="32000"/>
                              </a:srgbClr>
                            </a:solidFill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5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78528628"/>
                    </p:ext>
                  </p:extLst>
                </p:nvPr>
              </p:nvGraphicFramePr>
              <p:xfrm>
                <a:off x="7011486" y="2207376"/>
                <a:ext cx="1268576" cy="32620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937574" name="Equation" r:id="rId21" imgW="888840" imgH="228600" progId="Equation.DSMT4">
                        <p:embed/>
                      </p:oleObj>
                    </mc:Choice>
                    <mc:Fallback>
                      <p:oleObj name="Equation" r:id="rId21" imgW="888840" imgH="228600" progId="Equation.DSMT4">
                        <p:embed/>
                        <p:pic>
                          <p:nvPicPr>
                            <p:cNvPr id="5" name="Object 4"/>
                            <p:cNvPicPr/>
                            <p:nvPr/>
                          </p:nvPicPr>
                          <p:blipFill>
                            <a:blip r:embed="rId2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011486" y="2207376"/>
                              <a:ext cx="1268576" cy="326205"/>
                            </a:xfrm>
                            <a:prstGeom prst="rect">
                              <a:avLst/>
                            </a:prstGeom>
                            <a:solidFill>
                              <a:srgbClr val="FFFF00">
                                <a:alpha val="32000"/>
                              </a:srgbClr>
                            </a:solidFill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21842" y="3059368"/>
            <a:ext cx="3521899" cy="1788105"/>
            <a:chOff x="-34874" y="3649510"/>
            <a:chExt cx="3692473" cy="1788105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1401755"/>
                </p:ext>
              </p:extLst>
            </p:nvPr>
          </p:nvGraphicFramePr>
          <p:xfrm>
            <a:off x="937584" y="3649510"/>
            <a:ext cx="1214741" cy="358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37875" name="Equation" r:id="rId23" imgW="774360" imgH="228600" progId="Equation.DSMT4">
                    <p:embed/>
                  </p:oleObj>
                </mc:Choice>
                <mc:Fallback>
                  <p:oleObj name="Equation" r:id="rId23" imgW="774360" imgH="228600" progId="Equation.DSMT4">
                    <p:embed/>
                    <p:pic>
                      <p:nvPicPr>
                        <p:cNvPr id="6" name="Object 5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937584" y="3649510"/>
                          <a:ext cx="1214741" cy="358448"/>
                        </a:xfrm>
                        <a:prstGeom prst="rect">
                          <a:avLst/>
                        </a:prstGeom>
                        <a:solidFill>
                          <a:srgbClr val="FFFF00">
                            <a:alpha val="25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ctangle 6"/>
            <p:cNvSpPr/>
            <p:nvPr/>
          </p:nvSpPr>
          <p:spPr>
            <a:xfrm>
              <a:off x="-34874" y="3960287"/>
              <a:ext cx="3692473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dirty="0"/>
                <a:t>i</a:t>
              </a:r>
              <a:r>
                <a:rPr lang="en-US" dirty="0" smtClean="0"/>
                <a:t>s obtained </a:t>
              </a:r>
              <a:r>
                <a:rPr lang="en-US" dirty="0"/>
                <a:t>from the same events, following random reassignment (shuffling) of </a:t>
              </a:r>
              <a:endParaRPr lang="en-US" dirty="0" smtClean="0"/>
            </a:p>
            <a:p>
              <a:pPr algn="l"/>
              <a:r>
                <a:rPr lang="en-US" b="1" dirty="0" smtClean="0"/>
                <a:t>only</a:t>
              </a:r>
              <a:r>
                <a:rPr lang="en-US" dirty="0" smtClean="0"/>
                <a:t> the </a:t>
              </a:r>
              <a:r>
                <a:rPr lang="en-US" dirty="0"/>
                <a:t>charge of </a:t>
              </a:r>
              <a:r>
                <a:rPr lang="en-US" dirty="0" smtClean="0"/>
                <a:t>each </a:t>
              </a:r>
            </a:p>
            <a:p>
              <a:pPr algn="l"/>
              <a:r>
                <a:rPr lang="en-US" dirty="0" smtClean="0"/>
                <a:t>particle </a:t>
              </a:r>
              <a:r>
                <a:rPr lang="en-US" dirty="0"/>
                <a:t>in an event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3530" y="1689905"/>
            <a:ext cx="3310994" cy="1229602"/>
            <a:chOff x="-58483" y="1860601"/>
            <a:chExt cx="3372462" cy="12296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>
                <a:xfrm>
                  <a:off x="-58483" y="2166873"/>
                  <a:ext cx="3372462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l"/>
                  <a:r>
                    <a:rPr lang="en-US" i="0" dirty="0" smtClean="0">
                      <a:solidFill>
                        <a:srgbClr val="000099"/>
                      </a:solidFill>
                    </a:rPr>
                    <a:t>is </a:t>
                  </a:r>
                  <a:r>
                    <a:rPr lang="en-US" i="0" dirty="0">
                      <a:solidFill>
                        <a:srgbClr val="000099"/>
                      </a:solidFill>
                    </a:rPr>
                    <a:t>the distribution over events, of the </a:t>
                  </a:r>
                  <a:r>
                    <a:rPr lang="en-US" i="0" dirty="0" smtClean="0">
                      <a:solidFill>
                        <a:srgbClr val="000099"/>
                      </a:solidFill>
                    </a:rPr>
                    <a:t> event-by-event </a:t>
                  </a:r>
                  <a:r>
                    <a:rPr lang="en-US" i="0" dirty="0">
                      <a:solidFill>
                        <a:srgbClr val="000099"/>
                      </a:solidFill>
                    </a:rPr>
                    <a:t>averaged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</m:oMath>
                  </a14:m>
                  <a:endParaRPr lang="en-US" i="0" dirty="0">
                    <a:solidFill>
                      <a:srgbClr val="000099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8483" y="2166873"/>
                  <a:ext cx="3372462" cy="923330"/>
                </a:xfrm>
                <a:prstGeom prst="rect">
                  <a:avLst/>
                </a:prstGeom>
                <a:blipFill>
                  <a:blip r:embed="rId25"/>
                  <a:stretch>
                    <a:fillRect l="-1657" t="-3289" r="-184"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" name="Object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05967916"/>
                    </p:ext>
                  </p:extLst>
                </p:nvPr>
              </p:nvGraphicFramePr>
              <p:xfrm>
                <a:off x="916868" y="1860601"/>
                <a:ext cx="988132" cy="37843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937876" name="Equation" r:id="rId26" imgW="596880" imgH="228600" progId="Equation.DSMT4">
                        <p:embed/>
                      </p:oleObj>
                    </mc:Choice>
                    <mc:Fallback>
                      <p:oleObj name="Equation" r:id="rId26" imgW="596880" imgH="228600" progId="Equation.DSMT4">
                        <p:embed/>
                        <p:pic>
                          <p:nvPicPr>
                            <p:cNvPr id="8" name="Object 7"/>
                            <p:cNvPicPr/>
                            <p:nvPr/>
                          </p:nvPicPr>
                          <p:blipFill>
                            <a:blip r:embed="rId2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16868" y="1860601"/>
                              <a:ext cx="988132" cy="378434"/>
                            </a:xfrm>
                            <a:prstGeom prst="rect">
                              <a:avLst/>
                            </a:prstGeom>
                            <a:solidFill>
                              <a:srgbClr val="FFFF00">
                                <a:alpha val="35000"/>
                              </a:srgbClr>
                            </a:solidFill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8" name="Object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05967916"/>
                    </p:ext>
                  </p:extLst>
                </p:nvPr>
              </p:nvGraphicFramePr>
              <p:xfrm>
                <a:off x="916868" y="1860601"/>
                <a:ext cx="988132" cy="37843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937576" name="Equation" r:id="rId28" imgW="596880" imgH="228600" progId="Equation.DSMT4">
                        <p:embed/>
                      </p:oleObj>
                    </mc:Choice>
                    <mc:Fallback>
                      <p:oleObj name="Equation" r:id="rId28" imgW="596880" imgH="228600" progId="Equation.DSMT4">
                        <p:embed/>
                        <p:pic>
                          <p:nvPicPr>
                            <p:cNvPr id="8" name="Object 7"/>
                            <p:cNvPicPr/>
                            <p:nvPr/>
                          </p:nvPicPr>
                          <p:blipFill>
                            <a:blip r:embed="rId2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16868" y="1860601"/>
                              <a:ext cx="988132" cy="378434"/>
                            </a:xfrm>
                            <a:prstGeom prst="rect">
                              <a:avLst/>
                            </a:prstGeom>
                            <a:solidFill>
                              <a:srgbClr val="FFFF00">
                                <a:alpha val="35000"/>
                              </a:srgbClr>
                            </a:solidFill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12" name="Rectangle 11"/>
          <p:cNvSpPr/>
          <p:nvPr/>
        </p:nvSpPr>
        <p:spPr>
          <a:xfrm>
            <a:off x="35866" y="1231026"/>
            <a:ext cx="8201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rgbClr val="FF0000"/>
                </a:solidFill>
              </a:rPr>
              <a:t>Correlation functions are </a:t>
            </a:r>
            <a:r>
              <a:rPr lang="en-US" b="1" i="0" dirty="0">
                <a:solidFill>
                  <a:srgbClr val="FF0000"/>
                </a:solidFill>
              </a:rPr>
              <a:t>constructed from the ratio of two distributions</a:t>
            </a:r>
          </a:p>
        </p:txBody>
      </p:sp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743493"/>
              </p:ext>
            </p:extLst>
          </p:nvPr>
        </p:nvGraphicFramePr>
        <p:xfrm>
          <a:off x="24779" y="4994646"/>
          <a:ext cx="474821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7877" name="Equation" r:id="rId30" imgW="2869920" imgH="228600" progId="Equation.DSMT4">
                  <p:embed/>
                </p:oleObj>
              </mc:Choice>
              <mc:Fallback>
                <p:oleObj name="Equation" r:id="rId30" imgW="2869920" imgH="228600" progId="Equation.DSMT4">
                  <p:embed/>
                  <p:pic>
                    <p:nvPicPr>
                      <p:cNvPr id="67" name="Object 66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4779" y="4994646"/>
                        <a:ext cx="4748213" cy="377825"/>
                      </a:xfrm>
                      <a:prstGeom prst="rect">
                        <a:avLst/>
                      </a:prstGeom>
                      <a:solidFill>
                        <a:srgbClr val="FFFF00">
                          <a:alpha val="35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681220"/>
              </p:ext>
            </p:extLst>
          </p:nvPr>
        </p:nvGraphicFramePr>
        <p:xfrm>
          <a:off x="35866" y="5433186"/>
          <a:ext cx="3941763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7878" name="Equation" r:id="rId32" imgW="2514600" imgH="228600" progId="Equation.DSMT4">
                  <p:embed/>
                </p:oleObj>
              </mc:Choice>
              <mc:Fallback>
                <p:oleObj name="Equation" r:id="rId32" imgW="2514600" imgH="228600" progId="Equation.DSMT4">
                  <p:embed/>
                  <p:pic>
                    <p:nvPicPr>
                      <p:cNvPr id="68" name="Object 67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35866" y="5433186"/>
                        <a:ext cx="3941763" cy="357188"/>
                      </a:xfrm>
                      <a:prstGeom prst="rect">
                        <a:avLst/>
                      </a:prstGeom>
                      <a:solidFill>
                        <a:srgbClr val="FFFF00">
                          <a:alpha val="25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4725486" y="4791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>
                <a:solidFill>
                  <a:srgbClr val="FB1525"/>
                </a:solidFill>
              </a:rPr>
              <a:t>contributions from CME-driven charge </a:t>
            </a:r>
            <a:r>
              <a:rPr lang="en-US" u="sng" dirty="0" smtClean="0">
                <a:solidFill>
                  <a:srgbClr val="FB1525"/>
                </a:solidFill>
              </a:rPr>
              <a:t>separation, vanish for this </a:t>
            </a:r>
          </a:p>
          <a:p>
            <a:r>
              <a:rPr lang="en-US" u="sng" dirty="0" smtClean="0">
                <a:solidFill>
                  <a:srgbClr val="FB1525"/>
                </a:solidFill>
              </a:rPr>
              <a:t>correlation function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6914417" y="429201"/>
            <a:ext cx="1848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600" dirty="0"/>
              <a:t>N. Magdy et al. </a:t>
            </a:r>
            <a:endParaRPr lang="da-DK" sz="1600" dirty="0" smtClean="0"/>
          </a:p>
          <a:p>
            <a:r>
              <a:rPr lang="da-DK" sz="1600" dirty="0" smtClean="0"/>
              <a:t>arXiv</a:t>
            </a:r>
            <a:r>
              <a:rPr lang="da-DK" sz="1600" dirty="0"/>
              <a:t>: 1710.01717</a:t>
            </a:r>
            <a:endParaRPr lang="en-US" sz="1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5655147" y="3113847"/>
            <a:ext cx="3469219" cy="369332"/>
            <a:chOff x="5692091" y="3113847"/>
            <a:chExt cx="3469219" cy="369332"/>
          </a:xfrm>
        </p:grpSpPr>
        <p:sp>
          <p:nvSpPr>
            <p:cNvPr id="16" name="TextBox 15"/>
            <p:cNvSpPr txBox="1"/>
            <p:nvPr/>
          </p:nvSpPr>
          <p:spPr>
            <a:xfrm>
              <a:off x="5692091" y="3113847"/>
              <a:ext cx="3469219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   </a:t>
              </a:r>
              <a:r>
                <a:rPr lang="en-US" sz="1700" b="1" i="0" dirty="0" smtClean="0">
                  <a:solidFill>
                    <a:schemeClr val="bg2">
                      <a:lumMod val="25000"/>
                    </a:schemeClr>
                  </a:solidFill>
                </a:rPr>
                <a:t>measures charge separation</a:t>
              </a:r>
              <a:endParaRPr lang="en-US" sz="1700" b="1" i="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graphicFrame>
          <p:nvGraphicFramePr>
            <p:cNvPr id="51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8453121"/>
                </p:ext>
              </p:extLst>
            </p:nvPr>
          </p:nvGraphicFramePr>
          <p:xfrm>
            <a:off x="5743653" y="3161523"/>
            <a:ext cx="371475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37879" name="Equation" r:id="rId34" imgW="228600" imgH="177480" progId="Equation.DSMT4">
                    <p:embed/>
                  </p:oleObj>
                </mc:Choice>
                <mc:Fallback>
                  <p:oleObj name="Equation" r:id="rId34" imgW="228600" imgH="177480" progId="Equation.DSMT4">
                    <p:embed/>
                    <p:pic>
                      <p:nvPicPr>
                        <p:cNvPr id="8" name="Object 7"/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5743653" y="3161523"/>
                          <a:ext cx="371475" cy="295275"/>
                        </a:xfrm>
                        <a:prstGeom prst="rect">
                          <a:avLst/>
                        </a:prstGeom>
                        <a:solidFill>
                          <a:srgbClr val="FFFF00">
                            <a:alpha val="35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val="925463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28109" t="3392" r="32898" b="86122"/>
          <a:stretch/>
        </p:blipFill>
        <p:spPr>
          <a:xfrm>
            <a:off x="4292408" y="708907"/>
            <a:ext cx="1981200" cy="533400"/>
          </a:xfrm>
          <a:prstGeom prst="rect">
            <a:avLst/>
          </a:prstGeom>
        </p:spPr>
      </p:pic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XIII Workshop on Particle Correlations and Femtoscopy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21842" y="27476"/>
            <a:ext cx="6100023" cy="43134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100" b="1" dirty="0" smtClean="0">
                <a:solidFill>
                  <a:srgbClr val="320CD6"/>
                </a:solidFill>
              </a:rPr>
              <a:t>The “New” Correlator &amp; Correlation Functions</a:t>
            </a:r>
            <a:endParaRPr lang="en-US" sz="2100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65394"/>
              </p:ext>
            </p:extLst>
          </p:nvPr>
        </p:nvGraphicFramePr>
        <p:xfrm>
          <a:off x="78348" y="491087"/>
          <a:ext cx="3098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580" name="Equation" r:id="rId6" imgW="1930320" imgH="482400" progId="Equation.DSMT4">
                  <p:embed/>
                </p:oleObj>
              </mc:Choice>
              <mc:Fallback>
                <p:oleObj name="Equation" r:id="rId6" imgW="1930320" imgH="4824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348" y="491087"/>
                        <a:ext cx="3098800" cy="7747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  <a:alpha val="13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2" name="Group 61"/>
          <p:cNvGrpSpPr/>
          <p:nvPr/>
        </p:nvGrpSpPr>
        <p:grpSpPr>
          <a:xfrm>
            <a:off x="21842" y="2782626"/>
            <a:ext cx="2328012" cy="1856467"/>
            <a:chOff x="3657600" y="2759040"/>
            <a:chExt cx="2771775" cy="1944460"/>
          </a:xfrm>
        </p:grpSpPr>
        <p:grpSp>
          <p:nvGrpSpPr>
            <p:cNvPr id="38" name="Group 37"/>
            <p:cNvGrpSpPr/>
            <p:nvPr/>
          </p:nvGrpSpPr>
          <p:grpSpPr>
            <a:xfrm>
              <a:off x="3657600" y="2759040"/>
              <a:ext cx="2621419" cy="1944460"/>
              <a:chOff x="3959372" y="394080"/>
              <a:chExt cx="2621419" cy="1944460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3959372" y="394080"/>
                <a:ext cx="2621419" cy="1944460"/>
                <a:chOff x="3959372" y="394080"/>
                <a:chExt cx="2621419" cy="1944460"/>
              </a:xfrm>
            </p:grpSpPr>
            <p:grpSp>
              <p:nvGrpSpPr>
                <p:cNvPr id="41" name="Group 40"/>
                <p:cNvGrpSpPr/>
                <p:nvPr/>
              </p:nvGrpSpPr>
              <p:grpSpPr>
                <a:xfrm>
                  <a:off x="4023276" y="394080"/>
                  <a:ext cx="2557515" cy="1944460"/>
                  <a:chOff x="3915228" y="450006"/>
                  <a:chExt cx="2557515" cy="1944460"/>
                </a:xfrm>
              </p:grpSpPr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5110103" y="450006"/>
                    <a:ext cx="3513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i="0" dirty="0" smtClean="0"/>
                      <a:t>B</a:t>
                    </a:r>
                    <a:endParaRPr lang="en-US" b="1" i="0" dirty="0"/>
                  </a:p>
                </p:txBody>
              </p:sp>
              <p:pic>
                <p:nvPicPr>
                  <p:cNvPr id="44" name="Picture 43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4098844" y="737415"/>
                    <a:ext cx="2373899" cy="1477798"/>
                  </a:xfrm>
                  <a:prstGeom prst="rect">
                    <a:avLst/>
                  </a:prstGeom>
                </p:spPr>
              </p:pic>
              <p:cxnSp>
                <p:nvCxnSpPr>
                  <p:cNvPr id="45" name="Straight Arrow Connector 44"/>
                  <p:cNvCxnSpPr/>
                  <p:nvPr/>
                </p:nvCxnSpPr>
                <p:spPr>
                  <a:xfrm flipV="1">
                    <a:off x="4158281" y="1657928"/>
                    <a:ext cx="0" cy="447447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Arrow Connector 45"/>
                  <p:cNvCxnSpPr/>
                  <p:nvPr/>
                </p:nvCxnSpPr>
                <p:spPr>
                  <a:xfrm>
                    <a:off x="5334000" y="2094344"/>
                    <a:ext cx="53340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5442241" y="2025134"/>
                    <a:ext cx="3000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x</a:t>
                    </a:r>
                    <a:endParaRPr lang="en-US" dirty="0"/>
                  </a:p>
                </p:txBody>
              </p:sp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3915228" y="1696985"/>
                    <a:ext cx="3000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y</a:t>
                    </a:r>
                    <a:endParaRPr lang="en-US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TextBox 41"/>
                    <p:cNvSpPr txBox="1"/>
                    <p:nvPr/>
                  </p:nvSpPr>
                  <p:spPr>
                    <a:xfrm>
                      <a:off x="3959372" y="934614"/>
                      <a:ext cx="85234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 smtClean="0"/>
                        <a:t>Reaction</a:t>
                      </a:r>
                    </a:p>
                    <a:p>
                      <a:r>
                        <a:rPr lang="en-US" sz="1200" dirty="0" smtClean="0"/>
                        <a:t>Plane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a14:m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42" name="TextBox 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59372" y="934614"/>
                      <a:ext cx="852348" cy="46166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t="-2667" b="-9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0" name="Straight Arrow Connector 39"/>
              <p:cNvCxnSpPr/>
              <p:nvPr/>
            </p:nvCxnSpPr>
            <p:spPr>
              <a:xfrm>
                <a:off x="4648200" y="1165446"/>
                <a:ext cx="163520" cy="12995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Rectangle 60"/>
            <p:cNvSpPr/>
            <p:nvPr/>
          </p:nvSpPr>
          <p:spPr>
            <a:xfrm>
              <a:off x="6276975" y="2923355"/>
              <a:ext cx="152400" cy="16424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3" name="Straight Arrow Connector 52"/>
          <p:cNvCxnSpPr/>
          <p:nvPr/>
        </p:nvCxnSpPr>
        <p:spPr>
          <a:xfrm flipV="1">
            <a:off x="1693989" y="4191000"/>
            <a:ext cx="975932" cy="2"/>
          </a:xfrm>
          <a:prstGeom prst="straightConnector1">
            <a:avLst/>
          </a:prstGeom>
          <a:ln w="34925" cmpd="sng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117545"/>
              </p:ext>
            </p:extLst>
          </p:nvPr>
        </p:nvGraphicFramePr>
        <p:xfrm>
          <a:off x="442740" y="2170653"/>
          <a:ext cx="2202112" cy="639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581" name="Equation" r:id="rId10" imgW="1485720" imgH="431640" progId="Equation.DSMT4">
                  <p:embed/>
                </p:oleObj>
              </mc:Choice>
              <mc:Fallback>
                <p:oleObj name="Equation" r:id="rId10" imgW="14857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2740" y="2170653"/>
                        <a:ext cx="2202112" cy="639930"/>
                      </a:xfrm>
                      <a:prstGeom prst="rect">
                        <a:avLst/>
                      </a:prstGeom>
                      <a:solidFill>
                        <a:srgbClr val="FFFF00">
                          <a:alpha val="57000"/>
                        </a:srgbClr>
                      </a:solidFill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810191"/>
              </p:ext>
            </p:extLst>
          </p:nvPr>
        </p:nvGraphicFramePr>
        <p:xfrm>
          <a:off x="1729939" y="4237048"/>
          <a:ext cx="1957500" cy="903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582" name="Equation" r:id="rId12" imgW="1485720" imgH="685800" progId="Equation.DSMT4">
                  <p:embed/>
                </p:oleObj>
              </mc:Choice>
              <mc:Fallback>
                <p:oleObj name="Equation" r:id="rId12" imgW="1485720" imgH="6858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729939" y="4237048"/>
                        <a:ext cx="1957500" cy="903244"/>
                      </a:xfrm>
                      <a:prstGeom prst="rect">
                        <a:avLst/>
                      </a:prstGeom>
                      <a:solidFill>
                        <a:srgbClr val="FFFF00">
                          <a:alpha val="68000"/>
                        </a:srgbClr>
                      </a:solidFill>
                      <a:ln>
                        <a:solidFill>
                          <a:srgbClr val="3366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-71167" y="1303936"/>
            <a:ext cx="4054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B1525"/>
                </a:solidFill>
              </a:rPr>
              <a:t>Correlation functions are </a:t>
            </a:r>
            <a:r>
              <a:rPr lang="en-US" dirty="0">
                <a:solidFill>
                  <a:srgbClr val="FB1525"/>
                </a:solidFill>
              </a:rPr>
              <a:t>constructed </a:t>
            </a:r>
            <a:endParaRPr lang="en-US" dirty="0" smtClean="0">
              <a:solidFill>
                <a:srgbClr val="FB1525"/>
              </a:solidFill>
            </a:endParaRPr>
          </a:p>
          <a:p>
            <a:r>
              <a:rPr lang="en-US" dirty="0" smtClean="0">
                <a:solidFill>
                  <a:srgbClr val="FB1525"/>
                </a:solidFill>
              </a:rPr>
              <a:t>from Gaussian shaped distributions</a:t>
            </a:r>
            <a:endParaRPr lang="en-US" dirty="0">
              <a:solidFill>
                <a:srgbClr val="FB1525"/>
              </a:solidFill>
            </a:endParaRPr>
          </a:p>
        </p:txBody>
      </p: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802266"/>
              </p:ext>
            </p:extLst>
          </p:nvPr>
        </p:nvGraphicFramePr>
        <p:xfrm>
          <a:off x="1876892" y="5374621"/>
          <a:ext cx="7231063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583" name="Equation" r:id="rId14" imgW="4368600" imgH="533160" progId="Equation.DSMT4">
                  <p:embed/>
                </p:oleObj>
              </mc:Choice>
              <mc:Fallback>
                <p:oleObj name="Equation" r:id="rId14" imgW="4368600" imgH="533160" progId="Equation.DSMT4">
                  <p:embed/>
                  <p:pic>
                    <p:nvPicPr>
                      <p:cNvPr id="49" name="Object 48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876892" y="5374621"/>
                        <a:ext cx="7231063" cy="881063"/>
                      </a:xfrm>
                      <a:prstGeom prst="rect">
                        <a:avLst/>
                      </a:prstGeom>
                      <a:solidFill>
                        <a:srgbClr val="FFFF00">
                          <a:alpha val="35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6" t="10000" r="9738" b="13333"/>
          <a:stretch/>
        </p:blipFill>
        <p:spPr>
          <a:xfrm rot="5400000">
            <a:off x="4479064" y="744669"/>
            <a:ext cx="3894930" cy="48863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6" t="4444" r="9738" b="10000"/>
          <a:stretch/>
        </p:blipFill>
        <p:spPr>
          <a:xfrm rot="5400000">
            <a:off x="6775374" y="684456"/>
            <a:ext cx="2062479" cy="2674767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940739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IMATION_STYLE" val="Flying Arrow"/>
  <p:tag name="TEMP_ANIMATION_STYLE" val="Flying Arrow"/>
  <p:tag name="TEMP_EFFECTS_PREVIEW" val="1"/>
  <p:tag name="TEMP_SHOW_WITH_SHAPES" val="1"/>
  <p:tag name="TEMP_RECT_COLOR" val="55295"/>
  <p:tag name="TEMP_SHADOW" val="0"/>
  <p:tag name="TEMP_ENABLE_SOUND" val="1"/>
  <p:tag name="TEMP_SOUND" val="C:\Program Files\PowerPlugs\Animator\Sounds\Swish.wav"/>
  <p:tag name="TEMP_TITLEFADE" val="0"/>
  <p:tag name="TEMP_FADE_TO_GREY" val="1"/>
  <p:tag name="ISDEFTEXTURE" val="False"/>
  <p:tag name="TEXTURE" val="No"/>
  <p:tag name="PREVIEW_CLICKED" val="0"/>
  <p:tag name="FADE_TITLE" val="0"/>
  <p:tag name="SHOW_RECTANGLES" val="1"/>
  <p:tag name="FADE_AFTER_EFFECT" val="1"/>
  <p:tag name="ENABLE_SOUND" val="1"/>
  <p:tag name="PACKED_FLAG" val="0"/>
  <p:tag name="SHOW_PREVIEW" val="1"/>
  <p:tag name="SHADOW_SET" val="0"/>
  <p:tag name="SOUND_SET" val="C:\Program Files\PowerPlugs\Animator\Sounds\Swish.wav"/>
  <p:tag name="FIRST_SELECTED_SLID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PACKED_FLAG" val="0"/>
  <p:tag name="ANIMATION_STYLE" val="Flying Arrow"/>
  <p:tag name="FADE_AFTER_EFFECT" val="1"/>
  <p:tag name="ENABLE_SOUND" val="1"/>
  <p:tag name="FADE_TITLE" val="0"/>
  <p:tag name="RECTANGLECOLOR" val="55295"/>
  <p:tag name="SHOW_RECTANGLES" val="1"/>
  <p:tag name="SHADOW_SET" val="0"/>
  <p:tag name="SOUNDBACK" val="Swish"/>
  <p:tag name="ISDEFTEXTURE" val="False"/>
  <p:tag name="TEXTURE" val="No"/>
  <p:tag name="ANIMATE_DONE" val="1"/>
  <p:tag name="SOUND_SET" val="C:\Program Files\PowerPlugs\Animator\Sounds\Swish.wav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160217</TotalTime>
  <Words>1752</Words>
  <Application>Microsoft Office PowerPoint</Application>
  <PresentationFormat>On-screen Show (4:3)</PresentationFormat>
  <Paragraphs>365</Paragraphs>
  <Slides>23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Arial</vt:lpstr>
      <vt:lpstr>Arial</vt:lpstr>
      <vt:lpstr>Cambria Math</vt:lpstr>
      <vt:lpstr>CMR10</vt:lpstr>
      <vt:lpstr>Comic Sans MS</vt:lpstr>
      <vt:lpstr>Lucida Sans Unicode</vt:lpstr>
      <vt:lpstr>Times New Roman</vt:lpstr>
      <vt:lpstr>TimesNewRomanPSMT</vt:lpstr>
      <vt:lpstr>Verdana</vt:lpstr>
      <vt:lpstr>Wingdings</vt:lpstr>
      <vt:lpstr>Wingdings 2</vt:lpstr>
      <vt:lpstr>Wingdings 3</vt:lpstr>
      <vt:lpstr>Concourse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SUNYSB Nuclear Chemistry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Wolf Gerrit Holzmann</dc:creator>
  <cp:lastModifiedBy>rlacey</cp:lastModifiedBy>
  <cp:revision>4135</cp:revision>
  <dcterms:created xsi:type="dcterms:W3CDTF">2005-01-31T05:41:58Z</dcterms:created>
  <dcterms:modified xsi:type="dcterms:W3CDTF">2018-05-24T07:12:32Z</dcterms:modified>
</cp:coreProperties>
</file>