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1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_rels/notesSlide16.xml.rels" ContentType="application/vnd.openxmlformats-package.relationships+xml"/>
  <Override PartName="/ppt/notesSlides/_rels/notesSlide14.xml.rels" ContentType="application/vnd.openxmlformats-package.relationships+xml"/>
  <Override PartName="/ppt/notesSlides/_rels/notesSlide12.xml.rels" ContentType="application/vnd.openxmlformats-package.relationships+xml"/>
  <Override PartName="/ppt/notesSlides/_rels/notesSlide15.xml.rels" ContentType="application/vnd.openxmlformats-package.relationships+xml"/>
  <Override PartName="/ppt/notesSlides/_rels/notesSlide9.xml.rels" ContentType="application/vnd.openxmlformats-package.relationships+xml"/>
  <Override PartName="/ppt/notesSlides/_rels/notesSlide2.xml.rels" ContentType="application/vnd.openxmlformats-package.relationships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6.xml" ContentType="application/vnd.openxmlformats-officedocument.presentationml.notesSlide+xml"/>
  <Override PartName="/ppt/_rels/presentation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47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42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41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43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3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45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44.xml.rels" ContentType="application/vnd.openxmlformats-package.relationships+xml"/>
  <Override PartName="/ppt/slideLayouts/_rels/slideLayout46.xml.rels" ContentType="application/vnd.openxmlformats-package.relationships+xml"/>
  <Override PartName="/ppt/slideLayouts/_rels/slideLayout48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40.xml.rels" ContentType="application/vnd.openxmlformats-package.relationships+xml"/>
  <Override PartName="/ppt/slideLayouts/_rels/slideLayout39.xml.rels" ContentType="application/vnd.openxmlformats-package.relationships+xml"/>
  <Override PartName="/ppt/slideLayouts/slideLayout29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5.xml" ContentType="application/vnd.openxmlformats-officedocument.presentationml.slideLayout+xml"/>
  <Override PartName="/ppt/media/image29.jpeg" ContentType="image/jpeg"/>
  <Override PartName="/ppt/media/image52.jpeg" ContentType="image/jpeg"/>
  <Override PartName="/ppt/media/image24.png" ContentType="image/png"/>
  <Override PartName="/ppt/media/image23.png" ContentType="image/png"/>
  <Override PartName="/ppt/media/image22.png" ContentType="image/png"/>
  <Override PartName="/ppt/media/image21.jpeg" ContentType="image/jpeg"/>
  <Override PartName="/ppt/media/image28.jpeg" ContentType="image/jpeg"/>
  <Override PartName="/ppt/media/image20.png" ContentType="image/png"/>
  <Override PartName="/ppt/media/image36.jpeg" ContentType="image/jpeg"/>
  <Override PartName="/ppt/media/image19.png" ContentType="image/png"/>
  <Override PartName="/ppt/media/image18.jpeg" ContentType="image/jpeg"/>
  <Override PartName="/ppt/media/image15.png" ContentType="image/png"/>
  <Override PartName="/ppt/media/image16.jpeg" ContentType="image/jpeg"/>
  <Override PartName="/ppt/media/image35.wmf" ContentType="image/x-wmf"/>
  <Override PartName="/ppt/media/image14.png" ContentType="image/png"/>
  <Override PartName="/ppt/media/image27.jpeg" ContentType="image/jpeg"/>
  <Override PartName="/ppt/media/image10.png" ContentType="image/png"/>
  <Override PartName="/ppt/media/image1.jpeg" ContentType="image/jpeg"/>
  <Override PartName="/ppt/media/image47.png" ContentType="image/png"/>
  <Override PartName="/ppt/media/image50.wmf" ContentType="image/x-wmf"/>
  <Override PartName="/ppt/media/image26.png" ContentType="image/png"/>
  <Override PartName="/ppt/media/image17.jpeg" ContentType="image/jpeg"/>
  <Override PartName="/ppt/media/image3.png" ContentType="image/png"/>
  <Override PartName="/ppt/media/image25.png" ContentType="image/png"/>
  <Override PartName="/ppt/media/image42.jpeg" ContentType="image/jpeg"/>
  <Override PartName="/ppt/media/image2.png" ContentType="image/png"/>
  <Override PartName="/ppt/media/image39.jpeg" ContentType="image/jpeg"/>
  <Override PartName="/ppt/media/image37.jpeg" ContentType="image/jpeg"/>
  <Override PartName="/ppt/media/image13.png" ContentType="image/png"/>
  <Override PartName="/ppt/media/image41.jpeg" ContentType="image/jpeg"/>
  <Override PartName="/ppt/media/image54.png" ContentType="image/png"/>
  <Override PartName="/ppt/media/image44.wmf" ContentType="image/x-wmf"/>
  <Override PartName="/ppt/media/image43.png" ContentType="image/png"/>
  <Override PartName="/ppt/media/image53.jpeg" ContentType="image/jpeg"/>
  <Override PartName="/ppt/media/image45.jpeg" ContentType="image/jpeg"/>
  <Override PartName="/ppt/media/image55.png" ContentType="image/png"/>
  <Override PartName="/ppt/media/image40.jpeg" ContentType="image/jpeg"/>
  <Override PartName="/ppt/media/image38.jpeg" ContentType="image/jpeg"/>
  <Override PartName="/ppt/media/image9.png" ContentType="image/png"/>
  <Override PartName="/ppt/media/image46.png" ContentType="image/png"/>
  <Override PartName="/ppt/media/image49.jpeg" ContentType="image/jpeg"/>
  <Override PartName="/ppt/media/image12.png" ContentType="image/png"/>
  <Override PartName="/ppt/media/image33.jpeg" ContentType="image/jpeg"/>
  <Override PartName="/ppt/media/image32.jpeg" ContentType="image/jpeg"/>
  <Override PartName="/ppt/media/image5.jpeg" ContentType="image/jpeg"/>
  <Override PartName="/ppt/media/image31.jpeg" ContentType="image/jpeg"/>
  <Override PartName="/ppt/media/image8.wmf" ContentType="image/x-wmf"/>
  <Override PartName="/ppt/media/image4.jpeg" ContentType="image/jpeg"/>
  <Override PartName="/ppt/media/image30.jpeg" ContentType="image/jpeg"/>
  <Override PartName="/ppt/media/image34.jpeg" ContentType="image/jpeg"/>
  <Override PartName="/ppt/media/image7.png" ContentType="image/png"/>
  <Override PartName="/ppt/media/image48.png" ContentType="image/png"/>
  <Override PartName="/ppt/media/image11.png" ContentType="image/png"/>
  <Override PartName="/ppt/media/image51.wmf" ContentType="image/x-wmf"/>
  <Override PartName="/ppt/media/image6.png" ContentType="image/png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slides/slide8.xml" ContentType="application/vnd.openxmlformats-officedocument.presentationml.slide+xml"/>
  <Override PartName="/ppt/slides/slide10.xml" ContentType="application/vnd.openxmlformats-officedocument.presentationml.slide+xml"/>
  <Override PartName="/ppt/slides/slide7.xml" ContentType="application/vnd.openxmlformats-officedocument.presentationml.slide+xml"/>
  <Override PartName="/ppt/slides/slide6.xml" ContentType="application/vnd.openxmlformats-officedocument.presentationml.slide+xml"/>
  <Override PartName="/ppt/slides/slide21.xml" ContentType="application/vnd.openxmlformats-officedocument.presentationml.slide+xml"/>
  <Override PartName="/ppt/slides/slide19.xml" ContentType="application/vnd.openxmlformats-officedocument.presentationml.slide+xml"/>
  <Override PartName="/ppt/slides/slide4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_rels/slide5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4.xml.rels" ContentType="application/vnd.openxmlformats-package.relationships+xml"/>
  <Override PartName="/ppt/slides/_rels/slide1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21.xml.rels" ContentType="application/vnd.openxmlformats-package.relationships+xml"/>
  <Override PartName="/ppt/slides/_rels/slide3.xml.rels" ContentType="application/vnd.openxmlformats-package.relationships+xml"/>
  <Override PartName="/ppt/slides/_rels/slide19.xml.rels" ContentType="application/vnd.openxmlformats-package.relationships+xml"/>
  <Override PartName="/ppt/slides/_rels/slide18.xml.rels" ContentType="application/vnd.openxmlformats-package.relationships+xml"/>
  <Override PartName="/ppt/slides/_rels/slide17.xml.rels" ContentType="application/vnd.openxmlformats-package.relationships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  <p:sldMasterId id="2147483687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PlaceHolder 1"/>
          <p:cNvSpPr>
            <a:spLocks noGrp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Click to move the slide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pl-PL" sz="2000" spc="-1" strike="noStrike">
                <a:latin typeface="Arial"/>
              </a:rPr>
              <a:t>Click to edit the notes format</a:t>
            </a:r>
            <a:endParaRPr b="0" lang="pl-PL" sz="2000" spc="-1" strike="noStrike">
              <a:latin typeface="Arial"/>
            </a:endParaRPr>
          </a:p>
        </p:txBody>
      </p:sp>
      <p:sp>
        <p:nvSpPr>
          <p:cNvPr id="16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pl-PL" sz="1400" spc="-1" strike="noStrike">
                <a:latin typeface="Times New Roman"/>
              </a:rPr>
              <a:t>&lt;header&gt;</a:t>
            </a:r>
            <a:endParaRPr b="0" lang="pl-PL" sz="1400" spc="-1" strike="noStrike">
              <a:latin typeface="Times New Roman"/>
            </a:endParaRPr>
          </a:p>
        </p:txBody>
      </p:sp>
      <p:sp>
        <p:nvSpPr>
          <p:cNvPr id="167" name="PlaceHolder 4"/>
          <p:cNvSpPr>
            <a:spLocks noGrp="1"/>
          </p:cNvSpPr>
          <p:nvPr>
            <p:ph type="dt" idx="13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pl-PL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pl-PL" sz="1400" spc="-1" strike="noStrike">
                <a:latin typeface="Times New Roman"/>
              </a:rPr>
              <a:t>&lt;date/time&gt;</a:t>
            </a:r>
            <a:endParaRPr b="0" lang="pl-PL" sz="1400" spc="-1" strike="noStrike">
              <a:latin typeface="Times New Roman"/>
            </a:endParaRPr>
          </a:p>
        </p:txBody>
      </p:sp>
      <p:sp>
        <p:nvSpPr>
          <p:cNvPr id="168" name="PlaceHolder 5"/>
          <p:cNvSpPr>
            <a:spLocks noGrp="1"/>
          </p:cNvSpPr>
          <p:nvPr>
            <p:ph type="ftr" idx="14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pl-PL" sz="1400" spc="-1" strike="noStrike">
                <a:latin typeface="Times New Roman"/>
              </a:defRPr>
            </a:lvl1pPr>
          </a:lstStyle>
          <a:p>
            <a:r>
              <a:rPr b="0" lang="pl-PL" sz="1400" spc="-1" strike="noStrike">
                <a:latin typeface="Times New Roman"/>
              </a:rPr>
              <a:t>&lt;footer&gt;</a:t>
            </a:r>
            <a:endParaRPr b="0" lang="pl-PL" sz="1400" spc="-1" strike="noStrike">
              <a:latin typeface="Times New Roman"/>
            </a:endParaRPr>
          </a:p>
        </p:txBody>
      </p:sp>
      <p:sp>
        <p:nvSpPr>
          <p:cNvPr id="169" name="PlaceHolder 6"/>
          <p:cNvSpPr>
            <a:spLocks noGrp="1"/>
          </p:cNvSpPr>
          <p:nvPr>
            <p:ph type="sldNum" idx="15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pl-PL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8735793B-CB77-42DE-B3F6-0DD7EE545470}" type="slidenum">
              <a:rPr b="0" lang="pl-PL" sz="1400" spc="-1" strike="noStrike">
                <a:latin typeface="Times New Roman"/>
              </a:rPr>
              <a:t>&lt;number&gt;</a:t>
            </a:fld>
            <a:endParaRPr b="0" lang="pl-PL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376" name="PlaceHolder 3"/>
          <p:cNvSpPr>
            <a:spLocks noGrp="1"/>
          </p:cNvSpPr>
          <p:nvPr>
            <p:ph type="sldNum" idx="2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pl-PL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B72D18C4-FE1A-4A5F-8274-15C1D41D386E}" type="slidenum">
              <a:rPr b="0" lang="pl-PL" sz="1200" spc="-1" strike="noStrike">
                <a:latin typeface="Times New Roman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379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BF846D5-A86C-4735-B9A4-9B046292B5E9}" type="slidenum">
              <a:rPr b="0" lang="en-US" sz="1200" spc="-1" strike="noStrike">
                <a:latin typeface="Times New Roman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382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B2356F3-1E94-4F09-B427-3EC3190248CE}" type="slidenum">
              <a:rPr b="0" lang="en-US" sz="1200" spc="-1" strike="noStrike">
                <a:latin typeface="Times New Roman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385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EAB4367-F8D6-45D7-8EED-485052E387C1}" type="slidenum">
              <a:rPr b="0" lang="en-US" sz="1200" spc="-1" strike="noStrike">
                <a:latin typeface="Times New Roman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endParaRPr b="0" lang="pl-PL" sz="2000" spc="-1" strike="noStrike">
              <a:latin typeface="Arial"/>
            </a:endParaRPr>
          </a:p>
        </p:txBody>
      </p:sp>
      <p:sp>
        <p:nvSpPr>
          <p:cNvPr id="388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6044B7BB-7553-4B43-A11E-B4A346B2356A}" type="slidenum">
              <a:rPr b="0" lang="en-US" sz="1200" spc="-1" strike="noStrike">
                <a:latin typeface="Times New Roman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en-US" sz="1200" spc="-1" strike="noStrike">
                <a:latin typeface="F38"/>
              </a:rPr>
              <a:t>This improvement will significantly boost the efficiency of the device.</a:t>
            </a:r>
            <a:endParaRPr b="0" lang="pl-PL" sz="12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200" spc="-1" strike="noStrike">
              <a:latin typeface="Arial"/>
            </a:endParaRPr>
          </a:p>
        </p:txBody>
      </p:sp>
      <p:sp>
        <p:nvSpPr>
          <p:cNvPr id="391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latin typeface="Times New Roman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D46ACBE4-0868-40F4-8351-4A6BD17E6857}" type="slidenum">
              <a:rPr b="0" lang="en-US" sz="1200" spc="-1" strike="noStrike">
                <a:latin typeface="Times New Roman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3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4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B49173C0-3C61-4AAC-A161-087612F097F1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1CB098DB-04A6-4A96-BE68-013DB5D9373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CC4DCC8-57BA-4623-8605-39A59BB99C08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0C82A555-B4F3-4242-B6E5-BB244ADDA97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D5CD0250-269F-4A37-9EF5-13206041998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494280"/>
            <a:ext cx="10515240" cy="263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8A1E5896-AFB7-486C-A833-545FE566A9E0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386166F-4771-41E0-B93C-42B33A27493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3A9CBA94-D5F1-4BED-8229-391F4F7B26F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CEC7C1A-513F-4D0C-8B47-88E9F83D983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90790DBC-C2ED-4E5E-8B79-AAFC5A7C3998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42B7846F-8F6E-4EEA-9662-5E3AFEE09533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2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662D9276-6BAE-4614-86C8-0636E7306F44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4876ABDC-097B-4DEE-A30B-FA4067E5F2B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3AFD3CD-CCDE-4819-B64B-7E54B6630E0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D7BC6E2-A2AB-4055-8AF2-5C162E27B7D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362A68D6-E63F-4375-9D42-6D00D02E547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007E242-9807-422B-B969-513D3079AFBC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494280"/>
            <a:ext cx="10515240" cy="263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78AEC5A5-4D6B-4938-A93D-CE9A224BF61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5DC5886-2C64-47B9-BA84-112692830D5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E7754493-C6C8-46D2-8CDC-028541172509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520EB5B-6985-4EA0-BCC1-FABC4332FAA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9C1922B4-EFC3-43BB-8224-D8A088EC418C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029C95FC-586D-44AF-B4B4-9E4951C2880C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5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ADA68820-56D2-442A-864A-07EE74F151BE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4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4250C66-2346-45B0-8197-4CBDB947A06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D1C2327-0630-4AB7-8C80-B3BF5926F77C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090EFCD-EE55-4900-8380-062223B6917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BA6ECBB6-03FE-4FDA-99C9-A2F7191F0D9F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4425B4A-7BD1-49BF-B7F2-85F030F44D2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838080" y="494280"/>
            <a:ext cx="10515240" cy="263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BB0AE0E-707C-44D2-8430-0AC148A55737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16837F9-7A8E-4E6C-992E-62A43123B07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677304BD-9131-4C53-8F22-7533897FA9C7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CB63DB92-8FB3-4D14-9B20-FDEABE88119B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A5A01107-E416-4E5B-B0C1-A648E0C1EA8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F33BA6BC-9501-4B05-88D5-3A12146FA9F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8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CFFBD37-40CA-407C-A071-93E944B33F1C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7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35793E1E-9918-41E1-9663-2E6D36B5A038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9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BC88DB8-4766-4AC5-8662-0356E1F44A97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F2B12D1-4DAB-4F52-968B-296238156752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DB67EA84-F4CE-476C-8E45-A67DF4778917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EC5D643-372A-44C7-838C-693CA7D7A24E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PlaceHolder 1"/>
          <p:cNvSpPr>
            <a:spLocks noGrp="1"/>
          </p:cNvSpPr>
          <p:nvPr>
            <p:ph type="subTitle"/>
          </p:nvPr>
        </p:nvSpPr>
        <p:spPr>
          <a:xfrm>
            <a:off x="838080" y="494280"/>
            <a:ext cx="10515240" cy="263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l-PL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9B5707AB-8CAB-4A51-B244-D4321731BBE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9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0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C4EFE30-FFFD-4F4B-91C2-437469C6B54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3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4" name="PlaceHolder 4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72410E51-F271-4C8B-BFA6-BDDB7D73496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7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8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2CF2D766-E3A9-4EAC-A2AA-1E22E4A99DF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1" name="PlaceHolder 3"/>
          <p:cNvSpPr>
            <a:spLocks noGrp="1"/>
          </p:cNvSpPr>
          <p:nvPr>
            <p:ph/>
          </p:nvPr>
        </p:nvSpPr>
        <p:spPr>
          <a:xfrm>
            <a:off x="609480" y="3682080"/>
            <a:ext cx="109724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51292FA4-5A15-408B-A0F1-BD5FFE9E6FE6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4" name="PlaceHolder 3"/>
          <p:cNvSpPr>
            <a:spLocks noGrp="1"/>
          </p:cNvSpPr>
          <p:nvPr>
            <p:ph/>
          </p:nvPr>
        </p:nvSpPr>
        <p:spPr>
          <a:xfrm>
            <a:off x="6231960" y="160452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5" name="PlaceHolder 4"/>
          <p:cNvSpPr>
            <a:spLocks noGrp="1"/>
          </p:cNvSpPr>
          <p:nvPr>
            <p:ph/>
          </p:nvPr>
        </p:nvSpPr>
        <p:spPr>
          <a:xfrm>
            <a:off x="60948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6" name="PlaceHolder 5"/>
          <p:cNvSpPr>
            <a:spLocks noGrp="1"/>
          </p:cNvSpPr>
          <p:nvPr>
            <p:ph/>
          </p:nvPr>
        </p:nvSpPr>
        <p:spPr>
          <a:xfrm>
            <a:off x="6231960" y="3682080"/>
            <a:ext cx="535428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154AE37A-92DB-416E-B7C6-31723F42F0B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9" name="PlaceHolder 3"/>
          <p:cNvSpPr>
            <a:spLocks noGrp="1"/>
          </p:cNvSpPr>
          <p:nvPr>
            <p:ph/>
          </p:nvPr>
        </p:nvSpPr>
        <p:spPr>
          <a:xfrm>
            <a:off x="431964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0" name="PlaceHolder 4"/>
          <p:cNvSpPr>
            <a:spLocks noGrp="1"/>
          </p:cNvSpPr>
          <p:nvPr>
            <p:ph/>
          </p:nvPr>
        </p:nvSpPr>
        <p:spPr>
          <a:xfrm>
            <a:off x="8029800" y="160452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1" name="PlaceHolder 5"/>
          <p:cNvSpPr>
            <a:spLocks noGrp="1"/>
          </p:cNvSpPr>
          <p:nvPr>
            <p:ph/>
          </p:nvPr>
        </p:nvSpPr>
        <p:spPr>
          <a:xfrm>
            <a:off x="60948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2" name="PlaceHolder 6"/>
          <p:cNvSpPr>
            <a:spLocks noGrp="1"/>
          </p:cNvSpPr>
          <p:nvPr>
            <p:ph/>
          </p:nvPr>
        </p:nvSpPr>
        <p:spPr>
          <a:xfrm>
            <a:off x="431964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3" name="PlaceHolder 7"/>
          <p:cNvSpPr>
            <a:spLocks noGrp="1"/>
          </p:cNvSpPr>
          <p:nvPr>
            <p:ph/>
          </p:nvPr>
        </p:nvSpPr>
        <p:spPr>
          <a:xfrm>
            <a:off x="8029800" y="3682080"/>
            <a:ext cx="35330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6CF95DD0-1D41-4106-A72E-F3EBE4D1A0C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10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3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9.xml"/><Relationship Id="rId5" Type="http://schemas.openxmlformats.org/officeDocument/2006/relationships/slideLayout" Target="../slideLayouts/slideLayout40.xml"/><Relationship Id="rId6" Type="http://schemas.openxmlformats.org/officeDocument/2006/relationships/slideLayout" Target="../slideLayouts/slideLayout41.xml"/><Relationship Id="rId7" Type="http://schemas.openxmlformats.org/officeDocument/2006/relationships/slideLayout" Target="../slideLayouts/slideLayout42.xml"/><Relationship Id="rId8" Type="http://schemas.openxmlformats.org/officeDocument/2006/relationships/slideLayout" Target="../slideLayouts/slideLayout43.xml"/><Relationship Id="rId9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5.xml"/><Relationship Id="rId11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47.xml"/><Relationship Id="rId13" Type="http://schemas.openxmlformats.org/officeDocument/2006/relationships/slideLayout" Target="../slideLayouts/slideLayout48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Autofit/>
          </a:bodyPr>
          <a:p>
            <a:pPr algn="ctr">
              <a:lnSpc>
                <a:spcPct val="90000"/>
              </a:lnSpc>
              <a:buNone/>
            </a:pPr>
            <a:r>
              <a:rPr b="0" lang="pl-PL" sz="6000" spc="-1" strike="noStrike">
                <a:solidFill>
                  <a:srgbClr val="000000"/>
                </a:solidFill>
                <a:latin typeface="Calibri Light"/>
              </a:rPr>
              <a:t>Kliknij, aby edytować styl</a:t>
            </a:r>
            <a:endParaRPr b="0" lang="pl-PL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dt" idx="1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pl-PL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pl-PL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pl-PL" sz="12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 idx="2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pl-PL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pl-PL" sz="1400" spc="-1" strike="noStrike">
                <a:latin typeface="Times New Roman"/>
              </a:rPr>
              <a:t>&lt;footer&gt;</a:t>
            </a:r>
            <a:endParaRPr b="0" lang="pl-PL" sz="14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pl-PL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EF83BD3A-3797-429B-869F-5B8EDA4141CE}" type="slidenum">
              <a:rPr b="0" lang="pl-PL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Calibri Light"/>
              </a:rPr>
              <a:t>Kliknij, aby edytować styl</a:t>
            </a:r>
            <a:endParaRPr b="0" lang="pl-P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Kliknij, aby edytować style wzorca tekstu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Drugi poziom</a:t>
            </a: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  <a:p>
            <a:pPr lvl="2" marL="11430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Trzeci poziom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3" marL="16002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Czwarty poziom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  <a:p>
            <a:pPr lvl="4" marL="20574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Piąty poziom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4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pl-PL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pl-PL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pl-PL" sz="12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 idx="5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pl-PL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pl-PL" sz="1400" spc="-1" strike="noStrike">
                <a:latin typeface="Times New Roman"/>
              </a:rPr>
              <a:t>&lt;footer&gt;</a:t>
            </a:r>
            <a:endParaRPr b="0" lang="pl-PL" sz="1400" spc="-1" strike="noStrike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pl-PL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43D37355-BB0C-4F76-8CC5-7C7AE4F2EB65}" type="slidenum">
              <a:rPr b="0" lang="pl-PL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838080" y="494280"/>
            <a:ext cx="10515240" cy="567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0" lang="en-US" sz="3200" spc="199" strike="noStrike" cap="all">
                <a:solidFill>
                  <a:srgbClr val="ffc000"/>
                </a:solidFill>
                <a:latin typeface="Calibri Light"/>
              </a:rPr>
              <a:t>Click to add title</a:t>
            </a:r>
            <a:endParaRPr b="0" lang="pl-P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dt" idx="7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pl-PL" sz="1200" spc="-1" strike="noStrike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ftr" idx="8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en-US" sz="1200" spc="-1" strike="noStrike">
                <a:solidFill>
                  <a:srgbClr val="8b8b8b"/>
                </a:solidFill>
                <a:latin typeface="Calibri"/>
              </a:rPr>
              <a:t>&lt;footer&gt;</a:t>
            </a:r>
            <a:endParaRPr b="0" lang="pl-PL" sz="12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3078DD11-FF8B-4DE7-A0B0-AE5E722D522C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PlaceHolder 1"/>
          <p:cNvSpPr>
            <a:spLocks noGrp="1"/>
          </p:cNvSpPr>
          <p:nvPr>
            <p:ph type="dt" idx="10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>
              <a:lnSpc>
                <a:spcPct val="100000"/>
              </a:lnSpc>
              <a:buNone/>
              <a:defRPr b="0" lang="pl-PL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>
              <a:lnSpc>
                <a:spcPct val="100000"/>
              </a:lnSpc>
              <a:buNone/>
            </a:pPr>
            <a:r>
              <a:rPr b="0" lang="pl-PL" sz="1200" spc="-1" strike="noStrike">
                <a:solidFill>
                  <a:srgbClr val="8b8b8b"/>
                </a:solidFill>
                <a:latin typeface="Calibri"/>
              </a:rPr>
              <a:t>&lt;date/time&gt;</a:t>
            </a:r>
            <a:endParaRPr b="0" lang="pl-PL" sz="1200" spc="-1" strike="noStrike">
              <a:latin typeface="Times New Roman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ftr" idx="11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ctr">
              <a:buNone/>
              <a:defRPr b="0" lang="pl-PL" sz="1400" spc="-1" strike="noStrike">
                <a:latin typeface="Times New Roman"/>
              </a:defRPr>
            </a:lvl1pPr>
          </a:lstStyle>
          <a:p>
            <a:pPr algn="ctr">
              <a:buNone/>
            </a:pPr>
            <a:r>
              <a:rPr b="0" lang="pl-PL" sz="1400" spc="-1" strike="noStrike">
                <a:latin typeface="Times New Roman"/>
              </a:rPr>
              <a:t>&lt;footer&gt;</a:t>
            </a:r>
            <a:endParaRPr b="0" lang="pl-PL" sz="1400" spc="-1" strike="noStrike">
              <a:latin typeface="Times New Roman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pl-PL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F5C0FD8E-F6DD-4C72-B2F4-394D97605D9B}" type="slidenum">
              <a:rPr b="0" lang="pl-PL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Click to edit the title text format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7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Click to edit the outline text format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Second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Third Outline Level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Fourth Outline Level</a:t>
            </a:r>
            <a:endParaRPr b="0" lang="pl-PL" sz="1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Fifth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Sixth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l-PL" sz="2000" spc="-1" strike="noStrike">
                <a:solidFill>
                  <a:srgbClr val="000000"/>
                </a:solidFill>
                <a:latin typeface="Calibri"/>
              </a:rPr>
              <a:t>Seventh Outline Level</a:t>
            </a:r>
            <a:endParaRPr b="0" lang="pl-PL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wmf"/><Relationship Id="rId2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image" Target="../media/image10.png"/><Relationship Id="rId3" Type="http://schemas.openxmlformats.org/officeDocument/2006/relationships/slideLayout" Target="../slideLayouts/slideLayout2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hyperlink" Target="https://zenodo.org/records/15095314" TargetMode="External"/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slideLayout" Target="../slideLayouts/slideLayout2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slideLayout" Target="../slideLayouts/slideLayout2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image" Target="../media/image17.jpeg"/><Relationship Id="rId3" Type="http://schemas.openxmlformats.org/officeDocument/2006/relationships/image" Target="../media/image18.jpeg"/><Relationship Id="rId4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jpeg"/><Relationship Id="rId4" Type="http://schemas.openxmlformats.org/officeDocument/2006/relationships/image" Target="../media/image22.png"/><Relationship Id="rId5" Type="http://schemas.openxmlformats.org/officeDocument/2006/relationships/slideLayout" Target="../slideLayouts/slideLayout25.xml"/><Relationship Id="rId6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slideLayout" Target="../slideLayouts/slideLayout25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26.png"/><Relationship Id="rId2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7.jpeg"/><Relationship Id="rId2" Type="http://schemas.openxmlformats.org/officeDocument/2006/relationships/image" Target="../media/image28.jpeg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image" Target="../media/image30.jpeg"/><Relationship Id="rId3" Type="http://schemas.openxmlformats.org/officeDocument/2006/relationships/image" Target="../media/image31.jpeg"/><Relationship Id="rId4" Type="http://schemas.openxmlformats.org/officeDocument/2006/relationships/image" Target="../media/image32.jpeg"/><Relationship Id="rId5" Type="http://schemas.openxmlformats.org/officeDocument/2006/relationships/image" Target="../media/image33.jpeg"/><Relationship Id="rId6" Type="http://schemas.openxmlformats.org/officeDocument/2006/relationships/image" Target="../media/image34.jpeg"/><Relationship Id="rId7" Type="http://schemas.openxmlformats.org/officeDocument/2006/relationships/slideLayout" Target="../slideLayouts/slideLayout37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35.wmf"/><Relationship Id="rId2" Type="http://schemas.openxmlformats.org/officeDocument/2006/relationships/image" Target="../media/image36.jpeg"/><Relationship Id="rId3" Type="http://schemas.openxmlformats.org/officeDocument/2006/relationships/image" Target="../media/image37.jpeg"/><Relationship Id="rId4" Type="http://schemas.openxmlformats.org/officeDocument/2006/relationships/slideLayout" Target="../slideLayouts/slideLayout25.xml"/><Relationship Id="rId5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38.jpeg"/><Relationship Id="rId2" Type="http://schemas.openxmlformats.org/officeDocument/2006/relationships/image" Target="../media/image39.jpeg"/><Relationship Id="rId3" Type="http://schemas.openxmlformats.org/officeDocument/2006/relationships/slideLayout" Target="../slideLayouts/slideLayout25.xml"/><Relationship Id="rId4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40.jpeg"/><Relationship Id="rId2" Type="http://schemas.openxmlformats.org/officeDocument/2006/relationships/image" Target="../media/image41.jpeg"/><Relationship Id="rId3" Type="http://schemas.openxmlformats.org/officeDocument/2006/relationships/image" Target="../media/image42.jpeg"/><Relationship Id="rId4" Type="http://schemas.openxmlformats.org/officeDocument/2006/relationships/slideLayout" Target="../slideLayouts/slideLayout25.xml"/><Relationship Id="rId5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43.png"/><Relationship Id="rId2" Type="http://schemas.openxmlformats.org/officeDocument/2006/relationships/image" Target="../media/image44.wmf"/><Relationship Id="rId3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45.jpeg"/><Relationship Id="rId2" Type="http://schemas.openxmlformats.org/officeDocument/2006/relationships/image" Target="../media/image46.png"/><Relationship Id="rId3" Type="http://schemas.openxmlformats.org/officeDocument/2006/relationships/image" Target="../media/image47.png"/><Relationship Id="rId4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8.png"/><Relationship Id="rId2" Type="http://schemas.openxmlformats.org/officeDocument/2006/relationships/image" Target="../media/image49.jpeg"/><Relationship Id="rId3" Type="http://schemas.openxmlformats.org/officeDocument/2006/relationships/slideLayout" Target="../slideLayouts/slideLayout25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50.wmf"/><Relationship Id="rId2" Type="http://schemas.openxmlformats.org/officeDocument/2006/relationships/slideLayout" Target="../slideLayouts/slideLayout25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51.wmf"/><Relationship Id="rId2" Type="http://schemas.openxmlformats.org/officeDocument/2006/relationships/image" Target="../media/image52.jpeg"/><Relationship Id="rId3" Type="http://schemas.openxmlformats.org/officeDocument/2006/relationships/image" Target="../media/image53.jpeg"/><Relationship Id="rId4" Type="http://schemas.openxmlformats.org/officeDocument/2006/relationships/image" Target="../media/image54.png"/><Relationship Id="rId5" Type="http://schemas.openxmlformats.org/officeDocument/2006/relationships/image" Target="../media/image55.png"/><Relationship Id="rId6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0">
            <a:noFill/>
          </a:ln>
        </p:spPr>
        <p:txBody>
          <a:bodyPr anchor="b">
            <a:normAutofit/>
          </a:bodyPr>
          <a:p>
            <a:pPr algn="ctr">
              <a:lnSpc>
                <a:spcPct val="90000"/>
              </a:lnSpc>
              <a:buNone/>
            </a:pPr>
            <a:r>
              <a:rPr b="1" lang="pl-PL" sz="4400" spc="-1" strike="noStrike">
                <a:solidFill>
                  <a:srgbClr val="000000"/>
                </a:solidFill>
                <a:latin typeface="Calibri Light"/>
              </a:rPr>
              <a:t>Elektronika i Akwizycja Danych w NZ22</a:t>
            </a:r>
            <a:endParaRPr b="0" lang="pl-P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1" name="PlaceHolder 2"/>
          <p:cNvSpPr>
            <a:spLocks noGrp="1"/>
          </p:cNvSpPr>
          <p:nvPr>
            <p:ph type="subTitle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2000"/>
          </a:bodyPr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Bieżące eksperymenty w CCB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Systemy akwizycji danych- DAQ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R&amp;D dot. Detektorów scyntylacyjnych i ich FEE </a:t>
            </a:r>
            <a:endParaRPr b="0" lang="pl-PL" sz="2400" spc="-1" strike="noStrike">
              <a:latin typeface="Arial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pl-PL" sz="2400" spc="-1" strike="noStrike">
              <a:latin typeface="Arial"/>
            </a:endParaRPr>
          </a:p>
          <a:p>
            <a:pPr algn="ctr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 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172" name="pole tekstowe 3"/>
          <p:cNvSpPr/>
          <p:nvPr/>
        </p:nvSpPr>
        <p:spPr>
          <a:xfrm>
            <a:off x="8211240" y="1122480"/>
            <a:ext cx="26758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Prof. Piotr Bednarczyk</a:t>
            </a:r>
            <a:endParaRPr b="0" lang="pl-PL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Obraz 1" descr=""/>
          <p:cNvPicPr/>
          <p:nvPr/>
        </p:nvPicPr>
        <p:blipFill>
          <a:blip r:embed="rId1"/>
          <a:srcRect l="0" t="0" r="0" b="3264"/>
          <a:stretch/>
        </p:blipFill>
        <p:spPr>
          <a:xfrm>
            <a:off x="3736440" y="1094040"/>
            <a:ext cx="8012880" cy="5516280"/>
          </a:xfrm>
          <a:prstGeom prst="rect">
            <a:avLst/>
          </a:prstGeom>
          <a:ln w="0">
            <a:noFill/>
          </a:ln>
        </p:spPr>
      </p:pic>
      <p:grpSp>
        <p:nvGrpSpPr>
          <p:cNvPr id="174" name="Grupa 7"/>
          <p:cNvGrpSpPr/>
          <p:nvPr/>
        </p:nvGrpSpPr>
        <p:grpSpPr>
          <a:xfrm>
            <a:off x="5547960" y="1142640"/>
            <a:ext cx="5014800" cy="363240"/>
            <a:chOff x="5547960" y="1142640"/>
            <a:chExt cx="5014800" cy="363240"/>
          </a:xfrm>
        </p:grpSpPr>
        <p:sp>
          <p:nvSpPr>
            <p:cNvPr id="175" name="PoleTekstowe 8"/>
            <p:cNvSpPr/>
            <p:nvPr/>
          </p:nvSpPr>
          <p:spPr>
            <a:xfrm>
              <a:off x="6429240" y="1142640"/>
              <a:ext cx="4133520" cy="30276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pl-PL" sz="1400" spc="-1" strike="noStrike">
                  <a:solidFill>
                    <a:srgbClr val="c00000"/>
                  </a:solidFill>
                  <a:latin typeface="Calibri"/>
                </a:rPr>
                <a:t>Cyclotron (IBA) – protons E = </a:t>
              </a:r>
              <a:r>
                <a:rPr b="0" lang="en-US" sz="1400" spc="-1" strike="noStrike">
                  <a:solidFill>
                    <a:srgbClr val="c00000"/>
                  </a:solidFill>
                  <a:latin typeface="Calibri"/>
                </a:rPr>
                <a:t>230 MeV</a:t>
              </a:r>
              <a:endParaRPr b="0" lang="pl-PL" sz="1400" spc="-1" strike="noStrike">
                <a:latin typeface="Arial"/>
              </a:endParaRPr>
            </a:p>
          </p:txBody>
        </p:sp>
        <p:sp>
          <p:nvSpPr>
            <p:cNvPr id="176" name="Łącznik zakrzywiony 43"/>
            <p:cNvSpPr/>
            <p:nvPr/>
          </p:nvSpPr>
          <p:spPr>
            <a:xfrm flipV="1" rot="10800000">
              <a:off x="5547960" y="1297080"/>
              <a:ext cx="881280" cy="208800"/>
            </a:xfrm>
            <a:prstGeom prst="curvedConnector3">
              <a:avLst>
                <a:gd name="adj1" fmla="val 5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c00000"/>
              </a:solidFill>
              <a:round/>
              <a:tailEnd len="med" type="arrow" w="med"/>
            </a:ln>
            <a:effectLst>
              <a:outerShdw blurRad="50760" dir="5400000" dist="25560" rotWithShape="0">
                <a:srgbClr val="808080">
                  <a:alpha val="5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77" name="Grupa 10"/>
          <p:cNvGrpSpPr/>
          <p:nvPr/>
        </p:nvGrpSpPr>
        <p:grpSpPr>
          <a:xfrm>
            <a:off x="4323960" y="1676160"/>
            <a:ext cx="7272360" cy="591840"/>
            <a:chOff x="4323960" y="1676160"/>
            <a:chExt cx="7272360" cy="591840"/>
          </a:xfrm>
        </p:grpSpPr>
        <p:sp>
          <p:nvSpPr>
            <p:cNvPr id="178" name="PoleTekstowe 11"/>
            <p:cNvSpPr/>
            <p:nvPr/>
          </p:nvSpPr>
          <p:spPr>
            <a:xfrm>
              <a:off x="8695080" y="1676160"/>
              <a:ext cx="2901240" cy="51588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pl-PL" sz="1400" spc="-1" strike="noStrike">
                  <a:solidFill>
                    <a:srgbClr val="c00000"/>
                  </a:solidFill>
                  <a:latin typeface="Calibri"/>
                </a:rPr>
                <a:t>Energy Selector</a:t>
              </a:r>
              <a:endParaRPr b="0" lang="pl-PL" sz="1400" spc="-1" strike="noStrike">
                <a:latin typeface="Arial"/>
              </a:endParaRPr>
            </a:p>
            <a:p>
              <a:pPr>
                <a:lnSpc>
                  <a:spcPct val="100000"/>
                </a:lnSpc>
                <a:buNone/>
              </a:pPr>
              <a:r>
                <a:rPr b="0" lang="en-US" sz="1400" spc="-1" strike="noStrike">
                  <a:solidFill>
                    <a:srgbClr val="c00000"/>
                  </a:solidFill>
                  <a:latin typeface="Calibri"/>
                </a:rPr>
                <a:t>(70-230 MeV Δp/p&lt;0.7%)</a:t>
              </a:r>
              <a:endParaRPr b="0" lang="pl-PL" sz="1400" spc="-1" strike="noStrike">
                <a:latin typeface="Arial"/>
              </a:endParaRPr>
            </a:p>
          </p:txBody>
        </p:sp>
        <p:sp>
          <p:nvSpPr>
            <p:cNvPr id="179" name="Łącznik zakrzywiony 75"/>
            <p:cNvSpPr/>
            <p:nvPr/>
          </p:nvSpPr>
          <p:spPr>
            <a:xfrm flipV="1" rot="10800000">
              <a:off x="4323960" y="1937520"/>
              <a:ext cx="4371120" cy="330120"/>
            </a:xfrm>
            <a:prstGeom prst="curvedConnector3">
              <a:avLst>
                <a:gd name="adj1" fmla="val 50000"/>
              </a:avLst>
            </a:prstGeom>
            <a:noFill/>
            <a:ln w="38100">
              <a:solidFill>
                <a:srgbClr val="c00000"/>
              </a:solidFill>
              <a:round/>
              <a:tailEnd len="med" type="arrow" w="med"/>
            </a:ln>
            <a:effectLst>
              <a:outerShdw blurRad="50760" dir="5400000" dist="25560" rotWithShape="0">
                <a:srgbClr val="808080">
                  <a:alpha val="5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  <p:grpSp>
        <p:nvGrpSpPr>
          <p:cNvPr id="180" name="Grupa 13"/>
          <p:cNvGrpSpPr/>
          <p:nvPr/>
        </p:nvGrpSpPr>
        <p:grpSpPr>
          <a:xfrm>
            <a:off x="7295760" y="2895480"/>
            <a:ext cx="4453560" cy="615600"/>
            <a:chOff x="7295760" y="2895480"/>
            <a:chExt cx="4453560" cy="615600"/>
          </a:xfrm>
        </p:grpSpPr>
        <p:sp>
          <p:nvSpPr>
            <p:cNvPr id="181" name="PoleTekstowe 14"/>
            <p:cNvSpPr/>
            <p:nvPr/>
          </p:nvSpPr>
          <p:spPr>
            <a:xfrm>
              <a:off x="9123480" y="2895480"/>
              <a:ext cx="2625840" cy="333000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pl-PL" sz="1600" spc="-1" strike="noStrike">
                  <a:solidFill>
                    <a:srgbClr val="c00000"/>
                  </a:solidFill>
                  <a:latin typeface="Calibri"/>
                </a:rPr>
                <a:t>Eye therapy</a:t>
              </a:r>
              <a:endParaRPr b="0" lang="pl-PL" sz="1600" spc="-1" strike="noStrike">
                <a:latin typeface="Arial"/>
              </a:endParaRPr>
            </a:p>
          </p:txBody>
        </p:sp>
        <p:sp>
          <p:nvSpPr>
            <p:cNvPr id="182" name="Łącznik zakrzywiony 79"/>
            <p:cNvSpPr/>
            <p:nvPr/>
          </p:nvSpPr>
          <p:spPr>
            <a:xfrm flipV="1" rot="10800000">
              <a:off x="7295760" y="3064680"/>
              <a:ext cx="1827720" cy="446040"/>
            </a:xfrm>
            <a:prstGeom prst="curvedConnector3">
              <a:avLst>
                <a:gd name="adj1" fmla="val 50000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38100">
              <a:solidFill>
                <a:srgbClr val="c00000"/>
              </a:solidFill>
              <a:round/>
              <a:tailEnd len="med" type="arrow" w="med"/>
            </a:ln>
            <a:effectLst>
              <a:outerShdw blurRad="50760" dir="5400000" dist="25560" rotWithShape="0">
                <a:srgbClr val="808080">
                  <a:alpha val="55000"/>
                </a:srgbClr>
              </a:outerShdw>
            </a:effectLst>
          </p:spPr>
          <p:style>
            <a:lnRef idx="0"/>
            <a:fillRef idx="0"/>
            <a:effectRef idx="0"/>
            <a:fontRef idx="minor"/>
          </p:style>
        </p:sp>
      </p:grpSp>
      <p:pic>
        <p:nvPicPr>
          <p:cNvPr id="183" name="Picture 2" descr="Instytut Fizyki Jądrowej PAN"/>
          <p:cNvPicPr/>
          <p:nvPr/>
        </p:nvPicPr>
        <p:blipFill>
          <a:blip r:embed="rId2"/>
          <a:stretch/>
        </p:blipFill>
        <p:spPr>
          <a:xfrm>
            <a:off x="4438080" y="190440"/>
            <a:ext cx="3147120" cy="893520"/>
          </a:xfrm>
          <a:prstGeom prst="rect">
            <a:avLst/>
          </a:prstGeom>
          <a:ln w="0">
            <a:noFill/>
          </a:ln>
        </p:spPr>
      </p:pic>
      <p:pic>
        <p:nvPicPr>
          <p:cNvPr id="184" name="Picture 2" descr=""/>
          <p:cNvPicPr/>
          <p:nvPr/>
        </p:nvPicPr>
        <p:blipFill>
          <a:blip r:embed="rId3"/>
          <a:srcRect l="6131" t="0" r="0" b="256"/>
          <a:stretch/>
        </p:blipFill>
        <p:spPr>
          <a:xfrm>
            <a:off x="317880" y="1095840"/>
            <a:ext cx="3443760" cy="3097440"/>
          </a:xfrm>
          <a:prstGeom prst="rect">
            <a:avLst/>
          </a:prstGeom>
          <a:ln w="0">
            <a:noFill/>
          </a:ln>
        </p:spPr>
      </p:pic>
      <p:pic>
        <p:nvPicPr>
          <p:cNvPr id="185" name="Obraz 27" descr=""/>
          <p:cNvPicPr/>
          <p:nvPr/>
        </p:nvPicPr>
        <p:blipFill>
          <a:blip r:embed="rId4"/>
          <a:srcRect l="1537" t="0" r="603" b="0"/>
          <a:stretch/>
        </p:blipFill>
        <p:spPr>
          <a:xfrm rot="5400000">
            <a:off x="-43920" y="3874320"/>
            <a:ext cx="3097440" cy="2373840"/>
          </a:xfrm>
          <a:prstGeom prst="rect">
            <a:avLst/>
          </a:prstGeom>
          <a:ln w="0">
            <a:noFill/>
          </a:ln>
        </p:spPr>
      </p:pic>
      <p:sp>
        <p:nvSpPr>
          <p:cNvPr id="186" name="Prostokąt: zaokrąglone rogi 2"/>
          <p:cNvSpPr/>
          <p:nvPr/>
        </p:nvSpPr>
        <p:spPr>
          <a:xfrm>
            <a:off x="5326560" y="2356200"/>
            <a:ext cx="1676520" cy="1156320"/>
          </a:xfrm>
          <a:prstGeom prst="roundRect">
            <a:avLst>
              <a:gd name="adj" fmla="val 16667"/>
            </a:avLst>
          </a:prstGeom>
          <a:noFill/>
          <a:ln w="76200">
            <a:solidFill>
              <a:srgbClr val="ffffff"/>
            </a:solidFill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187" name="PoleTekstowe 21"/>
          <p:cNvSpPr/>
          <p:nvPr/>
        </p:nvSpPr>
        <p:spPr>
          <a:xfrm>
            <a:off x="2424240" y="3429000"/>
            <a:ext cx="2310120" cy="1004400"/>
          </a:xfrm>
          <a:prstGeom prst="rect">
            <a:avLst/>
          </a:prstGeom>
          <a:solidFill>
            <a:srgbClr val="ff0000"/>
          </a:solidFill>
          <a:ln w="19050">
            <a:noFill/>
          </a:ln>
          <a:effectLst>
            <a:outerShdw algn="tl" blurRad="50760" dir="2700000" dist="37674" rotWithShape="0">
              <a:srgbClr val="000000">
                <a:alpha val="40000"/>
              </a:srgbClr>
            </a:outerShdw>
          </a:effectLst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pl-PL" sz="2000" spc="-1" strike="noStrike">
                <a:solidFill>
                  <a:srgbClr val="ffffff"/>
                </a:solidFill>
                <a:latin typeface="Calibri"/>
              </a:rPr>
              <a:t>Exp. hall for NP. experiments</a:t>
            </a:r>
            <a:endParaRPr b="0" lang="pl-PL" sz="2000" spc="-1" strike="noStrike">
              <a:latin typeface="Arial"/>
            </a:endParaRPr>
          </a:p>
        </p:txBody>
      </p:sp>
      <p:pic>
        <p:nvPicPr>
          <p:cNvPr id="188" name="Picture 2" descr=""/>
          <p:cNvPicPr/>
          <p:nvPr/>
        </p:nvPicPr>
        <p:blipFill>
          <a:blip r:embed="rId5"/>
          <a:srcRect l="2642" t="11848" r="3709" b="13229"/>
          <a:stretch/>
        </p:blipFill>
        <p:spPr>
          <a:xfrm>
            <a:off x="317520" y="172800"/>
            <a:ext cx="3805560" cy="915840"/>
          </a:xfrm>
          <a:prstGeom prst="rect">
            <a:avLst/>
          </a:prstGeom>
          <a:ln w="0">
            <a:noFill/>
          </a:ln>
        </p:spPr>
      </p:pic>
      <p:pic>
        <p:nvPicPr>
          <p:cNvPr id="189" name="Obraz 21" descr=""/>
          <p:cNvPicPr/>
          <p:nvPr/>
        </p:nvPicPr>
        <p:blipFill>
          <a:blip r:embed="rId6"/>
          <a:stretch/>
        </p:blipFill>
        <p:spPr>
          <a:xfrm>
            <a:off x="2691720" y="4187520"/>
            <a:ext cx="3189240" cy="2421000"/>
          </a:xfrm>
          <a:prstGeom prst="rect">
            <a:avLst/>
          </a:prstGeom>
          <a:ln w="0">
            <a:noFill/>
          </a:ln>
        </p:spPr>
      </p:pic>
      <p:sp>
        <p:nvSpPr>
          <p:cNvPr id="190" name="Rectangle 3"/>
          <p:cNvSpPr/>
          <p:nvPr/>
        </p:nvSpPr>
        <p:spPr>
          <a:xfrm>
            <a:off x="5876640" y="5255640"/>
            <a:ext cx="5872680" cy="1368360"/>
          </a:xfrm>
          <a:prstGeom prst="rect">
            <a:avLst/>
          </a:prstGeom>
          <a:solidFill>
            <a:srgbClr val="fffff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lIns="190440" anchor="ctr">
            <a:spAutoFit/>
          </a:bodyPr>
          <a:p>
            <a:pPr algn="just">
              <a:lnSpc>
                <a:spcPct val="100000"/>
              </a:lnSpc>
              <a:buNone/>
              <a:tabLst>
                <a:tab algn="l" pos="0"/>
              </a:tabLst>
            </a:pPr>
            <a:endParaRPr b="0" lang="pl-PL" sz="1200" spc="-1" strike="noStrike"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555555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pl-PL" sz="1200" spc="-1" strike="noStrike">
                <a:solidFill>
                  <a:srgbClr val="555555"/>
                </a:solidFill>
                <a:latin typeface="Arial"/>
              </a:rPr>
              <a:t>dynamics of a few-nucleon systems (BINA)</a:t>
            </a:r>
            <a:endParaRPr b="0" lang="pl-PL" sz="1200" spc="-1" strike="noStrike"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555555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pl-PL" sz="1200" spc="-1" strike="noStrike">
                <a:solidFill>
                  <a:srgbClr val="555555"/>
                </a:solidFill>
                <a:latin typeface="Arial"/>
              </a:rPr>
              <a:t>Collective and  high-energy excitations in nuclei e.g., giant nuclear resonances, continuum coupling,… (PARIS, KRATTA, SSD,…)</a:t>
            </a:r>
            <a:endParaRPr b="0" lang="pl-PL" sz="1200" spc="-1" strike="noStrike"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555555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pl-PL" sz="1200" spc="-1" strike="noStrike">
                <a:solidFill>
                  <a:srgbClr val="555555"/>
                </a:solidFill>
                <a:latin typeface="Arial"/>
              </a:rPr>
              <a:t>gamma-ray spectroscopy of nuclei produced in the process of proton-induced fission and spallation,</a:t>
            </a:r>
            <a:endParaRPr b="0" lang="pl-PL" sz="1200" spc="-1" strike="noStrike">
              <a:latin typeface="Arial"/>
            </a:endParaRPr>
          </a:p>
          <a:p>
            <a:pPr algn="just">
              <a:lnSpc>
                <a:spcPct val="100000"/>
              </a:lnSpc>
              <a:buClr>
                <a:srgbClr val="555555"/>
              </a:buClr>
              <a:buFont typeface="Symbol" charset="2"/>
              <a:buChar char=""/>
              <a:tabLst>
                <a:tab algn="l" pos="0"/>
              </a:tabLst>
            </a:pPr>
            <a:r>
              <a:rPr b="0" lang="pl-PL" sz="1200" spc="-1" strike="noStrike">
                <a:solidFill>
                  <a:srgbClr val="555555"/>
                </a:solidFill>
                <a:latin typeface="Arial"/>
              </a:rPr>
              <a:t>tests of detectors for the large scale nuclear physics facilities (SPIRAL2, FAIR).</a:t>
            </a:r>
            <a:endParaRPr b="0" lang="pl-PL" sz="1200" spc="-1" strike="noStrike">
              <a:latin typeface="Arial"/>
            </a:endParaRPr>
          </a:p>
        </p:txBody>
      </p:sp>
      <p:sp>
        <p:nvSpPr>
          <p:cNvPr id="191" name="pole tekstowe 3"/>
          <p:cNvSpPr/>
          <p:nvPr/>
        </p:nvSpPr>
        <p:spPr>
          <a:xfrm>
            <a:off x="10563120" y="190440"/>
            <a:ext cx="1927800" cy="699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4000" spc="-1" strike="noStrike">
                <a:solidFill>
                  <a:srgbClr val="000000"/>
                </a:solidFill>
                <a:latin typeface="Calibri"/>
              </a:rPr>
              <a:t>NZ22</a:t>
            </a:r>
            <a:endParaRPr b="0" lang="pl-PL" sz="40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161000" cy="5133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96000"/>
          </a:bodyPr>
          <a:p>
            <a:pPr>
              <a:lnSpc>
                <a:spcPct val="90000"/>
              </a:lnSpc>
              <a:buNone/>
            </a:pPr>
            <a:r>
              <a:rPr b="0" lang="pl-PL" sz="3200" spc="-1" strike="noStrike">
                <a:solidFill>
                  <a:srgbClr val="000000"/>
                </a:solidFill>
                <a:latin typeface="Arial"/>
              </a:rPr>
              <a:t>Detektory, utrzymanie, rozwój, prototypowanie</a:t>
            </a:r>
            <a:endParaRPr b="0" lang="pl-PL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3" name="PlaceHolder 2"/>
          <p:cNvSpPr>
            <a:spLocks noGrp="1"/>
          </p:cNvSpPr>
          <p:nvPr>
            <p:ph/>
          </p:nvPr>
        </p:nvSpPr>
        <p:spPr>
          <a:xfrm>
            <a:off x="838080" y="1136520"/>
            <a:ext cx="10258560" cy="32842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28600" indent="-228600" algn="just">
              <a:lnSpc>
                <a:spcPct val="8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600" spc="-1" strike="noStrike">
                <a:solidFill>
                  <a:srgbClr val="000000"/>
                </a:solidFill>
                <a:latin typeface="Calibri"/>
              </a:rPr>
              <a:t>Bieżące utrzymanie sprawności detektorów: scyntylatory LaBr</a:t>
            </a:r>
            <a:r>
              <a:rPr b="0" lang="pl-PL" sz="2600" spc="-1" strike="noStrike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b="0" lang="pl-PL" sz="2600" spc="-1" strike="noStrike">
                <a:solidFill>
                  <a:srgbClr val="000000"/>
                </a:solidFill>
                <a:latin typeface="Calibri"/>
              </a:rPr>
              <a:t>:NaI, CeBr</a:t>
            </a:r>
            <a:r>
              <a:rPr b="0" lang="pl-PL" sz="2600" spc="-1" strike="noStrike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b="0" lang="pl-PL" sz="2600" spc="-1" strike="noStrike">
                <a:solidFill>
                  <a:srgbClr val="000000"/>
                </a:solidFill>
                <a:latin typeface="Calibri"/>
              </a:rPr>
              <a:t>:Nai, LaBr</a:t>
            </a:r>
            <a:r>
              <a:rPr b="0" lang="pl-PL" sz="2600" spc="-1" strike="noStrike" baseline="-25000">
                <a:solidFill>
                  <a:srgbClr val="000000"/>
                </a:solidFill>
                <a:latin typeface="Calibri"/>
              </a:rPr>
              <a:t>3</a:t>
            </a:r>
            <a:r>
              <a:rPr b="0" lang="pl-PL" sz="2600" spc="-1" strike="noStrike">
                <a:solidFill>
                  <a:srgbClr val="000000"/>
                </a:solidFill>
                <a:latin typeface="Calibri"/>
              </a:rPr>
              <a:t>, BaF</a:t>
            </a:r>
            <a:r>
              <a:rPr b="0" lang="pl-PL" sz="2600" spc="-1" strike="noStrike" baseline="-25000">
                <a:solidFill>
                  <a:srgbClr val="000000"/>
                </a:solidFill>
                <a:latin typeface="Calibri"/>
              </a:rPr>
              <a:t>2</a:t>
            </a:r>
            <a:r>
              <a:rPr b="0" lang="pl-PL" sz="2600" spc="-1" strike="noStrike">
                <a:solidFill>
                  <a:srgbClr val="000000"/>
                </a:solidFill>
                <a:latin typeface="Calibri"/>
              </a:rPr>
              <a:t>, moduły krzemowe DSSD, układ KRATTA (plastik, krzem, krzem, CsI, CsI), planowane detektory gazowe THGEM i inne (na przykład ciekłe scyntylatory – neutrony) </a:t>
            </a:r>
            <a:endParaRPr b="0" lang="pl-PL" sz="26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algn="just">
              <a:lnSpc>
                <a:spcPct val="8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600" spc="-1" strike="noStrike">
                <a:solidFill>
                  <a:srgbClr val="000000"/>
                </a:solidFill>
                <a:latin typeface="Calibri"/>
              </a:rPr>
              <a:t>Testy detektorów na wiązce protonów CCB. Prototypowanie nowych detektorów na przykład FINGER dla GSI/FAIR. Nowe metody odczytu scyntylatorów – SiPM i układ FERS. </a:t>
            </a:r>
            <a:endParaRPr b="0" lang="pl-PL" sz="26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 algn="just">
              <a:lnSpc>
                <a:spcPct val="8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600" spc="-1" strike="noStrike">
                <a:solidFill>
                  <a:srgbClr val="000000"/>
                </a:solidFill>
                <a:latin typeface="Calibri"/>
              </a:rPr>
              <a:t>Duże zapotrzebowanie na dobrze wyposażone laboratorium detektorowe z podstawową działalnością elektroniczną (proste projekty płytek itp.). </a:t>
            </a:r>
            <a:endParaRPr b="0" lang="pl-PL" sz="2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94" name="Obraz 3" descr=""/>
          <p:cNvPicPr/>
          <p:nvPr/>
        </p:nvPicPr>
        <p:blipFill>
          <a:blip r:embed="rId1"/>
          <a:stretch/>
        </p:blipFill>
        <p:spPr>
          <a:xfrm>
            <a:off x="7037640" y="4537800"/>
            <a:ext cx="3696480" cy="2113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Obraz 4" descr=""/>
          <p:cNvPicPr/>
          <p:nvPr/>
        </p:nvPicPr>
        <p:blipFill>
          <a:blip r:embed="rId1"/>
          <a:stretch/>
        </p:blipFill>
        <p:spPr>
          <a:xfrm>
            <a:off x="8566920" y="4896360"/>
            <a:ext cx="3150000" cy="1365480"/>
          </a:xfrm>
          <a:prstGeom prst="rect">
            <a:avLst/>
          </a:prstGeom>
          <a:ln w="0">
            <a:noFill/>
          </a:ln>
        </p:spPr>
      </p:pic>
      <p:sp>
        <p:nvSpPr>
          <p:cNvPr id="196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21104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txBody>
          <a:bodyPr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pl-PL" sz="4400" spc="-1" strike="noStrike">
                <a:solidFill>
                  <a:srgbClr val="4472c4"/>
                </a:solidFill>
                <a:latin typeface="Calibri Light"/>
              </a:rPr>
              <a:t>DAQ LOGIC</a:t>
            </a:r>
            <a:endParaRPr b="0" lang="pl-PL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000"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•"/>
            </a:pPr>
            <a:r>
              <a:rPr b="0" lang="en-AU" sz="2400" spc="-1" strike="noStrike">
                <a:solidFill>
                  <a:srgbClr val="ff0000"/>
                </a:solidFill>
                <a:latin typeface="Calibri"/>
              </a:rPr>
              <a:t>So far CCB DAQ based on VME oriented MBS </a:t>
            </a:r>
            <a:r>
              <a:rPr b="0" lang="en-AU" sz="2400" spc="-1" strike="noStrike">
                <a:solidFill>
                  <a:srgbClr val="ff0000"/>
                </a:solidFill>
                <a:latin typeface="Roboto"/>
              </a:rPr>
              <a:t>(Multi Branch System</a:t>
            </a:r>
            <a:r>
              <a:rPr b="0" lang="pl-PL" sz="2400" spc="-1" strike="noStrike">
                <a:solidFill>
                  <a:srgbClr val="ff0000"/>
                </a:solidFill>
                <a:latin typeface="Roboto"/>
              </a:rPr>
              <a:t>,</a:t>
            </a:r>
            <a:r>
              <a:rPr b="0" lang="en-AU" sz="2400" spc="-1" strike="noStrike">
                <a:solidFill>
                  <a:srgbClr val="ff0000"/>
                </a:solidFill>
                <a:latin typeface="Roboto"/>
              </a:rPr>
              <a:t> </a:t>
            </a:r>
            <a:r>
              <a:rPr b="0" lang="en-AU" sz="2400" spc="-1" strike="noStrike">
                <a:solidFill>
                  <a:srgbClr val="ff0000"/>
                </a:solidFill>
                <a:latin typeface="Calibri"/>
              </a:rPr>
              <a:t>GSI)  </a:t>
            </a: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New type of digitizers (</a:t>
            </a:r>
            <a:r>
              <a:rPr b="0" lang="en-AU" sz="2400" spc="-1" strike="noStrike">
                <a:solidFill>
                  <a:srgbClr val="ff0000"/>
                </a:solidFill>
                <a:latin typeface="Calibri"/>
              </a:rPr>
              <a:t>CAEN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)</a:t>
            </a: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Typical data streams: </a:t>
            </a:r>
            <a:r>
              <a:rPr b="0" i="1" lang="en-AU" sz="2400" spc="-1" strike="noStrike">
                <a:solidFill>
                  <a:srgbClr val="000000"/>
                </a:solidFill>
                <a:latin typeface="Calibri"/>
              </a:rPr>
              <a:t>KRATTA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– </a:t>
            </a:r>
            <a:r>
              <a:rPr b="0" lang="en-AU" sz="2400" spc="-1" strike="noStrike">
                <a:solidFill>
                  <a:srgbClr val="ff0000"/>
                </a:solidFill>
                <a:latin typeface="Calibri"/>
              </a:rPr>
              <a:t>V1724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(traces); scintillators (</a:t>
            </a:r>
            <a:r>
              <a:rPr b="0" i="1" lang="en-AU" sz="2400" spc="-1" strike="noStrike">
                <a:solidFill>
                  <a:srgbClr val="000000"/>
                </a:solidFill>
                <a:latin typeface="Calibri"/>
              </a:rPr>
              <a:t>LaBr, PARIS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) </a:t>
            </a:r>
            <a:r>
              <a:rPr b="0" lang="en-AU" sz="2400" spc="-1" strike="noStrike">
                <a:solidFill>
                  <a:srgbClr val="ff0000"/>
                </a:solidFill>
                <a:latin typeface="Calibri"/>
              </a:rPr>
              <a:t>V1730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(DPP-PSD ), </a:t>
            </a:r>
            <a:r>
              <a:rPr b="0" i="1" lang="en-AU" sz="2400" spc="-1" strike="noStrike">
                <a:solidFill>
                  <a:srgbClr val="000000"/>
                </a:solidFill>
                <a:latin typeface="Calibri"/>
              </a:rPr>
              <a:t>DSSD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AU" sz="2400" spc="-1" strike="noStrike">
                <a:solidFill>
                  <a:srgbClr val="ff0000"/>
                </a:solidFill>
                <a:latin typeface="Calibri"/>
              </a:rPr>
              <a:t>V2740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(currently traces), </a:t>
            </a:r>
            <a:r>
              <a:rPr b="0" i="1" lang="en-AU" sz="2400" spc="-1" strike="noStrike">
                <a:solidFill>
                  <a:srgbClr val="000000"/>
                </a:solidFill>
                <a:latin typeface="Calibri"/>
              </a:rPr>
              <a:t>THGEM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gas detectors </a:t>
            </a: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AU" sz="2400" spc="-1" strike="noStrike">
                <a:solidFill>
                  <a:srgbClr val="ff0000"/>
                </a:solidFill>
                <a:latin typeface="Calibri"/>
              </a:rPr>
              <a:t>V1730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. </a:t>
            </a: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en-AU" sz="2400" spc="-1" strike="noStrike">
                <a:solidFill>
                  <a:srgbClr val="ff0000"/>
                </a:solidFill>
                <a:latin typeface="Calibri"/>
              </a:rPr>
              <a:t>FERS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(Front-End Readout System)</a:t>
            </a: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 dedicated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for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large matrices of Si</a:t>
            </a: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PM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 (</a:t>
            </a:r>
            <a:r>
              <a:rPr b="0" i="1" lang="en-AU" sz="2400" spc="-1" strike="noStrike">
                <a:solidFill>
                  <a:srgbClr val="000000"/>
                </a:solidFill>
                <a:latin typeface="Calibri"/>
              </a:rPr>
              <a:t>FINGER-FAIR, RFD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).</a:t>
            </a: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Synchronisation using timestamps.</a:t>
            </a: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V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alidation to select interesting data to be acquired.</a:t>
            </a: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Online data visualisation and analysis</a:t>
            </a: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 (</a:t>
            </a:r>
            <a:r>
              <a:rPr b="0" lang="pl-PL" sz="2400" spc="-1" strike="noStrike">
                <a:solidFill>
                  <a:srgbClr val="ff0000"/>
                </a:solidFill>
                <a:latin typeface="Calibri"/>
              </a:rPr>
              <a:t>GreWare, IFJ PAN</a:t>
            </a:r>
            <a:r>
              <a:rPr b="0" lang="pl-PL" sz="2400" spc="-1" strike="noStrike">
                <a:solidFill>
                  <a:srgbClr val="000000"/>
                </a:solidFill>
                <a:latin typeface="Calibri"/>
              </a:rPr>
              <a:t>)</a:t>
            </a:r>
            <a:r>
              <a:rPr b="0" lang="en-AU" sz="2400" spc="-1" strike="noStrike">
                <a:solidFill>
                  <a:srgbClr val="000000"/>
                </a:solidFill>
                <a:latin typeface="Calibri"/>
              </a:rPr>
              <a:t>.</a:t>
            </a: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pl-PL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8" name="pole tekstowe 3"/>
          <p:cNvSpPr/>
          <p:nvPr/>
        </p:nvSpPr>
        <p:spPr>
          <a:xfrm>
            <a:off x="8477640" y="5892840"/>
            <a:ext cx="124956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i="1" lang="pl-PL" sz="1800" spc="-1" strike="noStrike">
                <a:solidFill>
                  <a:srgbClr val="000000"/>
                </a:solidFill>
                <a:latin typeface="Calibri"/>
              </a:rPr>
              <a:t>J.Grebosz</a:t>
            </a:r>
            <a:endParaRPr b="0" lang="pl-PL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/>
          </p:cNvSpPr>
          <p:nvPr>
            <p:ph type="sldNum" idx="16"/>
          </p:nvPr>
        </p:nvSpPr>
        <p:spPr>
          <a:xfrm>
            <a:off x="8636400" y="63165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016928E7-9455-470D-A5B6-E31B9F8FC558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  <p:pic>
        <p:nvPicPr>
          <p:cNvPr id="200" name="Picture 6" descr=""/>
          <p:cNvPicPr/>
          <p:nvPr/>
        </p:nvPicPr>
        <p:blipFill>
          <a:blip r:embed="rId1"/>
          <a:srcRect l="0" t="17994" r="68778" b="63148"/>
          <a:stretch/>
        </p:blipFill>
        <p:spPr>
          <a:xfrm>
            <a:off x="10447560" y="945360"/>
            <a:ext cx="1742040" cy="1020960"/>
          </a:xfrm>
          <a:prstGeom prst="rect">
            <a:avLst/>
          </a:prstGeom>
          <a:ln w="0">
            <a:noFill/>
          </a:ln>
        </p:spPr>
      </p:pic>
      <p:sp>
        <p:nvSpPr>
          <p:cNvPr id="201" name="Tytuł 7"/>
          <p:cNvSpPr/>
          <p:nvPr/>
        </p:nvSpPr>
        <p:spPr>
          <a:xfrm>
            <a:off x="0" y="-3492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	</a:t>
            </a: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XDAQ for nuclear physics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202" name="pole tekstowe 9"/>
          <p:cNvSpPr/>
          <p:nvPr/>
        </p:nvSpPr>
        <p:spPr>
          <a:xfrm>
            <a:off x="279360" y="6464160"/>
            <a:ext cx="60955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N. Toniolo, INFN LNL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03" name="TextBox 3"/>
          <p:cNvSpPr/>
          <p:nvPr/>
        </p:nvSpPr>
        <p:spPr>
          <a:xfrm>
            <a:off x="610920" y="1451160"/>
            <a:ext cx="8532720" cy="4918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t">
            <a:spAutoFit/>
          </a:bodyPr>
          <a:p>
            <a:pPr>
              <a:lnSpc>
                <a:spcPct val="12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Software platform developed at CERN and design specifically for the development of distributed DAQ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2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Standard DAQ framework for CMS experiment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XDAQ provides: 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Platform independent services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Peer-to-peer communication between DAQ blocks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SOAP messaging for configuration/control/monitoring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Main Features: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Device access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Configuration, control and monitoring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Maintainability and portability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Scalability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Long standing experience at LNL: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</a:rPr>
              <a:t>GASP spectrometer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PRISMA/PISOLO,EXOTIC spectrometers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GALILEO spectrometer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it-IT" sz="1800" spc="-1" strike="noStrike">
                <a:solidFill>
                  <a:srgbClr val="000000"/>
                </a:solidFill>
                <a:highlight>
                  <a:srgbClr val="ffffff"/>
                </a:highlight>
                <a:latin typeface="Calibri"/>
                <a:ea typeface="Calibri"/>
              </a:rPr>
              <a:t>AGATA ancillaries</a:t>
            </a:r>
            <a:endParaRPr b="0" lang="pl-PL" sz="1800" spc="-1" strike="noStrike">
              <a:latin typeface="Arial"/>
            </a:endParaRPr>
          </a:p>
        </p:txBody>
      </p:sp>
      <p:pic>
        <p:nvPicPr>
          <p:cNvPr id="204" name="Picture 1" descr=""/>
          <p:cNvPicPr/>
          <p:nvPr/>
        </p:nvPicPr>
        <p:blipFill>
          <a:blip r:embed="rId2"/>
          <a:stretch/>
        </p:blipFill>
        <p:spPr>
          <a:xfrm>
            <a:off x="6582600" y="2469240"/>
            <a:ext cx="5330880" cy="33372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sldNum" idx="17"/>
          </p:nvPr>
        </p:nvSpPr>
        <p:spPr>
          <a:xfrm>
            <a:off x="8636400" y="63165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2C6B7C9-967E-4CFD-AF1C-0F892275B801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  <p:pic>
        <p:nvPicPr>
          <p:cNvPr id="206" name="Picture 6" descr=""/>
          <p:cNvPicPr/>
          <p:nvPr/>
        </p:nvPicPr>
        <p:blipFill>
          <a:blip r:embed="rId1"/>
          <a:srcRect l="0" t="17994" r="68778" b="63148"/>
          <a:stretch/>
        </p:blipFill>
        <p:spPr>
          <a:xfrm>
            <a:off x="10447560" y="945360"/>
            <a:ext cx="1742040" cy="1020960"/>
          </a:xfrm>
          <a:prstGeom prst="rect">
            <a:avLst/>
          </a:prstGeom>
          <a:ln w="0">
            <a:noFill/>
          </a:ln>
        </p:spPr>
      </p:pic>
      <p:sp>
        <p:nvSpPr>
          <p:cNvPr id="207" name="Tytuł 7"/>
          <p:cNvSpPr/>
          <p:nvPr/>
        </p:nvSpPr>
        <p:spPr>
          <a:xfrm>
            <a:off x="0" y="-3492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	</a:t>
            </a: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XDAQ for nuclear physics</a:t>
            </a:r>
            <a:r>
              <a:rPr b="1" lang="pl-PL" sz="3200" spc="-1" strike="noStrike">
                <a:solidFill>
                  <a:srgbClr val="7030a0"/>
                </a:solidFill>
                <a:latin typeface="Calibri Light"/>
              </a:rPr>
              <a:t> (implementation at LNL Legnaro)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208" name="pole tekstowe 9"/>
          <p:cNvSpPr/>
          <p:nvPr/>
        </p:nvSpPr>
        <p:spPr>
          <a:xfrm>
            <a:off x="279360" y="6464160"/>
            <a:ext cx="60955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N. Toniolo, INFN LNL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09" name="TextBox 1"/>
          <p:cNvSpPr/>
          <p:nvPr/>
        </p:nvSpPr>
        <p:spPr>
          <a:xfrm>
            <a:off x="610920" y="1451160"/>
            <a:ext cx="8532720" cy="3657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0" horzOverflow="overflow" vertOverflow="overflow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Synchronized starts: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CAEN VME controllers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Arduino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Readout systems: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Digitizers V1: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V1725/V1730 (used at LNL, PARIS, HIL, LUNA)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Digitizers V2: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V2740 (used for AGATA test bench / Silicon detectors)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New digital peak-sensing  ADC: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V1741 (tested on PRISMA, used for EXOTIC/DANTE)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Compatible with the old ADC/TDC readout: 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  <a:ea typeface="Calibri"/>
              </a:rPr>
              <a:t>V778 (ADCs) / V775 (TDCs)</a:t>
            </a:r>
            <a:endParaRPr b="0" lang="pl-PL" sz="1800" spc="-1" strike="noStrike">
              <a:latin typeface="Arial"/>
            </a:endParaRPr>
          </a:p>
        </p:txBody>
      </p:sp>
      <p:grpSp>
        <p:nvGrpSpPr>
          <p:cNvPr id="210" name="Group 3"/>
          <p:cNvGrpSpPr/>
          <p:nvPr/>
        </p:nvGrpSpPr>
        <p:grpSpPr>
          <a:xfrm>
            <a:off x="5209200" y="4533120"/>
            <a:ext cx="6854040" cy="2538720"/>
            <a:chOff x="5209200" y="4533120"/>
            <a:chExt cx="6854040" cy="2538720"/>
          </a:xfrm>
        </p:grpSpPr>
        <p:sp>
          <p:nvSpPr>
            <p:cNvPr id="211" name="TextBox 4"/>
            <p:cNvSpPr/>
            <p:nvPr/>
          </p:nvSpPr>
          <p:spPr>
            <a:xfrm>
              <a:off x="5209200" y="6432120"/>
              <a:ext cx="4094640" cy="6397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horzOverflow="overflow" vertOverflow="overflow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en-US" sz="1800" spc="-1" strike="noStrike" u="sng">
                  <a:solidFill>
                    <a:srgbClr val="0563c1"/>
                  </a:solidFill>
                  <a:uFillTx/>
                  <a:latin typeface="Calibri"/>
                  <a:hlinkClick r:id="rId2"/>
                </a:rPr>
                <a:t>https://zenodo.org/records/15095314</a:t>
              </a:r>
              <a:endParaRPr b="0" lang="pl-PL" sz="1800" spc="-1" strike="noStrike">
                <a:latin typeface="Arial"/>
              </a:endParaRPr>
            </a:p>
            <a:p>
              <a:pPr algn="ctr">
                <a:lnSpc>
                  <a:spcPct val="100000"/>
                </a:lnSpc>
                <a:buNone/>
              </a:pPr>
              <a:endParaRPr b="0" lang="pl-PL" sz="1800" spc="-1" strike="noStrike">
                <a:latin typeface="Arial"/>
              </a:endParaRPr>
            </a:p>
          </p:txBody>
        </p:sp>
        <p:pic>
          <p:nvPicPr>
            <p:cNvPr id="212" name="Picture 5" descr="A screenshot of a phone&#10;&#10;AI-generated content may be incorrect."/>
            <p:cNvPicPr/>
            <p:nvPr/>
          </p:nvPicPr>
          <p:blipFill>
            <a:blip r:embed="rId3"/>
            <a:stretch/>
          </p:blipFill>
          <p:spPr>
            <a:xfrm>
              <a:off x="5209200" y="4533120"/>
              <a:ext cx="6854040" cy="1903680"/>
            </a:xfrm>
            <a:prstGeom prst="rect">
              <a:avLst/>
            </a:prstGeom>
            <a:ln w="0">
              <a:noFill/>
            </a:ln>
          </p:spPr>
        </p:pic>
      </p:grpSp>
      <p:pic>
        <p:nvPicPr>
          <p:cNvPr id="213" name="Picture 6" descr=""/>
          <p:cNvPicPr/>
          <p:nvPr/>
        </p:nvPicPr>
        <p:blipFill>
          <a:blip r:embed="rId4"/>
          <a:stretch/>
        </p:blipFill>
        <p:spPr>
          <a:xfrm>
            <a:off x="10664280" y="1753560"/>
            <a:ext cx="1387440" cy="436680"/>
          </a:xfrm>
          <a:prstGeom prst="rect">
            <a:avLst/>
          </a:prstGeom>
          <a:ln w="0">
            <a:noFill/>
          </a:ln>
        </p:spPr>
      </p:pic>
      <p:pic>
        <p:nvPicPr>
          <p:cNvPr id="214" name="Picture 8" descr=""/>
          <p:cNvPicPr/>
          <p:nvPr/>
        </p:nvPicPr>
        <p:blipFill>
          <a:blip r:embed="rId5"/>
          <a:stretch/>
        </p:blipFill>
        <p:spPr>
          <a:xfrm>
            <a:off x="6742080" y="2946600"/>
            <a:ext cx="5123880" cy="1407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PlaceHolder 1"/>
          <p:cNvSpPr>
            <a:spLocks noGrp="1"/>
          </p:cNvSpPr>
          <p:nvPr>
            <p:ph type="sldNum" idx="18"/>
          </p:nvPr>
        </p:nvSpPr>
        <p:spPr>
          <a:xfrm>
            <a:off x="8636400" y="63165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7263F32F-022F-47A9-8EAB-2D18E11767A2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  <p:pic>
        <p:nvPicPr>
          <p:cNvPr id="216" name="Picture 6" descr=""/>
          <p:cNvPicPr/>
          <p:nvPr/>
        </p:nvPicPr>
        <p:blipFill>
          <a:blip r:embed="rId1"/>
          <a:srcRect l="0" t="17994" r="68778" b="63148"/>
          <a:stretch/>
        </p:blipFill>
        <p:spPr>
          <a:xfrm>
            <a:off x="10326960" y="3247920"/>
            <a:ext cx="1742040" cy="1020960"/>
          </a:xfrm>
          <a:prstGeom prst="rect">
            <a:avLst/>
          </a:prstGeom>
          <a:ln w="0">
            <a:noFill/>
          </a:ln>
        </p:spPr>
      </p:pic>
      <p:sp>
        <p:nvSpPr>
          <p:cNvPr id="217" name="Tytuł 7"/>
          <p:cNvSpPr/>
          <p:nvPr/>
        </p:nvSpPr>
        <p:spPr>
          <a:xfrm>
            <a:off x="0" y="-3492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        </a:t>
            </a: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Modular structure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218" name="pole tekstowe 9"/>
          <p:cNvSpPr/>
          <p:nvPr/>
        </p:nvSpPr>
        <p:spPr>
          <a:xfrm>
            <a:off x="279360" y="6464160"/>
            <a:ext cx="609552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N. Toniolo, INFN LNL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19" name="Rectangle 11"/>
          <p:cNvSpPr/>
          <p:nvPr/>
        </p:nvSpPr>
        <p:spPr>
          <a:xfrm>
            <a:off x="7471080" y="2323080"/>
            <a:ext cx="1861200" cy="844920"/>
          </a:xfrm>
          <a:prstGeom prst="rect">
            <a:avLst/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Readout Unit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20" name="Oval 12"/>
          <p:cNvSpPr/>
          <p:nvPr/>
        </p:nvSpPr>
        <p:spPr>
          <a:xfrm>
            <a:off x="6477120" y="176400"/>
            <a:ext cx="3849480" cy="1044720"/>
          </a:xfrm>
          <a:prstGeom prst="ellipse">
            <a:avLst/>
          </a:prstGeom>
          <a:solidFill>
            <a:srgbClr val="ff0000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CAEN </a:t>
            </a:r>
            <a:br>
              <a:rPr sz="1800"/>
            </a:b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Electronics 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21" name="Oval 13"/>
          <p:cNvSpPr/>
          <p:nvPr/>
        </p:nvSpPr>
        <p:spPr>
          <a:xfrm>
            <a:off x="6879600" y="1278000"/>
            <a:ext cx="3044160" cy="1044720"/>
          </a:xfrm>
          <a:prstGeom prst="ellipse">
            <a:avLst/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Readout Server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22" name="Rectangle 14"/>
          <p:cNvSpPr/>
          <p:nvPr/>
        </p:nvSpPr>
        <p:spPr>
          <a:xfrm>
            <a:off x="7471080" y="3525120"/>
            <a:ext cx="1861200" cy="844920"/>
          </a:xfrm>
          <a:prstGeom prst="rect">
            <a:avLst/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Data Filtering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23" name="Rectangle 15"/>
          <p:cNvSpPr/>
          <p:nvPr/>
        </p:nvSpPr>
        <p:spPr>
          <a:xfrm>
            <a:off x="7471080" y="4726800"/>
            <a:ext cx="1861200" cy="844920"/>
          </a:xfrm>
          <a:prstGeom prst="rect">
            <a:avLst/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Event Builder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24" name="Straight Arrow Connector 16"/>
          <p:cNvSpPr/>
          <p:nvPr/>
        </p:nvSpPr>
        <p:spPr>
          <a:xfrm flipH="1">
            <a:off x="8401320" y="3168360"/>
            <a:ext cx="360" cy="356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472c4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5" name="Straight Arrow Connector 17"/>
          <p:cNvSpPr/>
          <p:nvPr/>
        </p:nvSpPr>
        <p:spPr>
          <a:xfrm flipH="1">
            <a:off x="8388000" y="4385880"/>
            <a:ext cx="360" cy="356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472c4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6" name="Arrow: Bent-Up 26"/>
          <p:cNvSpPr/>
          <p:nvPr/>
        </p:nvSpPr>
        <p:spPr>
          <a:xfrm rot="5400000">
            <a:off x="8426880" y="5402880"/>
            <a:ext cx="898200" cy="1236240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7" name="Rectangle 19"/>
          <p:cNvSpPr/>
          <p:nvPr/>
        </p:nvSpPr>
        <p:spPr>
          <a:xfrm>
            <a:off x="9564840" y="5853600"/>
            <a:ext cx="1236240" cy="739800"/>
          </a:xfrm>
          <a:prstGeom prst="rect">
            <a:avLst/>
          </a:prstGeom>
          <a:solidFill>
            <a:srgbClr val="4472c4"/>
          </a:solidFill>
          <a:ln>
            <a:solidFill>
              <a:srgbClr val="32549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ffffff"/>
                </a:solidFill>
                <a:latin typeface="Calibri"/>
              </a:rPr>
              <a:t>Software trigger?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28" name="Straight Arrow Connector 20"/>
          <p:cNvSpPr/>
          <p:nvPr/>
        </p:nvSpPr>
        <p:spPr>
          <a:xfrm flipH="1" flipV="1">
            <a:off x="6568200" y="2691720"/>
            <a:ext cx="824400" cy="1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472c4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9" name="Straight Arrow Connector 21"/>
          <p:cNvSpPr/>
          <p:nvPr/>
        </p:nvSpPr>
        <p:spPr>
          <a:xfrm flipH="1" flipV="1">
            <a:off x="6610680" y="4003200"/>
            <a:ext cx="824400" cy="1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472c4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0" name="Straight Arrow Connector 22"/>
          <p:cNvSpPr/>
          <p:nvPr/>
        </p:nvSpPr>
        <p:spPr>
          <a:xfrm flipH="1" flipV="1">
            <a:off x="6631920" y="5204880"/>
            <a:ext cx="824400" cy="14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>
            <a:solidFill>
              <a:srgbClr val="4472c4"/>
            </a:solidFill>
            <a:tailEnd len="med" type="triangle" w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1" name="Content Placeholder 2"/>
          <p:cNvSpPr/>
          <p:nvPr/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rmAutofit fontScale="81000"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DAQ topology described in XML files </a:t>
            </a:r>
            <a:endParaRPr b="0" lang="pl-PL" sz="2800" spc="-1" strike="noStrike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Configurable outputs: </a:t>
            </a:r>
            <a:endParaRPr b="0" lang="pl-PL" sz="2800" spc="-1" strike="noStrike"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SPY: complete or partial data quality monitoring (depending on the load)</a:t>
            </a:r>
            <a:endParaRPr b="0" lang="pl-PL" sz="2400" spc="-1" strike="noStrike"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DISK: writing all data on disk</a:t>
            </a:r>
            <a:endParaRPr b="0" lang="pl-PL" sz="2400" spc="-1" strike="noStrike">
              <a:latin typeface="Arial"/>
            </a:endParaRPr>
          </a:p>
          <a:p>
            <a:pPr lvl="1" marL="685800" indent="-2286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400" spc="-1" strike="noStrike">
                <a:solidFill>
                  <a:srgbClr val="000000"/>
                </a:solidFill>
                <a:latin typeface="Calibri"/>
              </a:rPr>
              <a:t>Network: Passing all data to the next DAQ actor.</a:t>
            </a:r>
            <a:endParaRPr b="0" lang="pl-PL" sz="2400" spc="-1" strike="noStrike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Chain can be cut at any level</a:t>
            </a:r>
            <a:endParaRPr b="0" lang="pl-PL" sz="2800" spc="-1" strike="noStrike">
              <a:latin typeface="Arial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Actors can be added to the chain to perform specific operation on the data</a:t>
            </a:r>
            <a:endParaRPr b="0" lang="pl-PL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305360"/>
          </a:xfrm>
          <a:prstGeom prst="rect">
            <a:avLst/>
          </a:prstGeom>
          <a:solidFill>
            <a:srgbClr val="f2f2f2"/>
          </a:solidFill>
          <a:ln w="0">
            <a:noFill/>
          </a:ln>
        </p:spPr>
        <p:txBody>
          <a:bodyPr anchor="ctr">
            <a:normAutofit/>
          </a:bodyPr>
          <a:p>
            <a:pPr algn="ctr">
              <a:lnSpc>
                <a:spcPct val="90000"/>
              </a:lnSpc>
              <a:buNone/>
            </a:pPr>
            <a:r>
              <a:rPr b="1" lang="en-US" sz="3600" spc="-1" strike="noStrike">
                <a:solidFill>
                  <a:srgbClr val="4472c4"/>
                </a:solidFill>
                <a:latin typeface="Calibri Light"/>
              </a:rPr>
              <a:t>Electronics boards to be serviced (currently considered)</a:t>
            </a:r>
            <a:endParaRPr b="0" lang="pl-PL" sz="3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838080" y="1766520"/>
            <a:ext cx="8067240" cy="435096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ff0000"/>
              </a:buClr>
              <a:buFont typeface="Arial"/>
              <a:buChar char="•"/>
            </a:pPr>
            <a:r>
              <a:rPr b="0" lang="pl-PL" sz="2800" spc="-1" strike="noStrike">
                <a:solidFill>
                  <a:srgbClr val="ff0000"/>
                </a:solidFill>
                <a:latin typeface="Calibri"/>
              </a:rPr>
              <a:t>CAEN</a:t>
            </a: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 digitizers: 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V1730, V1724, V2740</a:t>
            </a: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, V27XX family (in the near future), </a:t>
            </a:r>
            <a:r>
              <a:rPr b="0" lang="en-US" sz="2800" spc="-1" strike="noStrike">
                <a:solidFill>
                  <a:srgbClr val="000000"/>
                </a:solidFill>
                <a:latin typeface="Calibri"/>
              </a:rPr>
              <a:t>as well as the V4718 VME bridge.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PCI Cards with optical links :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2 x CAEN A5818 (4 port),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	</a:t>
            </a: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1 x CAEN A3818 (2 port). 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 marL="228600" indent="-2286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l-PL" sz="2800" spc="-1" strike="noStrike">
                <a:solidFill>
                  <a:srgbClr val="000000"/>
                </a:solidFill>
                <a:latin typeface="Calibri"/>
              </a:rPr>
              <a:t>Hardware: dedicated server.</a:t>
            </a: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endParaRPr b="0" lang="pl-PL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4" name="Picture 2" descr="https://www.caen.it/wp-content/uploads/2021/04/A5818_02-scaled.jpg"/>
          <p:cNvPicPr/>
          <p:nvPr/>
        </p:nvPicPr>
        <p:blipFill>
          <a:blip r:embed="rId1"/>
          <a:stretch/>
        </p:blipFill>
        <p:spPr>
          <a:xfrm>
            <a:off x="9004680" y="4543560"/>
            <a:ext cx="1725840" cy="2017440"/>
          </a:xfrm>
          <a:prstGeom prst="rect">
            <a:avLst/>
          </a:prstGeom>
          <a:ln w="0">
            <a:noFill/>
          </a:ln>
        </p:spPr>
      </p:pic>
      <p:pic>
        <p:nvPicPr>
          <p:cNvPr id="235" name="Picture 4" descr="https://www.caen.it/wp-content/uploads/2020/11/V2740-w-1-2-1.jpg"/>
          <p:cNvPicPr/>
          <p:nvPr/>
        </p:nvPicPr>
        <p:blipFill>
          <a:blip r:embed="rId2"/>
          <a:stretch/>
        </p:blipFill>
        <p:spPr>
          <a:xfrm>
            <a:off x="5712120" y="2540160"/>
            <a:ext cx="3012120" cy="3012120"/>
          </a:xfrm>
          <a:prstGeom prst="rect">
            <a:avLst/>
          </a:prstGeom>
          <a:ln w="0">
            <a:noFill/>
          </a:ln>
        </p:spPr>
      </p:pic>
      <p:pic>
        <p:nvPicPr>
          <p:cNvPr id="236" name="Picture 6" descr="https://www.caen.it/wp-content/uploads/2017/10/V1730_2015_b.jpg"/>
          <p:cNvPicPr/>
          <p:nvPr/>
        </p:nvPicPr>
        <p:blipFill>
          <a:blip r:embed="rId3"/>
          <a:stretch/>
        </p:blipFill>
        <p:spPr>
          <a:xfrm>
            <a:off x="7718400" y="2701800"/>
            <a:ext cx="529920" cy="27144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Obraz 38" descr=""/>
          <p:cNvPicPr/>
          <p:nvPr/>
        </p:nvPicPr>
        <p:blipFill>
          <a:blip r:embed="rId1"/>
          <a:srcRect l="8268" t="26130" r="8551" b="25175"/>
          <a:stretch/>
        </p:blipFill>
        <p:spPr>
          <a:xfrm>
            <a:off x="5163120" y="3951360"/>
            <a:ext cx="1816560" cy="1063080"/>
          </a:xfrm>
          <a:prstGeom prst="rect">
            <a:avLst/>
          </a:prstGeom>
          <a:ln w="0">
            <a:noFill/>
          </a:ln>
        </p:spPr>
      </p:pic>
      <p:grpSp>
        <p:nvGrpSpPr>
          <p:cNvPr id="238" name="Grupa 15"/>
          <p:cNvGrpSpPr/>
          <p:nvPr/>
        </p:nvGrpSpPr>
        <p:grpSpPr>
          <a:xfrm>
            <a:off x="6936120" y="1585440"/>
            <a:ext cx="5116320" cy="1798920"/>
            <a:chOff x="6936120" y="1585440"/>
            <a:chExt cx="5116320" cy="1798920"/>
          </a:xfrm>
        </p:grpSpPr>
        <p:grpSp>
          <p:nvGrpSpPr>
            <p:cNvPr id="239" name="Grupa 16"/>
            <p:cNvGrpSpPr/>
            <p:nvPr/>
          </p:nvGrpSpPr>
          <p:grpSpPr>
            <a:xfrm>
              <a:off x="7820640" y="1906920"/>
              <a:ext cx="3479040" cy="1005840"/>
              <a:chOff x="7820640" y="1906920"/>
              <a:chExt cx="3479040" cy="1005840"/>
            </a:xfrm>
          </p:grpSpPr>
          <p:pic>
            <p:nvPicPr>
              <p:cNvPr id="240" name="Obraz 24" descr=""/>
              <p:cNvPicPr/>
              <p:nvPr/>
            </p:nvPicPr>
            <p:blipFill>
              <a:blip r:embed="rId2"/>
              <a:srcRect l="40544" t="48739" r="8355" b="24612"/>
              <a:stretch/>
            </p:blipFill>
            <p:spPr>
              <a:xfrm>
                <a:off x="7820640" y="1954800"/>
                <a:ext cx="3479040" cy="95796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241" name="Prostokąt 25"/>
              <p:cNvSpPr/>
              <p:nvPr/>
            </p:nvSpPr>
            <p:spPr>
              <a:xfrm>
                <a:off x="9560160" y="1954800"/>
                <a:ext cx="252720" cy="478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42" name="Prostokąt 26"/>
              <p:cNvSpPr/>
              <p:nvPr/>
            </p:nvSpPr>
            <p:spPr>
              <a:xfrm>
                <a:off x="8863920" y="1954800"/>
                <a:ext cx="252720" cy="478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43" name="Prostokąt 27"/>
              <p:cNvSpPr/>
              <p:nvPr/>
            </p:nvSpPr>
            <p:spPr>
              <a:xfrm rot="20904000">
                <a:off x="11017800" y="1909440"/>
                <a:ext cx="70560" cy="41004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  <p:sp>
            <p:nvSpPr>
              <p:cNvPr id="244" name="Prostokąt 28"/>
              <p:cNvSpPr/>
              <p:nvPr/>
            </p:nvSpPr>
            <p:spPr>
              <a:xfrm rot="17116200">
                <a:off x="8920440" y="2664360"/>
                <a:ext cx="146880" cy="910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/>
            </p:style>
          </p:sp>
        </p:grpSp>
        <p:sp>
          <p:nvSpPr>
            <p:cNvPr id="245" name="pole tekstowe 17"/>
            <p:cNvSpPr/>
            <p:nvPr/>
          </p:nvSpPr>
          <p:spPr>
            <a:xfrm>
              <a:off x="10256760" y="1585440"/>
              <a:ext cx="179568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1" lang="en-US" sz="1800" spc="-1" strike="noStrike">
                  <a:solidFill>
                    <a:srgbClr val="0000ff"/>
                  </a:solidFill>
                  <a:latin typeface="Calibri"/>
                </a:rPr>
                <a:t>Scintillator+PMT</a:t>
              </a:r>
              <a:endParaRPr b="0" lang="pl-PL" sz="1800" spc="-1" strike="noStrike">
                <a:latin typeface="Arial"/>
              </a:endParaRPr>
            </a:p>
          </p:txBody>
        </p:sp>
        <p:sp>
          <p:nvSpPr>
            <p:cNvPr id="246" name="Łącznik prosty ze strzałką 18"/>
            <p:cNvSpPr/>
            <p:nvPr/>
          </p:nvSpPr>
          <p:spPr>
            <a:xfrm>
              <a:off x="7155360" y="2514240"/>
              <a:ext cx="575640" cy="3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tailEnd len="med" type="triangle" w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47" name="pole tekstowe 19"/>
            <p:cNvSpPr/>
            <p:nvPr/>
          </p:nvSpPr>
          <p:spPr>
            <a:xfrm>
              <a:off x="6936120" y="2164680"/>
              <a:ext cx="89604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1" lang="en-US" sz="1800" spc="-1" strike="noStrike">
                  <a:solidFill>
                    <a:srgbClr val="0000ff"/>
                  </a:solidFill>
                  <a:latin typeface="Calibri"/>
                </a:rPr>
                <a:t>recoil</a:t>
              </a:r>
              <a:endParaRPr b="0" lang="pl-PL" sz="1800" spc="-1" strike="noStrike">
                <a:latin typeface="Arial"/>
              </a:endParaRPr>
            </a:p>
          </p:txBody>
        </p:sp>
        <p:sp>
          <p:nvSpPr>
            <p:cNvPr id="248" name="pole tekstowe 20"/>
            <p:cNvSpPr/>
            <p:nvPr/>
          </p:nvSpPr>
          <p:spPr>
            <a:xfrm>
              <a:off x="7683480" y="3020400"/>
              <a:ext cx="2866320" cy="36396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1" lang="en-US" sz="1800" spc="-1" strike="noStrike">
                  <a:solidFill>
                    <a:srgbClr val="0000ff"/>
                  </a:solidFill>
                  <a:latin typeface="Calibri"/>
                </a:rPr>
                <a:t>secondary electrons </a:t>
              </a:r>
              <a:endParaRPr b="0" lang="pl-PL" sz="1800" spc="-1" strike="noStrike">
                <a:latin typeface="Arial"/>
              </a:endParaRPr>
            </a:p>
          </p:txBody>
        </p:sp>
        <p:sp>
          <p:nvSpPr>
            <p:cNvPr id="249" name="Łącznik prosty ze strzałką 21"/>
            <p:cNvSpPr/>
            <p:nvPr/>
          </p:nvSpPr>
          <p:spPr>
            <a:xfrm flipH="1">
              <a:off x="11139120" y="1954800"/>
              <a:ext cx="14760" cy="35820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tailEnd len="med" type="triangle" w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50" name="Łącznik prosty ze strzałką 22"/>
            <p:cNvSpPr/>
            <p:nvPr/>
          </p:nvSpPr>
          <p:spPr>
            <a:xfrm flipH="1" flipV="1">
              <a:off x="9057240" y="2567160"/>
              <a:ext cx="240120" cy="44640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tailEnd len="med" type="triangle" w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51" name="Łącznik prosty ze strzałką 23"/>
            <p:cNvSpPr/>
            <p:nvPr/>
          </p:nvSpPr>
          <p:spPr>
            <a:xfrm>
              <a:off x="7672320" y="1818000"/>
              <a:ext cx="129960" cy="444960"/>
            </a:xfrm>
            <a:custGeom>
              <a:avLst/>
              <a:gdLst/>
              <a:ahLst/>
              <a:rect l="l" t="t" r="r" b="b"/>
              <a:pathLst>
                <a:path w="21600" h="21600">
                  <a:moveTo>
                    <a:pt x="0" y="0"/>
                  </a:moveTo>
                  <a:lnTo>
                    <a:pt x="21600" y="21600"/>
                  </a:lnTo>
                </a:path>
              </a:pathLst>
            </a:custGeom>
            <a:noFill/>
            <a:ln w="28575">
              <a:solidFill>
                <a:srgbClr val="0000ff"/>
              </a:solidFill>
              <a:tailEnd len="med" type="triangle" w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52" name="Tytuł 7"/>
          <p:cNvSpPr/>
          <p:nvPr/>
        </p:nvSpPr>
        <p:spPr>
          <a:xfrm>
            <a:off x="0" y="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385623"/>
                </a:solidFill>
                <a:latin typeface="Calibri Light"/>
              </a:rPr>
              <a:t>RFD </a:t>
            </a:r>
            <a:r>
              <a:rPr b="1" lang="en-US" sz="3200" spc="-1" strike="noStrike">
                <a:solidFill>
                  <a:srgbClr val="ff0000"/>
                </a:solidFill>
                <a:latin typeface="Calibri Light"/>
              </a:rPr>
              <a:t>Upgrade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253" name="pole tekstowe 2"/>
          <p:cNvSpPr/>
          <p:nvPr/>
        </p:nvSpPr>
        <p:spPr>
          <a:xfrm>
            <a:off x="297720" y="1062000"/>
            <a:ext cx="6086880" cy="3290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801"/>
              </a:lnSpc>
              <a:buNone/>
            </a:pPr>
            <a:r>
              <a:rPr b="1" lang="en-US" sz="2000" spc="-1" strike="noStrike">
                <a:solidFill>
                  <a:srgbClr val="7030a0"/>
                </a:solidFill>
                <a:latin typeface="Calibri"/>
              </a:rPr>
              <a:t>Active elements modernization:</a:t>
            </a:r>
            <a:endParaRPr b="0" lang="pl-PL" sz="2000" spc="-1" strike="noStrike">
              <a:latin typeface="Arial"/>
            </a:endParaRPr>
          </a:p>
          <a:p>
            <a:pPr>
              <a:lnSpc>
                <a:spcPts val="2801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1) Scintillators, isolators, Mylar foil, resistors</a:t>
            </a:r>
            <a:endParaRPr b="0" lang="pl-PL" sz="1800" spc="-1" strike="noStrike">
              <a:latin typeface="Arial"/>
            </a:endParaRPr>
          </a:p>
          <a:p>
            <a:pPr>
              <a:lnSpc>
                <a:spcPts val="2801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2) </a:t>
            </a:r>
            <a:r>
              <a:rPr b="1" lang="pl-PL" sz="1800" spc="-1" strike="noStrike">
                <a:solidFill>
                  <a:srgbClr val="000000"/>
                </a:solidFill>
                <a:latin typeface="Calibri"/>
              </a:rPr>
              <a:t>N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ew generation of PMTs - Silicon </a:t>
            </a:r>
            <a:r>
              <a:rPr b="1" lang="pl-PL" sz="1800" spc="-1" strike="noStrike">
                <a:solidFill>
                  <a:srgbClr val="000000"/>
                </a:solidFill>
                <a:latin typeface="Calibri"/>
              </a:rPr>
              <a:t>P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hoto</a:t>
            </a:r>
            <a:r>
              <a:rPr b="1" lang="pl-PL" sz="1800" spc="-1" strike="noStrike">
                <a:solidFill>
                  <a:srgbClr val="000000"/>
                </a:solidFill>
                <a:latin typeface="Calibri"/>
              </a:rPr>
              <a:t>M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ultipliers (SiPM)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ts val="2801"/>
              </a:lnSpc>
              <a:buClr>
                <a:srgbClr val="ff0000"/>
              </a:buClr>
              <a:buFont typeface="Wingdings" charset="2"/>
              <a:buChar char="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Many more readout channels (from 18 up to 288)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ts val="2801"/>
              </a:lnSpc>
              <a:buClr>
                <a:srgbClr val="ff0000"/>
              </a:buClr>
              <a:buFont typeface="Wingdings" charset="2"/>
              <a:buChar char="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higher segmentation (lower rate/load per channel, previously ~1MHz/channel)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ts val="2801"/>
              </a:lnSpc>
              <a:buClr>
                <a:srgbClr val="ff0000"/>
              </a:buClr>
              <a:buFont typeface="Wingdings" charset="2"/>
              <a:buChar char="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higher counting rate capabilities 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54" name="pole tekstowe 73"/>
          <p:cNvSpPr/>
          <p:nvPr/>
        </p:nvSpPr>
        <p:spPr>
          <a:xfrm>
            <a:off x="6763320" y="962640"/>
            <a:ext cx="53809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000" spc="-1" strike="noStrike">
                <a:solidFill>
                  <a:srgbClr val="00b050"/>
                </a:solidFill>
                <a:latin typeface="Calibri"/>
              </a:rPr>
              <a:t>Heavy ion detection unit (one of 18)</a:t>
            </a:r>
            <a:endParaRPr b="0" lang="pl-PL" sz="2000" spc="-1" strike="noStrike">
              <a:latin typeface="Arial"/>
            </a:endParaRPr>
          </a:p>
        </p:txBody>
      </p:sp>
      <p:sp>
        <p:nvSpPr>
          <p:cNvPr id="255" name="pole tekstowe 75"/>
          <p:cNvSpPr/>
          <p:nvPr/>
        </p:nvSpPr>
        <p:spPr>
          <a:xfrm>
            <a:off x="7052400" y="1470240"/>
            <a:ext cx="13914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ff"/>
                </a:solidFill>
                <a:latin typeface="Calibri"/>
              </a:rPr>
              <a:t>Mylar foil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56" name="Łącznik prosty 57"/>
          <p:cNvSpPr/>
          <p:nvPr/>
        </p:nvSpPr>
        <p:spPr>
          <a:xfrm flipV="1">
            <a:off x="9689400" y="2438640"/>
            <a:ext cx="1396800" cy="10980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7" name="Łącznik prosty 59"/>
          <p:cNvSpPr/>
          <p:nvPr/>
        </p:nvSpPr>
        <p:spPr>
          <a:xfrm flipV="1">
            <a:off x="10977480" y="2529360"/>
            <a:ext cx="122760" cy="98964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8" name="Owal 63"/>
          <p:cNvSpPr/>
          <p:nvPr/>
        </p:nvSpPr>
        <p:spPr>
          <a:xfrm>
            <a:off x="11086560" y="2310480"/>
            <a:ext cx="93600" cy="25668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59" name="Obraz 12" descr="Obraz zawierający elektronika, obwód, Inżynieria elektroniczna, Komponent elektroniczny&#10;&#10;Opis wygenerowany automatycznie"/>
          <p:cNvPicPr/>
          <p:nvPr/>
        </p:nvPicPr>
        <p:blipFill>
          <a:blip r:embed="rId3"/>
          <a:srcRect l="25566" t="0" r="32526" b="22243"/>
          <a:stretch/>
        </p:blipFill>
        <p:spPr>
          <a:xfrm>
            <a:off x="9294480" y="3555000"/>
            <a:ext cx="1924560" cy="1632240"/>
          </a:xfrm>
          <a:prstGeom prst="rect">
            <a:avLst/>
          </a:prstGeom>
          <a:ln w="0">
            <a:noFill/>
          </a:ln>
        </p:spPr>
      </p:pic>
      <p:grpSp>
        <p:nvGrpSpPr>
          <p:cNvPr id="260" name="Grupa 41"/>
          <p:cNvGrpSpPr/>
          <p:nvPr/>
        </p:nvGrpSpPr>
        <p:grpSpPr>
          <a:xfrm>
            <a:off x="8539920" y="5283720"/>
            <a:ext cx="2873880" cy="1425240"/>
            <a:chOff x="8539920" y="5283720"/>
            <a:chExt cx="2873880" cy="1425240"/>
          </a:xfrm>
        </p:grpSpPr>
        <p:pic>
          <p:nvPicPr>
            <p:cNvPr id="261" name="Picture 2" descr=""/>
            <p:cNvPicPr/>
            <p:nvPr/>
          </p:nvPicPr>
          <p:blipFill>
            <a:blip r:embed="rId4"/>
            <a:srcRect l="26604" t="9793" r="30368" b="52133"/>
            <a:stretch/>
          </p:blipFill>
          <p:spPr>
            <a:xfrm>
              <a:off x="8539920" y="5283720"/>
              <a:ext cx="2684880" cy="142524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262" name="Grupa 40"/>
            <p:cNvGrpSpPr/>
            <p:nvPr/>
          </p:nvGrpSpPr>
          <p:grpSpPr>
            <a:xfrm>
              <a:off x="9617040" y="5356080"/>
              <a:ext cx="1796760" cy="1287360"/>
              <a:chOff x="9617040" y="5356080"/>
              <a:chExt cx="1796760" cy="1287360"/>
            </a:xfrm>
          </p:grpSpPr>
          <p:sp>
            <p:nvSpPr>
              <p:cNvPr id="263" name="pole tekstowe 8"/>
              <p:cNvSpPr/>
              <p:nvPr/>
            </p:nvSpPr>
            <p:spPr>
              <a:xfrm>
                <a:off x="9617040" y="6386400"/>
                <a:ext cx="1796760" cy="25704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>
                  <a:lnSpc>
                    <a:spcPct val="100000"/>
                  </a:lnSpc>
                  <a:buNone/>
                </a:pPr>
                <a:r>
                  <a:rPr b="0" lang="en-US" sz="1100" spc="-1" strike="noStrike">
                    <a:solidFill>
                      <a:srgbClr val="000000"/>
                    </a:solidFill>
                    <a:latin typeface="Calibri"/>
                  </a:rPr>
                  <a:t>Timebase = 100 ns/div</a:t>
                </a:r>
                <a:endParaRPr b="0" lang="pl-PL" sz="1100" spc="-1" strike="noStrike">
                  <a:latin typeface="Arial"/>
                </a:endParaRPr>
              </a:p>
            </p:txBody>
          </p:sp>
          <p:sp>
            <p:nvSpPr>
              <p:cNvPr id="264" name="pole tekstowe 9"/>
              <p:cNvSpPr/>
              <p:nvPr/>
            </p:nvSpPr>
            <p:spPr>
              <a:xfrm>
                <a:off x="10066320" y="5356080"/>
                <a:ext cx="1243440" cy="409320"/>
              </a:xfrm>
              <a:prstGeom prst="rect">
                <a:avLst/>
              </a:prstGeom>
              <a:noFill/>
              <a:ln w="0">
                <a:noFill/>
              </a:ln>
            </p:spPr>
            <p:style>
              <a:lnRef idx="0"/>
              <a:fillRef idx="0"/>
              <a:effectRef idx="0"/>
              <a:fontRef idx="minor"/>
            </p:style>
            <p:txBody>
              <a:bodyPr wrap="none" lIns="90000" rIns="90000" tIns="45000" bIns="45000" anchor="t">
                <a:spAutoFit/>
              </a:bodyPr>
              <a:p>
                <a:pPr>
                  <a:lnSpc>
                    <a:spcPct val="100000"/>
                  </a:lnSpc>
                  <a:buNone/>
                </a:pPr>
                <a:r>
                  <a:rPr b="0" lang="en-US" sz="1050" spc="-1" strike="noStrike">
                    <a:solidFill>
                      <a:srgbClr val="000000"/>
                    </a:solidFill>
                    <a:latin typeface="Calibri"/>
                  </a:rPr>
                  <a:t>fast output</a:t>
                </a:r>
                <a:endParaRPr b="0" lang="pl-PL" sz="1050" spc="-1" strike="noStrike">
                  <a:latin typeface="Arial"/>
                </a:endParaRPr>
              </a:p>
              <a:p>
                <a:pPr>
                  <a:lnSpc>
                    <a:spcPct val="100000"/>
                  </a:lnSpc>
                  <a:buNone/>
                </a:pPr>
                <a:r>
                  <a:rPr b="0" lang="en-US" sz="1050" spc="-1" strike="noStrike">
                    <a:solidFill>
                      <a:srgbClr val="000000"/>
                    </a:solidFill>
                    <a:latin typeface="Calibri"/>
                  </a:rPr>
                  <a:t>standard output</a:t>
                </a:r>
                <a:endParaRPr b="0" lang="pl-PL" sz="1050" spc="-1" strike="noStrike">
                  <a:latin typeface="Arial"/>
                </a:endParaRPr>
              </a:p>
            </p:txBody>
          </p:sp>
          <p:sp>
            <p:nvSpPr>
              <p:cNvPr id="265" name="Łącznik prosty 11"/>
              <p:cNvSpPr/>
              <p:nvPr/>
            </p:nvSpPr>
            <p:spPr>
              <a:xfrm>
                <a:off x="9638640" y="5642640"/>
                <a:ext cx="486720" cy="360"/>
              </a:xfrm>
              <a:prstGeom prst="line">
                <a:avLst/>
              </a:prstGeom>
              <a:ln w="38100">
                <a:solidFill>
                  <a:srgbClr val="0000ff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/>
            </p:style>
          </p:sp>
          <p:sp>
            <p:nvSpPr>
              <p:cNvPr id="266" name="Łącznik prosty 10"/>
              <p:cNvSpPr/>
              <p:nvPr/>
            </p:nvSpPr>
            <p:spPr>
              <a:xfrm>
                <a:off x="9638640" y="5477400"/>
                <a:ext cx="486720" cy="360"/>
              </a:xfrm>
              <a:prstGeom prst="line">
                <a:avLst/>
              </a:prstGeom>
              <a:ln w="38100">
                <a:solidFill>
                  <a:srgbClr val="4bff4b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/>
            </p:style>
          </p:sp>
        </p:grpSp>
      </p:grpSp>
      <p:sp>
        <p:nvSpPr>
          <p:cNvPr id="267" name="Symbol zastępczy numeru slajdu 3"/>
          <p:cNvSpPr/>
          <p:nvPr/>
        </p:nvSpPr>
        <p:spPr>
          <a:xfrm>
            <a:off x="8763120" y="6508800"/>
            <a:ext cx="27428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</a:pPr>
            <a:fld id="{48086C6D-545C-4CD6-85A6-5002DD0DCA43}" type="slidenum">
              <a:rPr b="0" lang="en-US" sz="1000" spc="148" strike="noStrike" cap="all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000" spc="-1" strike="noStrike">
              <a:latin typeface="Arial"/>
            </a:endParaRPr>
          </a:p>
        </p:txBody>
      </p:sp>
      <p:grpSp>
        <p:nvGrpSpPr>
          <p:cNvPr id="268" name="Grupa 36"/>
          <p:cNvGrpSpPr/>
          <p:nvPr/>
        </p:nvGrpSpPr>
        <p:grpSpPr>
          <a:xfrm>
            <a:off x="11492280" y="1620000"/>
            <a:ext cx="421920" cy="358560"/>
            <a:chOff x="11492280" y="1620000"/>
            <a:chExt cx="421920" cy="358560"/>
          </a:xfrm>
        </p:grpSpPr>
        <p:sp>
          <p:nvSpPr>
            <p:cNvPr id="269" name="Łącznik prosty 5"/>
            <p:cNvSpPr/>
            <p:nvPr/>
          </p:nvSpPr>
          <p:spPr>
            <a:xfrm>
              <a:off x="11492280" y="1658520"/>
              <a:ext cx="421920" cy="24876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  <p:sp>
          <p:nvSpPr>
            <p:cNvPr id="270" name="Łącznik prosty 30"/>
            <p:cNvSpPr/>
            <p:nvPr/>
          </p:nvSpPr>
          <p:spPr>
            <a:xfrm flipH="1">
              <a:off x="11552760" y="1620000"/>
              <a:ext cx="259560" cy="35856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/>
          </p:style>
        </p:sp>
      </p:grpSp>
      <p:sp>
        <p:nvSpPr>
          <p:cNvPr id="271" name="pole tekstowe 37"/>
          <p:cNvSpPr/>
          <p:nvPr/>
        </p:nvSpPr>
        <p:spPr>
          <a:xfrm>
            <a:off x="-524520" y="3970080"/>
            <a:ext cx="7105680" cy="151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ts val="2801"/>
              </a:lnSpc>
              <a:buNone/>
            </a:pPr>
            <a:r>
              <a:rPr b="1" lang="en-US" sz="2000" spc="-1" strike="noStrike">
                <a:solidFill>
                  <a:srgbClr val="7030a0"/>
                </a:solidFill>
                <a:latin typeface="Calibri"/>
              </a:rPr>
              <a:t>New fast digital data readout</a:t>
            </a:r>
            <a:endParaRPr b="0" lang="pl-PL" sz="2000" spc="-1" strike="noStrike">
              <a:latin typeface="Arial"/>
            </a:endParaRPr>
          </a:p>
          <a:p>
            <a:pPr marL="285840" indent="-285840">
              <a:lnSpc>
                <a:spcPts val="2801"/>
              </a:lnSpc>
              <a:buClr>
                <a:srgbClr val="ff0000"/>
              </a:buClr>
              <a:buFont typeface="Wingdings" charset="2"/>
              <a:buChar char="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CAEN solutions dedicated to SiPM (A5202/A5204)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ts val="2801"/>
              </a:lnSpc>
              <a:buClr>
                <a:srgbClr val="ff0000"/>
              </a:buClr>
              <a:buFont typeface="Wingdings" charset="2"/>
              <a:buChar char="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No hardware filtering (no external logic for trigger)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ts val="2801"/>
              </a:lnSpc>
              <a:buClr>
                <a:srgbClr val="ff0000"/>
              </a:buClr>
              <a:buFont typeface="Wingdings" charset="2"/>
              <a:buChar char="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Reduced deadtime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72" name="pole tekstowe 39"/>
          <p:cNvSpPr/>
          <p:nvPr/>
        </p:nvSpPr>
        <p:spPr>
          <a:xfrm>
            <a:off x="476640" y="6139440"/>
            <a:ext cx="6094080" cy="638280"/>
          </a:xfrm>
          <a:prstGeom prst="rect">
            <a:avLst/>
          </a:prstGeom>
          <a:gradFill rotWithShape="0">
            <a:gsLst>
              <a:gs pos="0">
                <a:srgbClr val="b5d4a7"/>
              </a:gs>
              <a:gs pos="100000">
                <a:srgbClr val="a9cd99"/>
              </a:gs>
            </a:gsLst>
            <a:lin ang="5400000"/>
          </a:gradFill>
          <a:ln>
            <a:solidFill>
              <a:srgbClr val="70ad47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This improvement will significantly boost the RFD efficiency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73" name="pole tekstowe 42"/>
          <p:cNvSpPr/>
          <p:nvPr/>
        </p:nvSpPr>
        <p:spPr>
          <a:xfrm>
            <a:off x="7292880" y="3691440"/>
            <a:ext cx="20214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Each SiPM: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92d050"/>
              </a:buClr>
              <a:buFont typeface="Wingdings" charset="2"/>
              <a:buChar char="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Slow output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92d050"/>
              </a:buClr>
              <a:buFont typeface="Wingdings" charset="2"/>
              <a:buChar char="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Fast output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92d050"/>
              </a:buClr>
              <a:buFont typeface="Wingdings" charset="2"/>
              <a:buChar char="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HV~26-29V</a:t>
            </a:r>
            <a:endParaRPr b="0" lang="pl-PL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Tytuł 7"/>
          <p:cNvSpPr/>
          <p:nvPr/>
        </p:nvSpPr>
        <p:spPr>
          <a:xfrm>
            <a:off x="0" y="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	</a:t>
            </a: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Light propagation  - simulations  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275" name="Titre 1"/>
          <p:cNvSpPr/>
          <p:nvPr/>
        </p:nvSpPr>
        <p:spPr>
          <a:xfrm>
            <a:off x="155520" y="1062360"/>
            <a:ext cx="105152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80000"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fr-FR" sz="4400" spc="-1" strike="noStrike">
                <a:solidFill>
                  <a:srgbClr val="000000"/>
                </a:solidFill>
                <a:latin typeface="Calibri Light"/>
              </a:rPr>
              <a:t>Geant4 simulations</a:t>
            </a:r>
            <a:endParaRPr b="0" lang="pl-PL" sz="4400" spc="-1" strike="noStrike">
              <a:latin typeface="Arial"/>
            </a:endParaRPr>
          </a:p>
        </p:txBody>
      </p:sp>
      <p:pic>
        <p:nvPicPr>
          <p:cNvPr id="276" name="Image 4" descr=""/>
          <p:cNvPicPr/>
          <p:nvPr/>
        </p:nvPicPr>
        <p:blipFill>
          <a:blip r:embed="rId1"/>
          <a:stretch/>
        </p:blipFill>
        <p:spPr>
          <a:xfrm>
            <a:off x="1438200" y="1690560"/>
            <a:ext cx="738720" cy="4053960"/>
          </a:xfrm>
          <a:prstGeom prst="rect">
            <a:avLst/>
          </a:prstGeom>
          <a:ln w="0">
            <a:noFill/>
          </a:ln>
        </p:spPr>
      </p:pic>
      <p:pic>
        <p:nvPicPr>
          <p:cNvPr id="277" name="Image 6" descr=""/>
          <p:cNvPicPr/>
          <p:nvPr/>
        </p:nvPicPr>
        <p:blipFill>
          <a:blip r:embed="rId2"/>
          <a:stretch/>
        </p:blipFill>
        <p:spPr>
          <a:xfrm>
            <a:off x="3735720" y="1753560"/>
            <a:ext cx="676440" cy="4053960"/>
          </a:xfrm>
          <a:prstGeom prst="rect">
            <a:avLst/>
          </a:prstGeom>
          <a:ln w="0">
            <a:noFill/>
          </a:ln>
        </p:spPr>
      </p:pic>
      <p:sp>
        <p:nvSpPr>
          <p:cNvPr id="278" name="ZoneTexte 7"/>
          <p:cNvSpPr/>
          <p:nvPr/>
        </p:nvSpPr>
        <p:spPr>
          <a:xfrm>
            <a:off x="-522000" y="5972040"/>
            <a:ext cx="71182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Blue : 2mm plastic. Purple : glass cap. Red : electron 20 keV.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Green : optical photons. </a:t>
            </a:r>
            <a:endParaRPr b="0" lang="pl-PL" sz="1800" spc="-1" strike="noStrike">
              <a:latin typeface="Arial"/>
            </a:endParaRPr>
          </a:p>
        </p:txBody>
      </p:sp>
      <p:pic>
        <p:nvPicPr>
          <p:cNvPr id="279" name="Image 9" descr=""/>
          <p:cNvPicPr/>
          <p:nvPr/>
        </p:nvPicPr>
        <p:blipFill>
          <a:blip r:embed="rId3"/>
          <a:stretch/>
        </p:blipFill>
        <p:spPr>
          <a:xfrm>
            <a:off x="6331680" y="1753560"/>
            <a:ext cx="3709440" cy="3828240"/>
          </a:xfrm>
          <a:prstGeom prst="rect">
            <a:avLst/>
          </a:prstGeom>
          <a:ln w="0">
            <a:noFill/>
          </a:ln>
        </p:spPr>
      </p:pic>
      <p:sp>
        <p:nvSpPr>
          <p:cNvPr id="280" name="ZoneTexte 11"/>
          <p:cNvSpPr/>
          <p:nvPr/>
        </p:nvSpPr>
        <p:spPr>
          <a:xfrm>
            <a:off x="7330680" y="5972040"/>
            <a:ext cx="17107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10um plastic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E0D654B2-3F81-4979-98C5-890886810E0C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1" name="Espace réservé du contenu 13" descr=""/>
          <p:cNvPicPr/>
          <p:nvPr/>
        </p:nvPicPr>
        <p:blipFill>
          <a:blip r:embed="rId1"/>
          <a:stretch/>
        </p:blipFill>
        <p:spPr>
          <a:xfrm>
            <a:off x="3279240" y="1523880"/>
            <a:ext cx="6051600" cy="4849920"/>
          </a:xfrm>
          <a:prstGeom prst="rect">
            <a:avLst/>
          </a:prstGeom>
          <a:ln w="0">
            <a:noFill/>
          </a:ln>
        </p:spPr>
      </p:pic>
      <p:sp>
        <p:nvSpPr>
          <p:cNvPr id="282" name="ZoneTexte 14"/>
          <p:cNvSpPr/>
          <p:nvPr/>
        </p:nvSpPr>
        <p:spPr>
          <a:xfrm>
            <a:off x="7888680" y="6189480"/>
            <a:ext cx="52704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cm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83" name="ZoneTexte 15"/>
          <p:cNvSpPr/>
          <p:nvPr/>
        </p:nvSpPr>
        <p:spPr>
          <a:xfrm rot="16200000">
            <a:off x="3012840" y="2056680"/>
            <a:ext cx="5274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fr-FR" sz="1800" spc="-1" strike="noStrike">
                <a:solidFill>
                  <a:srgbClr val="000000"/>
                </a:solidFill>
                <a:latin typeface="Calibri"/>
              </a:rPr>
              <a:t>cm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84" name="Tytuł 7"/>
          <p:cNvSpPr/>
          <p:nvPr/>
        </p:nvSpPr>
        <p:spPr>
          <a:xfrm>
            <a:off x="0" y="0"/>
            <a:ext cx="12191760" cy="983160"/>
          </a:xfrm>
          <a:prstGeom prst="rect">
            <a:avLst/>
          </a:prstGeom>
          <a:solidFill>
            <a:srgbClr val="f7f4f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7030a0"/>
                </a:solidFill>
                <a:latin typeface="Segoe UI Light"/>
              </a:rPr>
              <a:t>	</a:t>
            </a:r>
            <a:r>
              <a:rPr b="1" lang="en-US" sz="3200" spc="-1" strike="noStrike">
                <a:solidFill>
                  <a:srgbClr val="7030a0"/>
                </a:solidFill>
                <a:latin typeface="Segoe UI Light"/>
              </a:rPr>
              <a:t>Light propagation  - simulations  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285" name="Titre 1"/>
          <p:cNvSpPr/>
          <p:nvPr/>
        </p:nvSpPr>
        <p:spPr>
          <a:xfrm>
            <a:off x="155520" y="1062360"/>
            <a:ext cx="10515240" cy="577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rmAutofit fontScale="80000"/>
          </a:bodyPr>
          <a:p>
            <a:pPr>
              <a:lnSpc>
                <a:spcPct val="90000"/>
              </a:lnSpc>
              <a:buNone/>
            </a:pPr>
            <a:r>
              <a:rPr b="0" lang="fr-FR" sz="4400" spc="-1" strike="noStrike">
                <a:solidFill>
                  <a:srgbClr val="000000"/>
                </a:solidFill>
                <a:latin typeface="Calibri Light"/>
              </a:rPr>
              <a:t>Geant4 simulations</a:t>
            </a:r>
            <a:endParaRPr b="0" lang="pl-PL" sz="4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Tytuł 7"/>
          <p:cNvSpPr/>
          <p:nvPr/>
        </p:nvSpPr>
        <p:spPr>
          <a:xfrm>
            <a:off x="0" y="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385623"/>
                </a:solidFill>
                <a:latin typeface="Calibri Light"/>
              </a:rPr>
              <a:t>RFD </a:t>
            </a:r>
            <a:r>
              <a:rPr b="1" lang="en-US" sz="3200" spc="-1" strike="noStrike">
                <a:solidFill>
                  <a:srgbClr val="ff0000"/>
                </a:solidFill>
                <a:latin typeface="Calibri Light"/>
              </a:rPr>
              <a:t>Upgrade  </a:t>
            </a:r>
            <a:r>
              <a:rPr b="1" lang="en-US" sz="3200" spc="-1" strike="noStrike">
                <a:solidFill>
                  <a:srgbClr val="1f4e79"/>
                </a:solidFill>
                <a:latin typeface="Calibri Light"/>
              </a:rPr>
              <a:t>–   in-house matrix design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287" name="Symbol zastępczy numeru slajdu 3"/>
          <p:cNvSpPr/>
          <p:nvPr/>
        </p:nvSpPr>
        <p:spPr>
          <a:xfrm>
            <a:off x="8763120" y="6508800"/>
            <a:ext cx="27428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</a:pPr>
            <a:fld id="{94AC54BC-7EC9-49E6-BB9F-8BF486EDA266}" type="slidenum">
              <a:rPr b="0" lang="en-US" sz="1000" spc="148" strike="noStrike" cap="all">
                <a:solidFill>
                  <a:srgbClr val="8b8b8b"/>
                </a:solidFill>
                <a:latin typeface="Calibri"/>
              </a:rPr>
              <a:t>11</a:t>
            </a:fld>
            <a:endParaRPr b="0" lang="pl-PL" sz="1000" spc="-1" strike="noStrike">
              <a:latin typeface="Arial"/>
            </a:endParaRPr>
          </a:p>
        </p:txBody>
      </p:sp>
      <p:pic>
        <p:nvPicPr>
          <p:cNvPr id="288" name="Obraz 2" descr="Obraz zawierający tekst, zrzut ekranu, krąg&#10;&#10;Zawartość wygenerowana przez sztuczną inteligencję może być niepoprawna."/>
          <p:cNvPicPr/>
          <p:nvPr/>
        </p:nvPicPr>
        <p:blipFill>
          <a:blip r:embed="rId1"/>
          <a:srcRect l="0" t="11067" r="0" b="0"/>
          <a:stretch/>
        </p:blipFill>
        <p:spPr>
          <a:xfrm>
            <a:off x="294480" y="1207800"/>
            <a:ext cx="5546160" cy="4131720"/>
          </a:xfrm>
          <a:prstGeom prst="rect">
            <a:avLst/>
          </a:prstGeom>
          <a:ln w="0">
            <a:noFill/>
          </a:ln>
        </p:spPr>
      </p:pic>
      <p:pic>
        <p:nvPicPr>
          <p:cNvPr id="289" name="Obraz 6" descr="Obraz zawierający tekst, zrzut ekranu, krąg, design&#10;&#10;Zawartość wygenerowana przez sztuczną inteligencję może być niepoprawna."/>
          <p:cNvPicPr/>
          <p:nvPr/>
        </p:nvPicPr>
        <p:blipFill>
          <a:blip r:embed="rId2"/>
          <a:stretch/>
        </p:blipFill>
        <p:spPr>
          <a:xfrm>
            <a:off x="6243840" y="1242000"/>
            <a:ext cx="4732920" cy="4703040"/>
          </a:xfrm>
          <a:prstGeom prst="rect">
            <a:avLst/>
          </a:prstGeom>
          <a:ln w="0">
            <a:noFill/>
          </a:ln>
        </p:spPr>
      </p:pic>
      <p:sp>
        <p:nvSpPr>
          <p:cNvPr id="290" name="pole tekstowe 7"/>
          <p:cNvSpPr/>
          <p:nvPr/>
        </p:nvSpPr>
        <p:spPr>
          <a:xfrm>
            <a:off x="-493560" y="5483880"/>
            <a:ext cx="6922800" cy="118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J−30035 SiPM sensors – same as in Onsemi Matrix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48 channels (sow, fast, HV – x 16)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2 spare channels 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6 pieces ordered  - delivery on June 6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8C7B19FF-63D6-4C98-9BAE-8F51ED1ED10C}" type="slidenum">
              <a:t>12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Obraz 2" descr="Obraz zawierający zlew, Sprzęt domowy, w pomieszczeniu, zamek&#10;&#10;AI-generated content may be incorrect."/>
          <p:cNvPicPr/>
          <p:nvPr/>
        </p:nvPicPr>
        <p:blipFill>
          <a:blip r:embed="rId1"/>
          <a:srcRect l="36100" t="31663" r="23900" b="20536"/>
          <a:stretch/>
        </p:blipFill>
        <p:spPr>
          <a:xfrm rot="5400000">
            <a:off x="338040" y="4118040"/>
            <a:ext cx="2742840" cy="2458080"/>
          </a:xfrm>
          <a:prstGeom prst="rect">
            <a:avLst/>
          </a:prstGeom>
          <a:ln w="0">
            <a:noFill/>
          </a:ln>
        </p:spPr>
      </p:pic>
      <p:sp>
        <p:nvSpPr>
          <p:cNvPr id="292" name="Tytuł 7"/>
          <p:cNvSpPr/>
          <p:nvPr/>
        </p:nvSpPr>
        <p:spPr>
          <a:xfrm>
            <a:off x="0" y="0"/>
            <a:ext cx="12191760" cy="983160"/>
          </a:xfrm>
          <a:prstGeom prst="rect">
            <a:avLst/>
          </a:prstGeom>
          <a:solidFill>
            <a:srgbClr val="f7f4f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3200" spc="-1" strike="noStrike">
                <a:solidFill>
                  <a:srgbClr val="816846"/>
                </a:solidFill>
                <a:latin typeface="Segoe UI Light"/>
              </a:rPr>
              <a:t>RFD </a:t>
            </a:r>
            <a:r>
              <a:rPr b="1" lang="en-US" sz="3200" spc="-1" strike="noStrike">
                <a:solidFill>
                  <a:srgbClr val="ff0000"/>
                </a:solidFill>
                <a:latin typeface="Segoe UI Light"/>
              </a:rPr>
              <a:t>Upgrade </a:t>
            </a:r>
            <a:r>
              <a:rPr b="1" lang="en-US" sz="3200" spc="-1" strike="noStrike">
                <a:solidFill>
                  <a:srgbClr val="685135"/>
                </a:solidFill>
                <a:latin typeface="Segoe UI Light"/>
              </a:rPr>
              <a:t>– Vacuum passage</a:t>
            </a:r>
            <a:endParaRPr b="0" lang="pl-PL" sz="3200" spc="-1" strike="noStrike">
              <a:latin typeface="Arial"/>
            </a:endParaRPr>
          </a:p>
        </p:txBody>
      </p:sp>
      <p:pic>
        <p:nvPicPr>
          <p:cNvPr id="293" name="Obraz 8" descr="Obraz zawierający tekst, pierścionek, akcesoria, sztuka&#10;&#10;AI-generated content may be incorrect."/>
          <p:cNvPicPr/>
          <p:nvPr/>
        </p:nvPicPr>
        <p:blipFill>
          <a:blip r:embed="rId2"/>
          <a:srcRect l="36604" t="24113" r="27548" b="26189"/>
          <a:stretch/>
        </p:blipFill>
        <p:spPr>
          <a:xfrm rot="5400000">
            <a:off x="6081840" y="1163160"/>
            <a:ext cx="2458080" cy="2555640"/>
          </a:xfrm>
          <a:prstGeom prst="rect">
            <a:avLst/>
          </a:prstGeom>
          <a:ln w="0">
            <a:noFill/>
          </a:ln>
        </p:spPr>
      </p:pic>
      <p:pic>
        <p:nvPicPr>
          <p:cNvPr id="294" name="Obraz 10" descr="Obraz zawierający narzędzie, podłoga, ziemia, w pomieszczeniu&#10;&#10;AI-generated content may be incorrect."/>
          <p:cNvPicPr/>
          <p:nvPr/>
        </p:nvPicPr>
        <p:blipFill>
          <a:blip r:embed="rId3"/>
          <a:srcRect l="23427" t="19373" r="24778" b="27922"/>
          <a:stretch/>
        </p:blipFill>
        <p:spPr>
          <a:xfrm>
            <a:off x="3119760" y="1212120"/>
            <a:ext cx="2734200" cy="2086560"/>
          </a:xfrm>
          <a:prstGeom prst="rect">
            <a:avLst/>
          </a:prstGeom>
          <a:ln w="0">
            <a:noFill/>
          </a:ln>
        </p:spPr>
      </p:pic>
      <p:pic>
        <p:nvPicPr>
          <p:cNvPr id="295" name="Obraz 13" descr="Obraz zawierający elektronika, Inżynieria elektroniczna, Element obwodu, Komponent elektroniczny&#10;&#10;AI-generated content may be incorrect."/>
          <p:cNvPicPr/>
          <p:nvPr/>
        </p:nvPicPr>
        <p:blipFill>
          <a:blip r:embed="rId4"/>
          <a:srcRect l="15644" t="15765" r="23326" b="20764"/>
          <a:stretch/>
        </p:blipFill>
        <p:spPr>
          <a:xfrm>
            <a:off x="480240" y="1173240"/>
            <a:ext cx="2458080" cy="3408840"/>
          </a:xfrm>
          <a:prstGeom prst="rect">
            <a:avLst/>
          </a:prstGeom>
          <a:ln w="0">
            <a:noFill/>
          </a:ln>
        </p:spPr>
      </p:pic>
      <p:pic>
        <p:nvPicPr>
          <p:cNvPr id="296" name="Obraz 15" descr=""/>
          <p:cNvPicPr/>
          <p:nvPr/>
        </p:nvPicPr>
        <p:blipFill>
          <a:blip r:embed="rId5"/>
          <a:srcRect l="0" t="8878" r="0" b="8878"/>
          <a:stretch/>
        </p:blipFill>
        <p:spPr>
          <a:xfrm>
            <a:off x="9113400" y="1173240"/>
            <a:ext cx="2938320" cy="2934720"/>
          </a:xfrm>
          <a:prstGeom prst="rect">
            <a:avLst/>
          </a:prstGeom>
          <a:ln w="0">
            <a:noFill/>
          </a:ln>
        </p:spPr>
      </p:pic>
      <p:sp>
        <p:nvSpPr>
          <p:cNvPr id="297" name="pole tekstowe 3"/>
          <p:cNvSpPr/>
          <p:nvPr/>
        </p:nvSpPr>
        <p:spPr>
          <a:xfrm>
            <a:off x="6687360" y="4336560"/>
            <a:ext cx="5023800" cy="16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7030a0"/>
                </a:solidFill>
                <a:latin typeface="Calibri"/>
              </a:rPr>
              <a:t>We tested this solution in the vacuum chamber, and it is leak-proof</a:t>
            </a:r>
            <a:endParaRPr b="0" lang="pl-PL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pl-PL" sz="20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2000" spc="-1" strike="noStrike">
                <a:solidFill>
                  <a:srgbClr val="7030a0"/>
                </a:solidFill>
                <a:latin typeface="Calibri"/>
              </a:rPr>
              <a:t>Our newly designed matrix has more channels, one socket is larger </a:t>
            </a:r>
            <a:endParaRPr b="0" lang="pl-PL" sz="2000" spc="-1" strike="noStrike">
              <a:latin typeface="Arial"/>
            </a:endParaRPr>
          </a:p>
        </p:txBody>
      </p:sp>
      <p:pic>
        <p:nvPicPr>
          <p:cNvPr id="298" name="Obraz 1" descr="Obraz zawierający tekst, zrzut ekranu, krąg, design&#10;&#10;Zawartość wygenerowana przez sztuczną inteligencję może być niepoprawna."/>
          <p:cNvPicPr/>
          <p:nvPr/>
        </p:nvPicPr>
        <p:blipFill>
          <a:blip r:embed="rId6"/>
          <a:stretch/>
        </p:blipFill>
        <p:spPr>
          <a:xfrm>
            <a:off x="3368520" y="3752640"/>
            <a:ext cx="2828520" cy="28105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Tytuł 7"/>
          <p:cNvSpPr/>
          <p:nvPr/>
        </p:nvSpPr>
        <p:spPr>
          <a:xfrm>
            <a:off x="0" y="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385623"/>
                </a:solidFill>
                <a:latin typeface="Calibri Light"/>
              </a:rPr>
              <a:t>RFD </a:t>
            </a:r>
            <a:r>
              <a:rPr b="1" lang="en-US" sz="3200" spc="-1" strike="noStrike">
                <a:solidFill>
                  <a:srgbClr val="ff0000"/>
                </a:solidFill>
                <a:latin typeface="Calibri Light"/>
              </a:rPr>
              <a:t>Upgrade </a:t>
            </a:r>
            <a:r>
              <a:rPr b="1" lang="en-US" sz="3200" spc="-1" strike="noStrike">
                <a:solidFill>
                  <a:srgbClr val="1f4e79"/>
                </a:solidFill>
                <a:latin typeface="Calibri Light"/>
              </a:rPr>
              <a:t>– SiPM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300" name="Symbol zastępczy numeru slajdu 3"/>
          <p:cNvSpPr/>
          <p:nvPr/>
        </p:nvSpPr>
        <p:spPr>
          <a:xfrm>
            <a:off x="8763120" y="6508800"/>
            <a:ext cx="27428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</a:pPr>
            <a:fld id="{909FE555-510F-4E05-8C68-4BF7330667AC}" type="slidenum">
              <a:rPr b="0" lang="en-US" sz="1000" spc="148" strike="noStrike" cap="all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000" spc="-1" strike="noStrike">
              <a:latin typeface="Arial"/>
            </a:endParaRPr>
          </a:p>
        </p:txBody>
      </p:sp>
      <p:sp>
        <p:nvSpPr>
          <p:cNvPr id="301" name="pole tekstowe 7"/>
          <p:cNvSpPr/>
          <p:nvPr/>
        </p:nvSpPr>
        <p:spPr>
          <a:xfrm>
            <a:off x="347040" y="1067400"/>
            <a:ext cx="356004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Onsemi - ARRAYJ−30035−16P </a:t>
            </a:r>
            <a:endParaRPr b="0" lang="pl-PL" sz="1800" spc="-1" strike="noStrike">
              <a:latin typeface="Arial"/>
            </a:endParaRPr>
          </a:p>
        </p:txBody>
      </p:sp>
      <p:pic>
        <p:nvPicPr>
          <p:cNvPr id="302" name="Obraz 9" descr=""/>
          <p:cNvPicPr/>
          <p:nvPr/>
        </p:nvPicPr>
        <p:blipFill>
          <a:blip r:embed="rId1"/>
          <a:srcRect l="9465" t="0" r="14912" b="58539"/>
          <a:stretch/>
        </p:blipFill>
        <p:spPr>
          <a:xfrm>
            <a:off x="347040" y="1674360"/>
            <a:ext cx="2525040" cy="1473840"/>
          </a:xfrm>
          <a:prstGeom prst="rect">
            <a:avLst/>
          </a:prstGeom>
          <a:ln w="0">
            <a:noFill/>
          </a:ln>
        </p:spPr>
      </p:pic>
      <p:pic>
        <p:nvPicPr>
          <p:cNvPr id="303" name="Obraz 11" descr="Obraz zawierający elektronika, Inżynieria elektroniczna, Element obwodu, Element komputera&#10;&#10;Zawartość wygenerowana przez sztuczną inteligencję może być niepoprawna."/>
          <p:cNvPicPr/>
          <p:nvPr/>
        </p:nvPicPr>
        <p:blipFill>
          <a:blip r:embed="rId2"/>
          <a:srcRect l="0" t="21846" r="0" b="17388"/>
          <a:stretch/>
        </p:blipFill>
        <p:spPr>
          <a:xfrm rot="10800000">
            <a:off x="6548400" y="1135800"/>
            <a:ext cx="5296320" cy="2413440"/>
          </a:xfrm>
          <a:prstGeom prst="rect">
            <a:avLst/>
          </a:prstGeom>
          <a:ln w="0">
            <a:noFill/>
          </a:ln>
        </p:spPr>
      </p:pic>
      <p:sp>
        <p:nvSpPr>
          <p:cNvPr id="304" name="pole tekstowe 12"/>
          <p:cNvSpPr/>
          <p:nvPr/>
        </p:nvSpPr>
        <p:spPr>
          <a:xfrm>
            <a:off x="441360" y="4028400"/>
            <a:ext cx="9411120" cy="2970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50000"/>
              </a:lnSpc>
              <a:buClr>
                <a:srgbClr val="7030a0"/>
              </a:buClr>
              <a:buFont typeface="Wingdings" charset="2"/>
              <a:buChar char="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16 slow channels, 3 fast signals are missing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7030a0"/>
              </a:buClr>
              <a:buFont typeface="Wingdings" charset="2"/>
              <a:buChar char=""/>
            </a:pPr>
            <a:r>
              <a:rPr b="1" lang="en-US" sz="1800" spc="-1" strike="noStrike" u="sng">
                <a:solidFill>
                  <a:srgbClr val="7030a0"/>
                </a:solidFill>
                <a:uFillTx/>
                <a:latin typeface="Calibri"/>
              </a:rPr>
              <a:t>Connection/type of cables/adapters – is crucial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7030a0"/>
              </a:buClr>
              <a:buFont typeface="Wingdings" charset="2"/>
              <a:buChar char="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With a “bad” cable, we have a: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strong signal attenuation effect (increasing the voltage sometimes helps)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significantly greater noise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lack of sensitivity to voltage change</a:t>
            </a:r>
            <a:endParaRPr b="0" lang="pl-PL" sz="1800" spc="-1" strike="noStrike">
              <a:latin typeface="Arial"/>
            </a:endParaRPr>
          </a:p>
          <a:p>
            <a:pPr lvl="1" marL="7430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an appearance of additional structures on the spectrum (peak between the dark current and the signal from the source)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305" name="pole tekstowe 1"/>
          <p:cNvSpPr/>
          <p:nvPr/>
        </p:nvSpPr>
        <p:spPr>
          <a:xfrm>
            <a:off x="8038440" y="1117080"/>
            <a:ext cx="37854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ffffff"/>
                </a:solidFill>
                <a:latin typeface="Arial"/>
              </a:rPr>
              <a:t>A5202 card borrowed from CAEN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306" name="pole tekstowe 6"/>
          <p:cNvSpPr/>
          <p:nvPr/>
        </p:nvSpPr>
        <p:spPr>
          <a:xfrm>
            <a:off x="347040" y="3699000"/>
            <a:ext cx="11497320" cy="363960"/>
          </a:xfrm>
          <a:prstGeom prst="rect">
            <a:avLst/>
          </a:prstGeom>
          <a:gradFill rotWithShape="0">
            <a:gsLst>
              <a:gs pos="0">
                <a:srgbClr val="a8b7df"/>
              </a:gs>
              <a:gs pos="100000">
                <a:srgbClr val="9aabd9"/>
              </a:gs>
            </a:gsLst>
            <a:lin ang="5400000"/>
          </a:gradFill>
          <a:ln>
            <a:solidFill>
              <a:srgbClr val="4472c4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Test with/without alpha source, CAEN adapter, sensl board</a:t>
            </a:r>
            <a:endParaRPr b="0" lang="pl-PL" sz="1800" spc="-1" strike="noStrike">
              <a:latin typeface="Arial"/>
            </a:endParaRPr>
          </a:p>
        </p:txBody>
      </p:sp>
      <p:pic>
        <p:nvPicPr>
          <p:cNvPr id="307" name="Obraz 8" descr="Obraz zawierający elektronika, Inżynieria elektroniczna, Element obwodu, Instalacja elektryczna&#10;&#10;AI-generated content may be incorrect."/>
          <p:cNvPicPr/>
          <p:nvPr/>
        </p:nvPicPr>
        <p:blipFill>
          <a:blip r:embed="rId3"/>
          <a:srcRect l="20096" t="0" r="10552" b="0"/>
          <a:stretch/>
        </p:blipFill>
        <p:spPr>
          <a:xfrm rot="5400000">
            <a:off x="3801240" y="1035720"/>
            <a:ext cx="2413440" cy="261000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0AAA68F6-2D65-49C7-86CC-0EBAA53CBD1C}" type="slidenum">
              <a:t>14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clickEffect" fill="hold" presetClass="entr" presetID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Tytuł 7"/>
          <p:cNvSpPr/>
          <p:nvPr/>
        </p:nvSpPr>
        <p:spPr>
          <a:xfrm>
            <a:off x="0" y="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385623"/>
                </a:solidFill>
                <a:latin typeface="Calibri Light"/>
              </a:rPr>
              <a:t>RFD </a:t>
            </a:r>
            <a:r>
              <a:rPr b="1" lang="en-US" sz="3200" spc="-1" strike="noStrike">
                <a:solidFill>
                  <a:srgbClr val="ff0000"/>
                </a:solidFill>
                <a:latin typeface="Calibri Light"/>
              </a:rPr>
              <a:t>Upgrade </a:t>
            </a:r>
            <a:r>
              <a:rPr b="1" lang="en-US" sz="3200" spc="-1" strike="noStrike">
                <a:solidFill>
                  <a:srgbClr val="1f4e79"/>
                </a:solidFill>
                <a:latin typeface="Calibri Light"/>
              </a:rPr>
              <a:t>– connecting the signal output to the card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309" name="Symbol zastępczy numeru slajdu 3"/>
          <p:cNvSpPr/>
          <p:nvPr/>
        </p:nvSpPr>
        <p:spPr>
          <a:xfrm>
            <a:off x="8763120" y="6508800"/>
            <a:ext cx="27428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</a:pPr>
            <a:fld id="{B27E1F80-2EAB-4A26-819C-3D72DBF81699}" type="slidenum">
              <a:rPr b="0" lang="en-US" sz="1000" spc="148" strike="noStrike" cap="all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000" spc="-1" strike="noStrike">
              <a:latin typeface="Arial"/>
            </a:endParaRPr>
          </a:p>
        </p:txBody>
      </p:sp>
      <p:pic>
        <p:nvPicPr>
          <p:cNvPr id="310" name="Obraz 2" descr="Obraz zawierający krąg, kreskówka, zrzut ekranu&#10;&#10;Zawartość wygenerowana przez sztuczną inteligencję może być niepoprawna."/>
          <p:cNvPicPr/>
          <p:nvPr/>
        </p:nvPicPr>
        <p:blipFill>
          <a:blip r:embed="rId1"/>
          <a:srcRect l="4835" t="0" r="10219" b="0"/>
          <a:stretch/>
        </p:blipFill>
        <p:spPr>
          <a:xfrm>
            <a:off x="183960" y="983520"/>
            <a:ext cx="5149440" cy="4347720"/>
          </a:xfrm>
          <a:prstGeom prst="rect">
            <a:avLst/>
          </a:prstGeom>
          <a:ln w="0">
            <a:noFill/>
          </a:ln>
        </p:spPr>
      </p:pic>
      <p:pic>
        <p:nvPicPr>
          <p:cNvPr id="311" name="Obraz 8" descr="Obraz zawierający plastik, kontroler, światło&#10;&#10;Zawartość wygenerowana przez sztuczną inteligencję może być niepoprawna."/>
          <p:cNvPicPr/>
          <p:nvPr/>
        </p:nvPicPr>
        <p:blipFill>
          <a:blip r:embed="rId2"/>
          <a:srcRect l="0" t="11419" r="0" b="0"/>
          <a:stretch/>
        </p:blipFill>
        <p:spPr>
          <a:xfrm>
            <a:off x="5533920" y="983520"/>
            <a:ext cx="6457680" cy="4347720"/>
          </a:xfrm>
          <a:prstGeom prst="rect">
            <a:avLst/>
          </a:prstGeom>
          <a:ln w="0">
            <a:noFill/>
          </a:ln>
        </p:spPr>
      </p:pic>
      <p:sp>
        <p:nvSpPr>
          <p:cNvPr id="312" name="pole tekstowe 9"/>
          <p:cNvSpPr/>
          <p:nvPr/>
        </p:nvSpPr>
        <p:spPr>
          <a:xfrm>
            <a:off x="446040" y="5765040"/>
            <a:ext cx="41662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9 CAEN cards, each 64-channel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313" name="pole tekstowe 10"/>
          <p:cNvSpPr/>
          <p:nvPr/>
        </p:nvSpPr>
        <p:spPr>
          <a:xfrm>
            <a:off x="5813280" y="5739840"/>
            <a:ext cx="53794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Connection with cables of ~10cm length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314" name="Łuk 1"/>
          <p:cNvSpPr/>
          <p:nvPr/>
        </p:nvSpPr>
        <p:spPr>
          <a:xfrm rot="5914200">
            <a:off x="6616080" y="1806120"/>
            <a:ext cx="1722240" cy="1409760"/>
          </a:xfrm>
          <a:prstGeom prst="arc">
            <a:avLst>
              <a:gd name="adj1" fmla="val 16200000"/>
              <a:gd name="adj2" fmla="val 432494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5" name="Łuk 5"/>
          <p:cNvSpPr/>
          <p:nvPr/>
        </p:nvSpPr>
        <p:spPr>
          <a:xfrm rot="5914200">
            <a:off x="6549120" y="1639080"/>
            <a:ext cx="1722240" cy="1409760"/>
          </a:xfrm>
          <a:prstGeom prst="arc">
            <a:avLst>
              <a:gd name="adj1" fmla="val 16200000"/>
              <a:gd name="adj2" fmla="val 432494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6" name="Łuk 6"/>
          <p:cNvSpPr/>
          <p:nvPr/>
        </p:nvSpPr>
        <p:spPr>
          <a:xfrm rot="10185600">
            <a:off x="9532440" y="1916280"/>
            <a:ext cx="1722240" cy="1409760"/>
          </a:xfrm>
          <a:prstGeom prst="arc">
            <a:avLst>
              <a:gd name="adj1" fmla="val 16200000"/>
              <a:gd name="adj2" fmla="val 432494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17" name="Łuk 7"/>
          <p:cNvSpPr/>
          <p:nvPr/>
        </p:nvSpPr>
        <p:spPr>
          <a:xfrm rot="10185600">
            <a:off x="9672480" y="1696680"/>
            <a:ext cx="1722240" cy="1409760"/>
          </a:xfrm>
          <a:prstGeom prst="arc">
            <a:avLst>
              <a:gd name="adj1" fmla="val 16200000"/>
              <a:gd name="adj2" fmla="val 432494"/>
            </a:avLst>
          </a:prstGeom>
          <a:noFill/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7ED6E4F4-9EDD-46CD-A1FB-D2E276B4DD9B}" type="slidenum">
              <a:t>15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Tytuł 7"/>
          <p:cNvSpPr/>
          <p:nvPr/>
        </p:nvSpPr>
        <p:spPr>
          <a:xfrm>
            <a:off x="0" y="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385623"/>
                </a:solidFill>
                <a:latin typeface="Calibri Light"/>
              </a:rPr>
              <a:t>RFD </a:t>
            </a:r>
            <a:r>
              <a:rPr b="1" lang="en-US" sz="3200" spc="-1" strike="noStrike">
                <a:solidFill>
                  <a:srgbClr val="ff0000"/>
                </a:solidFill>
                <a:latin typeface="Calibri Light"/>
              </a:rPr>
              <a:t>Upgrade </a:t>
            </a:r>
            <a:r>
              <a:rPr b="1" lang="en-US" sz="3200" spc="-1" strike="noStrike">
                <a:solidFill>
                  <a:srgbClr val="1f4e79"/>
                </a:solidFill>
                <a:latin typeface="Calibri Light"/>
              </a:rPr>
              <a:t>– current status 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319" name="pole tekstowe 2"/>
          <p:cNvSpPr/>
          <p:nvPr/>
        </p:nvSpPr>
        <p:spPr>
          <a:xfrm>
            <a:off x="4372560" y="1242360"/>
            <a:ext cx="6827400" cy="2935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801"/>
              </a:lnSpc>
              <a:buNone/>
            </a:pPr>
            <a:r>
              <a:rPr b="1" lang="en-US" sz="2400" spc="-1" strike="noStrike">
                <a:solidFill>
                  <a:srgbClr val="7030a0"/>
                </a:solidFill>
                <a:latin typeface="Calibri"/>
              </a:rPr>
              <a:t>HV issues:</a:t>
            </a:r>
            <a:endParaRPr b="0" lang="pl-PL" sz="2400" spc="-1" strike="noStrike">
              <a:latin typeface="Arial"/>
            </a:endParaRPr>
          </a:p>
          <a:p>
            <a:pPr marL="343080" indent="-343080">
              <a:lnSpc>
                <a:spcPts val="2801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000" spc="-1" strike="noStrike">
                <a:solidFill>
                  <a:srgbClr val="000000"/>
                </a:solidFill>
                <a:latin typeface="Calibri"/>
              </a:rPr>
              <a:t>Switching on high voltage generates additional counts in low channels; it was also the issue with the old PMTs</a:t>
            </a:r>
            <a:endParaRPr b="0" lang="pl-PL" sz="2000" spc="-1" strike="noStrike">
              <a:latin typeface="Arial"/>
            </a:endParaRPr>
          </a:p>
          <a:p>
            <a:pPr marL="343080" indent="-343080">
              <a:lnSpc>
                <a:spcPts val="2801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000" spc="-1" strike="noStrike">
                <a:solidFill>
                  <a:srgbClr val="000000"/>
                </a:solidFill>
                <a:latin typeface="Calibri"/>
              </a:rPr>
              <a:t>Under investigation</a:t>
            </a:r>
            <a:endParaRPr b="0" lang="pl-PL" sz="2000" spc="-1" strike="noStrike">
              <a:latin typeface="Arial"/>
            </a:endParaRPr>
          </a:p>
          <a:p>
            <a:pPr>
              <a:lnSpc>
                <a:spcPts val="2801"/>
              </a:lnSpc>
              <a:buNone/>
            </a:pPr>
            <a:endParaRPr b="0" lang="pl-PL" sz="2000" spc="-1" strike="noStrike">
              <a:latin typeface="Arial"/>
            </a:endParaRPr>
          </a:p>
          <a:p>
            <a:pPr>
              <a:lnSpc>
                <a:spcPts val="2801"/>
              </a:lnSpc>
              <a:buNone/>
            </a:pPr>
            <a:endParaRPr b="0" lang="pl-PL" sz="2000" spc="-1" strike="noStrike">
              <a:latin typeface="Arial"/>
            </a:endParaRPr>
          </a:p>
          <a:p>
            <a:pPr>
              <a:lnSpc>
                <a:spcPts val="2801"/>
              </a:lnSpc>
              <a:buNone/>
            </a:pPr>
            <a:endParaRPr b="0" lang="pl-PL" sz="1800" spc="-1" strike="noStrike">
              <a:latin typeface="Arial"/>
            </a:endParaRPr>
          </a:p>
        </p:txBody>
      </p:sp>
      <p:sp>
        <p:nvSpPr>
          <p:cNvPr id="320" name="Symbol zastępczy numeru slajdu 3"/>
          <p:cNvSpPr/>
          <p:nvPr/>
        </p:nvSpPr>
        <p:spPr>
          <a:xfrm>
            <a:off x="8763120" y="6508800"/>
            <a:ext cx="274284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ctr">
            <a:noAutofit/>
          </a:bodyPr>
          <a:p>
            <a:pPr algn="r">
              <a:lnSpc>
                <a:spcPct val="100000"/>
              </a:lnSpc>
              <a:buNone/>
            </a:pPr>
            <a:fld id="{EDDD7070-B44A-48F6-AAB7-EEADBC359665}" type="slidenum">
              <a:rPr b="0" lang="en-US" sz="1000" spc="148" strike="noStrike" cap="all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000" spc="-1" strike="noStrike">
              <a:latin typeface="Arial"/>
            </a:endParaRPr>
          </a:p>
        </p:txBody>
      </p:sp>
      <p:pic>
        <p:nvPicPr>
          <p:cNvPr id="321" name="Obraz 5" descr="Obraz zawierający tekst, elektronika, Urządzenie do wyświetlania, Urządzenie elektroniczne&#10;&#10;Zawartość wygenerowana przez sztuczną inteligencję może być niepoprawna."/>
          <p:cNvPicPr/>
          <p:nvPr/>
        </p:nvPicPr>
        <p:blipFill>
          <a:blip r:embed="rId1"/>
          <a:srcRect l="0" t="16563" r="0" b="0"/>
          <a:stretch/>
        </p:blipFill>
        <p:spPr>
          <a:xfrm>
            <a:off x="9324000" y="2464920"/>
            <a:ext cx="2402280" cy="1503360"/>
          </a:xfrm>
          <a:prstGeom prst="rect">
            <a:avLst/>
          </a:prstGeom>
          <a:ln w="0">
            <a:noFill/>
          </a:ln>
        </p:spPr>
      </p:pic>
      <p:pic>
        <p:nvPicPr>
          <p:cNvPr id="322" name="Obraz 7" descr="Obraz zawierający Materiały biurowe, długopis, ołówek, przyrząd do pisania&#10;&#10;Zawartość wygenerowana przez sztuczną inteligencję może być niepoprawna."/>
          <p:cNvPicPr/>
          <p:nvPr/>
        </p:nvPicPr>
        <p:blipFill>
          <a:blip r:embed="rId2"/>
          <a:srcRect l="0" t="4691" r="0" b="12221"/>
          <a:stretch/>
        </p:blipFill>
        <p:spPr>
          <a:xfrm rot="10800000">
            <a:off x="7976520" y="4498560"/>
            <a:ext cx="2981520" cy="1857960"/>
          </a:xfrm>
          <a:prstGeom prst="rect">
            <a:avLst/>
          </a:prstGeom>
          <a:ln w="0">
            <a:noFill/>
          </a:ln>
        </p:spPr>
      </p:pic>
      <p:pic>
        <p:nvPicPr>
          <p:cNvPr id="323" name="Obraz 8" descr=""/>
          <p:cNvPicPr/>
          <p:nvPr/>
        </p:nvPicPr>
        <p:blipFill>
          <a:blip r:embed="rId3"/>
          <a:srcRect l="0" t="8878" r="0" b="8878"/>
          <a:stretch/>
        </p:blipFill>
        <p:spPr>
          <a:xfrm>
            <a:off x="420120" y="2360880"/>
            <a:ext cx="3505320" cy="3500640"/>
          </a:xfrm>
          <a:prstGeom prst="rect">
            <a:avLst/>
          </a:prstGeom>
          <a:ln w="38100">
            <a:solidFill>
              <a:srgbClr val="00b0f0"/>
            </a:solidFill>
            <a:round/>
          </a:ln>
        </p:spPr>
      </p:pic>
      <p:sp>
        <p:nvSpPr>
          <p:cNvPr id="324" name="pole tekstowe 9"/>
          <p:cNvSpPr/>
          <p:nvPr/>
        </p:nvSpPr>
        <p:spPr>
          <a:xfrm flipH="1">
            <a:off x="4372560" y="3711600"/>
            <a:ext cx="4790160" cy="2142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ts val="2801"/>
              </a:lnSpc>
              <a:buNone/>
            </a:pPr>
            <a:r>
              <a:rPr b="1" lang="en-US" sz="2400" spc="-1" strike="noStrike">
                <a:solidFill>
                  <a:srgbClr val="7030a0"/>
                </a:solidFill>
                <a:latin typeface="Calibri"/>
              </a:rPr>
              <a:t>To eliminate sharp edges: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ts val="2801"/>
              </a:lnSpc>
              <a:buClr>
                <a:srgbClr val="00206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2060"/>
                </a:solidFill>
                <a:latin typeface="Calibri"/>
              </a:rPr>
              <a:t>A new voltage divider – using SMD resistors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ts val="2801"/>
              </a:lnSpc>
              <a:buClr>
                <a:srgbClr val="00206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2060"/>
                </a:solidFill>
                <a:latin typeface="Calibri"/>
              </a:rPr>
              <a:t>New isolators</a:t>
            </a:r>
            <a:endParaRPr b="0" lang="pl-PL" sz="1800" spc="-1" strike="noStrike">
              <a:latin typeface="Arial"/>
            </a:endParaRPr>
          </a:p>
          <a:p>
            <a:pPr marL="285840" indent="-285840">
              <a:lnSpc>
                <a:spcPts val="2801"/>
              </a:lnSpc>
              <a:buClr>
                <a:srgbClr val="002060"/>
              </a:buClr>
              <a:buFont typeface="Arial"/>
              <a:buChar char="•"/>
            </a:pPr>
            <a:r>
              <a:rPr b="1" lang="en-US" sz="1800" spc="-1" strike="noStrike">
                <a:solidFill>
                  <a:srgbClr val="002060"/>
                </a:solidFill>
                <a:latin typeface="Calibri"/>
              </a:rPr>
              <a:t>Cylindrical rings (torus-like)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pl-PL" sz="1800" spc="-1" strike="noStrike">
              <a:latin typeface="Arial"/>
            </a:endParaRPr>
          </a:p>
        </p:txBody>
      </p:sp>
      <p:sp>
        <p:nvSpPr>
          <p:cNvPr id="325" name="pole tekstowe 11"/>
          <p:cNvSpPr/>
          <p:nvPr/>
        </p:nvSpPr>
        <p:spPr>
          <a:xfrm>
            <a:off x="188640" y="1978200"/>
            <a:ext cx="3968280" cy="63828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8100">
            <a:solidFill>
              <a:srgbClr val="00b0f0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Vacuum Testing Chamber - 10</a:t>
            </a:r>
            <a:r>
              <a:rPr b="1" lang="en-US" sz="1800" spc="-1" strike="noStrike" baseline="30000">
                <a:solidFill>
                  <a:srgbClr val="000000"/>
                </a:solidFill>
                <a:latin typeface="Calibri"/>
              </a:rPr>
              <a:t>-7 </a:t>
            </a:r>
            <a:r>
              <a:rPr b="0" lang="pl-PL" sz="1800" spc="-1" strike="noStrike">
                <a:solidFill>
                  <a:srgbClr val="000000"/>
                </a:solidFill>
                <a:latin typeface="Aptos"/>
                <a:ea typeface="Aptos"/>
              </a:rPr>
              <a:t>mbar 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3A00E412-FDD0-4EEC-8262-D8287B87750A}" type="slidenum">
              <a:t>16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Content Placeholder 4" descr=""/>
          <p:cNvPicPr/>
          <p:nvPr/>
        </p:nvPicPr>
        <p:blipFill>
          <a:blip r:embed="rId1"/>
          <a:stretch/>
        </p:blipFill>
        <p:spPr>
          <a:xfrm>
            <a:off x="1896120" y="875880"/>
            <a:ext cx="8600760" cy="5322600"/>
          </a:xfrm>
          <a:prstGeom prst="rect">
            <a:avLst/>
          </a:prstGeom>
          <a:ln w="0">
            <a:noFill/>
          </a:ln>
          <a:effectLst>
            <a:outerShdw algn="ctr" dir="2700000" dist="35638" rotWithShape="0">
              <a:srgbClr val="497ca3"/>
            </a:outerShdw>
          </a:effectLst>
        </p:spPr>
      </p:pic>
      <p:sp>
        <p:nvSpPr>
          <p:cNvPr id="327" name="PlaceHolder 1"/>
          <p:cNvSpPr>
            <a:spLocks noGrp="1"/>
          </p:cNvSpPr>
          <p:nvPr>
            <p:ph type="title"/>
          </p:nvPr>
        </p:nvSpPr>
        <p:spPr>
          <a:xfrm>
            <a:off x="838080" y="10296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p>
            <a:pPr algn="r">
              <a:lnSpc>
                <a:spcPct val="90000"/>
              </a:lnSpc>
              <a:buNone/>
            </a:pPr>
            <a:r>
              <a:rPr b="1" lang="pl-PL" sz="4000" spc="-1" strike="noStrike">
                <a:solidFill>
                  <a:srgbClr val="ff0000"/>
                </a:solidFill>
                <a:latin typeface="Calibri Light"/>
              </a:rPr>
              <a:t>FINGER NUSTAR/FAIR</a:t>
            </a:r>
            <a:endParaRPr b="0" lang="pl-PL" sz="4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8" name="TextBox 23"/>
          <p:cNvSpPr/>
          <p:nvPr/>
        </p:nvSpPr>
        <p:spPr>
          <a:xfrm rot="18075600">
            <a:off x="8694720" y="1904400"/>
            <a:ext cx="1320840" cy="527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00800" rIns="100800" tIns="50400" bIns="504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2800" spc="-1" strike="noStrike">
                <a:solidFill>
                  <a:srgbClr val="ffffff"/>
                </a:solidFill>
                <a:latin typeface="Arial"/>
              </a:rPr>
              <a:t>LEB</a:t>
            </a:r>
            <a:endParaRPr b="0" lang="pl-PL" sz="2800" spc="-1" strike="noStrike">
              <a:latin typeface="Arial"/>
            </a:endParaRPr>
          </a:p>
        </p:txBody>
      </p:sp>
      <p:pic>
        <p:nvPicPr>
          <p:cNvPr id="329" name="Obraz 23" descr=""/>
          <p:cNvPicPr/>
          <p:nvPr/>
        </p:nvPicPr>
        <p:blipFill>
          <a:blip r:embed="rId2"/>
          <a:stretch/>
        </p:blipFill>
        <p:spPr>
          <a:xfrm>
            <a:off x="1896120" y="930240"/>
            <a:ext cx="2820240" cy="2022840"/>
          </a:xfrm>
          <a:prstGeom prst="rect">
            <a:avLst/>
          </a:prstGeom>
          <a:ln w="0">
            <a:noFill/>
          </a:ln>
        </p:spPr>
      </p:pic>
      <p:sp>
        <p:nvSpPr>
          <p:cNvPr id="330" name="Łącznik prosty ze strzałką 25"/>
          <p:cNvSpPr/>
          <p:nvPr/>
        </p:nvSpPr>
        <p:spPr>
          <a:xfrm>
            <a:off x="4952880" y="2253240"/>
            <a:ext cx="1294200" cy="15890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tailEnd len="med" type="arrow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31" name="Łącznik prosty ze strzałką 26"/>
          <p:cNvSpPr/>
          <p:nvPr/>
        </p:nvSpPr>
        <p:spPr>
          <a:xfrm>
            <a:off x="5018040" y="2169720"/>
            <a:ext cx="3581280" cy="17064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57150">
            <a:solidFill>
              <a:srgbClr val="ff0000"/>
            </a:solidFill>
            <a:round/>
            <a:tailEnd len="med" type="arrow" w="med"/>
          </a:ln>
        </p:spPr>
        <p:style>
          <a:lnRef idx="0"/>
          <a:fillRef idx="0"/>
          <a:effectRef idx="0"/>
          <a:fontRef idx="minor"/>
        </p:style>
      </p:sp>
      <p:sp>
        <p:nvSpPr>
          <p:cNvPr id="332" name="pole tekstowe 29"/>
          <p:cNvSpPr/>
          <p:nvPr/>
        </p:nvSpPr>
        <p:spPr>
          <a:xfrm>
            <a:off x="5435280" y="4689720"/>
            <a:ext cx="2784240" cy="1614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pl-PL" sz="2000" spc="-1" strike="noStrike">
                <a:solidFill>
                  <a:srgbClr val="000000"/>
                </a:solidFill>
                <a:latin typeface="Comic Sans MS"/>
              </a:rPr>
              <a:t>large area ~400x100 mm</a:t>
            </a:r>
            <a:r>
              <a:rPr b="0" lang="pl-PL" sz="2000" spc="-1" strike="noStrike" baseline="30000">
                <a:solidFill>
                  <a:srgbClr val="000000"/>
                </a:solidFill>
                <a:latin typeface="Comic Sans MS"/>
              </a:rPr>
              <a:t>2</a:t>
            </a:r>
            <a:endParaRPr b="0" lang="pl-PL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pl-PL" sz="2000" spc="-1" strike="noStrike">
                <a:solidFill>
                  <a:srgbClr val="000000"/>
                </a:solidFill>
                <a:latin typeface="Comic Sans MS"/>
              </a:rPr>
              <a:t>segmented scintillator </a:t>
            </a:r>
            <a:endParaRPr b="0" lang="pl-PL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pl-PL" sz="2000" spc="-1" strike="noStrike">
                <a:solidFill>
                  <a:srgbClr val="000000"/>
                </a:solidFill>
                <a:latin typeface="Symbol"/>
              </a:rPr>
              <a:t>D</a:t>
            </a:r>
            <a:r>
              <a:rPr b="0" lang="pl-PL" sz="2000" spc="-1" strike="noStrike">
                <a:solidFill>
                  <a:srgbClr val="000000"/>
                </a:solidFill>
                <a:latin typeface="Comic Sans MS"/>
              </a:rPr>
              <a:t>t (&lt;50 ps)</a:t>
            </a:r>
            <a:endParaRPr b="0" lang="pl-PL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pl-PL" sz="2000" spc="-1" strike="noStrike">
                <a:solidFill>
                  <a:srgbClr val="000000"/>
                </a:solidFill>
                <a:latin typeface="Comic Sans MS"/>
              </a:rPr>
              <a:t>high rate (10</a:t>
            </a:r>
            <a:r>
              <a:rPr b="0" lang="pl-PL" sz="2000" spc="-1" strike="noStrike" baseline="30000">
                <a:solidFill>
                  <a:srgbClr val="000000"/>
                </a:solidFill>
                <a:latin typeface="Comic Sans MS"/>
              </a:rPr>
              <a:t>6</a:t>
            </a:r>
            <a:r>
              <a:rPr b="0" lang="pl-PL" sz="2000" spc="-1" strike="noStrike">
                <a:solidFill>
                  <a:srgbClr val="000000"/>
                </a:solidFill>
                <a:latin typeface="Comic Sans MS"/>
              </a:rPr>
              <a:t>/s)</a:t>
            </a:r>
            <a:endParaRPr b="0" lang="pl-PL" sz="2000" spc="-1" strike="noStrike">
              <a:latin typeface="Arial"/>
            </a:endParaRPr>
          </a:p>
          <a:p>
            <a:pPr marL="343080" indent="-343080">
              <a:lnSpc>
                <a:spcPct val="100000"/>
              </a:lnSpc>
              <a:buClr>
                <a:srgbClr val="000000"/>
              </a:buClr>
              <a:buFont typeface="Courier New"/>
              <a:buChar char="o"/>
            </a:pPr>
            <a:r>
              <a:rPr b="0" lang="pl-PL" sz="2000" spc="-1" strike="noStrike">
                <a:solidFill>
                  <a:srgbClr val="000000"/>
                </a:solidFill>
                <a:latin typeface="Comic Sans MS"/>
              </a:rPr>
              <a:t>easy and quick exchange</a:t>
            </a:r>
            <a:endParaRPr b="0" lang="pl-PL" sz="2000" spc="-1" strike="noStrike">
              <a:latin typeface="Arial"/>
            </a:endParaRPr>
          </a:p>
        </p:txBody>
      </p:sp>
      <p:sp>
        <p:nvSpPr>
          <p:cNvPr id="333" name="pole tekstowe 31"/>
          <p:cNvSpPr/>
          <p:nvPr/>
        </p:nvSpPr>
        <p:spPr>
          <a:xfrm>
            <a:off x="6053040" y="4292280"/>
            <a:ext cx="65340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2000" spc="-1" strike="noStrike">
                <a:solidFill>
                  <a:srgbClr val="ffffff"/>
                </a:solidFill>
                <a:latin typeface="Comic Sans MS"/>
              </a:rPr>
              <a:t>MF2</a:t>
            </a:r>
            <a:endParaRPr b="0" lang="pl-PL" sz="2000" spc="-1" strike="noStrike">
              <a:latin typeface="Arial"/>
            </a:endParaRPr>
          </a:p>
        </p:txBody>
      </p:sp>
      <p:sp>
        <p:nvSpPr>
          <p:cNvPr id="334" name="pole tekstowe 33"/>
          <p:cNvSpPr/>
          <p:nvPr/>
        </p:nvSpPr>
        <p:spPr>
          <a:xfrm>
            <a:off x="1800360" y="2896560"/>
            <a:ext cx="320976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2000" spc="-1" strike="noStrike">
                <a:solidFill>
                  <a:srgbClr val="000000"/>
                </a:solidFill>
                <a:latin typeface="Comic Sans MS"/>
              </a:rPr>
              <a:t>Prototype, tested in-beam, 2014</a:t>
            </a:r>
            <a:endParaRPr b="0" lang="pl-PL" sz="2000" spc="-1" strike="noStrike">
              <a:latin typeface="Arial"/>
            </a:endParaRPr>
          </a:p>
        </p:txBody>
      </p:sp>
      <p:sp>
        <p:nvSpPr>
          <p:cNvPr id="335" name="pole tekstowe 34"/>
          <p:cNvSpPr/>
          <p:nvPr/>
        </p:nvSpPr>
        <p:spPr>
          <a:xfrm>
            <a:off x="5028480" y="930240"/>
            <a:ext cx="1802520" cy="394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2000" spc="-1" strike="noStrike">
                <a:solidFill>
                  <a:srgbClr val="000000"/>
                </a:solidFill>
                <a:latin typeface="Comic Sans MS"/>
              </a:rPr>
              <a:t>Strips 51x4.4 mm </a:t>
            </a:r>
            <a:endParaRPr b="0" lang="pl-PL" sz="2000" spc="-1" strike="noStrike">
              <a:latin typeface="Arial"/>
            </a:endParaRPr>
          </a:p>
        </p:txBody>
      </p:sp>
      <p:sp>
        <p:nvSpPr>
          <p:cNvPr id="336" name="pole tekstowe 4"/>
          <p:cNvSpPr/>
          <p:nvPr/>
        </p:nvSpPr>
        <p:spPr>
          <a:xfrm>
            <a:off x="5121720" y="1578600"/>
            <a:ext cx="1438560" cy="398160"/>
          </a:xfrm>
          <a:prstGeom prst="rect">
            <a:avLst/>
          </a:prstGeom>
          <a:solidFill>
            <a:srgbClr val="ff000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6800" bIns="46800" anchor="t">
            <a:spAutoFit/>
          </a:bodyPr>
          <a:p>
            <a:pPr>
              <a:lnSpc>
                <a:spcPct val="100000"/>
              </a:lnSpc>
              <a:spcBef>
                <a:spcPts val="1001"/>
              </a:spcBef>
              <a:buNone/>
            </a:pPr>
            <a:r>
              <a:rPr b="0" lang="pl-PL" sz="2000" spc="-1" strike="noStrike">
                <a:solidFill>
                  <a:srgbClr val="000000"/>
                </a:solidFill>
                <a:latin typeface="Comic Sans MS"/>
              </a:rPr>
              <a:t>Projectile ToF</a:t>
            </a:r>
            <a:endParaRPr b="0" lang="pl-PL" sz="2000" spc="-1" strike="noStrike">
              <a:latin typeface="Arial"/>
            </a:endParaRPr>
          </a:p>
        </p:txBody>
      </p:sp>
      <p:sp>
        <p:nvSpPr>
          <p:cNvPr id="337" name="pole tekstowe 3"/>
          <p:cNvSpPr/>
          <p:nvPr/>
        </p:nvSpPr>
        <p:spPr>
          <a:xfrm>
            <a:off x="9023040" y="1980720"/>
            <a:ext cx="238320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Low Energy Branch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338" name="pole tekstowe 16"/>
          <p:cNvSpPr/>
          <p:nvPr/>
        </p:nvSpPr>
        <p:spPr>
          <a:xfrm>
            <a:off x="9704520" y="3537360"/>
            <a:ext cx="245808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High Energy Branch</a:t>
            </a:r>
            <a:endParaRPr b="0" lang="pl-PL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p>
            <a:pPr>
              <a:lnSpc>
                <a:spcPct val="90000"/>
              </a:lnSpc>
              <a:buNone/>
            </a:pPr>
            <a:r>
              <a:rPr b="0" lang="pl-PL" sz="4400" spc="-1" strike="noStrike">
                <a:solidFill>
                  <a:srgbClr val="000000"/>
                </a:solidFill>
                <a:latin typeface="Calibri Light"/>
              </a:rPr>
              <a:t>FINGER tests at CCB</a:t>
            </a:r>
            <a:endParaRPr b="0" lang="pl-PL" sz="4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40" name="Obraz 3" descr=""/>
          <p:cNvPicPr/>
          <p:nvPr/>
        </p:nvPicPr>
        <p:blipFill>
          <a:blip r:embed="rId1"/>
          <a:stretch/>
        </p:blipFill>
        <p:spPr>
          <a:xfrm rot="5400000">
            <a:off x="436320" y="2223360"/>
            <a:ext cx="3214800" cy="2410560"/>
          </a:xfrm>
          <a:prstGeom prst="rect">
            <a:avLst/>
          </a:prstGeom>
          <a:ln w="0">
            <a:noFill/>
          </a:ln>
        </p:spPr>
      </p:pic>
      <p:pic>
        <p:nvPicPr>
          <p:cNvPr id="341" name="Obraz 5" descr="Obraz zawierający tekst, diagram, Wykres, linia&#10;&#10;Zawartość wygenerowana przez sztuczną inteligencję może być niepoprawna."/>
          <p:cNvPicPr/>
          <p:nvPr/>
        </p:nvPicPr>
        <p:blipFill>
          <a:blip r:embed="rId2"/>
          <a:srcRect l="642" t="5944" r="1280" b="48573"/>
          <a:stretch/>
        </p:blipFill>
        <p:spPr>
          <a:xfrm>
            <a:off x="4278600" y="1751400"/>
            <a:ext cx="5829120" cy="1796760"/>
          </a:xfrm>
          <a:prstGeom prst="rect">
            <a:avLst/>
          </a:prstGeom>
          <a:ln w="0">
            <a:noFill/>
          </a:ln>
        </p:spPr>
      </p:pic>
      <p:pic>
        <p:nvPicPr>
          <p:cNvPr id="342" name="Obraz 6" descr="Obraz zawierający tekst, diagram, Wykres, zrzut ekranu&#10;&#10;Zawartość wygenerowana przez sztuczną inteligencję może być niepoprawna."/>
          <p:cNvPicPr/>
          <p:nvPr/>
        </p:nvPicPr>
        <p:blipFill>
          <a:blip r:embed="rId3"/>
          <a:srcRect l="1014" t="7165" r="885" b="47381"/>
          <a:stretch/>
        </p:blipFill>
        <p:spPr>
          <a:xfrm>
            <a:off x="4278600" y="3743640"/>
            <a:ext cx="5924160" cy="1612440"/>
          </a:xfrm>
          <a:prstGeom prst="rect">
            <a:avLst/>
          </a:prstGeom>
          <a:ln w="0">
            <a:noFill/>
          </a:ln>
        </p:spPr>
      </p:pic>
      <p:sp>
        <p:nvSpPr>
          <p:cNvPr id="343" name="pole tekstowe 7"/>
          <p:cNvSpPr/>
          <p:nvPr/>
        </p:nvSpPr>
        <p:spPr>
          <a:xfrm>
            <a:off x="4373280" y="5601240"/>
            <a:ext cx="698040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Aptos"/>
                <a:ea typeface="Aptos"/>
              </a:rPr>
              <a:t>SiPM</a:t>
            </a:r>
            <a:r>
              <a:rPr b="0" lang="pl-PL" sz="1800" spc="-1" strike="noStrike">
                <a:solidFill>
                  <a:srgbClr val="000000"/>
                </a:solidFill>
                <a:latin typeface="Aptos"/>
                <a:ea typeface="Aptos"/>
              </a:rPr>
              <a:t> f</a:t>
            </a:r>
            <a:r>
              <a:rPr b="0" lang="en-US" sz="1800" spc="-1" strike="noStrike">
                <a:solidFill>
                  <a:srgbClr val="000000"/>
                </a:solidFill>
                <a:latin typeface="Aptos"/>
                <a:ea typeface="Aptos"/>
              </a:rPr>
              <a:t>ast and slow outputs with for two gain paths in the FERS system (low gain-LG and high gain-HG)</a:t>
            </a:r>
            <a:endParaRPr b="0" lang="pl-PL" sz="1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Tytuł 7"/>
          <p:cNvSpPr/>
          <p:nvPr/>
        </p:nvSpPr>
        <p:spPr>
          <a:xfrm>
            <a:off x="0" y="0"/>
            <a:ext cx="12191760" cy="726120"/>
          </a:xfrm>
          <a:prstGeom prst="rect">
            <a:avLst/>
          </a:prstGeom>
          <a:solidFill>
            <a:srgbClr val="f7f4f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en-US" sz="2800" spc="-1" strike="noStrike">
                <a:solidFill>
                  <a:srgbClr val="816846"/>
                </a:solidFill>
                <a:latin typeface="Segoe UI Light"/>
              </a:rPr>
              <a:t>DAQ and FEE</a:t>
            </a:r>
            <a:endParaRPr b="0" lang="pl-PL" sz="2800" spc="-1" strike="noStrike">
              <a:latin typeface="Arial"/>
            </a:endParaRPr>
          </a:p>
        </p:txBody>
      </p:sp>
      <p:sp>
        <p:nvSpPr>
          <p:cNvPr id="345" name="pole tekstowe 10"/>
          <p:cNvSpPr/>
          <p:nvPr/>
        </p:nvSpPr>
        <p:spPr>
          <a:xfrm>
            <a:off x="416520" y="949680"/>
            <a:ext cx="7950600" cy="638280"/>
          </a:xfrm>
          <a:prstGeom prst="rect">
            <a:avLst/>
          </a:prstGeom>
          <a:gradFill rotWithShape="0">
            <a:gsLst>
              <a:gs pos="0">
                <a:srgbClr val="b5d4a7"/>
              </a:gs>
              <a:gs pos="100000">
                <a:srgbClr val="a9cd99"/>
              </a:gs>
            </a:gsLst>
            <a:lin ang="5400000"/>
          </a:gradFill>
          <a:ln>
            <a:solidFill>
              <a:srgbClr val="70ad47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A5204 - 64-channel frontend unit for SiPM readout and high-resolution timing 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346" name="pole tekstowe 16"/>
          <p:cNvSpPr/>
          <p:nvPr/>
        </p:nvSpPr>
        <p:spPr>
          <a:xfrm>
            <a:off x="5661720" y="4232880"/>
            <a:ext cx="5978160" cy="2832840"/>
          </a:xfrm>
          <a:prstGeom prst="rect">
            <a:avLst/>
          </a:prstGeom>
          <a:gradFill rotWithShape="0">
            <a:gsLst>
              <a:gs pos="0">
                <a:srgbClr val="b5d4a7"/>
              </a:gs>
              <a:gs pos="100000">
                <a:srgbClr val="a9cd99"/>
              </a:gs>
            </a:gsLst>
            <a:lin ang="5400000"/>
          </a:gradFill>
          <a:ln>
            <a:solidFill>
              <a:srgbClr val="70ad47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Upgraded RFD - 288 channels 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6 A5204 cards 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0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Janus open source software for the board configuration and DAQ control</a:t>
            </a:r>
            <a:endParaRPr b="0" lang="pl-PL" sz="2400" spc="-1" strike="noStrike">
              <a:latin typeface="Arial"/>
            </a:endParaRPr>
          </a:p>
          <a:p>
            <a:pPr marL="285840" indent="-285840">
              <a:lnSpc>
                <a:spcPct val="150000"/>
              </a:lnSpc>
              <a:buClr>
                <a:srgbClr val="000000"/>
              </a:buClr>
              <a:buFont typeface="Arial"/>
              <a:buChar char="•"/>
            </a:pPr>
            <a:r>
              <a:rPr b="1" lang="en-US" sz="2400" spc="-1" strike="noStrike">
                <a:solidFill>
                  <a:srgbClr val="000000"/>
                </a:solidFill>
                <a:latin typeface="Calibri"/>
              </a:rPr>
              <a:t>Or homemade software?</a:t>
            </a:r>
            <a:endParaRPr b="0" lang="pl-PL" sz="2400" spc="-1" strike="noStrike">
              <a:latin typeface="Arial"/>
            </a:endParaRPr>
          </a:p>
        </p:txBody>
      </p:sp>
      <p:sp>
        <p:nvSpPr>
          <p:cNvPr id="347" name="pole tekstowe 22"/>
          <p:cNvSpPr/>
          <p:nvPr/>
        </p:nvSpPr>
        <p:spPr>
          <a:xfrm>
            <a:off x="416520" y="1492920"/>
            <a:ext cx="6094080" cy="228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SiPM readout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and </a:t>
            </a: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bias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 for FERS 5200 Family 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High energy resolution and excellent ToA/ToT performances with Radioroc (produced by Weeroc) and CERN picoTDC 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Better than 55 ps FWHM on single photo-electron 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Photon counting @ 100 MHz </a:t>
            </a:r>
            <a:endParaRPr b="0" lang="pl-PL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• </a:t>
            </a:r>
            <a:r>
              <a:rPr b="0" lang="en-US" sz="1800" spc="-1" strike="noStrike">
                <a:solidFill>
                  <a:srgbClr val="000000"/>
                </a:solidFill>
                <a:latin typeface="Calibri"/>
              </a:rPr>
              <a:t>Wide shaping time range [20 ns - 2 us] enabling Pulse shape discrimination technique </a:t>
            </a:r>
            <a:endParaRPr b="0" lang="pl-PL" sz="1800" spc="-1" strike="noStrike">
              <a:latin typeface="Arial"/>
            </a:endParaRPr>
          </a:p>
        </p:txBody>
      </p:sp>
      <p:pic>
        <p:nvPicPr>
          <p:cNvPr id="348" name="Picture 10" descr=""/>
          <p:cNvPicPr/>
          <p:nvPr/>
        </p:nvPicPr>
        <p:blipFill>
          <a:blip r:embed="rId1"/>
          <a:stretch/>
        </p:blipFill>
        <p:spPr>
          <a:xfrm>
            <a:off x="676440" y="3452760"/>
            <a:ext cx="4827240" cy="3268440"/>
          </a:xfrm>
          <a:prstGeom prst="rect">
            <a:avLst/>
          </a:prstGeom>
          <a:ln w="0">
            <a:noFill/>
          </a:ln>
        </p:spPr>
      </p:pic>
      <p:sp>
        <p:nvSpPr>
          <p:cNvPr id="349" name="pole tekstowe 24"/>
          <p:cNvSpPr/>
          <p:nvPr/>
        </p:nvSpPr>
        <p:spPr>
          <a:xfrm>
            <a:off x="1006200" y="4078440"/>
            <a:ext cx="2202480" cy="91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Concentrator Board </a:t>
            </a:r>
            <a:endParaRPr b="0" lang="pl-PL" sz="18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0000"/>
                </a:solidFill>
                <a:latin typeface="Calibri"/>
              </a:rPr>
              <a:t>for FERS-5200</a:t>
            </a:r>
            <a:endParaRPr b="0" lang="pl-PL" sz="1800" spc="-1" strike="noStrike">
              <a:latin typeface="Arial"/>
            </a:endParaRPr>
          </a:p>
        </p:txBody>
      </p:sp>
      <p:pic>
        <p:nvPicPr>
          <p:cNvPr id="350" name="Picture 4" descr=""/>
          <p:cNvPicPr/>
          <p:nvPr/>
        </p:nvPicPr>
        <p:blipFill>
          <a:blip r:embed="rId2"/>
          <a:stretch/>
        </p:blipFill>
        <p:spPr>
          <a:xfrm>
            <a:off x="8650800" y="363240"/>
            <a:ext cx="3012480" cy="3611160"/>
          </a:xfrm>
          <a:prstGeom prst="rect">
            <a:avLst/>
          </a:prstGeom>
          <a:ln w="0">
            <a:noFill/>
          </a:ln>
        </p:spPr>
      </p:pic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45B1B346-1D61-4DA2-927B-3AD8A8F17E17}" type="slidenum">
              <a:t>19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1" name="Obraz 4" descr=""/>
          <p:cNvPicPr/>
          <p:nvPr/>
        </p:nvPicPr>
        <p:blipFill>
          <a:blip r:embed="rId1"/>
          <a:stretch/>
        </p:blipFill>
        <p:spPr>
          <a:xfrm>
            <a:off x="1404720" y="843840"/>
            <a:ext cx="9382320" cy="5169960"/>
          </a:xfrm>
          <a:prstGeom prst="rect">
            <a:avLst/>
          </a:prstGeom>
          <a:ln w="0">
            <a:noFill/>
          </a:ln>
        </p:spPr>
      </p:pic>
      <p:sp>
        <p:nvSpPr>
          <p:cNvPr id="352" name="Tytuł 7"/>
          <p:cNvSpPr/>
          <p:nvPr/>
        </p:nvSpPr>
        <p:spPr>
          <a:xfrm>
            <a:off x="0" y="-3492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	</a:t>
            </a: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Synchronization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353" name="pole tekstowe 3"/>
          <p:cNvSpPr/>
          <p:nvPr/>
        </p:nvSpPr>
        <p:spPr>
          <a:xfrm>
            <a:off x="279360" y="6464160"/>
            <a:ext cx="6095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M. Matejska-Minda (IFJ PAN)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2" name="PlaceHolder 1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14ED0852-3AA4-48CF-9EC9-B4BD3514E044}" type="slidenum">
              <a:t>20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" name="Obraz 4" descr=""/>
          <p:cNvPicPr/>
          <p:nvPr/>
        </p:nvPicPr>
        <p:blipFill>
          <a:blip r:embed="rId1"/>
          <a:srcRect l="0" t="10400" r="0" b="0"/>
          <a:stretch/>
        </p:blipFill>
        <p:spPr>
          <a:xfrm>
            <a:off x="524160" y="1067400"/>
            <a:ext cx="4740840" cy="2340360"/>
          </a:xfrm>
          <a:prstGeom prst="rect">
            <a:avLst/>
          </a:prstGeom>
          <a:ln w="0">
            <a:noFill/>
          </a:ln>
        </p:spPr>
      </p:pic>
      <p:sp>
        <p:nvSpPr>
          <p:cNvPr id="355" name="Owal 5"/>
          <p:cNvSpPr/>
          <p:nvPr/>
        </p:nvSpPr>
        <p:spPr>
          <a:xfrm>
            <a:off x="1371240" y="4832640"/>
            <a:ext cx="7591680" cy="1977480"/>
          </a:xfrm>
          <a:prstGeom prst="ellipse">
            <a:avLst/>
          </a:prstGeom>
          <a:noFill/>
          <a:ln w="57150">
            <a:solidFill>
              <a:srgbClr val="99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56" name="PlaceHolder 1"/>
          <p:cNvSpPr>
            <a:spLocks noGrp="1"/>
          </p:cNvSpPr>
          <p:nvPr>
            <p:ph type="sldNum" idx="19"/>
          </p:nvPr>
        </p:nvSpPr>
        <p:spPr>
          <a:xfrm>
            <a:off x="8636400" y="631656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>
            <a:lvl1pPr algn="r">
              <a:lnSpc>
                <a:spcPct val="100000"/>
              </a:lnSpc>
              <a:buNone/>
              <a:defRPr b="0" lang="en-US" sz="1200" spc="-1" strike="noStrike">
                <a:solidFill>
                  <a:srgbClr val="8b8b8b"/>
                </a:solidFill>
                <a:latin typeface="Calibri"/>
              </a:defRPr>
            </a:lvl1pPr>
          </a:lstStyle>
          <a:p>
            <a:pPr algn="r">
              <a:lnSpc>
                <a:spcPct val="100000"/>
              </a:lnSpc>
              <a:buNone/>
            </a:pPr>
            <a:fld id="{15D0F54C-6135-4ADF-976B-D104F15243E3}" type="slidenum">
              <a:rPr b="0" lang="en-US" sz="1200" spc="-1" strike="noStrike">
                <a:solidFill>
                  <a:srgbClr val="8b8b8b"/>
                </a:solidFill>
                <a:latin typeface="Calibri"/>
              </a:rPr>
              <a:t>&lt;number&gt;</a:t>
            </a:fld>
            <a:endParaRPr b="0" lang="pl-PL" sz="1200" spc="-1" strike="noStrike">
              <a:latin typeface="Times New Roman"/>
            </a:endParaRPr>
          </a:p>
        </p:txBody>
      </p:sp>
      <p:grpSp>
        <p:nvGrpSpPr>
          <p:cNvPr id="357" name="Grupa 19"/>
          <p:cNvGrpSpPr/>
          <p:nvPr/>
        </p:nvGrpSpPr>
        <p:grpSpPr>
          <a:xfrm>
            <a:off x="8478720" y="1139400"/>
            <a:ext cx="3188880" cy="2238840"/>
            <a:chOff x="8478720" y="1139400"/>
            <a:chExt cx="3188880" cy="2238840"/>
          </a:xfrm>
        </p:grpSpPr>
        <p:pic>
          <p:nvPicPr>
            <p:cNvPr id="358" name="Picture 2" descr=""/>
            <p:cNvPicPr/>
            <p:nvPr/>
          </p:nvPicPr>
          <p:blipFill>
            <a:blip r:embed="rId2"/>
            <a:srcRect l="36368" t="0" r="36741" b="0"/>
            <a:stretch/>
          </p:blipFill>
          <p:spPr>
            <a:xfrm>
              <a:off x="8478720" y="1139400"/>
              <a:ext cx="601560" cy="223884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59" name="pole tekstowe 6"/>
            <p:cNvSpPr/>
            <p:nvPr/>
          </p:nvSpPr>
          <p:spPr>
            <a:xfrm>
              <a:off x="9403200" y="2079360"/>
              <a:ext cx="185364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1" lang="en-US" sz="1800" spc="-1" strike="noStrike">
                  <a:solidFill>
                    <a:srgbClr val="0070c0"/>
                  </a:solidFill>
                  <a:latin typeface="Calibri"/>
                </a:rPr>
                <a:t>V1725 for EAGLE </a:t>
              </a:r>
              <a:endParaRPr b="0" lang="pl-PL" sz="1800" spc="-1" strike="noStrike">
                <a:latin typeface="Arial"/>
              </a:endParaRPr>
            </a:p>
          </p:txBody>
        </p:sp>
        <p:sp>
          <p:nvSpPr>
            <p:cNvPr id="360" name="pole tekstowe 8"/>
            <p:cNvSpPr/>
            <p:nvPr/>
          </p:nvSpPr>
          <p:spPr>
            <a:xfrm>
              <a:off x="9097200" y="2556360"/>
              <a:ext cx="2570400" cy="63828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  <a:buNone/>
              </a:pPr>
              <a:r>
                <a:rPr b="0" lang="en-US" sz="1800" spc="-1" strike="noStrike">
                  <a:solidFill>
                    <a:srgbClr val="333333"/>
                  </a:solidFill>
                  <a:latin typeface="Gotham"/>
                </a:rPr>
                <a:t>14-bit 250 MS/s Digitizer</a:t>
              </a:r>
              <a:endParaRPr b="0" lang="pl-PL" sz="1800" spc="-1" strike="noStrike">
                <a:latin typeface="Arial"/>
              </a:endParaRPr>
            </a:p>
          </p:txBody>
        </p:sp>
      </p:grpSp>
      <p:sp>
        <p:nvSpPr>
          <p:cNvPr id="361" name="pole tekstowe 10"/>
          <p:cNvSpPr/>
          <p:nvPr/>
        </p:nvSpPr>
        <p:spPr>
          <a:xfrm>
            <a:off x="4331880" y="6182640"/>
            <a:ext cx="522648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333333"/>
                </a:solidFill>
                <a:latin typeface="Gotham"/>
              </a:rPr>
              <a:t>128 Channel 14-bit 125 MS/s Open FPGA Digitizer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362" name="pole tekstowe 14"/>
          <p:cNvSpPr/>
          <p:nvPr/>
        </p:nvSpPr>
        <p:spPr>
          <a:xfrm>
            <a:off x="4353480" y="5649480"/>
            <a:ext cx="3229920" cy="63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70c0"/>
                </a:solidFill>
                <a:latin typeface="Calibri"/>
              </a:rPr>
              <a:t>5560 digitizer for DIAMANT</a:t>
            </a:r>
            <a:endParaRPr b="0" lang="pl-PL" sz="1800" spc="-1" strike="noStrike">
              <a:latin typeface="Arial"/>
            </a:endParaRPr>
          </a:p>
        </p:txBody>
      </p:sp>
      <p:sp>
        <p:nvSpPr>
          <p:cNvPr id="363" name="pole tekstowe 15"/>
          <p:cNvSpPr/>
          <p:nvPr/>
        </p:nvSpPr>
        <p:spPr>
          <a:xfrm>
            <a:off x="1143360" y="3480840"/>
            <a:ext cx="32299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>
              <a:lnSpc>
                <a:spcPct val="100000"/>
              </a:lnSpc>
              <a:buNone/>
            </a:pPr>
            <a:r>
              <a:rPr b="1" lang="en-US" sz="1800" spc="-1" strike="noStrike">
                <a:solidFill>
                  <a:srgbClr val="0070c0"/>
                </a:solidFill>
                <a:latin typeface="Calibri"/>
              </a:rPr>
              <a:t>FERS 5200 for RFD</a:t>
            </a:r>
            <a:endParaRPr b="0" lang="pl-PL" sz="1800" spc="-1" strike="noStrike">
              <a:latin typeface="Arial"/>
            </a:endParaRPr>
          </a:p>
        </p:txBody>
      </p:sp>
      <p:pic>
        <p:nvPicPr>
          <p:cNvPr id="364" name="Picture 4" descr=""/>
          <p:cNvPicPr/>
          <p:nvPr/>
        </p:nvPicPr>
        <p:blipFill>
          <a:blip r:embed="rId3"/>
          <a:srcRect l="0" t="30449" r="0" b="31640"/>
          <a:stretch/>
        </p:blipFill>
        <p:spPr>
          <a:xfrm>
            <a:off x="1963080" y="5357880"/>
            <a:ext cx="2368440" cy="897480"/>
          </a:xfrm>
          <a:prstGeom prst="rect">
            <a:avLst/>
          </a:prstGeom>
          <a:ln w="0">
            <a:noFill/>
          </a:ln>
        </p:spPr>
      </p:pic>
      <p:pic>
        <p:nvPicPr>
          <p:cNvPr id="365" name="Picture 6" descr=""/>
          <p:cNvPicPr/>
          <p:nvPr/>
        </p:nvPicPr>
        <p:blipFill>
          <a:blip r:embed="rId4"/>
          <a:srcRect l="0" t="17994" r="68778" b="63148"/>
          <a:stretch/>
        </p:blipFill>
        <p:spPr>
          <a:xfrm>
            <a:off x="5386680" y="3207960"/>
            <a:ext cx="1742040" cy="1020960"/>
          </a:xfrm>
          <a:prstGeom prst="rect">
            <a:avLst/>
          </a:prstGeom>
          <a:ln w="0">
            <a:noFill/>
          </a:ln>
        </p:spPr>
      </p:pic>
      <p:sp>
        <p:nvSpPr>
          <p:cNvPr id="366" name="Strzałka: w dół 16"/>
          <p:cNvSpPr/>
          <p:nvPr/>
        </p:nvSpPr>
        <p:spPr>
          <a:xfrm rot="17903400">
            <a:off x="4046400" y="3413880"/>
            <a:ext cx="1087920" cy="12740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cff99"/>
          </a:solidFill>
          <a:ln>
            <a:solidFill>
              <a:srgbClr val="99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7" name="Strzałka: w dół 17"/>
          <p:cNvSpPr/>
          <p:nvPr/>
        </p:nvSpPr>
        <p:spPr>
          <a:xfrm rot="3411600">
            <a:off x="7031160" y="3213000"/>
            <a:ext cx="1087920" cy="12740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cff99"/>
          </a:solidFill>
          <a:ln>
            <a:solidFill>
              <a:srgbClr val="99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8" name="Strzałka: w dół 18"/>
          <p:cNvSpPr/>
          <p:nvPr/>
        </p:nvSpPr>
        <p:spPr>
          <a:xfrm rot="11446200">
            <a:off x="5374800" y="4028040"/>
            <a:ext cx="1087920" cy="127404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ccff99"/>
          </a:solidFill>
          <a:ln>
            <a:solidFill>
              <a:srgbClr val="99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69" name="Owal 3"/>
          <p:cNvSpPr/>
          <p:nvPr/>
        </p:nvSpPr>
        <p:spPr>
          <a:xfrm>
            <a:off x="7129080" y="1067400"/>
            <a:ext cx="4807440" cy="2507760"/>
          </a:xfrm>
          <a:prstGeom prst="ellipse">
            <a:avLst/>
          </a:prstGeom>
          <a:noFill/>
          <a:ln w="57150">
            <a:solidFill>
              <a:srgbClr val="99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0" name="Tytuł 7"/>
          <p:cNvSpPr/>
          <p:nvPr/>
        </p:nvSpPr>
        <p:spPr>
          <a:xfrm>
            <a:off x="0" y="-34920"/>
            <a:ext cx="12191760" cy="9831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ctr">
            <a:noAutofit/>
          </a:bodyPr>
          <a:p>
            <a:pPr algn="ctr">
              <a:lnSpc>
                <a:spcPct val="90000"/>
              </a:lnSpc>
              <a:buNone/>
            </a:pP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	</a:t>
            </a:r>
            <a:r>
              <a:rPr b="1" lang="en-US" sz="3200" spc="-1" strike="noStrike">
                <a:solidFill>
                  <a:srgbClr val="7030a0"/>
                </a:solidFill>
                <a:latin typeface="Calibri Light"/>
              </a:rPr>
              <a:t>Synchronization</a:t>
            </a:r>
            <a:endParaRPr b="0" lang="pl-PL" sz="3200" spc="-1" strike="noStrike">
              <a:latin typeface="Arial"/>
            </a:endParaRPr>
          </a:p>
        </p:txBody>
      </p:sp>
      <p:sp>
        <p:nvSpPr>
          <p:cNvPr id="371" name="Owal 1"/>
          <p:cNvSpPr/>
          <p:nvPr/>
        </p:nvSpPr>
        <p:spPr>
          <a:xfrm>
            <a:off x="255240" y="839160"/>
            <a:ext cx="5247360" cy="3098160"/>
          </a:xfrm>
          <a:prstGeom prst="ellipse">
            <a:avLst/>
          </a:prstGeom>
          <a:noFill/>
          <a:ln w="57150">
            <a:solidFill>
              <a:srgbClr val="99ff99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372" name="pole tekstowe 9"/>
          <p:cNvSpPr/>
          <p:nvPr/>
        </p:nvSpPr>
        <p:spPr>
          <a:xfrm>
            <a:off x="279360" y="6464160"/>
            <a:ext cx="6095520" cy="36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pl-PL" sz="1800" spc="-1" strike="noStrike">
                <a:solidFill>
                  <a:srgbClr val="000000"/>
                </a:solidFill>
                <a:latin typeface="Calibri"/>
              </a:rPr>
              <a:t>M. Matejska-Minda (IFJ PAN)</a:t>
            </a:r>
            <a:endParaRPr b="0" lang="pl-PL" sz="1800" spc="-1" strike="noStrike">
              <a:latin typeface="Arial"/>
            </a:endParaRPr>
          </a:p>
        </p:txBody>
      </p:sp>
      <p:pic>
        <p:nvPicPr>
          <p:cNvPr id="373" name="Picture 4" descr="Timestamp - Free business and finance icons"/>
          <p:cNvPicPr/>
          <p:nvPr/>
        </p:nvPicPr>
        <p:blipFill>
          <a:blip r:embed="rId5"/>
          <a:stretch/>
        </p:blipFill>
        <p:spPr>
          <a:xfrm>
            <a:off x="5540760" y="1209960"/>
            <a:ext cx="1868040" cy="1868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10763</TotalTime>
  <Application>LibreOffice/7.3.7.2$Linux_X86_64 LibreOffice_project/30$Build-2</Application>
  <AppVersion>15.0000</AppVersion>
  <Words>1339</Words>
  <Paragraphs>214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2026-04-20T13:01:50Z</dcterms:created>
  <dc:creator>PB</dc:creator>
  <dc:description/>
  <dc:language>en-US</dc:language>
  <cp:lastModifiedBy>Piotr</cp:lastModifiedBy>
  <dcterms:modified xsi:type="dcterms:W3CDTF">2026-10-19T11:09:13Z</dcterms:modified>
  <cp:revision>56</cp:revision>
  <dc:subject/>
  <dc:title>Prezentacja programu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6</vt:i4>
  </property>
  <property fmtid="{D5CDD505-2E9C-101B-9397-08002B2CF9AE}" pid="3" name="PresentationFormat">
    <vt:lpwstr>Panoramiczny</vt:lpwstr>
  </property>
  <property fmtid="{D5CDD505-2E9C-101B-9397-08002B2CF9AE}" pid="4" name="Slides">
    <vt:i4>21</vt:i4>
  </property>
</Properties>
</file>