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94" r:id="rId1"/>
  </p:sldMasterIdLst>
  <p:notesMasterIdLst>
    <p:notesMasterId r:id="rId26"/>
  </p:notesMasterIdLst>
  <p:handoutMasterIdLst>
    <p:handoutMasterId r:id="rId27"/>
  </p:handoutMasterIdLst>
  <p:sldIdLst>
    <p:sldId id="399" r:id="rId2"/>
    <p:sldId id="718" r:id="rId3"/>
    <p:sldId id="719" r:id="rId4"/>
    <p:sldId id="717" r:id="rId5"/>
    <p:sldId id="689" r:id="rId6"/>
    <p:sldId id="722" r:id="rId7"/>
    <p:sldId id="707" r:id="rId8"/>
    <p:sldId id="691" r:id="rId9"/>
    <p:sldId id="727" r:id="rId10"/>
    <p:sldId id="723" r:id="rId11"/>
    <p:sldId id="693" r:id="rId12"/>
    <p:sldId id="685" r:id="rId13"/>
    <p:sldId id="712" r:id="rId14"/>
    <p:sldId id="711" r:id="rId15"/>
    <p:sldId id="715" r:id="rId16"/>
    <p:sldId id="724" r:id="rId17"/>
    <p:sldId id="709" r:id="rId18"/>
    <p:sldId id="726" r:id="rId19"/>
    <p:sldId id="721" r:id="rId20"/>
    <p:sldId id="714" r:id="rId21"/>
    <p:sldId id="725" r:id="rId22"/>
    <p:sldId id="683" r:id="rId23"/>
    <p:sldId id="684" r:id="rId24"/>
    <p:sldId id="704" r:id="rId25"/>
  </p:sldIdLst>
  <p:sldSz cx="9144000" cy="6858000" type="screen4x3"/>
  <p:notesSz cx="9926638" cy="6797675"/>
  <p:embeddedFontLst>
    <p:embeddedFont>
      <p:font typeface="Cambria Math" panose="02040503050406030204" pitchFamily="18" charset="0"/>
      <p:regular r:id="rId28"/>
    </p:embeddedFont>
    <p:embeddedFont>
      <p:font typeface="Comic Sans MS" panose="030F0702030302020204" pitchFamily="66" charset="0"/>
      <p:regular r:id="rId29"/>
      <p:bold r:id="rId30"/>
      <p:italic r:id="rId31"/>
      <p:boldItalic r:id="rId32"/>
    </p:embeddedFont>
    <p:embeddedFont>
      <p:font typeface="Franklin Gothic Book" panose="020B0503020102020204" pitchFamily="34" charset="0"/>
      <p:regular r:id="rId33"/>
      <p:italic r:id="rId34"/>
    </p:embeddedFont>
    <p:embeddedFont>
      <p:font typeface="Perpetua" panose="02020502060401020303" pitchFamily="18" charset="0"/>
      <p:regular r:id="rId35"/>
      <p:bold r:id="rId36"/>
      <p:italic r:id="rId37"/>
      <p:boldItalic r:id="rId38"/>
    </p:embeddedFont>
    <p:embeddedFont>
      <p:font typeface="Verdana" panose="020B0604030504040204" pitchFamily="34" charset="0"/>
      <p:regular r:id="rId39"/>
      <p:bold r:id="rId40"/>
      <p:italic r:id="rId41"/>
      <p:boldItalic r:id="rId42"/>
    </p:embeddedFont>
    <p:embeddedFont>
      <p:font typeface="Wingdings 2" panose="05020102010507070707" pitchFamily="18" charset="2"/>
      <p:regular r:id="rId43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buFont typeface="Wingdings" pitchFamily="2" charset="2"/>
      <a:defRPr sz="24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57200" algn="ctr" rtl="0" fontAlgn="base">
      <a:spcBef>
        <a:spcPct val="0"/>
      </a:spcBef>
      <a:spcAft>
        <a:spcPct val="0"/>
      </a:spcAft>
      <a:buFont typeface="Wingdings" pitchFamily="2" charset="2"/>
      <a:defRPr sz="24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914400" algn="ctr" rtl="0" fontAlgn="base">
      <a:spcBef>
        <a:spcPct val="0"/>
      </a:spcBef>
      <a:spcAft>
        <a:spcPct val="0"/>
      </a:spcAft>
      <a:buFont typeface="Wingdings" pitchFamily="2" charset="2"/>
      <a:defRPr sz="24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71600" algn="ctr" rtl="0" fontAlgn="base">
      <a:spcBef>
        <a:spcPct val="0"/>
      </a:spcBef>
      <a:spcAft>
        <a:spcPct val="0"/>
      </a:spcAft>
      <a:buFont typeface="Wingdings" pitchFamily="2" charset="2"/>
      <a:defRPr sz="24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828800" algn="ctr" rtl="0" fontAlgn="base">
      <a:spcBef>
        <a:spcPct val="0"/>
      </a:spcBef>
      <a:spcAft>
        <a:spcPct val="0"/>
      </a:spcAft>
      <a:buFont typeface="Wingdings" pitchFamily="2" charset="2"/>
      <a:defRPr sz="24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66CC"/>
    <a:srgbClr val="6F8CE2"/>
    <a:srgbClr val="38A838"/>
    <a:srgbClr val="227A22"/>
    <a:srgbClr val="32268A"/>
    <a:srgbClr val="FFCCFF"/>
    <a:srgbClr val="FFFFFF"/>
    <a:srgbClr val="CCFF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44" autoAdjust="0"/>
    <p:restoredTop sz="91887" autoAdjust="0"/>
  </p:normalViewPr>
  <p:slideViewPr>
    <p:cSldViewPr snapToGrid="0">
      <p:cViewPr varScale="1">
        <p:scale>
          <a:sx n="51" d="100"/>
          <a:sy n="51" d="100"/>
        </p:scale>
        <p:origin x="1476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956"/>
    </p:cViewPr>
  </p:sorter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A\tex\granty\polarymetr\energy_losses_testru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Proton energy calibration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Arkusz1!$J$21:$J$25</c:f>
              <c:numCache>
                <c:formatCode>General</c:formatCode>
                <c:ptCount val="5"/>
                <c:pt idx="0">
                  <c:v>520</c:v>
                </c:pt>
                <c:pt idx="1">
                  <c:v>600</c:v>
                </c:pt>
                <c:pt idx="2">
                  <c:v>660</c:v>
                </c:pt>
                <c:pt idx="3">
                  <c:v>890</c:v>
                </c:pt>
                <c:pt idx="4">
                  <c:v>970</c:v>
                </c:pt>
              </c:numCache>
            </c:numRef>
          </c:xVal>
          <c:yVal>
            <c:numRef>
              <c:f>Arkusz1!$K$21:$K$25</c:f>
              <c:numCache>
                <c:formatCode>General</c:formatCode>
                <c:ptCount val="5"/>
                <c:pt idx="0">
                  <c:v>83.2</c:v>
                </c:pt>
                <c:pt idx="1">
                  <c:v>90.6</c:v>
                </c:pt>
                <c:pt idx="2">
                  <c:v>95.3</c:v>
                </c:pt>
                <c:pt idx="3">
                  <c:v>117.9</c:v>
                </c:pt>
                <c:pt idx="4">
                  <c:v>128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3E4-41B9-804D-2CD312CA2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4935135"/>
        <c:axId val="434937535"/>
      </c:scatterChart>
      <c:valAx>
        <c:axId val="434935135"/>
        <c:scaling>
          <c:orientation val="minMax"/>
          <c:max val="1000"/>
          <c:min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sqrt(a_l*a_r) [channels]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34937535"/>
        <c:crosses val="autoZero"/>
        <c:crossBetween val="midCat"/>
        <c:majorUnit val="100"/>
        <c:minorUnit val="10"/>
      </c:valAx>
      <c:valAx>
        <c:axId val="434937535"/>
        <c:scaling>
          <c:orientation val="minMax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Deposit</a:t>
                </a:r>
                <a:r>
                  <a:rPr lang="pl-PL"/>
                  <a:t>ed Enegry [MeV]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l-P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34935135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90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3989" y="0"/>
            <a:ext cx="430090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218"/>
            <a:ext cx="430090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3989" y="6456218"/>
            <a:ext cx="430090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2A268D-84CF-401A-B2BA-A982708FBE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565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90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989" y="0"/>
            <a:ext cx="430090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5488" y="509588"/>
            <a:ext cx="3398837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189" y="3228896"/>
            <a:ext cx="7940262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Kliknij, aby edytować style wzorca tekstu</a:t>
            </a:r>
          </a:p>
          <a:p>
            <a:pPr lvl="1"/>
            <a:r>
              <a:rPr lang="en-US" noProof="0"/>
              <a:t>Drugi poziom</a:t>
            </a:r>
          </a:p>
          <a:p>
            <a:pPr lvl="2"/>
            <a:r>
              <a:rPr lang="en-US" noProof="0"/>
              <a:t>Trzeci poziom</a:t>
            </a:r>
          </a:p>
          <a:p>
            <a:pPr lvl="3"/>
            <a:r>
              <a:rPr lang="en-US" noProof="0"/>
              <a:t>Czwarty poziom</a:t>
            </a:r>
          </a:p>
          <a:p>
            <a:pPr lvl="4"/>
            <a:r>
              <a:rPr lang="en-US" noProof="0"/>
              <a:t>Piąty poziom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218"/>
            <a:ext cx="430090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989" y="6456218"/>
            <a:ext cx="430090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6FB30D-737C-45DD-980C-6318187654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071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7D4F70-349E-405C-B57B-F51DAC25B81F}" type="slidenum">
              <a:rPr lang="en-US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9588"/>
            <a:ext cx="3398837" cy="25495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6FB30D-737C-45DD-980C-6318187654B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39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58D686-2655-4BF2-B2D4-C5D8119C50B9}" type="slidenum">
              <a:rPr lang="en-US"/>
              <a:pPr/>
              <a:t>12</a:t>
            </a:fld>
            <a:endParaRPr lang="en-US"/>
          </a:p>
        </p:txBody>
      </p:sp>
      <p:sp>
        <p:nvSpPr>
          <p:cNvPr id="726018" name="Rectangle 7"/>
          <p:cNvSpPr txBox="1">
            <a:spLocks noGrp="1" noChangeArrowheads="1"/>
          </p:cNvSpPr>
          <p:nvPr/>
        </p:nvSpPr>
        <p:spPr bwMode="auto">
          <a:xfrm>
            <a:off x="5623989" y="6456218"/>
            <a:ext cx="430090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>
              <a:buFontTx/>
              <a:buNone/>
            </a:pPr>
            <a:fld id="{C9DAB334-6ED6-4DDD-B265-CF8E4FA1DF0F}" type="slidenum">
              <a:rPr lang="en-US" sz="1200">
                <a:latin typeface="Arial" charset="0"/>
              </a:rPr>
              <a:pPr algn="r">
                <a:buFontTx/>
                <a:buNone/>
              </a:pPr>
              <a:t>12</a:t>
            </a:fld>
            <a:endParaRPr lang="en-US" sz="1200">
              <a:latin typeface="Arial" charset="0"/>
            </a:endParaRPr>
          </a:p>
        </p:txBody>
      </p:sp>
      <p:sp>
        <p:nvSpPr>
          <p:cNvPr id="72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65488" y="509588"/>
            <a:ext cx="3398837" cy="2549525"/>
          </a:xfrm>
          <a:ln/>
        </p:spPr>
      </p:sp>
      <p:sp>
        <p:nvSpPr>
          <p:cNvPr id="7260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291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6FB30D-737C-45DD-980C-6318187654B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61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6FB30D-737C-45DD-980C-6318187654B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28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6FB30D-737C-45DD-980C-6318187654B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09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6FB30D-737C-45DD-980C-6318187654B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87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6FB30D-737C-45DD-980C-6318187654B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65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 useBgFill="1">
        <p:nvSpPr>
          <p:cNvPr id="5" name="Prostokąt zaokrąglony 4"/>
          <p:cNvSpPr/>
          <p:nvPr/>
        </p:nvSpPr>
        <p:spPr>
          <a:xfrm>
            <a:off x="65089" y="69852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63500" y="1449390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Prostokąt 9"/>
          <p:cNvSpPr/>
          <p:nvPr/>
        </p:nvSpPr>
        <p:spPr>
          <a:xfrm>
            <a:off x="63500" y="2976565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1505932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1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12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13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6F49D38-B017-47F2-859A-031BB1A2E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E38C2-8D1E-426B-91EC-D5490825E7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 useBgFill="1">
        <p:nvSpPr>
          <p:cNvPr id="5" name="Prostokąt zaokrąglony 4"/>
          <p:cNvSpPr/>
          <p:nvPr/>
        </p:nvSpPr>
        <p:spPr>
          <a:xfrm>
            <a:off x="65313" y="69757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 flipV="1">
            <a:off x="69851" y="2376490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69851" y="2341565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8" name="Prostokąt 7"/>
          <p:cNvSpPr/>
          <p:nvPr/>
        </p:nvSpPr>
        <p:spPr>
          <a:xfrm>
            <a:off x="68264" y="2468565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952502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10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16128-FBAA-4AAA-A814-CBAED82D6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7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9D0EF-53E8-4FD1-971F-4FB2CEBFA4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8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9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3B0A7-125C-4460-8377-95D7D92B3F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4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5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7DE33-CB12-421C-B595-49A4BA83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4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05998-BC2D-488C-8884-F53940072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 useBgFill="1">
        <p:nvSpPr>
          <p:cNvPr id="6" name="Prostokąt zaokrąglony 5"/>
          <p:cNvSpPr/>
          <p:nvPr/>
        </p:nvSpPr>
        <p:spPr>
          <a:xfrm>
            <a:off x="63501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8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9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FF67C-4FE6-462C-8E57-A7622CDED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 flipV="1">
            <a:off x="68264" y="4683127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68264" y="4649790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68264" y="4773615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8309" y="66677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8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9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10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FA4CC-9E8A-44E3-9505-3F4BDDE8A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CC9DC-BAE2-4EDA-971D-CB1C20F076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1168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14400" y="274642"/>
            <a:ext cx="55626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273F9-FE2D-4F35-81E5-05DB7C1C07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 useBgFill="1">
        <p:nvSpPr>
          <p:cNvPr id="8" name="Prostokąt zaokrąglony 7"/>
          <p:cNvSpPr/>
          <p:nvPr/>
        </p:nvSpPr>
        <p:spPr>
          <a:xfrm>
            <a:off x="63501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052" name="Symbol zastępczy tytułu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2053" name="Symbol zastępczy tekstu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E. Stephan/ A.Kozela</a:t>
            </a:r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E7A1480C-ECC9-4E89-A08F-75E79EB403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25" r:id="rId2"/>
    <p:sldLayoutId id="2147483833" r:id="rId3"/>
    <p:sldLayoutId id="2147483826" r:id="rId4"/>
    <p:sldLayoutId id="2147483827" r:id="rId5"/>
    <p:sldLayoutId id="2147483828" r:id="rId6"/>
    <p:sldLayoutId id="2147483829" r:id="rId7"/>
    <p:sldLayoutId id="2147483834" r:id="rId8"/>
    <p:sldLayoutId id="2147483835" r:id="rId9"/>
    <p:sldLayoutId id="2147483830" r:id="rId10"/>
    <p:sldLayoutId id="2147483831" r:id="rId11"/>
  </p:sldLayoutIdLst>
  <p:transition spd="med">
    <p:split orient="vert"/>
  </p:transition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25.png"/><Relationship Id="rId5" Type="http://schemas.openxmlformats.org/officeDocument/2006/relationships/image" Target="../media/image61.png"/><Relationship Id="rId10" Type="http://schemas.openxmlformats.org/officeDocument/2006/relationships/image" Target="../media/image53.png"/><Relationship Id="rId4" Type="http://schemas.openxmlformats.org/officeDocument/2006/relationships/image" Target="../media/image62.png"/><Relationship Id="rId9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1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20"/>
          <p:cNvSpPr>
            <a:spLocks noChangeArrowheads="1"/>
          </p:cNvSpPr>
          <p:nvPr/>
        </p:nvSpPr>
        <p:spPr bwMode="auto">
          <a:xfrm>
            <a:off x="92597" y="461539"/>
            <a:ext cx="897038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buFontTx/>
              <a:buNone/>
            </a:pPr>
            <a:endParaRPr lang="pl-PL" sz="3200" dirty="0">
              <a:solidFill>
                <a:srgbClr val="0033CC"/>
              </a:solidFill>
              <a:latin typeface="Arial" pitchFamily="34" charset="0"/>
            </a:endParaRPr>
          </a:p>
          <a:p>
            <a:r>
              <a:rPr lang="en-US" sz="3200">
                <a:solidFill>
                  <a:srgbClr val="7030A0"/>
                </a:solidFill>
              </a:rPr>
              <a:t>Proton polarization induced</a:t>
            </a:r>
            <a:r>
              <a:rPr lang="pl-PL" sz="3200">
                <a:solidFill>
                  <a:srgbClr val="7030A0"/>
                </a:solidFill>
              </a:rPr>
              <a:t> </a:t>
            </a:r>
          </a:p>
          <a:p>
            <a:r>
              <a:rPr lang="en-US" sz="3200">
                <a:solidFill>
                  <a:srgbClr val="7030A0"/>
                </a:solidFill>
              </a:rPr>
              <a:t>in the </a:t>
            </a:r>
            <a:r>
              <a:rPr lang="en-US" sz="3200" baseline="30000">
                <a:solidFill>
                  <a:srgbClr val="7030A0"/>
                </a:solidFill>
              </a:rPr>
              <a:t>2</a:t>
            </a:r>
            <a:r>
              <a:rPr lang="en-US" sz="3200">
                <a:solidFill>
                  <a:srgbClr val="7030A0"/>
                </a:solidFill>
              </a:rPr>
              <a:t>H(p,pp)n</a:t>
            </a:r>
            <a:r>
              <a:rPr lang="pl-PL" sz="3200">
                <a:solidFill>
                  <a:srgbClr val="7030A0"/>
                </a:solidFill>
              </a:rPr>
              <a:t> </a:t>
            </a:r>
            <a:r>
              <a:rPr lang="en-US" sz="3200">
                <a:solidFill>
                  <a:srgbClr val="7030A0"/>
                </a:solidFill>
              </a:rPr>
              <a:t>breakup reaction</a:t>
            </a:r>
            <a:endParaRPr lang="pl-PL" sz="3200">
              <a:solidFill>
                <a:srgbClr val="7030A0"/>
              </a:solidFill>
            </a:endParaRPr>
          </a:p>
          <a:p>
            <a:pPr>
              <a:buFontTx/>
              <a:buNone/>
            </a:pPr>
            <a:r>
              <a:rPr lang="pl-PL" sz="3200" b="1">
                <a:solidFill>
                  <a:srgbClr val="7030A0"/>
                </a:solidFill>
                <a:latin typeface="Arial" pitchFamily="34" charset="0"/>
              </a:rPr>
              <a:t>BINA</a:t>
            </a:r>
            <a:r>
              <a:rPr lang="pl-PL" sz="3200" b="1" dirty="0">
                <a:solidFill>
                  <a:srgbClr val="7030A0"/>
                </a:solidFill>
                <a:latin typeface="Arial" pitchFamily="34" charset="0"/>
              </a:rPr>
              <a:t>@</a:t>
            </a:r>
            <a:r>
              <a:rPr lang="pl-PL" sz="3200" b="1">
                <a:solidFill>
                  <a:srgbClr val="7030A0"/>
                </a:solidFill>
                <a:latin typeface="Arial" pitchFamily="34" charset="0"/>
              </a:rPr>
              <a:t>CCB </a:t>
            </a:r>
          </a:p>
          <a:p>
            <a:pPr>
              <a:buFontTx/>
              <a:buNone/>
            </a:pPr>
            <a:endParaRPr lang="pl-PL" sz="1800" i="1">
              <a:solidFill>
                <a:srgbClr val="7030A0"/>
              </a:solidFill>
              <a:latin typeface="Arial" pitchFamily="34" charset="0"/>
            </a:endParaRPr>
          </a:p>
          <a:p>
            <a:pPr>
              <a:buFontTx/>
              <a:buNone/>
            </a:pPr>
            <a:r>
              <a:rPr lang="pl-PL" sz="1800" i="1">
                <a:solidFill>
                  <a:srgbClr val="7030A0"/>
                </a:solidFill>
                <a:latin typeface="Arial" pitchFamily="34" charset="0"/>
              </a:rPr>
              <a:t>E</a:t>
            </a:r>
            <a:r>
              <a:rPr lang="pl-PL" sz="1800" i="1" dirty="0">
                <a:solidFill>
                  <a:srgbClr val="7030A0"/>
                </a:solidFill>
                <a:latin typeface="Arial" pitchFamily="34" charset="0"/>
              </a:rPr>
              <a:t>. Stephan, A. </a:t>
            </a:r>
            <a:r>
              <a:rPr lang="pl-PL" sz="1800" i="1" dirty="0" err="1">
                <a:solidFill>
                  <a:srgbClr val="7030A0"/>
                </a:solidFill>
                <a:latin typeface="Arial" pitchFamily="34" charset="0"/>
              </a:rPr>
              <a:t>Kozela</a:t>
            </a:r>
            <a:r>
              <a:rPr lang="pl-PL" sz="1800" b="1" i="1" dirty="0">
                <a:solidFill>
                  <a:srgbClr val="7030A0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22" name="pole tekstowe 21"/>
          <p:cNvSpPr txBox="1"/>
          <p:nvPr/>
        </p:nvSpPr>
        <p:spPr>
          <a:xfrm>
            <a:off x="4982265" y="2922300"/>
            <a:ext cx="350031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l-PL" sz="1800" i="1" dirty="0" err="1">
                <a:solidFill>
                  <a:srgbClr val="0070C0"/>
                </a:solidFill>
                <a:latin typeface="Calibri" pitchFamily="34" charset="0"/>
              </a:rPr>
              <a:t>University</a:t>
            </a:r>
            <a:r>
              <a:rPr lang="pl-PL" sz="1800" i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pl-PL" sz="1800" i="1">
                <a:solidFill>
                  <a:srgbClr val="0070C0"/>
                </a:solidFill>
                <a:latin typeface="Calibri" pitchFamily="34" charset="0"/>
              </a:rPr>
              <a:t>of Silesia i</a:t>
            </a:r>
            <a:r>
              <a:rPr lang="pl-PL" sz="1800" i="1" dirty="0">
                <a:solidFill>
                  <a:srgbClr val="0070C0"/>
                </a:solidFill>
                <a:latin typeface="Calibri" pitchFamily="34" charset="0"/>
              </a:rPr>
              <a:t>n</a:t>
            </a:r>
            <a:r>
              <a:rPr lang="pl-PL" sz="1800" i="1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pl-PL" sz="1800" i="1" dirty="0">
                <a:solidFill>
                  <a:srgbClr val="0070C0"/>
                </a:solidFill>
                <a:latin typeface="Calibri" pitchFamily="34" charset="0"/>
              </a:rPr>
              <a:t>Katowice</a:t>
            </a:r>
          </a:p>
          <a:p>
            <a:pPr algn="l"/>
            <a:r>
              <a:rPr lang="pl-PL" sz="1800" i="1" dirty="0" err="1">
                <a:solidFill>
                  <a:srgbClr val="0070C0"/>
                </a:solidFill>
                <a:latin typeface="Calibri" pitchFamily="34" charset="0"/>
              </a:rPr>
              <a:t>Institute</a:t>
            </a:r>
            <a:r>
              <a:rPr lang="pl-PL" sz="1800" i="1" dirty="0">
                <a:solidFill>
                  <a:srgbClr val="0070C0"/>
                </a:solidFill>
                <a:latin typeface="Calibri" pitchFamily="34" charset="0"/>
              </a:rPr>
              <a:t> of </a:t>
            </a:r>
            <a:r>
              <a:rPr lang="pl-PL" sz="1800" i="1" dirty="0" err="1">
                <a:solidFill>
                  <a:srgbClr val="0070C0"/>
                </a:solidFill>
                <a:latin typeface="Calibri" pitchFamily="34" charset="0"/>
              </a:rPr>
              <a:t>Nuclear</a:t>
            </a:r>
            <a:r>
              <a:rPr lang="pl-PL" sz="1800" i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pl-PL" sz="1800" i="1" dirty="0" err="1">
                <a:solidFill>
                  <a:srgbClr val="0070C0"/>
                </a:solidFill>
                <a:latin typeface="Calibri" pitchFamily="34" charset="0"/>
              </a:rPr>
              <a:t>Physics</a:t>
            </a:r>
            <a:r>
              <a:rPr lang="pl-PL" sz="1800" i="1" dirty="0">
                <a:solidFill>
                  <a:srgbClr val="0070C0"/>
                </a:solidFill>
                <a:latin typeface="Calibri" pitchFamily="34" charset="0"/>
              </a:rPr>
              <a:t>, Kraków</a:t>
            </a:r>
          </a:p>
          <a:p>
            <a:pPr algn="l"/>
            <a:r>
              <a:rPr lang="pl-PL" sz="1800" i="1" dirty="0" err="1">
                <a:solidFill>
                  <a:srgbClr val="0070C0"/>
                </a:solidFill>
                <a:latin typeface="Calibri" pitchFamily="34" charset="0"/>
              </a:rPr>
              <a:t>Jagiellonian</a:t>
            </a:r>
            <a:r>
              <a:rPr lang="pl-PL" sz="1800" i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pl-PL" sz="1800" i="1" dirty="0" err="1">
                <a:solidFill>
                  <a:srgbClr val="0070C0"/>
                </a:solidFill>
                <a:latin typeface="Calibri" pitchFamily="34" charset="0"/>
              </a:rPr>
              <a:t>University</a:t>
            </a:r>
            <a:r>
              <a:rPr lang="pl-PL" sz="1800" i="1" dirty="0">
                <a:solidFill>
                  <a:srgbClr val="0070C0"/>
                </a:solidFill>
                <a:latin typeface="Calibri" pitchFamily="34" charset="0"/>
              </a:rPr>
              <a:t>, Kraków</a:t>
            </a:r>
          </a:p>
          <a:p>
            <a:pPr algn="l"/>
            <a:r>
              <a:rPr lang="pl-PL" sz="1800" i="1" err="1">
                <a:solidFill>
                  <a:srgbClr val="0070C0"/>
                </a:solidFill>
                <a:latin typeface="Calibri" pitchFamily="34" charset="0"/>
              </a:rPr>
              <a:t>Warsaw</a:t>
            </a:r>
            <a:r>
              <a:rPr lang="pl-PL" sz="1800" i="1">
                <a:solidFill>
                  <a:srgbClr val="0070C0"/>
                </a:solidFill>
                <a:latin typeface="Calibri" pitchFamily="34" charset="0"/>
              </a:rPr>
              <a:t> University</a:t>
            </a:r>
          </a:p>
          <a:p>
            <a:pPr algn="l"/>
            <a:r>
              <a:rPr lang="pl-PL" sz="1800" i="1">
                <a:solidFill>
                  <a:srgbClr val="0070C0"/>
                </a:solidFill>
                <a:latin typeface="Calibri" pitchFamily="34" charset="0"/>
              </a:rPr>
              <a:t>University of Gdańsk</a:t>
            </a:r>
            <a:endParaRPr lang="pl-PL" sz="1800" i="1" dirty="0">
              <a:solidFill>
                <a:srgbClr val="0070C0"/>
              </a:solidFill>
              <a:latin typeface="Calibri" pitchFamily="34" charset="0"/>
            </a:endParaRPr>
          </a:p>
          <a:p>
            <a:pPr algn="l"/>
            <a:r>
              <a:rPr lang="pl-PL" sz="1800" i="1">
                <a:solidFill>
                  <a:srgbClr val="0070C0"/>
                </a:solidFill>
                <a:latin typeface="Calibri" pitchFamily="34" charset="0"/>
              </a:rPr>
              <a:t>University of Groningen</a:t>
            </a:r>
          </a:p>
          <a:p>
            <a:pPr algn="l"/>
            <a:r>
              <a:rPr lang="pl-PL" sz="1800" i="1">
                <a:solidFill>
                  <a:srgbClr val="0070C0"/>
                </a:solidFill>
                <a:latin typeface="Calibri" pitchFamily="34" charset="0"/>
              </a:rPr>
              <a:t>TIFR </a:t>
            </a:r>
            <a:r>
              <a:rPr lang="pl-PL" sz="1800" i="1" dirty="0" err="1">
                <a:solidFill>
                  <a:srgbClr val="0070C0"/>
                </a:solidFill>
                <a:latin typeface="Calibri" pitchFamily="34" charset="0"/>
              </a:rPr>
              <a:t>Mumbai</a:t>
            </a:r>
            <a:endParaRPr lang="pl-PL" sz="1800" i="1" dirty="0">
              <a:solidFill>
                <a:srgbClr val="0070C0"/>
              </a:solidFill>
              <a:latin typeface="Calibri" pitchFamily="34" charset="0"/>
            </a:endParaRPr>
          </a:p>
          <a:p>
            <a:pPr algn="l"/>
            <a:r>
              <a:rPr lang="pl-PL" sz="1800" i="1">
                <a:solidFill>
                  <a:srgbClr val="0070C0"/>
                </a:solidFill>
                <a:latin typeface="Calibri" pitchFamily="34" charset="0"/>
              </a:rPr>
              <a:t>Tokyo Institute of Technology</a:t>
            </a:r>
            <a:endParaRPr lang="pl-PL" sz="1800" i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3" name="Line 5">
            <a:extLst>
              <a:ext uri="{FF2B5EF4-FFF2-40B4-BE49-F238E27FC236}">
                <a16:creationId xmlns:a16="http://schemas.microsoft.com/office/drawing/2014/main" id="{AC32CE9F-B1CE-4764-AD50-857B454E01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5089" y="1025774"/>
            <a:ext cx="201171" cy="7059"/>
          </a:xfrm>
          <a:prstGeom prst="line">
            <a:avLst/>
          </a:prstGeom>
          <a:noFill/>
          <a:ln w="25400">
            <a:solidFill>
              <a:srgbClr val="7030A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l-PL"/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C33A9209-93E7-449E-9318-13E529C3A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74" y="2574143"/>
            <a:ext cx="3849326" cy="3552378"/>
          </a:xfrm>
          <a:prstGeom prst="rect">
            <a:avLst/>
          </a:prstGeom>
        </p:spPr>
      </p:pic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5CDD563-983C-4C0D-9C81-B428AC129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</p:spTree>
  </p:cSld>
  <p:clrMapOvr>
    <a:masterClrMapping/>
  </p:clrMapOvr>
  <p:transition spd="med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862C1B9-3C71-45D0-9779-0C667F003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pic>
        <p:nvPicPr>
          <p:cNvPr id="26" name="Picture 5" descr="gr_rp1b">
            <a:extLst>
              <a:ext uri="{FF2B5EF4-FFF2-40B4-BE49-F238E27FC236}">
                <a16:creationId xmlns:a16="http://schemas.microsoft.com/office/drawing/2014/main" id="{96FC227C-E9FA-410A-B77A-B730DBC56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485951"/>
            <a:ext cx="219233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9" descr="gr_ccp2">
            <a:extLst>
              <a:ext uri="{FF2B5EF4-FFF2-40B4-BE49-F238E27FC236}">
                <a16:creationId xmlns:a16="http://schemas.microsoft.com/office/drawing/2014/main" id="{FC9809F5-7C33-4CB7-9B42-EDE14E330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3562" y="2470076"/>
            <a:ext cx="2533650" cy="175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>
            <a:extLst>
              <a:ext uri="{FF2B5EF4-FFF2-40B4-BE49-F238E27FC236}">
                <a16:creationId xmlns:a16="http://schemas.microsoft.com/office/drawing/2014/main" id="{E313DDB2-140B-4C07-8500-E03C53645552}"/>
              </a:ext>
            </a:extLst>
          </p:cNvPr>
          <p:cNvSpPr txBox="1">
            <a:spLocks noChangeArrowheads="1"/>
          </p:cNvSpPr>
          <p:nvPr/>
        </p:nvSpPr>
        <p:spPr>
          <a:xfrm>
            <a:off x="332929" y="240992"/>
            <a:ext cx="8641454" cy="93330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Goal: studies of nuclear interactions</a:t>
            </a:r>
          </a:p>
          <a:p>
            <a:pPr algn="ctr">
              <a:buFontTx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in 3N scattering </a:t>
            </a: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29" name="Symbol zastępczy zawartości 2">
            <a:extLst>
              <a:ext uri="{FF2B5EF4-FFF2-40B4-BE49-F238E27FC236}">
                <a16:creationId xmlns:a16="http://schemas.microsoft.com/office/drawing/2014/main" id="{2293A16C-690D-45BD-B751-2D6BDDC53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03983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NN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interactions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well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modelled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realistic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3NF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added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describe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genuine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3N system dynamics:</a:t>
            </a:r>
          </a:p>
          <a:p>
            <a:endParaRPr lang="pl-P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1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pl-P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Tucson-Melbourne TM99. 	        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Explicit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treatment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isobar</a:t>
            </a:r>
            <a:endParaRPr lang="pl-P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Urbana IX – Illinois.</a:t>
            </a:r>
          </a:p>
          <a:p>
            <a:pPr marL="319088" lvl="1" indent="0">
              <a:buNone/>
            </a:pPr>
            <a:endParaRPr lang="pl-P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3NF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improves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description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elastic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scattering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breakup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cross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but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certain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discrepancies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particular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polarization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observables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deuteron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breakup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collision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proton Coulomb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interactions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playing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role in cross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4916850"/>
      </p:ext>
    </p:extLst>
  </p:cSld>
  <p:clrMapOvr>
    <a:masterClrMapping/>
  </p:clrMapOvr>
  <p:transition spd="med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862C1B9-3C71-45D0-9779-0C667F003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88245FF0-CDDD-40F1-AD0E-A5B8F42085F3}"/>
              </a:ext>
            </a:extLst>
          </p:cNvPr>
          <p:cNvGrpSpPr/>
          <p:nvPr/>
        </p:nvGrpSpPr>
        <p:grpSpPr>
          <a:xfrm>
            <a:off x="1373921" y="3222710"/>
            <a:ext cx="4511378" cy="3475538"/>
            <a:chOff x="1542706" y="1935726"/>
            <a:chExt cx="5756339" cy="4602960"/>
          </a:xfrm>
        </p:grpSpPr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95C248F9-E8B1-4E39-A867-9F44183E0C13}"/>
                </a:ext>
              </a:extLst>
            </p:cNvPr>
            <p:cNvGrpSpPr/>
            <p:nvPr/>
          </p:nvGrpSpPr>
          <p:grpSpPr>
            <a:xfrm>
              <a:off x="1542706" y="2381900"/>
              <a:ext cx="5756339" cy="4156786"/>
              <a:chOff x="1282700" y="531815"/>
              <a:chExt cx="7480302" cy="5957885"/>
            </a:xfrm>
          </p:grpSpPr>
          <p:pic>
            <p:nvPicPr>
              <p:cNvPr id="5" name="Picture 33" descr="diagCW (2)">
                <a:extLst>
                  <a:ext uri="{FF2B5EF4-FFF2-40B4-BE49-F238E27FC236}">
                    <a16:creationId xmlns:a16="http://schemas.microsoft.com/office/drawing/2014/main" id="{0A3F9703-BDB9-49E3-BB9A-F68480E4AB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0" y="531815"/>
                <a:ext cx="2133600" cy="839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Picture 34" descr="diagCW (3)">
                <a:extLst>
                  <a:ext uri="{FF2B5EF4-FFF2-40B4-BE49-F238E27FC236}">
                    <a16:creationId xmlns:a16="http://schemas.microsoft.com/office/drawing/2014/main" id="{6B4D497D-B4E4-4312-BF3B-3F17FC7AC4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7800" y="1524002"/>
                <a:ext cx="2209800" cy="1503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Picture 35" descr="diagCW (4)">
                <a:extLst>
                  <a:ext uri="{FF2B5EF4-FFF2-40B4-BE49-F238E27FC236}">
                    <a16:creationId xmlns:a16="http://schemas.microsoft.com/office/drawing/2014/main" id="{A0C19A04-D87F-4CA9-B6BF-FC4812F32C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5400" y="3276600"/>
                <a:ext cx="2514600" cy="1333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36" descr="diagCW (5)">
                <a:extLst>
                  <a:ext uri="{FF2B5EF4-FFF2-40B4-BE49-F238E27FC236}">
                    <a16:creationId xmlns:a16="http://schemas.microsoft.com/office/drawing/2014/main" id="{7F6845B8-2276-44DE-86F6-5A64965B3B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2700" y="4800600"/>
                <a:ext cx="2374900" cy="1689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37" descr="diagCW (6)">
                <a:extLst>
                  <a:ext uri="{FF2B5EF4-FFF2-40B4-BE49-F238E27FC236}">
                    <a16:creationId xmlns:a16="http://schemas.microsoft.com/office/drawing/2014/main" id="{70D4C8AA-8D7C-47F5-BB0A-C70B24600C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8200" y="3048000"/>
                <a:ext cx="1600200" cy="1689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38" descr="diagCW (7)">
                <a:extLst>
                  <a:ext uri="{FF2B5EF4-FFF2-40B4-BE49-F238E27FC236}">
                    <a16:creationId xmlns:a16="http://schemas.microsoft.com/office/drawing/2014/main" id="{712E8684-23AB-4CD4-8287-C896A14CB1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21200" y="4724400"/>
                <a:ext cx="2108200" cy="1697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9" descr="diagCW (8)">
                <a:extLst>
                  <a:ext uri="{FF2B5EF4-FFF2-40B4-BE49-F238E27FC236}">
                    <a16:creationId xmlns:a16="http://schemas.microsoft.com/office/drawing/2014/main" id="{13FB16B0-E88B-478D-A45C-A62C9BD471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8027" y="4648200"/>
                <a:ext cx="1704975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Text Box 40">
              <a:extLst>
                <a:ext uri="{FF2B5EF4-FFF2-40B4-BE49-F238E27FC236}">
                  <a16:creationId xmlns:a16="http://schemas.microsoft.com/office/drawing/2014/main" id="{45C24478-768D-4235-A955-DEE017C120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2962" y="1935726"/>
              <a:ext cx="13716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pl-PL" sz="1400" b="1">
                  <a:solidFill>
                    <a:srgbClr val="000000"/>
                  </a:solidFill>
                </a:rPr>
                <a:t>2N forces</a:t>
              </a:r>
            </a:p>
          </p:txBody>
        </p:sp>
        <p:sp>
          <p:nvSpPr>
            <p:cNvPr id="13" name="Rectangle 41">
              <a:extLst>
                <a:ext uri="{FF2B5EF4-FFF2-40B4-BE49-F238E27FC236}">
                  <a16:creationId xmlns:a16="http://schemas.microsoft.com/office/drawing/2014/main" id="{BB20F657-1AB8-4658-9FAF-090276E50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8756" y="1935726"/>
              <a:ext cx="129373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pl-PL" sz="1400" b="1">
                  <a:solidFill>
                    <a:srgbClr val="000000"/>
                  </a:solidFill>
                </a:rPr>
                <a:t>3N forces</a:t>
              </a:r>
            </a:p>
          </p:txBody>
        </p:sp>
        <p:sp>
          <p:nvSpPr>
            <p:cNvPr id="14" name="Rectangle 42">
              <a:extLst>
                <a:ext uri="{FF2B5EF4-FFF2-40B4-BE49-F238E27FC236}">
                  <a16:creationId xmlns:a16="http://schemas.microsoft.com/office/drawing/2014/main" id="{F32DC579-2DE1-4E00-81DD-224D8B394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2461" y="1935726"/>
              <a:ext cx="1000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pl-PL" sz="1400" b="1">
                  <a:solidFill>
                    <a:srgbClr val="000000"/>
                  </a:solidFill>
                </a:rPr>
                <a:t>4N forces</a:t>
              </a:r>
            </a:p>
          </p:txBody>
        </p:sp>
      </p:grp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7EC563D0-27D7-412B-93CD-8347D147E813}"/>
              </a:ext>
            </a:extLst>
          </p:cNvPr>
          <p:cNvSpPr txBox="1"/>
          <p:nvPr/>
        </p:nvSpPr>
        <p:spPr>
          <a:xfrm rot="19469621">
            <a:off x="6115655" y="4554278"/>
            <a:ext cx="1882963" cy="7386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/>
              <a:t>Experimental</a:t>
            </a:r>
            <a:r>
              <a:rPr lang="pl-PL" sz="1400" dirty="0"/>
              <a:t> data </a:t>
            </a:r>
            <a:r>
              <a:rPr lang="pl-PL" sz="1400" dirty="0" err="1"/>
              <a:t>needed</a:t>
            </a:r>
            <a:r>
              <a:rPr lang="pl-PL" sz="1400" dirty="0"/>
              <a:t> for </a:t>
            </a:r>
            <a:r>
              <a:rPr lang="pl-PL" sz="1400" dirty="0" err="1"/>
              <a:t>fitting</a:t>
            </a:r>
            <a:r>
              <a:rPr lang="pl-PL" sz="1400" dirty="0"/>
              <a:t> </a:t>
            </a:r>
            <a:r>
              <a:rPr lang="pl-PL" sz="1400" err="1"/>
              <a:t>certain</a:t>
            </a:r>
            <a:r>
              <a:rPr lang="pl-PL" sz="1400"/>
              <a:t> 3NF LECs </a:t>
            </a:r>
            <a:r>
              <a:rPr lang="pl-PL" sz="1400" dirty="0"/>
              <a:t>!</a:t>
            </a: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17969446-63E9-4363-B8B8-EF1EF67F200F}"/>
              </a:ext>
            </a:extLst>
          </p:cNvPr>
          <p:cNvSpPr txBox="1">
            <a:spLocks noChangeArrowheads="1"/>
          </p:cNvSpPr>
          <p:nvPr/>
        </p:nvSpPr>
        <p:spPr>
          <a:xfrm>
            <a:off x="332929" y="240992"/>
            <a:ext cx="8641454" cy="93330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Goal: studies of nuclear interactions</a:t>
            </a:r>
          </a:p>
          <a:p>
            <a:pPr algn="ctr">
              <a:buFontTx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in 3N scattering </a:t>
            </a: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28" name="Symbol zastępczy zawartości 2">
            <a:extLst>
              <a:ext uri="{FF2B5EF4-FFF2-40B4-BE49-F238E27FC236}">
                <a16:creationId xmlns:a16="http://schemas.microsoft.com/office/drawing/2014/main" id="{E6FA4E5E-2C4D-433B-AB22-5C796AD59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166" y="1421386"/>
            <a:ext cx="7950370" cy="176776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Modern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approach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Chiral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Effective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Field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Theory</a:t>
            </a:r>
            <a:endParaRPr lang="pl-PL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succesfull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determining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binding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energies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excited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states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nuclei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lvl="1"/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difficulties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applied to 3N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scattering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lvl="1"/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ignificant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progress has been made recently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complete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N3LO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calculations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pl-PL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reach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marL="0" indent="0">
              <a:buNone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3N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scattering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data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considered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fit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LEC’s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3NF. </a:t>
            </a:r>
          </a:p>
          <a:p>
            <a:pPr lvl="1"/>
            <a:endParaRPr lang="pl-PL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94132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3088DE7-A75D-4A72-8A5F-E1F63A39AD1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23" y="3272186"/>
            <a:ext cx="4736638" cy="3403715"/>
          </a:xfrm>
        </p:spPr>
      </p:pic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AFA20A0-E269-432C-A753-BD2C86DEC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D1D7805-AB0D-4EEB-BB31-0553889399E7}"/>
              </a:ext>
            </a:extLst>
          </p:cNvPr>
          <p:cNvSpPr txBox="1"/>
          <p:nvPr/>
        </p:nvSpPr>
        <p:spPr>
          <a:xfrm>
            <a:off x="5147811" y="4379666"/>
            <a:ext cx="17244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100" b="1">
                <a:solidFill>
                  <a:srgbClr val="38A838"/>
                </a:solidFill>
              </a:rPr>
              <a:t>Av18+Coulomb</a:t>
            </a:r>
          </a:p>
        </p:txBody>
      </p:sp>
      <p:sp>
        <p:nvSpPr>
          <p:cNvPr id="9" name="Nawias klamrowy zamykający 8">
            <a:extLst>
              <a:ext uri="{FF2B5EF4-FFF2-40B4-BE49-F238E27FC236}">
                <a16:creationId xmlns:a16="http://schemas.microsoft.com/office/drawing/2014/main" id="{2D9BF554-FB71-4352-8A81-176E97908154}"/>
              </a:ext>
            </a:extLst>
          </p:cNvPr>
          <p:cNvSpPr/>
          <p:nvPr/>
        </p:nvSpPr>
        <p:spPr>
          <a:xfrm>
            <a:off x="3363646" y="4283875"/>
            <a:ext cx="179570" cy="59770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4247B89-C3E5-4E9A-B31E-2BEBA4229496}"/>
              </a:ext>
            </a:extLst>
          </p:cNvPr>
          <p:cNvSpPr txBox="1"/>
          <p:nvPr/>
        </p:nvSpPr>
        <p:spPr>
          <a:xfrm>
            <a:off x="5146786" y="4544340"/>
            <a:ext cx="20078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100" b="1">
                <a:solidFill>
                  <a:srgbClr val="FF0000"/>
                </a:solidFill>
              </a:rPr>
              <a:t>Av18+Coulomb+</a:t>
            </a:r>
            <a:r>
              <a:rPr lang="el-GR" sz="1100" b="1">
                <a:solidFill>
                  <a:srgbClr val="FF0000"/>
                </a:solidFill>
              </a:rPr>
              <a:t>Δ</a:t>
            </a:r>
            <a:r>
              <a:rPr lang="pl-PL" sz="1100" b="1">
                <a:solidFill>
                  <a:srgbClr val="FF0000"/>
                </a:solidFill>
              </a:rPr>
              <a:t> 3NF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10C0453-73E5-495E-AD37-21E24724AB1B}"/>
              </a:ext>
            </a:extLst>
          </p:cNvPr>
          <p:cNvSpPr txBox="1"/>
          <p:nvPr/>
        </p:nvSpPr>
        <p:spPr>
          <a:xfrm>
            <a:off x="5146785" y="4928563"/>
            <a:ext cx="24067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100" b="1">
                <a:solidFill>
                  <a:srgbClr val="227A22"/>
                </a:solidFill>
              </a:rPr>
              <a:t>Av18+Coulomb+UIX 3NF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9EFE1248-7CEE-4F4B-860A-2830A5190C80}"/>
              </a:ext>
            </a:extLst>
          </p:cNvPr>
          <p:cNvSpPr txBox="1">
            <a:spLocks noChangeArrowheads="1"/>
          </p:cNvSpPr>
          <p:nvPr/>
        </p:nvSpPr>
        <p:spPr>
          <a:xfrm>
            <a:off x="332929" y="240992"/>
            <a:ext cx="8641454" cy="93330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Differential cross section for </a:t>
            </a:r>
            <a:r>
              <a:rPr lang="pl-PL" sz="3200" baseline="30000" dirty="0">
                <a:solidFill>
                  <a:srgbClr val="0033CC"/>
                </a:solidFill>
                <a:latin typeface="Calibri" pitchFamily="34" charset="0"/>
              </a:rPr>
              <a:t>2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H(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p,pp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)</a:t>
            </a: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n breakup </a:t>
            </a:r>
          </a:p>
          <a:p>
            <a:pPr algn="ctr">
              <a:buFontTx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at 108 MeV measured with BINA@CCB</a:t>
            </a: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13" name="Rectangle 204">
            <a:extLst>
              <a:ext uri="{FF2B5EF4-FFF2-40B4-BE49-F238E27FC236}">
                <a16:creationId xmlns:a16="http://schemas.microsoft.com/office/drawing/2014/main" id="{E035E3D2-3B8B-4292-8338-6EA4D6503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3797" y="4631548"/>
            <a:ext cx="1537280" cy="483341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ts val="0"/>
              </a:spcBef>
              <a:buClr>
                <a:schemeClr val="folHlink"/>
              </a:buClr>
              <a:buSzPct val="90000"/>
              <a:defRPr/>
            </a:pPr>
            <a:r>
              <a:rPr lang="pl-PL" sz="900" dirty="0" err="1">
                <a:cs typeface="Arial" charset="0"/>
              </a:rPr>
              <a:t>sensitivity</a:t>
            </a:r>
            <a:r>
              <a:rPr lang="pl-PL" sz="900" dirty="0">
                <a:cs typeface="Arial" charset="0"/>
              </a:rPr>
              <a:t> to </a:t>
            </a:r>
            <a:r>
              <a:rPr lang="pl-PL" sz="900" b="1" dirty="0">
                <a:cs typeface="Arial" charset="0"/>
              </a:rPr>
              <a:t>the 3NF model </a:t>
            </a:r>
            <a:r>
              <a:rPr lang="pl-PL" sz="900" dirty="0">
                <a:cs typeface="Arial" charset="0"/>
              </a:rPr>
              <a:t>(UIX, </a:t>
            </a:r>
            <a:r>
              <a:rPr lang="el-GR" sz="900" dirty="0">
                <a:cs typeface="Arial" charset="0"/>
              </a:rPr>
              <a:t>Δ</a:t>
            </a:r>
            <a:r>
              <a:rPr lang="pl-PL" sz="900" dirty="0">
                <a:cs typeface="Arial" charset="0"/>
              </a:rPr>
              <a:t>)</a:t>
            </a:r>
          </a:p>
        </p:txBody>
      </p:sp>
      <p:sp>
        <p:nvSpPr>
          <p:cNvPr id="14" name="Rectangle 204">
            <a:extLst>
              <a:ext uri="{FF2B5EF4-FFF2-40B4-BE49-F238E27FC236}">
                <a16:creationId xmlns:a16="http://schemas.microsoft.com/office/drawing/2014/main" id="{8869BDDB-4251-4790-87FD-FBB578A39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1195" y="3940090"/>
            <a:ext cx="1109066" cy="483341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ts val="0"/>
              </a:spcBef>
              <a:buClr>
                <a:schemeClr val="folHlink"/>
              </a:buClr>
              <a:buSzPct val="90000"/>
              <a:defRPr/>
            </a:pPr>
            <a:r>
              <a:rPr lang="pl-PL" sz="900">
                <a:cs typeface="Arial" charset="0"/>
              </a:rPr>
              <a:t>Coulomb plays a very important role</a:t>
            </a:r>
            <a:endParaRPr lang="pl-PL" sz="900" dirty="0">
              <a:cs typeface="Arial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7CFD4D4-3368-46B1-8D6B-FFD678ACB3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3" y="1617194"/>
            <a:ext cx="2154036" cy="154680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0D9CCDEC-CE1A-4E1A-ACF6-53B15D359D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532" y="1657014"/>
            <a:ext cx="2098584" cy="1506983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6C708D92-149A-4419-84D7-5F894B157F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163" y="1657014"/>
            <a:ext cx="2098584" cy="1506983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8C62A795-039B-4462-9DB9-DB54AF8F6C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656" y="1657014"/>
            <a:ext cx="2098584" cy="1506983"/>
          </a:xfrm>
          <a:prstGeom prst="rect">
            <a:avLst/>
          </a:prstGeom>
        </p:spPr>
      </p:pic>
      <p:sp>
        <p:nvSpPr>
          <p:cNvPr id="15" name="Rectangle 204">
            <a:extLst>
              <a:ext uri="{FF2B5EF4-FFF2-40B4-BE49-F238E27FC236}">
                <a16:creationId xmlns:a16="http://schemas.microsoft.com/office/drawing/2014/main" id="{A91BB7A0-A611-4051-B1C2-89B6BDCE2213}"/>
              </a:ext>
            </a:extLst>
          </p:cNvPr>
          <p:cNvSpPr>
            <a:spLocks noChangeArrowheads="1"/>
          </p:cNvSpPr>
          <p:nvPr/>
        </p:nvSpPr>
        <p:spPr bwMode="auto">
          <a:xfrm rot="19028687">
            <a:off x="1309961" y="2403842"/>
            <a:ext cx="431204" cy="16813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ts val="0"/>
              </a:spcBef>
              <a:buClr>
                <a:schemeClr val="folHlink"/>
              </a:buClr>
              <a:buSzPct val="90000"/>
              <a:defRPr/>
            </a:pPr>
            <a:r>
              <a:rPr lang="pl-PL" sz="900">
                <a:cs typeface="Arial" charset="0"/>
              </a:rPr>
              <a:t>3NF</a:t>
            </a:r>
            <a:endParaRPr lang="pl-PL" sz="900" dirty="0">
              <a:cs typeface="Arial" charset="0"/>
            </a:endParaRPr>
          </a:p>
        </p:txBody>
      </p:sp>
      <p:sp>
        <p:nvSpPr>
          <p:cNvPr id="19" name="Rectangle 204">
            <a:extLst>
              <a:ext uri="{FF2B5EF4-FFF2-40B4-BE49-F238E27FC236}">
                <a16:creationId xmlns:a16="http://schemas.microsoft.com/office/drawing/2014/main" id="{D10092D4-C28F-4A65-8E0A-D9DB3AB1ABDF}"/>
              </a:ext>
            </a:extLst>
          </p:cNvPr>
          <p:cNvSpPr>
            <a:spLocks noChangeArrowheads="1"/>
          </p:cNvSpPr>
          <p:nvPr/>
        </p:nvSpPr>
        <p:spPr bwMode="auto">
          <a:xfrm rot="19028687">
            <a:off x="3022163" y="2511658"/>
            <a:ext cx="667053" cy="16813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ts val="0"/>
              </a:spcBef>
              <a:buClr>
                <a:schemeClr val="folHlink"/>
              </a:buClr>
              <a:buSzPct val="90000"/>
              <a:defRPr/>
            </a:pPr>
            <a:r>
              <a:rPr lang="pl-PL" sz="800">
                <a:cs typeface="Arial" charset="0"/>
              </a:rPr>
              <a:t>Coulomb</a:t>
            </a:r>
            <a:endParaRPr lang="pl-PL" sz="800" dirty="0">
              <a:cs typeface="Arial" charset="0"/>
            </a:endParaRPr>
          </a:p>
        </p:txBody>
      </p:sp>
      <p:sp>
        <p:nvSpPr>
          <p:cNvPr id="20" name="Rectangle 204">
            <a:extLst>
              <a:ext uri="{FF2B5EF4-FFF2-40B4-BE49-F238E27FC236}">
                <a16:creationId xmlns:a16="http://schemas.microsoft.com/office/drawing/2014/main" id="{18D00B36-0E31-4606-B108-F637BEAC314C}"/>
              </a:ext>
            </a:extLst>
          </p:cNvPr>
          <p:cNvSpPr>
            <a:spLocks noChangeArrowheads="1"/>
          </p:cNvSpPr>
          <p:nvPr/>
        </p:nvSpPr>
        <p:spPr bwMode="auto">
          <a:xfrm rot="19028687">
            <a:off x="5482313" y="2189042"/>
            <a:ext cx="667053" cy="16813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ts val="0"/>
              </a:spcBef>
              <a:buClr>
                <a:schemeClr val="folHlink"/>
              </a:buClr>
              <a:buSzPct val="90000"/>
              <a:defRPr/>
            </a:pPr>
            <a:r>
              <a:rPr lang="pl-PL" sz="800">
                <a:cs typeface="Arial" charset="0"/>
              </a:rPr>
              <a:t>Coulomb</a:t>
            </a:r>
            <a:endParaRPr lang="pl-PL" sz="800" dirty="0">
              <a:cs typeface="Arial" charset="0"/>
            </a:endParaRPr>
          </a:p>
        </p:txBody>
      </p:sp>
      <p:sp>
        <p:nvSpPr>
          <p:cNvPr id="21" name="Rectangle 204">
            <a:extLst>
              <a:ext uri="{FF2B5EF4-FFF2-40B4-BE49-F238E27FC236}">
                <a16:creationId xmlns:a16="http://schemas.microsoft.com/office/drawing/2014/main" id="{1CA3BCEA-7598-4348-8658-041000295D05}"/>
              </a:ext>
            </a:extLst>
          </p:cNvPr>
          <p:cNvSpPr>
            <a:spLocks noChangeArrowheads="1"/>
          </p:cNvSpPr>
          <p:nvPr/>
        </p:nvSpPr>
        <p:spPr bwMode="auto">
          <a:xfrm rot="19028687">
            <a:off x="7784801" y="2160697"/>
            <a:ext cx="721329" cy="16813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ts val="0"/>
              </a:spcBef>
              <a:buClr>
                <a:schemeClr val="folHlink"/>
              </a:buClr>
              <a:buSzPct val="90000"/>
              <a:defRPr/>
            </a:pPr>
            <a:r>
              <a:rPr lang="pl-PL" sz="700">
                <a:cs typeface="Arial" charset="0"/>
              </a:rPr>
              <a:t>discrepancy</a:t>
            </a:r>
            <a:endParaRPr lang="pl-PL" sz="700" dirty="0">
              <a:cs typeface="Arial" charset="0"/>
            </a:endParaRPr>
          </a:p>
        </p:txBody>
      </p:sp>
      <p:sp>
        <p:nvSpPr>
          <p:cNvPr id="22" name="Rectangle 204">
            <a:extLst>
              <a:ext uri="{FF2B5EF4-FFF2-40B4-BE49-F238E27FC236}">
                <a16:creationId xmlns:a16="http://schemas.microsoft.com/office/drawing/2014/main" id="{73EACFEE-F85F-4785-9A37-54742EF48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796" y="3315109"/>
            <a:ext cx="4778355" cy="483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ts val="0"/>
              </a:spcBef>
              <a:buClr>
                <a:schemeClr val="folHlink"/>
              </a:buClr>
              <a:buSzPct val="90000"/>
              <a:defRPr/>
            </a:pPr>
            <a:r>
              <a:rPr lang="pl-PL" sz="1200" dirty="0" err="1">
                <a:solidFill>
                  <a:srgbClr val="0033CC"/>
                </a:solidFill>
                <a:cs typeface="Arial" charset="0"/>
              </a:rPr>
              <a:t>Example</a:t>
            </a:r>
            <a:r>
              <a:rPr lang="pl-PL" sz="1200" dirty="0">
                <a:solidFill>
                  <a:srgbClr val="0033CC"/>
                </a:solidFill>
                <a:cs typeface="Arial" charset="0"/>
              </a:rPr>
              <a:t> of the </a:t>
            </a:r>
            <a:r>
              <a:rPr lang="pl-PL" sz="1200" dirty="0" err="1">
                <a:solidFill>
                  <a:srgbClr val="0033CC"/>
                </a:solidFill>
                <a:cs typeface="Arial" charset="0"/>
              </a:rPr>
              <a:t>recent</a:t>
            </a:r>
            <a:r>
              <a:rPr lang="pl-PL" sz="1200" dirty="0">
                <a:solidFill>
                  <a:srgbClr val="0033CC"/>
                </a:solidFill>
                <a:cs typeface="Arial" charset="0"/>
              </a:rPr>
              <a:t> </a:t>
            </a:r>
            <a:r>
              <a:rPr lang="pl-PL" sz="1200" dirty="0" err="1">
                <a:solidFill>
                  <a:srgbClr val="0033CC"/>
                </a:solidFill>
                <a:cs typeface="Arial" charset="0"/>
              </a:rPr>
              <a:t>results</a:t>
            </a:r>
            <a:r>
              <a:rPr lang="pl-PL" sz="1200" dirty="0">
                <a:solidFill>
                  <a:srgbClr val="0033CC"/>
                </a:solidFill>
                <a:cs typeface="Arial" charset="0"/>
              </a:rPr>
              <a:t> for the </a:t>
            </a:r>
            <a:r>
              <a:rPr lang="pl-PL" sz="1200" dirty="0" err="1">
                <a:solidFill>
                  <a:srgbClr val="0033CC"/>
                </a:solidFill>
                <a:cs typeface="Arial" charset="0"/>
              </a:rPr>
              <a:t>smallest</a:t>
            </a:r>
            <a:r>
              <a:rPr lang="pl-PL" sz="1200" dirty="0">
                <a:solidFill>
                  <a:srgbClr val="0033CC"/>
                </a:solidFill>
                <a:cs typeface="Arial" charset="0"/>
              </a:rPr>
              <a:t> </a:t>
            </a:r>
            <a:r>
              <a:rPr lang="el-GR" sz="1200" dirty="0">
                <a:solidFill>
                  <a:srgbClr val="0033CC"/>
                </a:solidFill>
                <a:cs typeface="Arial" charset="0"/>
              </a:rPr>
              <a:t>φ</a:t>
            </a:r>
            <a:r>
              <a:rPr lang="pl-PL" sz="1200" baseline="-25000" dirty="0">
                <a:solidFill>
                  <a:srgbClr val="0033CC"/>
                </a:solidFill>
                <a:cs typeface="Arial" charset="0"/>
              </a:rPr>
              <a:t>12</a:t>
            </a:r>
            <a:r>
              <a:rPr lang="pl-PL" sz="1200" dirty="0">
                <a:solidFill>
                  <a:srgbClr val="0033CC"/>
                </a:solidFill>
                <a:cs typeface="Arial" charset="0"/>
              </a:rPr>
              <a:t> </a:t>
            </a:r>
            <a:r>
              <a:rPr lang="pl-PL" sz="1200" dirty="0" err="1">
                <a:solidFill>
                  <a:srgbClr val="0033CC"/>
                </a:solidFill>
                <a:cs typeface="Arial" charset="0"/>
              </a:rPr>
              <a:t>angles</a:t>
            </a:r>
            <a:endParaRPr lang="pl-PL" sz="1200" dirty="0">
              <a:solidFill>
                <a:srgbClr val="0033CC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671047"/>
      </p:ext>
    </p:extLst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3"/>
          <p:cNvSpPr>
            <a:spLocks/>
          </p:cNvSpPr>
          <p:nvPr/>
        </p:nvSpPr>
        <p:spPr bwMode="auto">
          <a:xfrm>
            <a:off x="841215" y="1179127"/>
            <a:ext cx="2924175" cy="21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28573" bIns="0" anchor="ctr">
            <a:spAutoFit/>
          </a:bodyPr>
          <a:lstStyle/>
          <a:p>
            <a:pPr marL="26988" algn="l"/>
            <a:r>
              <a:rPr lang="pl-PL" sz="1400" b="1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190 MeV, </a:t>
            </a:r>
            <a:r>
              <a:rPr lang="en-US" sz="1400" b="1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H. Mardanpour</a:t>
            </a:r>
            <a:r>
              <a:rPr lang="pl-PL" sz="1400" b="1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 et al.</a:t>
            </a:r>
            <a:endParaRPr lang="en-US" sz="1400" b="1">
              <a:solidFill>
                <a:srgbClr val="000000"/>
              </a:solidFill>
              <a:latin typeface="Comic Sans MS" pitchFamily="66" charset="0"/>
              <a:sym typeface="Comic Sans MS" pitchFamily="66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32929" y="240992"/>
            <a:ext cx="8641454" cy="54501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lnSpc>
                <a:spcPct val="70000"/>
              </a:lnSpc>
              <a:buFontTx/>
            </a:pP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Polarization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observables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in </a:t>
            </a:r>
            <a:r>
              <a:rPr lang="pl-PL" sz="3200" baseline="30000" dirty="0">
                <a:solidFill>
                  <a:srgbClr val="0033CC"/>
                </a:solidFill>
                <a:latin typeface="Calibri" pitchFamily="34" charset="0"/>
              </a:rPr>
              <a:t>2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H(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p,pp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)n 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breakup</a:t>
            </a: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28" name="Rectangle 204"/>
          <p:cNvSpPr>
            <a:spLocks noChangeArrowheads="1"/>
          </p:cNvSpPr>
          <p:nvPr/>
        </p:nvSpPr>
        <p:spPr bwMode="auto">
          <a:xfrm>
            <a:off x="81548" y="4741331"/>
            <a:ext cx="906699" cy="74083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ts val="0"/>
              </a:spcBef>
              <a:buClr>
                <a:schemeClr val="folHlink"/>
              </a:buClr>
              <a:buSzPct val="90000"/>
              <a:defRPr/>
            </a:pPr>
            <a:r>
              <a:rPr lang="pl-PL" sz="900" dirty="0" err="1">
                <a:cs typeface="Arial" charset="0"/>
              </a:rPr>
              <a:t>large</a:t>
            </a:r>
            <a:r>
              <a:rPr lang="pl-PL" sz="900" dirty="0">
                <a:cs typeface="Arial" charset="0"/>
              </a:rPr>
              <a:t> </a:t>
            </a:r>
            <a:r>
              <a:rPr lang="pl-PL" sz="900" dirty="0" err="1">
                <a:cs typeface="Arial" charset="0"/>
              </a:rPr>
              <a:t>discrepancy</a:t>
            </a:r>
            <a:endParaRPr lang="pl-PL" sz="900" dirty="0">
              <a:cs typeface="Arial" charset="0"/>
            </a:endParaRPr>
          </a:p>
          <a:p>
            <a:pPr algn="l">
              <a:spcBef>
                <a:spcPts val="0"/>
              </a:spcBef>
              <a:buClr>
                <a:schemeClr val="folHlink"/>
              </a:buClr>
              <a:buSzPct val="90000"/>
              <a:defRPr/>
            </a:pPr>
            <a:r>
              <a:rPr lang="pl-PL" sz="900" dirty="0">
                <a:cs typeface="Arial" charset="0"/>
              </a:rPr>
              <a:t>(</a:t>
            </a:r>
            <a:r>
              <a:rPr lang="pl-PL" sz="900" dirty="0" err="1">
                <a:cs typeface="Arial" charset="0"/>
              </a:rPr>
              <a:t>even</a:t>
            </a:r>
            <a:r>
              <a:rPr lang="pl-PL" sz="900" dirty="0">
                <a:cs typeface="Arial" charset="0"/>
              </a:rPr>
              <a:t> </a:t>
            </a:r>
            <a:r>
              <a:rPr lang="pl-PL" sz="900" dirty="0" err="1">
                <a:cs typeface="Arial" charset="0"/>
              </a:rPr>
              <a:t>opposite</a:t>
            </a:r>
            <a:r>
              <a:rPr lang="pl-PL" sz="900" dirty="0">
                <a:cs typeface="Arial" charset="0"/>
              </a:rPr>
              <a:t> </a:t>
            </a:r>
            <a:r>
              <a:rPr lang="pl-PL" sz="900" dirty="0" err="1">
                <a:cs typeface="Arial" charset="0"/>
              </a:rPr>
              <a:t>signs</a:t>
            </a:r>
            <a:r>
              <a:rPr lang="pl-PL" sz="900" dirty="0">
                <a:cs typeface="Arial" charset="0"/>
              </a:rPr>
              <a:t>) </a:t>
            </a:r>
          </a:p>
        </p:txBody>
      </p:sp>
      <p:grpSp>
        <p:nvGrpSpPr>
          <p:cNvPr id="42" name="Grupa 41"/>
          <p:cNvGrpSpPr/>
          <p:nvPr/>
        </p:nvGrpSpPr>
        <p:grpSpPr>
          <a:xfrm>
            <a:off x="546232" y="1436321"/>
            <a:ext cx="3795713" cy="4911725"/>
            <a:chOff x="4416599" y="1505708"/>
            <a:chExt cx="3795713" cy="4911725"/>
          </a:xfrm>
        </p:grpSpPr>
        <p:pic>
          <p:nvPicPr>
            <p:cNvPr id="3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416599" y="1505708"/>
              <a:ext cx="3795713" cy="49117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cxnSp>
          <p:nvCxnSpPr>
            <p:cNvPr id="12" name="Łącznik prosty ze strzałką 11"/>
            <p:cNvCxnSpPr>
              <a:cxnSpLocks/>
              <a:stCxn id="40" idx="1"/>
            </p:cNvCxnSpPr>
            <p:nvPr/>
          </p:nvCxnSpPr>
          <p:spPr>
            <a:xfrm flipH="1" flipV="1">
              <a:off x="7123930" y="5532360"/>
              <a:ext cx="1049878" cy="55792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Łącznik prosty ze strzałką 14"/>
            <p:cNvCxnSpPr>
              <a:cxnSpLocks/>
              <a:stCxn id="40" idx="1"/>
            </p:cNvCxnSpPr>
            <p:nvPr/>
          </p:nvCxnSpPr>
          <p:spPr>
            <a:xfrm flipH="1" flipV="1">
              <a:off x="5766222" y="5373057"/>
              <a:ext cx="2407586" cy="71722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Łącznik prosty ze strzałką 30"/>
            <p:cNvCxnSpPr>
              <a:cxnSpLocks/>
            </p:cNvCxnSpPr>
            <p:nvPr/>
          </p:nvCxnSpPr>
          <p:spPr>
            <a:xfrm flipH="1" flipV="1">
              <a:off x="5826758" y="5532360"/>
              <a:ext cx="2347050" cy="580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ze strzałką 33"/>
            <p:cNvCxnSpPr>
              <a:cxnSpLocks/>
              <a:stCxn id="40" idx="1"/>
            </p:cNvCxnSpPr>
            <p:nvPr/>
          </p:nvCxnSpPr>
          <p:spPr>
            <a:xfrm flipH="1" flipV="1">
              <a:off x="7086716" y="5650369"/>
              <a:ext cx="1087092" cy="43991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12">
            <a:extLst>
              <a:ext uri="{FF2B5EF4-FFF2-40B4-BE49-F238E27FC236}">
                <a16:creationId xmlns:a16="http://schemas.microsoft.com/office/drawing/2014/main" id="{D467B190-398D-414C-AD34-84935D9223D4}"/>
              </a:ext>
            </a:extLst>
          </p:cNvPr>
          <p:cNvSpPr txBox="1">
            <a:spLocks noChangeArrowheads="1"/>
          </p:cNvSpPr>
          <p:nvPr/>
        </p:nvSpPr>
        <p:spPr>
          <a:xfrm>
            <a:off x="4221262" y="1317449"/>
            <a:ext cx="4556977" cy="4303680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pPr lvl="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endParaRPr lang="pl-PL" sz="16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There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are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more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independent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observables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describing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 the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breakup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reaction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(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than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in the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case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of the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elastic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scattering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).</a:t>
            </a: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Yet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,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fewer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of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them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were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measured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, and for small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number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of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energies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only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.</a:t>
            </a: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endParaRPr lang="pl-PL" sz="1600" dirty="0">
              <a:solidFill>
                <a:srgbClr val="0033CC"/>
              </a:solidFill>
              <a:latin typeface="Calibri" pitchFamily="34" charset="0"/>
            </a:endParaRP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Polarization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observables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for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protons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in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breakup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reaction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are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sensitive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to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details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of the 3NF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models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.</a:t>
            </a: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Large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discrepancies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are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observed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for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analyzing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powers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at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certain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configurations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.</a:t>
            </a: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Coulomb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effects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are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practically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negligible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.</a:t>
            </a: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endParaRPr lang="pl-PL" sz="16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  <a:p>
            <a:pPr lvl="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endParaRPr lang="pl-PL" sz="16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  <a:p>
            <a:pPr lvl="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Polarization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observables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are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very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good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candidates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to test the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ChEFT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predictions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(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even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before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these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calculations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include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 Coulomb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interactions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).</a:t>
            </a:r>
          </a:p>
          <a:p>
            <a:pPr lvl="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endParaRPr lang="pl-PL" sz="16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0" name="Rectangle 204">
            <a:extLst>
              <a:ext uri="{FF2B5EF4-FFF2-40B4-BE49-F238E27FC236}">
                <a16:creationId xmlns:a16="http://schemas.microsoft.com/office/drawing/2014/main" id="{5861350E-E0A7-47F6-9353-76BB2D9B6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3441" y="5809605"/>
            <a:ext cx="1486653" cy="42258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ts val="0"/>
              </a:spcBef>
              <a:buClr>
                <a:schemeClr val="folHlink"/>
              </a:buClr>
              <a:buSzPct val="90000"/>
              <a:defRPr/>
            </a:pPr>
            <a:r>
              <a:rPr lang="pl-PL" sz="900" dirty="0" err="1">
                <a:cs typeface="Arial" charset="0"/>
              </a:rPr>
              <a:t>sensitivity</a:t>
            </a:r>
            <a:r>
              <a:rPr lang="pl-PL" sz="900" dirty="0">
                <a:cs typeface="Arial" charset="0"/>
              </a:rPr>
              <a:t> to the 3NF model (TM99, </a:t>
            </a:r>
            <a:r>
              <a:rPr lang="el-GR" sz="900" dirty="0">
                <a:cs typeface="Arial" charset="0"/>
              </a:rPr>
              <a:t>Δ</a:t>
            </a:r>
            <a:r>
              <a:rPr lang="pl-PL" sz="900" dirty="0">
                <a:cs typeface="Arial" charset="0"/>
              </a:rPr>
              <a:t>)</a:t>
            </a: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53B5FFB-0B10-4816-9FD0-FF74F0CAA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9B4C9CEC-EC2D-A356-F634-9D8D593F3C29}"/>
              </a:ext>
            </a:extLst>
          </p:cNvPr>
          <p:cNvCxnSpPr/>
          <p:nvPr/>
        </p:nvCxnSpPr>
        <p:spPr>
          <a:xfrm>
            <a:off x="5869172" y="240992"/>
            <a:ext cx="303028" cy="0"/>
          </a:xfrm>
          <a:prstGeom prst="straightConnector1">
            <a:avLst/>
          </a:prstGeom>
          <a:ln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trzałka: w dół 29">
            <a:extLst>
              <a:ext uri="{FF2B5EF4-FFF2-40B4-BE49-F238E27FC236}">
                <a16:creationId xmlns:a16="http://schemas.microsoft.com/office/drawing/2014/main" id="{0A3CE372-C352-9108-7CB2-977BD8CCE928}"/>
              </a:ext>
            </a:extLst>
          </p:cNvPr>
          <p:cNvSpPr/>
          <p:nvPr/>
        </p:nvSpPr>
        <p:spPr>
          <a:xfrm>
            <a:off x="6426825" y="4372105"/>
            <a:ext cx="199681" cy="250354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9809337"/>
      </p:ext>
    </p:extLst>
  </p:cSld>
  <p:clrMapOvr>
    <a:masterClrMapping/>
  </p:clrMapOvr>
  <p:transition spd="med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32929" y="240992"/>
            <a:ext cx="8641454" cy="54501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lnSpc>
                <a:spcPct val="70000"/>
              </a:lnSpc>
              <a:buFontTx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Polarization observables in </a:t>
            </a:r>
            <a:r>
              <a:rPr lang="pl-PL" sz="3200" baseline="30000" dirty="0">
                <a:solidFill>
                  <a:srgbClr val="0033CC"/>
                </a:solidFill>
                <a:latin typeface="Calibri" pitchFamily="34" charset="0"/>
              </a:rPr>
              <a:t>2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H(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p,pp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)</a:t>
            </a: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n breakup</a:t>
            </a: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66F73A70-D217-4290-8492-379576C88C0D}"/>
              </a:ext>
            </a:extLst>
          </p:cNvPr>
          <p:cNvGrpSpPr/>
          <p:nvPr/>
        </p:nvGrpSpPr>
        <p:grpSpPr>
          <a:xfrm>
            <a:off x="408418" y="1009948"/>
            <a:ext cx="3574207" cy="3368720"/>
            <a:chOff x="4950142" y="1179096"/>
            <a:chExt cx="3574207" cy="3368720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BD9442E3-3C63-4941-8258-7C5BA7E7954E}"/>
                </a:ext>
              </a:extLst>
            </p:cNvPr>
            <p:cNvGrpSpPr/>
            <p:nvPr/>
          </p:nvGrpSpPr>
          <p:grpSpPr>
            <a:xfrm>
              <a:off x="4950142" y="1179096"/>
              <a:ext cx="3574207" cy="3368720"/>
              <a:chOff x="4943261" y="1179096"/>
              <a:chExt cx="3574207" cy="3368720"/>
            </a:xfrm>
          </p:grpSpPr>
          <p:sp>
            <p:nvSpPr>
              <p:cNvPr id="19" name="pole tekstowe 18">
                <a:extLst>
                  <a:ext uri="{FF2B5EF4-FFF2-40B4-BE49-F238E27FC236}">
                    <a16:creationId xmlns:a16="http://schemas.microsoft.com/office/drawing/2014/main" id="{E7E036A9-BB13-4F94-9D4C-4EF8E2B009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49095" y="1888223"/>
                <a:ext cx="825500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pl-PL" sz="1600" dirty="0">
                    <a:solidFill>
                      <a:srgbClr val="38A838"/>
                    </a:solidFill>
                  </a:rPr>
                  <a:t>CCB</a:t>
                </a:r>
              </a:p>
            </p:txBody>
          </p:sp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ACC3CD20-8E4A-45AF-B6AC-27A4210A67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4601" y="1594208"/>
                <a:ext cx="92286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pl-PL" sz="1600" dirty="0">
                    <a:solidFill>
                      <a:srgbClr val="0070C0"/>
                    </a:solidFill>
                  </a:rPr>
                  <a:t>WASA</a:t>
                </a:r>
              </a:p>
            </p:txBody>
          </p:sp>
          <p:grpSp>
            <p:nvGrpSpPr>
              <p:cNvPr id="21" name="Grupa 20">
                <a:extLst>
                  <a:ext uri="{FF2B5EF4-FFF2-40B4-BE49-F238E27FC236}">
                    <a16:creationId xmlns:a16="http://schemas.microsoft.com/office/drawing/2014/main" id="{EF40FE67-9154-4D7B-9645-A08D0EAEF6F3}"/>
                  </a:ext>
                </a:extLst>
              </p:cNvPr>
              <p:cNvGrpSpPr/>
              <p:nvPr/>
            </p:nvGrpSpPr>
            <p:grpSpPr>
              <a:xfrm>
                <a:off x="4943261" y="1179096"/>
                <a:ext cx="2780301" cy="3368720"/>
                <a:chOff x="4740053" y="1018223"/>
                <a:chExt cx="2780301" cy="3368720"/>
              </a:xfrm>
            </p:grpSpPr>
            <p:sp>
              <p:nvSpPr>
                <p:cNvPr id="22" name="Rectangle 15">
                  <a:extLst>
                    <a:ext uri="{FF2B5EF4-FFF2-40B4-BE49-F238E27FC236}">
                      <a16:creationId xmlns:a16="http://schemas.microsoft.com/office/drawing/2014/main" id="{C9D1C868-526A-4AA8-A883-057DA193E2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9529" y="1274120"/>
                  <a:ext cx="184731" cy="4616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pl-PL"/>
                </a:p>
              </p:txBody>
            </p:sp>
            <p:pic>
              <p:nvPicPr>
                <p:cNvPr id="23" name="Picture 8">
                  <a:extLst>
                    <a:ext uri="{FF2B5EF4-FFF2-40B4-BE49-F238E27FC236}">
                      <a16:creationId xmlns:a16="http://schemas.microsoft.com/office/drawing/2014/main" id="{BDA502EA-3EC7-4023-80AD-210203780B20}"/>
                    </a:ext>
                  </a:extLst>
                </p:cNvPr>
                <p:cNvPicPr>
                  <a:picLocks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40053" y="1018223"/>
                  <a:ext cx="2780301" cy="33687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" name="Elipsa 15">
                  <a:extLst>
                    <a:ext uri="{FF2B5EF4-FFF2-40B4-BE49-F238E27FC236}">
                      <a16:creationId xmlns:a16="http://schemas.microsoft.com/office/drawing/2014/main" id="{C5D2CE45-4EF2-490C-8D1B-6B649D52AACB}"/>
                    </a:ext>
                  </a:extLst>
                </p:cNvPr>
                <p:cNvSpPr/>
                <p:nvPr/>
              </p:nvSpPr>
              <p:spPr bwMode="auto">
                <a:xfrm>
                  <a:off x="5867972" y="1786258"/>
                  <a:ext cx="90000" cy="90000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pl-PL"/>
                </a:p>
              </p:txBody>
            </p:sp>
            <p:sp>
              <p:nvSpPr>
                <p:cNvPr id="25" name="Elipsa 29">
                  <a:extLst>
                    <a:ext uri="{FF2B5EF4-FFF2-40B4-BE49-F238E27FC236}">
                      <a16:creationId xmlns:a16="http://schemas.microsoft.com/office/drawing/2014/main" id="{8EBA6E31-6910-4BF9-81CB-F7F7ACFFB1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9569" y="1610446"/>
                  <a:ext cx="85725" cy="8381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pl-PL"/>
                </a:p>
              </p:txBody>
            </p:sp>
            <p:sp>
              <p:nvSpPr>
                <p:cNvPr id="26" name="Elipsa 32">
                  <a:extLst>
                    <a:ext uri="{FF2B5EF4-FFF2-40B4-BE49-F238E27FC236}">
                      <a16:creationId xmlns:a16="http://schemas.microsoft.com/office/drawing/2014/main" id="{84B1678E-63A1-4CD3-B63C-BF4B01250D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2240" y="1610853"/>
                  <a:ext cx="85725" cy="8381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pl-PL"/>
                </a:p>
              </p:txBody>
            </p:sp>
            <p:sp>
              <p:nvSpPr>
                <p:cNvPr id="27" name="Elipsa 33">
                  <a:extLst>
                    <a:ext uri="{FF2B5EF4-FFF2-40B4-BE49-F238E27FC236}">
                      <a16:creationId xmlns:a16="http://schemas.microsoft.com/office/drawing/2014/main" id="{598B012E-E381-404B-9103-5F86A43B4C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9480" y="1610434"/>
                  <a:ext cx="85725" cy="8381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pl-PL"/>
                </a:p>
              </p:txBody>
            </p:sp>
            <p:sp>
              <p:nvSpPr>
                <p:cNvPr id="29" name="Elipsa 34">
                  <a:extLst>
                    <a:ext uri="{FF2B5EF4-FFF2-40B4-BE49-F238E27FC236}">
                      <a16:creationId xmlns:a16="http://schemas.microsoft.com/office/drawing/2014/main" id="{C368CA82-A589-4B13-BA7C-7C7787DC53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4098" y="1610841"/>
                  <a:ext cx="85725" cy="8381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pl-PL"/>
                </a:p>
              </p:txBody>
            </p:sp>
            <p:sp>
              <p:nvSpPr>
                <p:cNvPr id="30" name="Elipsa 35">
                  <a:extLst>
                    <a:ext uri="{FF2B5EF4-FFF2-40B4-BE49-F238E27FC236}">
                      <a16:creationId xmlns:a16="http://schemas.microsoft.com/office/drawing/2014/main" id="{4A693360-0A1E-4DDC-A6A6-031746385A7B}"/>
                    </a:ext>
                  </a:extLst>
                </p:cNvPr>
                <p:cNvSpPr/>
                <p:nvPr/>
              </p:nvSpPr>
              <p:spPr bwMode="auto">
                <a:xfrm>
                  <a:off x="6243535" y="1786254"/>
                  <a:ext cx="90000" cy="90000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pl-PL"/>
                </a:p>
              </p:txBody>
            </p:sp>
            <p:sp>
              <p:nvSpPr>
                <p:cNvPr id="32" name="Elipsa 36">
                  <a:extLst>
                    <a:ext uri="{FF2B5EF4-FFF2-40B4-BE49-F238E27FC236}">
                      <a16:creationId xmlns:a16="http://schemas.microsoft.com/office/drawing/2014/main" id="{59543179-442C-431A-8DAE-236C622DD3A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52999" y="1743371"/>
                  <a:ext cx="92235" cy="105568"/>
                </a:xfrm>
                <a:prstGeom prst="ellipse">
                  <a:avLst/>
                </a:prstGeom>
                <a:solidFill>
                  <a:srgbClr val="0033C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defRPr/>
                  </a:pPr>
                  <a:endParaRPr lang="pl-PL"/>
                </a:p>
              </p:txBody>
            </p:sp>
          </p:grpSp>
        </p:grpSp>
        <p:sp>
          <p:nvSpPr>
            <p:cNvPr id="18" name="Elipsa 38">
              <a:extLst>
                <a:ext uri="{FF2B5EF4-FFF2-40B4-BE49-F238E27FC236}">
                  <a16:creationId xmlns:a16="http://schemas.microsoft.com/office/drawing/2014/main" id="{8536976B-14CA-4734-9C7F-C294610BCB84}"/>
                </a:ext>
              </a:extLst>
            </p:cNvPr>
            <p:cNvSpPr/>
            <p:nvPr/>
          </p:nvSpPr>
          <p:spPr bwMode="auto">
            <a:xfrm>
              <a:off x="6669498" y="2463059"/>
              <a:ext cx="65882" cy="108584"/>
            </a:xfrm>
            <a:prstGeom prst="ellipse">
              <a:avLst/>
            </a:prstGeom>
            <a:solidFill>
              <a:srgbClr val="003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33" name="Rectangle 12">
            <a:extLst>
              <a:ext uri="{FF2B5EF4-FFF2-40B4-BE49-F238E27FC236}">
                <a16:creationId xmlns:a16="http://schemas.microsoft.com/office/drawing/2014/main" id="{D467B190-398D-414C-AD34-84935D9223D4}"/>
              </a:ext>
            </a:extLst>
          </p:cNvPr>
          <p:cNvSpPr txBox="1">
            <a:spLocks noChangeArrowheads="1"/>
          </p:cNvSpPr>
          <p:nvPr/>
        </p:nvSpPr>
        <p:spPr>
          <a:xfrm>
            <a:off x="4120732" y="856029"/>
            <a:ext cx="4730846" cy="4100816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pl-PL" sz="14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Interesting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results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were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found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but...</a:t>
            </a: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pl-PL" sz="1400" dirty="0">
                <a:solidFill>
                  <a:srgbClr val="0033CC"/>
                </a:solidFill>
                <a:latin typeface="Calibri" pitchFamily="34" charset="0"/>
                <a:cs typeface="+mn-cs"/>
              </a:rPr>
              <a:t>... 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the data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base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available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for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comparisons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with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theories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is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very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limited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  <a:cs typeface="+mn-cs"/>
              </a:rPr>
              <a:t>. </a:t>
            </a: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pl-PL" sz="14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Induced</a:t>
            </a:r>
            <a:r>
              <a:rPr lang="en-US" sz="14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polarization is the least known of the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first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order</a:t>
            </a:r>
            <a:r>
              <a:rPr lang="en-US" sz="14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polarization observables.</a:t>
            </a:r>
            <a:endParaRPr lang="pl-PL" sz="14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We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propose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to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measure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P</a:t>
            </a:r>
            <a:r>
              <a:rPr lang="pl-PL" sz="1400" b="1" baseline="300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y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for a numer of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nearly-coplanar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configurations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of  </a:t>
            </a:r>
            <a:r>
              <a:rPr lang="pt-BR" sz="1400" b="1" baseline="30000" dirty="0">
                <a:solidFill>
                  <a:srgbClr val="0033CC"/>
                </a:solidFill>
                <a:latin typeface="Calibri" pitchFamily="34" charset="0"/>
                <a:cs typeface="+mn-cs"/>
              </a:rPr>
              <a:t>2</a:t>
            </a:r>
            <a:r>
              <a:rPr lang="pt-BR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H(p,pp)n breakup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reaction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at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the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beam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energy</a:t>
            </a:r>
            <a:r>
              <a:rPr lang="pl-PL" sz="14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of 160 </a:t>
            </a:r>
            <a:r>
              <a:rPr lang="pl-PL" sz="1400" b="1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MeV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  <a:cs typeface="+mn-cs"/>
              </a:rPr>
              <a:t>.</a:t>
            </a:r>
          </a:p>
          <a:p>
            <a:pPr marL="171450" lvl="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anose="05000000000000000000" pitchFamily="2" charset="2"/>
              <a:buChar char="§"/>
              <a:defRPr/>
            </a:pPr>
            <a:endParaRPr lang="pl-PL" sz="1600" b="1" dirty="0">
              <a:solidFill>
                <a:srgbClr val="0033CC"/>
              </a:solidFill>
              <a:latin typeface="Calibri" pitchFamily="34" charset="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ela 34">
                <a:extLst>
                  <a:ext uri="{FF2B5EF4-FFF2-40B4-BE49-F238E27FC236}">
                    <a16:creationId xmlns:a16="http://schemas.microsoft.com/office/drawing/2014/main" id="{05FB251A-E23D-430F-82B4-58682B1B65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2231977"/>
                  </p:ext>
                </p:extLst>
              </p:nvPr>
            </p:nvGraphicFramePr>
            <p:xfrm>
              <a:off x="425234" y="4374017"/>
              <a:ext cx="2763485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740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629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9978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groupChr>
                                  <m:groupChrPr>
                                    <m:chr m:val="→"/>
                                    <m:pos m:val="top"/>
                                    <m:ctrlPr>
                                      <a:rPr lang="pl-PL" sz="1200" b="0" i="1" baseline="0" dirty="0" smtClean="0">
                                        <a:solidFill>
                                          <a:srgbClr val="32268A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groupChrPr>
                                  <m:e>
                                    <m:r>
                                      <m:rPr>
                                        <m:brk m:alnAt="1"/>
                                      </m:rPr>
                                      <a:rPr lang="pl-PL" sz="1200" b="0" i="1" baseline="0" dirty="0" smtClean="0">
                                        <a:solidFill>
                                          <a:srgbClr val="32268A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𝑝</m:t>
                                    </m:r>
                                  </m:e>
                                </m:groupChr>
                              </m:oMath>
                            </m:oMathPara>
                          </a14:m>
                          <a:endParaRPr lang="pl-PL" sz="1200" b="0" i="1" baseline="0" dirty="0">
                            <a:solidFill>
                              <a:srgbClr val="32268A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l-PL" sz="1400" b="0" i="1" baseline="0" dirty="0" smtClean="0">
                                        <a:solidFill>
                                          <a:srgbClr val="32268A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l-PL" sz="1400" b="0" i="1" baseline="0" dirty="0" smtClean="0">
                                        <a:solidFill>
                                          <a:srgbClr val="32268A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𝑃</m:t>
                                    </m:r>
                                  </m:e>
                                  <m:sup>
                                    <m:r>
                                      <a:rPr lang="pl-PL" sz="1400" b="0" i="1" baseline="0" dirty="0" smtClean="0">
                                        <a:solidFill>
                                          <a:srgbClr val="32268A"/>
                                        </a:solidFill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𝑦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pl-PL" sz="1400" b="0" i="1" baseline="0" dirty="0">
                            <a:solidFill>
                              <a:srgbClr val="32268A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l-PL" b="0" baseline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ela 34">
                <a:extLst>
                  <a:ext uri="{FF2B5EF4-FFF2-40B4-BE49-F238E27FC236}">
                    <a16:creationId xmlns:a16="http://schemas.microsoft.com/office/drawing/2014/main" id="{05FB251A-E23D-430F-82B4-58682B1B659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42231977"/>
                  </p:ext>
                </p:extLst>
              </p:nvPr>
            </p:nvGraphicFramePr>
            <p:xfrm>
              <a:off x="425234" y="4374017"/>
              <a:ext cx="2763485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740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6629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9978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41" t="-8065" r="-830612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3333" t="-8065" r="-578333" b="-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l-PL" b="0" baseline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8" name="Picture 24" descr="kimiko01a">
            <a:extLst>
              <a:ext uri="{FF2B5EF4-FFF2-40B4-BE49-F238E27FC236}">
                <a16:creationId xmlns:a16="http://schemas.microsoft.com/office/drawing/2014/main" id="{08291A90-FB96-46B3-8005-81063D0DB9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-323" t="61392" r="323" b="120"/>
          <a:stretch/>
        </p:blipFill>
        <p:spPr bwMode="auto">
          <a:xfrm>
            <a:off x="321635" y="5089723"/>
            <a:ext cx="3000999" cy="1191277"/>
          </a:xfrm>
          <a:prstGeom prst="rect">
            <a:avLst/>
          </a:prstGeom>
          <a:noFill/>
        </p:spPr>
      </p:pic>
      <p:sp>
        <p:nvSpPr>
          <p:cNvPr id="39" name="Text Box 30">
            <a:extLst>
              <a:ext uri="{FF2B5EF4-FFF2-40B4-BE49-F238E27FC236}">
                <a16:creationId xmlns:a16="http://schemas.microsoft.com/office/drawing/2014/main" id="{9262EE57-F557-43CB-8170-5D773941C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588" y="4744857"/>
            <a:ext cx="204591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pl-PL" sz="1000" b="1">
                <a:latin typeface="Arial" pitchFamily="34" charset="0"/>
              </a:rPr>
              <a:t>K. Sekiguchi </a:t>
            </a:r>
            <a:r>
              <a:rPr lang="pl-PL" sz="1000" b="1" i="1">
                <a:latin typeface="Arial" pitchFamily="34" charset="0"/>
              </a:rPr>
              <a:t>et al.</a:t>
            </a:r>
            <a:r>
              <a:rPr lang="pl-PL" sz="1000" b="1">
                <a:latin typeface="Arial" pitchFamily="34" charset="0"/>
              </a:rPr>
              <a:t>, </a:t>
            </a:r>
          </a:p>
          <a:p>
            <a:r>
              <a:rPr lang="pl-PL" sz="1000" b="1">
                <a:latin typeface="Arial" pitchFamily="34" charset="0"/>
              </a:rPr>
              <a:t>PRC 78 (2009) 054008</a:t>
            </a: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53B5FFB-0B10-4816-9FD0-FF74F0CAA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6826E5D-8249-4C08-9E8E-7AEC69E7C2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410" y="3081209"/>
            <a:ext cx="4667130" cy="3265060"/>
          </a:xfrm>
          <a:prstGeom prst="rect">
            <a:avLst/>
          </a:prstGeom>
        </p:spPr>
      </p:pic>
      <p:sp>
        <p:nvSpPr>
          <p:cNvPr id="36" name="pole tekstowe 35">
            <a:extLst>
              <a:ext uri="{FF2B5EF4-FFF2-40B4-BE49-F238E27FC236}">
                <a16:creationId xmlns:a16="http://schemas.microsoft.com/office/drawing/2014/main" id="{398E9104-2506-480B-9287-FD892C951349}"/>
              </a:ext>
            </a:extLst>
          </p:cNvPr>
          <p:cNvSpPr txBox="1"/>
          <p:nvPr/>
        </p:nvSpPr>
        <p:spPr>
          <a:xfrm>
            <a:off x="4653656" y="2852406"/>
            <a:ext cx="3116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>
                <a:latin typeface="Calibri"/>
                <a:cs typeface="Calibri"/>
              </a:rPr>
              <a:t>Theoretical calculations by Deltuva (150 MeV) </a:t>
            </a:r>
            <a:endParaRPr lang="pl-PL" sz="1100" baseline="-25000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7B153A68-99B1-457D-92A7-4B9D36D7A1C7}"/>
              </a:ext>
            </a:extLst>
          </p:cNvPr>
          <p:cNvSpPr txBox="1"/>
          <p:nvPr/>
        </p:nvSpPr>
        <p:spPr>
          <a:xfrm>
            <a:off x="4240043" y="6182668"/>
            <a:ext cx="1360978" cy="279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"/>
              </a:lnSpc>
            </a:pPr>
            <a:r>
              <a:rPr lang="pl-PL" sz="900">
                <a:solidFill>
                  <a:srgbClr val="7030A0"/>
                </a:solidFill>
                <a:latin typeface="Calibri"/>
                <a:cs typeface="Calibri"/>
              </a:rPr>
              <a:t>region of both proton energies over thresholds </a:t>
            </a:r>
            <a:endParaRPr lang="pl-PL" sz="900" baseline="-25000">
              <a:solidFill>
                <a:srgbClr val="7030A0"/>
              </a:solidFill>
            </a:endParaRPr>
          </a:p>
        </p:txBody>
      </p: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69235D12-397D-43B3-BF66-A3B46B3EEF07}"/>
              </a:ext>
            </a:extLst>
          </p:cNvPr>
          <p:cNvCxnSpPr>
            <a:cxnSpLocks/>
          </p:cNvCxnSpPr>
          <p:nvPr/>
        </p:nvCxnSpPr>
        <p:spPr>
          <a:xfrm>
            <a:off x="4540057" y="6140519"/>
            <a:ext cx="679450" cy="0"/>
          </a:xfrm>
          <a:prstGeom prst="straightConnector1">
            <a:avLst/>
          </a:prstGeom>
          <a:ln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wal 7">
            <a:extLst>
              <a:ext uri="{FF2B5EF4-FFF2-40B4-BE49-F238E27FC236}">
                <a16:creationId xmlns:a16="http://schemas.microsoft.com/office/drawing/2014/main" id="{8515B4CD-835E-4F15-8312-E6889782E77B}"/>
              </a:ext>
            </a:extLst>
          </p:cNvPr>
          <p:cNvSpPr/>
          <p:nvPr/>
        </p:nvSpPr>
        <p:spPr>
          <a:xfrm>
            <a:off x="1735973" y="4488451"/>
            <a:ext cx="45738" cy="45719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3" name="pole tekstowe 42">
            <a:extLst>
              <a:ext uri="{FF2B5EF4-FFF2-40B4-BE49-F238E27FC236}">
                <a16:creationId xmlns:a16="http://schemas.microsoft.com/office/drawing/2014/main" id="{95E8E835-5A67-40C8-9917-5032D810643E}"/>
              </a:ext>
            </a:extLst>
          </p:cNvPr>
          <p:cNvSpPr txBox="1"/>
          <p:nvPr/>
        </p:nvSpPr>
        <p:spPr>
          <a:xfrm>
            <a:off x="408418" y="4632104"/>
            <a:ext cx="1029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1100">
              <a:latin typeface="Calibri"/>
              <a:cs typeface="Calibri"/>
            </a:endParaRPr>
          </a:p>
          <a:p>
            <a:r>
              <a:rPr lang="pl-PL" sz="1100">
                <a:latin typeface="Calibri"/>
                <a:cs typeface="Calibri"/>
              </a:rPr>
              <a:t>135 MeV</a:t>
            </a:r>
            <a:endParaRPr lang="pl-PL" sz="1100" baseline="-25000"/>
          </a:p>
        </p:txBody>
      </p:sp>
    </p:spTree>
    <p:extLst>
      <p:ext uri="{BB962C8B-B14F-4D97-AF65-F5344CB8AC3E}">
        <p14:creationId xmlns:p14="http://schemas.microsoft.com/office/powerpoint/2010/main" val="2904823864"/>
      </p:ext>
    </p:extLst>
  </p:cSld>
  <p:clrMapOvr>
    <a:masterClrMapping/>
  </p:clrMapOvr>
  <p:transition spd="med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2">
            <a:extLst>
              <a:ext uri="{FF2B5EF4-FFF2-40B4-BE49-F238E27FC236}">
                <a16:creationId xmlns:a16="http://schemas.microsoft.com/office/drawing/2014/main" id="{2715AF11-6A4F-48BD-B065-FC6178054A15}"/>
              </a:ext>
            </a:extLst>
          </p:cNvPr>
          <p:cNvSpPr txBox="1">
            <a:spLocks noChangeArrowheads="1"/>
          </p:cNvSpPr>
          <p:nvPr/>
        </p:nvSpPr>
        <p:spPr>
          <a:xfrm>
            <a:off x="1493232" y="5257599"/>
            <a:ext cx="7685041" cy="127930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pPr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endParaRPr lang="pl-PL" sz="1600" dirty="0">
              <a:solidFill>
                <a:srgbClr val="0033CC"/>
              </a:solidFill>
              <a:latin typeface="Calibri" pitchFamily="34" charset="0"/>
            </a:endParaRPr>
          </a:p>
          <a:p>
            <a:pPr marL="17145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itchFamily="2" charset="2"/>
              <a:buChar char="§"/>
              <a:defRPr/>
            </a:pP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First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scattering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: proton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beam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on deuteron target,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outgoing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proton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tracked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in MWPC</a:t>
            </a:r>
          </a:p>
          <a:p>
            <a:pPr marL="742950" lvl="1" indent="-2857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Courier New" panose="02070309020205020404" pitchFamily="49" charset="0"/>
              <a:buChar char="o"/>
              <a:defRPr/>
            </a:pPr>
            <a:r>
              <a:rPr lang="pl-PL" sz="1400" dirty="0" err="1">
                <a:solidFill>
                  <a:srgbClr val="0033CC"/>
                </a:solidFill>
                <a:latin typeface="Calibri" pitchFamily="34" charset="0"/>
              </a:rPr>
              <a:t>pd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</a:rPr>
              <a:t>elastic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</a:rPr>
              <a:t>scattering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 on CD</a:t>
            </a:r>
            <a:r>
              <a:rPr lang="pl-PL" sz="1400" baseline="-25000" dirty="0">
                <a:solidFill>
                  <a:srgbClr val="0033CC"/>
                </a:solidFill>
                <a:latin typeface="Calibri" pitchFamily="34" charset="0"/>
              </a:rPr>
              <a:t>2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 target for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</a:rPr>
              <a:t>polarimeter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</a:rPr>
              <a:t>calibration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 (single proton in Wall)</a:t>
            </a:r>
          </a:p>
          <a:p>
            <a:pPr marL="742950" lvl="1" indent="-2857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Courier New" panose="02070309020205020404" pitchFamily="49" charset="0"/>
              <a:buChar char="o"/>
              <a:defRPr/>
            </a:pPr>
            <a:r>
              <a:rPr lang="pl-PL" sz="1400" u="sng" dirty="0" err="1">
                <a:solidFill>
                  <a:srgbClr val="0033CC"/>
                </a:solidFill>
                <a:latin typeface="Calibri" pitchFamily="34" charset="0"/>
              </a:rPr>
              <a:t>pd</a:t>
            </a:r>
            <a:r>
              <a:rPr lang="pl-PL" sz="1400" u="sng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400" u="sng" dirty="0" err="1">
                <a:solidFill>
                  <a:srgbClr val="0033CC"/>
                </a:solidFill>
                <a:latin typeface="Calibri" pitchFamily="34" charset="0"/>
              </a:rPr>
              <a:t>breakup</a:t>
            </a:r>
            <a:r>
              <a:rPr lang="pl-PL" sz="1400" u="sng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on LD</a:t>
            </a:r>
            <a:r>
              <a:rPr lang="pl-PL" sz="1400" baseline="-25000" dirty="0">
                <a:solidFill>
                  <a:srgbClr val="0033CC"/>
                </a:solidFill>
                <a:latin typeface="Calibri" pitchFamily="34" charset="0"/>
              </a:rPr>
              <a:t>2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 target (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</a:rPr>
              <a:t>coincidence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 of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</a:rPr>
              <a:t>two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</a:rPr>
              <a:t>protons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,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</a:rPr>
              <a:t>polarization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 of one proton </a:t>
            </a:r>
            <a:r>
              <a:rPr lang="pl-PL" sz="1400" dirty="0" err="1">
                <a:solidFill>
                  <a:srgbClr val="0033CC"/>
                </a:solidFill>
                <a:latin typeface="Calibri" pitchFamily="34" charset="0"/>
              </a:rPr>
              <a:t>analysed</a:t>
            </a:r>
            <a:r>
              <a:rPr lang="pl-PL" sz="1400" dirty="0">
                <a:solidFill>
                  <a:srgbClr val="0033CC"/>
                </a:solidFill>
                <a:latin typeface="Calibri" pitchFamily="34" charset="0"/>
              </a:rPr>
              <a:t>)</a:t>
            </a:r>
          </a:p>
          <a:p>
            <a:pPr marL="171450" indent="-17145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Font typeface="Wingdings" pitchFamily="2" charset="2"/>
              <a:buChar char="§"/>
              <a:defRPr/>
            </a:pP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Second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scattering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: proton on Carbon,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scattered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proton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</a:rPr>
              <a:t>tracked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 in MWDC</a:t>
            </a:r>
            <a:endParaRPr lang="pl-PL" sz="1800" dirty="0">
              <a:solidFill>
                <a:srgbClr val="0033CC"/>
              </a:solidFill>
              <a:latin typeface="Calibri" pitchFamily="34" charset="0"/>
            </a:endParaRPr>
          </a:p>
          <a:p>
            <a:pPr marL="342900" indent="-34290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endParaRPr lang="pl-PL" sz="1800" dirty="0">
              <a:solidFill>
                <a:srgbClr val="0033CC"/>
              </a:solidFill>
              <a:latin typeface="Calibri" pitchFamily="34" charset="0"/>
            </a:endParaRPr>
          </a:p>
        </p:txBody>
      </p:sp>
      <p:pic>
        <p:nvPicPr>
          <p:cNvPr id="26" name="Obraz 25">
            <a:extLst>
              <a:ext uri="{FF2B5EF4-FFF2-40B4-BE49-F238E27FC236}">
                <a16:creationId xmlns:a16="http://schemas.microsoft.com/office/drawing/2014/main" id="{FD979F3B-B36B-41EE-AFC9-54A443B23A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9" t="13582" r="36859"/>
          <a:stretch/>
        </p:blipFill>
        <p:spPr>
          <a:xfrm>
            <a:off x="635735" y="2128107"/>
            <a:ext cx="3114615" cy="4444904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4" r="33057"/>
          <a:stretch/>
        </p:blipFill>
        <p:spPr>
          <a:xfrm>
            <a:off x="507109" y="1394230"/>
            <a:ext cx="3600000" cy="51435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1670050" y="3850083"/>
            <a:ext cx="539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00B050"/>
                </a:solidFill>
                <a:latin typeface="Calibri"/>
                <a:cs typeface="Calibri"/>
              </a:rPr>
              <a:t>p</a:t>
            </a:r>
            <a:r>
              <a:rPr lang="pl-PL" sz="1100" b="1" baseline="-2500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endParaRPr lang="pl-PL" sz="1100" b="1" baseline="-25000">
              <a:solidFill>
                <a:srgbClr val="00B050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041400" y="5615801"/>
            <a:ext cx="539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00B050"/>
                </a:solidFill>
                <a:latin typeface="Calibri"/>
                <a:cs typeface="Calibri"/>
              </a:rPr>
              <a:t>p</a:t>
            </a:r>
            <a:r>
              <a:rPr lang="pl-PL" sz="1100" b="1" baseline="-25000">
                <a:solidFill>
                  <a:srgbClr val="00B050"/>
                </a:solidFill>
                <a:latin typeface="Calibri"/>
                <a:cs typeface="Calibri"/>
              </a:rPr>
              <a:t>beam</a:t>
            </a:r>
            <a:endParaRPr lang="pl-PL" sz="1100" b="1" baseline="-25000">
              <a:solidFill>
                <a:srgbClr val="00B050"/>
              </a:solidFill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779420" y="2681683"/>
            <a:ext cx="539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lang="pl-PL" sz="1100" b="1" baseline="-2500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endParaRPr lang="pl-PL" sz="1100" b="1" baseline="-25000">
              <a:solidFill>
                <a:srgbClr val="FF0000"/>
              </a:solidFill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258970" y="3308884"/>
            <a:ext cx="1827380" cy="1728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FF0000"/>
                </a:solidFill>
                <a:latin typeface="Calibri"/>
                <a:cs typeface="Calibri"/>
              </a:rPr>
              <a:t>P</a:t>
            </a:r>
            <a:r>
              <a:rPr lang="pl-PL" sz="1100" b="1" baseline="-25000">
                <a:solidFill>
                  <a:srgbClr val="FF0000"/>
                </a:solidFill>
                <a:latin typeface="Calibri"/>
                <a:cs typeface="Calibri"/>
              </a:rPr>
              <a:t>Y</a:t>
            </a:r>
            <a:r>
              <a:rPr lang="pl-PL" sz="1100" b="1">
                <a:solidFill>
                  <a:srgbClr val="FF0000"/>
                </a:solidFill>
                <a:latin typeface="Calibri"/>
                <a:cs typeface="Calibri"/>
              </a:rPr>
              <a:t> II </a:t>
            </a:r>
            <a:r>
              <a:rPr lang="pl-PL" sz="1100" b="1">
                <a:solidFill>
                  <a:srgbClr val="00B050"/>
                </a:solidFill>
                <a:latin typeface="Calibri"/>
                <a:cs typeface="Calibri"/>
              </a:rPr>
              <a:t>(p</a:t>
            </a:r>
            <a:r>
              <a:rPr lang="pl-PL" sz="1100" b="1" baseline="-25000">
                <a:solidFill>
                  <a:srgbClr val="00B050"/>
                </a:solidFill>
                <a:latin typeface="Calibri"/>
                <a:cs typeface="Calibri"/>
              </a:rPr>
              <a:t>beam </a:t>
            </a:r>
            <a:r>
              <a:rPr lang="pl-PL" sz="1100" b="1">
                <a:solidFill>
                  <a:srgbClr val="00B050"/>
                </a:solidFill>
                <a:latin typeface="Calibri"/>
                <a:cs typeface="Calibri"/>
              </a:rPr>
              <a:t>x p</a:t>
            </a:r>
            <a:r>
              <a:rPr lang="pl-PL" sz="1100" b="1" baseline="-2500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pl-PL" sz="1100" b="1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pl-PL" sz="1100" b="1">
              <a:solidFill>
                <a:srgbClr val="00B050"/>
              </a:solidFill>
            </a:endParaRPr>
          </a:p>
          <a:p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is parity even: </a:t>
            </a:r>
          </a:p>
          <a:p>
            <a:r>
              <a:rPr lang="pl-PL" sz="1100" b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sz="1100" b="1" baseline="-2500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1100">
                <a:latin typeface="Calibri" panose="020F0502020204030204" pitchFamily="34" charset="0"/>
                <a:cs typeface="Calibri" panose="020F0502020204030204" pitchFamily="34" charset="0"/>
              </a:rPr>
              <a:t>ξ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100">
                <a:latin typeface="Calibri" panose="020F0502020204030204" pitchFamily="34" charset="0"/>
                <a:cs typeface="Calibri" panose="020F0502020204030204" pitchFamily="34" charset="0"/>
              </a:rPr>
              <a:t>ϕ</a:t>
            </a:r>
            <a:r>
              <a:rPr lang="pl-PL" sz="1100" baseline="-25000"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)= </a:t>
            </a:r>
            <a:r>
              <a:rPr lang="pl-PL" sz="1100" b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sz="1100" b="1" baseline="-25000">
                <a:latin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1100">
                <a:latin typeface="Calibri" panose="020F0502020204030204" pitchFamily="34" charset="0"/>
                <a:cs typeface="Calibri" panose="020F0502020204030204" pitchFamily="34" charset="0"/>
              </a:rPr>
              <a:t>ξ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,-</a:t>
            </a:r>
            <a:r>
              <a:rPr lang="el-GR" sz="1100">
                <a:latin typeface="Calibri" panose="020F0502020204030204" pitchFamily="34" charset="0"/>
                <a:cs typeface="Calibri" panose="020F0502020204030204" pitchFamily="34" charset="0"/>
              </a:rPr>
              <a:t>ϕ</a:t>
            </a:r>
            <a:r>
              <a:rPr lang="pl-PL" sz="1100" baseline="-25000">
                <a:latin typeface="Calibri" panose="020F0502020204030204" pitchFamily="34" charset="0"/>
                <a:cs typeface="Calibri" panose="020F0502020204030204" pitchFamily="34" charset="0"/>
              </a:rPr>
              <a:t> 12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pl-PL" sz="11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100" b="1">
                <a:latin typeface="Calibri"/>
                <a:cs typeface="Calibri"/>
              </a:rPr>
              <a:t>P</a:t>
            </a:r>
            <a:r>
              <a:rPr lang="pl-PL" sz="1100" b="1" baseline="-25000">
                <a:latin typeface="Calibri"/>
                <a:cs typeface="Calibri"/>
              </a:rPr>
              <a:t>x</a:t>
            </a:r>
            <a:r>
              <a:rPr lang="pl-PL" sz="1100" b="1">
                <a:latin typeface="Calibri"/>
                <a:cs typeface="Calibri"/>
              </a:rPr>
              <a:t> 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is parity odd: </a:t>
            </a:r>
          </a:p>
          <a:p>
            <a:r>
              <a:rPr lang="pl-PL" sz="1100" b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sz="1100" b="1" baseline="-2500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1100">
                <a:latin typeface="Calibri" panose="020F0502020204030204" pitchFamily="34" charset="0"/>
                <a:cs typeface="Calibri" panose="020F0502020204030204" pitchFamily="34" charset="0"/>
              </a:rPr>
              <a:t>ξ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100">
                <a:latin typeface="Calibri" panose="020F0502020204030204" pitchFamily="34" charset="0"/>
                <a:cs typeface="Calibri" panose="020F0502020204030204" pitchFamily="34" charset="0"/>
              </a:rPr>
              <a:t>ϕ</a:t>
            </a:r>
            <a:r>
              <a:rPr lang="pl-PL" sz="1100" baseline="-25000"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)= -</a:t>
            </a:r>
            <a:r>
              <a:rPr lang="pl-PL" sz="1100" b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l-PL" sz="1100" b="1" baseline="-25000"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1100">
                <a:latin typeface="Calibri" panose="020F0502020204030204" pitchFamily="34" charset="0"/>
                <a:cs typeface="Calibri" panose="020F0502020204030204" pitchFamily="34" charset="0"/>
              </a:rPr>
              <a:t>ξ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,-</a:t>
            </a:r>
            <a:r>
              <a:rPr lang="el-GR" sz="1100">
                <a:latin typeface="Calibri" panose="020F0502020204030204" pitchFamily="34" charset="0"/>
                <a:cs typeface="Calibri" panose="020F0502020204030204" pitchFamily="34" charset="0"/>
              </a:rPr>
              <a:t>ϕ</a:t>
            </a:r>
            <a:r>
              <a:rPr lang="pl-PL" sz="1100" baseline="-25000">
                <a:latin typeface="Calibri" panose="020F0502020204030204" pitchFamily="34" charset="0"/>
                <a:cs typeface="Calibri" panose="020F0502020204030204" pitchFamily="34" charset="0"/>
              </a:rPr>
              <a:t> 12</a:t>
            </a:r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),</a:t>
            </a:r>
          </a:p>
          <a:p>
            <a:r>
              <a:rPr lang="pl-PL" sz="1100">
                <a:latin typeface="Calibri" panose="020F0502020204030204" pitchFamily="34" charset="0"/>
                <a:cs typeface="Calibri" panose="020F0502020204030204" pitchFamily="34" charset="0"/>
              </a:rPr>
              <a:t>thus vanishes for elastic scattering and any coplanar breakup configuration</a:t>
            </a:r>
          </a:p>
          <a:p>
            <a:endParaRPr lang="pl-PL" sz="1100" b="1" baseline="-25000">
              <a:solidFill>
                <a:srgbClr val="FF0000"/>
              </a:solidFill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2571750" y="2214328"/>
            <a:ext cx="349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endParaRPr lang="pl-PL" sz="1100" b="1" baseline="-25000">
              <a:solidFill>
                <a:srgbClr val="FF0000"/>
              </a:solidFill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2940050" y="1979378"/>
            <a:ext cx="349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endParaRPr lang="pl-PL" sz="1100" b="1" baseline="-2500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2781132" y="3024819"/>
            <a:ext cx="714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>
                <a:latin typeface="Calibri"/>
                <a:cs typeface="Calibri"/>
              </a:rPr>
              <a:t>graphite</a:t>
            </a:r>
            <a:endParaRPr lang="pl-PL" sz="1000" baseline="-25000"/>
          </a:p>
        </p:txBody>
      </p:sp>
      <p:sp>
        <p:nvSpPr>
          <p:cNvPr id="14" name="pole tekstowe 13"/>
          <p:cNvSpPr txBox="1"/>
          <p:nvPr/>
        </p:nvSpPr>
        <p:spPr>
          <a:xfrm>
            <a:off x="1597025" y="4091619"/>
            <a:ext cx="3792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>
                <a:latin typeface="Calibri"/>
                <a:cs typeface="Calibri"/>
              </a:rPr>
              <a:t>LD</a:t>
            </a:r>
            <a:r>
              <a:rPr lang="pl-PL" sz="1000" baseline="-25000">
                <a:latin typeface="Calibri"/>
                <a:cs typeface="Calibri"/>
              </a:rPr>
              <a:t>2</a:t>
            </a:r>
            <a:endParaRPr lang="pl-PL" sz="1000" baseline="-25000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8AF21994-9D50-4415-A3E5-64E386334AAD}"/>
              </a:ext>
            </a:extLst>
          </p:cNvPr>
          <p:cNvSpPr txBox="1">
            <a:spLocks noChangeArrowheads="1"/>
          </p:cNvSpPr>
          <p:nvPr/>
        </p:nvSpPr>
        <p:spPr>
          <a:xfrm>
            <a:off x="228601" y="237304"/>
            <a:ext cx="8641454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2800">
                <a:solidFill>
                  <a:srgbClr val="0033CC"/>
                </a:solidFill>
                <a:latin typeface="Calibri" pitchFamily="34" charset="0"/>
              </a:rPr>
              <a:t>PROPOSAL:  BINA equipped with polarimeter  </a:t>
            </a:r>
          </a:p>
          <a:p>
            <a:pPr algn="ctr">
              <a:buFontTx/>
            </a:pPr>
            <a:r>
              <a:rPr lang="pl-PL" sz="2800">
                <a:solidFill>
                  <a:srgbClr val="0033CC"/>
                </a:solidFill>
                <a:latin typeface="Calibri" pitchFamily="34" charset="0"/>
              </a:rPr>
              <a:t>BINAPol to measure the induced polarization </a:t>
            </a: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</p:txBody>
      </p:sp>
      <p:grpSp>
        <p:nvGrpSpPr>
          <p:cNvPr id="36" name="Grupa 35">
            <a:extLst>
              <a:ext uri="{FF2B5EF4-FFF2-40B4-BE49-F238E27FC236}">
                <a16:creationId xmlns:a16="http://schemas.microsoft.com/office/drawing/2014/main" id="{F0D1FFA9-6F74-4222-907B-534101A348D4}"/>
              </a:ext>
            </a:extLst>
          </p:cNvPr>
          <p:cNvGrpSpPr/>
          <p:nvPr/>
        </p:nvGrpSpPr>
        <p:grpSpPr>
          <a:xfrm>
            <a:off x="5489286" y="1292893"/>
            <a:ext cx="3667585" cy="4217504"/>
            <a:chOff x="5489286" y="1292893"/>
            <a:chExt cx="3667585" cy="4217504"/>
          </a:xfrm>
        </p:grpSpPr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4A40289A-A344-4CCD-AB50-FEE7A6C05A3F}"/>
                </a:ext>
              </a:extLst>
            </p:cNvPr>
            <p:cNvSpPr txBox="1"/>
            <p:nvPr/>
          </p:nvSpPr>
          <p:spPr>
            <a:xfrm>
              <a:off x="7935029" y="3308884"/>
              <a:ext cx="12218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1">
                  <a:solidFill>
                    <a:srgbClr val="0070C0"/>
                  </a:solidFill>
                  <a:sym typeface="Wingdings" panose="05000000000000000000" pitchFamily="2" charset="2"/>
                </a:rPr>
                <a:t> </a:t>
              </a:r>
              <a:r>
                <a:rPr lang="pl-PL" sz="1200" b="1">
                  <a:solidFill>
                    <a:srgbClr val="0070C0"/>
                  </a:solidFill>
                </a:rPr>
                <a:t>p beam</a:t>
              </a:r>
            </a:p>
          </p:txBody>
        </p:sp>
        <p:grpSp>
          <p:nvGrpSpPr>
            <p:cNvPr id="35" name="Grupa 34">
              <a:extLst>
                <a:ext uri="{FF2B5EF4-FFF2-40B4-BE49-F238E27FC236}">
                  <a16:creationId xmlns:a16="http://schemas.microsoft.com/office/drawing/2014/main" id="{5D15DDE2-4B97-4A9F-A1FD-C438E80563FC}"/>
                </a:ext>
              </a:extLst>
            </p:cNvPr>
            <p:cNvGrpSpPr/>
            <p:nvPr/>
          </p:nvGrpSpPr>
          <p:grpSpPr>
            <a:xfrm>
              <a:off x="5489286" y="1292893"/>
              <a:ext cx="2585327" cy="4217504"/>
              <a:chOff x="5489286" y="1292893"/>
              <a:chExt cx="2585327" cy="4217504"/>
            </a:xfrm>
          </p:grpSpPr>
          <p:pic>
            <p:nvPicPr>
              <p:cNvPr id="18" name="Obraz 17">
                <a:extLst>
                  <a:ext uri="{FF2B5EF4-FFF2-40B4-BE49-F238E27FC236}">
                    <a16:creationId xmlns:a16="http://schemas.microsoft.com/office/drawing/2014/main" id="{920D0040-CBBA-4E74-8F10-1AA8479D4E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472" r="15755" b="10248"/>
              <a:stretch/>
            </p:blipFill>
            <p:spPr>
              <a:xfrm>
                <a:off x="5489286" y="1292893"/>
                <a:ext cx="2585327" cy="4217504"/>
              </a:xfrm>
              <a:prstGeom prst="rect">
                <a:avLst/>
              </a:prstGeom>
            </p:spPr>
          </p:pic>
          <p:sp>
            <p:nvSpPr>
              <p:cNvPr id="5" name="pole tekstowe 4"/>
              <p:cNvSpPr txBox="1"/>
              <p:nvPr/>
            </p:nvSpPr>
            <p:spPr>
              <a:xfrm>
                <a:off x="5934528" y="2337438"/>
                <a:ext cx="100861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l-PL" sz="1200" b="1">
                    <a:solidFill>
                      <a:srgbClr val="0070C0"/>
                    </a:solidFill>
                  </a:rPr>
                  <a:t>BINAPol</a:t>
                </a:r>
              </a:p>
            </p:txBody>
          </p:sp>
          <p:cxnSp>
            <p:nvCxnSpPr>
              <p:cNvPr id="22" name="Łącznik prosty ze strzałką 21">
                <a:extLst>
                  <a:ext uri="{FF2B5EF4-FFF2-40B4-BE49-F238E27FC236}">
                    <a16:creationId xmlns:a16="http://schemas.microsoft.com/office/drawing/2014/main" id="{2F1501DF-553E-42CB-AECE-66DBA6A02E94}"/>
                  </a:ext>
                </a:extLst>
              </p:cNvPr>
              <p:cNvCxnSpPr/>
              <p:nvPr/>
            </p:nvCxnSpPr>
            <p:spPr>
              <a:xfrm flipH="1" flipV="1">
                <a:off x="7094271" y="3435137"/>
                <a:ext cx="558459" cy="908840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pole tekstowe 23">
                <a:extLst>
                  <a:ext uri="{FF2B5EF4-FFF2-40B4-BE49-F238E27FC236}">
                    <a16:creationId xmlns:a16="http://schemas.microsoft.com/office/drawing/2014/main" id="{75EF8B46-19FD-4221-A9DB-5F724364F049}"/>
                  </a:ext>
                </a:extLst>
              </p:cNvPr>
              <p:cNvSpPr txBox="1"/>
              <p:nvPr/>
            </p:nvSpPr>
            <p:spPr>
              <a:xfrm>
                <a:off x="7309062" y="4381820"/>
                <a:ext cx="76555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200" b="1">
                    <a:solidFill>
                      <a:srgbClr val="7030A0"/>
                    </a:solidFill>
                    <a:sym typeface="Wingdings" panose="05000000000000000000" pitchFamily="2" charset="2"/>
                  </a:rPr>
                  <a:t>target</a:t>
                </a:r>
                <a:endParaRPr lang="pl-PL" sz="1200" b="1">
                  <a:solidFill>
                    <a:srgbClr val="7030A0"/>
                  </a:solidFill>
                </a:endParaRPr>
              </a:p>
            </p:txBody>
          </p:sp>
          <p:sp>
            <p:nvSpPr>
              <p:cNvPr id="25" name="pole tekstowe 24">
                <a:extLst>
                  <a:ext uri="{FF2B5EF4-FFF2-40B4-BE49-F238E27FC236}">
                    <a16:creationId xmlns:a16="http://schemas.microsoft.com/office/drawing/2014/main" id="{0B0E3B56-76E2-41C1-9E4E-347A35F82C2D}"/>
                  </a:ext>
                </a:extLst>
              </p:cNvPr>
              <p:cNvSpPr txBox="1"/>
              <p:nvPr/>
            </p:nvSpPr>
            <p:spPr>
              <a:xfrm>
                <a:off x="6735888" y="4665671"/>
                <a:ext cx="684533" cy="2616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1100" b="1">
                    <a:solidFill>
                      <a:srgbClr val="7030A0"/>
                    </a:solidFill>
                  </a:rPr>
                  <a:t>MWPC</a:t>
                </a:r>
              </a:p>
            </p:txBody>
          </p:sp>
          <p:cxnSp>
            <p:nvCxnSpPr>
              <p:cNvPr id="27" name="Łącznik prosty ze strzałką 26">
                <a:extLst>
                  <a:ext uri="{FF2B5EF4-FFF2-40B4-BE49-F238E27FC236}">
                    <a16:creationId xmlns:a16="http://schemas.microsoft.com/office/drawing/2014/main" id="{EAFAE4FD-DF5C-446B-A3B9-ABA5EF462E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691336" y="4171345"/>
                <a:ext cx="251805" cy="487474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pole tekstowe 29">
                <a:extLst>
                  <a:ext uri="{FF2B5EF4-FFF2-40B4-BE49-F238E27FC236}">
                    <a16:creationId xmlns:a16="http://schemas.microsoft.com/office/drawing/2014/main" id="{B22A3A72-500E-4B45-8227-B6D5B514DF46}"/>
                  </a:ext>
                </a:extLst>
              </p:cNvPr>
              <p:cNvSpPr txBox="1"/>
              <p:nvPr/>
            </p:nvSpPr>
            <p:spPr>
              <a:xfrm>
                <a:off x="6316109" y="4664646"/>
                <a:ext cx="418714" cy="2616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100" b="1">
                    <a:solidFill>
                      <a:srgbClr val="7030A0"/>
                    </a:solidFill>
                  </a:rPr>
                  <a:t>Δ</a:t>
                </a:r>
                <a:r>
                  <a:rPr lang="pl-PL" sz="1100" b="1">
                    <a:solidFill>
                      <a:srgbClr val="7030A0"/>
                    </a:solidFill>
                  </a:rPr>
                  <a:t>E</a:t>
                </a:r>
              </a:p>
            </p:txBody>
          </p:sp>
          <p:cxnSp>
            <p:nvCxnSpPr>
              <p:cNvPr id="31" name="Łącznik prosty ze strzałką 30">
                <a:extLst>
                  <a:ext uri="{FF2B5EF4-FFF2-40B4-BE49-F238E27FC236}">
                    <a16:creationId xmlns:a16="http://schemas.microsoft.com/office/drawing/2014/main" id="{31EC6803-6CBA-4C3E-BEE5-509537ED9001}"/>
                  </a:ext>
                </a:extLst>
              </p:cNvPr>
              <p:cNvCxnSpPr>
                <a:cxnSpLocks/>
                <a:stCxn id="30" idx="0"/>
              </p:cNvCxnSpPr>
              <p:nvPr/>
            </p:nvCxnSpPr>
            <p:spPr>
              <a:xfrm flipV="1">
                <a:off x="6525466" y="3850083"/>
                <a:ext cx="87635" cy="814563"/>
              </a:xfrm>
              <a:prstGeom prst="straightConnector1">
                <a:avLst/>
              </a:prstGeom>
              <a:ln w="19050">
                <a:solidFill>
                  <a:srgbClr val="703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pole tekstowe 33">
                <a:extLst>
                  <a:ext uri="{FF2B5EF4-FFF2-40B4-BE49-F238E27FC236}">
                    <a16:creationId xmlns:a16="http://schemas.microsoft.com/office/drawing/2014/main" id="{3137669E-58EA-4B96-B17D-AF8EB4DF2819}"/>
                  </a:ext>
                </a:extLst>
              </p:cNvPr>
              <p:cNvSpPr txBox="1"/>
              <p:nvPr/>
            </p:nvSpPr>
            <p:spPr>
              <a:xfrm>
                <a:off x="5934527" y="4221762"/>
                <a:ext cx="292277" cy="2616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1100" b="1">
                    <a:solidFill>
                      <a:srgbClr val="7030A0"/>
                    </a:solidFill>
                  </a:rPr>
                  <a:t>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926975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1" y="170646"/>
            <a:ext cx="8923020" cy="58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buFontTx/>
              <a:buNone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Polarimeter calibration: effective analyzing power A</a:t>
            </a:r>
            <a:r>
              <a:rPr lang="pl-PL" sz="3200" baseline="-25000">
                <a:solidFill>
                  <a:srgbClr val="0033CC"/>
                </a:solidFill>
                <a:latin typeface="Calibri" pitchFamily="34" charset="0"/>
              </a:rPr>
              <a:t>C</a:t>
            </a:r>
            <a:endParaRPr lang="pl-PL" sz="3200" baseline="-25000" dirty="0">
              <a:solidFill>
                <a:srgbClr val="0033CC"/>
              </a:solidFill>
              <a:latin typeface="Calibri" pitchFamily="34" charset="0"/>
            </a:endParaRPr>
          </a:p>
        </p:txBody>
      </p:sp>
      <p:pic>
        <p:nvPicPr>
          <p:cNvPr id="99" name="Obraz 98">
            <a:extLst>
              <a:ext uri="{FF2B5EF4-FFF2-40B4-BE49-F238E27FC236}">
                <a16:creationId xmlns:a16="http://schemas.microsoft.com/office/drawing/2014/main" id="{287EDB75-E8D1-4E72-B830-FE6A461864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1452" r="6250" b="7779"/>
          <a:stretch/>
        </p:blipFill>
        <p:spPr>
          <a:xfrm>
            <a:off x="605554" y="1909519"/>
            <a:ext cx="3160418" cy="2083061"/>
          </a:xfrm>
          <a:prstGeom prst="rect">
            <a:avLst/>
          </a:prstGeom>
        </p:spPr>
      </p:pic>
      <p:sp>
        <p:nvSpPr>
          <p:cNvPr id="20" name="Rectangle 12">
            <a:extLst>
              <a:ext uri="{FF2B5EF4-FFF2-40B4-BE49-F238E27FC236}">
                <a16:creationId xmlns:a16="http://schemas.microsoft.com/office/drawing/2014/main" id="{2879692E-895E-454E-B960-55BAC8A26516}"/>
              </a:ext>
            </a:extLst>
          </p:cNvPr>
          <p:cNvSpPr txBox="1">
            <a:spLocks noChangeArrowheads="1"/>
          </p:cNvSpPr>
          <p:nvPr/>
        </p:nvSpPr>
        <p:spPr>
          <a:xfrm>
            <a:off x="190500" y="755108"/>
            <a:ext cx="8813799" cy="1110800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Polarimetry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based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on proton-Carbon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scattering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: the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rate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of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polarized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protons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changes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with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cosine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of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azimuthal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angle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 with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an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amplitude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of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variations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800" b="1" dirty="0">
                <a:solidFill>
                  <a:srgbClr val="00B050"/>
                </a:solidFill>
                <a:latin typeface="Calibri" pitchFamily="34" charset="0"/>
              </a:rPr>
              <a:t>=</a:t>
            </a:r>
            <a:r>
              <a:rPr lang="pl-PL" sz="1800" b="1" dirty="0">
                <a:solidFill>
                  <a:srgbClr val="FF0000"/>
                </a:solidFill>
                <a:latin typeface="Calibri" pitchFamily="34" charset="0"/>
              </a:rPr>
              <a:t>P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</a:rPr>
              <a:t>*</a:t>
            </a:r>
            <a:r>
              <a:rPr lang="pl-PL" sz="1800" b="1" dirty="0">
                <a:solidFill>
                  <a:srgbClr val="0033CC"/>
                </a:solidFill>
                <a:latin typeface="Calibri" pitchFamily="34" charset="0"/>
              </a:rPr>
              <a:t>A</a:t>
            </a:r>
            <a:r>
              <a:rPr lang="pl-PL" sz="1800" b="1" baseline="-25000" dirty="0">
                <a:solidFill>
                  <a:srgbClr val="0033CC"/>
                </a:solidFill>
                <a:latin typeface="Calibri" pitchFamily="34" charset="0"/>
              </a:rPr>
              <a:t>C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</a:rPr>
              <a:t> . </a:t>
            </a:r>
            <a:endParaRPr lang="pl-PL" sz="1800" b="1" baseline="-25000" dirty="0">
              <a:solidFill>
                <a:srgbClr val="0033CC"/>
              </a:solidFill>
              <a:latin typeface="Calibri" pitchFamily="34" charset="0"/>
            </a:endParaRPr>
          </a:p>
          <a:p>
            <a:pPr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Therefore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precision of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determining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the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polarization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800" b="1" dirty="0">
                <a:solidFill>
                  <a:srgbClr val="FF0000"/>
                </a:solidFill>
                <a:latin typeface="Calibri" pitchFamily="34" charset="0"/>
              </a:rPr>
              <a:t>P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depens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on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accurate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8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knowledge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of </a:t>
            </a:r>
            <a:r>
              <a:rPr lang="pl-PL" sz="1800" b="1" dirty="0">
                <a:solidFill>
                  <a:srgbClr val="0033CC"/>
                </a:solidFill>
                <a:latin typeface="Calibri" pitchFamily="34" charset="0"/>
              </a:rPr>
              <a:t>A</a:t>
            </a:r>
            <a:r>
              <a:rPr lang="pl-PL" sz="1800" b="1" baseline="-25000" dirty="0">
                <a:solidFill>
                  <a:srgbClr val="0033CC"/>
                </a:solidFill>
                <a:latin typeface="Calibri" pitchFamily="34" charset="0"/>
              </a:rPr>
              <a:t>C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800" dirty="0">
                <a:solidFill>
                  <a:srgbClr val="00B050"/>
                </a:solidFill>
                <a:latin typeface="Calibri" pitchFamily="34" charset="0"/>
              </a:rPr>
              <a:t>.</a:t>
            </a:r>
            <a:endParaRPr lang="pl-PL" sz="1800" dirty="0">
              <a:solidFill>
                <a:srgbClr val="00B050"/>
              </a:solidFill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SzTx/>
              <a:tabLst/>
              <a:defRPr/>
            </a:pPr>
            <a:endParaRPr lang="pl-PL" sz="14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SzTx/>
              <a:tabLst/>
              <a:defRPr/>
            </a:pPr>
            <a:endParaRPr lang="pl-PL" sz="18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389690E-D078-43EC-8394-6C0A888ED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07" y="4112306"/>
            <a:ext cx="3328416" cy="2157984"/>
          </a:xfrm>
          <a:prstGeom prst="rect">
            <a:avLst/>
          </a:prstGeom>
        </p:spPr>
      </p:pic>
      <p:sp>
        <p:nvSpPr>
          <p:cNvPr id="28" name="Prostokąt 27">
            <a:extLst>
              <a:ext uri="{FF2B5EF4-FFF2-40B4-BE49-F238E27FC236}">
                <a16:creationId xmlns:a16="http://schemas.microsoft.com/office/drawing/2014/main" id="{B3869C36-0932-4B4B-90DA-A7A409C7A611}"/>
              </a:ext>
            </a:extLst>
          </p:cNvPr>
          <p:cNvSpPr/>
          <p:nvPr/>
        </p:nvSpPr>
        <p:spPr>
          <a:xfrm>
            <a:off x="50181" y="6284886"/>
            <a:ext cx="51642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kern="100" dirty="0" err="1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averaging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: </a:t>
            </a:r>
            <a:r>
              <a:rPr lang="pl-PL" sz="1100" kern="100" dirty="0" err="1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between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8 and 20</a:t>
            </a:r>
            <a:r>
              <a:rPr lang="pl-PL" sz="1100" kern="100" baseline="300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o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; </a:t>
            </a:r>
            <a:r>
              <a:rPr lang="pl-PL" sz="1100" kern="100" dirty="0" err="1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E</a:t>
            </a:r>
            <a:r>
              <a:rPr lang="pl-PL" sz="1100" kern="100" baseline="-25000" dirty="0" err="1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c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- proton </a:t>
            </a:r>
            <a:r>
              <a:rPr lang="pl-PL" sz="1100" kern="100" dirty="0" err="1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energy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</a:t>
            </a:r>
            <a:r>
              <a:rPr lang="pl-PL" sz="1100" kern="100" dirty="0" err="1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at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the </a:t>
            </a:r>
            <a:r>
              <a:rPr lang="pl-PL" sz="1100" kern="100" dirty="0" err="1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center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of the </a:t>
            </a:r>
            <a:r>
              <a:rPr lang="pl-PL" sz="1100" kern="100" dirty="0" err="1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graphite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</a:t>
            </a:r>
            <a:r>
              <a:rPr lang="pl-PL" sz="1100" kern="100" dirty="0" err="1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scatterer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</a:t>
            </a:r>
          </a:p>
          <a:p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H.R. </a:t>
            </a:r>
            <a:r>
              <a:rPr lang="pl-PL" sz="1100" kern="100" dirty="0" err="1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Amir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-Ahmadi</a:t>
            </a:r>
            <a:r>
              <a:rPr lang="en-US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et al., 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NIM A</a:t>
            </a:r>
            <a:r>
              <a:rPr lang="en-US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562</a:t>
            </a:r>
            <a:r>
              <a:rPr lang="en-US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, 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338</a:t>
            </a:r>
            <a:r>
              <a:rPr lang="en-US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 (200</a:t>
            </a:r>
            <a:r>
              <a:rPr lang="pl-PL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6</a:t>
            </a:r>
            <a:r>
              <a:rPr lang="en-US" sz="1100" kern="100" dirty="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)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D66DB0F5-5604-4E5A-88DC-5256FAA66FB1}"/>
              </a:ext>
            </a:extLst>
          </p:cNvPr>
          <p:cNvSpPr/>
          <p:nvPr/>
        </p:nvSpPr>
        <p:spPr>
          <a:xfrm>
            <a:off x="1759872" y="4270917"/>
            <a:ext cx="1490710" cy="1577894"/>
          </a:xfrm>
          <a:prstGeom prst="rect">
            <a:avLst/>
          </a:prstGeom>
          <a:solidFill>
            <a:srgbClr val="FFCCFF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>
                <a:solidFill>
                  <a:schemeClr val="tx1"/>
                </a:solidFill>
              </a:rPr>
              <a:t>Energy region of interest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76D3250-13E2-4DBE-9693-D44B82B7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98270FC7-3328-49E5-9240-7B187B5B9244}"/>
              </a:ext>
            </a:extLst>
          </p:cNvPr>
          <p:cNvCxnSpPr/>
          <p:nvPr/>
        </p:nvCxnSpPr>
        <p:spPr>
          <a:xfrm>
            <a:off x="1759869" y="4514127"/>
            <a:ext cx="1498404" cy="0"/>
          </a:xfrm>
          <a:prstGeom prst="straightConnector1">
            <a:avLst/>
          </a:prstGeom>
          <a:ln>
            <a:solidFill>
              <a:srgbClr val="FF66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a 13">
            <a:extLst>
              <a:ext uri="{FF2B5EF4-FFF2-40B4-BE49-F238E27FC236}">
                <a16:creationId xmlns:a16="http://schemas.microsoft.com/office/drawing/2014/main" id="{510B884E-6391-56A8-F39D-12A75A09F21A}"/>
              </a:ext>
            </a:extLst>
          </p:cNvPr>
          <p:cNvGrpSpPr/>
          <p:nvPr/>
        </p:nvGrpSpPr>
        <p:grpSpPr>
          <a:xfrm>
            <a:off x="4572000" y="2054107"/>
            <a:ext cx="3351833" cy="2216809"/>
            <a:chOff x="6460107" y="430866"/>
            <a:chExt cx="2304000" cy="1620000"/>
          </a:xfrm>
        </p:grpSpPr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CFC18939-CAFF-052A-6247-0775C2E883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88" r="6861" b="2798"/>
            <a:stretch/>
          </p:blipFill>
          <p:spPr>
            <a:xfrm>
              <a:off x="6460107" y="430866"/>
              <a:ext cx="2304000" cy="1620000"/>
            </a:xfrm>
            <a:prstGeom prst="rect">
              <a:avLst/>
            </a:prstGeom>
          </p:spPr>
        </p:pic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22C2C621-285B-0D3A-0EEE-B342843EBF7D}"/>
                </a:ext>
              </a:extLst>
            </p:cNvPr>
            <p:cNvSpPr txBox="1"/>
            <p:nvPr/>
          </p:nvSpPr>
          <p:spPr>
            <a:xfrm>
              <a:off x="6825107" y="1589178"/>
              <a:ext cx="184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l-PL" sz="1100" dirty="0">
                <a:solidFill>
                  <a:schemeClr val="bg1"/>
                </a:solidFill>
              </a:endParaRPr>
            </a:p>
          </p:txBody>
        </p: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46296FB4-B2B7-4475-29FD-723264590BD6}"/>
                </a:ext>
              </a:extLst>
            </p:cNvPr>
            <p:cNvSpPr txBox="1"/>
            <p:nvPr/>
          </p:nvSpPr>
          <p:spPr>
            <a:xfrm>
              <a:off x="8432609" y="1589178"/>
              <a:ext cx="184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l-PL" sz="1100" dirty="0">
                <a:solidFill>
                  <a:schemeClr val="bg1"/>
                </a:solidFill>
              </a:endParaRPr>
            </a:p>
          </p:txBody>
        </p:sp>
        <p:sp>
          <p:nvSpPr>
            <p:cNvPr id="25" name="pole tekstowe 24">
              <a:extLst>
                <a:ext uri="{FF2B5EF4-FFF2-40B4-BE49-F238E27FC236}">
                  <a16:creationId xmlns:a16="http://schemas.microsoft.com/office/drawing/2014/main" id="{52D0D82E-5786-8CF1-4A92-A51499902C0F}"/>
                </a:ext>
              </a:extLst>
            </p:cNvPr>
            <p:cNvSpPr txBox="1"/>
            <p:nvPr/>
          </p:nvSpPr>
          <p:spPr>
            <a:xfrm>
              <a:off x="7603019" y="1589178"/>
              <a:ext cx="184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l-PL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Rectangle 12">
            <a:extLst>
              <a:ext uri="{FF2B5EF4-FFF2-40B4-BE49-F238E27FC236}">
                <a16:creationId xmlns:a16="http://schemas.microsoft.com/office/drawing/2014/main" id="{897DB557-EED5-2FF1-8851-365897BB392B}"/>
              </a:ext>
            </a:extLst>
          </p:cNvPr>
          <p:cNvSpPr txBox="1">
            <a:spLocks noChangeArrowheads="1"/>
          </p:cNvSpPr>
          <p:nvPr/>
        </p:nvSpPr>
        <p:spPr>
          <a:xfrm>
            <a:off x="4148667" y="4611388"/>
            <a:ext cx="4089400" cy="1110800"/>
          </a:xfrm>
          <a:prstGeom prst="rect">
            <a:avLst/>
          </a:prstGeom>
          <a:noFill/>
          <a:ln/>
        </p:spPr>
        <p:txBody>
          <a:bodyPr/>
          <a:lstStyle/>
          <a:p>
            <a:pPr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In the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range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of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scattering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angles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between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8</a:t>
            </a:r>
            <a:r>
              <a:rPr lang="pl-PL" sz="1600" baseline="30000" dirty="0">
                <a:solidFill>
                  <a:srgbClr val="00B050"/>
                </a:solidFill>
                <a:latin typeface="Calibri" pitchFamily="34" charset="0"/>
              </a:rPr>
              <a:t>o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and 20</a:t>
            </a:r>
            <a:r>
              <a:rPr lang="pl-PL" sz="1600" baseline="30000" dirty="0">
                <a:solidFill>
                  <a:srgbClr val="00B050"/>
                </a:solidFill>
                <a:latin typeface="Calibri" pitchFamily="34" charset="0"/>
                <a:cs typeface="+mn-cs"/>
              </a:rPr>
              <a:t>o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, </a:t>
            </a:r>
            <a:r>
              <a:rPr lang="pl-PL" sz="1600" dirty="0" err="1">
                <a:solidFill>
                  <a:srgbClr val="0033CC"/>
                </a:solidFill>
                <a:latin typeface="Calibri" pitchFamily="34" charset="0"/>
                <a:cs typeface="+mn-cs"/>
              </a:rPr>
              <a:t>effective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A</a:t>
            </a:r>
            <a:r>
              <a:rPr lang="pl-PL" sz="1600" baseline="-25000" dirty="0">
                <a:solidFill>
                  <a:srgbClr val="0033CC"/>
                </a:solidFill>
                <a:latin typeface="Calibri" pitchFamily="34" charset="0"/>
              </a:rPr>
              <a:t>C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is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almost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independent of the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scatterer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thickness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.</a:t>
            </a:r>
            <a:endParaRPr lang="pl-PL" sz="1600" dirty="0">
              <a:solidFill>
                <a:srgbClr val="00B050"/>
              </a:solidFill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SzTx/>
              <a:tabLst/>
              <a:defRPr/>
            </a:pPr>
            <a:endParaRPr lang="pl-PL" sz="14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SzTx/>
              <a:tabLst/>
              <a:defRPr/>
            </a:pPr>
            <a:endParaRPr lang="pl-PL" sz="18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pole tekstowe 26">
                <a:extLst>
                  <a:ext uri="{FF2B5EF4-FFF2-40B4-BE49-F238E27FC236}">
                    <a16:creationId xmlns:a16="http://schemas.microsoft.com/office/drawing/2014/main" id="{429743FD-EB89-5865-5AAB-8B7485CFDB30}"/>
                  </a:ext>
                </a:extLst>
              </p:cNvPr>
              <p:cNvSpPr txBox="1"/>
              <p:nvPr/>
            </p:nvSpPr>
            <p:spPr>
              <a:xfrm>
                <a:off x="5247012" y="2841486"/>
                <a:ext cx="215398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pl-PL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l-PL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pl-PL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l-PL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(1+</m:t>
                      </m:r>
                      <m:r>
                        <a:rPr lang="pl-PL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pl-PL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l-PL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pl-PL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func>
                        <m:funcPr>
                          <m:ctrlPr>
                            <a:rPr lang="pl-PL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sz="1600" b="0" i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l-PL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  <m:r>
                        <a:rPr lang="pl-PL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7" name="pole tekstowe 26">
                <a:extLst>
                  <a:ext uri="{FF2B5EF4-FFF2-40B4-BE49-F238E27FC236}">
                    <a16:creationId xmlns:a16="http://schemas.microsoft.com/office/drawing/2014/main" id="{429743FD-EB89-5865-5AAB-8B7485CFD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012" y="2841486"/>
                <a:ext cx="2153987" cy="246221"/>
              </a:xfrm>
              <a:prstGeom prst="rect">
                <a:avLst/>
              </a:prstGeom>
              <a:blipFill>
                <a:blip r:embed="rId5"/>
                <a:stretch>
                  <a:fillRect l="-3116" r="-567" b="-3658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2514142"/>
      </p:ext>
    </p:extLst>
  </p:cSld>
  <p:clrMapOvr>
    <a:masterClrMapping/>
  </p:clrMapOvr>
  <p:transition spd="med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1" y="170646"/>
            <a:ext cx="8923020" cy="58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buFontTx/>
              <a:buNone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Polarimeter calibration: effective analyzing power A</a:t>
            </a:r>
            <a:r>
              <a:rPr lang="pl-PL" sz="3200" baseline="-25000">
                <a:solidFill>
                  <a:srgbClr val="0033CC"/>
                </a:solidFill>
                <a:latin typeface="Calibri" pitchFamily="34" charset="0"/>
              </a:rPr>
              <a:t>C</a:t>
            </a:r>
            <a:endParaRPr lang="pl-PL" sz="3200" baseline="-25000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2879692E-895E-454E-B960-55BAC8A26516}"/>
              </a:ext>
            </a:extLst>
          </p:cNvPr>
          <p:cNvSpPr txBox="1">
            <a:spLocks noChangeArrowheads="1"/>
          </p:cNvSpPr>
          <p:nvPr/>
        </p:nvSpPr>
        <p:spPr>
          <a:xfrm>
            <a:off x="470080" y="2000294"/>
            <a:ext cx="3717314" cy="3011978"/>
          </a:xfrm>
          <a:prstGeom prst="rect">
            <a:avLst/>
          </a:prstGeom>
          <a:noFill/>
          <a:ln/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lvl="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Time-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reversal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symmetry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of proton-deuteron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elastic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scattering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impose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relation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between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induced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polarization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and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analyzing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  <a:cs typeface="+mn-cs"/>
              </a:rPr>
              <a:t>power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  <a:cs typeface="+mn-cs"/>
              </a:rPr>
              <a:t>:  </a:t>
            </a:r>
            <a:r>
              <a:rPr lang="pl-PL" sz="1600" b="1" dirty="0" err="1">
                <a:solidFill>
                  <a:srgbClr val="FF0000"/>
                </a:solidFill>
                <a:latin typeface="Calibri" pitchFamily="34" charset="0"/>
                <a:cs typeface="+mn-cs"/>
              </a:rPr>
              <a:t>P</a:t>
            </a:r>
            <a:r>
              <a:rPr lang="pl-PL" sz="1600" b="1" baseline="30000" dirty="0" err="1">
                <a:solidFill>
                  <a:srgbClr val="FF0000"/>
                </a:solidFill>
                <a:latin typeface="Calibri" pitchFamily="34" charset="0"/>
                <a:cs typeface="+mn-cs"/>
              </a:rPr>
              <a:t>y</a:t>
            </a:r>
            <a:r>
              <a:rPr lang="pl-PL" sz="16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 = - </a:t>
            </a:r>
            <a:r>
              <a:rPr lang="pl-PL" sz="1600" b="1" dirty="0" err="1">
                <a:solidFill>
                  <a:srgbClr val="FF0000"/>
                </a:solidFill>
                <a:latin typeface="Calibri" pitchFamily="34" charset="0"/>
                <a:cs typeface="+mn-cs"/>
              </a:rPr>
              <a:t>A</a:t>
            </a:r>
            <a:r>
              <a:rPr lang="pl-PL" sz="1600" b="1" baseline="-25000" dirty="0" err="1">
                <a:solidFill>
                  <a:srgbClr val="FF0000"/>
                </a:solidFill>
                <a:latin typeface="Calibri" pitchFamily="34" charset="0"/>
                <a:cs typeface="+mn-cs"/>
              </a:rPr>
              <a:t>y</a:t>
            </a:r>
            <a:r>
              <a:rPr lang="pl-PL" sz="1600" b="1" dirty="0">
                <a:solidFill>
                  <a:srgbClr val="0033CC"/>
                </a:solidFill>
                <a:latin typeface="Calibri" pitchFamily="34" charset="0"/>
                <a:cs typeface="+mn-cs"/>
              </a:rPr>
              <a:t> 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. </a:t>
            </a:r>
          </a:p>
          <a:p>
            <a:pPr lvl="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The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analyzing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power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was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measured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at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KVI for a numer of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beam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energies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. In the region of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angles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covered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by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BINAPol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A</a:t>
            </a:r>
            <a:r>
              <a:rPr lang="pl-PL" sz="1600" baseline="-25000" dirty="0" err="1">
                <a:solidFill>
                  <a:srgbClr val="00B050"/>
                </a:solidFill>
                <a:latin typeface="Calibri" pitchFamily="34" charset="0"/>
              </a:rPr>
              <a:t>y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is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high. </a:t>
            </a:r>
          </a:p>
          <a:p>
            <a:pPr lvl="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Protons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elastically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scattered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from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deuterons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will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have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high and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precisely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known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polarization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.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They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can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be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used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for 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determination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/</a:t>
            </a:r>
            <a:r>
              <a:rPr lang="pl-PL" sz="1600" dirty="0" err="1">
                <a:solidFill>
                  <a:srgbClr val="00B050"/>
                </a:solidFill>
                <a:latin typeface="Calibri" pitchFamily="34" charset="0"/>
              </a:rPr>
              <a:t>check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 of </a:t>
            </a:r>
            <a:r>
              <a:rPr lang="pl-PL" sz="1600" dirty="0">
                <a:solidFill>
                  <a:srgbClr val="0033CC"/>
                </a:solidFill>
                <a:latin typeface="Calibri" pitchFamily="34" charset="0"/>
              </a:rPr>
              <a:t>A</a:t>
            </a:r>
            <a:r>
              <a:rPr lang="pl-PL" sz="1600" baseline="-25000" dirty="0">
                <a:solidFill>
                  <a:srgbClr val="0033CC"/>
                </a:solidFill>
                <a:latin typeface="Calibri" pitchFamily="34" charset="0"/>
              </a:rPr>
              <a:t>C</a:t>
            </a:r>
            <a:r>
              <a:rPr lang="pl-PL" sz="1600" dirty="0">
                <a:solidFill>
                  <a:srgbClr val="00B050"/>
                </a:solidFill>
                <a:latin typeface="Calibri" pitchFamily="34" charset="0"/>
              </a:rPr>
              <a:t>.</a:t>
            </a:r>
          </a:p>
          <a:p>
            <a:pPr lvl="0" algn="l" fontAlgn="auto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SzTx/>
              <a:tabLst/>
              <a:defRPr/>
            </a:pPr>
            <a:endParaRPr lang="pl-PL" sz="14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15000"/>
              </a:spcBef>
              <a:spcAft>
                <a:spcPts val="0"/>
              </a:spcAft>
              <a:buClr>
                <a:srgbClr val="800080"/>
              </a:buClr>
              <a:buSzTx/>
              <a:tabLst/>
              <a:defRPr/>
            </a:pPr>
            <a:endParaRPr lang="pl-PL" sz="1800" dirty="0">
              <a:solidFill>
                <a:srgbClr val="0033CC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A7E8B753-4F83-41AE-8545-A91D45F00FCD}"/>
              </a:ext>
            </a:extLst>
          </p:cNvPr>
          <p:cNvSpPr/>
          <p:nvPr/>
        </p:nvSpPr>
        <p:spPr>
          <a:xfrm>
            <a:off x="5173891" y="5834483"/>
            <a:ext cx="350002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kern="100">
                <a:latin typeface="Calibri" panose="020F0502020204030204" pitchFamily="34" charset="0"/>
                <a:ea typeface="Arial Unicode MS"/>
                <a:cs typeface="Calibri" panose="020F0502020204030204" pitchFamily="34" charset="0"/>
              </a:rPr>
              <a:t>K. Ermisch et al., Phys. Rev. C 71, 064004 (2005)</a:t>
            </a:r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76D3250-13E2-4DBE-9693-D44B82B7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49CFAA3B-C299-4B36-938D-71ABA8D6991A}"/>
              </a:ext>
            </a:extLst>
          </p:cNvPr>
          <p:cNvGrpSpPr/>
          <p:nvPr/>
        </p:nvGrpSpPr>
        <p:grpSpPr>
          <a:xfrm>
            <a:off x="4644283" y="1957770"/>
            <a:ext cx="4070867" cy="3961558"/>
            <a:chOff x="4644283" y="1957770"/>
            <a:chExt cx="4070867" cy="3961558"/>
          </a:xfrm>
        </p:grpSpPr>
        <p:grpSp>
          <p:nvGrpSpPr>
            <p:cNvPr id="29" name="Grupa 28">
              <a:extLst>
                <a:ext uri="{FF2B5EF4-FFF2-40B4-BE49-F238E27FC236}">
                  <a16:creationId xmlns:a16="http://schemas.microsoft.com/office/drawing/2014/main" id="{12D7C45B-98C4-4E77-8CF6-EB7D7DA3D895}"/>
                </a:ext>
              </a:extLst>
            </p:cNvPr>
            <p:cNvGrpSpPr/>
            <p:nvPr/>
          </p:nvGrpSpPr>
          <p:grpSpPr>
            <a:xfrm>
              <a:off x="4644283" y="1957770"/>
              <a:ext cx="4070867" cy="3961558"/>
              <a:chOff x="2189256" y="2127182"/>
              <a:chExt cx="4070867" cy="3961558"/>
            </a:xfrm>
          </p:grpSpPr>
          <p:grpSp>
            <p:nvGrpSpPr>
              <p:cNvPr id="30" name="Grupa 29">
                <a:extLst>
                  <a:ext uri="{FF2B5EF4-FFF2-40B4-BE49-F238E27FC236}">
                    <a16:creationId xmlns:a16="http://schemas.microsoft.com/office/drawing/2014/main" id="{AA2F6110-6539-4A98-9B42-5E4D678DE10A}"/>
                  </a:ext>
                </a:extLst>
              </p:cNvPr>
              <p:cNvGrpSpPr/>
              <p:nvPr/>
            </p:nvGrpSpPr>
            <p:grpSpPr>
              <a:xfrm>
                <a:off x="2189256" y="2127182"/>
                <a:ext cx="4029637" cy="3534268"/>
                <a:chOff x="2189256" y="2127182"/>
                <a:chExt cx="4029637" cy="3534268"/>
              </a:xfrm>
            </p:grpSpPr>
            <p:pic>
              <p:nvPicPr>
                <p:cNvPr id="32" name="Obraz 31">
                  <a:extLst>
                    <a:ext uri="{FF2B5EF4-FFF2-40B4-BE49-F238E27FC236}">
                      <a16:creationId xmlns:a16="http://schemas.microsoft.com/office/drawing/2014/main" id="{58226ABE-3762-4AD0-8AD3-723FB79E4E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89256" y="2127182"/>
                  <a:ext cx="4029637" cy="3534268"/>
                </a:xfrm>
                <a:prstGeom prst="rect">
                  <a:avLst/>
                </a:prstGeom>
              </p:spPr>
            </p:pic>
            <p:cxnSp>
              <p:nvCxnSpPr>
                <p:cNvPr id="33" name="Łącznik prosty 32">
                  <a:extLst>
                    <a:ext uri="{FF2B5EF4-FFF2-40B4-BE49-F238E27FC236}">
                      <a16:creationId xmlns:a16="http://schemas.microsoft.com/office/drawing/2014/main" id="{8A80C997-1550-469B-9930-80F5769C8861}"/>
                    </a:ext>
                  </a:extLst>
                </p:cNvPr>
                <p:cNvCxnSpPr/>
                <p:nvPr/>
              </p:nvCxnSpPr>
              <p:spPr>
                <a:xfrm flipV="1">
                  <a:off x="3022154" y="2175082"/>
                  <a:ext cx="0" cy="343035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Łącznik prosty 33">
                  <a:extLst>
                    <a:ext uri="{FF2B5EF4-FFF2-40B4-BE49-F238E27FC236}">
                      <a16:creationId xmlns:a16="http://schemas.microsoft.com/office/drawing/2014/main" id="{C6964B58-98A6-45FD-AD96-749DA975A734}"/>
                    </a:ext>
                  </a:extLst>
                </p:cNvPr>
                <p:cNvCxnSpPr/>
                <p:nvPr/>
              </p:nvCxnSpPr>
              <p:spPr>
                <a:xfrm>
                  <a:off x="3192284" y="2127182"/>
                  <a:ext cx="0" cy="35342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Łącznik prosty 34">
                  <a:extLst>
                    <a:ext uri="{FF2B5EF4-FFF2-40B4-BE49-F238E27FC236}">
                      <a16:creationId xmlns:a16="http://schemas.microsoft.com/office/drawing/2014/main" id="{457DAA5B-FCEE-49B5-A7EE-88491EE02279}"/>
                    </a:ext>
                  </a:extLst>
                </p:cNvPr>
                <p:cNvCxnSpPr/>
                <p:nvPr/>
              </p:nvCxnSpPr>
              <p:spPr>
                <a:xfrm>
                  <a:off x="4763631" y="2175082"/>
                  <a:ext cx="0" cy="348636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Łącznik prosty 35">
                  <a:extLst>
                    <a:ext uri="{FF2B5EF4-FFF2-40B4-BE49-F238E27FC236}">
                      <a16:creationId xmlns:a16="http://schemas.microsoft.com/office/drawing/2014/main" id="{4B506BFB-FFFC-413D-BDE8-D848D6A3DAE8}"/>
                    </a:ext>
                  </a:extLst>
                </p:cNvPr>
                <p:cNvCxnSpPr/>
                <p:nvPr/>
              </p:nvCxnSpPr>
              <p:spPr>
                <a:xfrm>
                  <a:off x="4929103" y="2175082"/>
                  <a:ext cx="0" cy="3430352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pole tekstowe 30">
                <a:extLst>
                  <a:ext uri="{FF2B5EF4-FFF2-40B4-BE49-F238E27FC236}">
                    <a16:creationId xmlns:a16="http://schemas.microsoft.com/office/drawing/2014/main" id="{3D83F4FA-2BBA-4FD6-92BF-08FC6BEA84D4}"/>
                  </a:ext>
                </a:extLst>
              </p:cNvPr>
              <p:cNvSpPr txBox="1"/>
              <p:nvPr/>
            </p:nvSpPr>
            <p:spPr>
              <a:xfrm>
                <a:off x="2759435" y="5627075"/>
                <a:ext cx="35006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pl-PL" sz="1000"/>
                  <a:t>   30          90        150         30         90         150 </a:t>
                </a:r>
              </a:p>
              <a:p>
                <a:pPr algn="l"/>
                <a:r>
                  <a:rPr lang="pl-PL" sz="1000"/>
                  <a:t>                                   </a:t>
                </a:r>
                <a:r>
                  <a:rPr lang="pl-PL" sz="1400"/>
                  <a:t>θ</a:t>
                </a:r>
                <a:r>
                  <a:rPr lang="pl-PL" sz="1400" baseline="-25000"/>
                  <a:t>cm</a:t>
                </a:r>
                <a:endParaRPr lang="en-US" sz="1400" baseline="-25000"/>
              </a:p>
            </p:txBody>
          </p:sp>
        </p:grpSp>
        <p:cxnSp>
          <p:nvCxnSpPr>
            <p:cNvPr id="7" name="Łącznik prosty 6">
              <a:extLst>
                <a:ext uri="{FF2B5EF4-FFF2-40B4-BE49-F238E27FC236}">
                  <a16:creationId xmlns:a16="http://schemas.microsoft.com/office/drawing/2014/main" id="{71AB0B5C-2D79-40E1-BB88-EE5149704024}"/>
                </a:ext>
              </a:extLst>
            </p:cNvPr>
            <p:cNvCxnSpPr/>
            <p:nvPr/>
          </p:nvCxnSpPr>
          <p:spPr>
            <a:xfrm>
              <a:off x="8673914" y="1985058"/>
              <a:ext cx="0" cy="348610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Prostokąt 9"/>
          <p:cNvSpPr/>
          <p:nvPr/>
        </p:nvSpPr>
        <p:spPr>
          <a:xfrm>
            <a:off x="4495800" y="4381500"/>
            <a:ext cx="381000" cy="4495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0B21B99-DC3A-4238-A5EB-9725B182CB66}"/>
              </a:ext>
            </a:extLst>
          </p:cNvPr>
          <p:cNvSpPr txBox="1"/>
          <p:nvPr/>
        </p:nvSpPr>
        <p:spPr>
          <a:xfrm rot="16200000">
            <a:off x="5055032" y="4595200"/>
            <a:ext cx="10025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/>
              <a:t>BINAPol</a:t>
            </a:r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A8B4F4BE-98D4-4910-8EA8-EB7A9E0FD69E}"/>
              </a:ext>
            </a:extLst>
          </p:cNvPr>
          <p:cNvCxnSpPr/>
          <p:nvPr/>
        </p:nvCxnSpPr>
        <p:spPr>
          <a:xfrm>
            <a:off x="5477181" y="4994476"/>
            <a:ext cx="17013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094304"/>
      </p:ext>
    </p:extLst>
  </p:cSld>
  <p:clrMapOvr>
    <a:masterClrMapping/>
  </p:clrMapOvr>
  <p:transition spd="med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F17390F-D131-4820-A6B9-CE88CD64D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86AA19B4-1BCC-E8ED-4723-BB0BAF40446C}"/>
              </a:ext>
            </a:extLst>
          </p:cNvPr>
          <p:cNvGrpSpPr/>
          <p:nvPr/>
        </p:nvGrpSpPr>
        <p:grpSpPr>
          <a:xfrm>
            <a:off x="-228253" y="1355698"/>
            <a:ext cx="3600000" cy="5143500"/>
            <a:chOff x="519170" y="1371600"/>
            <a:chExt cx="3600000" cy="5143500"/>
          </a:xfrm>
        </p:grpSpPr>
        <p:pic>
          <p:nvPicPr>
            <p:cNvPr id="4" name="Obraz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59" r="33071"/>
            <a:stretch/>
          </p:blipFill>
          <p:spPr>
            <a:xfrm>
              <a:off x="519170" y="1371600"/>
              <a:ext cx="3600000" cy="5143500"/>
            </a:xfrm>
            <a:prstGeom prst="rect">
              <a:avLst/>
            </a:prstGeom>
          </p:spPr>
        </p:pic>
        <p:sp>
          <p:nvSpPr>
            <p:cNvPr id="7" name="pole tekstowe 6"/>
            <p:cNvSpPr txBox="1"/>
            <p:nvPr/>
          </p:nvSpPr>
          <p:spPr>
            <a:xfrm>
              <a:off x="1670050" y="3850083"/>
              <a:ext cx="5397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>
                  <a:solidFill>
                    <a:srgbClr val="00B050"/>
                  </a:solidFill>
                  <a:latin typeface="Calibri"/>
                  <a:cs typeface="Calibri"/>
                </a:rPr>
                <a:t>p</a:t>
              </a:r>
              <a:r>
                <a:rPr lang="pl-PL" sz="1100" b="1" baseline="-25000">
                  <a:solidFill>
                    <a:srgbClr val="00B050"/>
                  </a:solidFill>
                  <a:latin typeface="Calibri"/>
                  <a:cs typeface="Calibri"/>
                </a:rPr>
                <a:t>1</a:t>
              </a:r>
              <a:endParaRPr lang="pl-PL" sz="1100" b="1" baseline="-25000">
                <a:solidFill>
                  <a:srgbClr val="00B050"/>
                </a:solidFill>
              </a:endParaRPr>
            </a:p>
          </p:txBody>
        </p:sp>
        <p:sp>
          <p:nvSpPr>
            <p:cNvPr id="8" name="pole tekstowe 7"/>
            <p:cNvSpPr txBox="1"/>
            <p:nvPr/>
          </p:nvSpPr>
          <p:spPr>
            <a:xfrm>
              <a:off x="1041400" y="5615801"/>
              <a:ext cx="5397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>
                  <a:solidFill>
                    <a:srgbClr val="00B050"/>
                  </a:solidFill>
                  <a:latin typeface="Calibri"/>
                  <a:cs typeface="Calibri"/>
                </a:rPr>
                <a:t>p</a:t>
              </a:r>
              <a:r>
                <a:rPr lang="pl-PL" sz="1100" b="1" baseline="-25000">
                  <a:solidFill>
                    <a:srgbClr val="00B050"/>
                  </a:solidFill>
                  <a:latin typeface="Calibri"/>
                  <a:cs typeface="Calibri"/>
                </a:rPr>
                <a:t>beam</a:t>
              </a:r>
              <a:endParaRPr lang="pl-PL" sz="1100" b="1" baseline="-25000">
                <a:solidFill>
                  <a:srgbClr val="00B050"/>
                </a:solidFill>
              </a:endParaRPr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1779420" y="2681683"/>
              <a:ext cx="5397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>
                  <a:solidFill>
                    <a:srgbClr val="FF0000"/>
                  </a:solidFill>
                  <a:latin typeface="Calibri"/>
                  <a:cs typeface="Calibri"/>
                </a:rPr>
                <a:t>P</a:t>
              </a:r>
              <a:r>
                <a:rPr lang="pl-PL" sz="1100" b="1" baseline="-25000">
                  <a:solidFill>
                    <a:srgbClr val="FF0000"/>
                  </a:solidFill>
                  <a:latin typeface="Calibri"/>
                  <a:cs typeface="Calibri"/>
                </a:rPr>
                <a:t>Y</a:t>
              </a:r>
              <a:endParaRPr lang="pl-PL" sz="1100" b="1" baseline="-25000">
                <a:solidFill>
                  <a:srgbClr val="FF0000"/>
                </a:solidFill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2571750" y="2214328"/>
              <a:ext cx="3492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>
                  <a:solidFill>
                    <a:srgbClr val="FF0000"/>
                  </a:solidFill>
                  <a:latin typeface="Calibri"/>
                  <a:cs typeface="Calibri"/>
                </a:rPr>
                <a:t>L</a:t>
              </a:r>
              <a:endParaRPr lang="pl-PL" sz="1100" b="1" baseline="-25000">
                <a:solidFill>
                  <a:srgbClr val="FF0000"/>
                </a:solidFill>
              </a:endParaRPr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2940050" y="1979378"/>
              <a:ext cx="3492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>
                  <a:solidFill>
                    <a:srgbClr val="FF0000"/>
                  </a:solidFill>
                  <a:latin typeface="Calibri"/>
                  <a:cs typeface="Calibri"/>
                </a:rPr>
                <a:t>R</a:t>
              </a:r>
              <a:endParaRPr lang="pl-PL" sz="1100" b="1" baseline="-25000">
                <a:solidFill>
                  <a:srgbClr val="FF0000"/>
                </a:solidFill>
              </a:endParaRPr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2781132" y="3024819"/>
              <a:ext cx="7143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graphite</a:t>
              </a:r>
              <a:endParaRPr lang="pl-PL" sz="1000" baseline="-25000"/>
            </a:p>
          </p:txBody>
        </p:sp>
        <p:sp>
          <p:nvSpPr>
            <p:cNvPr id="14" name="pole tekstowe 13"/>
            <p:cNvSpPr txBox="1"/>
            <p:nvPr/>
          </p:nvSpPr>
          <p:spPr>
            <a:xfrm>
              <a:off x="1597025" y="4091619"/>
              <a:ext cx="3792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CD</a:t>
              </a:r>
              <a:r>
                <a:rPr lang="pl-PL" sz="1000" baseline="-25000">
                  <a:latin typeface="Calibri"/>
                  <a:cs typeface="Calibri"/>
                </a:rPr>
                <a:t>2</a:t>
              </a:r>
              <a:endParaRPr lang="pl-PL" sz="1000" baseline="-25000"/>
            </a:p>
          </p:txBody>
        </p:sp>
      </p:grpSp>
      <p:sp>
        <p:nvSpPr>
          <p:cNvPr id="17" name="Rectangle 2">
            <a:extLst>
              <a:ext uri="{FF2B5EF4-FFF2-40B4-BE49-F238E27FC236}">
                <a16:creationId xmlns:a16="http://schemas.microsoft.com/office/drawing/2014/main" id="{8AF21994-9D50-4415-A3E5-64E386334AAD}"/>
              </a:ext>
            </a:extLst>
          </p:cNvPr>
          <p:cNvSpPr txBox="1">
            <a:spLocks noChangeArrowheads="1"/>
          </p:cNvSpPr>
          <p:nvPr/>
        </p:nvSpPr>
        <p:spPr>
          <a:xfrm>
            <a:off x="251273" y="244719"/>
            <a:ext cx="8641454" cy="75177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2800">
                <a:solidFill>
                  <a:srgbClr val="0033CC"/>
                </a:solidFill>
                <a:latin typeface="Calibri" pitchFamily="34" charset="0"/>
              </a:rPr>
              <a:t>Polarimeter calibration with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elastic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2800" err="1">
                <a:solidFill>
                  <a:srgbClr val="0033CC"/>
                </a:solidFill>
                <a:latin typeface="Calibri" pitchFamily="34" charset="0"/>
              </a:rPr>
              <a:t>scattering</a:t>
            </a:r>
            <a:r>
              <a:rPr lang="pl-PL" sz="2800">
                <a:solidFill>
                  <a:srgbClr val="0033CC"/>
                </a:solidFill>
                <a:latin typeface="Calibri" pitchFamily="34" charset="0"/>
              </a:rPr>
              <a:t>  </a:t>
            </a: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C9BDEBA-485D-43F9-9C99-619ED6B62D21}"/>
              </a:ext>
            </a:extLst>
          </p:cNvPr>
          <p:cNvSpPr txBox="1"/>
          <p:nvPr/>
        </p:nvSpPr>
        <p:spPr>
          <a:xfrm>
            <a:off x="2989690" y="996491"/>
            <a:ext cx="615431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processes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considered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both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the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solid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targets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BINA setup.</a:t>
            </a:r>
          </a:p>
          <a:p>
            <a:pPr algn="l"/>
            <a:endParaRPr lang="pl-P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elastic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scattering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the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CD</a:t>
            </a:r>
            <a:r>
              <a:rPr lang="pl-PL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target: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single proton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registered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BINAPol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(deuteron in Ball 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below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threshold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induced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polarization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a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energies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the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whole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range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polar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angles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covered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BINAPol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pp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elastic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scattering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the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CH</a:t>
            </a:r>
            <a:r>
              <a:rPr lang="pl-PL" sz="1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target: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events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one proton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registered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BINAPol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proton in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backward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Ball (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near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threshold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polarization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angle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l-PL" sz="1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advantage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the same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acceptance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detection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efficiency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the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polarized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proton from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elastic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scattering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for the proton from the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breakup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reaction</a:t>
            </a:r>
            <a:r>
              <a:rPr 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endParaRPr lang="pl-PL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pl-PL" sz="18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pl-PL" sz="1800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requested</a:t>
            </a:r>
            <a:r>
              <a:rPr lang="pl-PL" sz="18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</a:t>
            </a:r>
            <a:r>
              <a:rPr lang="pl-PL" sz="18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</a:t>
            </a:r>
            <a:r>
              <a:rPr lang="pl-PL" sz="18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was </a:t>
            </a:r>
            <a:r>
              <a:rPr lang="pl-PL" sz="1800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accepted</a:t>
            </a:r>
            <a:r>
              <a:rPr lang="pl-PL" sz="18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IAC but not </a:t>
            </a:r>
            <a:r>
              <a:rPr lang="pl-PL" sz="1800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yet</a:t>
            </a:r>
            <a:r>
              <a:rPr lang="pl-PL" sz="18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scheduled</a:t>
            </a:r>
            <a:r>
              <a:rPr lang="pl-PL" sz="18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58329710"/>
      </p:ext>
    </p:extLst>
  </p:cSld>
  <p:clrMapOvr>
    <a:masterClrMapping/>
  </p:clrMapOvr>
  <p:transition spd="med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524232B-0484-4F73-98EB-3F9D2E03A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13" name="pole tekstowe 12"/>
          <p:cNvSpPr txBox="1"/>
          <p:nvPr/>
        </p:nvSpPr>
        <p:spPr>
          <a:xfrm>
            <a:off x="3610922" y="4375306"/>
            <a:ext cx="1484340" cy="2174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>
                <a:solidFill>
                  <a:srgbClr val="00B050"/>
                </a:solidFill>
                <a:latin typeface="Calibri"/>
                <a:cs typeface="Calibri"/>
              </a:rPr>
              <a:t>θ</a:t>
            </a:r>
            <a:r>
              <a:rPr lang="pl-PL" sz="1400" b="1" baseline="-2500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pl-PL" sz="1400" b="1">
                <a:solidFill>
                  <a:srgbClr val="00B050"/>
                </a:solidFill>
                <a:latin typeface="Calibri"/>
                <a:cs typeface="Calibri"/>
              </a:rPr>
              <a:t>=20-30</a:t>
            </a:r>
            <a:r>
              <a:rPr lang="pl-PL" sz="1400" b="1" baseline="30000">
                <a:solidFill>
                  <a:srgbClr val="00B050"/>
                </a:solidFill>
                <a:latin typeface="Calibri"/>
                <a:cs typeface="Calibri"/>
              </a:rPr>
              <a:t>o</a:t>
            </a:r>
          </a:p>
          <a:p>
            <a:r>
              <a:rPr lang="el-GR" sz="1400" b="1">
                <a:solidFill>
                  <a:srgbClr val="00B050"/>
                </a:solidFill>
                <a:latin typeface="Calibri"/>
                <a:cs typeface="Calibri"/>
              </a:rPr>
              <a:t>Δϕ</a:t>
            </a:r>
            <a:r>
              <a:rPr lang="pl-PL" sz="1400" b="1" baseline="-2500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pl-PL" sz="1400" b="1">
                <a:solidFill>
                  <a:srgbClr val="00B050"/>
                </a:solidFill>
                <a:latin typeface="Calibri"/>
                <a:cs typeface="Calibri"/>
              </a:rPr>
              <a:t>≈36</a:t>
            </a:r>
            <a:r>
              <a:rPr lang="pl-PL" sz="1400" b="1" baseline="30000">
                <a:solidFill>
                  <a:srgbClr val="00B050"/>
                </a:solidFill>
                <a:latin typeface="Calibri"/>
                <a:cs typeface="Calibri"/>
              </a:rPr>
              <a:t>o</a:t>
            </a:r>
          </a:p>
          <a:p>
            <a:r>
              <a:rPr lang="pl-PL" sz="1400" b="1">
                <a:solidFill>
                  <a:srgbClr val="00B050"/>
                </a:solidFill>
                <a:latin typeface="Calibri"/>
                <a:cs typeface="Calibri"/>
              </a:rPr>
              <a:t>E</a:t>
            </a:r>
            <a:r>
              <a:rPr lang="pl-PL" sz="1400" b="1" baseline="-2500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pl-PL" sz="1400" b="1">
                <a:solidFill>
                  <a:srgbClr val="00B050"/>
                </a:solidFill>
                <a:latin typeface="Calibri"/>
                <a:cs typeface="Calibri"/>
              </a:rPr>
              <a:t>&gt; 80 MeV</a:t>
            </a:r>
            <a:endParaRPr lang="pl-PL" sz="1400" b="1" baseline="30000">
              <a:solidFill>
                <a:srgbClr val="00B050"/>
              </a:solidFill>
            </a:endParaRPr>
          </a:p>
          <a:p>
            <a:endParaRPr lang="pl-PL" sz="1400" b="1" baseline="30000">
              <a:solidFill>
                <a:srgbClr val="00B050"/>
              </a:solidFill>
            </a:endParaRPr>
          </a:p>
          <a:p>
            <a:endParaRPr lang="pl-PL" sz="1400" b="1" baseline="30000">
              <a:solidFill>
                <a:srgbClr val="00B050"/>
              </a:solidFill>
            </a:endParaRPr>
          </a:p>
          <a:p>
            <a:endParaRPr lang="pl-PL" sz="1400" b="1" baseline="30000">
              <a:solidFill>
                <a:srgbClr val="00B050"/>
              </a:solidFill>
            </a:endParaRPr>
          </a:p>
          <a:p>
            <a:r>
              <a:rPr lang="el-GR" sz="1400" b="1">
                <a:solidFill>
                  <a:srgbClr val="0070C0"/>
                </a:solidFill>
                <a:latin typeface="Calibri"/>
                <a:cs typeface="Calibri"/>
              </a:rPr>
              <a:t>θ</a:t>
            </a:r>
            <a:r>
              <a:rPr lang="pl-PL" sz="1400" b="1" baseline="-25000">
                <a:solidFill>
                  <a:srgbClr val="0070C0"/>
                </a:solidFill>
                <a:latin typeface="Calibri"/>
                <a:cs typeface="Calibri"/>
              </a:rPr>
              <a:t>2</a:t>
            </a:r>
            <a:r>
              <a:rPr lang="pl-PL" sz="1400" b="1">
                <a:solidFill>
                  <a:srgbClr val="0070C0"/>
                </a:solidFill>
                <a:latin typeface="Calibri"/>
                <a:cs typeface="Calibri"/>
              </a:rPr>
              <a:t>=14-26</a:t>
            </a:r>
            <a:r>
              <a:rPr lang="pl-PL" sz="1400" b="1" baseline="30000">
                <a:solidFill>
                  <a:srgbClr val="0070C0"/>
                </a:solidFill>
                <a:latin typeface="Calibri"/>
                <a:cs typeface="Calibri"/>
              </a:rPr>
              <a:t>o</a:t>
            </a:r>
          </a:p>
          <a:p>
            <a:r>
              <a:rPr lang="pl-PL" sz="1400" b="1">
                <a:solidFill>
                  <a:srgbClr val="0070C0"/>
                </a:solidFill>
                <a:latin typeface="Calibri"/>
                <a:cs typeface="Calibri"/>
              </a:rPr>
              <a:t>E</a:t>
            </a:r>
            <a:r>
              <a:rPr lang="pl-PL" sz="1400" b="1" baseline="-25000">
                <a:solidFill>
                  <a:srgbClr val="0070C0"/>
                </a:solidFill>
                <a:latin typeface="Calibri"/>
                <a:cs typeface="Calibri"/>
              </a:rPr>
              <a:t>2</a:t>
            </a:r>
            <a:r>
              <a:rPr lang="pl-PL" sz="1400" b="1">
                <a:solidFill>
                  <a:srgbClr val="0070C0"/>
                </a:solidFill>
                <a:latin typeface="Calibri"/>
                <a:cs typeface="Calibri"/>
              </a:rPr>
              <a:t>&gt; 20 MeV</a:t>
            </a:r>
            <a:endParaRPr lang="pl-PL" sz="1400" b="1" baseline="30000">
              <a:solidFill>
                <a:srgbClr val="0070C0"/>
              </a:solidFill>
            </a:endParaRPr>
          </a:p>
          <a:p>
            <a:endParaRPr lang="pl-PL" sz="1400" b="1">
              <a:solidFill>
                <a:srgbClr val="0070C0"/>
              </a:solidFill>
              <a:latin typeface="Calibri"/>
              <a:cs typeface="Calibri"/>
            </a:endParaRPr>
          </a:p>
          <a:p>
            <a:r>
              <a:rPr lang="el-GR" sz="1400" b="1">
                <a:latin typeface="Calibri"/>
                <a:cs typeface="Calibri"/>
              </a:rPr>
              <a:t>ϕ</a:t>
            </a:r>
            <a:r>
              <a:rPr lang="pl-PL" sz="1400" b="1" baseline="-25000">
                <a:latin typeface="Calibri"/>
                <a:cs typeface="Calibri"/>
              </a:rPr>
              <a:t>12</a:t>
            </a:r>
            <a:r>
              <a:rPr lang="pl-PL" sz="1400" b="1">
                <a:latin typeface="Calibri"/>
                <a:cs typeface="Calibri"/>
              </a:rPr>
              <a:t>=180</a:t>
            </a:r>
            <a:r>
              <a:rPr lang="pl-PL" sz="1400" b="1" baseline="30000">
                <a:latin typeface="Calibri"/>
                <a:cs typeface="Calibri"/>
              </a:rPr>
              <a:t>o</a:t>
            </a:r>
            <a:r>
              <a:rPr lang="pl-PL" sz="1400" b="1">
                <a:latin typeface="Calibri"/>
                <a:cs typeface="Calibri"/>
              </a:rPr>
              <a:t>+/-20</a:t>
            </a:r>
            <a:r>
              <a:rPr lang="pl-PL" sz="1400" b="1" baseline="30000">
                <a:latin typeface="Calibri"/>
                <a:cs typeface="Calibri"/>
              </a:rPr>
              <a:t>o</a:t>
            </a:r>
            <a:endParaRPr lang="pl-PL" sz="1400" b="1" baseline="30000"/>
          </a:p>
          <a:p>
            <a:endParaRPr lang="pl-PL" sz="1400" baseline="30000"/>
          </a:p>
        </p:txBody>
      </p:sp>
      <p:grpSp>
        <p:nvGrpSpPr>
          <p:cNvPr id="16" name="Grupa 15"/>
          <p:cNvGrpSpPr/>
          <p:nvPr/>
        </p:nvGrpSpPr>
        <p:grpSpPr>
          <a:xfrm>
            <a:off x="-421278" y="1221132"/>
            <a:ext cx="5109391" cy="5208243"/>
            <a:chOff x="568509" y="893900"/>
            <a:chExt cx="3600000" cy="3492000"/>
          </a:xfrm>
        </p:grpSpPr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E6F48130-56A6-4083-9DF3-CFEE883523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94" t="11325" r="29138" b="20786"/>
            <a:stretch/>
          </p:blipFill>
          <p:spPr>
            <a:xfrm>
              <a:off x="568509" y="893900"/>
              <a:ext cx="3600000" cy="3492000"/>
            </a:xfrm>
            <a:prstGeom prst="rect">
              <a:avLst/>
            </a:prstGeom>
          </p:spPr>
        </p:pic>
        <p:sp>
          <p:nvSpPr>
            <p:cNvPr id="3" name="pole tekstowe 2"/>
            <p:cNvSpPr txBox="1"/>
            <p:nvPr/>
          </p:nvSpPr>
          <p:spPr>
            <a:xfrm>
              <a:off x="2647888" y="3841573"/>
              <a:ext cx="269609" cy="16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35</a:t>
              </a:r>
              <a:r>
                <a:rPr lang="pl-PL" sz="1000" baseline="30000">
                  <a:latin typeface="Calibri"/>
                  <a:cs typeface="Calibri"/>
                </a:rPr>
                <a:t>o</a:t>
              </a:r>
              <a:endParaRPr lang="pl-PL" sz="1000" baseline="30000"/>
            </a:p>
          </p:txBody>
        </p:sp>
        <p:sp>
          <p:nvSpPr>
            <p:cNvPr id="7" name="pole tekstowe 6"/>
            <p:cNvSpPr txBox="1"/>
            <p:nvPr/>
          </p:nvSpPr>
          <p:spPr>
            <a:xfrm>
              <a:off x="2565666" y="3646044"/>
              <a:ext cx="269609" cy="16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30</a:t>
              </a:r>
              <a:r>
                <a:rPr lang="pl-PL" sz="1000" baseline="30000">
                  <a:latin typeface="Calibri"/>
                  <a:cs typeface="Calibri"/>
                </a:rPr>
                <a:t>o</a:t>
              </a:r>
              <a:endParaRPr lang="pl-PL" sz="1000" baseline="30000"/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2494281" y="3466962"/>
              <a:ext cx="270311" cy="16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25</a:t>
              </a:r>
              <a:r>
                <a:rPr lang="pl-PL" sz="1000" baseline="30000">
                  <a:latin typeface="Calibri"/>
                  <a:cs typeface="Calibri"/>
                </a:rPr>
                <a:t>o</a:t>
              </a:r>
              <a:endParaRPr lang="pl-PL" sz="1000" baseline="30000"/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2435661" y="3295995"/>
              <a:ext cx="269172" cy="16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20</a:t>
              </a:r>
              <a:r>
                <a:rPr lang="pl-PL" sz="1000" baseline="30000">
                  <a:latin typeface="Calibri"/>
                  <a:cs typeface="Calibri"/>
                </a:rPr>
                <a:t>o</a:t>
              </a:r>
              <a:endParaRPr lang="pl-PL" sz="1000" baseline="30000"/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2313547" y="3126591"/>
              <a:ext cx="377123" cy="16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00">
                  <a:latin typeface="Calibri"/>
                  <a:cs typeface="Calibri"/>
                </a:rPr>
                <a:t>θ</a:t>
              </a:r>
              <a:r>
                <a:rPr lang="pl-PL" sz="1000">
                  <a:latin typeface="Calibri"/>
                  <a:cs typeface="Calibri"/>
                </a:rPr>
                <a:t>=15</a:t>
              </a:r>
              <a:r>
                <a:rPr lang="pl-PL" sz="1000" baseline="30000">
                  <a:latin typeface="Calibri"/>
                  <a:cs typeface="Calibri"/>
                </a:rPr>
                <a:t>o</a:t>
              </a:r>
              <a:endParaRPr lang="pl-PL" sz="1000" baseline="30000"/>
            </a:p>
          </p:txBody>
        </p:sp>
        <p:sp>
          <p:nvSpPr>
            <p:cNvPr id="5" name="Dowolny kształt 4"/>
            <p:cNvSpPr/>
            <p:nvPr/>
          </p:nvSpPr>
          <p:spPr>
            <a:xfrm>
              <a:off x="2527300" y="2019300"/>
              <a:ext cx="615950" cy="609600"/>
            </a:xfrm>
            <a:custGeom>
              <a:avLst/>
              <a:gdLst>
                <a:gd name="connsiteX0" fmla="*/ 0 w 615950"/>
                <a:gd name="connsiteY0" fmla="*/ 101600 h 609600"/>
                <a:gd name="connsiteX1" fmla="*/ 196850 w 615950"/>
                <a:gd name="connsiteY1" fmla="*/ 0 h 609600"/>
                <a:gd name="connsiteX2" fmla="*/ 355600 w 615950"/>
                <a:gd name="connsiteY2" fmla="*/ 76200 h 609600"/>
                <a:gd name="connsiteX3" fmla="*/ 444500 w 615950"/>
                <a:gd name="connsiteY3" fmla="*/ 152400 h 609600"/>
                <a:gd name="connsiteX4" fmla="*/ 565150 w 615950"/>
                <a:gd name="connsiteY4" fmla="*/ 285750 h 609600"/>
                <a:gd name="connsiteX5" fmla="*/ 615950 w 615950"/>
                <a:gd name="connsiteY5" fmla="*/ 444500 h 609600"/>
                <a:gd name="connsiteX6" fmla="*/ 508000 w 615950"/>
                <a:gd name="connsiteY6" fmla="*/ 584200 h 609600"/>
                <a:gd name="connsiteX7" fmla="*/ 323850 w 615950"/>
                <a:gd name="connsiteY7" fmla="*/ 609600 h 609600"/>
                <a:gd name="connsiteX8" fmla="*/ 177800 w 615950"/>
                <a:gd name="connsiteY8" fmla="*/ 425450 h 609600"/>
                <a:gd name="connsiteX9" fmla="*/ 25400 w 615950"/>
                <a:gd name="connsiteY9" fmla="*/ 298450 h 609600"/>
                <a:gd name="connsiteX10" fmla="*/ 0 w 615950"/>
                <a:gd name="connsiteY10" fmla="*/ 101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5950" h="609600">
                  <a:moveTo>
                    <a:pt x="0" y="101600"/>
                  </a:moveTo>
                  <a:lnTo>
                    <a:pt x="196850" y="0"/>
                  </a:lnTo>
                  <a:lnTo>
                    <a:pt x="355600" y="76200"/>
                  </a:lnTo>
                  <a:lnTo>
                    <a:pt x="444500" y="152400"/>
                  </a:lnTo>
                  <a:lnTo>
                    <a:pt x="565150" y="285750"/>
                  </a:lnTo>
                  <a:lnTo>
                    <a:pt x="615950" y="444500"/>
                  </a:lnTo>
                  <a:lnTo>
                    <a:pt x="508000" y="584200"/>
                  </a:lnTo>
                  <a:lnTo>
                    <a:pt x="323850" y="609600"/>
                  </a:lnTo>
                  <a:lnTo>
                    <a:pt x="177800" y="425450"/>
                  </a:lnTo>
                  <a:lnTo>
                    <a:pt x="25400" y="29845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B050">
                <a:alpha val="3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5" name="Łącznik prosty ze strzałką 14"/>
            <p:cNvCxnSpPr>
              <a:cxnSpLocks/>
            </p:cNvCxnSpPr>
            <p:nvPr/>
          </p:nvCxnSpPr>
          <p:spPr>
            <a:xfrm flipH="1">
              <a:off x="1689100" y="2898001"/>
              <a:ext cx="566193" cy="238899"/>
            </a:xfrm>
            <a:prstGeom prst="straightConnector1">
              <a:avLst/>
            </a:prstGeom>
            <a:ln w="12700">
              <a:solidFill>
                <a:srgbClr val="0033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pole tekstowe 16"/>
          <p:cNvSpPr txBox="1"/>
          <p:nvPr/>
        </p:nvSpPr>
        <p:spPr>
          <a:xfrm>
            <a:off x="1881129" y="3462005"/>
            <a:ext cx="766054" cy="39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00B050"/>
                </a:solidFill>
                <a:latin typeface="Calibri"/>
                <a:cs typeface="Calibri"/>
              </a:rPr>
              <a:t>p</a:t>
            </a:r>
            <a:r>
              <a:rPr lang="pl-PL" sz="1100" b="1" baseline="-2500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endParaRPr lang="pl-PL" sz="1100" b="1" baseline="-25000">
              <a:solidFill>
                <a:srgbClr val="00B050"/>
              </a:solidFill>
            </a:endParaRPr>
          </a:p>
        </p:txBody>
      </p:sp>
      <p:sp>
        <p:nvSpPr>
          <p:cNvPr id="6" name="Dowolny kształt: kształt 5">
            <a:extLst>
              <a:ext uri="{FF2B5EF4-FFF2-40B4-BE49-F238E27FC236}">
                <a16:creationId xmlns:a16="http://schemas.microsoft.com/office/drawing/2014/main" id="{8A3C3245-ACFC-48CC-809E-EFD58B0FA4E7}"/>
              </a:ext>
            </a:extLst>
          </p:cNvPr>
          <p:cNvSpPr/>
          <p:nvPr/>
        </p:nvSpPr>
        <p:spPr>
          <a:xfrm>
            <a:off x="762000" y="4186767"/>
            <a:ext cx="1210733" cy="1303866"/>
          </a:xfrm>
          <a:custGeom>
            <a:avLst/>
            <a:gdLst>
              <a:gd name="connsiteX0" fmla="*/ 609600 w 1210733"/>
              <a:gd name="connsiteY0" fmla="*/ 4233 h 1303866"/>
              <a:gd name="connsiteX1" fmla="*/ 622300 w 1210733"/>
              <a:gd name="connsiteY1" fmla="*/ 152400 h 1303866"/>
              <a:gd name="connsiteX2" fmla="*/ 690033 w 1210733"/>
              <a:gd name="connsiteY2" fmla="*/ 351366 h 1303866"/>
              <a:gd name="connsiteX3" fmla="*/ 817033 w 1210733"/>
              <a:gd name="connsiteY3" fmla="*/ 486833 h 1303866"/>
              <a:gd name="connsiteX4" fmla="*/ 948267 w 1210733"/>
              <a:gd name="connsiteY4" fmla="*/ 579966 h 1303866"/>
              <a:gd name="connsiteX5" fmla="*/ 1126067 w 1210733"/>
              <a:gd name="connsiteY5" fmla="*/ 643466 h 1303866"/>
              <a:gd name="connsiteX6" fmla="*/ 1206500 w 1210733"/>
              <a:gd name="connsiteY6" fmla="*/ 639233 h 1303866"/>
              <a:gd name="connsiteX7" fmla="*/ 1210733 w 1210733"/>
              <a:gd name="connsiteY7" fmla="*/ 1303866 h 1303866"/>
              <a:gd name="connsiteX8" fmla="*/ 927100 w 1210733"/>
              <a:gd name="connsiteY8" fmla="*/ 1270000 h 1303866"/>
              <a:gd name="connsiteX9" fmla="*/ 639233 w 1210733"/>
              <a:gd name="connsiteY9" fmla="*/ 1143000 h 1303866"/>
              <a:gd name="connsiteX10" fmla="*/ 385233 w 1210733"/>
              <a:gd name="connsiteY10" fmla="*/ 952500 h 1303866"/>
              <a:gd name="connsiteX11" fmla="*/ 194733 w 1210733"/>
              <a:gd name="connsiteY11" fmla="*/ 757766 h 1303866"/>
              <a:gd name="connsiteX12" fmla="*/ 110067 w 1210733"/>
              <a:gd name="connsiteY12" fmla="*/ 550333 h 1303866"/>
              <a:gd name="connsiteX13" fmla="*/ 21167 w 1210733"/>
              <a:gd name="connsiteY13" fmla="*/ 287866 h 1303866"/>
              <a:gd name="connsiteX14" fmla="*/ 0 w 1210733"/>
              <a:gd name="connsiteY14" fmla="*/ 0 h 1303866"/>
              <a:gd name="connsiteX15" fmla="*/ 609600 w 1210733"/>
              <a:gd name="connsiteY15" fmla="*/ 4233 h 130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0733" h="1303866">
                <a:moveTo>
                  <a:pt x="609600" y="4233"/>
                </a:moveTo>
                <a:lnTo>
                  <a:pt x="622300" y="152400"/>
                </a:lnTo>
                <a:lnTo>
                  <a:pt x="690033" y="351366"/>
                </a:lnTo>
                <a:lnTo>
                  <a:pt x="817033" y="486833"/>
                </a:lnTo>
                <a:lnTo>
                  <a:pt x="948267" y="579966"/>
                </a:lnTo>
                <a:lnTo>
                  <a:pt x="1126067" y="643466"/>
                </a:lnTo>
                <a:lnTo>
                  <a:pt x="1206500" y="639233"/>
                </a:lnTo>
                <a:lnTo>
                  <a:pt x="1210733" y="1303866"/>
                </a:lnTo>
                <a:lnTo>
                  <a:pt x="927100" y="1270000"/>
                </a:lnTo>
                <a:lnTo>
                  <a:pt x="639233" y="1143000"/>
                </a:lnTo>
                <a:lnTo>
                  <a:pt x="385233" y="952500"/>
                </a:lnTo>
                <a:lnTo>
                  <a:pt x="194733" y="757766"/>
                </a:lnTo>
                <a:lnTo>
                  <a:pt x="110067" y="550333"/>
                </a:lnTo>
                <a:lnTo>
                  <a:pt x="21167" y="287866"/>
                </a:lnTo>
                <a:lnTo>
                  <a:pt x="0" y="0"/>
                </a:lnTo>
                <a:lnTo>
                  <a:pt x="609600" y="4233"/>
                </a:ln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/>
          <p:cNvSpPr txBox="1"/>
          <p:nvPr/>
        </p:nvSpPr>
        <p:spPr>
          <a:xfrm>
            <a:off x="1097050" y="4522682"/>
            <a:ext cx="477657" cy="390186"/>
          </a:xfrm>
          <a:prstGeom prst="rect">
            <a:avLst/>
          </a:prstGeom>
          <a:gradFill>
            <a:gsLst>
              <a:gs pos="0">
                <a:srgbClr val="FFCCFF"/>
              </a:gs>
              <a:gs pos="91000">
                <a:srgbClr val="FF66CC">
                  <a:alpha val="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0070C0"/>
                </a:solidFill>
                <a:latin typeface="Calibri"/>
                <a:cs typeface="Calibri"/>
              </a:rPr>
              <a:t>p</a:t>
            </a:r>
            <a:r>
              <a:rPr lang="pl-PL" sz="1100" b="1" baseline="-25000">
                <a:solidFill>
                  <a:srgbClr val="0070C0"/>
                </a:solidFill>
                <a:latin typeface="Calibri"/>
                <a:cs typeface="Calibri"/>
              </a:rPr>
              <a:t>2</a:t>
            </a:r>
            <a:endParaRPr lang="pl-PL" sz="1100" b="1" baseline="-25000">
              <a:solidFill>
                <a:srgbClr val="0070C0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79C17A63-C5DB-462F-9330-0D645EA607CF}"/>
              </a:ext>
            </a:extLst>
          </p:cNvPr>
          <p:cNvSpPr txBox="1">
            <a:spLocks noChangeArrowheads="1"/>
          </p:cNvSpPr>
          <p:nvPr/>
        </p:nvSpPr>
        <p:spPr>
          <a:xfrm>
            <a:off x="228601" y="277813"/>
            <a:ext cx="8641454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Measurement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of 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P</a:t>
            </a:r>
            <a:r>
              <a:rPr lang="pl-PL" sz="3200" baseline="30000" dirty="0" err="1">
                <a:solidFill>
                  <a:srgbClr val="0033CC"/>
                </a:solidFill>
                <a:latin typeface="Calibri" pitchFamily="34" charset="0"/>
              </a:rPr>
              <a:t>y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in </a:t>
            </a:r>
            <a:r>
              <a:rPr lang="pl-PL" sz="3200" baseline="30000" dirty="0">
                <a:solidFill>
                  <a:srgbClr val="0033CC"/>
                </a:solidFill>
                <a:latin typeface="Calibri" pitchFamily="34" charset="0"/>
              </a:rPr>
              <a:t>2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H(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p,pp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)n 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breakup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reaction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in 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nearly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coplanar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configurations</a:t>
            </a:r>
            <a:endParaRPr lang="pl-PL" sz="3200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22" name="Line 5">
            <a:extLst>
              <a:ext uri="{FF2B5EF4-FFF2-40B4-BE49-F238E27FC236}">
                <a16:creationId xmlns:a16="http://schemas.microsoft.com/office/drawing/2014/main" id="{E495504B-696C-422F-A366-15491B2F62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4340" y="446378"/>
            <a:ext cx="252413" cy="0"/>
          </a:xfrm>
          <a:prstGeom prst="line">
            <a:avLst/>
          </a:prstGeom>
          <a:noFill/>
          <a:ln w="25400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l-PL"/>
          </a:p>
        </p:txBody>
      </p:sp>
      <p:sp>
        <p:nvSpPr>
          <p:cNvPr id="23" name="Łuk 22">
            <a:extLst>
              <a:ext uri="{FF2B5EF4-FFF2-40B4-BE49-F238E27FC236}">
                <a16:creationId xmlns:a16="http://schemas.microsoft.com/office/drawing/2014/main" id="{D0A296E6-2AEF-46BD-A804-626B922E6968}"/>
              </a:ext>
            </a:extLst>
          </p:cNvPr>
          <p:cNvSpPr/>
          <p:nvPr/>
        </p:nvSpPr>
        <p:spPr>
          <a:xfrm rot="16680882">
            <a:off x="1685378" y="3973526"/>
            <a:ext cx="866702" cy="83112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59D9DB30-A957-4241-B95B-E42F3C8C81D0}"/>
              </a:ext>
            </a:extLst>
          </p:cNvPr>
          <p:cNvSpPr/>
          <p:nvPr/>
        </p:nvSpPr>
        <p:spPr>
          <a:xfrm>
            <a:off x="1646806" y="3886866"/>
            <a:ext cx="3882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>
                <a:latin typeface="Calibri"/>
                <a:cs typeface="Calibri"/>
              </a:rPr>
              <a:t>ϕ</a:t>
            </a:r>
            <a:r>
              <a:rPr lang="pl-PL" sz="1200" baseline="-25000">
                <a:latin typeface="Calibri"/>
                <a:cs typeface="Calibri"/>
              </a:rPr>
              <a:t>12</a:t>
            </a:r>
            <a:endParaRPr lang="pl-PL" sz="1200" baseline="30000"/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056DC650-08B6-4B4D-8A59-CCE6DF00512E}"/>
              </a:ext>
            </a:extLst>
          </p:cNvPr>
          <p:cNvSpPr txBox="1"/>
          <p:nvPr/>
        </p:nvSpPr>
        <p:spPr>
          <a:xfrm>
            <a:off x="5080546" y="1819808"/>
            <a:ext cx="3704595" cy="1959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400" b="1" dirty="0" err="1">
                <a:latin typeface="Calibri"/>
                <a:cs typeface="Calibri"/>
              </a:rPr>
              <a:t>Coincidence</a:t>
            </a:r>
            <a:r>
              <a:rPr lang="pl-PL" sz="1400" b="1" dirty="0">
                <a:latin typeface="Calibri"/>
                <a:cs typeface="Calibri"/>
              </a:rPr>
              <a:t> of </a:t>
            </a:r>
            <a:r>
              <a:rPr lang="pl-PL" sz="1400" b="1" dirty="0" err="1">
                <a:latin typeface="Calibri"/>
                <a:cs typeface="Calibri"/>
              </a:rPr>
              <a:t>two</a:t>
            </a:r>
            <a:r>
              <a:rPr lang="pl-PL" sz="1400" b="1" dirty="0">
                <a:latin typeface="Calibri"/>
                <a:cs typeface="Calibri"/>
              </a:rPr>
              <a:t> </a:t>
            </a:r>
            <a:r>
              <a:rPr lang="pl-PL" sz="1400" b="1" dirty="0" err="1">
                <a:latin typeface="Calibri"/>
                <a:cs typeface="Calibri"/>
              </a:rPr>
              <a:t>protons</a:t>
            </a:r>
            <a:r>
              <a:rPr lang="pl-PL" sz="1400" b="1" dirty="0">
                <a:latin typeface="Calibri"/>
                <a:cs typeface="Calibri"/>
              </a:rPr>
              <a:t> </a:t>
            </a:r>
            <a:r>
              <a:rPr lang="pl-PL" sz="1400" b="1" dirty="0" err="1">
                <a:latin typeface="Calibri"/>
                <a:cs typeface="Calibri"/>
              </a:rPr>
              <a:t>registered</a:t>
            </a:r>
            <a:r>
              <a:rPr lang="pl-PL" sz="1400" b="1" dirty="0">
                <a:latin typeface="Calibri"/>
                <a:cs typeface="Calibri"/>
              </a:rPr>
              <a:t> in diagonal </a:t>
            </a:r>
            <a:r>
              <a:rPr lang="pl-PL" sz="1400" b="1" dirty="0" err="1">
                <a:latin typeface="Calibri"/>
                <a:cs typeface="Calibri"/>
              </a:rPr>
              <a:t>sectors</a:t>
            </a:r>
            <a:r>
              <a:rPr lang="pl-PL" sz="1400" b="1" dirty="0">
                <a:latin typeface="Calibri"/>
                <a:cs typeface="Calibri"/>
              </a:rPr>
              <a:t> of the BINA Wall: </a:t>
            </a:r>
          </a:p>
          <a:p>
            <a:pPr algn="l"/>
            <a:endParaRPr lang="pl-PL" sz="1400" dirty="0">
              <a:solidFill>
                <a:srgbClr val="00B050"/>
              </a:solidFill>
              <a:latin typeface="Calibri"/>
              <a:cs typeface="Calibri"/>
            </a:endParaRPr>
          </a:p>
          <a:p>
            <a:pPr algn="l"/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first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 proton in the </a:t>
            </a:r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BINAPol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</a:p>
          <a:p>
            <a:pPr algn="l"/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after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pC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scattering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, </a:t>
            </a:r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both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 L and R </a:t>
            </a:r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segments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are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within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 the </a:t>
            </a:r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BINAPol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lang="pl-PL" sz="1400" dirty="0" err="1">
                <a:solidFill>
                  <a:srgbClr val="00B050"/>
                </a:solidFill>
                <a:latin typeface="Calibri"/>
                <a:cs typeface="Calibri"/>
              </a:rPr>
              <a:t>acceptance</a:t>
            </a:r>
            <a:r>
              <a:rPr lang="pl-PL" sz="1400" dirty="0">
                <a:solidFill>
                  <a:srgbClr val="00B050"/>
                </a:solidFill>
                <a:latin typeface="Calibri"/>
                <a:cs typeface="Calibri"/>
              </a:rPr>
              <a:t>) </a:t>
            </a:r>
            <a:r>
              <a:rPr lang="pl-PL" sz="1400" dirty="0">
                <a:latin typeface="Calibri"/>
                <a:cs typeface="Calibri"/>
              </a:rPr>
              <a:t> </a:t>
            </a:r>
          </a:p>
          <a:p>
            <a:pPr algn="l"/>
            <a:endParaRPr lang="pl-PL" sz="1400" dirty="0">
              <a:latin typeface="Calibri"/>
              <a:cs typeface="Calibri"/>
            </a:endParaRPr>
          </a:p>
          <a:p>
            <a:pPr algn="l"/>
            <a:r>
              <a:rPr lang="pl-PL" sz="1400" dirty="0" err="1">
                <a:solidFill>
                  <a:srgbClr val="0070C0"/>
                </a:solidFill>
                <a:latin typeface="Calibri"/>
                <a:cs typeface="Calibri"/>
              </a:rPr>
              <a:t>second</a:t>
            </a:r>
            <a:r>
              <a:rPr lang="pl-PL" sz="1400" dirty="0">
                <a:solidFill>
                  <a:srgbClr val="0070C0"/>
                </a:solidFill>
                <a:latin typeface="Calibri"/>
                <a:cs typeface="Calibri"/>
              </a:rPr>
              <a:t> proton – in the diagonal </a:t>
            </a:r>
            <a:r>
              <a:rPr lang="pl-PL" sz="1400" dirty="0" err="1">
                <a:solidFill>
                  <a:srgbClr val="0070C0"/>
                </a:solidFill>
                <a:latin typeface="Calibri"/>
                <a:cs typeface="Calibri"/>
              </a:rPr>
              <a:t>sector</a:t>
            </a:r>
            <a:endParaRPr lang="pl-PL" sz="1400" dirty="0">
              <a:solidFill>
                <a:srgbClr val="0070C0"/>
              </a:solidFill>
              <a:latin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pole tekstowe 35">
                <a:extLst>
                  <a:ext uri="{FF2B5EF4-FFF2-40B4-BE49-F238E27FC236}">
                    <a16:creationId xmlns:a16="http://schemas.microsoft.com/office/drawing/2014/main" id="{5ED2B6F8-320B-44B7-9A8D-0CAB869CCE8B}"/>
                  </a:ext>
                </a:extLst>
              </p:cNvPr>
              <p:cNvSpPr txBox="1"/>
              <p:nvPr/>
            </p:nvSpPr>
            <p:spPr>
              <a:xfrm>
                <a:off x="5183598" y="4154010"/>
                <a:ext cx="2709844" cy="501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𝐴𝑆𝑌</m:t>
                      </m:r>
                      <m:r>
                        <a:rPr lang="pl-PL" sz="1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den>
                      </m:f>
                      <m:r>
                        <a:rPr lang="pl-PL" sz="1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p>
                      </m:sSup>
                      <m:sSub>
                        <m:sSubPr>
                          <m:ctrlP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func>
                        <m:funcPr>
                          <m:ctrlP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sz="1600" b="0" i="0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func>
                    </m:oMath>
                  </m:oMathPara>
                </a14:m>
                <a:endParaRPr lang="pl-PL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6" name="pole tekstowe 35">
                <a:extLst>
                  <a:ext uri="{FF2B5EF4-FFF2-40B4-BE49-F238E27FC236}">
                    <a16:creationId xmlns:a16="http://schemas.microsoft.com/office/drawing/2014/main" id="{5ED2B6F8-320B-44B7-9A8D-0CAB869CC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598" y="4154010"/>
                <a:ext cx="2709844" cy="5012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C072AB8-A2C0-4065-912E-5F215E119B55}"/>
              </a:ext>
            </a:extLst>
          </p:cNvPr>
          <p:cNvSpPr txBox="1"/>
          <p:nvPr/>
        </p:nvSpPr>
        <p:spPr>
          <a:xfrm>
            <a:off x="3009900" y="2665178"/>
            <a:ext cx="349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endParaRPr lang="pl-PL" sz="1100" b="1" baseline="-25000">
              <a:solidFill>
                <a:srgbClr val="FF0000"/>
              </a:solidFill>
            </a:endParaRP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1B7E2AAE-123F-4BDF-9165-0E3D9E9D279E}"/>
              </a:ext>
            </a:extLst>
          </p:cNvPr>
          <p:cNvSpPr txBox="1"/>
          <p:nvPr/>
        </p:nvSpPr>
        <p:spPr>
          <a:xfrm>
            <a:off x="3390900" y="2366728"/>
            <a:ext cx="349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endParaRPr lang="pl-PL" sz="1100" b="1" baseline="-25000">
              <a:solidFill>
                <a:srgbClr val="FF0000"/>
              </a:solidFill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BB768E71-FF3F-9358-5201-4BC1AEBD10D3}"/>
              </a:ext>
            </a:extLst>
          </p:cNvPr>
          <p:cNvCxnSpPr/>
          <p:nvPr/>
        </p:nvCxnSpPr>
        <p:spPr>
          <a:xfrm>
            <a:off x="7336465" y="4281377"/>
            <a:ext cx="49618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89159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>
            <a:extLst>
              <a:ext uri="{FF2B5EF4-FFF2-40B4-BE49-F238E27FC236}">
                <a16:creationId xmlns:a16="http://schemas.microsoft.com/office/drawing/2014/main" id="{B4F4C69E-1115-825A-22AC-E7AA7D2F1C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443">
            <a:off x="4704579" y="1369477"/>
            <a:ext cx="3213214" cy="2634183"/>
          </a:xfrm>
          <a:prstGeom prst="rect">
            <a:avLst/>
          </a:prstGeom>
        </p:spPr>
      </p:pic>
      <p:sp>
        <p:nvSpPr>
          <p:cNvPr id="7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l-PL"/>
              <a:t>CCB IAC 2026</a:t>
            </a:r>
            <a:endParaRPr lang="en-US" dirty="0"/>
          </a:p>
        </p:txBody>
      </p:sp>
      <p:sp>
        <p:nvSpPr>
          <p:cNvPr id="724996" name="Rectangle 4"/>
          <p:cNvSpPr>
            <a:spLocks noChangeArrowheads="1"/>
          </p:cNvSpPr>
          <p:nvPr/>
        </p:nvSpPr>
        <p:spPr bwMode="auto">
          <a:xfrm>
            <a:off x="-87087" y="317500"/>
            <a:ext cx="9329057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buFontTx/>
              <a:buNone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MWDC and DAQ commissioning </a:t>
            </a:r>
          </a:p>
          <a:p>
            <a:pPr>
              <a:buFontTx/>
              <a:buNone/>
            </a:pP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(test run without BINA)</a:t>
            </a:r>
            <a:endParaRPr lang="pl-PL" sz="3200" dirty="0">
              <a:solidFill>
                <a:srgbClr val="0033CC"/>
              </a:solidFill>
              <a:latin typeface="Calibri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3BE6FC5-D992-432C-A409-C0772172AF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3" y="4880390"/>
            <a:ext cx="2175423" cy="1308121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7076162" y="3162962"/>
            <a:ext cx="5016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/>
              <a:t>CD</a:t>
            </a:r>
            <a:r>
              <a:rPr lang="pl-PL" sz="900" baseline="-25000" dirty="0"/>
              <a:t>2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9B3237E-8FE3-4322-9B55-47130F0FED7F}"/>
              </a:ext>
            </a:extLst>
          </p:cNvPr>
          <p:cNvSpPr txBox="1"/>
          <p:nvPr/>
        </p:nvSpPr>
        <p:spPr>
          <a:xfrm rot="20493306">
            <a:off x="6056024" y="3409092"/>
            <a:ext cx="6055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b="1">
                <a:solidFill>
                  <a:schemeClr val="bg1"/>
                </a:solidFill>
              </a:rPr>
              <a:t>MWDC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A15AEF5-7A28-4D4E-8224-B40AD5E7EC74}"/>
              </a:ext>
            </a:extLst>
          </p:cNvPr>
          <p:cNvSpPr txBox="1"/>
          <p:nvPr/>
        </p:nvSpPr>
        <p:spPr>
          <a:xfrm>
            <a:off x="7477765" y="3256632"/>
            <a:ext cx="5388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/>
              <a:t>beam</a:t>
            </a:r>
            <a:endParaRPr lang="pl-PL" sz="900" baseline="-2500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1A13027-B474-4270-BCF2-B342B9E62A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4" t="16912" r="6263" b="25543"/>
          <a:stretch/>
        </p:blipFill>
        <p:spPr>
          <a:xfrm rot="5400000">
            <a:off x="-421460" y="2213977"/>
            <a:ext cx="2529361" cy="919768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869B405D-609F-DEF8-F010-D77EE6B923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783" y="1409180"/>
            <a:ext cx="2075373" cy="252936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F0B756C4-7A3D-79DE-0769-FADA74ADC4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545" y="1291551"/>
            <a:ext cx="1092446" cy="1479698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6BA6108-A62D-4636-B830-CF278D3B3E1C}"/>
              </a:ext>
            </a:extLst>
          </p:cNvPr>
          <p:cNvSpPr txBox="1"/>
          <p:nvPr/>
        </p:nvSpPr>
        <p:spPr>
          <a:xfrm>
            <a:off x="2351177" y="4127216"/>
            <a:ext cx="62750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pl-PL" sz="1400" dirty="0">
                <a:latin typeface="Calibri"/>
                <a:cs typeface="Calibri"/>
              </a:rPr>
              <a:t>MWDC –  </a:t>
            </a:r>
            <a:r>
              <a:rPr lang="pl-PL" sz="1400" dirty="0" err="1">
                <a:latin typeface="Calibri"/>
                <a:cs typeface="Calibri"/>
              </a:rPr>
              <a:t>commissioned</a:t>
            </a:r>
            <a:r>
              <a:rPr lang="pl-PL" sz="1400" dirty="0">
                <a:latin typeface="Calibri"/>
                <a:cs typeface="Calibri"/>
              </a:rPr>
              <a:t>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pl-PL" sz="1400" dirty="0">
                <a:latin typeface="Calibri"/>
                <a:cs typeface="Calibri"/>
              </a:rPr>
              <a:t>CD</a:t>
            </a:r>
            <a:r>
              <a:rPr lang="pl-PL" sz="1400" baseline="-25000" dirty="0">
                <a:latin typeface="Calibri"/>
                <a:cs typeface="Calibri"/>
              </a:rPr>
              <a:t>2</a:t>
            </a:r>
            <a:r>
              <a:rPr lang="pl-PL" sz="1400" dirty="0">
                <a:latin typeface="Calibri"/>
                <a:cs typeface="Calibri"/>
              </a:rPr>
              <a:t> target, 2 mm </a:t>
            </a:r>
            <a:r>
              <a:rPr lang="pl-PL" sz="1400" dirty="0" err="1">
                <a:latin typeface="Calibri"/>
                <a:cs typeface="Calibri"/>
              </a:rPr>
              <a:t>thick</a:t>
            </a:r>
            <a:endParaRPr lang="pl-PL" sz="1400" dirty="0">
              <a:latin typeface="Calibri"/>
              <a:cs typeface="Calibri"/>
            </a:endParaRP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pl-PL" sz="1400" dirty="0" err="1">
                <a:latin typeface="Calibri"/>
                <a:cs typeface="Calibri"/>
              </a:rPr>
              <a:t>simple</a:t>
            </a:r>
            <a:r>
              <a:rPr lang="pl-PL" sz="1400" dirty="0">
                <a:latin typeface="Calibri"/>
                <a:cs typeface="Calibri"/>
              </a:rPr>
              <a:t>,  a </a:t>
            </a:r>
            <a:r>
              <a:rPr lang="pl-PL" sz="1400" dirty="0" err="1">
                <a:latin typeface="Calibri"/>
                <a:cs typeface="Calibri"/>
              </a:rPr>
              <a:t>few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types</a:t>
            </a:r>
            <a:r>
              <a:rPr lang="pl-PL" sz="1400" dirty="0">
                <a:latin typeface="Calibri"/>
                <a:cs typeface="Calibri"/>
              </a:rPr>
              <a:t> of </a:t>
            </a:r>
            <a:r>
              <a:rPr lang="pl-PL" sz="1400" dirty="0" err="1">
                <a:latin typeface="Calibri"/>
                <a:cs typeface="Calibri"/>
              </a:rPr>
              <a:t>characteristic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events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were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collected</a:t>
            </a:r>
            <a:r>
              <a:rPr lang="pl-PL" sz="1400" dirty="0">
                <a:latin typeface="Calibri"/>
                <a:cs typeface="Calibri"/>
              </a:rPr>
              <a:t>;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pl-PL" sz="1400" dirty="0" err="1">
                <a:latin typeface="Calibri"/>
                <a:cs typeface="Calibri"/>
              </a:rPr>
              <a:t>runs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without</a:t>
            </a:r>
            <a:r>
              <a:rPr lang="pl-PL" sz="1400" dirty="0">
                <a:latin typeface="Calibri"/>
                <a:cs typeface="Calibri"/>
              </a:rPr>
              <a:t> the target </a:t>
            </a:r>
            <a:r>
              <a:rPr lang="pl-PL" sz="1400" dirty="0" err="1">
                <a:latin typeface="Calibri"/>
                <a:cs typeface="Calibri"/>
              </a:rPr>
              <a:t>were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also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conducted</a:t>
            </a:r>
            <a:r>
              <a:rPr lang="pl-PL" sz="1400" dirty="0">
                <a:latin typeface="Calibri"/>
                <a:cs typeface="Calibri"/>
              </a:rPr>
              <a:t>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pl-PL" sz="1400" dirty="0">
                <a:latin typeface="Calibri"/>
                <a:cs typeface="Calibri"/>
              </a:rPr>
              <a:t>Plastic </a:t>
            </a:r>
            <a:r>
              <a:rPr lang="pl-PL" sz="1400" dirty="0" err="1">
                <a:latin typeface="Calibri"/>
                <a:cs typeface="Calibri"/>
              </a:rPr>
              <a:t>Scintillator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Hodoscope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made</a:t>
            </a:r>
            <a:r>
              <a:rPr lang="pl-PL" sz="1400" dirty="0">
                <a:latin typeface="Calibri"/>
                <a:cs typeface="Calibri"/>
              </a:rPr>
              <a:t> of 6 </a:t>
            </a:r>
            <a:r>
              <a:rPr lang="pl-PL" sz="1400" dirty="0" err="1">
                <a:latin typeface="Calibri"/>
                <a:cs typeface="Calibri"/>
              </a:rPr>
              <a:t>scintillators</a:t>
            </a:r>
            <a:r>
              <a:rPr lang="pl-PL" sz="1400" dirty="0">
                <a:latin typeface="Calibri"/>
                <a:cs typeface="Calibri"/>
              </a:rPr>
              <a:t> with </a:t>
            </a:r>
            <a:r>
              <a:rPr lang="pl-PL" sz="1400" dirty="0" err="1">
                <a:latin typeface="Calibri"/>
                <a:cs typeface="Calibri"/>
              </a:rPr>
              <a:t>two-side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readout</a:t>
            </a:r>
            <a:r>
              <a:rPr lang="pl-PL" sz="1400" dirty="0">
                <a:latin typeface="Calibri"/>
                <a:cs typeface="Calibri"/>
              </a:rPr>
              <a:t> was </a:t>
            </a:r>
            <a:r>
              <a:rPr lang="pl-PL" sz="1400" dirty="0" err="1">
                <a:latin typeface="Calibri"/>
                <a:cs typeface="Calibri"/>
              </a:rPr>
              <a:t>used</a:t>
            </a:r>
            <a:r>
              <a:rPr lang="pl-PL" sz="1400" dirty="0">
                <a:latin typeface="Calibri"/>
                <a:cs typeface="Calibri"/>
              </a:rPr>
              <a:t> for: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pl-PL" sz="1400" dirty="0" err="1">
                <a:latin typeface="Calibri"/>
                <a:cs typeface="Calibri"/>
              </a:rPr>
              <a:t>trigger</a:t>
            </a:r>
            <a:r>
              <a:rPr lang="pl-PL" sz="1400" dirty="0">
                <a:latin typeface="Calibri"/>
                <a:cs typeface="Calibri"/>
              </a:rPr>
              <a:t>,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pl-PL" sz="1400" dirty="0" err="1">
                <a:latin typeface="Calibri"/>
                <a:cs typeface="Calibri"/>
              </a:rPr>
              <a:t>time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reference</a:t>
            </a:r>
            <a:r>
              <a:rPr lang="pl-PL" sz="1400" dirty="0">
                <a:latin typeface="Calibri"/>
                <a:cs typeface="Calibri"/>
              </a:rPr>
              <a:t> for </a:t>
            </a:r>
            <a:r>
              <a:rPr lang="pl-PL" sz="1400" dirty="0" err="1">
                <a:latin typeface="Calibri"/>
                <a:cs typeface="Calibri"/>
              </a:rPr>
              <a:t>Drift</a:t>
            </a:r>
            <a:r>
              <a:rPr lang="pl-PL" sz="1400" dirty="0">
                <a:latin typeface="Calibri"/>
                <a:cs typeface="Calibri"/>
              </a:rPr>
              <a:t> Time,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</a:pPr>
            <a:r>
              <a:rPr lang="pl-PL" sz="1400" dirty="0" err="1">
                <a:latin typeface="Calibri"/>
                <a:cs typeface="Calibri"/>
              </a:rPr>
              <a:t>collecting</a:t>
            </a:r>
            <a:r>
              <a:rPr lang="pl-PL" sz="1400" dirty="0">
                <a:latin typeface="Calibri"/>
                <a:cs typeface="Calibri"/>
              </a:rPr>
              <a:t> the </a:t>
            </a:r>
            <a:r>
              <a:rPr lang="pl-PL" sz="1400" dirty="0" err="1">
                <a:latin typeface="Calibri"/>
                <a:cs typeface="Calibri"/>
              </a:rPr>
              <a:t>energy</a:t>
            </a:r>
            <a:r>
              <a:rPr lang="pl-PL" sz="1400" dirty="0">
                <a:latin typeface="Calibri"/>
                <a:cs typeface="Calibri"/>
              </a:rPr>
              <a:t> spectra.</a:t>
            </a:r>
          </a:p>
          <a:p>
            <a:pPr algn="l"/>
            <a:endParaRPr lang="pl-PL" sz="1400" dirty="0">
              <a:latin typeface="Calibri"/>
              <a:cs typeface="Calibri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1AC0BE3-C858-49CA-91E2-53B1F93FF46D}"/>
              </a:ext>
            </a:extLst>
          </p:cNvPr>
          <p:cNvSpPr txBox="1"/>
          <p:nvPr/>
        </p:nvSpPr>
        <p:spPr>
          <a:xfrm>
            <a:off x="8033149" y="2000277"/>
            <a:ext cx="416577" cy="230832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900" dirty="0"/>
              <a:t>CD</a:t>
            </a:r>
            <a:r>
              <a:rPr lang="pl-PL" sz="900" baseline="-25000" dirty="0"/>
              <a:t>2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0476037-4194-48E8-80DD-E75A9926E9D9}"/>
              </a:ext>
            </a:extLst>
          </p:cNvPr>
          <p:cNvSpPr txBox="1"/>
          <p:nvPr/>
        </p:nvSpPr>
        <p:spPr>
          <a:xfrm>
            <a:off x="5991369" y="2022405"/>
            <a:ext cx="1254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800"/>
              <a:t>distance from CD</a:t>
            </a:r>
            <a:r>
              <a:rPr lang="pl-PL" sz="800" baseline="-25000"/>
              <a:t>2</a:t>
            </a:r>
            <a:r>
              <a:rPr lang="pl-PL" sz="800"/>
              <a:t>: 273 cm</a:t>
            </a:r>
          </a:p>
          <a:p>
            <a:pPr algn="l"/>
            <a:r>
              <a:rPr lang="pl-PL" sz="800"/>
              <a:t>angle: 21 deg</a:t>
            </a:r>
          </a:p>
        </p:txBody>
      </p:sp>
    </p:spTree>
    <p:extLst>
      <p:ext uri="{BB962C8B-B14F-4D97-AF65-F5344CB8AC3E}">
        <p14:creationId xmlns:p14="http://schemas.microsoft.com/office/powerpoint/2010/main" val="3262163166"/>
      </p:ext>
    </p:extLst>
  </p:cSld>
  <p:clrMapOvr>
    <a:masterClrMapping/>
  </p:clrMapOvr>
  <p:transition spd="med">
    <p:split orient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398B413-583A-B0A9-8C81-D1185A0F6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pic>
        <p:nvPicPr>
          <p:cNvPr id="1026" name="Picture 2" descr="Photo of V792">
            <a:extLst>
              <a:ext uri="{FF2B5EF4-FFF2-40B4-BE49-F238E27FC236}">
                <a16:creationId xmlns:a16="http://schemas.microsoft.com/office/drawing/2014/main" id="{CFFF1E9C-686D-6300-BB6B-AD6E9ED91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62" y="1670528"/>
            <a:ext cx="720852" cy="301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4DAAA76-7BF9-F05D-1FA7-0C6D9FCD96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4" r="39000"/>
          <a:stretch/>
        </p:blipFill>
        <p:spPr>
          <a:xfrm rot="10800000">
            <a:off x="7838579" y="1159991"/>
            <a:ext cx="835734" cy="202062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92708474-EB1C-BCFC-3D04-5293A64020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8" t="7692" r="15107" b="2308"/>
          <a:stretch/>
        </p:blipFill>
        <p:spPr>
          <a:xfrm>
            <a:off x="2608533" y="3418870"/>
            <a:ext cx="2196264" cy="1528354"/>
          </a:xfrm>
          <a:prstGeom prst="rect">
            <a:avLst/>
          </a:prstGeom>
        </p:spPr>
      </p:pic>
      <p:pic>
        <p:nvPicPr>
          <p:cNvPr id="1028" name="Picture 4" descr="Photo of V1190A-2ESST">
            <a:extLst>
              <a:ext uri="{FF2B5EF4-FFF2-40B4-BE49-F238E27FC236}">
                <a16:creationId xmlns:a16="http://schemas.microsoft.com/office/drawing/2014/main" id="{7B9FACF3-1DAF-FACC-DF7C-5562E1744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883" y="1670528"/>
            <a:ext cx="807508" cy="302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B2B3F96-48D6-23C8-796E-DD2D540B5A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8" t="40055" r="50000" b="30388"/>
          <a:stretch/>
        </p:blipFill>
        <p:spPr>
          <a:xfrm>
            <a:off x="2619250" y="1638882"/>
            <a:ext cx="2196264" cy="1698169"/>
          </a:xfrm>
          <a:prstGeom prst="rect">
            <a:avLst/>
          </a:prstGeom>
        </p:spPr>
      </p:pic>
      <p:pic>
        <p:nvPicPr>
          <p:cNvPr id="1032" name="Picture 8" descr="777796-01">
            <a:extLst>
              <a:ext uri="{FF2B5EF4-FFF2-40B4-BE49-F238E27FC236}">
                <a16:creationId xmlns:a16="http://schemas.microsoft.com/office/drawing/2014/main" id="{2FA9FAF1-C807-3E65-4819-9FEC80E57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845" y="4387538"/>
            <a:ext cx="2368550" cy="236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782536-01">
            <a:extLst>
              <a:ext uri="{FF2B5EF4-FFF2-40B4-BE49-F238E27FC236}">
                <a16:creationId xmlns:a16="http://schemas.microsoft.com/office/drawing/2014/main" id="{4091BD04-8C03-6353-A30A-326A06B45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305" y="5090134"/>
            <a:ext cx="1946656" cy="133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2AE2AE68-ED44-B261-F6C2-C174B145973B}"/>
              </a:ext>
            </a:extLst>
          </p:cNvPr>
          <p:cNvSpPr txBox="1"/>
          <p:nvPr/>
        </p:nvSpPr>
        <p:spPr>
          <a:xfrm>
            <a:off x="16384" y="4876812"/>
            <a:ext cx="3187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200" dirty="0"/>
              <a:t>Test setup: </a:t>
            </a:r>
          </a:p>
          <a:p>
            <a:pPr algn="l"/>
            <a:r>
              <a:rPr lang="pl-PL" sz="1200" b="1" dirty="0"/>
              <a:t>1 ADC </a:t>
            </a:r>
            <a:r>
              <a:rPr lang="pl-PL" sz="1200" dirty="0"/>
              <a:t>(12#) + </a:t>
            </a:r>
            <a:r>
              <a:rPr lang="pl-PL" sz="1200" b="1" dirty="0"/>
              <a:t>2 </a:t>
            </a:r>
            <a:r>
              <a:rPr lang="pl-PL" sz="1200" b="1" dirty="0" err="1"/>
              <a:t>TDC’s</a:t>
            </a:r>
            <a:r>
              <a:rPr lang="pl-PL" sz="1200" b="1" dirty="0"/>
              <a:t> </a:t>
            </a:r>
            <a:r>
              <a:rPr lang="pl-PL" sz="1200" dirty="0"/>
              <a:t>(220#) </a:t>
            </a:r>
          </a:p>
          <a:p>
            <a:pPr algn="l"/>
            <a:r>
              <a:rPr lang="pl-PL" sz="1200" dirty="0" err="1"/>
              <a:t>Throughput</a:t>
            </a:r>
            <a:r>
              <a:rPr lang="pl-PL" sz="1200" dirty="0"/>
              <a:t> : 2.7 </a:t>
            </a:r>
            <a:r>
              <a:rPr lang="pl-PL" sz="1200" dirty="0" err="1"/>
              <a:t>Mbytes</a:t>
            </a:r>
            <a:r>
              <a:rPr lang="pl-PL" sz="1200" dirty="0"/>
              <a:t>/s</a:t>
            </a:r>
          </a:p>
          <a:p>
            <a:pPr algn="l"/>
            <a:endParaRPr lang="pl-PL" sz="1200" dirty="0"/>
          </a:p>
          <a:p>
            <a:pPr algn="l"/>
            <a:r>
              <a:rPr lang="pl-PL" sz="1200" dirty="0"/>
              <a:t>Full setup: </a:t>
            </a:r>
          </a:p>
          <a:p>
            <a:pPr algn="l"/>
            <a:r>
              <a:rPr lang="pl-PL" sz="1200" b="1" dirty="0"/>
              <a:t>3 </a:t>
            </a:r>
            <a:r>
              <a:rPr lang="pl-PL" sz="1200" b="1" dirty="0" err="1"/>
              <a:t>ADC’s</a:t>
            </a:r>
            <a:r>
              <a:rPr lang="pl-PL" sz="1200" b="1" dirty="0"/>
              <a:t> </a:t>
            </a:r>
            <a:r>
              <a:rPr lang="pl-PL" sz="1200" dirty="0"/>
              <a:t>(60#) + </a:t>
            </a:r>
            <a:r>
              <a:rPr lang="pl-PL" sz="1200" b="1" dirty="0"/>
              <a:t>6 </a:t>
            </a:r>
            <a:r>
              <a:rPr lang="pl-PL" sz="1200" b="1" dirty="0" err="1"/>
              <a:t>TDC’s</a:t>
            </a:r>
            <a:r>
              <a:rPr lang="pl-PL" sz="1200" b="1" dirty="0"/>
              <a:t> </a:t>
            </a:r>
            <a:r>
              <a:rPr lang="pl-PL" sz="1200" dirty="0"/>
              <a:t>(780#) </a:t>
            </a:r>
            <a:endParaRPr lang="pl-PL" sz="1200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E1B7221-A71A-E346-8028-58D70ED89353}"/>
              </a:ext>
            </a:extLst>
          </p:cNvPr>
          <p:cNvSpPr txBox="1"/>
          <p:nvPr/>
        </p:nvSpPr>
        <p:spPr>
          <a:xfrm>
            <a:off x="627321" y="967106"/>
            <a:ext cx="4110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600" dirty="0"/>
              <a:t>Migration to DAQ </a:t>
            </a:r>
            <a:r>
              <a:rPr lang="pl-PL" sz="1600" dirty="0" err="1"/>
              <a:t>based</a:t>
            </a:r>
            <a:r>
              <a:rPr lang="pl-PL" sz="1600" dirty="0"/>
              <a:t> on VME </a:t>
            </a:r>
            <a:r>
              <a:rPr lang="pl-PL" sz="1600" dirty="0" err="1"/>
              <a:t>modules</a:t>
            </a:r>
            <a:r>
              <a:rPr lang="pl-PL" sz="1600" dirty="0"/>
              <a:t>, </a:t>
            </a:r>
            <a:r>
              <a:rPr lang="pl-PL" sz="1600" dirty="0" err="1"/>
              <a:t>optical</a:t>
            </a:r>
            <a:r>
              <a:rPr lang="pl-PL" sz="1600" dirty="0"/>
              <a:t> link </a:t>
            </a:r>
            <a:r>
              <a:rPr lang="pl-PL" sz="1600" dirty="0" err="1"/>
              <a:t>bridge</a:t>
            </a:r>
            <a:r>
              <a:rPr lang="pl-PL" sz="1000" dirty="0"/>
              <a:t>,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1457D5C-1752-30BB-CD8B-ED5E27FFD767}"/>
              </a:ext>
            </a:extLst>
          </p:cNvPr>
          <p:cNvSpPr txBox="1">
            <a:spLocks noChangeArrowheads="1"/>
          </p:cNvSpPr>
          <p:nvPr/>
        </p:nvSpPr>
        <p:spPr>
          <a:xfrm>
            <a:off x="228601" y="277813"/>
            <a:ext cx="8641454" cy="8020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Electronics &amp; DAQ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1979784F-4395-DE12-3257-B253703A1052}"/>
              </a:ext>
            </a:extLst>
          </p:cNvPr>
          <p:cNvSpPr txBox="1"/>
          <p:nvPr/>
        </p:nvSpPr>
        <p:spPr>
          <a:xfrm>
            <a:off x="6816939" y="1234969"/>
            <a:ext cx="1016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400" dirty="0"/>
              <a:t>HV for MWDC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B9067136-A13A-1B5E-C876-2F473D20F6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700" y="3246304"/>
            <a:ext cx="2592148" cy="1394192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18B25C6-755F-55A1-3BB3-19BE5B8739A8}"/>
              </a:ext>
            </a:extLst>
          </p:cNvPr>
          <p:cNvSpPr txBox="1"/>
          <p:nvPr/>
        </p:nvSpPr>
        <p:spPr>
          <a:xfrm>
            <a:off x="5272206" y="2506447"/>
            <a:ext cx="24008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400"/>
              <a:t>Low Voltage &amp; </a:t>
            </a:r>
            <a:r>
              <a:rPr lang="pl-PL" sz="1400" dirty="0" err="1"/>
              <a:t>Thresholds</a:t>
            </a:r>
            <a:endParaRPr lang="pl-PL" sz="1400" dirty="0"/>
          </a:p>
          <a:p>
            <a:pPr algn="l"/>
            <a:r>
              <a:rPr lang="pl-PL" sz="1400" dirty="0"/>
              <a:t>for MWDC </a:t>
            </a:r>
            <a:r>
              <a:rPr lang="pl-PL" sz="1400" dirty="0" err="1"/>
              <a:t>electronics</a:t>
            </a:r>
            <a:r>
              <a:rPr lang="pl-PL" sz="1600" dirty="0"/>
              <a:t> 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352162428"/>
      </p:ext>
    </p:extLst>
  </p:cSld>
  <p:clrMapOvr>
    <a:masterClrMapping/>
  </p:clrMapOvr>
  <p:transition spd="med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D7AA994-A3E1-AD60-6883-BD85A01A3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B64722D0-1FEF-4121-A37D-02ECEF0D6CCC}"/>
              </a:ext>
            </a:extLst>
          </p:cNvPr>
          <p:cNvSpPr txBox="1">
            <a:spLocks noChangeArrowheads="1"/>
          </p:cNvSpPr>
          <p:nvPr/>
        </p:nvSpPr>
        <p:spPr>
          <a:xfrm>
            <a:off x="5048249" y="277813"/>
            <a:ext cx="3821805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2800">
                <a:solidFill>
                  <a:srgbClr val="0033CC"/>
                </a:solidFill>
                <a:latin typeface="Calibri" pitchFamily="34" charset="0"/>
              </a:rPr>
              <a:t>Test Measurement Hodoscope Spectra</a:t>
            </a: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2929B747-8E17-4237-8C3A-E890A229F569}"/>
              </a:ext>
            </a:extLst>
          </p:cNvPr>
          <p:cNvSpPr txBox="1"/>
          <p:nvPr/>
        </p:nvSpPr>
        <p:spPr>
          <a:xfrm>
            <a:off x="4200193" y="1295780"/>
            <a:ext cx="494380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l-PL" sz="1400" dirty="0" err="1">
                <a:latin typeface="Calibri"/>
                <a:cs typeface="Calibri"/>
              </a:rPr>
              <a:t>Main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peaks</a:t>
            </a:r>
            <a:r>
              <a:rPr lang="pl-PL" sz="1400" dirty="0">
                <a:latin typeface="Calibri"/>
                <a:cs typeface="Calibri"/>
              </a:rPr>
              <a:t> in </a:t>
            </a:r>
            <a:r>
              <a:rPr lang="pl-PL" sz="1400" dirty="0" err="1">
                <a:latin typeface="Calibri"/>
                <a:cs typeface="Calibri"/>
              </a:rPr>
              <a:t>energy</a:t>
            </a:r>
            <a:r>
              <a:rPr lang="pl-PL" sz="1400" dirty="0">
                <a:latin typeface="Calibri"/>
                <a:cs typeface="Calibri"/>
              </a:rPr>
              <a:t> spectra: 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400" b="1" dirty="0" err="1">
                <a:solidFill>
                  <a:srgbClr val="38A838"/>
                </a:solidFill>
                <a:latin typeface="Calibri"/>
                <a:cs typeface="Calibri"/>
              </a:rPr>
              <a:t>protons</a:t>
            </a:r>
            <a:r>
              <a:rPr lang="pl-PL" sz="1400" dirty="0">
                <a:latin typeface="Calibri"/>
                <a:cs typeface="Calibri"/>
              </a:rPr>
              <a:t> and </a:t>
            </a:r>
            <a:r>
              <a:rPr lang="pl-PL" sz="1400" b="1" dirty="0" err="1">
                <a:solidFill>
                  <a:srgbClr val="FF0000"/>
                </a:solidFill>
                <a:latin typeface="Calibri"/>
                <a:cs typeface="Calibri"/>
              </a:rPr>
              <a:t>deuterons</a:t>
            </a:r>
            <a:r>
              <a:rPr lang="pl-PL" sz="1400" dirty="0">
                <a:latin typeface="Calibri"/>
                <a:cs typeface="Calibri"/>
              </a:rPr>
              <a:t> from </a:t>
            </a:r>
            <a:r>
              <a:rPr lang="pl-PL" sz="1400" dirty="0" err="1">
                <a:latin typeface="Calibri"/>
                <a:cs typeface="Calibri"/>
              </a:rPr>
              <a:t>pd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elastic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scattering</a:t>
            </a:r>
            <a:r>
              <a:rPr lang="pl-PL" sz="1400" dirty="0">
                <a:latin typeface="Calibri"/>
                <a:cs typeface="Calibri"/>
              </a:rPr>
              <a:t> (CD</a:t>
            </a:r>
            <a:r>
              <a:rPr lang="pl-PL" sz="1400" baseline="-25000" dirty="0">
                <a:latin typeface="Calibri"/>
                <a:cs typeface="Calibri"/>
              </a:rPr>
              <a:t>2</a:t>
            </a:r>
            <a:r>
              <a:rPr lang="pl-PL" sz="1400" dirty="0">
                <a:latin typeface="Calibri"/>
                <a:cs typeface="Calibri"/>
              </a:rPr>
              <a:t> target)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400" b="1" dirty="0" err="1">
                <a:solidFill>
                  <a:srgbClr val="7030A0"/>
                </a:solidFill>
                <a:latin typeface="Calibri"/>
                <a:cs typeface="Calibri"/>
              </a:rPr>
              <a:t>protons</a:t>
            </a:r>
            <a:r>
              <a:rPr lang="pl-PL" sz="1400" dirty="0">
                <a:solidFill>
                  <a:srgbClr val="7030A0"/>
                </a:solidFill>
                <a:latin typeface="Calibri"/>
                <a:cs typeface="Calibri"/>
              </a:rPr>
              <a:t> from </a:t>
            </a:r>
            <a:r>
              <a:rPr lang="pl-PL" sz="1400" dirty="0" err="1">
                <a:solidFill>
                  <a:srgbClr val="7030A0"/>
                </a:solidFill>
                <a:latin typeface="Calibri"/>
                <a:cs typeface="Calibri"/>
              </a:rPr>
              <a:t>elastic</a:t>
            </a:r>
            <a:r>
              <a:rPr lang="pl-PL" sz="1400" dirty="0">
                <a:solidFill>
                  <a:srgbClr val="7030A0"/>
                </a:solidFill>
                <a:latin typeface="Calibri"/>
                <a:cs typeface="Calibri"/>
              </a:rPr>
              <a:t> </a:t>
            </a:r>
            <a:r>
              <a:rPr lang="pl-PL" sz="1400" dirty="0" err="1">
                <a:solidFill>
                  <a:srgbClr val="7030A0"/>
                </a:solidFill>
                <a:latin typeface="Calibri"/>
                <a:cs typeface="Calibri"/>
              </a:rPr>
              <a:t>scattering</a:t>
            </a:r>
            <a:r>
              <a:rPr lang="pl-PL" sz="1400" dirty="0">
                <a:solidFill>
                  <a:srgbClr val="7030A0"/>
                </a:solidFill>
                <a:latin typeface="Calibri"/>
                <a:cs typeface="Calibri"/>
              </a:rPr>
              <a:t> on heavy </a:t>
            </a:r>
            <a:r>
              <a:rPr lang="pl-PL" sz="1400" dirty="0" err="1">
                <a:solidFill>
                  <a:srgbClr val="7030A0"/>
                </a:solidFill>
                <a:latin typeface="Calibri"/>
                <a:cs typeface="Calibri"/>
              </a:rPr>
              <a:t>targets</a:t>
            </a:r>
            <a:r>
              <a:rPr lang="pl-PL" sz="1400" dirty="0">
                <a:solidFill>
                  <a:srgbClr val="7030A0"/>
                </a:solidFill>
                <a:latin typeface="Calibri"/>
                <a:cs typeface="Calibri"/>
              </a:rPr>
              <a:t> (C, Ti, </a:t>
            </a:r>
            <a:r>
              <a:rPr lang="pl-PL" sz="1400" dirty="0" err="1">
                <a:solidFill>
                  <a:srgbClr val="7030A0"/>
                </a:solidFill>
                <a:latin typeface="Calibri"/>
                <a:cs typeface="Calibri"/>
              </a:rPr>
              <a:t>air</a:t>
            </a:r>
            <a:r>
              <a:rPr lang="pl-PL" sz="1400" dirty="0">
                <a:solidFill>
                  <a:srgbClr val="7030A0"/>
                </a:solidFill>
                <a:latin typeface="Calibri"/>
                <a:cs typeface="Calibri"/>
              </a:rPr>
              <a:t>)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4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4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4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4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4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4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4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4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pl-PL" sz="1400" dirty="0">
              <a:solidFill>
                <a:srgbClr val="7030A0"/>
              </a:solidFill>
              <a:latin typeface="Calibri"/>
              <a:cs typeface="Calibri"/>
            </a:endParaRPr>
          </a:p>
          <a:p>
            <a:pPr algn="l"/>
            <a:r>
              <a:rPr lang="pl-PL" sz="1400" dirty="0" err="1">
                <a:latin typeface="Calibri"/>
                <a:cs typeface="Calibri"/>
              </a:rPr>
              <a:t>Beam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energies</a:t>
            </a:r>
            <a:r>
              <a:rPr lang="pl-PL" sz="1400" dirty="0">
                <a:latin typeface="Calibri"/>
                <a:cs typeface="Calibri"/>
              </a:rPr>
              <a:t>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400" dirty="0">
                <a:latin typeface="Calibri"/>
                <a:cs typeface="Calibri"/>
              </a:rPr>
              <a:t>100 </a:t>
            </a:r>
            <a:r>
              <a:rPr lang="pl-PL" sz="1400" dirty="0" err="1">
                <a:latin typeface="Calibri"/>
                <a:cs typeface="Calibri"/>
              </a:rPr>
              <a:t>MeV</a:t>
            </a:r>
            <a:r>
              <a:rPr lang="pl-PL" sz="1400" dirty="0">
                <a:latin typeface="Calibri"/>
                <a:cs typeface="Calibri"/>
              </a:rPr>
              <a:t> – </a:t>
            </a:r>
            <a:r>
              <a:rPr lang="pl-PL" sz="1400" dirty="0" err="1">
                <a:latin typeface="Calibri"/>
                <a:cs typeface="Calibri"/>
              </a:rPr>
              <a:t>all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particles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stopped</a:t>
            </a:r>
            <a:r>
              <a:rPr lang="pl-PL" sz="1400" dirty="0">
                <a:latin typeface="Calibri"/>
                <a:cs typeface="Calibri"/>
              </a:rPr>
              <a:t> in the </a:t>
            </a:r>
            <a:r>
              <a:rPr lang="pl-PL" sz="1400" dirty="0" err="1">
                <a:latin typeface="Calibri"/>
                <a:cs typeface="Calibri"/>
              </a:rPr>
              <a:t>hodoscope</a:t>
            </a:r>
            <a:endParaRPr lang="pl-PL" sz="1400" dirty="0"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400" dirty="0">
                <a:latin typeface="Calibri"/>
                <a:cs typeface="Calibri"/>
              </a:rPr>
              <a:t>135 </a:t>
            </a:r>
            <a:r>
              <a:rPr lang="pl-PL" sz="1400" dirty="0" err="1">
                <a:latin typeface="Calibri"/>
                <a:cs typeface="Calibri"/>
              </a:rPr>
              <a:t>MeV</a:t>
            </a:r>
            <a:r>
              <a:rPr lang="pl-PL" sz="1400" dirty="0">
                <a:latin typeface="Calibri"/>
                <a:cs typeface="Calibri"/>
              </a:rPr>
              <a:t> – </a:t>
            </a:r>
            <a:r>
              <a:rPr lang="pl-PL" sz="1400" dirty="0" err="1">
                <a:latin typeface="Calibri"/>
                <a:cs typeface="Calibri"/>
              </a:rPr>
              <a:t>protons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scattered</a:t>
            </a:r>
            <a:r>
              <a:rPr lang="pl-PL" sz="1400" dirty="0">
                <a:latin typeface="Calibri"/>
                <a:cs typeface="Calibri"/>
              </a:rPr>
              <a:t> on heavy </a:t>
            </a:r>
            <a:r>
              <a:rPr lang="pl-PL" sz="1400" dirty="0" err="1">
                <a:latin typeface="Calibri"/>
                <a:cs typeface="Calibri"/>
              </a:rPr>
              <a:t>targets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punch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through</a:t>
            </a:r>
            <a:endParaRPr lang="pl-PL" sz="1400" dirty="0">
              <a:latin typeface="Calibri"/>
              <a:cs typeface="Calibri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l-PL" sz="1400" dirty="0">
                <a:latin typeface="Calibri"/>
                <a:cs typeface="Calibri"/>
              </a:rPr>
              <a:t>160 </a:t>
            </a:r>
            <a:r>
              <a:rPr lang="pl-PL" sz="1400" dirty="0" err="1">
                <a:latin typeface="Calibri"/>
                <a:cs typeface="Calibri"/>
              </a:rPr>
              <a:t>MeV</a:t>
            </a:r>
            <a:r>
              <a:rPr lang="pl-PL" sz="1400" dirty="0">
                <a:latin typeface="Calibri"/>
                <a:cs typeface="Calibri"/>
              </a:rPr>
              <a:t> – </a:t>
            </a:r>
            <a:r>
              <a:rPr lang="pl-PL" sz="1400" dirty="0" err="1">
                <a:latin typeface="Calibri"/>
                <a:cs typeface="Calibri"/>
              </a:rPr>
              <a:t>all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elastically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scattered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protons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punch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through</a:t>
            </a:r>
            <a:endParaRPr lang="pl-PL" sz="1400" dirty="0">
              <a:latin typeface="Calibri"/>
              <a:cs typeface="Calibri"/>
            </a:endParaRPr>
          </a:p>
          <a:p>
            <a:pPr algn="l"/>
            <a:endParaRPr lang="pl-PL" sz="140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61899234-33A7-41AD-BAA4-4D1674DA5F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443">
            <a:off x="4598606" y="2142604"/>
            <a:ext cx="2162499" cy="1772810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33A5C607-CA54-4CBE-B498-0326FCDDB0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244" y="2266359"/>
            <a:ext cx="1157811" cy="1568233"/>
          </a:xfrm>
          <a:prstGeom prst="rect">
            <a:avLst/>
          </a:prstGeom>
        </p:spPr>
      </p:pic>
      <p:grpSp>
        <p:nvGrpSpPr>
          <p:cNvPr id="30" name="Grupa 29">
            <a:extLst>
              <a:ext uri="{FF2B5EF4-FFF2-40B4-BE49-F238E27FC236}">
                <a16:creationId xmlns:a16="http://schemas.microsoft.com/office/drawing/2014/main" id="{F265061B-8CB9-42BA-A26F-15F2D97993E4}"/>
              </a:ext>
            </a:extLst>
          </p:cNvPr>
          <p:cNvGrpSpPr/>
          <p:nvPr/>
        </p:nvGrpSpPr>
        <p:grpSpPr>
          <a:xfrm>
            <a:off x="108000" y="496185"/>
            <a:ext cx="4183859" cy="6106036"/>
            <a:chOff x="370256" y="496185"/>
            <a:chExt cx="4183859" cy="6106036"/>
          </a:xfrm>
        </p:grpSpPr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60167F06-4405-F5C0-0AF7-63150F597F05}"/>
                </a:ext>
              </a:extLst>
            </p:cNvPr>
            <p:cNvGrpSpPr/>
            <p:nvPr/>
          </p:nvGrpSpPr>
          <p:grpSpPr>
            <a:xfrm>
              <a:off x="370256" y="3477714"/>
              <a:ext cx="4183859" cy="3124507"/>
              <a:chOff x="370256" y="3477714"/>
              <a:chExt cx="4183859" cy="3124507"/>
            </a:xfrm>
          </p:grpSpPr>
          <p:pic>
            <p:nvPicPr>
              <p:cNvPr id="5" name="Obraz 4">
                <a:extLst>
                  <a:ext uri="{FF2B5EF4-FFF2-40B4-BE49-F238E27FC236}">
                    <a16:creationId xmlns:a16="http://schemas.microsoft.com/office/drawing/2014/main" id="{88B13D6A-E741-0AE3-2FB2-FFB3CB225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5" r="1406"/>
              <a:stretch/>
            </p:blipFill>
            <p:spPr>
              <a:xfrm>
                <a:off x="370256" y="3741873"/>
                <a:ext cx="4140000" cy="2860348"/>
              </a:xfrm>
              <a:prstGeom prst="rect">
                <a:avLst/>
              </a:prstGeom>
            </p:spPr>
          </p:pic>
          <p:sp>
            <p:nvSpPr>
              <p:cNvPr id="10" name="Strzałka: w dół 9">
                <a:extLst>
                  <a:ext uri="{FF2B5EF4-FFF2-40B4-BE49-F238E27FC236}">
                    <a16:creationId xmlns:a16="http://schemas.microsoft.com/office/drawing/2014/main" id="{14B79293-F774-C917-204D-56E42BD48AC7}"/>
                  </a:ext>
                </a:extLst>
              </p:cNvPr>
              <p:cNvSpPr/>
              <p:nvPr/>
            </p:nvSpPr>
            <p:spPr>
              <a:xfrm>
                <a:off x="3448094" y="5216053"/>
                <a:ext cx="142794" cy="392612"/>
              </a:xfrm>
              <a:prstGeom prst="downArrow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1" name="pole tekstowe 10">
                <a:extLst>
                  <a:ext uri="{FF2B5EF4-FFF2-40B4-BE49-F238E27FC236}">
                    <a16:creationId xmlns:a16="http://schemas.microsoft.com/office/drawing/2014/main" id="{8EF1B035-4195-D6F6-3A30-E5B8B104994D}"/>
                  </a:ext>
                </a:extLst>
              </p:cNvPr>
              <p:cNvSpPr txBox="1"/>
              <p:nvPr/>
            </p:nvSpPr>
            <p:spPr>
              <a:xfrm>
                <a:off x="3293834" y="4905955"/>
                <a:ext cx="126028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800" dirty="0"/>
                  <a:t>Max proton </a:t>
                </a:r>
                <a:r>
                  <a:rPr lang="pl-PL" sz="800" dirty="0" err="1"/>
                  <a:t>energy</a:t>
                </a:r>
                <a:r>
                  <a:rPr lang="pl-PL" sz="800" dirty="0"/>
                  <a:t> </a:t>
                </a:r>
              </a:p>
              <a:p>
                <a:r>
                  <a:rPr lang="pl-PL" sz="800" dirty="0" err="1"/>
                  <a:t>deposit</a:t>
                </a:r>
                <a:r>
                  <a:rPr lang="pl-PL" sz="800" dirty="0"/>
                  <a:t> in </a:t>
                </a:r>
                <a:r>
                  <a:rPr lang="pl-PL" sz="800" dirty="0" err="1"/>
                  <a:t>scintillator</a:t>
                </a:r>
                <a:endParaRPr lang="pl-PL" sz="800" dirty="0"/>
              </a:p>
            </p:txBody>
          </p:sp>
          <p:sp>
            <p:nvSpPr>
              <p:cNvPr id="12" name="Strzałka: w dół 11">
                <a:extLst>
                  <a:ext uri="{FF2B5EF4-FFF2-40B4-BE49-F238E27FC236}">
                    <a16:creationId xmlns:a16="http://schemas.microsoft.com/office/drawing/2014/main" id="{7439A6B6-CEB9-5D1C-0357-385D58F878B7}"/>
                  </a:ext>
                </a:extLst>
              </p:cNvPr>
              <p:cNvSpPr/>
              <p:nvPr/>
            </p:nvSpPr>
            <p:spPr>
              <a:xfrm>
                <a:off x="3204376" y="3741873"/>
                <a:ext cx="56982" cy="219197"/>
              </a:xfrm>
              <a:prstGeom prst="downArrow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3" name="pole tekstowe 12">
                <a:extLst>
                  <a:ext uri="{FF2B5EF4-FFF2-40B4-BE49-F238E27FC236}">
                    <a16:creationId xmlns:a16="http://schemas.microsoft.com/office/drawing/2014/main" id="{4F6CA247-B46A-C492-857E-B5B26F88A908}"/>
                  </a:ext>
                </a:extLst>
              </p:cNvPr>
              <p:cNvSpPr txBox="1"/>
              <p:nvPr/>
            </p:nvSpPr>
            <p:spPr>
              <a:xfrm>
                <a:off x="2889302" y="3477714"/>
                <a:ext cx="74411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1000" b="1" dirty="0">
                    <a:solidFill>
                      <a:srgbClr val="00B050"/>
                    </a:solidFill>
                  </a:rPr>
                  <a:t>D(</a:t>
                </a:r>
                <a:r>
                  <a:rPr lang="pl-PL" sz="1000" b="1" dirty="0" err="1">
                    <a:solidFill>
                      <a:srgbClr val="00B050"/>
                    </a:solidFill>
                  </a:rPr>
                  <a:t>p,p</a:t>
                </a:r>
                <a:r>
                  <a:rPr lang="pl-PL" sz="1000" b="1" dirty="0">
                    <a:solidFill>
                      <a:srgbClr val="00B050"/>
                    </a:solidFill>
                  </a:rPr>
                  <a:t>)d</a:t>
                </a:r>
              </a:p>
            </p:txBody>
          </p:sp>
          <p:sp>
            <p:nvSpPr>
              <p:cNvPr id="15" name="pole tekstowe 14">
                <a:extLst>
                  <a:ext uri="{FF2B5EF4-FFF2-40B4-BE49-F238E27FC236}">
                    <a16:creationId xmlns:a16="http://schemas.microsoft.com/office/drawing/2014/main" id="{17F1487D-8A05-CE76-7320-17244961D972}"/>
                  </a:ext>
                </a:extLst>
              </p:cNvPr>
              <p:cNvSpPr txBox="1"/>
              <p:nvPr/>
            </p:nvSpPr>
            <p:spPr>
              <a:xfrm>
                <a:off x="2615619" y="5266098"/>
                <a:ext cx="628697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900" b="1" dirty="0">
                    <a:solidFill>
                      <a:srgbClr val="7030A0"/>
                    </a:solidFill>
                  </a:rPr>
                  <a:t>Ti(</a:t>
                </a:r>
                <a:r>
                  <a:rPr lang="pl-PL" sz="900" b="1" dirty="0" err="1">
                    <a:solidFill>
                      <a:srgbClr val="7030A0"/>
                    </a:solidFill>
                  </a:rPr>
                  <a:t>p,p</a:t>
                </a:r>
                <a:r>
                  <a:rPr lang="pl-PL" sz="800" b="1" dirty="0">
                    <a:solidFill>
                      <a:srgbClr val="7030A0"/>
                    </a:solidFill>
                  </a:rPr>
                  <a:t>)</a:t>
                </a:r>
              </a:p>
              <a:p>
                <a:r>
                  <a:rPr lang="pl-PL" sz="800" dirty="0" err="1">
                    <a:solidFill>
                      <a:srgbClr val="7030A0"/>
                    </a:solidFill>
                  </a:rPr>
                  <a:t>punch</a:t>
                </a:r>
                <a:endParaRPr lang="pl-PL" sz="800" dirty="0">
                  <a:solidFill>
                    <a:srgbClr val="7030A0"/>
                  </a:solidFill>
                </a:endParaRPr>
              </a:p>
              <a:p>
                <a:r>
                  <a:rPr lang="pl-PL" sz="800" dirty="0">
                    <a:solidFill>
                      <a:srgbClr val="7030A0"/>
                    </a:solidFill>
                  </a:rPr>
                  <a:t> </a:t>
                </a:r>
                <a:r>
                  <a:rPr lang="pl-PL" sz="800" dirty="0" err="1">
                    <a:solidFill>
                      <a:srgbClr val="7030A0"/>
                    </a:solidFill>
                  </a:rPr>
                  <a:t>through</a:t>
                </a:r>
                <a:endParaRPr lang="pl-PL" sz="800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16" name="pole tekstowe 15">
                <a:extLst>
                  <a:ext uri="{FF2B5EF4-FFF2-40B4-BE49-F238E27FC236}">
                    <a16:creationId xmlns:a16="http://schemas.microsoft.com/office/drawing/2014/main" id="{2AF1EF9F-6382-964C-5F60-22CA6467D095}"/>
                  </a:ext>
                </a:extLst>
              </p:cNvPr>
              <p:cNvSpPr txBox="1"/>
              <p:nvPr/>
            </p:nvSpPr>
            <p:spPr>
              <a:xfrm>
                <a:off x="2487433" y="4009311"/>
                <a:ext cx="787395" cy="477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900" b="1" dirty="0">
                    <a:solidFill>
                      <a:srgbClr val="7030A0"/>
                    </a:solidFill>
                  </a:rPr>
                  <a:t>C/Ti(</a:t>
                </a:r>
                <a:r>
                  <a:rPr lang="pl-PL" sz="900" b="1" dirty="0" err="1">
                    <a:solidFill>
                      <a:srgbClr val="7030A0"/>
                    </a:solidFill>
                  </a:rPr>
                  <a:t>p,p</a:t>
                </a:r>
                <a:r>
                  <a:rPr lang="pl-PL" sz="800" b="1" dirty="0">
                    <a:solidFill>
                      <a:srgbClr val="7030A0"/>
                    </a:solidFill>
                  </a:rPr>
                  <a:t>)</a:t>
                </a:r>
              </a:p>
              <a:p>
                <a:r>
                  <a:rPr lang="pl-PL" sz="800" dirty="0" err="1">
                    <a:solidFill>
                      <a:srgbClr val="7030A0"/>
                    </a:solidFill>
                  </a:rPr>
                  <a:t>punch</a:t>
                </a:r>
                <a:endParaRPr lang="pl-PL" sz="800" dirty="0">
                  <a:solidFill>
                    <a:srgbClr val="7030A0"/>
                  </a:solidFill>
                </a:endParaRPr>
              </a:p>
              <a:p>
                <a:r>
                  <a:rPr lang="pl-PL" sz="800" dirty="0" err="1">
                    <a:solidFill>
                      <a:srgbClr val="7030A0"/>
                    </a:solidFill>
                  </a:rPr>
                  <a:t>through</a:t>
                </a:r>
                <a:endParaRPr lang="pl-PL" sz="800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B3F08F42-82CA-C691-6E29-E30746CE62F1}"/>
                </a:ext>
              </a:extLst>
            </p:cNvPr>
            <p:cNvGrpSpPr/>
            <p:nvPr/>
          </p:nvGrpSpPr>
          <p:grpSpPr>
            <a:xfrm>
              <a:off x="370256" y="570207"/>
              <a:ext cx="4104000" cy="2858793"/>
              <a:chOff x="370256" y="570207"/>
              <a:chExt cx="4104000" cy="2858793"/>
            </a:xfrm>
          </p:grpSpPr>
          <p:pic>
            <p:nvPicPr>
              <p:cNvPr id="4" name="Obraz 3">
                <a:extLst>
                  <a:ext uri="{FF2B5EF4-FFF2-40B4-BE49-F238E27FC236}">
                    <a16:creationId xmlns:a16="http://schemas.microsoft.com/office/drawing/2014/main" id="{446E6054-80A3-04C1-D738-B617D35B6A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22" r="2232"/>
              <a:stretch/>
            </p:blipFill>
            <p:spPr>
              <a:xfrm>
                <a:off x="370256" y="570207"/>
                <a:ext cx="4104000" cy="2858793"/>
              </a:xfrm>
              <a:prstGeom prst="rect">
                <a:avLst/>
              </a:prstGeom>
            </p:spPr>
          </p:pic>
          <p:grpSp>
            <p:nvGrpSpPr>
              <p:cNvPr id="19" name="Grupa 18">
                <a:extLst>
                  <a:ext uri="{FF2B5EF4-FFF2-40B4-BE49-F238E27FC236}">
                    <a16:creationId xmlns:a16="http://schemas.microsoft.com/office/drawing/2014/main" id="{9DB03A7B-7BE4-A811-2FAB-816BBF04083C}"/>
                  </a:ext>
                </a:extLst>
              </p:cNvPr>
              <p:cNvGrpSpPr/>
              <p:nvPr/>
            </p:nvGrpSpPr>
            <p:grpSpPr>
              <a:xfrm>
                <a:off x="1443753" y="832574"/>
                <a:ext cx="1615031" cy="1276013"/>
                <a:chOff x="1443753" y="832574"/>
                <a:chExt cx="1615031" cy="1276013"/>
              </a:xfrm>
            </p:grpSpPr>
            <p:sp>
              <p:nvSpPr>
                <p:cNvPr id="3" name="Strzałka: w dół 2">
                  <a:extLst>
                    <a:ext uri="{FF2B5EF4-FFF2-40B4-BE49-F238E27FC236}">
                      <a16:creationId xmlns:a16="http://schemas.microsoft.com/office/drawing/2014/main" id="{D0638DEF-499A-61AF-E18B-CB03514D8864}"/>
                    </a:ext>
                  </a:extLst>
                </p:cNvPr>
                <p:cNvSpPr/>
                <p:nvPr/>
              </p:nvSpPr>
              <p:spPr>
                <a:xfrm>
                  <a:off x="2156126" y="1834881"/>
                  <a:ext cx="56982" cy="219197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sp>
              <p:nvSpPr>
                <p:cNvPr id="6" name="pole tekstowe 5">
                  <a:extLst>
                    <a:ext uri="{FF2B5EF4-FFF2-40B4-BE49-F238E27FC236}">
                      <a16:creationId xmlns:a16="http://schemas.microsoft.com/office/drawing/2014/main" id="{D903CBE5-44BD-E1A1-A789-CDFCC8728ADB}"/>
                    </a:ext>
                  </a:extLst>
                </p:cNvPr>
                <p:cNvSpPr txBox="1"/>
                <p:nvPr/>
              </p:nvSpPr>
              <p:spPr>
                <a:xfrm>
                  <a:off x="1715488" y="1558022"/>
                  <a:ext cx="74411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000" b="1" dirty="0">
                      <a:solidFill>
                        <a:srgbClr val="00B050"/>
                      </a:solidFill>
                    </a:rPr>
                    <a:t>D(</a:t>
                  </a:r>
                  <a:r>
                    <a:rPr lang="pl-PL" sz="1000" b="1" dirty="0" err="1">
                      <a:solidFill>
                        <a:srgbClr val="00B050"/>
                      </a:solidFill>
                    </a:rPr>
                    <a:t>p,p</a:t>
                  </a:r>
                  <a:r>
                    <a:rPr lang="pl-PL" sz="1000" b="1" dirty="0">
                      <a:solidFill>
                        <a:srgbClr val="00B050"/>
                      </a:solidFill>
                    </a:rPr>
                    <a:t>)d</a:t>
                  </a:r>
                </a:p>
              </p:txBody>
            </p:sp>
            <p:sp>
              <p:nvSpPr>
                <p:cNvPr id="8" name="pole tekstowe 7">
                  <a:extLst>
                    <a:ext uri="{FF2B5EF4-FFF2-40B4-BE49-F238E27FC236}">
                      <a16:creationId xmlns:a16="http://schemas.microsoft.com/office/drawing/2014/main" id="{509A96E6-EDCF-FFD6-9050-C8D2B6D46669}"/>
                    </a:ext>
                  </a:extLst>
                </p:cNvPr>
                <p:cNvSpPr txBox="1"/>
                <p:nvPr/>
              </p:nvSpPr>
              <p:spPr>
                <a:xfrm>
                  <a:off x="2032216" y="832574"/>
                  <a:ext cx="793807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900" b="1" dirty="0">
                      <a:solidFill>
                        <a:srgbClr val="7030A0"/>
                      </a:solidFill>
                    </a:rPr>
                    <a:t>C/Ti(</a:t>
                  </a:r>
                  <a:r>
                    <a:rPr lang="pl-PL" sz="900" b="1" dirty="0" err="1">
                      <a:solidFill>
                        <a:srgbClr val="7030A0"/>
                      </a:solidFill>
                    </a:rPr>
                    <a:t>p,p</a:t>
                  </a:r>
                  <a:r>
                    <a:rPr lang="pl-PL" sz="900" b="1" dirty="0">
                      <a:solidFill>
                        <a:srgbClr val="7030A0"/>
                      </a:solidFill>
                    </a:rPr>
                    <a:t>)</a:t>
                  </a:r>
                </a:p>
              </p:txBody>
            </p:sp>
            <p:sp>
              <p:nvSpPr>
                <p:cNvPr id="14" name="pole tekstowe 13">
                  <a:extLst>
                    <a:ext uri="{FF2B5EF4-FFF2-40B4-BE49-F238E27FC236}">
                      <a16:creationId xmlns:a16="http://schemas.microsoft.com/office/drawing/2014/main" id="{2651CAF5-0C49-9A51-F079-E72DFD481E98}"/>
                    </a:ext>
                  </a:extLst>
                </p:cNvPr>
                <p:cNvSpPr txBox="1"/>
                <p:nvPr/>
              </p:nvSpPr>
              <p:spPr>
                <a:xfrm>
                  <a:off x="2428482" y="1877755"/>
                  <a:ext cx="630302" cy="2308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900" b="1" dirty="0">
                      <a:solidFill>
                        <a:srgbClr val="7030A0"/>
                      </a:solidFill>
                    </a:rPr>
                    <a:t>Ti(</a:t>
                  </a:r>
                  <a:r>
                    <a:rPr lang="pl-PL" sz="900" b="1" dirty="0" err="1">
                      <a:solidFill>
                        <a:srgbClr val="7030A0"/>
                      </a:solidFill>
                    </a:rPr>
                    <a:t>p,p</a:t>
                  </a:r>
                  <a:r>
                    <a:rPr lang="pl-PL" sz="900" b="1" dirty="0">
                      <a:solidFill>
                        <a:srgbClr val="7030A0"/>
                      </a:solidFill>
                    </a:rPr>
                    <a:t>)</a:t>
                  </a:r>
                </a:p>
              </p:txBody>
            </p:sp>
            <p:sp>
              <p:nvSpPr>
                <p:cNvPr id="17" name="pole tekstowe 16">
                  <a:extLst>
                    <a:ext uri="{FF2B5EF4-FFF2-40B4-BE49-F238E27FC236}">
                      <a16:creationId xmlns:a16="http://schemas.microsoft.com/office/drawing/2014/main" id="{CE0418D9-F457-53A3-2A61-1E4DB4E2E5C5}"/>
                    </a:ext>
                  </a:extLst>
                </p:cNvPr>
                <p:cNvSpPr txBox="1"/>
                <p:nvPr/>
              </p:nvSpPr>
              <p:spPr>
                <a:xfrm>
                  <a:off x="1443753" y="1577910"/>
                  <a:ext cx="274435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000" b="1" dirty="0">
                      <a:solidFill>
                        <a:srgbClr val="FF0000"/>
                      </a:solidFill>
                    </a:rPr>
                    <a:t>d</a:t>
                  </a:r>
                </a:p>
              </p:txBody>
            </p:sp>
          </p:grpSp>
        </p:grpSp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B80BB2EC-1ADC-D9E4-F647-519778654931}"/>
                </a:ext>
              </a:extLst>
            </p:cNvPr>
            <p:cNvSpPr txBox="1"/>
            <p:nvPr/>
          </p:nvSpPr>
          <p:spPr>
            <a:xfrm>
              <a:off x="2438998" y="4624586"/>
              <a:ext cx="27443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b="1" dirty="0">
                  <a:solidFill>
                    <a:srgbClr val="FF0000"/>
                  </a:solidFill>
                </a:rPr>
                <a:t>d</a:t>
              </a:r>
            </a:p>
          </p:txBody>
        </p:sp>
        <p:sp>
          <p:nvSpPr>
            <p:cNvPr id="24" name="Strzałka: w dół 23">
              <a:extLst>
                <a:ext uri="{FF2B5EF4-FFF2-40B4-BE49-F238E27FC236}">
                  <a16:creationId xmlns:a16="http://schemas.microsoft.com/office/drawing/2014/main" id="{F91E9359-FA40-4ADE-A6D3-AD556513027E}"/>
                </a:ext>
              </a:extLst>
            </p:cNvPr>
            <p:cNvSpPr/>
            <p:nvPr/>
          </p:nvSpPr>
          <p:spPr>
            <a:xfrm>
              <a:off x="2507158" y="2101512"/>
              <a:ext cx="45719" cy="114818"/>
            </a:xfrm>
            <a:prstGeom prst="down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B0169AFA-1AED-49D7-8D8D-9AE6727936DF}"/>
                </a:ext>
              </a:extLst>
            </p:cNvPr>
            <p:cNvSpPr/>
            <p:nvPr/>
          </p:nvSpPr>
          <p:spPr>
            <a:xfrm>
              <a:off x="1969320" y="496185"/>
              <a:ext cx="793806" cy="350565"/>
            </a:xfrm>
            <a:prstGeom prst="rect">
              <a:avLst/>
            </a:prstGeom>
            <a:solidFill>
              <a:srgbClr val="FFFF00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405A372C-833F-45E0-BC25-2E4CD2F53E7F}"/>
                </a:ext>
              </a:extLst>
            </p:cNvPr>
            <p:cNvSpPr/>
            <p:nvPr/>
          </p:nvSpPr>
          <p:spPr>
            <a:xfrm>
              <a:off x="1987048" y="3668237"/>
              <a:ext cx="793806" cy="350565"/>
            </a:xfrm>
            <a:prstGeom prst="rect">
              <a:avLst/>
            </a:prstGeom>
            <a:solidFill>
              <a:srgbClr val="FFFF00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9" name="Strzałka: w dół 28">
              <a:extLst>
                <a:ext uri="{FF2B5EF4-FFF2-40B4-BE49-F238E27FC236}">
                  <a16:creationId xmlns:a16="http://schemas.microsoft.com/office/drawing/2014/main" id="{22CF96EE-1B9B-4035-BF6E-3AD8EBAA8078}"/>
                </a:ext>
              </a:extLst>
            </p:cNvPr>
            <p:cNvSpPr/>
            <p:nvPr/>
          </p:nvSpPr>
          <p:spPr>
            <a:xfrm>
              <a:off x="2907644" y="4437127"/>
              <a:ext cx="45719" cy="114818"/>
            </a:xfrm>
            <a:prstGeom prst="downArrow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aphicFrame>
        <p:nvGraphicFramePr>
          <p:cNvPr id="33" name="Wykres 32">
            <a:extLst>
              <a:ext uri="{FF2B5EF4-FFF2-40B4-BE49-F238E27FC236}">
                <a16:creationId xmlns:a16="http://schemas.microsoft.com/office/drawing/2014/main" id="{9CE8E756-5C9E-4867-A6BF-598F15345A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3914371"/>
              </p:ext>
            </p:extLst>
          </p:nvPr>
        </p:nvGraphicFramePr>
        <p:xfrm>
          <a:off x="4368952" y="4740974"/>
          <a:ext cx="2542210" cy="200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8995284"/>
      </p:ext>
    </p:extLst>
  </p:cSld>
  <p:clrMapOvr>
    <a:masterClrMapping/>
  </p:clrMapOvr>
  <p:transition spd="med">
    <p:split orient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D7AA994-A3E1-AD60-6883-BD85A01A3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1222B5EB-94E3-827C-1805-90891745C5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37" y="4356215"/>
            <a:ext cx="2858025" cy="1865428"/>
          </a:xfrm>
          <a:prstGeom prst="rect">
            <a:avLst/>
          </a:prstGeom>
        </p:spPr>
      </p:pic>
      <p:sp>
        <p:nvSpPr>
          <p:cNvPr id="22" name="Rectangle 2">
            <a:extLst>
              <a:ext uri="{FF2B5EF4-FFF2-40B4-BE49-F238E27FC236}">
                <a16:creationId xmlns:a16="http://schemas.microsoft.com/office/drawing/2014/main" id="{FECA2F86-9DBA-41F9-A3DA-7E47895B7004}"/>
              </a:ext>
            </a:extLst>
          </p:cNvPr>
          <p:cNvSpPr txBox="1">
            <a:spLocks noChangeArrowheads="1"/>
          </p:cNvSpPr>
          <p:nvPr/>
        </p:nvSpPr>
        <p:spPr>
          <a:xfrm>
            <a:off x="218259" y="235282"/>
            <a:ext cx="749389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2800">
                <a:solidFill>
                  <a:srgbClr val="0033CC"/>
                </a:solidFill>
                <a:latin typeface="Calibri" pitchFamily="34" charset="0"/>
              </a:rPr>
              <a:t>Test Measurement:  MWDC spectra</a:t>
            </a: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2B1EA1AC-9CA5-4032-83CF-3078E1FE77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780" y="1008136"/>
            <a:ext cx="2368999" cy="2389151"/>
          </a:xfrm>
          <a:prstGeom prst="rect">
            <a:avLst/>
          </a:prstGeom>
        </p:spPr>
      </p:pic>
      <p:grpSp>
        <p:nvGrpSpPr>
          <p:cNvPr id="35" name="Grupa 34">
            <a:extLst>
              <a:ext uri="{FF2B5EF4-FFF2-40B4-BE49-F238E27FC236}">
                <a16:creationId xmlns:a16="http://schemas.microsoft.com/office/drawing/2014/main" id="{7E18DE1F-0A11-4672-B148-AC2E07FBB8A0}"/>
              </a:ext>
            </a:extLst>
          </p:cNvPr>
          <p:cNvGrpSpPr/>
          <p:nvPr/>
        </p:nvGrpSpPr>
        <p:grpSpPr>
          <a:xfrm>
            <a:off x="347639" y="1261739"/>
            <a:ext cx="3035857" cy="2596389"/>
            <a:chOff x="347639" y="1261739"/>
            <a:chExt cx="3035857" cy="2596389"/>
          </a:xfrm>
        </p:grpSpPr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63D9D1C9-D904-68A2-AE94-4776C63C4E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52"/>
            <a:stretch/>
          </p:blipFill>
          <p:spPr>
            <a:xfrm>
              <a:off x="347639" y="1318951"/>
              <a:ext cx="3035857" cy="2160000"/>
            </a:xfrm>
            <a:prstGeom prst="rect">
              <a:avLst/>
            </a:prstGeom>
          </p:spPr>
        </p:pic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94E13DF8-C58D-44BD-A993-E90CF5CDDE63}"/>
                </a:ext>
              </a:extLst>
            </p:cNvPr>
            <p:cNvSpPr/>
            <p:nvPr/>
          </p:nvSpPr>
          <p:spPr>
            <a:xfrm>
              <a:off x="772633" y="1608613"/>
              <a:ext cx="1717151" cy="2733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pl-PL" sz="100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----- all events</a:t>
              </a:r>
            </a:p>
            <a:p>
              <a:pPr algn="l"/>
              <a:r>
                <a:rPr lang="pl-PL" sz="1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----- hit in  last plane required</a:t>
              </a: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188F41B8-655F-442E-9D2C-F767A957EEB2}"/>
                </a:ext>
              </a:extLst>
            </p:cNvPr>
            <p:cNvSpPr/>
            <p:nvPr/>
          </p:nvSpPr>
          <p:spPr>
            <a:xfrm>
              <a:off x="1155405" y="1261739"/>
              <a:ext cx="1334379" cy="2733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10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Plane Multiplicity</a:t>
              </a: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9A40ED79-2E83-4EF5-8FA6-C93C99A42448}"/>
                </a:ext>
              </a:extLst>
            </p:cNvPr>
            <p:cNvSpPr/>
            <p:nvPr/>
          </p:nvSpPr>
          <p:spPr>
            <a:xfrm rot="16200000">
              <a:off x="2049451" y="2281802"/>
              <a:ext cx="1334129" cy="1667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10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hits in all planes</a:t>
              </a:r>
            </a:p>
          </p:txBody>
        </p:sp>
        <p:sp>
          <p:nvSpPr>
            <p:cNvPr id="29" name="Strzałka: w lewo i w prawo 28">
              <a:extLst>
                <a:ext uri="{FF2B5EF4-FFF2-40B4-BE49-F238E27FC236}">
                  <a16:creationId xmlns:a16="http://schemas.microsoft.com/office/drawing/2014/main" id="{927D89E2-F0A1-41DE-B942-2D024C99B17B}"/>
                </a:ext>
              </a:extLst>
            </p:cNvPr>
            <p:cNvSpPr/>
            <p:nvPr/>
          </p:nvSpPr>
          <p:spPr>
            <a:xfrm>
              <a:off x="2076892" y="3462473"/>
              <a:ext cx="753131" cy="166782"/>
            </a:xfrm>
            <a:prstGeom prst="leftRightArrow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0" name="Prostokąt 29">
              <a:extLst>
                <a:ext uri="{FF2B5EF4-FFF2-40B4-BE49-F238E27FC236}">
                  <a16:creationId xmlns:a16="http://schemas.microsoft.com/office/drawing/2014/main" id="{F316E792-CF2B-43B5-8262-1FD7E918251A}"/>
                </a:ext>
              </a:extLst>
            </p:cNvPr>
            <p:cNvSpPr/>
            <p:nvPr/>
          </p:nvSpPr>
          <p:spPr>
            <a:xfrm>
              <a:off x="1822719" y="3602568"/>
              <a:ext cx="1331607" cy="2555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100">
                  <a:solidFill>
                    <a:srgbClr val="FFC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complete position</a:t>
              </a:r>
            </a:p>
            <a:p>
              <a:pPr algn="ctr"/>
              <a:r>
                <a:rPr lang="pl-PL" sz="1100">
                  <a:solidFill>
                    <a:srgbClr val="FFC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information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EE08FCCA-D4BF-4D03-A672-0E00E649B9FB}"/>
                </a:ext>
              </a:extLst>
            </p:cNvPr>
            <p:cNvSpPr/>
            <p:nvPr/>
          </p:nvSpPr>
          <p:spPr>
            <a:xfrm rot="18352279">
              <a:off x="956259" y="2344035"/>
              <a:ext cx="1423736" cy="29628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>
                  <a:solidFill>
                    <a:srgbClr val="00B05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High</a:t>
              </a:r>
              <a:r>
                <a:rPr lang="pl-PL" sz="160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pl-PL" sz="1600">
                  <a:solidFill>
                    <a:srgbClr val="00B05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efficiency</a:t>
              </a:r>
            </a:p>
          </p:txBody>
        </p:sp>
      </p:grpSp>
      <p:sp>
        <p:nvSpPr>
          <p:cNvPr id="32" name="Prostokąt 31">
            <a:extLst>
              <a:ext uri="{FF2B5EF4-FFF2-40B4-BE49-F238E27FC236}">
                <a16:creationId xmlns:a16="http://schemas.microsoft.com/office/drawing/2014/main" id="{60791627-B4A8-441F-84D3-7E6909B1D0A8}"/>
              </a:ext>
            </a:extLst>
          </p:cNvPr>
          <p:cNvSpPr/>
          <p:nvPr/>
        </p:nvSpPr>
        <p:spPr>
          <a:xfrm>
            <a:off x="983502" y="4250140"/>
            <a:ext cx="1846521" cy="2977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Drift Time spectrum</a:t>
            </a: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47AE84D-D84B-4A89-9AC1-22A855E724AA}"/>
              </a:ext>
            </a:extLst>
          </p:cNvPr>
          <p:cNvGrpSpPr/>
          <p:nvPr/>
        </p:nvGrpSpPr>
        <p:grpSpPr>
          <a:xfrm>
            <a:off x="4944429" y="3796286"/>
            <a:ext cx="3583171" cy="2502022"/>
            <a:chOff x="4568454" y="3796286"/>
            <a:chExt cx="3583171" cy="2502022"/>
          </a:xfrm>
        </p:grpSpPr>
        <p:pic>
          <p:nvPicPr>
            <p:cNvPr id="24" name="Obraz 23">
              <a:extLst>
                <a:ext uri="{FF2B5EF4-FFF2-40B4-BE49-F238E27FC236}">
                  <a16:creationId xmlns:a16="http://schemas.microsoft.com/office/drawing/2014/main" id="{C0FCCAD6-59A7-47E9-B22A-2EDF7F4F5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8454" y="3852651"/>
              <a:ext cx="3583171" cy="2445657"/>
            </a:xfrm>
            <a:prstGeom prst="rect">
              <a:avLst/>
            </a:prstGeom>
          </p:spPr>
        </p:pic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F741D7D2-C4E0-4632-BBD3-833489BC68DB}"/>
                </a:ext>
              </a:extLst>
            </p:cNvPr>
            <p:cNvSpPr/>
            <p:nvPr/>
          </p:nvSpPr>
          <p:spPr>
            <a:xfrm>
              <a:off x="5436780" y="3796286"/>
              <a:ext cx="1846521" cy="2977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10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Position Resolution (Plane 6)</a:t>
              </a:r>
            </a:p>
          </p:txBody>
        </p:sp>
        <p:sp>
          <p:nvSpPr>
            <p:cNvPr id="34" name="Prostokąt 33">
              <a:extLst>
                <a:ext uri="{FF2B5EF4-FFF2-40B4-BE49-F238E27FC236}">
                  <a16:creationId xmlns:a16="http://schemas.microsoft.com/office/drawing/2014/main" id="{B5CB29F0-E81F-45C8-9624-EBB4424AE09C}"/>
                </a:ext>
              </a:extLst>
            </p:cNvPr>
            <p:cNvSpPr/>
            <p:nvPr/>
          </p:nvSpPr>
          <p:spPr>
            <a:xfrm rot="18916163">
              <a:off x="4717535" y="5053940"/>
              <a:ext cx="1455207" cy="4143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>
                  <a:solidFill>
                    <a:srgbClr val="00B05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High</a:t>
              </a:r>
              <a:r>
                <a:rPr lang="pl-PL" sz="160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pl-PL" sz="1600">
                  <a:solidFill>
                    <a:srgbClr val="00B05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resolution</a:t>
              </a:r>
            </a:p>
          </p:txBody>
        </p:sp>
        <p:sp>
          <p:nvSpPr>
            <p:cNvPr id="36" name="Prostokąt 35">
              <a:extLst>
                <a:ext uri="{FF2B5EF4-FFF2-40B4-BE49-F238E27FC236}">
                  <a16:creationId xmlns:a16="http://schemas.microsoft.com/office/drawing/2014/main" id="{A86DDC85-377D-47E5-9AD2-422F21A1361F}"/>
                </a:ext>
              </a:extLst>
            </p:cNvPr>
            <p:cNvSpPr/>
            <p:nvPr/>
          </p:nvSpPr>
          <p:spPr>
            <a:xfrm>
              <a:off x="6445659" y="4777759"/>
              <a:ext cx="1266490" cy="2977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10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RMS = 0.22 mm</a:t>
              </a:r>
            </a:p>
          </p:txBody>
        </p:sp>
      </p:grpSp>
      <p:sp>
        <p:nvSpPr>
          <p:cNvPr id="19" name="Prostokąt 18">
            <a:extLst>
              <a:ext uri="{FF2B5EF4-FFF2-40B4-BE49-F238E27FC236}">
                <a16:creationId xmlns:a16="http://schemas.microsoft.com/office/drawing/2014/main" id="{7A3EB394-3722-4D87-B027-BE387557F2E9}"/>
              </a:ext>
            </a:extLst>
          </p:cNvPr>
          <p:cNvSpPr/>
          <p:nvPr/>
        </p:nvSpPr>
        <p:spPr>
          <a:xfrm>
            <a:off x="3174875" y="1460552"/>
            <a:ext cx="1958766" cy="1968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was necessary to reduce the noise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shielding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imroving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contacts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modifications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voltage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cables etc.).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After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step,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efficiency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looked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Detail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show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problems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few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channels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repair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planned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1B7E105D-58C7-43BC-96F5-594C2EB1FED9}"/>
              </a:ext>
            </a:extLst>
          </p:cNvPr>
          <p:cNvSpPr/>
          <p:nvPr/>
        </p:nvSpPr>
        <p:spPr>
          <a:xfrm>
            <a:off x="3193774" y="4222802"/>
            <a:ext cx="1846522" cy="1968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Individual calibration of the planes is currently underway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future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certain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electronic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cards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modified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obtain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similar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characteristics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channels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simplify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pl-PL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MWDC data.</a:t>
            </a:r>
          </a:p>
        </p:txBody>
      </p:sp>
    </p:spTree>
    <p:extLst>
      <p:ext uri="{BB962C8B-B14F-4D97-AF65-F5344CB8AC3E}">
        <p14:creationId xmlns:p14="http://schemas.microsoft.com/office/powerpoint/2010/main" val="3141923466"/>
      </p:ext>
    </p:extLst>
  </p:cSld>
  <p:clrMapOvr>
    <a:masterClrMapping/>
  </p:clrMapOvr>
  <p:transition spd="med">
    <p:split orient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FBB4760C-6A8D-BAB0-A25F-290092B48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75" y="3825633"/>
            <a:ext cx="4627220" cy="2839617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05CB1CA-D336-4DAE-AF85-8C7900F44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74" y="976547"/>
            <a:ext cx="4648487" cy="3183347"/>
          </a:xfrm>
          <a:prstGeom prst="rect">
            <a:avLst/>
          </a:prstGeom>
        </p:spPr>
      </p:pic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1D7AA994-A3E1-AD60-6883-BD85A01A3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FECA2F86-9DBA-41F9-A3DA-7E47895B7004}"/>
              </a:ext>
            </a:extLst>
          </p:cNvPr>
          <p:cNvSpPr txBox="1">
            <a:spLocks noChangeArrowheads="1"/>
          </p:cNvSpPr>
          <p:nvPr/>
        </p:nvSpPr>
        <p:spPr>
          <a:xfrm>
            <a:off x="439641" y="235281"/>
            <a:ext cx="8131843" cy="156432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Test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Measurement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</a:t>
            </a:r>
          </a:p>
          <a:p>
            <a:pPr algn="ctr">
              <a:buFontTx/>
            </a:pPr>
            <a:endParaRPr lang="pl-PL" sz="1100" dirty="0">
              <a:solidFill>
                <a:srgbClr val="0033CC"/>
              </a:solidFill>
              <a:latin typeface="Calibri" pitchFamily="34" charset="0"/>
            </a:endParaRPr>
          </a:p>
          <a:p>
            <a:pPr>
              <a:buFontTx/>
            </a:pPr>
            <a:r>
              <a:rPr lang="pl-PL" sz="2000" dirty="0">
                <a:solidFill>
                  <a:srgbClr val="0033CC"/>
                </a:solidFill>
                <a:latin typeface="Calibri" pitchFamily="34" charset="0"/>
              </a:rPr>
              <a:t>   MWDC – </a:t>
            </a:r>
            <a:r>
              <a:rPr lang="pl-PL" sz="2000" dirty="0" err="1">
                <a:solidFill>
                  <a:srgbClr val="0033CC"/>
                </a:solidFill>
                <a:latin typeface="Calibri" pitchFamily="34" charset="0"/>
              </a:rPr>
              <a:t>reconstructed</a:t>
            </a:r>
            <a:r>
              <a:rPr lang="pl-PL" sz="20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2000" dirty="0" err="1">
                <a:solidFill>
                  <a:srgbClr val="0033CC"/>
                </a:solidFill>
                <a:latin typeface="Calibri" pitchFamily="34" charset="0"/>
              </a:rPr>
              <a:t>source</a:t>
            </a:r>
            <a:r>
              <a:rPr lang="pl-PL" sz="2000" dirty="0">
                <a:solidFill>
                  <a:srgbClr val="0033CC"/>
                </a:solidFill>
                <a:latin typeface="Calibri" pitchFamily="34" charset="0"/>
              </a:rPr>
              <a:t> image                                                         </a:t>
            </a:r>
          </a:p>
          <a:p>
            <a:pPr algn="ctr">
              <a:buFontTx/>
            </a:pPr>
            <a:r>
              <a:rPr lang="pl-PL" sz="2000" dirty="0">
                <a:solidFill>
                  <a:srgbClr val="0033CC"/>
                </a:solidFill>
                <a:latin typeface="Calibri" pitchFamily="34" charset="0"/>
              </a:rPr>
              <a:t>                                                                                         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Summary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     </a:t>
            </a:r>
          </a:p>
          <a:p>
            <a:pPr algn="ctr">
              <a:buFontTx/>
            </a:pP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  <a:p>
            <a:pPr algn="ctr">
              <a:buFontTx/>
            </a:pPr>
            <a:endParaRPr lang="pl-PL" sz="2800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C8C6874-4108-461C-B699-A6EB6C8EE2C1}"/>
              </a:ext>
            </a:extLst>
          </p:cNvPr>
          <p:cNvSpPr/>
          <p:nvPr/>
        </p:nvSpPr>
        <p:spPr>
          <a:xfrm rot="16200000">
            <a:off x="65566" y="2663457"/>
            <a:ext cx="698203" cy="49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[mm]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88400C03-740C-4005-9DFA-B49D6F496507}"/>
              </a:ext>
            </a:extLst>
          </p:cNvPr>
          <p:cNvSpPr/>
          <p:nvPr/>
        </p:nvSpPr>
        <p:spPr>
          <a:xfrm>
            <a:off x="2135373" y="6482317"/>
            <a:ext cx="698203" cy="276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 [mm]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128F08E0-4DFC-4758-95D8-D32381467AA4}"/>
              </a:ext>
            </a:extLst>
          </p:cNvPr>
          <p:cNvSpPr/>
          <p:nvPr/>
        </p:nvSpPr>
        <p:spPr>
          <a:xfrm>
            <a:off x="3430772" y="4080148"/>
            <a:ext cx="1353880" cy="4741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RMS=24 mm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6057E4F0-E670-499A-A874-E75BA58E6111}"/>
              </a:ext>
            </a:extLst>
          </p:cNvPr>
          <p:cNvSpPr/>
          <p:nvPr/>
        </p:nvSpPr>
        <p:spPr>
          <a:xfrm>
            <a:off x="1841205" y="1187366"/>
            <a:ext cx="3118883" cy="4454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Reconstructed</a:t>
            </a:r>
            <a:r>
              <a:rPr lang="pl-PL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image of </a:t>
            </a:r>
            <a:r>
              <a:rPr lang="pl-PL" sz="1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</a:t>
            </a:r>
            <a:r>
              <a:rPr lang="pl-PL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CD</a:t>
            </a:r>
            <a:r>
              <a:rPr lang="pl-PL" sz="1200" baseline="-25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target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9BE915A7-D703-4276-89AD-7712CE6EE8CE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3400647" y="1632797"/>
            <a:ext cx="21265" cy="61073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rostokąt 6">
            <a:extLst>
              <a:ext uri="{FF2B5EF4-FFF2-40B4-BE49-F238E27FC236}">
                <a16:creationId xmlns:a16="http://schemas.microsoft.com/office/drawing/2014/main" id="{CFC88BF0-93EE-4FF5-9C02-316EA0C2FDF5}"/>
              </a:ext>
            </a:extLst>
          </p:cNvPr>
          <p:cNvSpPr/>
          <p:nvPr/>
        </p:nvSpPr>
        <p:spPr>
          <a:xfrm>
            <a:off x="5079864" y="1799607"/>
            <a:ext cx="369099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pl-PL" sz="1400" dirty="0" err="1">
                <a:latin typeface="Calibri"/>
                <a:cs typeface="Calibri"/>
              </a:rPr>
              <a:t>Our</a:t>
            </a:r>
            <a:r>
              <a:rPr lang="pl-PL" sz="1400" dirty="0">
                <a:latin typeface="Calibri"/>
                <a:cs typeface="Calibri"/>
              </a:rPr>
              <a:t> standard MWPC </a:t>
            </a:r>
            <a:r>
              <a:rPr lang="pl-PL" sz="1400" dirty="0" err="1">
                <a:latin typeface="Calibri"/>
                <a:cs typeface="Calibri"/>
              </a:rPr>
              <a:t>mixture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works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well</a:t>
            </a:r>
            <a:r>
              <a:rPr lang="pl-PL" sz="1400" dirty="0">
                <a:latin typeface="Calibri"/>
                <a:cs typeface="Calibri"/>
              </a:rPr>
              <a:t> for MWDC.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1400" dirty="0">
                <a:latin typeface="Calibri"/>
                <a:cs typeface="Calibri"/>
              </a:rPr>
              <a:t>Effective noise reduction enabled stable measurements; </a:t>
            </a:r>
            <a:endParaRPr lang="pl-PL" sz="1400" dirty="0">
              <a:latin typeface="Calibri"/>
              <a:cs typeface="Calibri"/>
            </a:endParaRPr>
          </a:p>
          <a:p>
            <a:pPr marL="742950" lvl="1" indent="-285750" algn="l">
              <a:buFont typeface="Wingdings" panose="05000000000000000000" pitchFamily="2" charset="2"/>
              <a:buChar char="q"/>
            </a:pPr>
            <a:r>
              <a:rPr lang="en-US" sz="1400" dirty="0">
                <a:latin typeface="Calibri"/>
                <a:cs typeface="Calibri"/>
              </a:rPr>
              <a:t>a few additional changes will make the system more robust and allow for the </a:t>
            </a:r>
            <a:r>
              <a:rPr lang="pl-PL" sz="1400" dirty="0" err="1">
                <a:latin typeface="Calibri"/>
                <a:cs typeface="Calibri"/>
              </a:rPr>
              <a:t>individual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adjustment of thresholds</a:t>
            </a:r>
            <a:r>
              <a:rPr lang="pl-PL" sz="1400" dirty="0">
                <a:latin typeface="Calibri"/>
                <a:cs typeface="Calibri"/>
              </a:rPr>
              <a:t>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pl-PL" sz="1400" dirty="0" err="1">
                <a:latin typeface="Calibri"/>
                <a:cs typeface="Calibri"/>
              </a:rPr>
              <a:t>Events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originating</a:t>
            </a:r>
            <a:r>
              <a:rPr lang="pl-PL" sz="1400" dirty="0">
                <a:latin typeface="Calibri"/>
                <a:cs typeface="Calibri"/>
              </a:rPr>
              <a:t> from the target </a:t>
            </a:r>
            <a:r>
              <a:rPr lang="pl-PL" sz="1400" dirty="0" err="1">
                <a:latin typeface="Calibri"/>
                <a:cs typeface="Calibri"/>
              </a:rPr>
              <a:t>can</a:t>
            </a:r>
            <a:r>
              <a:rPr lang="pl-PL" sz="1400" dirty="0">
                <a:latin typeface="Calibri"/>
                <a:cs typeface="Calibri"/>
              </a:rPr>
              <a:t> be </a:t>
            </a:r>
            <a:r>
              <a:rPr lang="pl-PL" sz="1400" dirty="0" err="1">
                <a:latin typeface="Calibri"/>
                <a:cs typeface="Calibri"/>
              </a:rPr>
              <a:t>well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identified</a:t>
            </a:r>
            <a:r>
              <a:rPr lang="pl-PL" sz="1400" dirty="0">
                <a:latin typeface="Calibri"/>
                <a:cs typeface="Calibri"/>
              </a:rPr>
              <a:t>. 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1400" dirty="0">
                <a:latin typeface="Calibri"/>
                <a:cs typeface="Calibri"/>
              </a:rPr>
              <a:t>A preliminary analysis indicates that the MWDC meets expectations regarding the parameters relevant to polarization measurement</a:t>
            </a:r>
            <a:r>
              <a:rPr lang="pl-PL" sz="1400" dirty="0">
                <a:latin typeface="Calibri"/>
                <a:cs typeface="Calibri"/>
              </a:rPr>
              <a:t>;</a:t>
            </a:r>
          </a:p>
          <a:p>
            <a:pPr marL="742950" lvl="1" indent="-285750" algn="l">
              <a:buFont typeface="Wingdings" panose="05000000000000000000" pitchFamily="2" charset="2"/>
              <a:buChar char="q"/>
            </a:pPr>
            <a:r>
              <a:rPr lang="pl-PL" sz="1400" dirty="0" err="1">
                <a:latin typeface="Calibri"/>
                <a:cs typeface="Calibri"/>
              </a:rPr>
              <a:t>planned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improvement</a:t>
            </a:r>
            <a:r>
              <a:rPr lang="pl-PL" sz="1400" dirty="0">
                <a:latin typeface="Calibri"/>
                <a:cs typeface="Calibri"/>
              </a:rPr>
              <a:t> of </a:t>
            </a:r>
            <a:r>
              <a:rPr lang="pl-PL" sz="1400" dirty="0" err="1">
                <a:latin typeface="Calibri"/>
                <a:cs typeface="Calibri"/>
              </a:rPr>
              <a:t>electronic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cards</a:t>
            </a:r>
            <a:r>
              <a:rPr lang="pl-PL" sz="1400" dirty="0">
                <a:latin typeface="Calibri"/>
                <a:cs typeface="Calibri"/>
              </a:rPr>
              <a:t>: </a:t>
            </a:r>
            <a:r>
              <a:rPr lang="pl-PL" sz="1400" dirty="0" err="1">
                <a:latin typeface="Calibri"/>
                <a:cs typeface="Calibri"/>
              </a:rPr>
              <a:t>repair</a:t>
            </a:r>
            <a:r>
              <a:rPr lang="pl-PL" sz="1400" dirty="0">
                <a:latin typeface="Calibri"/>
                <a:cs typeface="Calibri"/>
              </a:rPr>
              <a:t> of </a:t>
            </a:r>
            <a:r>
              <a:rPr lang="pl-PL" sz="1400" dirty="0" err="1">
                <a:latin typeface="Calibri"/>
                <a:cs typeface="Calibri"/>
              </a:rPr>
              <a:t>channels</a:t>
            </a:r>
            <a:r>
              <a:rPr lang="pl-PL" sz="1400" dirty="0">
                <a:latin typeface="Calibri"/>
                <a:cs typeface="Calibri"/>
              </a:rPr>
              <a:t>, </a:t>
            </a:r>
            <a:r>
              <a:rPr lang="pl-PL" sz="1400" dirty="0" err="1">
                <a:latin typeface="Calibri"/>
                <a:cs typeface="Calibri"/>
              </a:rPr>
              <a:t>obtaining</a:t>
            </a:r>
            <a:r>
              <a:rPr lang="pl-PL" sz="1400" dirty="0">
                <a:latin typeface="Calibri"/>
                <a:cs typeface="Calibri"/>
              </a:rPr>
              <a:t> uniform </a:t>
            </a:r>
            <a:r>
              <a:rPr lang="pl-PL" sz="1400" dirty="0" err="1">
                <a:latin typeface="Calibri"/>
                <a:cs typeface="Calibri"/>
              </a:rPr>
              <a:t>Drift</a:t>
            </a:r>
            <a:r>
              <a:rPr lang="pl-PL" sz="1400" dirty="0">
                <a:latin typeface="Calibri"/>
                <a:cs typeface="Calibri"/>
              </a:rPr>
              <a:t> Time spectra.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pl-PL" sz="1400" dirty="0">
                <a:latin typeface="Calibri"/>
                <a:cs typeface="Calibri"/>
              </a:rPr>
              <a:t>DAQ </a:t>
            </a:r>
            <a:r>
              <a:rPr lang="pl-PL" sz="1400" dirty="0" err="1">
                <a:latin typeface="Calibri"/>
                <a:cs typeface="Calibri"/>
              </a:rPr>
              <a:t>succefully</a:t>
            </a:r>
            <a:r>
              <a:rPr lang="pl-PL" sz="1400" dirty="0">
                <a:latin typeface="Calibri"/>
                <a:cs typeface="Calibri"/>
              </a:rPr>
              <a:t> </a:t>
            </a:r>
            <a:r>
              <a:rPr lang="pl-PL" sz="1400" dirty="0" err="1">
                <a:latin typeface="Calibri"/>
                <a:cs typeface="Calibri"/>
              </a:rPr>
              <a:t>tested</a:t>
            </a:r>
            <a:r>
              <a:rPr lang="pl-PL" sz="1400" dirty="0"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5823499"/>
      </p:ext>
    </p:extLst>
  </p:cSld>
  <p:clrMapOvr>
    <a:masterClrMapping/>
  </p:clrMapOvr>
  <p:transition spd="med">
    <p:split orient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F17390F-D131-4820-A6B9-CE88CD64D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86AA19B4-1BCC-E8ED-4723-BB0BAF40446C}"/>
              </a:ext>
            </a:extLst>
          </p:cNvPr>
          <p:cNvGrpSpPr/>
          <p:nvPr/>
        </p:nvGrpSpPr>
        <p:grpSpPr>
          <a:xfrm>
            <a:off x="-228253" y="1355698"/>
            <a:ext cx="3600000" cy="5143500"/>
            <a:chOff x="519170" y="1371600"/>
            <a:chExt cx="3600000" cy="5143500"/>
          </a:xfrm>
        </p:grpSpPr>
        <p:pic>
          <p:nvPicPr>
            <p:cNvPr id="4" name="Obraz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59" r="33071"/>
            <a:stretch/>
          </p:blipFill>
          <p:spPr>
            <a:xfrm>
              <a:off x="519170" y="1371600"/>
              <a:ext cx="3600000" cy="5143500"/>
            </a:xfrm>
            <a:prstGeom prst="rect">
              <a:avLst/>
            </a:prstGeom>
          </p:spPr>
        </p:pic>
        <p:sp>
          <p:nvSpPr>
            <p:cNvPr id="7" name="pole tekstowe 6"/>
            <p:cNvSpPr txBox="1"/>
            <p:nvPr/>
          </p:nvSpPr>
          <p:spPr>
            <a:xfrm>
              <a:off x="1670050" y="3850083"/>
              <a:ext cx="5397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>
                  <a:solidFill>
                    <a:srgbClr val="00B050"/>
                  </a:solidFill>
                  <a:latin typeface="Calibri"/>
                  <a:cs typeface="Calibri"/>
                </a:rPr>
                <a:t>p</a:t>
              </a:r>
              <a:r>
                <a:rPr lang="pl-PL" sz="1100" b="1" baseline="-25000">
                  <a:solidFill>
                    <a:srgbClr val="00B050"/>
                  </a:solidFill>
                  <a:latin typeface="Calibri"/>
                  <a:cs typeface="Calibri"/>
                </a:rPr>
                <a:t>1</a:t>
              </a:r>
              <a:endParaRPr lang="pl-PL" sz="1100" b="1" baseline="-25000">
                <a:solidFill>
                  <a:srgbClr val="00B050"/>
                </a:solidFill>
              </a:endParaRPr>
            </a:p>
          </p:txBody>
        </p:sp>
        <p:sp>
          <p:nvSpPr>
            <p:cNvPr id="8" name="pole tekstowe 7"/>
            <p:cNvSpPr txBox="1"/>
            <p:nvPr/>
          </p:nvSpPr>
          <p:spPr>
            <a:xfrm>
              <a:off x="1041400" y="5615801"/>
              <a:ext cx="5397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>
                  <a:solidFill>
                    <a:srgbClr val="00B050"/>
                  </a:solidFill>
                  <a:latin typeface="Calibri"/>
                  <a:cs typeface="Calibri"/>
                </a:rPr>
                <a:t>p</a:t>
              </a:r>
              <a:r>
                <a:rPr lang="pl-PL" sz="1100" b="1" baseline="-25000">
                  <a:solidFill>
                    <a:srgbClr val="00B050"/>
                  </a:solidFill>
                  <a:latin typeface="Calibri"/>
                  <a:cs typeface="Calibri"/>
                </a:rPr>
                <a:t>beam</a:t>
              </a:r>
              <a:endParaRPr lang="pl-PL" sz="1100" b="1" baseline="-25000">
                <a:solidFill>
                  <a:srgbClr val="00B050"/>
                </a:solidFill>
              </a:endParaRPr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1779420" y="2681683"/>
              <a:ext cx="5397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>
                  <a:solidFill>
                    <a:srgbClr val="FF0000"/>
                  </a:solidFill>
                  <a:latin typeface="Calibri"/>
                  <a:cs typeface="Calibri"/>
                </a:rPr>
                <a:t>P</a:t>
              </a:r>
              <a:r>
                <a:rPr lang="pl-PL" sz="1100" b="1" baseline="-25000">
                  <a:solidFill>
                    <a:srgbClr val="FF0000"/>
                  </a:solidFill>
                  <a:latin typeface="Calibri"/>
                  <a:cs typeface="Calibri"/>
                </a:rPr>
                <a:t>Y</a:t>
              </a:r>
              <a:endParaRPr lang="pl-PL" sz="1100" b="1" baseline="-25000">
                <a:solidFill>
                  <a:srgbClr val="FF0000"/>
                </a:solidFill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2571750" y="2214328"/>
              <a:ext cx="3492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>
                  <a:solidFill>
                    <a:srgbClr val="FF0000"/>
                  </a:solidFill>
                  <a:latin typeface="Calibri"/>
                  <a:cs typeface="Calibri"/>
                </a:rPr>
                <a:t>L</a:t>
              </a:r>
              <a:endParaRPr lang="pl-PL" sz="1100" b="1" baseline="-25000">
                <a:solidFill>
                  <a:srgbClr val="FF0000"/>
                </a:solidFill>
              </a:endParaRPr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2940050" y="1979378"/>
              <a:ext cx="3492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100" b="1">
                  <a:solidFill>
                    <a:srgbClr val="FF0000"/>
                  </a:solidFill>
                  <a:latin typeface="Calibri"/>
                  <a:cs typeface="Calibri"/>
                </a:rPr>
                <a:t>R</a:t>
              </a:r>
              <a:endParaRPr lang="pl-PL" sz="1100" b="1" baseline="-25000">
                <a:solidFill>
                  <a:srgbClr val="FF0000"/>
                </a:solidFill>
              </a:endParaRPr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2781132" y="3024819"/>
              <a:ext cx="7143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graphite</a:t>
              </a:r>
              <a:endParaRPr lang="pl-PL" sz="1000" baseline="-25000"/>
            </a:p>
          </p:txBody>
        </p:sp>
        <p:sp>
          <p:nvSpPr>
            <p:cNvPr id="14" name="pole tekstowe 13"/>
            <p:cNvSpPr txBox="1"/>
            <p:nvPr/>
          </p:nvSpPr>
          <p:spPr>
            <a:xfrm>
              <a:off x="1597025" y="4091619"/>
              <a:ext cx="3792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LD</a:t>
              </a:r>
              <a:r>
                <a:rPr lang="pl-PL" sz="1000" baseline="-25000">
                  <a:latin typeface="Calibri"/>
                  <a:cs typeface="Calibri"/>
                </a:rPr>
                <a:t>2</a:t>
              </a:r>
              <a:endParaRPr lang="pl-PL" sz="1000" baseline="-25000"/>
            </a:p>
          </p:txBody>
        </p:sp>
      </p:grpSp>
      <p:sp>
        <p:nvSpPr>
          <p:cNvPr id="17" name="Rectangle 2">
            <a:extLst>
              <a:ext uri="{FF2B5EF4-FFF2-40B4-BE49-F238E27FC236}">
                <a16:creationId xmlns:a16="http://schemas.microsoft.com/office/drawing/2014/main" id="{8AF21994-9D50-4415-A3E5-64E386334AAD}"/>
              </a:ext>
            </a:extLst>
          </p:cNvPr>
          <p:cNvSpPr txBox="1">
            <a:spLocks noChangeArrowheads="1"/>
          </p:cNvSpPr>
          <p:nvPr/>
        </p:nvSpPr>
        <p:spPr>
          <a:xfrm>
            <a:off x="251273" y="244719"/>
            <a:ext cx="8641454" cy="75177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Efficiency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studies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with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elastic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scattering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protons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ole tekstowe 17">
                <a:extLst>
                  <a:ext uri="{FF2B5EF4-FFF2-40B4-BE49-F238E27FC236}">
                    <a16:creationId xmlns:a16="http://schemas.microsoft.com/office/drawing/2014/main" id="{7C9BDEBA-485D-43F9-9C99-619ED6B62D21}"/>
                  </a:ext>
                </a:extLst>
              </p:cNvPr>
              <p:cNvSpPr txBox="1"/>
              <p:nvPr/>
            </p:nvSpPr>
            <p:spPr>
              <a:xfrm>
                <a:off x="2989690" y="826834"/>
                <a:ext cx="6154310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Efficiency of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registering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 single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elastically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scattered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proton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emitted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at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l-GR" sz="1800" i="1" dirty="0">
                    <a:latin typeface="Arial" panose="020B0604020202020204" pitchFamily="34" charset="0"/>
                    <a:ea typeface="Calibri" panose="020F0502020204030204" pitchFamily="34" charset="0"/>
                  </a:rPr>
                  <a:t>θ</a:t>
                </a:r>
                <a:r>
                  <a:rPr lang="pl-PL" sz="1800" i="1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 </a:t>
                </a:r>
                <a:r>
                  <a:rPr lang="pl-PL" sz="18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l-GR" sz="18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φ</a:t>
                </a:r>
                <a:r>
                  <a:rPr lang="pl-PL" sz="1800" i="1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pl-PL" sz="18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):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l"/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 algn="l">
                  <a:buFont typeface="Wingdings" panose="05000000000000000000" pitchFamily="2" charset="2"/>
                  <a:buChar char="q"/>
                </a:pP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polarimeter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</a:p>
              <a:p>
                <a:pPr lvl="1" algn="l"/>
                <a14:m>
                  <m:oMath xmlns:m="http://schemas.openxmlformats.org/officeDocument/2006/math">
                    <m:r>
                      <a:rPr lang="pl-PL" sz="18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𝜖</m:t>
                    </m:r>
                  </m:oMath>
                </a14:m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el-GR" sz="1800" i="1" dirty="0">
                    <a:solidFill>
                      <a:srgbClr val="0033CC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θ</a:t>
                </a:r>
                <a:r>
                  <a:rPr lang="pl-PL" sz="1800" i="1" baseline="-250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l-GR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φ</a:t>
                </a:r>
                <a:r>
                  <a:rPr lang="pl-PL" sz="1800" i="1" baseline="-250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efficiency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BINA (3-planes of MWPC &amp; </a:t>
                </a:r>
                <a:r>
                  <a:rPr lang="el-GR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Δ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 &amp; E) in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certain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angular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el-GR" sz="1800" i="1" dirty="0">
                    <a:solidFill>
                      <a:srgbClr val="0033CC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θ </a:t>
                </a:r>
                <a:r>
                  <a:rPr lang="pl-PL" sz="1800" i="1" baseline="-250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l-GR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φ</a:t>
                </a:r>
                <a:r>
                  <a:rPr lang="pl-PL" sz="1800" i="1" baseline="-250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bin; high and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easy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determine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on the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basis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tracks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missing one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information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285750" indent="-285750" algn="l">
                  <a:buFont typeface="Wingdings" panose="05000000000000000000" pitchFamily="2" charset="2"/>
                  <a:buChar char="q"/>
                </a:pP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scatterer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algn="l"/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pl-PL" sz="1800" b="0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𝜖</m:t>
                    </m:r>
                  </m:oMath>
                </a14:m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el-GR" sz="1800" i="1" dirty="0">
                    <a:solidFill>
                      <a:srgbClr val="0033CC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θ</a:t>
                </a:r>
                <a:r>
                  <a:rPr lang="pl-PL" sz="1800" i="1" baseline="-250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l-GR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φ</a:t>
                </a:r>
                <a:r>
                  <a:rPr lang="pl-PL" sz="1800" i="1" baseline="-250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pl-PL" sz="18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𝜖</m:t>
                        </m:r>
                      </m:e>
                      <m:sub>
                        <m:r>
                          <a:rPr lang="pl-PL" sz="18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𝑀𝑊𝐷𝐶</m:t>
                        </m:r>
                      </m:sub>
                    </m:sSub>
                  </m:oMath>
                </a14:m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pl-PL" sz="1800" i="1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i,j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1" algn="l"/>
                <a14:m>
                  <m:oMath xmlns:m="http://schemas.openxmlformats.org/officeDocument/2006/math">
                    <m:sSub>
                      <m:sSubPr>
                        <m:ctrlP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𝜖</m:t>
                        </m:r>
                      </m:e>
                      <m:sub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𝑀𝑊𝐷𝐶</m:t>
                        </m:r>
                      </m:sub>
                    </m:sSub>
                  </m:oMath>
                </a14:m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pl-PL" sz="1800" i="1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i,j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efficiency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MWDC for bin 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pl-PL" sz="1800" i="1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i,j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 –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precisely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determined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due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highly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redundant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MWDC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information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(8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planes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while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5-6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planes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are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needed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reconstruct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the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track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pl-PL" sz="1800" i="1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 algn="l">
                  <a:buFont typeface="Wingdings" panose="05000000000000000000" pitchFamily="2" charset="2"/>
                  <a:buChar char="q"/>
                </a:pP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With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scatterer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  <a:p>
                <a:pPr algn="l"/>
                <a:r>
                  <a:rPr lang="pl-PL" sz="1800" dirty="0">
                    <a:solidFill>
                      <a:srgbClr val="0033CC"/>
                    </a:solidFill>
                    <a:cs typeface="Calibri"/>
                  </a:rPr>
                  <a:t>      </a:t>
                </a:r>
                <a14:m>
                  <m:oMath xmlns:m="http://schemas.openxmlformats.org/officeDocument/2006/math">
                    <m:r>
                      <a:rPr lang="pl-PL" sz="1800" i="1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𝜖</m:t>
                    </m:r>
                  </m:oMath>
                </a14:m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el-GR" sz="1800" i="1" dirty="0">
                    <a:solidFill>
                      <a:srgbClr val="0033CC"/>
                    </a:solidFill>
                    <a:latin typeface="Arial" panose="020B0604020202020204" pitchFamily="34" charset="0"/>
                    <a:ea typeface="Calibri" panose="020F0502020204030204" pitchFamily="34" charset="0"/>
                  </a:rPr>
                  <a:t>θ</a:t>
                </a:r>
                <a:r>
                  <a:rPr lang="pl-PL" sz="1800" i="1" baseline="-250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l-GR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φ</a:t>
                </a:r>
                <a:r>
                  <a:rPr lang="pl-PL" sz="1800" i="1" baseline="-250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𝜖</m:t>
                        </m:r>
                      </m:e>
                      <m:sub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𝑀𝑊𝐷𝐶</m:t>
                        </m:r>
                      </m:sub>
                    </m:sSub>
                  </m:oMath>
                </a14:m>
                <a:r>
                  <a:rPr lang="pl-PL" sz="1800" i="1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pl-PL" sz="1800" i="1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i’,j</a:t>
                </a:r>
                <a:r>
                  <a:rPr lang="pl-PL" sz="1800" i="1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’)</a:t>
                </a:r>
              </a:p>
              <a:p>
                <a:pPr lvl="1" algn="l"/>
                <a:endParaRPr lang="pl-PL" sz="1800" i="1" dirty="0">
                  <a:solidFill>
                    <a:srgbClr val="00B05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efficiency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correction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will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be </a:t>
                </a:r>
                <a:r>
                  <a:rPr lang="pl-PL" sz="1800" dirty="0" err="1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done</a:t>
                </a:r>
                <a:r>
                  <a:rPr lang="pl-PL" sz="1800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event by event.</a:t>
                </a:r>
              </a:p>
              <a:p>
                <a:pPr algn="l"/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pole tekstowe 17">
                <a:extLst>
                  <a:ext uri="{FF2B5EF4-FFF2-40B4-BE49-F238E27FC236}">
                    <a16:creationId xmlns:a16="http://schemas.microsoft.com/office/drawing/2014/main" id="{7C9BDEBA-485D-43F9-9C99-619ED6B62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9690" y="826834"/>
                <a:ext cx="6154310" cy="5078313"/>
              </a:xfrm>
              <a:prstGeom prst="rect">
                <a:avLst/>
              </a:prstGeom>
              <a:blipFill>
                <a:blip r:embed="rId4"/>
                <a:stretch>
                  <a:fillRect l="-792" t="-72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2166439"/>
      </p:ext>
    </p:extLst>
  </p:cSld>
  <p:clrMapOvr>
    <a:masterClrMapping/>
  </p:clrMapOvr>
  <p:transition spd="med">
    <p:split orient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F17390F-D131-4820-A6B9-CE88CD64D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8AF21994-9D50-4415-A3E5-64E386334AAD}"/>
              </a:ext>
            </a:extLst>
          </p:cNvPr>
          <p:cNvSpPr txBox="1">
            <a:spLocks noChangeArrowheads="1"/>
          </p:cNvSpPr>
          <p:nvPr/>
        </p:nvSpPr>
        <p:spPr>
          <a:xfrm>
            <a:off x="251273" y="244719"/>
            <a:ext cx="8641454" cy="75177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Efficiency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studies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with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elastic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scattering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ole tekstowe 17">
                <a:extLst>
                  <a:ext uri="{FF2B5EF4-FFF2-40B4-BE49-F238E27FC236}">
                    <a16:creationId xmlns:a16="http://schemas.microsoft.com/office/drawing/2014/main" id="{7C9BDEBA-485D-43F9-9C99-619ED6B62D21}"/>
                  </a:ext>
                </a:extLst>
              </p:cNvPr>
              <p:cNvSpPr txBox="1"/>
              <p:nvPr/>
            </p:nvSpPr>
            <p:spPr>
              <a:xfrm>
                <a:off x="429768" y="826834"/>
                <a:ext cx="8714232" cy="618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pl-PL" sz="1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 –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number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events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certain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class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in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absence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instrumental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effects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(„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true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”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number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events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).</a:t>
                </a:r>
                <a:endParaRPr lang="pl-PL" sz="1800" i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pl-PL" sz="1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N”=</a:t>
                </a:r>
                <a:r>
                  <a:rPr lang="pl-PL" sz="1800" i="1" dirty="0">
                    <a:solidFill>
                      <a:schemeClr val="tx1"/>
                    </a:solidFill>
                    <a:ea typeface="Cambria Math" panose="02040503050406030204" pitchFamily="18" charset="0"/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pl-PL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𝜖</m:t>
                    </m:r>
                    <m:r>
                      <a:rPr lang="pl-PL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 </m:t>
                    </m:r>
                  </m:oMath>
                </a14:m>
                <a:r>
                  <a:rPr lang="pl-PL" sz="1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  -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measured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number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events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certain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class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algn="l"/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After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efficiency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correction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we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should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obtain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 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not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biased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with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instrumental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effects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 </a:t>
                </a:r>
              </a:p>
              <a:p>
                <a:pPr algn="l"/>
                <a:endParaRPr lang="pl-PL" sz="1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What </a:t>
                </a:r>
                <a:r>
                  <a:rPr lang="pl-PL" sz="18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if</a:t>
                </a:r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our</a:t>
                </a:r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corrections</a:t>
                </a:r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are</a:t>
                </a:r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not </a:t>
                </a:r>
                <a:r>
                  <a:rPr lang="pl-PL" sz="18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perfect</a:t>
                </a:r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 algn="l"/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Instead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</a:t>
                </a:r>
                <a14:m>
                  <m:oMath xmlns:m="http://schemas.openxmlformats.org/officeDocument/2006/math">
                    <m:r>
                      <a:rPr lang="pl-PL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 </m:t>
                    </m:r>
                  </m:oMath>
                </a14:m>
                <a:r>
                  <a:rPr lang="pl-PL" sz="18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 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would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measure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something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close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to, but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still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not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exact</a:t>
                </a:r>
                <a:r>
                  <a:rPr lang="pl-PL" sz="18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pl-PL" sz="1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N’=</a:t>
                </a:r>
                <a:r>
                  <a:rPr lang="pl-PL" sz="1800" i="1" dirty="0">
                    <a:solidFill>
                      <a:schemeClr val="tx1"/>
                    </a:solidFill>
                    <a:ea typeface="Cambria Math" panose="02040503050406030204" pitchFamily="18" charset="0"/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pl-PL" sz="1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𝜂</m:t>
                    </m:r>
                    <m:r>
                      <a:rPr lang="pl-PL" sz="1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 </m:t>
                    </m:r>
                  </m:oMath>
                </a14:m>
                <a:r>
                  <a:rPr lang="pl-PL" sz="1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 </a:t>
                </a:r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our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measured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asymmetry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will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have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false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factors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  <a:endParaRPr lang="pl-PL" sz="1800" i="1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have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a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continuous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detector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Prior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asymmetry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determination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the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events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wil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be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summed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over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all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l-GR" sz="1800" i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φ</a:t>
                </a:r>
                <a:r>
                  <a:rPr lang="pl-PL" sz="1800" i="1" baseline="-250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 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bins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within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acceptance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of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BINAPol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the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corresponding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l-PL" sz="1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𝜂</m:t>
                    </m:r>
                  </m:oMath>
                </a14:m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factors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will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be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averaged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over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the same regions; the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resulting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factors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will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be </a:t>
                </a:r>
                <a:r>
                  <a:rPr lang="pl-PL" sz="1800" dirty="0" err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called</a:t>
                </a:r>
                <a:r>
                  <a:rPr lang="pl-PL" sz="180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1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η</m:t>
                        </m:r>
                      </m:e>
                      <m:sup>
                        <m:r>
                          <a:rPr lang="pl-PL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′</m:t>
                        </m:r>
                      </m:sup>
                    </m:sSup>
                    <m:r>
                      <a:rPr lang="pl-PL" sz="1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:</m:t>
                    </m:r>
                  </m:oMath>
                </a14:m>
                <a:endParaRPr lang="pl-PL" sz="1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Can</a:t>
                </a:r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we </a:t>
                </a:r>
                <a:r>
                  <a:rPr lang="pl-PL" sz="18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control</a:t>
                </a:r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such</a:t>
                </a:r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systematic</a:t>
                </a:r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b="1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effects</a:t>
                </a:r>
                <a:r>
                  <a:rPr lang="pl-PL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 algn="l"/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pole tekstowe 17">
                <a:extLst>
                  <a:ext uri="{FF2B5EF4-FFF2-40B4-BE49-F238E27FC236}">
                    <a16:creationId xmlns:a16="http://schemas.microsoft.com/office/drawing/2014/main" id="{7C9BDEBA-485D-43F9-9C99-619ED6B62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68" y="826834"/>
                <a:ext cx="8714232" cy="6186309"/>
              </a:xfrm>
              <a:prstGeom prst="rect">
                <a:avLst/>
              </a:prstGeom>
              <a:blipFill>
                <a:blip r:embed="rId3"/>
                <a:stretch>
                  <a:fillRect l="-630" t="-59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pole tekstowe 2">
                <a:extLst>
                  <a:ext uri="{FF2B5EF4-FFF2-40B4-BE49-F238E27FC236}">
                    <a16:creationId xmlns:a16="http://schemas.microsoft.com/office/drawing/2014/main" id="{99BE90F4-440F-9BA2-91A7-866ABE1077CB}"/>
                  </a:ext>
                </a:extLst>
              </p:cNvPr>
              <p:cNvSpPr txBox="1"/>
              <p:nvPr/>
            </p:nvSpPr>
            <p:spPr>
              <a:xfrm>
                <a:off x="590699" y="3466189"/>
                <a:ext cx="7781041" cy="5160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𝐴𝑆𝑌</m:t>
                      </m:r>
                      <m:r>
                        <m:rPr>
                          <m:nor/>
                        </m:rPr>
                        <a:rPr lang="pl-PL" sz="1600" i="1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l-GR" sz="1600" i="1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m:t>θ</m:t>
                      </m:r>
                      <m:r>
                        <m:rPr>
                          <m:nor/>
                        </m:rPr>
                        <a:rPr lang="pl-PL" sz="1600" i="1" baseline="-25000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pl-PL" sz="1600" i="1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l-GR" sz="1600" i="1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φ</m:t>
                      </m:r>
                      <m:r>
                        <m:rPr>
                          <m:nor/>
                        </m:rPr>
                        <a:rPr lang="pl-PL" sz="1600" i="1" baseline="-25000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pl-PL" sz="1600" i="1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pl-PL" sz="1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 smtClean="0">
                                  <a:solidFill>
                                    <a:srgbClr val="FF66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𝜂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l-GR" sz="1600" i="1" dirty="0">
                                  <a:solidFill>
                                    <a:srgbClr val="FF66CC"/>
                                  </a:solidFill>
                                  <a:latin typeface="Arial" panose="020B0604020202020204" pitchFamily="34" charset="0"/>
                                  <a:ea typeface="Calibri" panose="020F0502020204030204" pitchFamily="34" charset="0"/>
                                </a:rPr>
                                <m:t>θ</m:t>
                              </m:r>
                              <m:r>
                                <m:rPr>
                                  <m:nor/>
                                </m:rPr>
                                <a:rPr lang="pl-PL" sz="1600" i="1" baseline="-25000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m:rPr>
                                  <m:nor/>
                                </m:rPr>
                                <a:rPr lang="el-GR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φ</m:t>
                              </m:r>
                              <m:r>
                                <m:rPr>
                                  <m:nor/>
                                </m:rPr>
                                <a:rPr lang="pl-PL" sz="1600" i="1" baseline="-25000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b="0" i="1" dirty="0" smtClean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L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 smtClean="0">
                                  <a:solidFill>
                                    <a:srgbClr val="FF66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𝜂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l-GR" sz="1600" i="1" dirty="0">
                                  <a:solidFill>
                                    <a:srgbClr val="FF66CC"/>
                                  </a:solidFill>
                                  <a:latin typeface="Arial" panose="020B0604020202020204" pitchFamily="34" charset="0"/>
                                  <a:ea typeface="Calibri" panose="020F0502020204030204" pitchFamily="34" charset="0"/>
                                </a:rPr>
                                <m:t>θ</m:t>
                              </m:r>
                              <m:r>
                                <m:rPr>
                                  <m:nor/>
                                </m:rPr>
                                <a:rPr lang="pl-PL" sz="1600" i="1" baseline="-25000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m:rPr>
                                  <m:nor/>
                                </m:rPr>
                                <a:rPr lang="el-GR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φ</m:t>
                              </m:r>
                              <m:r>
                                <m:rPr>
                                  <m:nor/>
                                </m:rPr>
                                <a:rPr lang="pl-PL" sz="1600" i="1" baseline="-25000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sSub>
                                <m:sSubPr>
                                  <m:ctrlPr>
                                    <a:rPr lang="pl-PL" sz="160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pl-PL" sz="1600" dirty="0"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US" sz="16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l-PL" sz="1600" i="1" smtClean="0">
                              <a:solidFill>
                                <a:srgbClr val="FF66CC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𝜂</m:t>
                          </m:r>
                          <m:r>
                            <m:rPr>
                              <m:nor/>
                            </m:rPr>
                            <a:rPr lang="pl-PL" sz="1600" i="1" dirty="0">
                              <a:solidFill>
                                <a:srgbClr val="FF66CC"/>
                              </a:solidFill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l-GR" sz="1600" i="1" dirty="0">
                              <a:solidFill>
                                <a:srgbClr val="FF66CC"/>
                              </a:solidFill>
                              <a:latin typeface="Arial" panose="020B0604020202020204" pitchFamily="34" charset="0"/>
                              <a:ea typeface="Calibri" panose="020F0502020204030204" pitchFamily="34" charset="0"/>
                            </a:rPr>
                            <m:t>θ</m:t>
                          </m:r>
                          <m:r>
                            <m:rPr>
                              <m:nor/>
                            </m:rPr>
                            <a:rPr lang="pl-PL" sz="1600" i="1" baseline="-25000" dirty="0">
                              <a:solidFill>
                                <a:srgbClr val="FF66CC"/>
                              </a:solidFill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pl-PL" sz="1600" i="1" dirty="0">
                              <a:solidFill>
                                <a:srgbClr val="FF66CC"/>
                              </a:solidFill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l-GR" sz="1600" i="1" dirty="0">
                              <a:solidFill>
                                <a:srgbClr val="FF66CC"/>
                              </a:solidFill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φ</m:t>
                          </m:r>
                          <m:r>
                            <m:rPr>
                              <m:nor/>
                            </m:rPr>
                            <a:rPr lang="pl-PL" sz="1600" i="1" baseline="-25000" dirty="0">
                              <a:solidFill>
                                <a:srgbClr val="FF66CC"/>
                              </a:solidFill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pl-PL" sz="1600" i="1" dirty="0">
                              <a:solidFill>
                                <a:srgbClr val="FF66CC"/>
                              </a:solidFill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b="0" i="1" dirty="0" smtClean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L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 smtClean="0">
                                  <a:solidFill>
                                    <a:srgbClr val="FF66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𝜂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l-GR" sz="1600" i="1" dirty="0">
                                  <a:solidFill>
                                    <a:srgbClr val="FF66CC"/>
                                  </a:solidFill>
                                  <a:latin typeface="Arial" panose="020B0604020202020204" pitchFamily="34" charset="0"/>
                                  <a:ea typeface="Calibri" panose="020F0502020204030204" pitchFamily="34" charset="0"/>
                                </a:rPr>
                                <m:t>θ</m:t>
                              </m:r>
                              <m:r>
                                <m:rPr>
                                  <m:nor/>
                                </m:rPr>
                                <a:rPr lang="pl-PL" sz="1600" i="1" baseline="-25000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m:rPr>
                                  <m:nor/>
                                </m:rPr>
                                <a:rPr lang="el-GR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φ</m:t>
                              </m:r>
                              <m:r>
                                <m:rPr>
                                  <m:nor/>
                                </m:rPr>
                                <a:rPr lang="pl-PL" sz="1600" i="1" baseline="-25000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FF66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b="0" i="1" dirty="0" smtClean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pl-PL" sz="1600" dirty="0"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den>
                      </m:f>
                      <m:r>
                        <a:rPr lang="pl-PL" sz="1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L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L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pl-PL" sz="1600" dirty="0"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pl-PL" sz="1600" dirty="0"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l-PL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pole tekstowe 2">
                <a:extLst>
                  <a:ext uri="{FF2B5EF4-FFF2-40B4-BE49-F238E27FC236}">
                    <a16:creationId xmlns:a16="http://schemas.microsoft.com/office/drawing/2014/main" id="{99BE90F4-440F-9BA2-91A7-866ABE107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699" y="3466189"/>
                <a:ext cx="7781041" cy="5160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pole tekstowe 5">
                <a:extLst>
                  <a:ext uri="{FF2B5EF4-FFF2-40B4-BE49-F238E27FC236}">
                    <a16:creationId xmlns:a16="http://schemas.microsoft.com/office/drawing/2014/main" id="{A253A985-2244-8615-8E99-29DF4C150576}"/>
                  </a:ext>
                </a:extLst>
              </p:cNvPr>
              <p:cNvSpPr txBox="1"/>
              <p:nvPr/>
            </p:nvSpPr>
            <p:spPr>
              <a:xfrm>
                <a:off x="2513905" y="5049394"/>
                <a:ext cx="3617208" cy="523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1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𝐴𝑆𝑌</m:t>
                      </m:r>
                      <m:r>
                        <m:rPr>
                          <m:nor/>
                        </m:rPr>
                        <a:rPr lang="pl-PL" sz="1600" i="1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l-GR" sz="1600" i="1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m:t>θ</m:t>
                      </m:r>
                      <m:r>
                        <m:rPr>
                          <m:nor/>
                        </m:rPr>
                        <a:rPr lang="pl-PL" sz="1600" i="1" baseline="-25000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pl-PL" sz="1600" i="1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pl-PL" sz="1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L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L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pl-PL" sz="1600" dirty="0"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𝑀𝑊𝐷𝐶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pl-PL" sz="1600" dirty="0"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l-PL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" name="pole tekstowe 5">
                <a:extLst>
                  <a:ext uri="{FF2B5EF4-FFF2-40B4-BE49-F238E27FC236}">
                    <a16:creationId xmlns:a16="http://schemas.microsoft.com/office/drawing/2014/main" id="{A253A985-2244-8615-8E99-29DF4C150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3905" y="5049394"/>
                <a:ext cx="361720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648590"/>
      </p:ext>
    </p:extLst>
  </p:cSld>
  <p:clrMapOvr>
    <a:masterClrMapping/>
  </p:clrMapOvr>
  <p:transition spd="med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F17390F-D131-4820-A6B9-CE88CD64D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8AF21994-9D50-4415-A3E5-64E386334AAD}"/>
              </a:ext>
            </a:extLst>
          </p:cNvPr>
          <p:cNvSpPr txBox="1">
            <a:spLocks noChangeArrowheads="1"/>
          </p:cNvSpPr>
          <p:nvPr/>
        </p:nvSpPr>
        <p:spPr>
          <a:xfrm>
            <a:off x="251273" y="244719"/>
            <a:ext cx="8641454" cy="75177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Efficiency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studies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with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elastic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2800" dirty="0" err="1">
                <a:solidFill>
                  <a:srgbClr val="0033CC"/>
                </a:solidFill>
                <a:latin typeface="Calibri" pitchFamily="34" charset="0"/>
              </a:rPr>
              <a:t>scattering</a:t>
            </a:r>
            <a:r>
              <a:rPr lang="pl-PL" sz="2800" dirty="0">
                <a:solidFill>
                  <a:srgbClr val="0033CC"/>
                </a:solidFill>
                <a:latin typeface="Calibri" pitchFamily="34" charset="0"/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pole tekstowe 17">
                <a:extLst>
                  <a:ext uri="{FF2B5EF4-FFF2-40B4-BE49-F238E27FC236}">
                    <a16:creationId xmlns:a16="http://schemas.microsoft.com/office/drawing/2014/main" id="{7C9BDEBA-485D-43F9-9C99-619ED6B62D21}"/>
                  </a:ext>
                </a:extLst>
              </p:cNvPr>
              <p:cNvSpPr txBox="1"/>
              <p:nvPr/>
            </p:nvSpPr>
            <p:spPr>
              <a:xfrm>
                <a:off x="429768" y="826834"/>
                <a:ext cx="8714232" cy="5355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We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have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regions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where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asymmetries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related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polarization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are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averaged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out, </a:t>
                </a:r>
              </a:p>
              <a:p>
                <a:pPr algn="l"/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They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will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be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our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control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regions (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up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down).</a:t>
                </a:r>
              </a:p>
              <a:p>
                <a:pPr algn="l"/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First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check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concerns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control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regions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𝜂</m:t>
                        </m:r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′(</m:t>
                        </m:r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𝑢</m:t>
                        </m:r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)</m:t>
                        </m:r>
                        <m:r>
                          <a:rPr lang="pl-PL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pl-PL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pl-PL" sz="1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𝜂</m:t>
                        </m:r>
                        <m:r>
                          <a:rPr lang="pl-PL" sz="1800" b="0" i="1" smtClean="0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′(</m:t>
                        </m:r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𝑑</m:t>
                        </m:r>
                        <m:r>
                          <a:rPr lang="pl-PL" sz="1800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)</m:t>
                        </m:r>
                        <m:r>
                          <a:rPr lang="pl-PL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pl-PL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pl-PL" sz="1800" i="1" dirty="0">
                    <a:solidFill>
                      <a:srgbClr val="0033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 algn="l"/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Than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we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can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construct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asymmetries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with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respect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these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regions</a:t>
                </a:r>
              </a:p>
              <a:p>
                <a:pPr algn="l"/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 algn="l">
                  <a:buFont typeface="Wingdings" panose="05000000000000000000" pitchFamily="2" charset="2"/>
                  <a:buChar char="q"/>
                </a:pPr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 algn="l">
                  <a:buFont typeface="Wingdings" panose="05000000000000000000" pitchFamily="2" charset="2"/>
                  <a:buChar char="q"/>
                </a:pPr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 algn="l">
                  <a:buFont typeface="Wingdings" panose="05000000000000000000" pitchFamily="2" charset="2"/>
                  <a:buChar char="q"/>
                </a:pPr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285750" indent="-285750" algn="l">
                  <a:buFont typeface="Wingdings" panose="05000000000000000000" pitchFamily="2" charset="2"/>
                  <a:buChar char="q"/>
                </a:pPr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Second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check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𝐴𝑆𝑌</m:t>
                        </m:r>
                      </m:e>
                      <m:sub>
                        <m:r>
                          <a:rPr lang="pl-PL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m:rPr>
                        <m:nor/>
                      </m:rPr>
                      <a:rPr lang="pl-PL" sz="1800" i="1" dirty="0">
                        <a:solidFill>
                          <a:srgbClr val="0033CC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m:rPr>
                        <m:nor/>
                      </m:rPr>
                      <a:rPr lang="el-GR" sz="1800" i="1" dirty="0">
                        <a:solidFill>
                          <a:srgbClr val="0033CC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</a:rPr>
                      <m:t>θ</m:t>
                    </m:r>
                    <m:r>
                      <m:rPr>
                        <m:nor/>
                      </m:rPr>
                      <a:rPr lang="pl-PL" sz="1800" i="1" baseline="-25000" dirty="0">
                        <a:solidFill>
                          <a:srgbClr val="0033CC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1</m:t>
                    </m:r>
                    <m:r>
                      <m:rPr>
                        <m:nor/>
                      </m:rPr>
                      <a:rPr lang="pl-PL" sz="1800" i="1" dirty="0">
                        <a:solidFill>
                          <a:srgbClr val="0033CC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pl-PL" sz="1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l-PL" sz="1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en-US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𝐴𝑆𝑌</m:t>
                        </m:r>
                      </m:e>
                      <m:sub>
                        <m:r>
                          <a:rPr lang="pl-PL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m:rPr>
                        <m:nor/>
                      </m:rPr>
                      <a:rPr lang="pl-PL" sz="1800" i="1" dirty="0">
                        <a:solidFill>
                          <a:srgbClr val="0033CC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(</m:t>
                    </m:r>
                    <m:r>
                      <m:rPr>
                        <m:nor/>
                      </m:rPr>
                      <a:rPr lang="el-GR" sz="1800" i="1" dirty="0">
                        <a:solidFill>
                          <a:srgbClr val="0033CC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</a:rPr>
                      <m:t>θ</m:t>
                    </m:r>
                    <m:r>
                      <m:rPr>
                        <m:nor/>
                      </m:rPr>
                      <a:rPr lang="pl-PL" sz="1800" i="1" baseline="-25000" dirty="0">
                        <a:solidFill>
                          <a:srgbClr val="0033CC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1</m:t>
                    </m:r>
                    <m:r>
                      <m:rPr>
                        <m:nor/>
                      </m:rPr>
                      <a:rPr lang="pl-PL" sz="1800" i="1" dirty="0">
                        <a:solidFill>
                          <a:srgbClr val="0033CC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  <m:r>
                      <a:rPr lang="pl-PL" sz="1800" b="0" i="1" dirty="0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  </m:t>
                    </m:r>
                  </m:oMath>
                </a14:m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?</a:t>
                </a:r>
              </a:p>
              <a:p>
                <a:pPr algn="l"/>
                <a:endParaRPr lang="pl-PL" sz="18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Other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consistency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checks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Control regions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at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certain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1800" i="1" dirty="0">
                        <a:solidFill>
                          <a:srgbClr val="0033CC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</a:rPr>
                      <m:t>θ</m:t>
                    </m:r>
                    <m:r>
                      <a:rPr lang="el-GR" sz="1800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angles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correspond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to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left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or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right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sectors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at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other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1800" i="1" dirty="0">
                        <a:solidFill>
                          <a:srgbClr val="0033CC"/>
                        </a:solidFill>
                        <a:latin typeface="Arial" panose="020B0604020202020204" pitchFamily="34" charset="0"/>
                        <a:ea typeface="Calibri" panose="020F0502020204030204" pitchFamily="34" charset="0"/>
                      </a:rPr>
                      <m:t>θ</m:t>
                    </m:r>
                    <m:r>
                      <a:rPr lang="el-GR" sz="1800" i="1" dirty="0">
                        <a:solidFill>
                          <a:srgbClr val="0033CC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pl-PL" sz="18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angles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If the statistics allow it, the two halves of the MWDC can be analyzed separately, and the results should match</a:t>
                </a:r>
                <a:r>
                  <a:rPr lang="pl-PL" sz="18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  <a:endParaRPr lang="pl-PL" sz="1800" dirty="0">
                  <a:solidFill>
                    <a:srgbClr val="0033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pole tekstowe 17">
                <a:extLst>
                  <a:ext uri="{FF2B5EF4-FFF2-40B4-BE49-F238E27FC236}">
                    <a16:creationId xmlns:a16="http://schemas.microsoft.com/office/drawing/2014/main" id="{7C9BDEBA-485D-43F9-9C99-619ED6B62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768" y="826834"/>
                <a:ext cx="8714232" cy="5355312"/>
              </a:xfrm>
              <a:prstGeom prst="rect">
                <a:avLst/>
              </a:prstGeom>
              <a:blipFill>
                <a:blip r:embed="rId3"/>
                <a:stretch>
                  <a:fillRect l="-630" t="-683" r="-840" b="-9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D22B09BE-EFB2-4398-8492-E5151B32AB70}"/>
                  </a:ext>
                </a:extLst>
              </p:cNvPr>
              <p:cNvSpPr txBox="1"/>
              <p:nvPr/>
            </p:nvSpPr>
            <p:spPr>
              <a:xfrm>
                <a:off x="753771" y="2060040"/>
                <a:ext cx="3730444" cy="8637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𝐴𝑆𝑌</m:t>
                          </m:r>
                        </m:e>
                        <m:sub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m:rPr>
                          <m:nor/>
                        </m:rPr>
                        <a:rPr lang="pl-PL" sz="1600" i="1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l-GR" sz="1600" i="1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m:t>θ</m:t>
                      </m:r>
                      <m:r>
                        <m:rPr>
                          <m:nor/>
                        </m:rPr>
                        <a:rPr lang="pl-PL" sz="1600" i="1" baseline="-25000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pl-PL" sz="1600" i="1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pl-PL" sz="1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𝜂</m:t>
                              </m:r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′(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L</m:t>
                              </m:r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)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′(</m:t>
                                  </m:r>
                                  <m:r>
                                    <a:rPr lang="pl-PL" sz="16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𝑢</m:t>
                                  </m:r>
                                  <m:r>
                                    <a:rPr lang="pl-PL" sz="16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)</m:t>
                                  </m:r>
                                  <m:r>
                                    <a:rPr lang="pl-PL" sz="16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pl-PL" sz="16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′(</m:t>
                                  </m:r>
                                  <m:r>
                                    <a:rPr lang="pl-PL" sz="16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𝑑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)</m:t>
                                  </m:r>
                                  <m:r>
                                    <a:rPr lang="pl-PL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pl-PL" sz="16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𝜂</m:t>
                              </m:r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′(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L</m:t>
                              </m:r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)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′(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𝑢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)</m:t>
                                  </m:r>
                                  <m:r>
                                    <a:rPr lang="pl-PL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′(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𝑑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)</m:t>
                                  </m:r>
                                  <m:r>
                                    <a:rPr lang="pl-PL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</m:oMath>
                  </m:oMathPara>
                </a14:m>
                <a:endParaRPr lang="pl-PL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pole tekstowe 6">
                <a:extLst>
                  <a:ext uri="{FF2B5EF4-FFF2-40B4-BE49-F238E27FC236}">
                    <a16:creationId xmlns:a16="http://schemas.microsoft.com/office/drawing/2014/main" id="{D22B09BE-EFB2-4398-8492-E5151B32A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771" y="2060040"/>
                <a:ext cx="3730444" cy="8637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pole tekstowe 7">
                <a:extLst>
                  <a:ext uri="{FF2B5EF4-FFF2-40B4-BE49-F238E27FC236}">
                    <a16:creationId xmlns:a16="http://schemas.microsoft.com/office/drawing/2014/main" id="{EB6E71E9-40BD-4D49-90BD-9B3D02F84D59}"/>
                  </a:ext>
                </a:extLst>
              </p:cNvPr>
              <p:cNvSpPr txBox="1"/>
              <p:nvPr/>
            </p:nvSpPr>
            <p:spPr>
              <a:xfrm>
                <a:off x="724404" y="3180912"/>
                <a:ext cx="3789178" cy="8637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𝐴𝑆𝑌</m:t>
                          </m:r>
                        </m:e>
                        <m:sub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m:rPr>
                          <m:nor/>
                        </m:rPr>
                        <a:rPr lang="pl-PL" sz="1600" i="1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l-GR" sz="1600" i="1" dirty="0">
                          <a:solidFill>
                            <a:srgbClr val="0033CC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</a:rPr>
                        <m:t>θ</m:t>
                      </m:r>
                      <m:r>
                        <m:rPr>
                          <m:nor/>
                        </m:rPr>
                        <a:rPr lang="pl-PL" sz="1600" i="1" baseline="-25000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pl-PL" sz="1600" i="1" dirty="0">
                          <a:solidFill>
                            <a:srgbClr val="0033CC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  <m:r>
                        <a:rPr lang="pl-PL" sz="1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𝜂</m:t>
                              </m:r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′(</m:t>
                              </m:r>
                              <m:r>
                                <m:rPr>
                                  <m:nor/>
                                </m:rPr>
                                <a:rPr lang="pl-PL" sz="1600" i="1" dirty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R</m:t>
                              </m:r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)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′(</m:t>
                                  </m:r>
                                  <m:r>
                                    <a:rPr lang="pl-PL" sz="16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𝑢</m:t>
                                  </m:r>
                                  <m:r>
                                    <a:rPr lang="pl-PL" sz="16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)</m:t>
                                  </m:r>
                                  <m:r>
                                    <a:rPr lang="pl-PL" sz="16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pl-PL" sz="16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′(</m:t>
                                  </m:r>
                                  <m:r>
                                    <a:rPr lang="pl-PL" sz="1600" b="0" i="1" smtClean="0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𝑑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)</m:t>
                                  </m:r>
                                  <m:r>
                                    <a:rPr lang="pl-PL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pl-PL" sz="16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l-PL" sz="1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𝜂</m:t>
                              </m:r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′(</m:t>
                              </m:r>
                              <m:r>
                                <m:rPr>
                                  <m:nor/>
                                </m:rPr>
                                <a:rPr lang="pl-PL" sz="1600" b="0" i="1" dirty="0" smtClean="0">
                                  <a:solidFill>
                                    <a:srgbClr val="0033CC"/>
                                  </a:solidFill>
                                  <a:latin typeface="Calibri" panose="020F0502020204030204" pitchFamily="34" charset="0"/>
                                  <a:ea typeface="Calibri" panose="020F0502020204030204" pitchFamily="34" charset="0"/>
                                  <a:cs typeface="Calibri" panose="020F0502020204030204" pitchFamily="34" charset="0"/>
                                </a:rPr>
                                <m:t>R</m:t>
                              </m:r>
                              <m:r>
                                <a:rPr lang="pl-PL" sz="1600" i="1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/>
                                </a:rPr>
                                <m:t>)</m:t>
                              </m:r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16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′(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𝑢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)</m:t>
                                  </m:r>
                                  <m:r>
                                    <a:rPr lang="pl-PL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𝜂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′(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𝑑</m:t>
                                  </m:r>
                                  <m:r>
                                    <a:rPr lang="pl-PL" sz="1600" i="1">
                                      <a:solidFill>
                                        <a:srgbClr val="0033CC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/>
                                    </a:rPr>
                                    <m:t>)</m:t>
                                  </m:r>
                                  <m:r>
                                    <a:rPr lang="pl-PL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pl-PL" sz="16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pl-PL" sz="16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l-PL" sz="1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</m:oMath>
                  </m:oMathPara>
                </a14:m>
                <a:endParaRPr lang="pl-PL" sz="16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pole tekstowe 7">
                <a:extLst>
                  <a:ext uri="{FF2B5EF4-FFF2-40B4-BE49-F238E27FC236}">
                    <a16:creationId xmlns:a16="http://schemas.microsoft.com/office/drawing/2014/main" id="{EB6E71E9-40BD-4D49-90BD-9B3D02F84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04" y="3180912"/>
                <a:ext cx="3789178" cy="8637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upa 9">
            <a:extLst>
              <a:ext uri="{FF2B5EF4-FFF2-40B4-BE49-F238E27FC236}">
                <a16:creationId xmlns:a16="http://schemas.microsoft.com/office/drawing/2014/main" id="{D75F5898-D92D-4B2F-822F-3AAD98E63936}"/>
              </a:ext>
            </a:extLst>
          </p:cNvPr>
          <p:cNvGrpSpPr/>
          <p:nvPr/>
        </p:nvGrpSpPr>
        <p:grpSpPr>
          <a:xfrm>
            <a:off x="7041743" y="1542225"/>
            <a:ext cx="2016000" cy="1728000"/>
            <a:chOff x="4058109" y="519056"/>
            <a:chExt cx="2016000" cy="1728000"/>
          </a:xfrm>
        </p:grpSpPr>
        <p:pic>
          <p:nvPicPr>
            <p:cNvPr id="11" name="Obraz 10">
              <a:extLst>
                <a:ext uri="{FF2B5EF4-FFF2-40B4-BE49-F238E27FC236}">
                  <a16:creationId xmlns:a16="http://schemas.microsoft.com/office/drawing/2014/main" id="{5B92A655-F18F-4E57-AE6A-535C7D6B66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5" t="8828" r="6920" b="3158"/>
            <a:stretch/>
          </p:blipFill>
          <p:spPr>
            <a:xfrm>
              <a:off x="4058109" y="519056"/>
              <a:ext cx="2016000" cy="1728000"/>
            </a:xfrm>
            <a:prstGeom prst="rect">
              <a:avLst/>
            </a:prstGeom>
          </p:spPr>
        </p:pic>
        <p:cxnSp>
          <p:nvCxnSpPr>
            <p:cNvPr id="12" name="Łącznik prosty 11">
              <a:extLst>
                <a:ext uri="{FF2B5EF4-FFF2-40B4-BE49-F238E27FC236}">
                  <a16:creationId xmlns:a16="http://schemas.microsoft.com/office/drawing/2014/main" id="{E153A05D-9F4D-4650-B230-BDBBBAA80435}"/>
                </a:ext>
              </a:extLst>
            </p:cNvPr>
            <p:cNvCxnSpPr>
              <a:cxnSpLocks/>
            </p:cNvCxnSpPr>
            <p:nvPr/>
          </p:nvCxnSpPr>
          <p:spPr>
            <a:xfrm>
              <a:off x="4886077" y="1158825"/>
              <a:ext cx="457199" cy="3697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>
              <a:extLst>
                <a:ext uri="{FF2B5EF4-FFF2-40B4-BE49-F238E27FC236}">
                  <a16:creationId xmlns:a16="http://schemas.microsoft.com/office/drawing/2014/main" id="{6F92EE9D-DC12-4749-BA6C-B26AF0B852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1765" y="1156760"/>
              <a:ext cx="496957" cy="3697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id="{2D07B6E9-DDAD-4E94-9664-3FA087C9E274}"/>
                </a:ext>
              </a:extLst>
            </p:cNvPr>
            <p:cNvSpPr txBox="1"/>
            <p:nvPr/>
          </p:nvSpPr>
          <p:spPr>
            <a:xfrm>
              <a:off x="4971624" y="1411601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15" name="pole tekstowe 14">
              <a:extLst>
                <a:ext uri="{FF2B5EF4-FFF2-40B4-BE49-F238E27FC236}">
                  <a16:creationId xmlns:a16="http://schemas.microsoft.com/office/drawing/2014/main" id="{6E16358F-935C-42CE-AA23-EBF78EDF4471}"/>
                </a:ext>
              </a:extLst>
            </p:cNvPr>
            <p:cNvSpPr txBox="1"/>
            <p:nvPr/>
          </p:nvSpPr>
          <p:spPr>
            <a:xfrm>
              <a:off x="4959355" y="1007409"/>
              <a:ext cx="28245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>
                  <a:solidFill>
                    <a:schemeClr val="bg1"/>
                  </a:solidFill>
                </a:rPr>
                <a:t>R</a:t>
              </a: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C4282CAA-7282-4B55-BC57-2355D324794A}"/>
              </a:ext>
            </a:extLst>
          </p:cNvPr>
          <p:cNvGrpSpPr/>
          <p:nvPr/>
        </p:nvGrpSpPr>
        <p:grpSpPr>
          <a:xfrm>
            <a:off x="4689530" y="2623154"/>
            <a:ext cx="2304000" cy="1620000"/>
            <a:chOff x="6460107" y="430866"/>
            <a:chExt cx="2304000" cy="1620000"/>
          </a:xfrm>
        </p:grpSpPr>
        <p:pic>
          <p:nvPicPr>
            <p:cNvPr id="19" name="Obraz 18">
              <a:extLst>
                <a:ext uri="{FF2B5EF4-FFF2-40B4-BE49-F238E27FC236}">
                  <a16:creationId xmlns:a16="http://schemas.microsoft.com/office/drawing/2014/main" id="{71DB2445-C51E-4A5B-95A7-FED662791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88" r="6861" b="2798"/>
            <a:stretch/>
          </p:blipFill>
          <p:spPr>
            <a:xfrm>
              <a:off x="6460107" y="430866"/>
              <a:ext cx="2304000" cy="1620000"/>
            </a:xfrm>
            <a:prstGeom prst="rect">
              <a:avLst/>
            </a:prstGeom>
          </p:spPr>
        </p:pic>
        <p:cxnSp>
          <p:nvCxnSpPr>
            <p:cNvPr id="20" name="Łącznik prosty 19">
              <a:extLst>
                <a:ext uri="{FF2B5EF4-FFF2-40B4-BE49-F238E27FC236}">
                  <a16:creationId xmlns:a16="http://schemas.microsoft.com/office/drawing/2014/main" id="{28BB778A-C89F-46D5-90FE-37BA3A1F0F58}"/>
                </a:ext>
              </a:extLst>
            </p:cNvPr>
            <p:cNvCxnSpPr/>
            <p:nvPr/>
          </p:nvCxnSpPr>
          <p:spPr>
            <a:xfrm flipV="1">
              <a:off x="7047388" y="482993"/>
              <a:ext cx="0" cy="1421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id="{3D0C53A5-6565-4016-AEE0-58FE0DF85352}"/>
                </a:ext>
              </a:extLst>
            </p:cNvPr>
            <p:cNvCxnSpPr/>
            <p:nvPr/>
          </p:nvCxnSpPr>
          <p:spPr>
            <a:xfrm flipV="1">
              <a:off x="8400441" y="484313"/>
              <a:ext cx="0" cy="1421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Łącznik prosty 21">
              <a:extLst>
                <a:ext uri="{FF2B5EF4-FFF2-40B4-BE49-F238E27FC236}">
                  <a16:creationId xmlns:a16="http://schemas.microsoft.com/office/drawing/2014/main" id="{C82E5FEE-DF8F-47F8-9912-B155E918292D}"/>
                </a:ext>
              </a:extLst>
            </p:cNvPr>
            <p:cNvCxnSpPr/>
            <p:nvPr/>
          </p:nvCxnSpPr>
          <p:spPr>
            <a:xfrm flipV="1">
              <a:off x="7514400" y="482993"/>
              <a:ext cx="0" cy="1421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Łącznik prosty 22">
              <a:extLst>
                <a:ext uri="{FF2B5EF4-FFF2-40B4-BE49-F238E27FC236}">
                  <a16:creationId xmlns:a16="http://schemas.microsoft.com/office/drawing/2014/main" id="{52ACC6AA-AAB1-4BC9-9014-A769DE6F890B}"/>
                </a:ext>
              </a:extLst>
            </p:cNvPr>
            <p:cNvCxnSpPr/>
            <p:nvPr/>
          </p:nvCxnSpPr>
          <p:spPr>
            <a:xfrm flipV="1">
              <a:off x="7949866" y="482993"/>
              <a:ext cx="0" cy="1421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BCD7B940-1CDE-4963-9085-A47DC776CC05}"/>
                </a:ext>
              </a:extLst>
            </p:cNvPr>
            <p:cNvSpPr txBox="1"/>
            <p:nvPr/>
          </p:nvSpPr>
          <p:spPr>
            <a:xfrm>
              <a:off x="6785865" y="158917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25" name="pole tekstowe 24">
              <a:extLst>
                <a:ext uri="{FF2B5EF4-FFF2-40B4-BE49-F238E27FC236}">
                  <a16:creationId xmlns:a16="http://schemas.microsoft.com/office/drawing/2014/main" id="{BB9D1BDF-03B0-461F-99F7-929D8BDA6DA0}"/>
                </a:ext>
              </a:extLst>
            </p:cNvPr>
            <p:cNvSpPr txBox="1"/>
            <p:nvPr/>
          </p:nvSpPr>
          <p:spPr>
            <a:xfrm>
              <a:off x="8393367" y="158917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id="{82E69F05-9D64-4F9E-8D70-0A67F69CFC3C}"/>
                </a:ext>
              </a:extLst>
            </p:cNvPr>
            <p:cNvSpPr txBox="1"/>
            <p:nvPr/>
          </p:nvSpPr>
          <p:spPr>
            <a:xfrm>
              <a:off x="7554159" y="1589178"/>
              <a:ext cx="28245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>
                  <a:solidFill>
                    <a:schemeClr val="bg1"/>
                  </a:solidFill>
                </a:rPr>
                <a:t>R</a:t>
              </a:r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1DD24BE-9122-479F-899A-8A97B5FCF055}"/>
              </a:ext>
            </a:extLst>
          </p:cNvPr>
          <p:cNvSpPr txBox="1"/>
          <p:nvPr/>
        </p:nvSpPr>
        <p:spPr>
          <a:xfrm>
            <a:off x="5856328" y="4187450"/>
            <a:ext cx="2102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50"/>
              <a:t>φ</a:t>
            </a:r>
            <a:endParaRPr lang="pl-PL" sz="1050"/>
          </a:p>
        </p:txBody>
      </p:sp>
      <p:pic>
        <p:nvPicPr>
          <p:cNvPr id="27" name="Obraz 26">
            <a:extLst>
              <a:ext uri="{FF2B5EF4-FFF2-40B4-BE49-F238E27FC236}">
                <a16:creationId xmlns:a16="http://schemas.microsoft.com/office/drawing/2014/main" id="{90DE466E-53DA-4505-BD7F-EE72C7270A5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" r="8970"/>
          <a:stretch/>
        </p:blipFill>
        <p:spPr>
          <a:xfrm>
            <a:off x="7016366" y="3462848"/>
            <a:ext cx="1980000" cy="172219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E075468-B968-4450-94CA-038144B635F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88" t="13277" r="18199" b="53763"/>
          <a:stretch/>
        </p:blipFill>
        <p:spPr>
          <a:xfrm>
            <a:off x="6174194" y="1861310"/>
            <a:ext cx="826250" cy="77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78192"/>
      </p:ext>
    </p:extLst>
  </p:cSld>
  <p:clrMapOvr>
    <a:masterClrMapping/>
  </p:clrMapOvr>
  <p:transition spd="med"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524232B-0484-4F73-98EB-3F9D2E03A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13" name="pole tekstowe 12"/>
          <p:cNvSpPr txBox="1"/>
          <p:nvPr/>
        </p:nvSpPr>
        <p:spPr>
          <a:xfrm>
            <a:off x="3610922" y="4375306"/>
            <a:ext cx="1484340" cy="2174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>
                <a:solidFill>
                  <a:srgbClr val="00B050"/>
                </a:solidFill>
                <a:latin typeface="Calibri"/>
                <a:cs typeface="Calibri"/>
              </a:rPr>
              <a:t>θ</a:t>
            </a:r>
            <a:r>
              <a:rPr lang="pl-PL" sz="1400" b="1" baseline="-2500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pl-PL" sz="1400" b="1">
                <a:solidFill>
                  <a:srgbClr val="00B050"/>
                </a:solidFill>
                <a:latin typeface="Calibri"/>
                <a:cs typeface="Calibri"/>
              </a:rPr>
              <a:t>=20-30</a:t>
            </a:r>
            <a:r>
              <a:rPr lang="pl-PL" sz="1400" b="1" baseline="30000">
                <a:solidFill>
                  <a:srgbClr val="00B050"/>
                </a:solidFill>
                <a:latin typeface="Calibri"/>
                <a:cs typeface="Calibri"/>
              </a:rPr>
              <a:t>o</a:t>
            </a:r>
          </a:p>
          <a:p>
            <a:r>
              <a:rPr lang="el-GR" sz="1400" b="1">
                <a:solidFill>
                  <a:srgbClr val="00B050"/>
                </a:solidFill>
                <a:latin typeface="Calibri"/>
                <a:cs typeface="Calibri"/>
              </a:rPr>
              <a:t>Δϕ</a:t>
            </a:r>
            <a:r>
              <a:rPr lang="pl-PL" sz="1400" b="1" baseline="-2500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pl-PL" sz="1400" b="1">
                <a:solidFill>
                  <a:srgbClr val="00B050"/>
                </a:solidFill>
                <a:latin typeface="Calibri"/>
                <a:cs typeface="Calibri"/>
              </a:rPr>
              <a:t>≈36</a:t>
            </a:r>
            <a:r>
              <a:rPr lang="pl-PL" sz="1400" b="1" baseline="30000">
                <a:solidFill>
                  <a:srgbClr val="00B050"/>
                </a:solidFill>
                <a:latin typeface="Calibri"/>
                <a:cs typeface="Calibri"/>
              </a:rPr>
              <a:t>o</a:t>
            </a:r>
          </a:p>
          <a:p>
            <a:r>
              <a:rPr lang="pl-PL" sz="1400" b="1">
                <a:solidFill>
                  <a:srgbClr val="00B050"/>
                </a:solidFill>
                <a:latin typeface="Calibri"/>
                <a:cs typeface="Calibri"/>
              </a:rPr>
              <a:t>E</a:t>
            </a:r>
            <a:r>
              <a:rPr lang="pl-PL" sz="1400" b="1" baseline="-2500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pl-PL" sz="1400" b="1">
                <a:solidFill>
                  <a:srgbClr val="00B050"/>
                </a:solidFill>
                <a:latin typeface="Calibri"/>
                <a:cs typeface="Calibri"/>
              </a:rPr>
              <a:t>&gt; 80 MeV</a:t>
            </a:r>
            <a:endParaRPr lang="pl-PL" sz="1400" b="1" baseline="30000">
              <a:solidFill>
                <a:srgbClr val="00B050"/>
              </a:solidFill>
            </a:endParaRPr>
          </a:p>
          <a:p>
            <a:endParaRPr lang="pl-PL" sz="1400" b="1" baseline="30000">
              <a:solidFill>
                <a:srgbClr val="00B050"/>
              </a:solidFill>
            </a:endParaRPr>
          </a:p>
          <a:p>
            <a:endParaRPr lang="pl-PL" sz="1400" b="1" baseline="30000">
              <a:solidFill>
                <a:srgbClr val="00B050"/>
              </a:solidFill>
            </a:endParaRPr>
          </a:p>
          <a:p>
            <a:endParaRPr lang="pl-PL" sz="1400" b="1" baseline="30000">
              <a:solidFill>
                <a:srgbClr val="00B050"/>
              </a:solidFill>
            </a:endParaRPr>
          </a:p>
          <a:p>
            <a:r>
              <a:rPr lang="el-GR" sz="1400" b="1">
                <a:solidFill>
                  <a:srgbClr val="0070C0"/>
                </a:solidFill>
                <a:latin typeface="Calibri"/>
                <a:cs typeface="Calibri"/>
              </a:rPr>
              <a:t>θ</a:t>
            </a:r>
            <a:r>
              <a:rPr lang="pl-PL" sz="1400" b="1" baseline="-25000">
                <a:solidFill>
                  <a:srgbClr val="0070C0"/>
                </a:solidFill>
                <a:latin typeface="Calibri"/>
                <a:cs typeface="Calibri"/>
              </a:rPr>
              <a:t>2</a:t>
            </a:r>
            <a:r>
              <a:rPr lang="pl-PL" sz="1400" b="1">
                <a:solidFill>
                  <a:srgbClr val="0070C0"/>
                </a:solidFill>
                <a:latin typeface="Calibri"/>
                <a:cs typeface="Calibri"/>
              </a:rPr>
              <a:t>=14-26</a:t>
            </a:r>
            <a:r>
              <a:rPr lang="pl-PL" sz="1400" b="1" baseline="30000">
                <a:solidFill>
                  <a:srgbClr val="0070C0"/>
                </a:solidFill>
                <a:latin typeface="Calibri"/>
                <a:cs typeface="Calibri"/>
              </a:rPr>
              <a:t>o</a:t>
            </a:r>
          </a:p>
          <a:p>
            <a:r>
              <a:rPr lang="pl-PL" sz="1400" b="1">
                <a:solidFill>
                  <a:srgbClr val="0070C0"/>
                </a:solidFill>
                <a:latin typeface="Calibri"/>
                <a:cs typeface="Calibri"/>
              </a:rPr>
              <a:t>E</a:t>
            </a:r>
            <a:r>
              <a:rPr lang="pl-PL" sz="1400" b="1" baseline="-25000">
                <a:solidFill>
                  <a:srgbClr val="0070C0"/>
                </a:solidFill>
                <a:latin typeface="Calibri"/>
                <a:cs typeface="Calibri"/>
              </a:rPr>
              <a:t>2</a:t>
            </a:r>
            <a:r>
              <a:rPr lang="pl-PL" sz="1400" b="1">
                <a:solidFill>
                  <a:srgbClr val="0070C0"/>
                </a:solidFill>
                <a:latin typeface="Calibri"/>
                <a:cs typeface="Calibri"/>
              </a:rPr>
              <a:t>&gt; 20 MeV</a:t>
            </a:r>
            <a:endParaRPr lang="pl-PL" sz="1400" b="1" baseline="30000">
              <a:solidFill>
                <a:srgbClr val="0070C0"/>
              </a:solidFill>
            </a:endParaRPr>
          </a:p>
          <a:p>
            <a:endParaRPr lang="pl-PL" sz="1400" b="1">
              <a:solidFill>
                <a:srgbClr val="0070C0"/>
              </a:solidFill>
              <a:latin typeface="Calibri"/>
              <a:cs typeface="Calibri"/>
            </a:endParaRPr>
          </a:p>
          <a:p>
            <a:r>
              <a:rPr lang="el-GR" sz="1400" b="1">
                <a:latin typeface="Calibri"/>
                <a:cs typeface="Calibri"/>
              </a:rPr>
              <a:t>ϕ</a:t>
            </a:r>
            <a:r>
              <a:rPr lang="pl-PL" sz="1400" b="1" baseline="-25000">
                <a:latin typeface="Calibri"/>
                <a:cs typeface="Calibri"/>
              </a:rPr>
              <a:t>12</a:t>
            </a:r>
            <a:r>
              <a:rPr lang="pl-PL" sz="1400" b="1">
                <a:latin typeface="Calibri"/>
                <a:cs typeface="Calibri"/>
              </a:rPr>
              <a:t>=180</a:t>
            </a:r>
            <a:r>
              <a:rPr lang="pl-PL" sz="1400" b="1" baseline="30000">
                <a:latin typeface="Calibri"/>
                <a:cs typeface="Calibri"/>
              </a:rPr>
              <a:t>o</a:t>
            </a:r>
            <a:r>
              <a:rPr lang="pl-PL" sz="1400" b="1">
                <a:latin typeface="Calibri"/>
                <a:cs typeface="Calibri"/>
              </a:rPr>
              <a:t>+/-20</a:t>
            </a:r>
            <a:r>
              <a:rPr lang="pl-PL" sz="1400" b="1" baseline="30000">
                <a:latin typeface="Calibri"/>
                <a:cs typeface="Calibri"/>
              </a:rPr>
              <a:t>o</a:t>
            </a:r>
            <a:endParaRPr lang="pl-PL" sz="1400" b="1" baseline="30000"/>
          </a:p>
          <a:p>
            <a:endParaRPr lang="pl-PL" sz="1400" baseline="30000"/>
          </a:p>
        </p:txBody>
      </p:sp>
      <p:grpSp>
        <p:nvGrpSpPr>
          <p:cNvPr id="16" name="Grupa 15"/>
          <p:cNvGrpSpPr/>
          <p:nvPr/>
        </p:nvGrpSpPr>
        <p:grpSpPr>
          <a:xfrm>
            <a:off x="-421278" y="1221132"/>
            <a:ext cx="5109391" cy="5208243"/>
            <a:chOff x="568509" y="893900"/>
            <a:chExt cx="3600000" cy="3492000"/>
          </a:xfrm>
        </p:grpSpPr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E6F48130-56A6-4083-9DF3-CFEE883523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94" t="11325" r="29138" b="20786"/>
            <a:stretch/>
          </p:blipFill>
          <p:spPr>
            <a:xfrm>
              <a:off x="568509" y="893900"/>
              <a:ext cx="3600000" cy="3492000"/>
            </a:xfrm>
            <a:prstGeom prst="rect">
              <a:avLst/>
            </a:prstGeom>
          </p:spPr>
        </p:pic>
        <p:sp>
          <p:nvSpPr>
            <p:cNvPr id="3" name="pole tekstowe 2"/>
            <p:cNvSpPr txBox="1"/>
            <p:nvPr/>
          </p:nvSpPr>
          <p:spPr>
            <a:xfrm>
              <a:off x="2647888" y="3841573"/>
              <a:ext cx="269609" cy="16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35</a:t>
              </a:r>
              <a:r>
                <a:rPr lang="pl-PL" sz="1000" baseline="30000">
                  <a:latin typeface="Calibri"/>
                  <a:cs typeface="Calibri"/>
                </a:rPr>
                <a:t>o</a:t>
              </a:r>
              <a:endParaRPr lang="pl-PL" sz="1000" baseline="30000"/>
            </a:p>
          </p:txBody>
        </p:sp>
        <p:sp>
          <p:nvSpPr>
            <p:cNvPr id="7" name="pole tekstowe 6"/>
            <p:cNvSpPr txBox="1"/>
            <p:nvPr/>
          </p:nvSpPr>
          <p:spPr>
            <a:xfrm>
              <a:off x="2565666" y="3646044"/>
              <a:ext cx="269609" cy="16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30</a:t>
              </a:r>
              <a:r>
                <a:rPr lang="pl-PL" sz="1000" baseline="30000">
                  <a:latin typeface="Calibri"/>
                  <a:cs typeface="Calibri"/>
                </a:rPr>
                <a:t>o</a:t>
              </a:r>
              <a:endParaRPr lang="pl-PL" sz="1000" baseline="30000"/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2494281" y="3466962"/>
              <a:ext cx="270311" cy="16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25</a:t>
              </a:r>
              <a:r>
                <a:rPr lang="pl-PL" sz="1000" baseline="30000">
                  <a:latin typeface="Calibri"/>
                  <a:cs typeface="Calibri"/>
                </a:rPr>
                <a:t>o</a:t>
              </a:r>
              <a:endParaRPr lang="pl-PL" sz="1000" baseline="30000"/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2435661" y="3295995"/>
              <a:ext cx="269172" cy="16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>
                  <a:latin typeface="Calibri"/>
                  <a:cs typeface="Calibri"/>
                </a:rPr>
                <a:t>20</a:t>
              </a:r>
              <a:r>
                <a:rPr lang="pl-PL" sz="1000" baseline="30000">
                  <a:latin typeface="Calibri"/>
                  <a:cs typeface="Calibri"/>
                </a:rPr>
                <a:t>o</a:t>
              </a:r>
              <a:endParaRPr lang="pl-PL" sz="1000" baseline="30000"/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2313547" y="3126591"/>
              <a:ext cx="377123" cy="16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00">
                  <a:latin typeface="Calibri"/>
                  <a:cs typeface="Calibri"/>
                </a:rPr>
                <a:t>θ</a:t>
              </a:r>
              <a:r>
                <a:rPr lang="pl-PL" sz="1000">
                  <a:latin typeface="Calibri"/>
                  <a:cs typeface="Calibri"/>
                </a:rPr>
                <a:t>=15</a:t>
              </a:r>
              <a:r>
                <a:rPr lang="pl-PL" sz="1000" baseline="30000">
                  <a:latin typeface="Calibri"/>
                  <a:cs typeface="Calibri"/>
                </a:rPr>
                <a:t>o</a:t>
              </a:r>
              <a:endParaRPr lang="pl-PL" sz="1000" baseline="30000"/>
            </a:p>
          </p:txBody>
        </p:sp>
        <p:sp>
          <p:nvSpPr>
            <p:cNvPr id="5" name="Dowolny kształt 4"/>
            <p:cNvSpPr/>
            <p:nvPr/>
          </p:nvSpPr>
          <p:spPr>
            <a:xfrm>
              <a:off x="2527300" y="2019300"/>
              <a:ext cx="615950" cy="609600"/>
            </a:xfrm>
            <a:custGeom>
              <a:avLst/>
              <a:gdLst>
                <a:gd name="connsiteX0" fmla="*/ 0 w 615950"/>
                <a:gd name="connsiteY0" fmla="*/ 101600 h 609600"/>
                <a:gd name="connsiteX1" fmla="*/ 196850 w 615950"/>
                <a:gd name="connsiteY1" fmla="*/ 0 h 609600"/>
                <a:gd name="connsiteX2" fmla="*/ 355600 w 615950"/>
                <a:gd name="connsiteY2" fmla="*/ 76200 h 609600"/>
                <a:gd name="connsiteX3" fmla="*/ 444500 w 615950"/>
                <a:gd name="connsiteY3" fmla="*/ 152400 h 609600"/>
                <a:gd name="connsiteX4" fmla="*/ 565150 w 615950"/>
                <a:gd name="connsiteY4" fmla="*/ 285750 h 609600"/>
                <a:gd name="connsiteX5" fmla="*/ 615950 w 615950"/>
                <a:gd name="connsiteY5" fmla="*/ 444500 h 609600"/>
                <a:gd name="connsiteX6" fmla="*/ 508000 w 615950"/>
                <a:gd name="connsiteY6" fmla="*/ 584200 h 609600"/>
                <a:gd name="connsiteX7" fmla="*/ 323850 w 615950"/>
                <a:gd name="connsiteY7" fmla="*/ 609600 h 609600"/>
                <a:gd name="connsiteX8" fmla="*/ 177800 w 615950"/>
                <a:gd name="connsiteY8" fmla="*/ 425450 h 609600"/>
                <a:gd name="connsiteX9" fmla="*/ 25400 w 615950"/>
                <a:gd name="connsiteY9" fmla="*/ 298450 h 609600"/>
                <a:gd name="connsiteX10" fmla="*/ 0 w 615950"/>
                <a:gd name="connsiteY10" fmla="*/ 101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5950" h="609600">
                  <a:moveTo>
                    <a:pt x="0" y="101600"/>
                  </a:moveTo>
                  <a:lnTo>
                    <a:pt x="196850" y="0"/>
                  </a:lnTo>
                  <a:lnTo>
                    <a:pt x="355600" y="76200"/>
                  </a:lnTo>
                  <a:lnTo>
                    <a:pt x="444500" y="152400"/>
                  </a:lnTo>
                  <a:lnTo>
                    <a:pt x="565150" y="285750"/>
                  </a:lnTo>
                  <a:lnTo>
                    <a:pt x="615950" y="444500"/>
                  </a:lnTo>
                  <a:lnTo>
                    <a:pt x="508000" y="584200"/>
                  </a:lnTo>
                  <a:lnTo>
                    <a:pt x="323850" y="609600"/>
                  </a:lnTo>
                  <a:lnTo>
                    <a:pt x="177800" y="425450"/>
                  </a:lnTo>
                  <a:lnTo>
                    <a:pt x="25400" y="29845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00B050">
                <a:alpha val="38000"/>
              </a:srgb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15" name="Łącznik prosty ze strzałką 14"/>
            <p:cNvCxnSpPr>
              <a:cxnSpLocks/>
            </p:cNvCxnSpPr>
            <p:nvPr/>
          </p:nvCxnSpPr>
          <p:spPr>
            <a:xfrm flipH="1">
              <a:off x="1689100" y="2898001"/>
              <a:ext cx="566193" cy="238899"/>
            </a:xfrm>
            <a:prstGeom prst="straightConnector1">
              <a:avLst/>
            </a:prstGeom>
            <a:ln w="12700">
              <a:solidFill>
                <a:srgbClr val="0033C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pole tekstowe 16"/>
          <p:cNvSpPr txBox="1"/>
          <p:nvPr/>
        </p:nvSpPr>
        <p:spPr>
          <a:xfrm>
            <a:off x="1881129" y="3462005"/>
            <a:ext cx="766054" cy="39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00B050"/>
                </a:solidFill>
                <a:latin typeface="Calibri"/>
                <a:cs typeface="Calibri"/>
              </a:rPr>
              <a:t>p</a:t>
            </a:r>
            <a:r>
              <a:rPr lang="pl-PL" sz="1100" b="1" baseline="-2500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endParaRPr lang="pl-PL" sz="1100" b="1" baseline="-25000">
              <a:solidFill>
                <a:srgbClr val="00B050"/>
              </a:solidFill>
            </a:endParaRPr>
          </a:p>
        </p:txBody>
      </p:sp>
      <p:sp>
        <p:nvSpPr>
          <p:cNvPr id="6" name="Dowolny kształt: kształt 5">
            <a:extLst>
              <a:ext uri="{FF2B5EF4-FFF2-40B4-BE49-F238E27FC236}">
                <a16:creationId xmlns:a16="http://schemas.microsoft.com/office/drawing/2014/main" id="{8A3C3245-ACFC-48CC-809E-EFD58B0FA4E7}"/>
              </a:ext>
            </a:extLst>
          </p:cNvPr>
          <p:cNvSpPr/>
          <p:nvPr/>
        </p:nvSpPr>
        <p:spPr>
          <a:xfrm>
            <a:off x="762000" y="4186767"/>
            <a:ext cx="1210733" cy="1303866"/>
          </a:xfrm>
          <a:custGeom>
            <a:avLst/>
            <a:gdLst>
              <a:gd name="connsiteX0" fmla="*/ 609600 w 1210733"/>
              <a:gd name="connsiteY0" fmla="*/ 4233 h 1303866"/>
              <a:gd name="connsiteX1" fmla="*/ 622300 w 1210733"/>
              <a:gd name="connsiteY1" fmla="*/ 152400 h 1303866"/>
              <a:gd name="connsiteX2" fmla="*/ 690033 w 1210733"/>
              <a:gd name="connsiteY2" fmla="*/ 351366 h 1303866"/>
              <a:gd name="connsiteX3" fmla="*/ 817033 w 1210733"/>
              <a:gd name="connsiteY3" fmla="*/ 486833 h 1303866"/>
              <a:gd name="connsiteX4" fmla="*/ 948267 w 1210733"/>
              <a:gd name="connsiteY4" fmla="*/ 579966 h 1303866"/>
              <a:gd name="connsiteX5" fmla="*/ 1126067 w 1210733"/>
              <a:gd name="connsiteY5" fmla="*/ 643466 h 1303866"/>
              <a:gd name="connsiteX6" fmla="*/ 1206500 w 1210733"/>
              <a:gd name="connsiteY6" fmla="*/ 639233 h 1303866"/>
              <a:gd name="connsiteX7" fmla="*/ 1210733 w 1210733"/>
              <a:gd name="connsiteY7" fmla="*/ 1303866 h 1303866"/>
              <a:gd name="connsiteX8" fmla="*/ 927100 w 1210733"/>
              <a:gd name="connsiteY8" fmla="*/ 1270000 h 1303866"/>
              <a:gd name="connsiteX9" fmla="*/ 639233 w 1210733"/>
              <a:gd name="connsiteY9" fmla="*/ 1143000 h 1303866"/>
              <a:gd name="connsiteX10" fmla="*/ 385233 w 1210733"/>
              <a:gd name="connsiteY10" fmla="*/ 952500 h 1303866"/>
              <a:gd name="connsiteX11" fmla="*/ 194733 w 1210733"/>
              <a:gd name="connsiteY11" fmla="*/ 757766 h 1303866"/>
              <a:gd name="connsiteX12" fmla="*/ 110067 w 1210733"/>
              <a:gd name="connsiteY12" fmla="*/ 550333 h 1303866"/>
              <a:gd name="connsiteX13" fmla="*/ 21167 w 1210733"/>
              <a:gd name="connsiteY13" fmla="*/ 287866 h 1303866"/>
              <a:gd name="connsiteX14" fmla="*/ 0 w 1210733"/>
              <a:gd name="connsiteY14" fmla="*/ 0 h 1303866"/>
              <a:gd name="connsiteX15" fmla="*/ 609600 w 1210733"/>
              <a:gd name="connsiteY15" fmla="*/ 4233 h 130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0733" h="1303866">
                <a:moveTo>
                  <a:pt x="609600" y="4233"/>
                </a:moveTo>
                <a:lnTo>
                  <a:pt x="622300" y="152400"/>
                </a:lnTo>
                <a:lnTo>
                  <a:pt x="690033" y="351366"/>
                </a:lnTo>
                <a:lnTo>
                  <a:pt x="817033" y="486833"/>
                </a:lnTo>
                <a:lnTo>
                  <a:pt x="948267" y="579966"/>
                </a:lnTo>
                <a:lnTo>
                  <a:pt x="1126067" y="643466"/>
                </a:lnTo>
                <a:lnTo>
                  <a:pt x="1206500" y="639233"/>
                </a:lnTo>
                <a:lnTo>
                  <a:pt x="1210733" y="1303866"/>
                </a:lnTo>
                <a:lnTo>
                  <a:pt x="927100" y="1270000"/>
                </a:lnTo>
                <a:lnTo>
                  <a:pt x="639233" y="1143000"/>
                </a:lnTo>
                <a:lnTo>
                  <a:pt x="385233" y="952500"/>
                </a:lnTo>
                <a:lnTo>
                  <a:pt x="194733" y="757766"/>
                </a:lnTo>
                <a:lnTo>
                  <a:pt x="110067" y="550333"/>
                </a:lnTo>
                <a:lnTo>
                  <a:pt x="21167" y="287866"/>
                </a:lnTo>
                <a:lnTo>
                  <a:pt x="0" y="0"/>
                </a:lnTo>
                <a:lnTo>
                  <a:pt x="609600" y="4233"/>
                </a:lnTo>
                <a:close/>
              </a:path>
            </a:pathLst>
          </a:cu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/>
          <p:cNvSpPr txBox="1"/>
          <p:nvPr/>
        </p:nvSpPr>
        <p:spPr>
          <a:xfrm>
            <a:off x="1097050" y="4522682"/>
            <a:ext cx="477657" cy="390186"/>
          </a:xfrm>
          <a:prstGeom prst="rect">
            <a:avLst/>
          </a:prstGeom>
          <a:gradFill>
            <a:gsLst>
              <a:gs pos="0">
                <a:srgbClr val="FFCCFF"/>
              </a:gs>
              <a:gs pos="91000">
                <a:srgbClr val="FF66CC">
                  <a:alpha val="0"/>
                </a:srgb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0070C0"/>
                </a:solidFill>
                <a:latin typeface="Calibri"/>
                <a:cs typeface="Calibri"/>
              </a:rPr>
              <a:t>p</a:t>
            </a:r>
            <a:r>
              <a:rPr lang="pl-PL" sz="1100" b="1" baseline="-25000">
                <a:solidFill>
                  <a:srgbClr val="0070C0"/>
                </a:solidFill>
                <a:latin typeface="Calibri"/>
                <a:cs typeface="Calibri"/>
              </a:rPr>
              <a:t>2</a:t>
            </a:r>
            <a:endParaRPr lang="pl-PL" sz="1100" b="1" baseline="-25000">
              <a:solidFill>
                <a:srgbClr val="0070C0"/>
              </a:solidFill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79C17A63-C5DB-462F-9330-0D645EA607CF}"/>
              </a:ext>
            </a:extLst>
          </p:cNvPr>
          <p:cNvSpPr txBox="1">
            <a:spLocks noChangeArrowheads="1"/>
          </p:cNvSpPr>
          <p:nvPr/>
        </p:nvSpPr>
        <p:spPr>
          <a:xfrm>
            <a:off x="228601" y="277813"/>
            <a:ext cx="8641454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Measurement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of 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P</a:t>
            </a:r>
            <a:r>
              <a:rPr lang="pl-PL" sz="3200" baseline="30000" dirty="0" err="1">
                <a:solidFill>
                  <a:srgbClr val="0033CC"/>
                </a:solidFill>
                <a:latin typeface="Calibri" pitchFamily="34" charset="0"/>
              </a:rPr>
              <a:t>y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in </a:t>
            </a:r>
            <a:r>
              <a:rPr lang="pl-PL" sz="3200" baseline="30000" dirty="0">
                <a:solidFill>
                  <a:srgbClr val="0033CC"/>
                </a:solidFill>
                <a:latin typeface="Calibri" pitchFamily="34" charset="0"/>
              </a:rPr>
              <a:t>2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H(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p,pp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)n </a:t>
            </a:r>
            <a:r>
              <a:rPr lang="pl-PL" sz="3200" dirty="0" err="1">
                <a:solidFill>
                  <a:srgbClr val="0033CC"/>
                </a:solidFill>
                <a:latin typeface="Calibri" pitchFamily="34" charset="0"/>
              </a:rPr>
              <a:t>breakup</a:t>
            </a:r>
            <a:r>
              <a:rPr lang="pl-PL" sz="32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3200" err="1">
                <a:solidFill>
                  <a:srgbClr val="0033CC"/>
                </a:solidFill>
                <a:latin typeface="Calibri" pitchFamily="34" charset="0"/>
              </a:rPr>
              <a:t>reaction</a:t>
            </a:r>
            <a:r>
              <a:rPr lang="pl-PL" sz="320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2400">
                <a:solidFill>
                  <a:srgbClr val="0033CC"/>
                </a:solidFill>
                <a:latin typeface="Calibri" pitchFamily="34" charset="0"/>
              </a:rPr>
              <a:t>comment on efficiency effects</a:t>
            </a:r>
            <a:endParaRPr lang="pl-PL" sz="2400" dirty="0">
              <a:solidFill>
                <a:srgbClr val="0033CC"/>
              </a:solidFill>
              <a:latin typeface="Calibri" pitchFamily="34" charset="0"/>
            </a:endParaRPr>
          </a:p>
        </p:txBody>
      </p:sp>
      <p:sp>
        <p:nvSpPr>
          <p:cNvPr id="22" name="Line 5">
            <a:extLst>
              <a:ext uri="{FF2B5EF4-FFF2-40B4-BE49-F238E27FC236}">
                <a16:creationId xmlns:a16="http://schemas.microsoft.com/office/drawing/2014/main" id="{E495504B-696C-422F-A366-15491B2F62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4340" y="446378"/>
            <a:ext cx="252413" cy="0"/>
          </a:xfrm>
          <a:prstGeom prst="line">
            <a:avLst/>
          </a:prstGeom>
          <a:noFill/>
          <a:ln w="25400">
            <a:solidFill>
              <a:srgbClr val="0033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pl-PL"/>
          </a:p>
        </p:txBody>
      </p:sp>
      <p:sp>
        <p:nvSpPr>
          <p:cNvPr id="23" name="Łuk 22">
            <a:extLst>
              <a:ext uri="{FF2B5EF4-FFF2-40B4-BE49-F238E27FC236}">
                <a16:creationId xmlns:a16="http://schemas.microsoft.com/office/drawing/2014/main" id="{D0A296E6-2AEF-46BD-A804-626B922E6968}"/>
              </a:ext>
            </a:extLst>
          </p:cNvPr>
          <p:cNvSpPr/>
          <p:nvPr/>
        </p:nvSpPr>
        <p:spPr>
          <a:xfrm rot="16680882">
            <a:off x="1685378" y="3973526"/>
            <a:ext cx="866702" cy="831121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59D9DB30-A957-4241-B95B-E42F3C8C81D0}"/>
              </a:ext>
            </a:extLst>
          </p:cNvPr>
          <p:cNvSpPr/>
          <p:nvPr/>
        </p:nvSpPr>
        <p:spPr>
          <a:xfrm>
            <a:off x="1646806" y="3886866"/>
            <a:ext cx="3882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>
                <a:latin typeface="Calibri"/>
                <a:cs typeface="Calibri"/>
              </a:rPr>
              <a:t>ϕ</a:t>
            </a:r>
            <a:r>
              <a:rPr lang="pl-PL" sz="1200" baseline="-25000">
                <a:latin typeface="Calibri"/>
                <a:cs typeface="Calibri"/>
              </a:rPr>
              <a:t>12</a:t>
            </a:r>
            <a:endParaRPr lang="pl-PL" sz="1200" baseline="30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pole tekstowe 30">
                <a:extLst>
                  <a:ext uri="{FF2B5EF4-FFF2-40B4-BE49-F238E27FC236}">
                    <a16:creationId xmlns:a16="http://schemas.microsoft.com/office/drawing/2014/main" id="{056DC650-08B6-4B4D-8A59-CCE6DF00512E}"/>
                  </a:ext>
                </a:extLst>
              </p:cNvPr>
              <p:cNvSpPr txBox="1"/>
              <p:nvPr/>
            </p:nvSpPr>
            <p:spPr>
              <a:xfrm>
                <a:off x="4944104" y="1912185"/>
                <a:ext cx="3704595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pl-PL" sz="1400" dirty="0">
                    <a:latin typeface="Calibri"/>
                    <a:cs typeface="Calibri"/>
                  </a:rPr>
                  <a:t>Efficiency for </a:t>
                </a:r>
                <a:r>
                  <a:rPr lang="pl-PL" sz="1400" dirty="0" err="1">
                    <a:latin typeface="Calibri"/>
                    <a:cs typeface="Calibri"/>
                  </a:rPr>
                  <a:t>coincidence</a:t>
                </a:r>
                <a:r>
                  <a:rPr lang="pl-PL" sz="1400" dirty="0">
                    <a:latin typeface="Calibri"/>
                    <a:cs typeface="Calibri"/>
                  </a:rPr>
                  <a:t> of </a:t>
                </a:r>
                <a:r>
                  <a:rPr lang="pl-PL" sz="1400" dirty="0" err="1">
                    <a:latin typeface="Calibri"/>
                    <a:cs typeface="Calibri"/>
                  </a:rPr>
                  <a:t>two</a:t>
                </a:r>
                <a:r>
                  <a:rPr lang="pl-PL" sz="1400" dirty="0">
                    <a:latin typeface="Calibri"/>
                    <a:cs typeface="Calibri"/>
                  </a:rPr>
                  <a:t> </a:t>
                </a:r>
                <a:r>
                  <a:rPr lang="pl-PL" sz="1400" dirty="0" err="1">
                    <a:latin typeface="Calibri"/>
                    <a:cs typeface="Calibri"/>
                  </a:rPr>
                  <a:t>protons</a:t>
                </a:r>
                <a:r>
                  <a:rPr lang="pl-PL" sz="1400" dirty="0">
                    <a:latin typeface="Calibri"/>
                    <a:cs typeface="Calibri"/>
                  </a:rPr>
                  <a:t>, : </a:t>
                </a:r>
              </a:p>
              <a:p>
                <a:pPr algn="l"/>
                <a:r>
                  <a:rPr lang="pl-PL" sz="1400" dirty="0">
                    <a:latin typeface="Calibri"/>
                    <a:cs typeface="Calibri"/>
                  </a:rPr>
                  <a:t>1st proton in </a:t>
                </a:r>
                <a:r>
                  <a:rPr lang="pl-PL" sz="1400" dirty="0" err="1">
                    <a:latin typeface="Calibri"/>
                    <a:cs typeface="Calibri"/>
                  </a:rPr>
                  <a:t>polarimeter</a:t>
                </a:r>
                <a:r>
                  <a:rPr lang="pl-PL" sz="1400" dirty="0">
                    <a:latin typeface="Calibri"/>
                    <a:cs typeface="Calibri"/>
                  </a:rPr>
                  <a:t> </a:t>
                </a:r>
                <a:r>
                  <a:rPr lang="pl-PL" sz="1400" i="1" dirty="0">
                    <a:latin typeface="Calibri"/>
                    <a:cs typeface="Calibri"/>
                  </a:rPr>
                  <a:t>(</a:t>
                </a:r>
                <a:r>
                  <a:rPr lang="el-GR" sz="1400" i="1" dirty="0">
                    <a:latin typeface="Arial" panose="020B0604020202020204" pitchFamily="34" charset="0"/>
                  </a:rPr>
                  <a:t>θ</a:t>
                </a:r>
                <a:r>
                  <a:rPr lang="pl-PL" sz="1400" i="1" baseline="-25000" dirty="0">
                    <a:latin typeface="Arial" panose="020B0604020202020204" pitchFamily="34" charset="0"/>
                  </a:rPr>
                  <a:t>1</a:t>
                </a:r>
                <a:r>
                  <a:rPr lang="pl-PL" sz="1400" i="1" dirty="0">
                    <a:latin typeface="Arial" panose="020B0604020202020204" pitchFamily="34" charset="0"/>
                  </a:rPr>
                  <a:t>,</a:t>
                </a:r>
                <a:r>
                  <a:rPr lang="el-GR" sz="1400" i="1" dirty="0">
                    <a:latin typeface="Arial" panose="020B0604020202020204" pitchFamily="34" charset="0"/>
                  </a:rPr>
                  <a:t>φ</a:t>
                </a:r>
                <a:r>
                  <a:rPr lang="pl-PL" sz="1400" i="1" baseline="-25000" dirty="0">
                    <a:latin typeface="Arial" panose="020B0604020202020204" pitchFamily="34" charset="0"/>
                  </a:rPr>
                  <a:t>1</a:t>
                </a:r>
                <a:r>
                  <a:rPr lang="pl-PL" sz="1400" i="1" dirty="0">
                    <a:latin typeface="Calibri"/>
                    <a:cs typeface="Calibri"/>
                  </a:rPr>
                  <a:t>)</a:t>
                </a:r>
                <a:r>
                  <a:rPr lang="pl-PL" sz="1400" dirty="0">
                    <a:latin typeface="Calibri"/>
                    <a:cs typeface="Calibri"/>
                  </a:rPr>
                  <a:t>, 2nd proton in diagonal </a:t>
                </a:r>
                <a:r>
                  <a:rPr lang="pl-PL" sz="1400" dirty="0" err="1">
                    <a:latin typeface="Calibri"/>
                    <a:cs typeface="Calibri"/>
                  </a:rPr>
                  <a:t>sector</a:t>
                </a:r>
                <a:r>
                  <a:rPr lang="pl-PL" sz="1400" dirty="0">
                    <a:latin typeface="Calibri"/>
                    <a:cs typeface="Calibri"/>
                  </a:rPr>
                  <a:t> of the BINA Wall </a:t>
                </a:r>
                <a:r>
                  <a:rPr lang="pl-PL" sz="1400" i="1" dirty="0">
                    <a:latin typeface="Calibri"/>
                    <a:cs typeface="Calibri"/>
                  </a:rPr>
                  <a:t>(</a:t>
                </a:r>
                <a:r>
                  <a:rPr lang="el-GR" sz="1400" i="1" dirty="0">
                    <a:latin typeface="Arial" panose="020B0604020202020204" pitchFamily="34" charset="0"/>
                  </a:rPr>
                  <a:t>θ</a:t>
                </a:r>
                <a:r>
                  <a:rPr lang="pl-PL" sz="1400" i="1" baseline="-25000" dirty="0">
                    <a:latin typeface="Arial" panose="020B0604020202020204" pitchFamily="34" charset="0"/>
                  </a:rPr>
                  <a:t>2</a:t>
                </a:r>
                <a:r>
                  <a:rPr lang="pl-PL" sz="1400" i="1" dirty="0">
                    <a:latin typeface="Arial" panose="020B0604020202020204" pitchFamily="34" charset="0"/>
                  </a:rPr>
                  <a:t>,</a:t>
                </a:r>
                <a:r>
                  <a:rPr lang="el-GR" sz="1400" i="1" dirty="0">
                    <a:latin typeface="Arial" panose="020B0604020202020204" pitchFamily="34" charset="0"/>
                  </a:rPr>
                  <a:t>φ</a:t>
                </a:r>
                <a:r>
                  <a:rPr lang="pl-PL" sz="1400" i="1" baseline="-25000" dirty="0">
                    <a:latin typeface="Arial" panose="020B0604020202020204" pitchFamily="34" charset="0"/>
                  </a:rPr>
                  <a:t>2</a:t>
                </a:r>
                <a:r>
                  <a:rPr lang="pl-PL" sz="1400" i="1" dirty="0">
                    <a:latin typeface="Calibri"/>
                    <a:cs typeface="Calibri"/>
                  </a:rPr>
                  <a:t>)</a:t>
                </a:r>
                <a:r>
                  <a:rPr lang="pl-PL" sz="1400" dirty="0">
                    <a:latin typeface="Calibri"/>
                    <a:cs typeface="Calibri"/>
                  </a:rPr>
                  <a:t>: </a:t>
                </a:r>
              </a:p>
              <a:p>
                <a:pPr algn="l"/>
                <a:endParaRPr lang="pl-PL" sz="1400" i="1" dirty="0">
                  <a:solidFill>
                    <a:srgbClr val="00B050"/>
                  </a:solidFill>
                  <a:latin typeface="Cambria Math" panose="02040503050406030204" pitchFamily="18" charset="0"/>
                  <a:cs typeface="Calibri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pl-PL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𝜖</m:t>
                    </m:r>
                  </m:oMath>
                </a14:m>
                <a:r>
                  <a:rPr lang="pl-PL" sz="1400" i="1" dirty="0">
                    <a:solidFill>
                      <a:srgbClr val="00B050"/>
                    </a:solidFill>
                    <a:latin typeface="Calibri"/>
                    <a:cs typeface="Calibri"/>
                  </a:rPr>
                  <a:t> (</a:t>
                </a:r>
                <a:r>
                  <a:rPr lang="el-GR" sz="1400" i="1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θ</a:t>
                </a:r>
                <a:r>
                  <a:rPr lang="pl-PL" sz="1400" i="1" baseline="-25000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1</a:t>
                </a:r>
                <a:r>
                  <a:rPr lang="pl-PL" sz="1400" i="1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,</a:t>
                </a:r>
                <a:r>
                  <a:rPr lang="el-GR" sz="1400" i="1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φ</a:t>
                </a:r>
                <a:r>
                  <a:rPr lang="pl-PL" sz="1400" i="1" baseline="-25000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1</a:t>
                </a:r>
                <a:r>
                  <a:rPr lang="pl-PL" sz="1400" i="1" dirty="0">
                    <a:solidFill>
                      <a:srgbClr val="00B050"/>
                    </a:solidFill>
                    <a:latin typeface="Calibri"/>
                    <a:cs typeface="Calibri"/>
                  </a:rPr>
                  <a:t>)</a:t>
                </a:r>
                <a:r>
                  <a:rPr lang="pl-PL" sz="1400" dirty="0">
                    <a:solidFill>
                      <a:srgbClr val="00B050"/>
                    </a:solidFill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pl-PL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𝜖</m:t>
                    </m:r>
                    <m:r>
                      <m:rPr>
                        <m:nor/>
                      </m:rPr>
                      <a:rPr lang="pl-PL" sz="1400" i="1" dirty="0">
                        <a:solidFill>
                          <a:srgbClr val="00B050"/>
                        </a:solidFill>
                        <a:latin typeface="Calibri"/>
                        <a:cs typeface="Calibri"/>
                      </a:rPr>
                      <m:t>(</m:t>
                    </m:r>
                    <m:r>
                      <m:rPr>
                        <m:nor/>
                      </m:rPr>
                      <a:rPr lang="el-GR" sz="1400" i="1" dirty="0">
                        <a:solidFill>
                          <a:srgbClr val="00B050"/>
                        </a:solidFill>
                        <a:latin typeface="Arial" panose="020B0604020202020204" pitchFamily="34" charset="0"/>
                      </a:rPr>
                      <m:t>θ</m:t>
                    </m:r>
                    <m:r>
                      <m:rPr>
                        <m:nor/>
                      </m:rPr>
                      <a:rPr lang="pl-PL" sz="1400" b="0" i="1" baseline="-2500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pl-PL" sz="1400" i="1" dirty="0">
                        <a:solidFill>
                          <a:srgbClr val="00B050"/>
                        </a:solidFill>
                        <a:latin typeface="Arial" panose="020B0604020202020204" pitchFamily="34" charset="0"/>
                      </a:rPr>
                      <m:t>,</m:t>
                    </m:r>
                    <m:r>
                      <m:rPr>
                        <m:nor/>
                      </m:rPr>
                      <a:rPr lang="el-GR" sz="1400" i="1" dirty="0">
                        <a:solidFill>
                          <a:srgbClr val="00B050"/>
                        </a:solidFill>
                        <a:latin typeface="Arial" panose="020B0604020202020204" pitchFamily="34" charset="0"/>
                      </a:rPr>
                      <m:t>φ</m:t>
                    </m:r>
                    <m:r>
                      <m:rPr>
                        <m:nor/>
                      </m:rPr>
                      <a:rPr lang="pl-PL" sz="1400" b="0" i="1" baseline="-2500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</a:rPr>
                      <m:t>2</m:t>
                    </m:r>
                    <m:r>
                      <m:rPr>
                        <m:nor/>
                      </m:rPr>
                      <a:rPr lang="pl-PL" sz="1400" i="1" dirty="0" smtClean="0">
                        <a:solidFill>
                          <a:srgbClr val="00B050"/>
                        </a:solidFill>
                        <a:latin typeface="Calibri"/>
                        <a:cs typeface="Calibri"/>
                      </a:rPr>
                      <m:t>)</m:t>
                    </m:r>
                    <m:sSub>
                      <m:sSubPr>
                        <m:ctrlPr>
                          <a:rPr lang="pl-PL" sz="1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bPr>
                      <m:e>
                        <m:r>
                          <a:rPr lang="pl-PL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𝜖</m:t>
                        </m:r>
                      </m:e>
                      <m:sub>
                        <m:r>
                          <a:rPr lang="pl-PL" sz="1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𝑀𝑊𝐷𝐶</m:t>
                        </m:r>
                      </m:sub>
                    </m:sSub>
                    <m:r>
                      <a:rPr lang="pl-PL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pl-PL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Calibri"/>
                      </a:rPr>
                      <m:t>𝑖</m:t>
                    </m:r>
                    <m:r>
                      <a:rPr lang="pl-PL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Calibri"/>
                      </a:rPr>
                      <m:t>′,</m:t>
                    </m:r>
                    <m:r>
                      <a:rPr lang="pl-PL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Calibri"/>
                      </a:rPr>
                      <m:t>𝑗</m:t>
                    </m:r>
                    <m:r>
                      <a:rPr lang="pl-PL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Calibri"/>
                      </a:rPr>
                      <m:t>′)</m:t>
                    </m:r>
                  </m:oMath>
                </a14:m>
                <a:endParaRPr lang="pl-PL" sz="1400" i="1" dirty="0">
                  <a:solidFill>
                    <a:srgbClr val="00B050"/>
                  </a:solidFill>
                  <a:latin typeface="Cambria Math" panose="02040503050406030204" pitchFamily="18" charset="0"/>
                  <a:cs typeface="Calibri"/>
                </a:endParaRPr>
              </a:p>
              <a:p>
                <a:pPr algn="l"/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where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</a:t>
                </a:r>
              </a:p>
              <a:p>
                <a:pPr algn="l"/>
                <a:r>
                  <a:rPr lang="pl-PL" sz="1400" dirty="0">
                    <a:solidFill>
                      <a:srgbClr val="00B050"/>
                    </a:solidFill>
                    <a:latin typeface="Calibri"/>
                    <a:cs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pl-PL" sz="1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𝜖</m:t>
                    </m:r>
                  </m:oMath>
                </a14:m>
                <a:r>
                  <a:rPr lang="pl-PL" sz="1400" dirty="0">
                    <a:solidFill>
                      <a:srgbClr val="00B050"/>
                    </a:solidFill>
                    <a:latin typeface="Calibri"/>
                    <a:cs typeface="Calibri"/>
                  </a:rPr>
                  <a:t> -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/>
                    <a:cs typeface="Calibri"/>
                  </a:rPr>
                  <a:t>efficiencies</a:t>
                </a:r>
                <a:r>
                  <a:rPr lang="pl-PL" sz="1400" dirty="0">
                    <a:solidFill>
                      <a:srgbClr val="00B050"/>
                    </a:solidFill>
                    <a:latin typeface="Calibri"/>
                    <a:cs typeface="Calibri"/>
                  </a:rPr>
                  <a:t> of BINA (MWPC &amp; </a:t>
                </a:r>
                <a:r>
                  <a:rPr lang="el-GR" sz="1400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Δ</a:t>
                </a:r>
                <a:r>
                  <a:rPr lang="pl-PL" sz="1400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E &amp; E) 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for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certain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angular</a:t>
                </a:r>
                <a:r>
                  <a:rPr lang="pl-PL" sz="1400" i="1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i="1" dirty="0">
                    <a:solidFill>
                      <a:srgbClr val="00B050"/>
                    </a:solidFill>
                    <a:latin typeface="Calibri"/>
                    <a:cs typeface="Calibri"/>
                  </a:rPr>
                  <a:t>(</a:t>
                </a:r>
                <a:r>
                  <a:rPr lang="el-GR" sz="1400" i="1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θ</a:t>
                </a:r>
                <a:r>
                  <a:rPr lang="pl-PL" sz="1400" i="1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,</a:t>
                </a:r>
                <a:r>
                  <a:rPr lang="el-GR" sz="1400" i="1" dirty="0">
                    <a:solidFill>
                      <a:srgbClr val="00B050"/>
                    </a:solidFill>
                    <a:latin typeface="Arial" panose="020B0604020202020204" pitchFamily="34" charset="0"/>
                  </a:rPr>
                  <a:t>φ</a:t>
                </a:r>
                <a:r>
                  <a:rPr lang="pl-PL" sz="1400" i="1" dirty="0">
                    <a:solidFill>
                      <a:srgbClr val="00B050"/>
                    </a:solidFill>
                    <a:latin typeface="Calibri"/>
                    <a:cs typeface="Calibri"/>
                  </a:rPr>
                  <a:t>)</a:t>
                </a:r>
                <a:r>
                  <a:rPr lang="pl-PL" sz="1400" i="1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bins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; </a:t>
                </a:r>
              </a:p>
              <a:p>
                <a:pPr algn="l"/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they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will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be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corrected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for, but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they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are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anyway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cancelled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out in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asymmetries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algn="l"/>
                <a:endParaRPr lang="pl-PL" sz="1400" dirty="0">
                  <a:solidFill>
                    <a:srgbClr val="00B05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/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After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correcting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for MWDC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efficiencies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any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remnant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effects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if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present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will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be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exactly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the same as for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elastically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scattered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pl-PL" sz="1400" dirty="0" err="1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protons</a:t>
                </a:r>
                <a:r>
                  <a:rPr lang="pl-PL" sz="1400" dirty="0">
                    <a:solidFill>
                      <a:srgbClr val="00B05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31" name="pole tekstowe 30">
                <a:extLst>
                  <a:ext uri="{FF2B5EF4-FFF2-40B4-BE49-F238E27FC236}">
                    <a16:creationId xmlns:a16="http://schemas.microsoft.com/office/drawing/2014/main" id="{056DC650-08B6-4B4D-8A59-CCE6DF0051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104" y="1912185"/>
                <a:ext cx="3704595" cy="3108543"/>
              </a:xfrm>
              <a:prstGeom prst="rect">
                <a:avLst/>
              </a:prstGeom>
              <a:blipFill>
                <a:blip r:embed="rId3"/>
                <a:stretch>
                  <a:fillRect l="-493" t="-392" b="-98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C072AB8-A2C0-4065-912E-5F215E119B55}"/>
              </a:ext>
            </a:extLst>
          </p:cNvPr>
          <p:cNvSpPr txBox="1"/>
          <p:nvPr/>
        </p:nvSpPr>
        <p:spPr>
          <a:xfrm>
            <a:off x="3009900" y="2665178"/>
            <a:ext cx="349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endParaRPr lang="pl-PL" sz="1100" b="1" baseline="-25000">
              <a:solidFill>
                <a:srgbClr val="FF0000"/>
              </a:solidFill>
            </a:endParaRP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1B7E2AAE-123F-4BDF-9165-0E3D9E9D279E}"/>
              </a:ext>
            </a:extLst>
          </p:cNvPr>
          <p:cNvSpPr txBox="1"/>
          <p:nvPr/>
        </p:nvSpPr>
        <p:spPr>
          <a:xfrm>
            <a:off x="3390900" y="2366728"/>
            <a:ext cx="349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endParaRPr lang="pl-PL" sz="1100" b="1" baseline="-25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18767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81380B94-8E51-2697-B07D-C70317FE481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39036" y="1943100"/>
            <a:ext cx="7478038" cy="42481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pl-PL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schedule</a:t>
            </a:r>
            <a:endParaRPr lang="pl-PL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Polarization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calibration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run with BINA and solid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targets</a:t>
            </a:r>
            <a:endParaRPr lang="pl-PL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UT’s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approved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IAC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lvl="2"/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Includes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commissioning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BINAPol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integrated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BINA,    test of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full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DAQ and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verification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data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rates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lvl="2"/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Optimization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trigger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breakup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events</a:t>
            </a:r>
            <a:r>
              <a:rPr lang="pl-PL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lvl="1" indent="0">
              <a:spcBef>
                <a:spcPts val="1350"/>
              </a:spcBef>
              <a:spcAft>
                <a:spcPts val="900"/>
              </a:spcAft>
              <a:buNone/>
            </a:pPr>
            <a:r>
              <a:rPr lang="pl-PL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INTERVAL FOR PRELIMINARY ANALYSIS AND IMPROVEMENTS -</a:t>
            </a:r>
          </a:p>
          <a:p>
            <a:pPr marL="0" lvl="1" indent="0">
              <a:spcBef>
                <a:spcPts val="900"/>
              </a:spcBef>
              <a:spcAft>
                <a:spcPts val="900"/>
              </a:spcAft>
              <a:buNone/>
            </a:pPr>
            <a:r>
              <a:rPr lang="pl-PL" sz="2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</a:t>
            </a:r>
            <a:r>
              <a:rPr lang="pl-PL" sz="26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</a:t>
            </a:r>
            <a:r>
              <a:rPr lang="pl-PL" sz="2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6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</a:t>
            </a:r>
            <a:r>
              <a:rPr lang="pl-PL" sz="26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600" b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request</a:t>
            </a:r>
            <a:endParaRPr lang="pl-PL" sz="26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ts val="0"/>
              </a:spcBef>
            </a:pPr>
            <a:r>
              <a:rPr lang="pl-PL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Measurement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induced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polarization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pl-PL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breakup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reaction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pl-PL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nearly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complanar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configurations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the </a:t>
            </a:r>
            <a:r>
              <a:rPr lang="pl-PL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BINA, </a:t>
            </a:r>
            <a:r>
              <a:rPr lang="pl-PL" dirty="0" err="1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BINAPol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the  LD</a:t>
            </a:r>
            <a:r>
              <a:rPr lang="pl-PL" baseline="-25000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pl-PL" dirty="0">
                <a:solidFill>
                  <a:srgbClr val="0033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target:</a:t>
            </a:r>
          </a:p>
          <a:p>
            <a:pPr marL="342900" lvl="1" indent="0">
              <a:buNone/>
            </a:pPr>
            <a:r>
              <a:rPr lang="pl-PL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pl-PL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requested</a:t>
            </a:r>
            <a:r>
              <a:rPr lang="pl-PL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38 </a:t>
            </a:r>
            <a:r>
              <a:rPr lang="pl-PL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UT’s</a:t>
            </a:r>
            <a:r>
              <a:rPr lang="pl-PL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pl-PL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pl-PL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well</a:t>
            </a:r>
            <a:r>
              <a:rPr lang="pl-PL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separated</a:t>
            </a:r>
            <a:r>
              <a:rPr lang="pl-PL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runs</a:t>
            </a:r>
            <a:r>
              <a:rPr lang="pl-PL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68262" indent="0">
              <a:buNone/>
            </a:pPr>
            <a:endParaRPr lang="pl-PL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262" indent="0">
              <a:buNone/>
            </a:pP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run (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provided it is taken after the Bina has been dismantled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requires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weeks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preparations</a:t>
            </a:r>
            <a:endParaRPr lang="pl-PL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262" indent="0">
              <a:buNone/>
            </a:pPr>
            <a:endParaRPr lang="pl-PL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8262" indent="0">
              <a:buNone/>
            </a:pPr>
            <a:endParaRPr lang="pl-PL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1" indent="0">
              <a:buNone/>
            </a:pPr>
            <a:endParaRPr lang="pl-PL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3F81272-F86C-411A-095C-4066BE1CD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8C3FF4-B815-4C8A-8156-807EC4464F70}"/>
              </a:ext>
            </a:extLst>
          </p:cNvPr>
          <p:cNvSpPr txBox="1">
            <a:spLocks noChangeArrowheads="1"/>
          </p:cNvSpPr>
          <p:nvPr/>
        </p:nvSpPr>
        <p:spPr>
          <a:xfrm>
            <a:off x="1314451" y="966853"/>
            <a:ext cx="6481091" cy="71801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Franklin Gothic Book"/>
              </a:defRPr>
            </a:lvl9pPr>
          </a:lstStyle>
          <a:p>
            <a:pPr algn="ctr">
              <a:buFontTx/>
            </a:pPr>
            <a:r>
              <a:rPr lang="pl-PL" sz="3000" dirty="0" err="1">
                <a:solidFill>
                  <a:srgbClr val="0033CC"/>
                </a:solidFill>
                <a:latin typeface="Calibri" pitchFamily="34" charset="0"/>
              </a:rPr>
              <a:t>Beam</a:t>
            </a:r>
            <a:r>
              <a:rPr lang="pl-PL" sz="30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3000" dirty="0" err="1">
                <a:solidFill>
                  <a:srgbClr val="0033CC"/>
                </a:solidFill>
                <a:latin typeface="Calibri" pitchFamily="34" charset="0"/>
              </a:rPr>
              <a:t>time</a:t>
            </a:r>
            <a:r>
              <a:rPr lang="pl-PL" sz="3000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pl-PL" sz="3000" dirty="0" err="1">
                <a:solidFill>
                  <a:srgbClr val="0033CC"/>
                </a:solidFill>
                <a:latin typeface="Calibri" pitchFamily="34" charset="0"/>
              </a:rPr>
              <a:t>request</a:t>
            </a:r>
            <a:endParaRPr lang="pl-PL" sz="3000" dirty="0">
              <a:solidFill>
                <a:srgbClr val="0033CC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518112"/>
      </p:ext>
    </p:extLst>
  </p:cSld>
  <p:clrMapOvr>
    <a:masterClrMapping/>
  </p:clrMapOvr>
  <p:transition spd="med">
    <p:split orient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EAAD7EE-B7FF-4268-8A28-418C020F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6ED4160-6BD7-4B47-8E14-04F97A7C57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24" y="482993"/>
            <a:ext cx="1679400" cy="154932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2DD5A5F-F14C-48E9-A109-9FFCF99CE8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22" y="322446"/>
            <a:ext cx="1750138" cy="1638359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34B4FC2-8359-43A3-85FF-F3CC7437ED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8" y="2182092"/>
            <a:ext cx="3340318" cy="2505239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A086EA02-2B8D-45A5-90A3-4FCC891A16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069" y="2182092"/>
            <a:ext cx="3382520" cy="253689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94F7EBC-6764-44B2-9897-8068D3FDD0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684" y="2182092"/>
            <a:ext cx="3297893" cy="247342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2C83DEDF-B0AE-4B39-B213-59D0A5C3C0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324" y="4336912"/>
            <a:ext cx="3213265" cy="240994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DFEED8AB-E0BE-49BF-AB76-C08C71F2BF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202" y="4336912"/>
            <a:ext cx="3362375" cy="2521781"/>
          </a:xfrm>
          <a:prstGeom prst="rect">
            <a:avLst/>
          </a:prstGeom>
        </p:spPr>
      </p:pic>
      <p:grpSp>
        <p:nvGrpSpPr>
          <p:cNvPr id="31" name="Grupa 30">
            <a:extLst>
              <a:ext uri="{FF2B5EF4-FFF2-40B4-BE49-F238E27FC236}">
                <a16:creationId xmlns:a16="http://schemas.microsoft.com/office/drawing/2014/main" id="{3BA66078-2E1A-41A0-B469-09396FA2EE4A}"/>
              </a:ext>
            </a:extLst>
          </p:cNvPr>
          <p:cNvGrpSpPr/>
          <p:nvPr/>
        </p:nvGrpSpPr>
        <p:grpSpPr>
          <a:xfrm>
            <a:off x="3862277" y="322446"/>
            <a:ext cx="2299396" cy="1963320"/>
            <a:chOff x="3933838" y="345713"/>
            <a:chExt cx="2299396" cy="1963320"/>
          </a:xfrm>
        </p:grpSpPr>
        <p:pic>
          <p:nvPicPr>
            <p:cNvPr id="22" name="Obraz 21">
              <a:extLst>
                <a:ext uri="{FF2B5EF4-FFF2-40B4-BE49-F238E27FC236}">
                  <a16:creationId xmlns:a16="http://schemas.microsoft.com/office/drawing/2014/main" id="{2D8BED69-BED1-4637-8E25-2BC3C1350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3838" y="345713"/>
              <a:ext cx="2299396" cy="1963320"/>
            </a:xfrm>
            <a:prstGeom prst="rect">
              <a:avLst/>
            </a:prstGeom>
          </p:spPr>
        </p:pic>
        <p:cxnSp>
          <p:nvCxnSpPr>
            <p:cNvPr id="4" name="Łącznik prosty 3">
              <a:extLst>
                <a:ext uri="{FF2B5EF4-FFF2-40B4-BE49-F238E27FC236}">
                  <a16:creationId xmlns:a16="http://schemas.microsoft.com/office/drawing/2014/main" id="{E77E933D-E1A4-4BF8-AB41-A8344E799189}"/>
                </a:ext>
              </a:extLst>
            </p:cNvPr>
            <p:cNvCxnSpPr>
              <a:cxnSpLocks/>
            </p:cNvCxnSpPr>
            <p:nvPr/>
          </p:nvCxnSpPr>
          <p:spPr>
            <a:xfrm>
              <a:off x="4886077" y="1158825"/>
              <a:ext cx="457199" cy="3697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Łącznik prosty 14">
              <a:extLst>
                <a:ext uri="{FF2B5EF4-FFF2-40B4-BE49-F238E27FC236}">
                  <a16:creationId xmlns:a16="http://schemas.microsoft.com/office/drawing/2014/main" id="{C5E7359B-3501-4BC4-BC0D-9866E16D75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61765" y="1156760"/>
              <a:ext cx="496957" cy="3697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6920572A-B018-4949-87AB-07709539265C}"/>
                </a:ext>
              </a:extLst>
            </p:cNvPr>
            <p:cNvSpPr txBox="1"/>
            <p:nvPr/>
          </p:nvSpPr>
          <p:spPr>
            <a:xfrm>
              <a:off x="4971624" y="1411601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id="{5B70CEC5-409F-4E86-A519-C2791CCF246B}"/>
                </a:ext>
              </a:extLst>
            </p:cNvPr>
            <p:cNvSpPr txBox="1"/>
            <p:nvPr/>
          </p:nvSpPr>
          <p:spPr>
            <a:xfrm>
              <a:off x="4959355" y="1007409"/>
              <a:ext cx="28245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>
                  <a:solidFill>
                    <a:schemeClr val="bg1"/>
                  </a:solidFill>
                </a:rPr>
                <a:t>R</a:t>
              </a:r>
            </a:p>
          </p:txBody>
        </p:sp>
      </p:grpSp>
      <p:grpSp>
        <p:nvGrpSpPr>
          <p:cNvPr id="30" name="Grupa 29">
            <a:extLst>
              <a:ext uri="{FF2B5EF4-FFF2-40B4-BE49-F238E27FC236}">
                <a16:creationId xmlns:a16="http://schemas.microsoft.com/office/drawing/2014/main" id="{FBC86844-0AD7-46C7-B8AE-E4CE3F59DA59}"/>
              </a:ext>
            </a:extLst>
          </p:cNvPr>
          <p:cNvGrpSpPr/>
          <p:nvPr/>
        </p:nvGrpSpPr>
        <p:grpSpPr>
          <a:xfrm>
            <a:off x="6375480" y="376469"/>
            <a:ext cx="2473697" cy="1855273"/>
            <a:chOff x="6460107" y="247458"/>
            <a:chExt cx="2473697" cy="1855273"/>
          </a:xfrm>
        </p:grpSpPr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AB46F5AA-7492-4169-AECB-566DEBA25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0107" y="247458"/>
              <a:ext cx="2473697" cy="1855273"/>
            </a:xfrm>
            <a:prstGeom prst="rect">
              <a:avLst/>
            </a:prstGeom>
          </p:spPr>
        </p:pic>
        <p:cxnSp>
          <p:nvCxnSpPr>
            <p:cNvPr id="23" name="Łącznik prosty 22">
              <a:extLst>
                <a:ext uri="{FF2B5EF4-FFF2-40B4-BE49-F238E27FC236}">
                  <a16:creationId xmlns:a16="http://schemas.microsoft.com/office/drawing/2014/main" id="{BDF9CCE1-B920-4417-B67D-56078A500AF2}"/>
                </a:ext>
              </a:extLst>
            </p:cNvPr>
            <p:cNvCxnSpPr/>
            <p:nvPr/>
          </p:nvCxnSpPr>
          <p:spPr>
            <a:xfrm flipV="1">
              <a:off x="7047388" y="482993"/>
              <a:ext cx="0" cy="1421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Łącznik prosty 23">
              <a:extLst>
                <a:ext uri="{FF2B5EF4-FFF2-40B4-BE49-F238E27FC236}">
                  <a16:creationId xmlns:a16="http://schemas.microsoft.com/office/drawing/2014/main" id="{F6F5541B-1172-4C73-987E-3FACA0719292}"/>
                </a:ext>
              </a:extLst>
            </p:cNvPr>
            <p:cNvCxnSpPr/>
            <p:nvPr/>
          </p:nvCxnSpPr>
          <p:spPr>
            <a:xfrm flipV="1">
              <a:off x="8400441" y="484313"/>
              <a:ext cx="0" cy="1421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07081766-33ED-4D60-BE10-CC2E57F17D64}"/>
                </a:ext>
              </a:extLst>
            </p:cNvPr>
            <p:cNvCxnSpPr/>
            <p:nvPr/>
          </p:nvCxnSpPr>
          <p:spPr>
            <a:xfrm flipV="1">
              <a:off x="7514400" y="482993"/>
              <a:ext cx="0" cy="1421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>
              <a:extLst>
                <a:ext uri="{FF2B5EF4-FFF2-40B4-BE49-F238E27FC236}">
                  <a16:creationId xmlns:a16="http://schemas.microsoft.com/office/drawing/2014/main" id="{E71D0F4E-79C9-431D-A32A-C6F045DE4709}"/>
                </a:ext>
              </a:extLst>
            </p:cNvPr>
            <p:cNvCxnSpPr/>
            <p:nvPr/>
          </p:nvCxnSpPr>
          <p:spPr>
            <a:xfrm flipV="1">
              <a:off x="7949866" y="482993"/>
              <a:ext cx="0" cy="14213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pole tekstowe 26">
              <a:extLst>
                <a:ext uri="{FF2B5EF4-FFF2-40B4-BE49-F238E27FC236}">
                  <a16:creationId xmlns:a16="http://schemas.microsoft.com/office/drawing/2014/main" id="{0FFF0985-7FE3-4683-8AF1-894AB7F6474A}"/>
                </a:ext>
              </a:extLst>
            </p:cNvPr>
            <p:cNvSpPr txBox="1"/>
            <p:nvPr/>
          </p:nvSpPr>
          <p:spPr>
            <a:xfrm>
              <a:off x="6785865" y="158917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28" name="pole tekstowe 27">
              <a:extLst>
                <a:ext uri="{FF2B5EF4-FFF2-40B4-BE49-F238E27FC236}">
                  <a16:creationId xmlns:a16="http://schemas.microsoft.com/office/drawing/2014/main" id="{CB389CBC-F26B-4F70-AA1D-42CD0983803A}"/>
                </a:ext>
              </a:extLst>
            </p:cNvPr>
            <p:cNvSpPr txBox="1"/>
            <p:nvPr/>
          </p:nvSpPr>
          <p:spPr>
            <a:xfrm>
              <a:off x="8393367" y="158917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>
                  <a:solidFill>
                    <a:schemeClr val="bg1"/>
                  </a:solidFill>
                </a:rPr>
                <a:t>L</a:t>
              </a:r>
            </a:p>
          </p:txBody>
        </p:sp>
        <p:sp>
          <p:nvSpPr>
            <p:cNvPr id="29" name="pole tekstowe 28">
              <a:extLst>
                <a:ext uri="{FF2B5EF4-FFF2-40B4-BE49-F238E27FC236}">
                  <a16:creationId xmlns:a16="http://schemas.microsoft.com/office/drawing/2014/main" id="{AFC82100-83CB-4485-AC0D-2231A44E61B5}"/>
                </a:ext>
              </a:extLst>
            </p:cNvPr>
            <p:cNvSpPr txBox="1"/>
            <p:nvPr/>
          </p:nvSpPr>
          <p:spPr>
            <a:xfrm>
              <a:off x="7554159" y="1589178"/>
              <a:ext cx="28245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>
                  <a:solidFill>
                    <a:schemeClr val="bg1"/>
                  </a:solidFill>
                </a:rPr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2987402"/>
      </p:ext>
    </p:extLst>
  </p:cSld>
  <p:clrMapOvr>
    <a:masterClrMapping/>
  </p:clrMapOvr>
  <p:transition spd="med">
    <p:split orient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EAAD7EE-B7FF-4268-8A28-418C020F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34B4FC2-8359-43A3-85FF-F3CC7437E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8" y="223354"/>
            <a:ext cx="3340318" cy="2505239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A086EA02-2B8D-45A5-90A3-4FCC891A16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069" y="223354"/>
            <a:ext cx="3382520" cy="253689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94F7EBC-6764-44B2-9897-8068D3FDD0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684" y="223354"/>
            <a:ext cx="3297893" cy="247342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2C83DEDF-B0AE-4B39-B213-59D0A5C3C0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324" y="2397417"/>
            <a:ext cx="3213265" cy="240994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DFEED8AB-E0BE-49BF-AB76-C08C71F2BF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202" y="2397417"/>
            <a:ext cx="3362375" cy="2521781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1128477-F6CB-4F25-8FAE-449D35F9A1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8" y="4291660"/>
            <a:ext cx="3421787" cy="256634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C678860-9A65-4FDD-A9EB-10B2BC2B87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324" y="4340929"/>
            <a:ext cx="3291367" cy="246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35104"/>
      </p:ext>
    </p:extLst>
  </p:cSld>
  <p:clrMapOvr>
    <a:masterClrMapping/>
  </p:clrMapOvr>
  <p:transition spd="med">
    <p:split orient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pl-PL"/>
              <a:t>CCB IAC 2026</a:t>
            </a:r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885839"/>
            <a:ext cx="889635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586079"/>
      </p:ext>
    </p:extLst>
  </p:cSld>
  <p:clrMapOvr>
    <a:masterClrMapping/>
  </p:clrMapOvr>
  <p:transition spd="med"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pitał">
  <a:themeElements>
    <a:clrScheme name="Kapitał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Kapitał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apita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17982</TotalTime>
  <Words>2451</Words>
  <Application>Microsoft Office PowerPoint</Application>
  <PresentationFormat>Pokaz na ekranie (4:3)</PresentationFormat>
  <Paragraphs>414</Paragraphs>
  <Slides>24</Slides>
  <Notes>8</Notes>
  <HiddenSlides>3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5" baseType="lpstr">
      <vt:lpstr>Courier New</vt:lpstr>
      <vt:lpstr>Verdana</vt:lpstr>
      <vt:lpstr>Perpetua</vt:lpstr>
      <vt:lpstr>Calibri</vt:lpstr>
      <vt:lpstr>Comic Sans MS</vt:lpstr>
      <vt:lpstr>Arial</vt:lpstr>
      <vt:lpstr>Wingdings</vt:lpstr>
      <vt:lpstr>Franklin Gothic Book</vt:lpstr>
      <vt:lpstr>Wingdings 2</vt:lpstr>
      <vt:lpstr>Cambria Math</vt:lpstr>
      <vt:lpstr>Kapitał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Kistryn</dc:creator>
  <cp:lastModifiedBy>Elżbieta Stephan</cp:lastModifiedBy>
  <cp:revision>1115</cp:revision>
  <dcterms:created xsi:type="dcterms:W3CDTF">2004-11-07T17:31:58Z</dcterms:created>
  <dcterms:modified xsi:type="dcterms:W3CDTF">2026-08-27T18:33:07Z</dcterms:modified>
</cp:coreProperties>
</file>