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0" r:id="rId1"/>
  </p:sldMasterIdLst>
  <p:notesMasterIdLst>
    <p:notesMasterId r:id="rId66"/>
  </p:notesMasterIdLst>
  <p:sldIdLst>
    <p:sldId id="256" r:id="rId2"/>
    <p:sldId id="258" r:id="rId3"/>
    <p:sldId id="1209" r:id="rId4"/>
    <p:sldId id="1039" r:id="rId5"/>
    <p:sldId id="1219" r:id="rId6"/>
    <p:sldId id="1040" r:id="rId7"/>
    <p:sldId id="1220" r:id="rId8"/>
    <p:sldId id="1221" r:id="rId9"/>
    <p:sldId id="1113" r:id="rId10"/>
    <p:sldId id="1222" r:id="rId11"/>
    <p:sldId id="1223" r:id="rId12"/>
    <p:sldId id="1101" r:id="rId13"/>
    <p:sldId id="1226" r:id="rId14"/>
    <p:sldId id="1224" r:id="rId15"/>
    <p:sldId id="1225" r:id="rId16"/>
    <p:sldId id="1217" r:id="rId17"/>
    <p:sldId id="1227" r:id="rId18"/>
    <p:sldId id="1228" r:id="rId19"/>
    <p:sldId id="1210" r:id="rId20"/>
    <p:sldId id="1116" r:id="rId21"/>
    <p:sldId id="1229" r:id="rId22"/>
    <p:sldId id="1230" r:id="rId23"/>
    <p:sldId id="1119" r:id="rId24"/>
    <p:sldId id="1232" r:id="rId25"/>
    <p:sldId id="1231" r:id="rId26"/>
    <p:sldId id="1233" r:id="rId27"/>
    <p:sldId id="1234" r:id="rId28"/>
    <p:sldId id="1211" r:id="rId29"/>
    <p:sldId id="1159" r:id="rId30"/>
    <p:sldId id="1235" r:id="rId31"/>
    <p:sldId id="1236" r:id="rId32"/>
    <p:sldId id="1163" r:id="rId33"/>
    <p:sldId id="1237" r:id="rId34"/>
    <p:sldId id="1238" r:id="rId35"/>
    <p:sldId id="1149" r:id="rId36"/>
    <p:sldId id="1166" r:id="rId37"/>
    <p:sldId id="1239" r:id="rId38"/>
    <p:sldId id="1152" r:id="rId39"/>
    <p:sldId id="1240" r:id="rId40"/>
    <p:sldId id="1212" r:id="rId41"/>
    <p:sldId id="1241" r:id="rId42"/>
    <p:sldId id="1242" r:id="rId43"/>
    <p:sldId id="1243" r:id="rId44"/>
    <p:sldId id="1169" r:id="rId45"/>
    <p:sldId id="1244" r:id="rId46"/>
    <p:sldId id="1245" r:id="rId47"/>
    <p:sldId id="272" r:id="rId48"/>
    <p:sldId id="1246" r:id="rId49"/>
    <p:sldId id="1250" r:id="rId50"/>
    <p:sldId id="1216" r:id="rId51"/>
    <p:sldId id="1215" r:id="rId52"/>
    <p:sldId id="1247" r:id="rId53"/>
    <p:sldId id="1248" r:id="rId54"/>
    <p:sldId id="1213" r:id="rId55"/>
    <p:sldId id="1137" r:id="rId56"/>
    <p:sldId id="1249" r:id="rId57"/>
    <p:sldId id="1079" r:id="rId58"/>
    <p:sldId id="1080" r:id="rId59"/>
    <p:sldId id="1081" r:id="rId60"/>
    <p:sldId id="1214" r:id="rId61"/>
    <p:sldId id="1106" r:id="rId62"/>
    <p:sldId id="1218" r:id="rId63"/>
    <p:sldId id="1144" r:id="rId64"/>
    <p:sldId id="1146" r:id="rId6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FF9A95"/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9" autoAdjust="0"/>
    <p:restoredTop sz="94676" autoAdjust="0"/>
  </p:normalViewPr>
  <p:slideViewPr>
    <p:cSldViewPr snapToGrid="0">
      <p:cViewPr varScale="1">
        <p:scale>
          <a:sx n="106" d="100"/>
          <a:sy n="106" d="100"/>
        </p:scale>
        <p:origin x="560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A1252-6AB1-104E-9B69-DC3619D3D1C5}" type="datetimeFigureOut">
              <a:rPr lang="en-IT" smtClean="0"/>
              <a:t>27/08/2026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A824F2-B23D-4141-ABB9-51540BD478E5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11011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55101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F7C40-1953-FC28-9E93-D3CC3AF44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5186E8-07AF-DD0B-DE8B-83074FC2B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BED94D-13AD-AEF6-33B6-A47C0D8A1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5077A-4EF9-36AE-5BAD-86DB3E121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294663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C4920-BB0F-C20B-4EC9-B75F5861D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601FF1-6F94-C1A2-ACCC-AD6A618D8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060347-84B2-322A-ADA3-314E29AB6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23D13-0964-34E6-12D2-77758B34E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69576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4FBE0-9B89-827A-0E2C-C8E2D29A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C2661-54B7-13A0-F673-7B04EC90A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770C1-7215-A846-F267-4DFD7F0B6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B8B02-B4B7-0940-8695-EC2F6310FF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59159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F0477-32B9-57C3-ED02-83E790E30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65733-18D5-9FE1-B557-1A13C6308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3706F-684E-680B-D10D-B2B772D2F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97D15-B4D4-3105-D83E-7844977FF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15504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9CB14-1F58-22E9-8E10-FE1381F61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01F64-92CB-CF62-2422-16EA794CCC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771C31-BB5F-5EB1-24E7-D19CE0431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D5DD3-E54F-D941-0F20-32ECFBC01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15081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8172A-D05C-8BFE-41DD-A65B40A24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83715-D54E-B433-49B8-2CEA6B609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76376F-A98E-ED1E-CA86-5D34FEB0B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ACDA8-3E0E-F763-3443-089A3CA9C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94718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50D8C-8BD3-A50C-7AEA-1F6AB8163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2662AD-40CC-AF16-9974-B6D2286DA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ABD897-5CAD-A4BC-4701-191AF02E8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EA609-0335-F686-8BC9-E4F7205ED7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98721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55363-1B8A-EEF4-A40E-A5ABCAA9E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0BE3A-B31C-5AF6-BCA3-558A881E8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C65C52-8613-DAD7-ABA5-837395694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C357E-3327-9603-5A75-FA2D3FB7B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377684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42455-FAE8-D210-F0DC-7CA670793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89CFE-FE53-86FD-E293-0C2BD87C0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02FDA-0FEB-F02D-43F3-7EC43A3DB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877EB-53E5-5246-3FEB-3A44764DB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65743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2C419-AD65-424B-7874-C6346DCAC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0E4EB-617D-756E-17F1-6A3FB3E2EB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B2883-6A1E-BCA8-E2EA-E1B461202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8EBB2-2901-CF3A-567A-AB44093ED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071487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583A0-C667-7915-AD32-553084A4F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CE5C80-7342-877F-27DB-10291556A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55918D-83C8-0CAF-54C7-BAF926F39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D8B82-9A65-B0FD-00E9-92A00C7C9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05569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55549-91B5-B46A-02C3-29282F034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3DBD9-78E8-3967-A56E-88A8BED90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14E63D-C415-6FA1-C597-FAB080C69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20985-1A27-31AD-EC12-285221F9D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18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01865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24F2-B23D-4141-ABB9-51540BD478E5}" type="slidenum">
              <a:rPr lang="en-IT" smtClean="0"/>
              <a:t>20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2611045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E8865-3BF3-E878-D14D-1C09AD07A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72167C-0FA9-62BE-FADB-58E4C7C7C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4A27B-726E-60A4-6643-990405FAE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0AF48-70A5-9B18-BEEF-46D285D5F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24F2-B23D-4141-ABB9-51540BD478E5}" type="slidenum">
              <a:rPr lang="en-IT" smtClean="0"/>
              <a:t>21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999813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91DFB-A95C-F010-065E-BCD2EFF5D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59EBAA-5187-94D6-1311-07E03E998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AA84CE-1123-9D19-AF05-8DA38C3D5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DD46C-4373-4082-4F98-674C8572BF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A824F2-B23D-4141-ABB9-51540BD478E5}" type="slidenum">
              <a:rPr lang="en-IT" smtClean="0"/>
              <a:t>22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9055150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D1EC6-0932-E3CF-4004-6BA6A28A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F5C9C-6DDE-232E-FE93-E4190C6BE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87A939-C768-0FB7-250E-868A71BEA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E2B17-BD38-AE44-4AD0-C7A50A882B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E1F06-DFE1-AD4F-85DC-ACB8ED6CD3AC}" type="slidenum">
              <a:rPr lang="en-IT" smtClean="0"/>
              <a:t>23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53675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975C2-81DB-6254-1128-C4E5EBFDD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91DC2-3FFC-6E05-ACBD-5DA21077A7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7EDC3B-0607-18AA-52DD-AA81BEC9C9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C030C-1C52-0504-8F3D-B6DF8B7502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E1F06-DFE1-AD4F-85DC-ACB8ED6CD3AC}" type="slidenum">
              <a:rPr lang="en-IT" smtClean="0"/>
              <a:t>24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48789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851EC-3625-3F51-9B55-CCD6907CB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A17BBC-8A1D-9259-4151-074CE7795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F87E3E-1FF4-68BD-98A3-D2FDCEEAB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CAEB-1F84-BA5A-A159-0A2DD47C4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E1F06-DFE1-AD4F-85DC-ACB8ED6CD3AC}" type="slidenum">
              <a:rPr lang="en-IT" smtClean="0"/>
              <a:t>25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80970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5954B-B538-B963-F219-62C53D192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B37B5-36C6-DA8D-7F4C-34B7031A75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356362-77CA-40C2-D7D3-585B6E4828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A6E6E-5E84-2469-2B4D-3E97FCEE0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E1F06-DFE1-AD4F-85DC-ACB8ED6CD3AC}" type="slidenum">
              <a:rPr lang="en-IT" smtClean="0"/>
              <a:t>26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298571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64D8F-CE69-C65D-BE2E-BD24E0414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F1DBCB-F1C0-C31B-58A8-64C567239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5BD39-12DE-1F69-7B1C-A918F1B25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A358D-E240-7A73-4C1F-C9388361D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E1F06-DFE1-AD4F-85DC-ACB8ED6CD3AC}" type="slidenum">
              <a:rPr lang="en-IT" smtClean="0"/>
              <a:t>27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4818958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7F9D-A5A1-2363-63C9-3F75AC7B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FBBFA8-ADDC-CB8D-ADED-ACDB74461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572E1C-A1CF-9138-DF59-60F85F358C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5564C-4D79-8294-27B8-8EDE20771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29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22896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7AD80-97CA-9BD9-6D14-FF8398AA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F235F3-311F-5547-4D96-AB0DD5D60A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CD08B7-2CBB-F875-78C7-7DBE98D74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5FD2B-0B64-441E-5C08-0E38B8381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30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44893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351E-98E0-1105-45CC-2B9E82C08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0408DA-FE22-0551-C242-2309F73CD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4D32F3-E3B1-903E-4053-A7773F481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7EC4D-3FB4-160C-2CD5-F23F95BD5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31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2915037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1A92C-1979-7370-C0C4-6BDEF9AD7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23C5A-D354-19F6-045A-38DABAA1B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9FA8C-A0BF-292F-E599-D4DFB48EB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DFFBF-BFB8-A733-1703-AD18A6567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32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91423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C2CEE-1FA9-0597-AD1B-5E22DF8C8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89143-B424-864C-DA84-A19D9A1EF0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632A49-5036-3495-C49B-1B201B5E2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C70C5-743D-A6B5-F3D9-39C94CBABD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33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0188125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D3C42-AF17-1DC4-01F7-F7FFF81FA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DD74DB-5804-B074-A64B-BBF592082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9B53D3-07BC-0C87-AABF-A5980964B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A42E7E-DF47-E583-D65B-3308C48B6E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34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483733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4EDC-827A-61F8-C595-5DD732EC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47E1C1-5DC6-F514-EB5A-60AA33F120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AB21B6-7C83-890A-F427-6470146996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520EC-FBDF-FB5E-01FC-38940E7E56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36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499484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2F40-A243-82BC-FB3E-3220AC333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545911-DA9E-B688-7AC4-D5A15E479A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D7168-F75D-71C3-CCA9-6A13318FF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A5E02-B466-729B-25AC-38DC8BA02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37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790329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>
          <a:extLst>
            <a:ext uri="{FF2B5EF4-FFF2-40B4-BE49-F238E27FC236}">
              <a16:creationId xmlns:a16="http://schemas.microsoft.com/office/drawing/2014/main" id="{44A2526A-76F5-9C4B-8AB3-06E9EE39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7:notes">
            <a:extLst>
              <a:ext uri="{FF2B5EF4-FFF2-40B4-BE49-F238E27FC236}">
                <a16:creationId xmlns:a16="http://schemas.microsoft.com/office/drawing/2014/main" id="{057D27D7-57A1-5ECA-E28A-C01BC1BDA0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17:notes">
            <a:extLst>
              <a:ext uri="{FF2B5EF4-FFF2-40B4-BE49-F238E27FC236}">
                <a16:creationId xmlns:a16="http://schemas.microsoft.com/office/drawing/2014/main" id="{1D3C1482-5427-ABDB-1FD5-741A3BA485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77804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58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77651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14922" y="3085764"/>
            <a:ext cx="11362157" cy="366499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6534" y="297940"/>
            <a:ext cx="11262865" cy="1700193"/>
          </a:xfrm>
          <a:effectLst/>
        </p:spPr>
        <p:txBody>
          <a:bodyPr anchor="b">
            <a:normAutofit/>
          </a:bodyPr>
          <a:lstStyle>
            <a:lvl1pPr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533" y="2149129"/>
            <a:ext cx="11262865" cy="834326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4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39200" y="27573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363486"/>
            <a:ext cx="11029616" cy="1013800"/>
          </a:xfrm>
        </p:spPr>
        <p:txBody>
          <a:bodyPr anchor="ctr">
            <a:normAutofit/>
          </a:bodyPr>
          <a:lstStyle>
            <a:lvl1pPr>
              <a:defRPr sz="44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86" y="1552784"/>
            <a:ext cx="11309338" cy="476847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299" y="6441563"/>
            <a:ext cx="11871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69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4979930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266" y="2652089"/>
            <a:ext cx="11293411" cy="1497507"/>
          </a:xfrm>
        </p:spPr>
        <p:txBody>
          <a:bodyPr anchor="b">
            <a:normAutofit/>
          </a:bodyPr>
          <a:lstStyle>
            <a:lvl1pPr algn="l">
              <a:defRPr sz="4800" b="1" cap="all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266" y="4240474"/>
            <a:ext cx="1130019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b="1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84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93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1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19288" y="6441564"/>
            <a:ext cx="2431462" cy="365125"/>
          </a:xfrm>
        </p:spPr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46533" y="6437238"/>
            <a:ext cx="7499603" cy="365125"/>
          </a:xfrm>
        </p:spPr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 userDrawn="1"/>
        </p:nvSpPr>
        <p:spPr>
          <a:xfrm>
            <a:off x="440683" y="277200"/>
            <a:ext cx="11300036" cy="8065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35162" y="385253"/>
            <a:ext cx="11029616" cy="588412"/>
          </a:xfrm>
        </p:spPr>
        <p:txBody>
          <a:bodyPr anchor="ctr">
            <a:normAutofit/>
          </a:bodyPr>
          <a:lstStyle>
            <a:lvl1pPr>
              <a:defRPr sz="36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6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92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04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160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34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28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6533" y="264853"/>
            <a:ext cx="11298933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533" y="1614311"/>
            <a:ext cx="11298933" cy="46961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4156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accent2"/>
                </a:solidFill>
              </a:defRPr>
            </a:lvl1pPr>
          </a:lstStyle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6533" y="6437238"/>
            <a:ext cx="7051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41564"/>
            <a:ext cx="11871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105463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10" name="Rectangle 9"/>
          <p:cNvSpPr/>
          <p:nvPr/>
        </p:nvSpPr>
        <p:spPr>
          <a:xfrm>
            <a:off x="8042147" y="103684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11" name="Rectangle 10"/>
          <p:cNvSpPr/>
          <p:nvPr/>
        </p:nvSpPr>
        <p:spPr>
          <a:xfrm>
            <a:off x="4241830" y="107241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700A16-67FA-D87C-7F83-95AA73F24709}"/>
              </a:ext>
            </a:extLst>
          </p:cNvPr>
          <p:cNvSpPr/>
          <p:nvPr userDrawn="1"/>
        </p:nvSpPr>
        <p:spPr>
          <a:xfrm>
            <a:off x="445431" y="6324971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781B9B-CA66-414F-8485-217A06C02801}"/>
              </a:ext>
            </a:extLst>
          </p:cNvPr>
          <p:cNvSpPr/>
          <p:nvPr userDrawn="1"/>
        </p:nvSpPr>
        <p:spPr>
          <a:xfrm>
            <a:off x="8041044" y="6323192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842955-61C6-35AB-3A75-50A5AAF3D389}"/>
              </a:ext>
            </a:extLst>
          </p:cNvPr>
          <p:cNvSpPr/>
          <p:nvPr userDrawn="1"/>
        </p:nvSpPr>
        <p:spPr>
          <a:xfrm>
            <a:off x="4240727" y="6326749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3117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3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22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4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2.emf"/><Relationship Id="rId10" Type="http://schemas.openxmlformats.org/officeDocument/2006/relationships/image" Target="../media/image29.png"/><Relationship Id="rId4" Type="http://schemas.openxmlformats.org/officeDocument/2006/relationships/image" Target="../media/image23.emf"/><Relationship Id="rId9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4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5" Type="http://schemas.openxmlformats.org/officeDocument/2006/relationships/image" Target="../media/image22.emf"/><Relationship Id="rId10" Type="http://schemas.openxmlformats.org/officeDocument/2006/relationships/image" Target="../media/image30.png"/><Relationship Id="rId4" Type="http://schemas.openxmlformats.org/officeDocument/2006/relationships/image" Target="../media/image23.emf"/><Relationship Id="rId9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27.emf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emf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29.emf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0.png"/><Relationship Id="rId5" Type="http://schemas.openxmlformats.org/officeDocument/2006/relationships/image" Target="../media/image29.emf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8.emf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29.emf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8.emf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29.emf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emf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38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38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0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1.png"/><Relationship Id="rId4" Type="http://schemas.openxmlformats.org/officeDocument/2006/relationships/image" Target="../media/image4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51.png"/><Relationship Id="rId4" Type="http://schemas.openxmlformats.org/officeDocument/2006/relationships/image" Target="../media/image4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0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png"/><Relationship Id="rId5" Type="http://schemas.openxmlformats.org/officeDocument/2006/relationships/image" Target="../media/image70.png"/><Relationship Id="rId4" Type="http://schemas.openxmlformats.org/officeDocument/2006/relationships/image" Target="../media/image8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F415-D899-54BF-8A06-2C8CC71252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Autofit/>
          </a:bodyPr>
          <a:lstStyle/>
          <a:p>
            <a:r>
              <a:rPr lang="en-GB" sz="3600" dirty="0"/>
              <a:t>Investigation of the Pygmy Dipole Resonance in the Deformed Nucleus </a:t>
            </a:r>
            <a:r>
              <a:rPr lang="en-GB" sz="3600" baseline="30000" dirty="0"/>
              <a:t>66</a:t>
            </a:r>
            <a:r>
              <a:rPr lang="en-GB" sz="3600" dirty="0"/>
              <a:t>Z</a:t>
            </a:r>
            <a:r>
              <a:rPr lang="en-GB" sz="3600" cap="none" dirty="0"/>
              <a:t>n</a:t>
            </a:r>
            <a:r>
              <a:rPr lang="en-GB" sz="3600" dirty="0"/>
              <a:t> within the Systematic Study of the A ≈ 60 Mass Region</a:t>
            </a:r>
            <a:endParaRPr lang="en-IT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15BCB8-3F95-8A24-26DE-528A15984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33" y="1998133"/>
            <a:ext cx="11262865" cy="1091056"/>
          </a:xfrm>
        </p:spPr>
        <p:txBody>
          <a:bodyPr>
            <a:norm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IT" sz="2600" cap="none" dirty="0"/>
              <a:t>Spokepersons: </a:t>
            </a:r>
            <a:r>
              <a:rPr lang="en-IT" sz="2600" u="sng" cap="none" dirty="0"/>
              <a:t>A. Giaz</a:t>
            </a:r>
            <a:r>
              <a:rPr lang="en-IT" sz="2600" cap="none" dirty="0"/>
              <a:t>, M. Ciema</a:t>
            </a:r>
            <a:r>
              <a:rPr lang="en-GB" sz="2600" cap="none" dirty="0" err="1"/>
              <a:t>ł</a:t>
            </a:r>
            <a:r>
              <a:rPr lang="en-IT" sz="2600" cap="none" dirty="0"/>
              <a:t>a</a:t>
            </a:r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46C2A75C-413F-D83F-5FB9-C254B5FA6D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7142" y="1982893"/>
            <a:ext cx="1688323" cy="936000"/>
          </a:xfrm>
          <a:prstGeom prst="rect">
            <a:avLst/>
          </a:prstGeom>
        </p:spPr>
      </p:pic>
      <p:pic>
        <p:nvPicPr>
          <p:cNvPr id="4" name="Picture 3" descr="A blue logo with two people&#10;&#10;Description automatically generated">
            <a:extLst>
              <a:ext uri="{FF2B5EF4-FFF2-40B4-BE49-F238E27FC236}">
                <a16:creationId xmlns:a16="http://schemas.microsoft.com/office/drawing/2014/main" id="{3906BE5A-D589-656E-FD99-2E4B96374A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5466" y="1910893"/>
            <a:ext cx="1080000" cy="108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4F6E8C-FF39-F8EF-CF64-EE2349F82D2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4000" y="3185573"/>
            <a:ext cx="11104000" cy="345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2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E3BF7-EF47-35E1-D376-A704CAB96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B6CBC1-7684-1606-29C9-1C86B9266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7CA153-9636-FD1A-67A1-A387EB734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D9382-7E9C-CA40-1FA6-1B3E9A6308B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5295" y="1298486"/>
            <a:ext cx="5347721" cy="476885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GB" sz="2800" dirty="0">
                <a:solidFill>
                  <a:schemeClr val="tx1"/>
                </a:solidFill>
              </a:rPr>
              <a:t>Motivations 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chemeClr val="tx1"/>
                </a:solidFill>
              </a:rPr>
              <a:t>PDR in A = 60 mass region: Ni chain and </a:t>
            </a:r>
            <a:r>
              <a:rPr lang="en-GB" sz="2800" baseline="30000" dirty="0">
                <a:solidFill>
                  <a:schemeClr val="tx1"/>
                </a:solidFill>
              </a:rPr>
              <a:t>64</a:t>
            </a:r>
            <a:r>
              <a:rPr lang="en-GB" sz="2800" dirty="0">
                <a:solidFill>
                  <a:schemeClr val="tx1"/>
                </a:solidFill>
              </a:rPr>
              <a:t>Zn and </a:t>
            </a:r>
            <a:r>
              <a:rPr lang="en-GB" sz="2800" baseline="30000" dirty="0">
                <a:solidFill>
                  <a:schemeClr val="tx1"/>
                </a:solidFill>
              </a:rPr>
              <a:t>66</a:t>
            </a:r>
            <a:r>
              <a:rPr lang="en-GB" sz="2800" dirty="0">
                <a:solidFill>
                  <a:schemeClr val="tx1"/>
                </a:solidFill>
              </a:rPr>
              <a:t>Zn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chemeClr val="tx1"/>
                </a:solidFill>
              </a:rPr>
              <a:t>Experimental setup &amp; the experimental techniques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chemeClr val="tx1"/>
                </a:solidFill>
              </a:rPr>
              <a:t>Previous experimental results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chemeClr val="tx1"/>
                </a:solidFill>
              </a:rPr>
              <a:t>Beam time estimations</a:t>
            </a:r>
          </a:p>
          <a:p>
            <a:pPr>
              <a:lnSpc>
                <a:spcPct val="120000"/>
              </a:lnSpc>
            </a:pPr>
            <a:r>
              <a:rPr lang="en-GB" sz="2800" dirty="0">
                <a:solidFill>
                  <a:schemeClr val="tx1"/>
                </a:solidFill>
              </a:rPr>
              <a:t>Summary</a:t>
            </a:r>
          </a:p>
        </p:txBody>
      </p:sp>
      <p:pic>
        <p:nvPicPr>
          <p:cNvPr id="9" name="Picture 8" descr="A large machine with many wires&#10;&#10;Description automatically generated">
            <a:extLst>
              <a:ext uri="{FF2B5EF4-FFF2-40B4-BE49-F238E27FC236}">
                <a16:creationId xmlns:a16="http://schemas.microsoft.com/office/drawing/2014/main" id="{A78DAFAB-BA5E-3998-AE3B-BB28525D79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0097" y="1522911"/>
            <a:ext cx="5744681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A2E1F7-74A1-ED2A-C3BA-9D9333A4DED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8379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5EE08-0970-12DF-E124-B59A0E159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FCC7B-D1A9-65C8-BDB9-6D2366AA4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Motivations: PDR IN A=60 MASS REGION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A13C5-9344-C68D-AAF5-33AB29155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T" dirty="0"/>
              <a:t>New Proposal: </a:t>
            </a:r>
            <a:r>
              <a:rPr lang="en-IT" baseline="30000" dirty="0"/>
              <a:t>66</a:t>
            </a:r>
            <a:r>
              <a:rPr lang="en-IT" dirty="0"/>
              <a:t>Zn</a:t>
            </a:r>
            <a:endParaRPr lang="en-IT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8A0F1-492A-1E2D-37E4-1F183FA92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1CFDE-8803-F523-74D4-06C0A83C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6533" y="6437238"/>
            <a:ext cx="8511937" cy="365125"/>
          </a:xfrm>
        </p:spPr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102344-A74D-A244-B492-B75E011083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410" y="278465"/>
            <a:ext cx="11268000" cy="30883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AA78FF-E7A5-3607-D628-E7F05EBFF929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64675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A7A852D-6611-4FAE-F41A-BE6F0B5D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D4F3C4D-A5E5-F96A-8970-57277366B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1B59B3-ADF9-5DC3-BDB6-9551BD27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Motivation: Pygmy resonance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F27543-E666-FD68-2063-0D156AE2F0B8}"/>
              </a:ext>
            </a:extLst>
          </p:cNvPr>
          <p:cNvSpPr txBox="1"/>
          <p:nvPr/>
        </p:nvSpPr>
        <p:spPr>
          <a:xfrm>
            <a:off x="446532" y="1278957"/>
            <a:ext cx="32823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PDR has been mostly interpreted as </a:t>
            </a:r>
            <a:r>
              <a:rPr lang="en-GB" sz="2400" b="1" dirty="0">
                <a:solidFill>
                  <a:schemeClr val="accent1"/>
                </a:solidFill>
              </a:rPr>
              <a:t>collective oscillation  </a:t>
            </a:r>
            <a:r>
              <a:rPr lang="en-GB" sz="2400" dirty="0"/>
              <a:t>of </a:t>
            </a:r>
            <a:r>
              <a:rPr lang="en-GB" sz="2400" b="1" dirty="0">
                <a:solidFill>
                  <a:schemeClr val="accent1"/>
                </a:solidFill>
              </a:rPr>
              <a:t>neutron skin</a:t>
            </a:r>
            <a:r>
              <a:rPr lang="en-GB" sz="2400" dirty="0">
                <a:solidFill>
                  <a:schemeClr val="accent1"/>
                </a:solidFill>
              </a:rPr>
              <a:t> </a:t>
            </a:r>
            <a:r>
              <a:rPr lang="en-GB" sz="2400" dirty="0"/>
              <a:t>against the core</a:t>
            </a:r>
          </a:p>
        </p:txBody>
      </p:sp>
      <p:pic>
        <p:nvPicPr>
          <p:cNvPr id="7" name="Picture 69" descr="povnuc_pdr">
            <a:extLst>
              <a:ext uri="{FF2B5EF4-FFF2-40B4-BE49-F238E27FC236}">
                <a16:creationId xmlns:a16="http://schemas.microsoft.com/office/drawing/2014/main" id="{C948F2DB-F379-F266-EAC4-50D720DB6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8343" y="1565509"/>
            <a:ext cx="1927225" cy="136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030C02B6-BE5C-2D44-C86E-6434F9F38231}"/>
              </a:ext>
            </a:extLst>
          </p:cNvPr>
          <p:cNvSpPr/>
          <p:nvPr/>
        </p:nvSpPr>
        <p:spPr>
          <a:xfrm>
            <a:off x="3913272" y="1668402"/>
            <a:ext cx="970671" cy="116010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F20C0922-1876-6599-9130-BD80A3B8D9F6}"/>
              </a:ext>
            </a:extLst>
          </p:cNvPr>
          <p:cNvSpPr/>
          <p:nvPr/>
        </p:nvSpPr>
        <p:spPr>
          <a:xfrm>
            <a:off x="7179968" y="1668402"/>
            <a:ext cx="970671" cy="1160103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7954D5-FCFF-BCB8-ECC3-10E98E344DA7}"/>
              </a:ext>
            </a:extLst>
          </p:cNvPr>
          <p:cNvGrpSpPr>
            <a:grpSpLocks noChangeAspect="1"/>
          </p:cNvGrpSpPr>
          <p:nvPr/>
        </p:nvGrpSpPr>
        <p:grpSpPr>
          <a:xfrm>
            <a:off x="7106962" y="3067173"/>
            <a:ext cx="4630531" cy="3060000"/>
            <a:chOff x="3194050" y="1511300"/>
            <a:chExt cx="5803900" cy="383540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610F5A9-BB2C-A310-E088-F4F4B7FA6FC8}"/>
                </a:ext>
              </a:extLst>
            </p:cNvPr>
            <p:cNvGrpSpPr/>
            <p:nvPr/>
          </p:nvGrpSpPr>
          <p:grpSpPr>
            <a:xfrm>
              <a:off x="3194050" y="1511300"/>
              <a:ext cx="5803900" cy="3835400"/>
              <a:chOff x="3194050" y="1511300"/>
              <a:chExt cx="5803900" cy="3835400"/>
            </a:xfrm>
          </p:grpSpPr>
          <p:pic>
            <p:nvPicPr>
              <p:cNvPr id="17" name="Picture 16" descr="A diagram of a graph&#10;&#10;Description automatically generated">
                <a:extLst>
                  <a:ext uri="{FF2B5EF4-FFF2-40B4-BE49-F238E27FC236}">
                    <a16:creationId xmlns:a16="http://schemas.microsoft.com/office/drawing/2014/main" id="{4CDB6974-5C10-DCB1-AA04-45BCE1E4A3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94050" y="1511300"/>
                <a:ext cx="5803900" cy="3835400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6FE0B01-B299-C90C-E374-6E0C386948DD}"/>
                  </a:ext>
                </a:extLst>
              </p:cNvPr>
              <p:cNvSpPr/>
              <p:nvPr/>
            </p:nvSpPr>
            <p:spPr>
              <a:xfrm>
                <a:off x="5291328" y="2011680"/>
                <a:ext cx="3194304" cy="646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406D98F-3B05-687E-118A-D8C3F6A2C4CE}"/>
                </a:ext>
              </a:extLst>
            </p:cNvPr>
            <p:cNvSpPr/>
            <p:nvPr/>
          </p:nvSpPr>
          <p:spPr>
            <a:xfrm>
              <a:off x="6010656" y="2429765"/>
              <a:ext cx="536448" cy="5087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68262F6-8159-808A-C709-2FB209F01C7B}"/>
              </a:ext>
            </a:extLst>
          </p:cNvPr>
          <p:cNvSpPr txBox="1"/>
          <p:nvPr/>
        </p:nvSpPr>
        <p:spPr>
          <a:xfrm>
            <a:off x="8335041" y="1278957"/>
            <a:ext cx="33954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</a:rPr>
              <a:t>Manifests itself as </a:t>
            </a:r>
            <a:br>
              <a:rPr lang="en-GB" sz="2400" dirty="0">
                <a:effectLst/>
              </a:rPr>
            </a:br>
            <a:r>
              <a:rPr lang="en-GB" sz="2400" b="1" dirty="0">
                <a:solidFill>
                  <a:schemeClr val="accent2"/>
                </a:solidFill>
                <a:effectLst/>
              </a:rPr>
              <a:t>E</a:t>
            </a:r>
            <a:r>
              <a:rPr lang="en-GB" sz="2400" b="1" dirty="0">
                <a:solidFill>
                  <a:schemeClr val="accent2"/>
                </a:solidFill>
                <a:effectLst/>
                <a:latin typeface="Helvetica" pitchFamily="2" charset="0"/>
              </a:rPr>
              <a:t>1</a:t>
            </a:r>
            <a:r>
              <a:rPr lang="en-GB" sz="2400" dirty="0">
                <a:solidFill>
                  <a:schemeClr val="accent2"/>
                </a:solidFill>
                <a:effectLst/>
              </a:rPr>
              <a:t> </a:t>
            </a:r>
            <a:r>
              <a:rPr lang="en-GB" sz="2400" b="1" dirty="0">
                <a:solidFill>
                  <a:schemeClr val="accent2"/>
                </a:solidFill>
                <a:effectLst/>
              </a:rPr>
              <a:t>strength concentration </a:t>
            </a:r>
            <a:r>
              <a:rPr lang="en-GB" sz="2400" dirty="0">
                <a:effectLst/>
              </a:rPr>
              <a:t>around the particle binding energy </a:t>
            </a:r>
            <a:endParaRPr lang="en-GB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7AEE8C-9F9B-1428-BE78-501622637790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7123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D9809-3D95-1272-52D8-0C76CBD3B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4956D9E-96F7-2071-840E-304212C67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869A2EC-8AB4-159F-6515-B6DB53885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D802D-71BC-35A2-847F-EA4D8F29E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Motivation: Pygmy resonance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75081-9401-6790-025D-953BFB381677}"/>
              </a:ext>
            </a:extLst>
          </p:cNvPr>
          <p:cNvSpPr txBox="1"/>
          <p:nvPr/>
        </p:nvSpPr>
        <p:spPr>
          <a:xfrm>
            <a:off x="446532" y="1278957"/>
            <a:ext cx="32823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PDR has been mostly interpreted as </a:t>
            </a:r>
            <a:r>
              <a:rPr lang="en-GB" sz="2400" b="1" dirty="0">
                <a:solidFill>
                  <a:schemeClr val="accent1"/>
                </a:solidFill>
              </a:rPr>
              <a:t>collective oscillation  </a:t>
            </a:r>
            <a:r>
              <a:rPr lang="en-GB" sz="2400" dirty="0"/>
              <a:t>of </a:t>
            </a:r>
            <a:r>
              <a:rPr lang="en-GB" sz="2400" b="1" dirty="0">
                <a:solidFill>
                  <a:schemeClr val="accent1"/>
                </a:solidFill>
              </a:rPr>
              <a:t>neutron skin</a:t>
            </a:r>
            <a:r>
              <a:rPr lang="en-GB" sz="2400" dirty="0">
                <a:solidFill>
                  <a:schemeClr val="accent1"/>
                </a:solidFill>
              </a:rPr>
              <a:t> </a:t>
            </a:r>
            <a:r>
              <a:rPr lang="en-GB" sz="2400" dirty="0"/>
              <a:t>against the core</a:t>
            </a:r>
          </a:p>
        </p:txBody>
      </p:sp>
      <p:pic>
        <p:nvPicPr>
          <p:cNvPr id="7" name="Picture 69" descr="povnuc_pdr">
            <a:extLst>
              <a:ext uri="{FF2B5EF4-FFF2-40B4-BE49-F238E27FC236}">
                <a16:creationId xmlns:a16="http://schemas.microsoft.com/office/drawing/2014/main" id="{0F8085AD-A690-949E-D0CE-BF7973A84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8343" y="1565509"/>
            <a:ext cx="1927225" cy="136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C5F12DC7-D295-2848-0E36-C395A8492589}"/>
              </a:ext>
            </a:extLst>
          </p:cNvPr>
          <p:cNvSpPr/>
          <p:nvPr/>
        </p:nvSpPr>
        <p:spPr>
          <a:xfrm>
            <a:off x="3913272" y="1668402"/>
            <a:ext cx="970671" cy="116010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3944BAF6-BC1D-DC24-A79A-1C53CC8FAB71}"/>
              </a:ext>
            </a:extLst>
          </p:cNvPr>
          <p:cNvSpPr/>
          <p:nvPr/>
        </p:nvSpPr>
        <p:spPr>
          <a:xfrm>
            <a:off x="7179968" y="1668402"/>
            <a:ext cx="970671" cy="1160103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6B644BAB-0C9A-3ECE-E0EC-8103FE6474E5}"/>
              </a:ext>
            </a:extLst>
          </p:cNvPr>
          <p:cNvSpPr/>
          <p:nvPr/>
        </p:nvSpPr>
        <p:spPr>
          <a:xfrm rot="5400000">
            <a:off x="3538620" y="4581331"/>
            <a:ext cx="549261" cy="1160103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943CBB-B07C-75F6-CCF9-5C1FC23FC07E}"/>
              </a:ext>
            </a:extLst>
          </p:cNvPr>
          <p:cNvSpPr txBox="1"/>
          <p:nvPr/>
        </p:nvSpPr>
        <p:spPr>
          <a:xfrm>
            <a:off x="450519" y="5547592"/>
            <a:ext cx="6725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</a:rPr>
              <a:t>A </a:t>
            </a:r>
            <a:r>
              <a:rPr lang="en-GB" sz="2400" b="1" dirty="0">
                <a:solidFill>
                  <a:schemeClr val="accent6"/>
                </a:solidFill>
                <a:effectLst/>
              </a:rPr>
              <a:t>broad systematic</a:t>
            </a:r>
            <a:r>
              <a:rPr lang="en-GB" sz="2400" b="1" dirty="0">
                <a:effectLst/>
              </a:rPr>
              <a:t> </a:t>
            </a:r>
            <a:r>
              <a:rPr lang="en-GB" sz="2400" dirty="0">
                <a:effectLst/>
              </a:rPr>
              <a:t>study it is necessary using complementary approaches. </a:t>
            </a:r>
            <a:endParaRPr lang="en-GB" sz="24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DD0ECC6-052F-61A4-5BB5-8C8E5D6BBD29}"/>
              </a:ext>
            </a:extLst>
          </p:cNvPr>
          <p:cNvGrpSpPr>
            <a:grpSpLocks noChangeAspect="1"/>
          </p:cNvGrpSpPr>
          <p:nvPr/>
        </p:nvGrpSpPr>
        <p:grpSpPr>
          <a:xfrm>
            <a:off x="7106962" y="3067173"/>
            <a:ext cx="4630531" cy="3060000"/>
            <a:chOff x="3194050" y="1511300"/>
            <a:chExt cx="5803900" cy="383540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DFC36C9-B8C0-F9C4-0ECD-20DEEE9E5D0F}"/>
                </a:ext>
              </a:extLst>
            </p:cNvPr>
            <p:cNvGrpSpPr/>
            <p:nvPr/>
          </p:nvGrpSpPr>
          <p:grpSpPr>
            <a:xfrm>
              <a:off x="3194050" y="1511300"/>
              <a:ext cx="5803900" cy="3835400"/>
              <a:chOff x="3194050" y="1511300"/>
              <a:chExt cx="5803900" cy="3835400"/>
            </a:xfrm>
          </p:grpSpPr>
          <p:pic>
            <p:nvPicPr>
              <p:cNvPr id="17" name="Picture 16" descr="A diagram of a graph&#10;&#10;Description automatically generated">
                <a:extLst>
                  <a:ext uri="{FF2B5EF4-FFF2-40B4-BE49-F238E27FC236}">
                    <a16:creationId xmlns:a16="http://schemas.microsoft.com/office/drawing/2014/main" id="{F2590E78-7102-E3C7-FBDD-583C12BC6E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94050" y="1511300"/>
                <a:ext cx="5803900" cy="3835400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2A02550-0922-64F5-8830-12506A290441}"/>
                  </a:ext>
                </a:extLst>
              </p:cNvPr>
              <p:cNvSpPr/>
              <p:nvPr/>
            </p:nvSpPr>
            <p:spPr>
              <a:xfrm>
                <a:off x="5291328" y="2011680"/>
                <a:ext cx="3194304" cy="646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569357A-00FC-89B3-37C1-2EF1787CF7BF}"/>
                </a:ext>
              </a:extLst>
            </p:cNvPr>
            <p:cNvSpPr/>
            <p:nvPr/>
          </p:nvSpPr>
          <p:spPr>
            <a:xfrm>
              <a:off x="6010656" y="2429765"/>
              <a:ext cx="536448" cy="5087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9380A6C-2928-4ECA-0EA8-0F397C211CE1}"/>
              </a:ext>
            </a:extLst>
          </p:cNvPr>
          <p:cNvSpPr txBox="1"/>
          <p:nvPr/>
        </p:nvSpPr>
        <p:spPr>
          <a:xfrm>
            <a:off x="483035" y="3337856"/>
            <a:ext cx="6660430" cy="14373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Theory: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cs typeface="Arial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cs typeface="Arial" charset="0"/>
              </a:rPr>
              <a:t>Different approaches give varied predictions in terms of collectivity, strength and line-shape of the PDR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B04BFB-3E1F-B92B-A823-F6FF4ECE01E6}"/>
              </a:ext>
            </a:extLst>
          </p:cNvPr>
          <p:cNvSpPr txBox="1"/>
          <p:nvPr/>
        </p:nvSpPr>
        <p:spPr>
          <a:xfrm>
            <a:off x="8335041" y="1278957"/>
            <a:ext cx="33954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effectLst/>
              </a:rPr>
              <a:t>Manifests itself as </a:t>
            </a:r>
            <a:br>
              <a:rPr lang="en-GB" sz="2400" dirty="0">
                <a:effectLst/>
              </a:rPr>
            </a:br>
            <a:r>
              <a:rPr lang="en-GB" sz="2400" b="1" dirty="0">
                <a:solidFill>
                  <a:schemeClr val="accent2"/>
                </a:solidFill>
                <a:effectLst/>
              </a:rPr>
              <a:t>E</a:t>
            </a:r>
            <a:r>
              <a:rPr lang="en-GB" sz="2400" b="1" dirty="0">
                <a:solidFill>
                  <a:schemeClr val="accent2"/>
                </a:solidFill>
                <a:effectLst/>
                <a:latin typeface="Helvetica" pitchFamily="2" charset="0"/>
              </a:rPr>
              <a:t>1</a:t>
            </a:r>
            <a:r>
              <a:rPr lang="en-GB" sz="2400" dirty="0">
                <a:solidFill>
                  <a:schemeClr val="accent2"/>
                </a:solidFill>
                <a:effectLst/>
              </a:rPr>
              <a:t> </a:t>
            </a:r>
            <a:r>
              <a:rPr lang="en-GB" sz="2400" b="1" dirty="0">
                <a:solidFill>
                  <a:schemeClr val="accent2"/>
                </a:solidFill>
                <a:effectLst/>
              </a:rPr>
              <a:t>strength concentration </a:t>
            </a:r>
            <a:r>
              <a:rPr lang="en-GB" sz="2400" dirty="0">
                <a:effectLst/>
              </a:rPr>
              <a:t>around the particle binding energy </a:t>
            </a:r>
            <a:endParaRPr lang="en-GB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5EC2E1-E515-64C5-0250-CFF09CEB9FDE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1716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18E9886-3736-8C88-4CC0-D9DD713D0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A760A375-4975-374B-ABE4-7EBF44A6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D3C52D-C495-5101-6E7E-A86D06DC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Importance of pygmy resonance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680D1A-5B1D-CC68-8D95-643607B654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6532" y="1097607"/>
            <a:ext cx="11298934" cy="448181"/>
          </a:xfrm>
          <a:noFill/>
        </p:spPr>
        <p:txBody>
          <a:bodyPr>
            <a:normAutofit fontScale="92500" lnSpcReduction="20000"/>
          </a:bodyPr>
          <a:lstStyle/>
          <a:p>
            <a:pPr marL="0" indent="0" algn="ctr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Implications beyond nuclear structure of the low-lying E</a:t>
            </a:r>
            <a:r>
              <a:rPr lang="en-US" sz="2400" dirty="0">
                <a:solidFill>
                  <a:schemeClr val="tx1"/>
                </a:solidFill>
                <a:latin typeface="Helvetica" pitchFamily="2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strength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C824E4E-F7CF-8759-B341-25149B72A9CE}"/>
              </a:ext>
            </a:extLst>
          </p:cNvPr>
          <p:cNvGrpSpPr>
            <a:grpSpLocks noChangeAspect="1"/>
          </p:cNvGrpSpPr>
          <p:nvPr/>
        </p:nvGrpSpPr>
        <p:grpSpPr>
          <a:xfrm>
            <a:off x="5607741" y="4481080"/>
            <a:ext cx="2989413" cy="518982"/>
            <a:chOff x="9070848" y="4253636"/>
            <a:chExt cx="2705087" cy="46962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6E66D07-71AD-B42F-93B9-6154D3372FB8}"/>
                </a:ext>
              </a:extLst>
            </p:cNvPr>
            <p:cNvSpPr/>
            <p:nvPr/>
          </p:nvSpPr>
          <p:spPr>
            <a:xfrm>
              <a:off x="9070848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D0EDE0F-775F-E902-6D55-C18A0277F709}"/>
                </a:ext>
              </a:extLst>
            </p:cNvPr>
            <p:cNvSpPr/>
            <p:nvPr/>
          </p:nvSpPr>
          <p:spPr>
            <a:xfrm>
              <a:off x="10471455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E3AF936-B8BF-8A7D-2607-623E74EC7911}"/>
                </a:ext>
              </a:extLst>
            </p:cNvPr>
            <p:cNvSpPr/>
            <p:nvPr/>
          </p:nvSpPr>
          <p:spPr>
            <a:xfrm>
              <a:off x="11227295" y="42536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8">
            <a:extLst>
              <a:ext uri="{FF2B5EF4-FFF2-40B4-BE49-F238E27FC236}">
                <a16:creationId xmlns:a16="http://schemas.microsoft.com/office/drawing/2014/main" id="{9A5C0625-4A8D-14EC-668A-911C89386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137" y="3037084"/>
            <a:ext cx="1396525" cy="144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F74F2440-F518-57EC-7D80-9009C8693AA4}"/>
              </a:ext>
            </a:extLst>
          </p:cNvPr>
          <p:cNvSpPr txBox="1"/>
          <p:nvPr/>
        </p:nvSpPr>
        <p:spPr>
          <a:xfrm>
            <a:off x="444321" y="4717117"/>
            <a:ext cx="1466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b="1" dirty="0">
                <a:solidFill>
                  <a:schemeClr val="accent6"/>
                </a:solidFill>
              </a:rPr>
              <a:t>Neutron rich nuclei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8B557C-F840-7F12-C874-A2AC9FDAF29D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98078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0C3B3-D8DD-2C21-0DAE-798E3C80A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54BFD47-9C37-1B80-6821-7D8CE4892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A2E2015C-5AB5-F38A-1D0C-3AC1253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50BDC7-250D-DDCF-2EF7-0BA371C56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Importance of pygmy resonance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608FE1-A4B8-0062-8F6D-6906E32FD09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6532" y="1097607"/>
            <a:ext cx="11298934" cy="448181"/>
          </a:xfrm>
          <a:noFill/>
        </p:spPr>
        <p:txBody>
          <a:bodyPr>
            <a:normAutofit fontScale="92500" lnSpcReduction="20000"/>
          </a:bodyPr>
          <a:lstStyle/>
          <a:p>
            <a:pPr marL="0" indent="0" algn="ctr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Implications beyond nuclear structure of the low-lying E</a:t>
            </a:r>
            <a:r>
              <a:rPr lang="en-US" sz="2400" dirty="0">
                <a:solidFill>
                  <a:schemeClr val="tx1"/>
                </a:solidFill>
                <a:latin typeface="Helvetica" pitchFamily="2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strength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198CC-F295-EA9C-C74C-E4E07B4E75E4}"/>
              </a:ext>
            </a:extLst>
          </p:cNvPr>
          <p:cNvGrpSpPr>
            <a:grpSpLocks noChangeAspect="1"/>
          </p:cNvGrpSpPr>
          <p:nvPr/>
        </p:nvGrpSpPr>
        <p:grpSpPr>
          <a:xfrm>
            <a:off x="5607741" y="4481080"/>
            <a:ext cx="2989413" cy="518982"/>
            <a:chOff x="9070848" y="4253636"/>
            <a:chExt cx="2705087" cy="46962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84CC3FA-33C3-58EA-AFEC-64DEEC7099C5}"/>
                </a:ext>
              </a:extLst>
            </p:cNvPr>
            <p:cNvSpPr/>
            <p:nvPr/>
          </p:nvSpPr>
          <p:spPr>
            <a:xfrm>
              <a:off x="9070848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802AA37-3F00-905B-5D6B-3020F96464A4}"/>
                </a:ext>
              </a:extLst>
            </p:cNvPr>
            <p:cNvSpPr/>
            <p:nvPr/>
          </p:nvSpPr>
          <p:spPr>
            <a:xfrm>
              <a:off x="10471455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8AEC7E0-7B58-8E1F-2FF0-4885F5926690}"/>
                </a:ext>
              </a:extLst>
            </p:cNvPr>
            <p:cNvSpPr/>
            <p:nvPr/>
          </p:nvSpPr>
          <p:spPr>
            <a:xfrm>
              <a:off x="11227295" y="42536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ight Arrow 2">
            <a:extLst>
              <a:ext uri="{FF2B5EF4-FFF2-40B4-BE49-F238E27FC236}">
                <a16:creationId xmlns:a16="http://schemas.microsoft.com/office/drawing/2014/main" id="{6481360C-EF0E-9F66-DD5D-70C68AB24372}"/>
              </a:ext>
            </a:extLst>
          </p:cNvPr>
          <p:cNvSpPr/>
          <p:nvPr/>
        </p:nvSpPr>
        <p:spPr>
          <a:xfrm>
            <a:off x="1981586" y="3148149"/>
            <a:ext cx="970671" cy="116010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2B68B819-D45D-EB61-486D-D3FCBFCF8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137" y="3037084"/>
            <a:ext cx="1396525" cy="144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D81922-9C03-2981-81A0-2358331D3B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742" y="2435072"/>
            <a:ext cx="2556390" cy="23760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E8839C9-7641-7C60-2502-B47A77CBBA1B}"/>
              </a:ext>
            </a:extLst>
          </p:cNvPr>
          <p:cNvSpPr txBox="1"/>
          <p:nvPr/>
        </p:nvSpPr>
        <p:spPr>
          <a:xfrm>
            <a:off x="2727737" y="4946729"/>
            <a:ext cx="3473047" cy="1094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related to determination of </a:t>
            </a:r>
            <a:r>
              <a:rPr lang="en-US" sz="2000" b="1" dirty="0">
                <a:solidFill>
                  <a:schemeClr val="accent5"/>
                </a:solidFill>
                <a:ea typeface="+mn-ea"/>
                <a:cs typeface="Times New Roman" panose="02020603050405020304" pitchFamily="18" charset="0"/>
              </a:rPr>
              <a:t>nuclear symmetry energy 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(n rich matter)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B175F3-A065-9A47-414A-6B953B929C2C}"/>
              </a:ext>
            </a:extLst>
          </p:cNvPr>
          <p:cNvSpPr txBox="1"/>
          <p:nvPr/>
        </p:nvSpPr>
        <p:spPr>
          <a:xfrm>
            <a:off x="444321" y="4717117"/>
            <a:ext cx="1466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b="1" dirty="0">
                <a:solidFill>
                  <a:schemeClr val="accent6"/>
                </a:solidFill>
              </a:rPr>
              <a:t>Neutron rich nuclei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210A60-6ED4-CF7D-C5C9-4A44DBF0019F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93726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41A72-70D8-4291-39C8-6C3BEE711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86DE0DC-86DC-5A29-D824-0FA980F34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84F51D96-562F-28FE-D312-45FBA6D81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2B24E2-51B9-2DC7-7FA0-5D0F199F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Importance of pygmy resonance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DABA72-422E-A30A-B562-5866EEDA234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6532" y="1097607"/>
            <a:ext cx="11298934" cy="448181"/>
          </a:xfrm>
          <a:noFill/>
        </p:spPr>
        <p:txBody>
          <a:bodyPr>
            <a:normAutofit fontScale="92500" lnSpcReduction="20000"/>
          </a:bodyPr>
          <a:lstStyle/>
          <a:p>
            <a:pPr marL="0" indent="0" algn="ctr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4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Implications beyond nuclear structure of the low-lying E</a:t>
            </a:r>
            <a:r>
              <a:rPr lang="en-US" sz="2400" dirty="0">
                <a:solidFill>
                  <a:schemeClr val="tx1"/>
                </a:solidFill>
                <a:latin typeface="Helvetica" pitchFamily="2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strength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71F0BB-C3EF-6992-9C69-EF07DA3C9A22}"/>
              </a:ext>
            </a:extLst>
          </p:cNvPr>
          <p:cNvGrpSpPr>
            <a:grpSpLocks noChangeAspect="1"/>
          </p:cNvGrpSpPr>
          <p:nvPr/>
        </p:nvGrpSpPr>
        <p:grpSpPr>
          <a:xfrm>
            <a:off x="5607741" y="4481080"/>
            <a:ext cx="2989413" cy="518982"/>
            <a:chOff x="9070848" y="4253636"/>
            <a:chExt cx="2705087" cy="46962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8106AA9-214E-1497-6194-C59ADEB5DFE3}"/>
                </a:ext>
              </a:extLst>
            </p:cNvPr>
            <p:cNvSpPr/>
            <p:nvPr/>
          </p:nvSpPr>
          <p:spPr>
            <a:xfrm>
              <a:off x="9070848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072CDCA-71BF-76AF-E6DA-73B4F5BBA2DF}"/>
                </a:ext>
              </a:extLst>
            </p:cNvPr>
            <p:cNvSpPr/>
            <p:nvPr/>
          </p:nvSpPr>
          <p:spPr>
            <a:xfrm>
              <a:off x="10471455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3B76434-594F-E181-1780-D338FA5ED0C6}"/>
                </a:ext>
              </a:extLst>
            </p:cNvPr>
            <p:cNvSpPr/>
            <p:nvPr/>
          </p:nvSpPr>
          <p:spPr>
            <a:xfrm>
              <a:off x="11227295" y="42536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ight Arrow 2">
            <a:extLst>
              <a:ext uri="{FF2B5EF4-FFF2-40B4-BE49-F238E27FC236}">
                <a16:creationId xmlns:a16="http://schemas.microsoft.com/office/drawing/2014/main" id="{6CA9C31A-46A0-F01F-F29B-781F43B4B23D}"/>
              </a:ext>
            </a:extLst>
          </p:cNvPr>
          <p:cNvSpPr/>
          <p:nvPr/>
        </p:nvSpPr>
        <p:spPr>
          <a:xfrm>
            <a:off x="1981586" y="3148149"/>
            <a:ext cx="970671" cy="116010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7233F79D-683D-4A59-9A93-053BDFC82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137" y="3037084"/>
            <a:ext cx="1396525" cy="1440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10CC3D6-7F6B-23D1-BF24-3CF9E2053D2A}"/>
              </a:ext>
            </a:extLst>
          </p:cNvPr>
          <p:cNvSpPr txBox="1"/>
          <p:nvPr/>
        </p:nvSpPr>
        <p:spPr>
          <a:xfrm>
            <a:off x="6603772" y="1666952"/>
            <a:ext cx="2659812" cy="1771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00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can be used for </a:t>
            </a:r>
            <a:r>
              <a:rPr lang="en-US" sz="2000" b="1" dirty="0">
                <a:solidFill>
                  <a:schemeClr val="accent3"/>
                </a:solidFill>
                <a:ea typeface="+mn-ea"/>
                <a:cs typeface="Times New Roman" panose="02020603050405020304" pitchFamily="18" charset="0"/>
              </a:rPr>
              <a:t>neutron skin thickness </a:t>
            </a:r>
            <a:r>
              <a:rPr lang="en-US" sz="200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determination (</a:t>
            </a:r>
            <a:r>
              <a:rPr lang="en-US" sz="2000" b="1" dirty="0">
                <a:solidFill>
                  <a:srgbClr val="C00000"/>
                </a:solidFill>
                <a:ea typeface="+mn-ea"/>
                <a:cs typeface="Times New Roman" panose="02020603050405020304" pitchFamily="18" charset="0"/>
              </a:rPr>
              <a:t>neutron stars radius</a:t>
            </a:r>
            <a:r>
              <a:rPr lang="en-US" sz="200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)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EFD2233-FD90-0121-6016-56EA1D4FCB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742" y="2435072"/>
            <a:ext cx="2556390" cy="23760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ECE7FCF-2C37-C6C7-7AB8-40A8DF7C4C01}"/>
              </a:ext>
            </a:extLst>
          </p:cNvPr>
          <p:cNvGrpSpPr/>
          <p:nvPr/>
        </p:nvGrpSpPr>
        <p:grpSpPr>
          <a:xfrm>
            <a:off x="5715449" y="1835158"/>
            <a:ext cx="5853168" cy="3917217"/>
            <a:chOff x="7263898" y="1757633"/>
            <a:chExt cx="5853168" cy="391721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6312B05-7390-8D86-6A5D-3BC57C438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37066" y="3514850"/>
              <a:ext cx="2880000" cy="2160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9E12F4ED-E97D-7FDC-52B5-E8EA0431B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940466" y="1757633"/>
              <a:ext cx="1473200" cy="1435100"/>
            </a:xfrm>
            <a:prstGeom prst="rect">
              <a:avLst/>
            </a:prstGeom>
          </p:spPr>
        </p:pic>
        <p:sp>
          <p:nvSpPr>
            <p:cNvPr id="30" name="Right Arrow 29">
              <a:extLst>
                <a:ext uri="{FF2B5EF4-FFF2-40B4-BE49-F238E27FC236}">
                  <a16:creationId xmlns:a16="http://schemas.microsoft.com/office/drawing/2014/main" id="{CA35EA11-42E9-C686-80E6-9D23B74879E4}"/>
                </a:ext>
              </a:extLst>
            </p:cNvPr>
            <p:cNvSpPr/>
            <p:nvPr/>
          </p:nvSpPr>
          <p:spPr>
            <a:xfrm>
              <a:off x="7263898" y="1876677"/>
              <a:ext cx="970671" cy="1160103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91162ADE-1533-CA13-FAE6-BEDF2B37730B}"/>
                </a:ext>
              </a:extLst>
            </p:cNvPr>
            <p:cNvSpPr/>
            <p:nvPr/>
          </p:nvSpPr>
          <p:spPr>
            <a:xfrm>
              <a:off x="7269967" y="4026416"/>
              <a:ext cx="970671" cy="1160103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6DCA291C-C683-CDF4-9866-C3082744B72B}"/>
              </a:ext>
            </a:extLst>
          </p:cNvPr>
          <p:cNvSpPr txBox="1"/>
          <p:nvPr/>
        </p:nvSpPr>
        <p:spPr>
          <a:xfrm>
            <a:off x="6588732" y="4039730"/>
            <a:ext cx="2140480" cy="1432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00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Possible impact on the </a:t>
            </a:r>
            <a:br>
              <a:rPr lang="en-US" sz="200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2"/>
                </a:solidFill>
                <a:ea typeface="+mn-ea"/>
                <a:cs typeface="Times New Roman" panose="02020603050405020304" pitchFamily="18" charset="0"/>
              </a:rPr>
              <a:t>r-process nucleosynthesis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6ACD04-1B4E-5951-E926-64E9A0DE5E0C}"/>
              </a:ext>
            </a:extLst>
          </p:cNvPr>
          <p:cNvSpPr txBox="1"/>
          <p:nvPr/>
        </p:nvSpPr>
        <p:spPr>
          <a:xfrm>
            <a:off x="2727737" y="4946729"/>
            <a:ext cx="3473047" cy="1094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00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related to determination of </a:t>
            </a:r>
            <a:r>
              <a:rPr lang="en-US" sz="2000" b="1" dirty="0">
                <a:solidFill>
                  <a:schemeClr val="accent5"/>
                </a:solidFill>
                <a:ea typeface="+mn-ea"/>
                <a:cs typeface="Times New Roman" panose="02020603050405020304" pitchFamily="18" charset="0"/>
              </a:rPr>
              <a:t>nuclear symmetry energy 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(n rich matter)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2AE996-774A-41E2-A087-ADF942E4ECF3}"/>
              </a:ext>
            </a:extLst>
          </p:cNvPr>
          <p:cNvSpPr txBox="1"/>
          <p:nvPr/>
        </p:nvSpPr>
        <p:spPr>
          <a:xfrm>
            <a:off x="444321" y="4717117"/>
            <a:ext cx="1466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b="1" dirty="0">
                <a:solidFill>
                  <a:schemeClr val="accent6"/>
                </a:solidFill>
              </a:rPr>
              <a:t>Neutron rich nuclei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5B03A0-8283-883F-7A53-5C02C077C9EA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33698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E859F-582E-BA06-B3B3-6C7B84709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8B5CB-47D6-051C-601B-D8E89084E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The Previuos experiment: Pygmy in Nickel Chain</a:t>
            </a:r>
          </a:p>
        </p:txBody>
      </p:sp>
      <p:pic>
        <p:nvPicPr>
          <p:cNvPr id="21" name="Immagine 11" descr="Immagine che contiene testo, diagramma, linea, Parallelo&#10;&#10;Descrizione generata automaticamente">
            <a:extLst>
              <a:ext uri="{FF2B5EF4-FFF2-40B4-BE49-F238E27FC236}">
                <a16:creationId xmlns:a16="http://schemas.microsoft.com/office/drawing/2014/main" id="{E19A94FE-69D1-E7DA-B58C-015984F967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7962" y="2243714"/>
            <a:ext cx="5540741" cy="3832938"/>
          </a:xfrm>
          <a:prstGeom prst="rect">
            <a:avLst/>
          </a:prstGeom>
        </p:spPr>
      </p:pic>
      <p:sp>
        <p:nvSpPr>
          <p:cNvPr id="134" name="Rectangle 133">
            <a:extLst>
              <a:ext uri="{FF2B5EF4-FFF2-40B4-BE49-F238E27FC236}">
                <a16:creationId xmlns:a16="http://schemas.microsoft.com/office/drawing/2014/main" id="{E771B167-5F60-58F6-E388-874A5F9DFE21}"/>
              </a:ext>
            </a:extLst>
          </p:cNvPr>
          <p:cNvSpPr/>
          <p:nvPr/>
        </p:nvSpPr>
        <p:spPr>
          <a:xfrm>
            <a:off x="5453676" y="3790801"/>
            <a:ext cx="774286" cy="15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46C277-6B9C-CDDD-7DF0-43BBCA6EE9D6}"/>
              </a:ext>
            </a:extLst>
          </p:cNvPr>
          <p:cNvSpPr txBox="1"/>
          <p:nvPr/>
        </p:nvSpPr>
        <p:spPr>
          <a:xfrm>
            <a:off x="6446521" y="6059160"/>
            <a:ext cx="5298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</a:t>
            </a:r>
            <a:r>
              <a:rPr lang="en-U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Yüksel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al., </a:t>
            </a:r>
            <a:r>
              <a:rPr lang="fr-FR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fr-F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Phys. J. A (2019) 55: 230 </a:t>
            </a:r>
            <a:endParaRPr lang="en-IT" sz="12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2AE441A9-63FE-FEBC-700E-59EECE55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F5C87D7F-295F-C3F0-1D7F-275E6B68A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A42AFF-231D-A8A2-877C-8B24AE5EB67A}"/>
              </a:ext>
            </a:extLst>
          </p:cNvPr>
          <p:cNvSpPr txBox="1"/>
          <p:nvPr/>
        </p:nvSpPr>
        <p:spPr>
          <a:xfrm>
            <a:off x="397421" y="1140464"/>
            <a:ext cx="11281354" cy="182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Why Ni chain?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PDR strength and position change as a function of the N/Z ratio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A lot of Ni isotopes are experimental available  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Ni is part of the r-process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C95ACE-C769-6F60-648D-E64D5954D114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97466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735DB-4A53-96EC-72EF-75F927B51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2AAA4-EAF3-E7C4-3F93-89BE2D31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The Previuos experiment: Pygmy in Nickel Chain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97CBC8-A101-A45F-C26F-83BA96073B34}"/>
              </a:ext>
            </a:extLst>
          </p:cNvPr>
          <p:cNvGrpSpPr/>
          <p:nvPr/>
        </p:nvGrpSpPr>
        <p:grpSpPr>
          <a:xfrm>
            <a:off x="94254" y="3180543"/>
            <a:ext cx="7201487" cy="2091223"/>
            <a:chOff x="94254" y="3138663"/>
            <a:chExt cx="7201487" cy="2091223"/>
          </a:xfrm>
        </p:grpSpPr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6B95A6BE-DD94-2A42-1705-B78DC0073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254" y="3717886"/>
              <a:ext cx="7201487" cy="1512000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EF60887-DEE4-9B99-3940-26602E49CF68}"/>
                </a:ext>
              </a:extLst>
            </p:cNvPr>
            <p:cNvGrpSpPr/>
            <p:nvPr/>
          </p:nvGrpSpPr>
          <p:grpSpPr>
            <a:xfrm>
              <a:off x="1443800" y="3138663"/>
              <a:ext cx="2505770" cy="1162681"/>
              <a:chOff x="5983319" y="4774299"/>
              <a:chExt cx="2505770" cy="1162681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94B60F6-DD81-3156-4097-768521C9160A}"/>
                  </a:ext>
                </a:extLst>
              </p:cNvPr>
              <p:cNvSpPr/>
              <p:nvPr/>
            </p:nvSpPr>
            <p:spPr>
              <a:xfrm>
                <a:off x="8019533" y="5432980"/>
                <a:ext cx="469556" cy="504000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B019AB9-36C7-0AD8-8EA1-A99CD329E0AC}"/>
                  </a:ext>
                </a:extLst>
              </p:cNvPr>
              <p:cNvSpPr txBox="1"/>
              <p:nvPr/>
            </p:nvSpPr>
            <p:spPr>
              <a:xfrm>
                <a:off x="5983319" y="4774299"/>
                <a:ext cx="20326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b="1" dirty="0">
                    <a:solidFill>
                      <a:srgbClr val="00B050"/>
                    </a:solidFill>
                  </a:rPr>
                  <a:t>March- June 2024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801B667-50AB-D827-AC2E-7BE4921800A4}"/>
                  </a:ext>
                </a:extLst>
              </p:cNvPr>
              <p:cNvCxnSpPr>
                <a:cxnSpLocks/>
                <a:stCxn id="15" idx="2"/>
              </p:cNvCxnSpPr>
              <p:nvPr/>
            </p:nvCxnSpPr>
            <p:spPr>
              <a:xfrm flipH="1">
                <a:off x="6372390" y="5143631"/>
                <a:ext cx="627241" cy="182272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86C23EAA-8165-6ADB-EF12-131FC93BE2E7}"/>
                  </a:ext>
                </a:extLst>
              </p:cNvPr>
              <p:cNvCxnSpPr>
                <a:cxnSpLocks/>
                <a:stCxn id="15" idx="2"/>
              </p:cNvCxnSpPr>
              <p:nvPr/>
            </p:nvCxnSpPr>
            <p:spPr>
              <a:xfrm>
                <a:off x="6999631" y="5143631"/>
                <a:ext cx="1060054" cy="217396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Immagine 11" descr="Immagine che contiene testo, diagramma, linea, Parallelo&#10;&#10;Descrizione generata automaticamente">
            <a:extLst>
              <a:ext uri="{FF2B5EF4-FFF2-40B4-BE49-F238E27FC236}">
                <a16:creationId xmlns:a16="http://schemas.microsoft.com/office/drawing/2014/main" id="{ABEF5951-F85B-D2D4-2B62-85E2804570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7962" y="2243714"/>
            <a:ext cx="5540741" cy="38329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8F9F8A-046D-30E0-D2D9-60CD654A6D8C}"/>
                  </a:ext>
                </a:extLst>
              </p:cNvPr>
              <p:cNvSpPr txBox="1"/>
              <p:nvPr/>
            </p:nvSpPr>
            <p:spPr>
              <a:xfrm>
                <a:off x="410716" y="5000864"/>
                <a:ext cx="3538854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baseline="30000" dirty="0">
                    <a:solidFill>
                      <a:srgbClr val="00B050"/>
                    </a:solidFill>
                  </a:rPr>
                  <a:t>58</a:t>
                </a:r>
                <a:r>
                  <a:rPr lang="en-GB" sz="2000" dirty="0">
                    <a:solidFill>
                      <a:srgbClr val="00B050"/>
                    </a:solidFill>
                    <a:effectLst/>
                  </a:rPr>
                  <a:t>Ni is not far away from the N=Z &amp; 62Ni N/Z =1.21</a:t>
                </a:r>
              </a:p>
              <a:p>
                <a:pPr algn="ctr"/>
                <a:r>
                  <a:rPr lang="en-GB" sz="2000" dirty="0">
                    <a:solidFill>
                      <a:srgbClr val="00B050"/>
                    </a:solidFill>
                  </a:rPr>
                  <a:t>both measured with (p, p’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2000" dirty="0">
                    <a:solidFill>
                      <a:srgbClr val="00B05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8F9F8A-046D-30E0-D2D9-60CD654A6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16" y="5000864"/>
                <a:ext cx="3538854" cy="1015663"/>
              </a:xfrm>
              <a:prstGeom prst="rect">
                <a:avLst/>
              </a:prstGeom>
              <a:blipFill>
                <a:blip r:embed="rId5"/>
                <a:stretch>
                  <a:fillRect t="-2469" b="-1111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Rectangle 131">
            <a:extLst>
              <a:ext uri="{FF2B5EF4-FFF2-40B4-BE49-F238E27FC236}">
                <a16:creationId xmlns:a16="http://schemas.microsoft.com/office/drawing/2014/main" id="{0406EE53-91B6-CE5A-F060-BEDDF2C803E8}"/>
              </a:ext>
            </a:extLst>
          </p:cNvPr>
          <p:cNvSpPr/>
          <p:nvPr/>
        </p:nvSpPr>
        <p:spPr>
          <a:xfrm>
            <a:off x="1544297" y="3843672"/>
            <a:ext cx="469556" cy="50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E99F23F-3C17-2AB5-720A-FED6D0696FF0}"/>
              </a:ext>
            </a:extLst>
          </p:cNvPr>
          <p:cNvSpPr/>
          <p:nvPr/>
        </p:nvSpPr>
        <p:spPr>
          <a:xfrm>
            <a:off x="5453676" y="3790801"/>
            <a:ext cx="774286" cy="15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4E31E-4FE9-1410-6936-E9B8D0B549D7}"/>
              </a:ext>
            </a:extLst>
          </p:cNvPr>
          <p:cNvSpPr txBox="1"/>
          <p:nvPr/>
        </p:nvSpPr>
        <p:spPr>
          <a:xfrm>
            <a:off x="6446521" y="6059160"/>
            <a:ext cx="5298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</a:t>
            </a:r>
            <a:r>
              <a:rPr lang="en-U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Yüksel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al., </a:t>
            </a:r>
            <a:r>
              <a:rPr lang="fr-FR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fr-F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Phys. J. A (2019) 55: 230 </a:t>
            </a:r>
            <a:endParaRPr lang="en-IT" sz="12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74BCB59-54C0-C25B-D91E-F3533701BC9A}"/>
              </a:ext>
            </a:extLst>
          </p:cNvPr>
          <p:cNvCxnSpPr/>
          <p:nvPr/>
        </p:nvCxnSpPr>
        <p:spPr>
          <a:xfrm>
            <a:off x="5324351" y="4910442"/>
            <a:ext cx="32268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25C3B5A-171E-EB97-148C-966037DC76F4}"/>
              </a:ext>
            </a:extLst>
          </p:cNvPr>
          <p:cNvSpPr txBox="1"/>
          <p:nvPr/>
        </p:nvSpPr>
        <p:spPr>
          <a:xfrm>
            <a:off x="5202195" y="4527383"/>
            <a:ext cx="646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N/Z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6AB57BDF-FC29-7F49-19FB-F85F4E619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3C1C607A-937A-AEDF-BC91-36303B297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4A02D2-01D5-71E7-2927-795F4829AB01}"/>
              </a:ext>
            </a:extLst>
          </p:cNvPr>
          <p:cNvSpPr/>
          <p:nvPr/>
        </p:nvSpPr>
        <p:spPr>
          <a:xfrm>
            <a:off x="6347895" y="4194840"/>
            <a:ext cx="2795196" cy="182774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BAF543-4929-EC09-37E4-8325425E7BBD}"/>
              </a:ext>
            </a:extLst>
          </p:cNvPr>
          <p:cNvSpPr/>
          <p:nvPr/>
        </p:nvSpPr>
        <p:spPr>
          <a:xfrm>
            <a:off x="9146340" y="2372183"/>
            <a:ext cx="2532435" cy="182774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91E187-CED4-2D46-B572-66477FE8E910}"/>
              </a:ext>
            </a:extLst>
          </p:cNvPr>
          <p:cNvSpPr txBox="1"/>
          <p:nvPr/>
        </p:nvSpPr>
        <p:spPr>
          <a:xfrm>
            <a:off x="397421" y="1140464"/>
            <a:ext cx="11281354" cy="182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Why Ni chain?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PDR strength and position change as a function of the N/Z ratio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A lot of Ni isotopes are experimental available  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Ni is part of the r-process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E4B716-C611-DBE2-C47E-D8A0ABFFBFE5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38470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57BF0-195D-4051-C312-DDF22738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25CE1-385C-41FA-2F11-0DF24652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The Previuos experiment: Pygmy in Nickel Chain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3F96CDE-EBB7-A81A-4372-CBC1574EF669}"/>
              </a:ext>
            </a:extLst>
          </p:cNvPr>
          <p:cNvGrpSpPr/>
          <p:nvPr/>
        </p:nvGrpSpPr>
        <p:grpSpPr>
          <a:xfrm>
            <a:off x="94254" y="3149025"/>
            <a:ext cx="7201487" cy="2122741"/>
            <a:chOff x="94254" y="3107145"/>
            <a:chExt cx="7201487" cy="2122741"/>
          </a:xfrm>
        </p:grpSpPr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1E240E35-DB36-E7B4-77DD-415936769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254" y="3717886"/>
              <a:ext cx="7201487" cy="1512000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7D8C007-8AE0-2B6C-22C4-29967EE16805}"/>
                </a:ext>
              </a:extLst>
            </p:cNvPr>
            <p:cNvGrpSpPr/>
            <p:nvPr/>
          </p:nvGrpSpPr>
          <p:grpSpPr>
            <a:xfrm>
              <a:off x="1443800" y="3107145"/>
              <a:ext cx="3922903" cy="1194199"/>
              <a:chOff x="5983319" y="4742781"/>
              <a:chExt cx="3922903" cy="119419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9DEA048-5643-55B2-D7F2-5CD9093C208A}"/>
                  </a:ext>
                </a:extLst>
              </p:cNvPr>
              <p:cNvSpPr/>
              <p:nvPr/>
            </p:nvSpPr>
            <p:spPr>
              <a:xfrm>
                <a:off x="8019533" y="5432980"/>
                <a:ext cx="469556" cy="504000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DB4ABA2-33CA-9B07-ECC5-C51C9E3FF000}"/>
                  </a:ext>
                </a:extLst>
              </p:cNvPr>
              <p:cNvSpPr txBox="1"/>
              <p:nvPr/>
            </p:nvSpPr>
            <p:spPr>
              <a:xfrm>
                <a:off x="5983319" y="4774299"/>
                <a:ext cx="20326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b="1" dirty="0">
                    <a:solidFill>
                      <a:srgbClr val="00B050"/>
                    </a:solidFill>
                  </a:rPr>
                  <a:t>March- June 2024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772506E-6AA7-5BB7-7561-9588F37AFB5D}"/>
                  </a:ext>
                </a:extLst>
              </p:cNvPr>
              <p:cNvCxnSpPr>
                <a:cxnSpLocks/>
                <a:stCxn id="15" idx="2"/>
              </p:cNvCxnSpPr>
              <p:nvPr/>
            </p:nvCxnSpPr>
            <p:spPr>
              <a:xfrm flipH="1">
                <a:off x="6372390" y="5143631"/>
                <a:ext cx="627241" cy="182272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0539241E-D609-94E9-4C20-4C917DF70333}"/>
                  </a:ext>
                </a:extLst>
              </p:cNvPr>
              <p:cNvCxnSpPr>
                <a:cxnSpLocks/>
                <a:stCxn id="15" idx="2"/>
              </p:cNvCxnSpPr>
              <p:nvPr/>
            </p:nvCxnSpPr>
            <p:spPr>
              <a:xfrm>
                <a:off x="6999631" y="5143631"/>
                <a:ext cx="1060054" cy="217396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752BCC8-E67C-E540-2ECB-89A216941095}"/>
                  </a:ext>
                </a:extLst>
              </p:cNvPr>
              <p:cNvSpPr txBox="1"/>
              <p:nvPr/>
            </p:nvSpPr>
            <p:spPr>
              <a:xfrm>
                <a:off x="8501305" y="4742781"/>
                <a:ext cx="140491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b="1" dirty="0">
                    <a:solidFill>
                      <a:schemeClr val="accent3"/>
                    </a:solidFill>
                  </a:rPr>
                  <a:t>2025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FB466109-BEE0-6959-71BB-76DD72ED14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98482" y="5137670"/>
                <a:ext cx="1" cy="2892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Immagine 11" descr="Immagine che contiene testo, diagramma, linea, Parallelo&#10;&#10;Descrizione generata automaticamente">
            <a:extLst>
              <a:ext uri="{FF2B5EF4-FFF2-40B4-BE49-F238E27FC236}">
                <a16:creationId xmlns:a16="http://schemas.microsoft.com/office/drawing/2014/main" id="{A1D3F484-3026-741C-BEFC-CEDEB404F7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7962" y="2243714"/>
            <a:ext cx="5540741" cy="38329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C88779-4842-7479-18C1-8785C5970A11}"/>
                  </a:ext>
                </a:extLst>
              </p:cNvPr>
              <p:cNvSpPr txBox="1"/>
              <p:nvPr/>
            </p:nvSpPr>
            <p:spPr>
              <a:xfrm>
                <a:off x="410716" y="5000864"/>
                <a:ext cx="3538854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baseline="30000" dirty="0">
                    <a:solidFill>
                      <a:srgbClr val="00B050"/>
                    </a:solidFill>
                  </a:rPr>
                  <a:t>58</a:t>
                </a:r>
                <a:r>
                  <a:rPr lang="en-GB" sz="2000" dirty="0">
                    <a:solidFill>
                      <a:srgbClr val="00B050"/>
                    </a:solidFill>
                    <a:effectLst/>
                  </a:rPr>
                  <a:t>Ni is not far away from the N=Z &amp; 62Ni N/Z =1.21</a:t>
                </a:r>
              </a:p>
              <a:p>
                <a:pPr algn="ctr"/>
                <a:r>
                  <a:rPr lang="en-GB" sz="2000" dirty="0">
                    <a:solidFill>
                      <a:srgbClr val="00B050"/>
                    </a:solidFill>
                  </a:rPr>
                  <a:t>both measured with (p, p’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2000" dirty="0">
                    <a:solidFill>
                      <a:srgbClr val="00B05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6C88779-4842-7479-18C1-8785C5970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16" y="5000864"/>
                <a:ext cx="3538854" cy="1015663"/>
              </a:xfrm>
              <a:prstGeom prst="rect">
                <a:avLst/>
              </a:prstGeom>
              <a:blipFill>
                <a:blip r:embed="rId5"/>
                <a:stretch>
                  <a:fillRect t="-2469" b="-1111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2" name="Rectangle 131">
            <a:extLst>
              <a:ext uri="{FF2B5EF4-FFF2-40B4-BE49-F238E27FC236}">
                <a16:creationId xmlns:a16="http://schemas.microsoft.com/office/drawing/2014/main" id="{1E5C7AD5-6F72-F248-35A3-77034C6C8504}"/>
              </a:ext>
            </a:extLst>
          </p:cNvPr>
          <p:cNvSpPr/>
          <p:nvPr/>
        </p:nvSpPr>
        <p:spPr>
          <a:xfrm>
            <a:off x="1544297" y="3843672"/>
            <a:ext cx="469556" cy="50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79B81945-32E0-7A11-0B29-FAE446A2E71D}"/>
              </a:ext>
            </a:extLst>
          </p:cNvPr>
          <p:cNvSpPr/>
          <p:nvPr/>
        </p:nvSpPr>
        <p:spPr>
          <a:xfrm>
            <a:off x="5453676" y="3790801"/>
            <a:ext cx="774286" cy="15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FFB779-186E-D9A9-E85A-1DBD5F25EFF4}"/>
              </a:ext>
            </a:extLst>
          </p:cNvPr>
          <p:cNvSpPr txBox="1"/>
          <p:nvPr/>
        </p:nvSpPr>
        <p:spPr>
          <a:xfrm>
            <a:off x="6446521" y="6059160"/>
            <a:ext cx="52989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E. </a:t>
            </a:r>
            <a:r>
              <a:rPr lang="en-U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Yüksel</a:t>
            </a:r>
            <a:r>
              <a:rPr lang="en-U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al., </a:t>
            </a:r>
            <a:r>
              <a:rPr lang="fr-FR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fr-FR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Phys. J. A (2019) 55: 230 </a:t>
            </a:r>
            <a:endParaRPr lang="en-IT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50390F-255C-65BD-6FA9-CA6CDEFB0914}"/>
              </a:ext>
            </a:extLst>
          </p:cNvPr>
          <p:cNvSpPr txBox="1"/>
          <p:nvPr/>
        </p:nvSpPr>
        <p:spPr>
          <a:xfrm>
            <a:off x="3821553" y="4962234"/>
            <a:ext cx="16974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aseline="30000" dirty="0">
                <a:solidFill>
                  <a:schemeClr val="accent3"/>
                </a:solidFill>
              </a:rPr>
              <a:t>64</a:t>
            </a:r>
            <a:r>
              <a:rPr lang="en-GB" sz="2000" dirty="0">
                <a:solidFill>
                  <a:schemeClr val="accent3"/>
                </a:solidFill>
                <a:effectLst/>
              </a:rPr>
              <a:t>Ni has the </a:t>
            </a:r>
            <a:r>
              <a:rPr lang="en-GB" sz="2000" dirty="0">
                <a:solidFill>
                  <a:schemeClr val="accent3"/>
                </a:solidFill>
              </a:rPr>
              <a:t>highest </a:t>
            </a:r>
            <a:r>
              <a:rPr lang="en-GB" sz="2000" dirty="0">
                <a:solidFill>
                  <a:schemeClr val="accent3"/>
                </a:solidFill>
                <a:effectLst/>
              </a:rPr>
              <a:t>N/Z among</a:t>
            </a:r>
            <a:r>
              <a:rPr lang="en-GB" sz="2000" dirty="0">
                <a:solidFill>
                  <a:schemeClr val="accent3"/>
                </a:solidFill>
              </a:rPr>
              <a:t> stable nuclei</a:t>
            </a:r>
            <a:endParaRPr lang="en-GB" sz="2000" dirty="0">
              <a:solidFill>
                <a:schemeClr val="accent3"/>
              </a:solidFill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DFBEF3-2E99-BF52-E909-EB0F09233E02}"/>
              </a:ext>
            </a:extLst>
          </p:cNvPr>
          <p:cNvSpPr/>
          <p:nvPr/>
        </p:nvSpPr>
        <p:spPr>
          <a:xfrm>
            <a:off x="4437539" y="3850766"/>
            <a:ext cx="469556" cy="50400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3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94F7FF6-31D5-BC4C-8954-7ADAAAE49A60}"/>
              </a:ext>
            </a:extLst>
          </p:cNvPr>
          <p:cNvCxnSpPr/>
          <p:nvPr/>
        </p:nvCxnSpPr>
        <p:spPr>
          <a:xfrm>
            <a:off x="5324351" y="4910442"/>
            <a:ext cx="32268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BEF9C1C-C5CC-FB56-5233-911DD21F82A9}"/>
              </a:ext>
            </a:extLst>
          </p:cNvPr>
          <p:cNvSpPr txBox="1"/>
          <p:nvPr/>
        </p:nvSpPr>
        <p:spPr>
          <a:xfrm>
            <a:off x="5202195" y="4527383"/>
            <a:ext cx="646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N/Z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632511E-2D78-4DD2-261D-126F0A937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7FA0A97E-5C65-80FE-80A8-2421B1857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895F2A-DF3E-7CDA-FEAB-9439E5C0E88C}"/>
              </a:ext>
            </a:extLst>
          </p:cNvPr>
          <p:cNvSpPr/>
          <p:nvPr/>
        </p:nvSpPr>
        <p:spPr>
          <a:xfrm>
            <a:off x="6347895" y="4194840"/>
            <a:ext cx="2795196" cy="182774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CBE3D1-6FED-7B48-FB9D-18A3E38F4167}"/>
              </a:ext>
            </a:extLst>
          </p:cNvPr>
          <p:cNvSpPr/>
          <p:nvPr/>
        </p:nvSpPr>
        <p:spPr>
          <a:xfrm>
            <a:off x="9146340" y="2372183"/>
            <a:ext cx="2532435" cy="182774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8156EC-0CE5-436E-021A-11C151C7B145}"/>
              </a:ext>
            </a:extLst>
          </p:cNvPr>
          <p:cNvSpPr txBox="1"/>
          <p:nvPr/>
        </p:nvSpPr>
        <p:spPr>
          <a:xfrm>
            <a:off x="397421" y="1140464"/>
            <a:ext cx="11281354" cy="182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Why Ni chain?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PDR strength and position change as a function of the N/Z ratio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A lot of Ni isotopes are experimental available  </a:t>
            </a:r>
          </a:p>
          <a:p>
            <a:pPr>
              <a:lnSpc>
                <a:spcPct val="120000"/>
              </a:lnSpc>
            </a:pPr>
            <a:r>
              <a:rPr lang="en-GB" sz="2400" dirty="0"/>
              <a:t>Ni is part of the r-process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4E0E1E-D604-62A9-4BD9-8F3790746242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07132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554F1-F66C-4D62-675D-D807A3ED3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DB1F4-4766-621B-42FF-FAD66C212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ONGOING: PDR in </a:t>
            </a:r>
            <a:r>
              <a:rPr lang="en-IT" baseline="30000" dirty="0"/>
              <a:t>64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9E63A5-826A-FD47-5658-014B1F8854C2}"/>
              </a:ext>
            </a:extLst>
          </p:cNvPr>
          <p:cNvSpPr txBox="1"/>
          <p:nvPr/>
        </p:nvSpPr>
        <p:spPr>
          <a:xfrm>
            <a:off x="397421" y="1131320"/>
            <a:ext cx="11281354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accent5"/>
                </a:solidFill>
              </a:rPr>
              <a:t>Why </a:t>
            </a:r>
            <a:r>
              <a:rPr lang="en-GB" sz="2400" b="1" baseline="30000" dirty="0">
                <a:solidFill>
                  <a:schemeClr val="accent5"/>
                </a:solidFill>
              </a:rPr>
              <a:t>64</a:t>
            </a:r>
            <a:r>
              <a:rPr lang="en-GB" sz="2400" b="1" dirty="0">
                <a:solidFill>
                  <a:schemeClr val="accent5"/>
                </a:solidFill>
              </a:rPr>
              <a:t>Zn?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34AA9475-F6AC-F9B4-954E-A964B16C90D9}"/>
              </a:ext>
            </a:extLst>
          </p:cNvPr>
          <p:cNvSpPr/>
          <p:nvPr/>
        </p:nvSpPr>
        <p:spPr>
          <a:xfrm>
            <a:off x="5453676" y="3790801"/>
            <a:ext cx="774286" cy="15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620ED7E9-9A29-850F-D1F3-230EC9D8E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7E31C91E-198B-766E-DCE7-C945ED392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77" name="Picture 176">
            <a:extLst>
              <a:ext uri="{FF2B5EF4-FFF2-40B4-BE49-F238E27FC236}">
                <a16:creationId xmlns:a16="http://schemas.microsoft.com/office/drawing/2014/main" id="{49173888-C09C-C8DF-3859-252BAE5BC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6817"/>
            <a:ext cx="8156898" cy="3420000"/>
          </a:xfrm>
          <a:prstGeom prst="rect">
            <a:avLst/>
          </a:prstGeom>
        </p:spPr>
      </p:pic>
      <p:pic>
        <p:nvPicPr>
          <p:cNvPr id="176" name="Picture 175" descr="A screenshot of a periodic table&#10;&#10;AI-generated content may be incorrect.">
            <a:extLst>
              <a:ext uri="{FF2B5EF4-FFF2-40B4-BE49-F238E27FC236}">
                <a16:creationId xmlns:a16="http://schemas.microsoft.com/office/drawing/2014/main" id="{FFC1C72F-56A4-E422-151F-6A39041868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091" y="1532536"/>
            <a:ext cx="4263796" cy="190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C6BA0D1B-C6BE-88B8-E0C7-D44327AEC5F1}"/>
                  </a:ext>
                </a:extLst>
              </p:cNvPr>
              <p:cNvSpPr txBox="1"/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2000" dirty="0"/>
                  <a:t>PDR depend on N/Z and quadrupole deformation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2000" dirty="0"/>
              </a:p>
              <a:p>
                <a:pPr>
                  <a:lnSpc>
                    <a:spcPct val="120000"/>
                  </a:lnSpc>
                </a:pPr>
                <a:r>
                  <a:rPr lang="en-IT" sz="2000" dirty="0"/>
                  <a:t>The nucleus with the highest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T" sz="2000" dirty="0"/>
                  <a:t> in A=60 mass region is </a:t>
                </a:r>
                <a:r>
                  <a:rPr lang="en-IT" sz="2000" baseline="30000" dirty="0"/>
                  <a:t>64</a:t>
                </a:r>
                <a:r>
                  <a:rPr lang="en-IT" sz="2000" dirty="0"/>
                  <a:t>Zn.</a:t>
                </a: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C6BA0D1B-C6BE-88B8-E0C7-D44327AEC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blipFill>
                <a:blip r:embed="rId5"/>
                <a:stretch>
                  <a:fillRect l="-903" b="-125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Rectangle 178">
            <a:extLst>
              <a:ext uri="{FF2B5EF4-FFF2-40B4-BE49-F238E27FC236}">
                <a16:creationId xmlns:a16="http://schemas.microsoft.com/office/drawing/2014/main" id="{35625FC2-575C-32CF-443C-328082D144B1}"/>
              </a:ext>
            </a:extLst>
          </p:cNvPr>
          <p:cNvSpPr/>
          <p:nvPr/>
        </p:nvSpPr>
        <p:spPr>
          <a:xfrm>
            <a:off x="9904877" y="1556872"/>
            <a:ext cx="601579" cy="63288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349271F0-15F6-F87D-534E-B152DCAAD159}"/>
              </a:ext>
            </a:extLst>
          </p:cNvPr>
          <p:cNvSpPr txBox="1"/>
          <p:nvPr/>
        </p:nvSpPr>
        <p:spPr>
          <a:xfrm>
            <a:off x="8147754" y="3575187"/>
            <a:ext cx="3297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dirty="0">
                <a:solidFill>
                  <a:schemeClr val="accent5"/>
                </a:solidFill>
              </a:rPr>
              <a:t>The ongoing experiment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26AD4635-0E66-B508-4E2A-453A8ACB325D}"/>
              </a:ext>
            </a:extLst>
          </p:cNvPr>
          <p:cNvCxnSpPr>
            <a:cxnSpLocks/>
          </p:cNvCxnSpPr>
          <p:nvPr/>
        </p:nvCxnSpPr>
        <p:spPr>
          <a:xfrm flipV="1">
            <a:off x="9796337" y="2184811"/>
            <a:ext cx="360000" cy="1424663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4331A9C8-469F-CFF3-0B62-9E29D6EDB30E}"/>
              </a:ext>
            </a:extLst>
          </p:cNvPr>
          <p:cNvSpPr txBox="1"/>
          <p:nvPr/>
        </p:nvSpPr>
        <p:spPr>
          <a:xfrm>
            <a:off x="446533" y="5903354"/>
            <a:ext cx="75206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R.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Massarczyk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Phys. Rev. Lett. 112, 072501 (2014)</a:t>
            </a:r>
            <a:r>
              <a:rPr lang="en-IT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B25A63-EAB2-5935-EDCE-C4BBE8F2CFD3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15130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5AFC5-AAE7-D2F2-392B-A7244EAB8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596D1-BD38-F028-2DAE-F95EC2A96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ONGOING: PDR in </a:t>
            </a:r>
            <a:r>
              <a:rPr lang="en-IT" baseline="30000" dirty="0"/>
              <a:t>64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D68FCA-8679-06C0-85F4-6272780F89CC}"/>
              </a:ext>
            </a:extLst>
          </p:cNvPr>
          <p:cNvSpPr txBox="1"/>
          <p:nvPr/>
        </p:nvSpPr>
        <p:spPr>
          <a:xfrm>
            <a:off x="397421" y="1131320"/>
            <a:ext cx="11281354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accent5"/>
                </a:solidFill>
              </a:rPr>
              <a:t>Why </a:t>
            </a:r>
            <a:r>
              <a:rPr lang="en-GB" sz="2400" b="1" baseline="30000" dirty="0">
                <a:solidFill>
                  <a:schemeClr val="accent5"/>
                </a:solidFill>
              </a:rPr>
              <a:t>64</a:t>
            </a:r>
            <a:r>
              <a:rPr lang="en-GB" sz="2400" b="1" dirty="0">
                <a:solidFill>
                  <a:schemeClr val="accent5"/>
                </a:solidFill>
              </a:rPr>
              <a:t>Zn?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AD3CD45A-7F8A-7FA0-CE1D-3664A8536779}"/>
              </a:ext>
            </a:extLst>
          </p:cNvPr>
          <p:cNvSpPr/>
          <p:nvPr/>
        </p:nvSpPr>
        <p:spPr>
          <a:xfrm>
            <a:off x="5453676" y="3790801"/>
            <a:ext cx="774286" cy="15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4039560-8B2E-BEFD-4E84-B6FBA87BF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46D61FC-0CA6-6731-73D6-39FF76660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77" name="Picture 176">
            <a:extLst>
              <a:ext uri="{FF2B5EF4-FFF2-40B4-BE49-F238E27FC236}">
                <a16:creationId xmlns:a16="http://schemas.microsoft.com/office/drawing/2014/main" id="{93EF9F92-E981-51DD-1327-7AF07B970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6817"/>
            <a:ext cx="8156898" cy="3420000"/>
          </a:xfrm>
          <a:prstGeom prst="rect">
            <a:avLst/>
          </a:prstGeom>
        </p:spPr>
      </p:pic>
      <p:pic>
        <p:nvPicPr>
          <p:cNvPr id="176" name="Picture 175" descr="A screenshot of a periodic table&#10;&#10;AI-generated content may be incorrect.">
            <a:extLst>
              <a:ext uri="{FF2B5EF4-FFF2-40B4-BE49-F238E27FC236}">
                <a16:creationId xmlns:a16="http://schemas.microsoft.com/office/drawing/2014/main" id="{EEDD08A3-2956-E3CE-0855-C9E78DA782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091" y="1532536"/>
            <a:ext cx="4263796" cy="190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7598FD99-DD79-9142-4E8E-3D7FE3C4536F}"/>
                  </a:ext>
                </a:extLst>
              </p:cNvPr>
              <p:cNvSpPr txBox="1"/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2000" dirty="0"/>
                  <a:t>PDR depend on N/Z and quadrupole deformation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2000" dirty="0"/>
              </a:p>
              <a:p>
                <a:pPr>
                  <a:lnSpc>
                    <a:spcPct val="120000"/>
                  </a:lnSpc>
                </a:pPr>
                <a:r>
                  <a:rPr lang="en-IT" sz="2000" dirty="0"/>
                  <a:t>The nucleus with the highest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T" sz="2000" dirty="0"/>
                  <a:t> in A=60 mass region is </a:t>
                </a:r>
                <a:r>
                  <a:rPr lang="en-IT" sz="2000" baseline="30000" dirty="0"/>
                  <a:t>64</a:t>
                </a:r>
                <a:r>
                  <a:rPr lang="en-IT" sz="2000" dirty="0"/>
                  <a:t>Zn.</a:t>
                </a: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7598FD99-DD79-9142-4E8E-3D7FE3C45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blipFill>
                <a:blip r:embed="rId5"/>
                <a:stretch>
                  <a:fillRect l="-903" b="-125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Rectangle 178">
            <a:extLst>
              <a:ext uri="{FF2B5EF4-FFF2-40B4-BE49-F238E27FC236}">
                <a16:creationId xmlns:a16="http://schemas.microsoft.com/office/drawing/2014/main" id="{CF8B256D-E2F8-542E-078E-12A96EFDA76A}"/>
              </a:ext>
            </a:extLst>
          </p:cNvPr>
          <p:cNvSpPr/>
          <p:nvPr/>
        </p:nvSpPr>
        <p:spPr>
          <a:xfrm>
            <a:off x="9904877" y="1556872"/>
            <a:ext cx="601579" cy="63288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4151EB4-7B5F-739D-6EA2-5951DDB8E170}"/>
              </a:ext>
            </a:extLst>
          </p:cNvPr>
          <p:cNvSpPr txBox="1"/>
          <p:nvPr/>
        </p:nvSpPr>
        <p:spPr>
          <a:xfrm>
            <a:off x="8147754" y="3575187"/>
            <a:ext cx="3297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dirty="0">
                <a:solidFill>
                  <a:schemeClr val="accent5"/>
                </a:solidFill>
              </a:rPr>
              <a:t>The ongoing experiment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E4381B90-C482-E823-0455-80BDB856367F}"/>
              </a:ext>
            </a:extLst>
          </p:cNvPr>
          <p:cNvCxnSpPr>
            <a:cxnSpLocks/>
          </p:cNvCxnSpPr>
          <p:nvPr/>
        </p:nvCxnSpPr>
        <p:spPr>
          <a:xfrm flipV="1">
            <a:off x="9796337" y="2184811"/>
            <a:ext cx="360000" cy="1424663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84229BB9-E886-A7CD-0191-D05167BB9D2C}"/>
              </a:ext>
            </a:extLst>
          </p:cNvPr>
          <p:cNvSpPr txBox="1"/>
          <p:nvPr/>
        </p:nvSpPr>
        <p:spPr>
          <a:xfrm>
            <a:off x="446533" y="5903354"/>
            <a:ext cx="75206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R.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Massarczyk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Phys. Rev. Lett. 112, 072501 (2014)</a:t>
            </a:r>
            <a:r>
              <a:rPr lang="en-IT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1472A0-49DF-CF1D-A403-9D5ECF9D2DE7}"/>
              </a:ext>
            </a:extLst>
          </p:cNvPr>
          <p:cNvSpPr/>
          <p:nvPr/>
        </p:nvSpPr>
        <p:spPr>
          <a:xfrm>
            <a:off x="747081" y="2806607"/>
            <a:ext cx="86497" cy="259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ADDA67-0FCF-D031-1A5B-48DC54ED3C0C}"/>
              </a:ext>
            </a:extLst>
          </p:cNvPr>
          <p:cNvSpPr/>
          <p:nvPr/>
        </p:nvSpPr>
        <p:spPr>
          <a:xfrm>
            <a:off x="2246565" y="2806607"/>
            <a:ext cx="86497" cy="259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B92B30-A72B-3746-2925-ED9274D926FD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391649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E96C-E73C-987A-DCBD-8628108F6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CAE23-E441-6023-C1C6-51B824E6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ONGOING: PDR in </a:t>
            </a:r>
            <a:r>
              <a:rPr lang="en-IT" baseline="30000" dirty="0"/>
              <a:t>64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25013-C321-E1FE-8AC1-D9B7188A448E}"/>
              </a:ext>
            </a:extLst>
          </p:cNvPr>
          <p:cNvSpPr txBox="1"/>
          <p:nvPr/>
        </p:nvSpPr>
        <p:spPr>
          <a:xfrm>
            <a:off x="397421" y="1131320"/>
            <a:ext cx="11281354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accent5"/>
                </a:solidFill>
              </a:rPr>
              <a:t>Why </a:t>
            </a:r>
            <a:r>
              <a:rPr lang="en-GB" sz="2400" b="1" baseline="30000" dirty="0">
                <a:solidFill>
                  <a:schemeClr val="accent5"/>
                </a:solidFill>
              </a:rPr>
              <a:t>64</a:t>
            </a:r>
            <a:r>
              <a:rPr lang="en-GB" sz="2400" b="1" dirty="0">
                <a:solidFill>
                  <a:schemeClr val="accent5"/>
                </a:solidFill>
              </a:rPr>
              <a:t>Zn?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CED55FF-B49D-E671-1F76-CF4EE5C46E9E}"/>
              </a:ext>
            </a:extLst>
          </p:cNvPr>
          <p:cNvSpPr/>
          <p:nvPr/>
        </p:nvSpPr>
        <p:spPr>
          <a:xfrm>
            <a:off x="5453676" y="3790801"/>
            <a:ext cx="774286" cy="15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14E64101-8748-0C98-F304-4ECA5CA5B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11B03A4E-6C9E-964C-0029-4AA19ECB3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77" name="Picture 176">
            <a:extLst>
              <a:ext uri="{FF2B5EF4-FFF2-40B4-BE49-F238E27FC236}">
                <a16:creationId xmlns:a16="http://schemas.microsoft.com/office/drawing/2014/main" id="{99F1F745-8CF2-2DC5-F6C6-C2672742C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6817"/>
            <a:ext cx="8156898" cy="3420000"/>
          </a:xfrm>
          <a:prstGeom prst="rect">
            <a:avLst/>
          </a:prstGeom>
        </p:spPr>
      </p:pic>
      <p:pic>
        <p:nvPicPr>
          <p:cNvPr id="176" name="Picture 175" descr="A screenshot of a periodic table&#10;&#10;AI-generated content may be incorrect.">
            <a:extLst>
              <a:ext uri="{FF2B5EF4-FFF2-40B4-BE49-F238E27FC236}">
                <a16:creationId xmlns:a16="http://schemas.microsoft.com/office/drawing/2014/main" id="{3854E547-7A1D-18C5-F0F4-662132653F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091" y="1532536"/>
            <a:ext cx="4263796" cy="190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B5F86992-8FF6-1356-621F-534CFE29E089}"/>
                  </a:ext>
                </a:extLst>
              </p:cNvPr>
              <p:cNvSpPr txBox="1"/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2000" dirty="0"/>
                  <a:t>PDR depend on N/Z and quadrupole deformation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2000" dirty="0"/>
              </a:p>
              <a:p>
                <a:pPr>
                  <a:lnSpc>
                    <a:spcPct val="120000"/>
                  </a:lnSpc>
                </a:pPr>
                <a:r>
                  <a:rPr lang="en-IT" sz="2000" dirty="0"/>
                  <a:t>The nucleus with the highest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T" sz="2000" dirty="0"/>
                  <a:t> in A=60 mass region is </a:t>
                </a:r>
                <a:r>
                  <a:rPr lang="en-IT" sz="2000" baseline="30000" dirty="0"/>
                  <a:t>64</a:t>
                </a:r>
                <a:r>
                  <a:rPr lang="en-IT" sz="2000" dirty="0"/>
                  <a:t>Zn.</a:t>
                </a: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B5F86992-8FF6-1356-621F-534CFE29E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blipFill>
                <a:blip r:embed="rId5"/>
                <a:stretch>
                  <a:fillRect l="-903" b="-125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Rectangle 178">
            <a:extLst>
              <a:ext uri="{FF2B5EF4-FFF2-40B4-BE49-F238E27FC236}">
                <a16:creationId xmlns:a16="http://schemas.microsoft.com/office/drawing/2014/main" id="{59C0E58B-0653-3F93-5304-71DA34861BDD}"/>
              </a:ext>
            </a:extLst>
          </p:cNvPr>
          <p:cNvSpPr/>
          <p:nvPr/>
        </p:nvSpPr>
        <p:spPr>
          <a:xfrm>
            <a:off x="9904877" y="1556872"/>
            <a:ext cx="601579" cy="63288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8EACFA3F-8A4A-2B58-0465-D4C39F7778CF}"/>
              </a:ext>
            </a:extLst>
          </p:cNvPr>
          <p:cNvSpPr txBox="1"/>
          <p:nvPr/>
        </p:nvSpPr>
        <p:spPr>
          <a:xfrm>
            <a:off x="8147754" y="3575187"/>
            <a:ext cx="3297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dirty="0">
                <a:solidFill>
                  <a:schemeClr val="accent5"/>
                </a:solidFill>
              </a:rPr>
              <a:t>The ongoing experiment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288399F5-F964-B488-B4B5-9B8736FCAE00}"/>
              </a:ext>
            </a:extLst>
          </p:cNvPr>
          <p:cNvCxnSpPr>
            <a:cxnSpLocks/>
          </p:cNvCxnSpPr>
          <p:nvPr/>
        </p:nvCxnSpPr>
        <p:spPr>
          <a:xfrm flipV="1">
            <a:off x="9796337" y="2184811"/>
            <a:ext cx="360000" cy="1424663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F54EDC33-543D-B4FC-52A3-004DDBB0C962}"/>
              </a:ext>
            </a:extLst>
          </p:cNvPr>
          <p:cNvSpPr txBox="1"/>
          <p:nvPr/>
        </p:nvSpPr>
        <p:spPr>
          <a:xfrm>
            <a:off x="446533" y="5903354"/>
            <a:ext cx="75206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R.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Massarczyk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Phys. Rev. Lett. 112, 072501 (2014)</a:t>
            </a:r>
            <a:r>
              <a:rPr lang="en-IT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6698B0-7DA6-C542-2B10-5E301E629A75}"/>
              </a:ext>
            </a:extLst>
          </p:cNvPr>
          <p:cNvSpPr/>
          <p:nvPr/>
        </p:nvSpPr>
        <p:spPr>
          <a:xfrm>
            <a:off x="7035354" y="2818984"/>
            <a:ext cx="86497" cy="259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766923-5C70-2730-8DEA-8B16386F27D4}"/>
              </a:ext>
            </a:extLst>
          </p:cNvPr>
          <p:cNvSpPr/>
          <p:nvPr/>
        </p:nvSpPr>
        <p:spPr>
          <a:xfrm>
            <a:off x="6065108" y="2818964"/>
            <a:ext cx="86497" cy="259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D18360-1FDB-432E-4152-AC71FA78329D}"/>
              </a:ext>
            </a:extLst>
          </p:cNvPr>
          <p:cNvSpPr/>
          <p:nvPr/>
        </p:nvSpPr>
        <p:spPr>
          <a:xfrm>
            <a:off x="747081" y="2806607"/>
            <a:ext cx="86497" cy="259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0DDD32-AE5B-E0E2-24B9-D73AF68B9FBD}"/>
              </a:ext>
            </a:extLst>
          </p:cNvPr>
          <p:cNvSpPr/>
          <p:nvPr/>
        </p:nvSpPr>
        <p:spPr>
          <a:xfrm>
            <a:off x="2246565" y="2806607"/>
            <a:ext cx="86497" cy="259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B8B34E-5004-A5C2-8737-9A35400F62F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0839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A6514-0C1B-9E14-F83B-9C790B038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90D4F-081A-B509-0514-50EE02E4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ONGOING: PDR in </a:t>
            </a:r>
            <a:r>
              <a:rPr lang="en-IT" baseline="30000" dirty="0"/>
              <a:t>64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0261D0-6C19-9A59-833D-8AF8CA5328BD}"/>
              </a:ext>
            </a:extLst>
          </p:cNvPr>
          <p:cNvSpPr txBox="1"/>
          <p:nvPr/>
        </p:nvSpPr>
        <p:spPr>
          <a:xfrm>
            <a:off x="397421" y="1131320"/>
            <a:ext cx="11281354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chemeClr val="accent5"/>
                </a:solidFill>
              </a:rPr>
              <a:t>Why </a:t>
            </a:r>
            <a:r>
              <a:rPr lang="en-GB" sz="2400" b="1" baseline="30000" dirty="0">
                <a:solidFill>
                  <a:schemeClr val="accent5"/>
                </a:solidFill>
              </a:rPr>
              <a:t>64</a:t>
            </a:r>
            <a:r>
              <a:rPr lang="en-GB" sz="2400" b="1" dirty="0">
                <a:solidFill>
                  <a:schemeClr val="accent5"/>
                </a:solidFill>
              </a:rPr>
              <a:t>Zn? 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8847E9B9-4E36-6297-A016-6DA381A43835}"/>
              </a:ext>
            </a:extLst>
          </p:cNvPr>
          <p:cNvSpPr/>
          <p:nvPr/>
        </p:nvSpPr>
        <p:spPr>
          <a:xfrm>
            <a:off x="5453676" y="3790801"/>
            <a:ext cx="774286" cy="15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B1717CF-69FC-6D88-E9BF-C38715688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A52D65F-03D2-1F35-8DCF-916BEEF8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77" name="Picture 176">
            <a:extLst>
              <a:ext uri="{FF2B5EF4-FFF2-40B4-BE49-F238E27FC236}">
                <a16:creationId xmlns:a16="http://schemas.microsoft.com/office/drawing/2014/main" id="{B566BE24-6816-559F-48E9-256A33BAE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6817"/>
            <a:ext cx="8156898" cy="3420000"/>
          </a:xfrm>
          <a:prstGeom prst="rect">
            <a:avLst/>
          </a:prstGeom>
        </p:spPr>
      </p:pic>
      <p:pic>
        <p:nvPicPr>
          <p:cNvPr id="176" name="Picture 175" descr="A screenshot of a periodic table&#10;&#10;AI-generated content may be incorrect.">
            <a:extLst>
              <a:ext uri="{FF2B5EF4-FFF2-40B4-BE49-F238E27FC236}">
                <a16:creationId xmlns:a16="http://schemas.microsoft.com/office/drawing/2014/main" id="{2416573D-77DB-93D4-074E-EB9EEFF36B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091" y="1532536"/>
            <a:ext cx="4263796" cy="190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2593600-8BCD-259B-CDBD-CDF7F6F3FAC3}"/>
                  </a:ext>
                </a:extLst>
              </p:cNvPr>
              <p:cNvSpPr txBox="1"/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2000" dirty="0"/>
                  <a:t>PDR depend on N/Z and quadrupole deformation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sz="2000" dirty="0"/>
              </a:p>
              <a:p>
                <a:pPr>
                  <a:lnSpc>
                    <a:spcPct val="120000"/>
                  </a:lnSpc>
                </a:pPr>
                <a:r>
                  <a:rPr lang="en-IT" sz="2000" dirty="0"/>
                  <a:t>The nucleus with the highest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IT" sz="2000" dirty="0"/>
                  <a:t> in A=60 mass region is </a:t>
                </a:r>
                <a:r>
                  <a:rPr lang="en-IT" sz="2000" baseline="30000" dirty="0"/>
                  <a:t>64</a:t>
                </a:r>
                <a:r>
                  <a:rPr lang="en-IT" sz="2000" dirty="0"/>
                  <a:t>Zn.</a:t>
                </a:r>
              </a:p>
            </p:txBody>
          </p:sp>
        </mc:Choice>
        <mc:Fallback xmlns=""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D2593600-8BCD-259B-CDBD-CDF7F6F3F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589572"/>
                <a:ext cx="7035136" cy="799771"/>
              </a:xfrm>
              <a:prstGeom prst="rect">
                <a:avLst/>
              </a:prstGeom>
              <a:blipFill>
                <a:blip r:embed="rId5"/>
                <a:stretch>
                  <a:fillRect l="-903" b="-125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9" name="Rectangle 178">
            <a:extLst>
              <a:ext uri="{FF2B5EF4-FFF2-40B4-BE49-F238E27FC236}">
                <a16:creationId xmlns:a16="http://schemas.microsoft.com/office/drawing/2014/main" id="{D60D2DDB-4554-6E44-429B-BC89B1A71139}"/>
              </a:ext>
            </a:extLst>
          </p:cNvPr>
          <p:cNvSpPr/>
          <p:nvPr/>
        </p:nvSpPr>
        <p:spPr>
          <a:xfrm>
            <a:off x="9904877" y="1556872"/>
            <a:ext cx="601579" cy="632883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F8C137F-8256-C015-4B1D-BB1C2486B7E0}"/>
              </a:ext>
            </a:extLst>
          </p:cNvPr>
          <p:cNvSpPr txBox="1"/>
          <p:nvPr/>
        </p:nvSpPr>
        <p:spPr>
          <a:xfrm>
            <a:off x="8147754" y="3575187"/>
            <a:ext cx="3297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dirty="0">
                <a:solidFill>
                  <a:schemeClr val="accent5"/>
                </a:solidFill>
              </a:rPr>
              <a:t>The ongoing experiment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C182A082-6693-B53B-0134-F716266680EE}"/>
              </a:ext>
            </a:extLst>
          </p:cNvPr>
          <p:cNvCxnSpPr>
            <a:cxnSpLocks/>
          </p:cNvCxnSpPr>
          <p:nvPr/>
        </p:nvCxnSpPr>
        <p:spPr>
          <a:xfrm flipV="1">
            <a:off x="9796337" y="2184811"/>
            <a:ext cx="360000" cy="1424663"/>
          </a:xfrm>
          <a:prstGeom prst="straightConnector1">
            <a:avLst/>
          </a:prstGeom>
          <a:ln w="571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DF880274-042B-56B5-7F0E-AA979ED6B6CF}"/>
              </a:ext>
            </a:extLst>
          </p:cNvPr>
          <p:cNvSpPr txBox="1"/>
          <p:nvPr/>
        </p:nvSpPr>
        <p:spPr>
          <a:xfrm>
            <a:off x="8015741" y="4330172"/>
            <a:ext cx="3778271" cy="1548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noProof="0" dirty="0"/>
              <a:t>In Zn isotopes case, too, a complementary experiment on HOT-PDR will be proposed at the IFIN-HH tandem.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4F609C9-05EF-892F-F40D-8B3F407F1E90}"/>
              </a:ext>
            </a:extLst>
          </p:cNvPr>
          <p:cNvSpPr txBox="1"/>
          <p:nvPr/>
        </p:nvSpPr>
        <p:spPr>
          <a:xfrm>
            <a:off x="446533" y="5903354"/>
            <a:ext cx="75206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R. </a:t>
            </a:r>
            <a:r>
              <a:rPr lang="en-GB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Massarczyk</a:t>
            </a:r>
            <a:r>
              <a:rPr lang="en-GB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Phys. Rev. Lett. 112, 072501 (2014)</a:t>
            </a:r>
            <a:r>
              <a:rPr lang="en-IT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E6AB47-E16E-FDCF-1426-CE941A8E5A2B}"/>
              </a:ext>
            </a:extLst>
          </p:cNvPr>
          <p:cNvSpPr/>
          <p:nvPr/>
        </p:nvSpPr>
        <p:spPr>
          <a:xfrm>
            <a:off x="7035354" y="2818984"/>
            <a:ext cx="86497" cy="259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C74A06-1D22-0D61-75A0-537C21ABC72C}"/>
              </a:ext>
            </a:extLst>
          </p:cNvPr>
          <p:cNvSpPr/>
          <p:nvPr/>
        </p:nvSpPr>
        <p:spPr>
          <a:xfrm>
            <a:off x="6065108" y="2818964"/>
            <a:ext cx="86497" cy="259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8F8395-7381-F80A-AC0E-165D158BDC8E}"/>
              </a:ext>
            </a:extLst>
          </p:cNvPr>
          <p:cNvSpPr/>
          <p:nvPr/>
        </p:nvSpPr>
        <p:spPr>
          <a:xfrm>
            <a:off x="747081" y="2806607"/>
            <a:ext cx="86497" cy="259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6E1711-269E-1811-7984-BADAB51FF2DE}"/>
              </a:ext>
            </a:extLst>
          </p:cNvPr>
          <p:cNvSpPr/>
          <p:nvPr/>
        </p:nvSpPr>
        <p:spPr>
          <a:xfrm>
            <a:off x="2246565" y="2806607"/>
            <a:ext cx="86497" cy="2592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299C03-B1EF-A757-9A46-C64D957520ED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92083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CFC01-A119-9A4F-87B9-3335854F0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AC126-F19B-6E74-9F32-504EEB1D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The NEW PROPOSAL: PDR in </a:t>
            </a:r>
            <a:r>
              <a:rPr lang="en-IT" baseline="30000" dirty="0"/>
              <a:t>66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F306D-D452-2A0C-DD3A-676DE17BC992}"/>
              </a:ext>
            </a:extLst>
          </p:cNvPr>
          <p:cNvSpPr txBox="1"/>
          <p:nvPr/>
        </p:nvSpPr>
        <p:spPr>
          <a:xfrm>
            <a:off x="397421" y="1131320"/>
            <a:ext cx="11281354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rgbClr val="C00000"/>
                </a:solidFill>
              </a:rPr>
              <a:t>Why </a:t>
            </a:r>
            <a:r>
              <a:rPr lang="en-GB" sz="2400" b="1" baseline="30000" dirty="0">
                <a:solidFill>
                  <a:srgbClr val="C00000"/>
                </a:solidFill>
              </a:rPr>
              <a:t>66</a:t>
            </a:r>
            <a:r>
              <a:rPr lang="en-GB" sz="2400" b="1" dirty="0">
                <a:solidFill>
                  <a:srgbClr val="C00000"/>
                </a:solidFill>
              </a:rPr>
              <a:t>Zn? 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E99BDEC-81D9-F8DF-05F5-B6655B3DE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A00D39AD-0226-0740-13CA-0FCBC3A81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76" name="Picture 175" descr="A screenshot of a periodic table&#10;&#10;AI-generated content may be incorrect.">
            <a:extLst>
              <a:ext uri="{FF2B5EF4-FFF2-40B4-BE49-F238E27FC236}">
                <a16:creationId xmlns:a16="http://schemas.microsoft.com/office/drawing/2014/main" id="{65A80D1D-27A5-13B4-4607-21C4BA6FA6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091" y="1313080"/>
            <a:ext cx="4263796" cy="1908000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id="{9BD83479-F195-8166-2F68-AA1D85620209}"/>
              </a:ext>
            </a:extLst>
          </p:cNvPr>
          <p:cNvSpPr txBox="1"/>
          <p:nvPr/>
        </p:nvSpPr>
        <p:spPr>
          <a:xfrm>
            <a:off x="446533" y="1580428"/>
            <a:ext cx="7035136" cy="1548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PDR strength depends on both the N/Z ratio and the quadrupole deformation parameter </a:t>
            </a:r>
            <a:r>
              <a:rPr lang="el-GR" sz="2000" dirty="0"/>
              <a:t>β</a:t>
            </a:r>
            <a:r>
              <a:rPr lang="el-GR" sz="2000" baseline="-25000" dirty="0"/>
              <a:t>2</a:t>
            </a:r>
            <a:r>
              <a:rPr lang="el-GR" sz="2000" dirty="0"/>
              <a:t>​.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000" baseline="30000" dirty="0"/>
              <a:t>66</a:t>
            </a:r>
            <a:r>
              <a:rPr lang="en-GB" sz="2000" dirty="0"/>
              <a:t>Zn is deformed, similarly to </a:t>
            </a:r>
            <a:r>
              <a:rPr lang="en-GB" sz="2000" baseline="30000" dirty="0"/>
              <a:t>64</a:t>
            </a:r>
            <a:r>
              <a:rPr lang="en-GB" sz="2000" dirty="0"/>
              <a:t>Zn.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baseline="30000" dirty="0"/>
              <a:t>66</a:t>
            </a:r>
            <a:r>
              <a:rPr lang="en-GB" sz="2000" dirty="0"/>
              <a:t>Zn and </a:t>
            </a:r>
            <a:r>
              <a:rPr lang="en-GB" sz="2000" baseline="30000" dirty="0"/>
              <a:t>62</a:t>
            </a:r>
            <a:r>
              <a:rPr lang="en-GB" sz="2000" dirty="0"/>
              <a:t>Ni have the same N/Z ratios.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0151D178-4C5D-C233-874A-68EE9DC91830}"/>
              </a:ext>
            </a:extLst>
          </p:cNvPr>
          <p:cNvSpPr/>
          <p:nvPr/>
        </p:nvSpPr>
        <p:spPr>
          <a:xfrm>
            <a:off x="11101752" y="1335020"/>
            <a:ext cx="601579" cy="6328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15D275AE-9EFC-4D2C-2AEC-588BA96E6F49}"/>
              </a:ext>
            </a:extLst>
          </p:cNvPr>
          <p:cNvSpPr txBox="1"/>
          <p:nvPr/>
        </p:nvSpPr>
        <p:spPr>
          <a:xfrm>
            <a:off x="8147754" y="3355731"/>
            <a:ext cx="3297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dirty="0">
                <a:solidFill>
                  <a:srgbClr val="C00000"/>
                </a:solidFill>
              </a:rPr>
              <a:t>This proposal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783C58D5-252F-BD5A-3326-D5428762138D}"/>
              </a:ext>
            </a:extLst>
          </p:cNvPr>
          <p:cNvCxnSpPr>
            <a:cxnSpLocks/>
            <a:stCxn id="180" idx="0"/>
            <a:endCxn id="179" idx="2"/>
          </p:cNvCxnSpPr>
          <p:nvPr/>
        </p:nvCxnSpPr>
        <p:spPr>
          <a:xfrm flipV="1">
            <a:off x="9796337" y="1967903"/>
            <a:ext cx="1606205" cy="138782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7D583C8-6640-9982-DB20-DC7C2D93FFB0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54196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047EE-ACA3-92AC-D528-30D0C015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C4486-D21A-4157-0C5C-532BFD53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The NEW PROPOSAL: PDR in </a:t>
            </a:r>
            <a:r>
              <a:rPr lang="en-IT" baseline="30000" dirty="0"/>
              <a:t>66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96C5F1-1880-622F-E16A-CF61A1949903}"/>
              </a:ext>
            </a:extLst>
          </p:cNvPr>
          <p:cNvSpPr txBox="1"/>
          <p:nvPr/>
        </p:nvSpPr>
        <p:spPr>
          <a:xfrm>
            <a:off x="397421" y="1131320"/>
            <a:ext cx="11281354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rgbClr val="C00000"/>
                </a:solidFill>
              </a:rPr>
              <a:t>Why </a:t>
            </a:r>
            <a:r>
              <a:rPr lang="en-GB" sz="2400" b="1" baseline="30000" dirty="0">
                <a:solidFill>
                  <a:srgbClr val="C00000"/>
                </a:solidFill>
              </a:rPr>
              <a:t>66</a:t>
            </a:r>
            <a:r>
              <a:rPr lang="en-GB" sz="2400" b="1" dirty="0">
                <a:solidFill>
                  <a:srgbClr val="C00000"/>
                </a:solidFill>
              </a:rPr>
              <a:t>Zn? 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4E509035-5FA0-B9E9-4E46-031F896D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D7D27EF9-CD1F-BA00-0A0B-4EBEF720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76" name="Picture 175" descr="A screenshot of a periodic table&#10;&#10;AI-generated content may be incorrect.">
            <a:extLst>
              <a:ext uri="{FF2B5EF4-FFF2-40B4-BE49-F238E27FC236}">
                <a16:creationId xmlns:a16="http://schemas.microsoft.com/office/drawing/2014/main" id="{8C1BAA66-3745-ABAF-D576-67676EC6A7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091" y="1313080"/>
            <a:ext cx="4263796" cy="1908000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id="{81DDAACF-CFFE-7C05-6EEE-BFF0D9E8A332}"/>
              </a:ext>
            </a:extLst>
          </p:cNvPr>
          <p:cNvSpPr txBox="1"/>
          <p:nvPr/>
        </p:nvSpPr>
        <p:spPr>
          <a:xfrm>
            <a:off x="446533" y="1580428"/>
            <a:ext cx="7035136" cy="2286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PDR strength depends on both the N/Z ratio and the quadrupole deformation parameter </a:t>
            </a:r>
            <a:r>
              <a:rPr lang="el-GR" sz="2000" dirty="0"/>
              <a:t>β</a:t>
            </a:r>
            <a:r>
              <a:rPr lang="el-GR" sz="2000" baseline="-25000" dirty="0"/>
              <a:t>2</a:t>
            </a:r>
            <a:r>
              <a:rPr lang="el-GR" sz="2000" dirty="0"/>
              <a:t>​.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000" baseline="30000" dirty="0"/>
              <a:t>66</a:t>
            </a:r>
            <a:r>
              <a:rPr lang="en-GB" sz="2000" dirty="0"/>
              <a:t>Zn is deformed, similarly to </a:t>
            </a:r>
            <a:r>
              <a:rPr lang="en-GB" sz="2000" baseline="30000" dirty="0"/>
              <a:t>64</a:t>
            </a:r>
            <a:r>
              <a:rPr lang="en-GB" sz="2000" dirty="0"/>
              <a:t>Zn.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baseline="30000" dirty="0"/>
              <a:t>66</a:t>
            </a:r>
            <a:r>
              <a:rPr lang="en-GB" sz="2000" dirty="0"/>
              <a:t>Zn and </a:t>
            </a:r>
            <a:r>
              <a:rPr lang="en-GB" sz="2000" baseline="30000" dirty="0"/>
              <a:t>62</a:t>
            </a:r>
            <a:r>
              <a:rPr lang="en-GB" sz="2000" dirty="0"/>
              <a:t>Ni have the same N/Z ratios.</a:t>
            </a:r>
          </a:p>
          <a:p>
            <a:pPr algn="ctr">
              <a:lnSpc>
                <a:spcPct val="120000"/>
              </a:lnSpc>
            </a:pPr>
            <a:r>
              <a:rPr lang="en-GB" sz="2000" b="1" dirty="0">
                <a:solidFill>
                  <a:schemeClr val="accent3"/>
                </a:solidFill>
              </a:rPr>
              <a:t>Comparison with </a:t>
            </a:r>
            <a:r>
              <a:rPr lang="en-GB" sz="2000" b="1" baseline="30000" dirty="0">
                <a:solidFill>
                  <a:schemeClr val="accent3"/>
                </a:solidFill>
              </a:rPr>
              <a:t>62</a:t>
            </a:r>
            <a:r>
              <a:rPr lang="en-GB" sz="2000" b="1" dirty="0">
                <a:solidFill>
                  <a:schemeClr val="accent3"/>
                </a:solidFill>
              </a:rPr>
              <a:t>Ni allows us to disentangle N/Z and deformation effects on the PDR.</a:t>
            </a:r>
            <a:endParaRPr lang="en-IT" sz="2000" b="1" dirty="0">
              <a:solidFill>
                <a:schemeClr val="accent3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0D121004-3FC0-76E1-7A57-D2441D8812A3}"/>
              </a:ext>
            </a:extLst>
          </p:cNvPr>
          <p:cNvSpPr/>
          <p:nvPr/>
        </p:nvSpPr>
        <p:spPr>
          <a:xfrm>
            <a:off x="11101752" y="1335020"/>
            <a:ext cx="601579" cy="6328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C2F3BE5-11F0-4AA7-6313-A226E8A66BA7}"/>
              </a:ext>
            </a:extLst>
          </p:cNvPr>
          <p:cNvSpPr txBox="1"/>
          <p:nvPr/>
        </p:nvSpPr>
        <p:spPr>
          <a:xfrm>
            <a:off x="8147754" y="3355731"/>
            <a:ext cx="3297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dirty="0">
                <a:solidFill>
                  <a:srgbClr val="C00000"/>
                </a:solidFill>
              </a:rPr>
              <a:t>This proposal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23BADBCC-B89D-C373-629C-8DAD57E00F5E}"/>
              </a:ext>
            </a:extLst>
          </p:cNvPr>
          <p:cNvCxnSpPr>
            <a:cxnSpLocks/>
            <a:stCxn id="180" idx="0"/>
            <a:endCxn id="179" idx="2"/>
          </p:cNvCxnSpPr>
          <p:nvPr/>
        </p:nvCxnSpPr>
        <p:spPr>
          <a:xfrm flipV="1">
            <a:off x="9796337" y="1967903"/>
            <a:ext cx="1606205" cy="138782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C61787D-D21A-1683-4DA1-3432CEAEB21C}"/>
              </a:ext>
            </a:extLst>
          </p:cNvPr>
          <p:cNvGrpSpPr>
            <a:grpSpLocks noChangeAspect="1"/>
          </p:cNvGrpSpPr>
          <p:nvPr/>
        </p:nvGrpSpPr>
        <p:grpSpPr>
          <a:xfrm>
            <a:off x="2320259" y="3914051"/>
            <a:ext cx="7551483" cy="2455713"/>
            <a:chOff x="1960736" y="3709289"/>
            <a:chExt cx="8219915" cy="26730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53AE081-ED8B-41DC-6B06-F40F2129C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0736" y="4870374"/>
              <a:ext cx="7201487" cy="151200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F013DCE-D37A-4026-60B2-7D6192CA6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0856" y="3709289"/>
              <a:ext cx="7259795" cy="128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4336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E77D6-86A9-9B1D-7366-08F958EC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38B1B-CD62-DCDD-AF57-63BBFAEAA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The NEW PROPOSAL: PDR in </a:t>
            </a:r>
            <a:r>
              <a:rPr lang="en-IT" baseline="30000" dirty="0"/>
              <a:t>66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42076C-3471-C012-78A7-1427B7091919}"/>
              </a:ext>
            </a:extLst>
          </p:cNvPr>
          <p:cNvSpPr txBox="1"/>
          <p:nvPr/>
        </p:nvSpPr>
        <p:spPr>
          <a:xfrm>
            <a:off x="397421" y="1131320"/>
            <a:ext cx="11281354" cy="509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rgbClr val="C00000"/>
                </a:solidFill>
              </a:rPr>
              <a:t>Why </a:t>
            </a:r>
            <a:r>
              <a:rPr lang="en-GB" sz="2400" b="1" baseline="30000" dirty="0">
                <a:solidFill>
                  <a:srgbClr val="C00000"/>
                </a:solidFill>
              </a:rPr>
              <a:t>66</a:t>
            </a:r>
            <a:r>
              <a:rPr lang="en-GB" sz="2400" b="1" dirty="0">
                <a:solidFill>
                  <a:srgbClr val="C00000"/>
                </a:solidFill>
              </a:rPr>
              <a:t>Zn? 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06DC2049-60E0-32C8-938E-EF56AE39E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71B6E798-FAB0-4D95-BAB9-95AE43862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176" name="Picture 175" descr="A screenshot of a periodic table&#10;&#10;AI-generated content may be incorrect.">
            <a:extLst>
              <a:ext uri="{FF2B5EF4-FFF2-40B4-BE49-F238E27FC236}">
                <a16:creationId xmlns:a16="http://schemas.microsoft.com/office/drawing/2014/main" id="{E7203C09-8E26-E208-6174-9A51156F75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091" y="1313080"/>
            <a:ext cx="4263796" cy="1908000"/>
          </a:xfrm>
          <a:prstGeom prst="rect">
            <a:avLst/>
          </a:prstGeom>
        </p:spPr>
      </p:pic>
      <p:sp>
        <p:nvSpPr>
          <p:cNvPr id="178" name="TextBox 177">
            <a:extLst>
              <a:ext uri="{FF2B5EF4-FFF2-40B4-BE49-F238E27FC236}">
                <a16:creationId xmlns:a16="http://schemas.microsoft.com/office/drawing/2014/main" id="{0AED89F1-531F-FBBB-00E7-6BB9456C845F}"/>
              </a:ext>
            </a:extLst>
          </p:cNvPr>
          <p:cNvSpPr txBox="1"/>
          <p:nvPr/>
        </p:nvSpPr>
        <p:spPr>
          <a:xfrm>
            <a:off x="446533" y="1580428"/>
            <a:ext cx="7035136" cy="2286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PDR strength depends on both the N/Z ratio and the quadrupole deformation parameter </a:t>
            </a:r>
            <a:r>
              <a:rPr lang="el-GR" sz="2000" dirty="0"/>
              <a:t>β</a:t>
            </a:r>
            <a:r>
              <a:rPr lang="el-GR" sz="2000" baseline="-25000" dirty="0"/>
              <a:t>2</a:t>
            </a:r>
            <a:r>
              <a:rPr lang="el-GR" sz="2000" dirty="0"/>
              <a:t>​.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000" baseline="30000" dirty="0"/>
              <a:t>66</a:t>
            </a:r>
            <a:r>
              <a:rPr lang="en-GB" sz="2000" dirty="0"/>
              <a:t>Zn is deformed, similarly to </a:t>
            </a:r>
            <a:r>
              <a:rPr lang="en-GB" sz="2000" baseline="30000" dirty="0"/>
              <a:t>64</a:t>
            </a:r>
            <a:r>
              <a:rPr lang="en-GB" sz="2000" dirty="0"/>
              <a:t>Zn.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baseline="30000" dirty="0"/>
              <a:t>66</a:t>
            </a:r>
            <a:r>
              <a:rPr lang="en-GB" sz="2000" dirty="0"/>
              <a:t>Zn and </a:t>
            </a:r>
            <a:r>
              <a:rPr lang="en-GB" sz="2000" baseline="30000" dirty="0"/>
              <a:t>62</a:t>
            </a:r>
            <a:r>
              <a:rPr lang="en-GB" sz="2000" dirty="0"/>
              <a:t>Ni have the same N/Z ratios.</a:t>
            </a:r>
          </a:p>
          <a:p>
            <a:pPr algn="ctr">
              <a:lnSpc>
                <a:spcPct val="120000"/>
              </a:lnSpc>
            </a:pPr>
            <a:r>
              <a:rPr lang="en-GB" sz="2000" b="1" dirty="0">
                <a:solidFill>
                  <a:schemeClr val="accent3"/>
                </a:solidFill>
              </a:rPr>
              <a:t>Comparison with </a:t>
            </a:r>
            <a:r>
              <a:rPr lang="en-GB" sz="2000" b="1" baseline="30000" dirty="0">
                <a:solidFill>
                  <a:schemeClr val="accent3"/>
                </a:solidFill>
              </a:rPr>
              <a:t>62</a:t>
            </a:r>
            <a:r>
              <a:rPr lang="en-GB" sz="2000" b="1" dirty="0">
                <a:solidFill>
                  <a:schemeClr val="accent3"/>
                </a:solidFill>
              </a:rPr>
              <a:t>Ni allows us to disentangle N/Z and deformation effects on the PDR.</a:t>
            </a:r>
            <a:endParaRPr lang="en-IT" sz="2000" b="1" dirty="0">
              <a:solidFill>
                <a:schemeClr val="accent3"/>
              </a:solidFill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06542E2E-A1BD-C2B0-35E1-A9CE1D952362}"/>
              </a:ext>
            </a:extLst>
          </p:cNvPr>
          <p:cNvSpPr/>
          <p:nvPr/>
        </p:nvSpPr>
        <p:spPr>
          <a:xfrm>
            <a:off x="11101752" y="1335020"/>
            <a:ext cx="601579" cy="6328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D331099B-26E5-2290-9470-443D51F583CF}"/>
              </a:ext>
            </a:extLst>
          </p:cNvPr>
          <p:cNvSpPr txBox="1"/>
          <p:nvPr/>
        </p:nvSpPr>
        <p:spPr>
          <a:xfrm>
            <a:off x="8147754" y="3355731"/>
            <a:ext cx="3297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dirty="0">
                <a:solidFill>
                  <a:srgbClr val="C00000"/>
                </a:solidFill>
              </a:rPr>
              <a:t>This proposal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17F3FB61-1215-4271-5CD6-3A3FCA597411}"/>
              </a:ext>
            </a:extLst>
          </p:cNvPr>
          <p:cNvCxnSpPr>
            <a:cxnSpLocks/>
            <a:stCxn id="180" idx="0"/>
            <a:endCxn id="179" idx="2"/>
          </p:cNvCxnSpPr>
          <p:nvPr/>
        </p:nvCxnSpPr>
        <p:spPr>
          <a:xfrm flipV="1">
            <a:off x="9796337" y="1967903"/>
            <a:ext cx="1606205" cy="138782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A3C3D5D-1109-47B1-E9DD-CFBAF4C56E94}"/>
              </a:ext>
            </a:extLst>
          </p:cNvPr>
          <p:cNvGrpSpPr>
            <a:grpSpLocks noChangeAspect="1"/>
          </p:cNvGrpSpPr>
          <p:nvPr/>
        </p:nvGrpSpPr>
        <p:grpSpPr>
          <a:xfrm>
            <a:off x="2320259" y="3849765"/>
            <a:ext cx="7551483" cy="2520000"/>
            <a:chOff x="1960736" y="3639312"/>
            <a:chExt cx="8219915" cy="27430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8E1E246-E18E-E943-83EE-E48AEB0DA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0736" y="4870374"/>
              <a:ext cx="7201487" cy="151200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310884D-8172-66D7-DFEE-5FB95B8A5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0856" y="3709289"/>
              <a:ext cx="7259795" cy="1281600"/>
            </a:xfrm>
            <a:prstGeom prst="rect">
              <a:avLst/>
            </a:prstGeom>
          </p:spPr>
        </p:pic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B20D7B7-8E41-0440-2F1D-64FAA7DEE17F}"/>
                </a:ext>
              </a:extLst>
            </p:cNvPr>
            <p:cNvSpPr/>
            <p:nvPr/>
          </p:nvSpPr>
          <p:spPr>
            <a:xfrm>
              <a:off x="6303274" y="3639312"/>
              <a:ext cx="499862" cy="475488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ADAC169-417E-9955-FE26-3D0A59CEFBA4}"/>
                </a:ext>
              </a:extLst>
            </p:cNvPr>
            <p:cNvSpPr/>
            <p:nvPr/>
          </p:nvSpPr>
          <p:spPr>
            <a:xfrm>
              <a:off x="5340702" y="5646500"/>
              <a:ext cx="499862" cy="475488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DC2B61B-8EFD-EF44-7ADF-35C6683ACE37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54130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95963-B97E-87AB-C5AA-3472BDDC8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T" sz="3800" dirty="0"/>
              <a:t>ExPERIMENTAL SETUP &amp; EXPERIMEntal tecnique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EA464-48A7-08B9-5F44-64C3B93A0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T" dirty="0"/>
              <a:t>PDR Via (</a:t>
            </a:r>
            <a:r>
              <a:rPr lang="en-IT" cap="none" dirty="0"/>
              <a:t>p,p’</a:t>
            </a:r>
            <a:r>
              <a:rPr lang="en-IT" dirty="0"/>
              <a:t>) Inelastic scattering</a:t>
            </a:r>
          </a:p>
          <a:p>
            <a:endParaRPr lang="en-I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744BF-A174-3F6D-33B8-B6CFE5712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161CB-BD47-986B-DBDC-744876F5B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1794C7-53C9-9586-9A80-8DF7E6C447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971" y="343062"/>
            <a:ext cx="11268000" cy="3017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53F965-3382-779F-A7DE-4BA3BE4270A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35056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DFC60-2749-25BA-4918-647DDA7C2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DA26F26-24E8-2464-470F-6BA56D904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ED9D1DB-E6E3-C724-92EF-1F05E15BC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9123637-21AB-3C99-FE83-72CCF0752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T" dirty="0"/>
              <a:t>Used and Requested Experimental SETUP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BD2D6AC-41FD-F95E-EDB9-A452A4B11D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7448" y="1120201"/>
            <a:ext cx="7617105" cy="518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123F9A-F36C-07FE-14E1-FDE6DB297FB3}"/>
              </a:ext>
            </a:extLst>
          </p:cNvPr>
          <p:cNvSpPr txBox="1"/>
          <p:nvPr/>
        </p:nvSpPr>
        <p:spPr>
          <a:xfrm>
            <a:off x="446533" y="1264474"/>
            <a:ext cx="2253123" cy="339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chemeClr val="accent1"/>
                </a:solidFill>
              </a:rPr>
              <a:t>TARGETs:</a:t>
            </a:r>
          </a:p>
          <a:p>
            <a:pPr>
              <a:lnSpc>
                <a:spcPct val="120000"/>
              </a:lnSpc>
            </a:pPr>
            <a:r>
              <a:rPr lang="en-IT" sz="2000" baseline="30000" dirty="0"/>
              <a:t>64</a:t>
            </a:r>
            <a:r>
              <a:rPr lang="en-IT" sz="2000" dirty="0"/>
              <a:t>Ni 30 mg/cm</a:t>
            </a:r>
            <a:r>
              <a:rPr lang="en-IT" sz="2000" baseline="30000" dirty="0"/>
              <a:t>2</a:t>
            </a:r>
            <a:r>
              <a:rPr lang="en-IT" sz="2000" dirty="0"/>
              <a:t>  </a:t>
            </a:r>
            <a:r>
              <a:rPr lang="en-IT" sz="2000" baseline="30000" dirty="0"/>
              <a:t>62</a:t>
            </a:r>
            <a:r>
              <a:rPr lang="en-IT" sz="2000" dirty="0"/>
              <a:t>Ni 100 mg/cm</a:t>
            </a:r>
            <a:r>
              <a:rPr lang="en-IT" sz="2000" baseline="30000" dirty="0"/>
              <a:t>2</a:t>
            </a:r>
            <a:endParaRPr lang="en-IT" sz="2000" dirty="0"/>
          </a:p>
          <a:p>
            <a:pPr>
              <a:lnSpc>
                <a:spcPct val="120000"/>
              </a:lnSpc>
            </a:pPr>
            <a:r>
              <a:rPr lang="en-IT" sz="2000" baseline="30000" dirty="0"/>
              <a:t>58</a:t>
            </a:r>
            <a:r>
              <a:rPr lang="en-IT" sz="2000" dirty="0"/>
              <a:t>Ni 200 mg/cm</a:t>
            </a:r>
            <a:r>
              <a:rPr lang="en-IT" sz="2000" baseline="30000" dirty="0"/>
              <a:t>2</a:t>
            </a:r>
          </a:p>
          <a:p>
            <a:pPr>
              <a:lnSpc>
                <a:spcPct val="120000"/>
              </a:lnSpc>
            </a:pPr>
            <a:r>
              <a:rPr lang="en-IT" sz="2000" baseline="30000" dirty="0"/>
              <a:t>64</a:t>
            </a:r>
            <a:r>
              <a:rPr lang="en-IT" sz="2000" dirty="0"/>
              <a:t>Zn 50 mg/cm</a:t>
            </a:r>
            <a:r>
              <a:rPr lang="en-IT" sz="2000" baseline="30000" dirty="0"/>
              <a:t>2</a:t>
            </a:r>
          </a:p>
          <a:p>
            <a:pPr>
              <a:lnSpc>
                <a:spcPct val="120000"/>
              </a:lnSpc>
            </a:pPr>
            <a:r>
              <a:rPr lang="en-IT" sz="2000" b="1" baseline="30000" dirty="0">
                <a:solidFill>
                  <a:srgbClr val="C00000"/>
                </a:solidFill>
              </a:rPr>
              <a:t>66</a:t>
            </a:r>
            <a:r>
              <a:rPr lang="en-IT" sz="2000" b="1" dirty="0">
                <a:solidFill>
                  <a:srgbClr val="C00000"/>
                </a:solidFill>
              </a:rPr>
              <a:t>Zn 23 mg/cm</a:t>
            </a:r>
            <a:r>
              <a:rPr lang="en-IT" sz="2000" b="1" baseline="30000" dirty="0">
                <a:solidFill>
                  <a:srgbClr val="C00000"/>
                </a:solidFill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PROTON BEAM: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180 MeV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0.4 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35A743-9978-1A99-D218-CFDFFB6EE66F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2597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BFA8A-7DC7-2A88-7A27-20CD3A1C1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33005A6-3230-F4ED-1287-ADA247364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5EE214E-185E-C2AA-12F6-725108190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0CE4266-10BD-40DD-6AD6-AD1E4A2E5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T" dirty="0"/>
              <a:t>Used and Requested Experimental SETUP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68289CF-4AA8-D324-DA90-FEC0747CBA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7448" y="1120201"/>
            <a:ext cx="7617105" cy="518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3F55BC-1735-0937-CC83-94D49EC8D3EB}"/>
              </a:ext>
            </a:extLst>
          </p:cNvPr>
          <p:cNvSpPr txBox="1"/>
          <p:nvPr/>
        </p:nvSpPr>
        <p:spPr>
          <a:xfrm>
            <a:off x="446533" y="1264474"/>
            <a:ext cx="2253123" cy="339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chemeClr val="accent1"/>
                </a:solidFill>
              </a:rPr>
              <a:t>TARGETs:</a:t>
            </a:r>
          </a:p>
          <a:p>
            <a:pPr>
              <a:lnSpc>
                <a:spcPct val="120000"/>
              </a:lnSpc>
            </a:pPr>
            <a:r>
              <a:rPr lang="en-IT" sz="2000" baseline="30000" dirty="0"/>
              <a:t>64</a:t>
            </a:r>
            <a:r>
              <a:rPr lang="en-IT" sz="2000" dirty="0"/>
              <a:t>Ni 30 mg/cm</a:t>
            </a:r>
            <a:r>
              <a:rPr lang="en-IT" sz="2000" baseline="30000" dirty="0"/>
              <a:t>2</a:t>
            </a:r>
            <a:r>
              <a:rPr lang="en-IT" sz="2000" dirty="0"/>
              <a:t>  </a:t>
            </a:r>
            <a:r>
              <a:rPr lang="en-IT" sz="2000" baseline="30000" dirty="0"/>
              <a:t>62</a:t>
            </a:r>
            <a:r>
              <a:rPr lang="en-IT" sz="2000" dirty="0"/>
              <a:t>Ni 100 mg/cm</a:t>
            </a:r>
            <a:r>
              <a:rPr lang="en-IT" sz="2000" baseline="30000" dirty="0"/>
              <a:t>2</a:t>
            </a:r>
            <a:endParaRPr lang="en-IT" sz="2000" dirty="0"/>
          </a:p>
          <a:p>
            <a:pPr>
              <a:lnSpc>
                <a:spcPct val="120000"/>
              </a:lnSpc>
            </a:pPr>
            <a:r>
              <a:rPr lang="en-IT" sz="2000" baseline="30000" dirty="0"/>
              <a:t>58</a:t>
            </a:r>
            <a:r>
              <a:rPr lang="en-IT" sz="2000" dirty="0"/>
              <a:t>Ni 200 mg/cm</a:t>
            </a:r>
            <a:r>
              <a:rPr lang="en-IT" sz="2000" baseline="30000" dirty="0"/>
              <a:t>2</a:t>
            </a:r>
          </a:p>
          <a:p>
            <a:pPr>
              <a:lnSpc>
                <a:spcPct val="120000"/>
              </a:lnSpc>
            </a:pPr>
            <a:r>
              <a:rPr lang="en-IT" sz="2000" baseline="30000" dirty="0"/>
              <a:t>64</a:t>
            </a:r>
            <a:r>
              <a:rPr lang="en-IT" sz="2000" dirty="0"/>
              <a:t>Zn 50 mg/cm</a:t>
            </a:r>
            <a:r>
              <a:rPr lang="en-IT" sz="2000" baseline="30000" dirty="0"/>
              <a:t>2</a:t>
            </a:r>
          </a:p>
          <a:p>
            <a:pPr>
              <a:lnSpc>
                <a:spcPct val="120000"/>
              </a:lnSpc>
            </a:pPr>
            <a:r>
              <a:rPr lang="en-IT" sz="2000" b="1" baseline="30000" dirty="0">
                <a:solidFill>
                  <a:srgbClr val="C00000"/>
                </a:solidFill>
              </a:rPr>
              <a:t>66</a:t>
            </a:r>
            <a:r>
              <a:rPr lang="en-IT" sz="2000" b="1" dirty="0">
                <a:solidFill>
                  <a:srgbClr val="C00000"/>
                </a:solidFill>
              </a:rPr>
              <a:t>Zn 23 mg/cm</a:t>
            </a:r>
            <a:r>
              <a:rPr lang="en-IT" sz="2000" b="1" baseline="30000" dirty="0">
                <a:solidFill>
                  <a:srgbClr val="C00000"/>
                </a:solidFill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PROTON BEAM: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180 MeV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0.4 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810770-519C-B973-D0AB-6A06FFACD46F}"/>
              </a:ext>
            </a:extLst>
          </p:cNvPr>
          <p:cNvSpPr txBox="1"/>
          <p:nvPr/>
        </p:nvSpPr>
        <p:spPr>
          <a:xfrm>
            <a:off x="9379385" y="1134741"/>
            <a:ext cx="2338598" cy="2888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b="1" dirty="0">
                <a:solidFill>
                  <a:schemeClr val="accent5"/>
                </a:solidFill>
              </a:rPr>
              <a:t>32 KRATTA TELESCOPES</a:t>
            </a:r>
            <a:r>
              <a:rPr lang="en-IT" sz="2000" dirty="0">
                <a:solidFill>
                  <a:schemeClr val="accent5"/>
                </a:solidFill>
              </a:rPr>
              <a:t>:</a:t>
            </a:r>
          </a:p>
          <a:p>
            <a:pPr algn="r">
              <a:lnSpc>
                <a:spcPct val="120000"/>
              </a:lnSpc>
            </a:pPr>
            <a:r>
              <a:rPr lang="en-IT" sz="2000" dirty="0"/>
              <a:t>6 column of 5 detectos each</a:t>
            </a:r>
          </a:p>
          <a:p>
            <a:pPr algn="r">
              <a:lnSpc>
                <a:spcPct val="120000"/>
              </a:lnSpc>
            </a:pPr>
            <a:r>
              <a:rPr lang="en-GB" sz="2000" dirty="0"/>
              <a:t>R</a:t>
            </a:r>
            <a:r>
              <a:rPr lang="en-IT" sz="2000" dirty="0"/>
              <a:t>esolution: </a:t>
            </a:r>
            <a:br>
              <a:rPr lang="en-IT" sz="2000" dirty="0"/>
            </a:br>
            <a:r>
              <a:rPr lang="en-IT" sz="2000" dirty="0"/>
              <a:t>2 MeV (FWHM)</a:t>
            </a:r>
          </a:p>
          <a:p>
            <a:pPr algn="r">
              <a:lnSpc>
                <a:spcPct val="120000"/>
              </a:lnSpc>
            </a:pPr>
            <a:r>
              <a:rPr lang="en-IT" sz="2000" dirty="0"/>
              <a:t>Angular resolution: 0.8°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C6B9A9-CC17-9B55-D4C6-339BEC42C30E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50321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10C51-456E-0CF4-37BD-68918AADE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8628475-CD67-279F-5B72-CAE91228B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08DFCBC-F6A9-CACE-D28A-76134B57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85A1D3D-81BA-FE4F-71E0-4ED12B539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T" dirty="0"/>
              <a:t>Used and Requested Experimental SETUP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F0828CD-D2E2-7DF1-2A21-16303FD5A7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7448" y="1120201"/>
            <a:ext cx="7617105" cy="518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49D12A-9136-C9EE-819D-7481755CD5D4}"/>
              </a:ext>
            </a:extLst>
          </p:cNvPr>
          <p:cNvSpPr txBox="1"/>
          <p:nvPr/>
        </p:nvSpPr>
        <p:spPr>
          <a:xfrm>
            <a:off x="446533" y="1264474"/>
            <a:ext cx="2253123" cy="339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chemeClr val="accent1"/>
                </a:solidFill>
              </a:rPr>
              <a:t>TARGETs:</a:t>
            </a:r>
          </a:p>
          <a:p>
            <a:pPr>
              <a:lnSpc>
                <a:spcPct val="120000"/>
              </a:lnSpc>
            </a:pPr>
            <a:r>
              <a:rPr lang="en-IT" sz="2000" baseline="30000" dirty="0"/>
              <a:t>64</a:t>
            </a:r>
            <a:r>
              <a:rPr lang="en-IT" sz="2000" dirty="0"/>
              <a:t>Ni 30 mg/cm</a:t>
            </a:r>
            <a:r>
              <a:rPr lang="en-IT" sz="2000" baseline="30000" dirty="0"/>
              <a:t>2</a:t>
            </a:r>
            <a:r>
              <a:rPr lang="en-IT" sz="2000" dirty="0"/>
              <a:t>  </a:t>
            </a:r>
            <a:r>
              <a:rPr lang="en-IT" sz="2000" baseline="30000" dirty="0"/>
              <a:t>62</a:t>
            </a:r>
            <a:r>
              <a:rPr lang="en-IT" sz="2000" dirty="0"/>
              <a:t>Ni 100 mg/cm</a:t>
            </a:r>
            <a:r>
              <a:rPr lang="en-IT" sz="2000" baseline="30000" dirty="0"/>
              <a:t>2</a:t>
            </a:r>
            <a:endParaRPr lang="en-IT" sz="2000" dirty="0"/>
          </a:p>
          <a:p>
            <a:pPr>
              <a:lnSpc>
                <a:spcPct val="120000"/>
              </a:lnSpc>
            </a:pPr>
            <a:r>
              <a:rPr lang="en-IT" sz="2000" baseline="30000" dirty="0"/>
              <a:t>58</a:t>
            </a:r>
            <a:r>
              <a:rPr lang="en-IT" sz="2000" dirty="0"/>
              <a:t>Ni 200 mg/cm</a:t>
            </a:r>
            <a:r>
              <a:rPr lang="en-IT" sz="2000" baseline="30000" dirty="0"/>
              <a:t>2</a:t>
            </a:r>
          </a:p>
          <a:p>
            <a:pPr>
              <a:lnSpc>
                <a:spcPct val="120000"/>
              </a:lnSpc>
            </a:pPr>
            <a:r>
              <a:rPr lang="en-IT" sz="2000" baseline="30000" dirty="0"/>
              <a:t>64</a:t>
            </a:r>
            <a:r>
              <a:rPr lang="en-IT" sz="2000" dirty="0"/>
              <a:t>Zn 50 mg/cm</a:t>
            </a:r>
            <a:r>
              <a:rPr lang="en-IT" sz="2000" baseline="30000" dirty="0"/>
              <a:t>2</a:t>
            </a:r>
          </a:p>
          <a:p>
            <a:pPr>
              <a:lnSpc>
                <a:spcPct val="120000"/>
              </a:lnSpc>
            </a:pPr>
            <a:r>
              <a:rPr lang="en-IT" sz="2000" b="1" baseline="30000" dirty="0">
                <a:solidFill>
                  <a:srgbClr val="C00000"/>
                </a:solidFill>
              </a:rPr>
              <a:t>66</a:t>
            </a:r>
            <a:r>
              <a:rPr lang="en-IT" sz="2000" b="1" dirty="0">
                <a:solidFill>
                  <a:srgbClr val="C00000"/>
                </a:solidFill>
              </a:rPr>
              <a:t>Zn 23 mg/cm</a:t>
            </a:r>
            <a:r>
              <a:rPr lang="en-IT" sz="2000" b="1" baseline="30000" dirty="0">
                <a:solidFill>
                  <a:srgbClr val="C00000"/>
                </a:solidFill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PROTON BEAM: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180 MeV</a:t>
            </a:r>
          </a:p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rgbClr val="FFC000"/>
                </a:solidFill>
              </a:rPr>
              <a:t>0.4 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0AC90A-A085-89A9-EF5A-B61E70565954}"/>
              </a:ext>
            </a:extLst>
          </p:cNvPr>
          <p:cNvSpPr txBox="1"/>
          <p:nvPr/>
        </p:nvSpPr>
        <p:spPr>
          <a:xfrm>
            <a:off x="9737796" y="5526921"/>
            <a:ext cx="1980187" cy="795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IT" sz="2000" b="1" dirty="0">
                <a:solidFill>
                  <a:srgbClr val="00B0F0"/>
                </a:solidFill>
              </a:rPr>
              <a:t>4 LaBr</a:t>
            </a:r>
            <a:r>
              <a:rPr lang="en-IT" sz="2000" b="1" baseline="-25000" dirty="0">
                <a:solidFill>
                  <a:srgbClr val="00B0F0"/>
                </a:solidFill>
              </a:rPr>
              <a:t>3</a:t>
            </a:r>
            <a:r>
              <a:rPr lang="en-IT" sz="2000" b="1" dirty="0">
                <a:solidFill>
                  <a:srgbClr val="00B0F0"/>
                </a:solidFill>
              </a:rPr>
              <a:t>:Ce </a:t>
            </a:r>
          </a:p>
          <a:p>
            <a:pPr algn="r">
              <a:lnSpc>
                <a:spcPct val="120000"/>
              </a:lnSpc>
            </a:pPr>
            <a:r>
              <a:rPr lang="en-GB" sz="2000" dirty="0"/>
              <a:t>S</a:t>
            </a:r>
            <a:r>
              <a:rPr lang="en-IT" sz="2000" dirty="0"/>
              <a:t>ize: 3.5” x 8”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83D67-81A8-0723-57C4-4A23EC56F129}"/>
              </a:ext>
            </a:extLst>
          </p:cNvPr>
          <p:cNvSpPr txBox="1"/>
          <p:nvPr/>
        </p:nvSpPr>
        <p:spPr>
          <a:xfrm>
            <a:off x="9379385" y="1134741"/>
            <a:ext cx="2338598" cy="2888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b="1" dirty="0">
                <a:solidFill>
                  <a:schemeClr val="accent5"/>
                </a:solidFill>
              </a:rPr>
              <a:t>32 KRATTA TELESCOPES</a:t>
            </a:r>
            <a:r>
              <a:rPr lang="en-IT" sz="2000" dirty="0">
                <a:solidFill>
                  <a:schemeClr val="accent5"/>
                </a:solidFill>
              </a:rPr>
              <a:t>:</a:t>
            </a:r>
          </a:p>
          <a:p>
            <a:pPr algn="r">
              <a:lnSpc>
                <a:spcPct val="120000"/>
              </a:lnSpc>
            </a:pPr>
            <a:r>
              <a:rPr lang="en-IT" sz="2000" dirty="0"/>
              <a:t>6 column of 5 detectos each</a:t>
            </a:r>
          </a:p>
          <a:p>
            <a:pPr algn="r">
              <a:lnSpc>
                <a:spcPct val="120000"/>
              </a:lnSpc>
            </a:pPr>
            <a:r>
              <a:rPr lang="en-GB" sz="2000" dirty="0"/>
              <a:t>R</a:t>
            </a:r>
            <a:r>
              <a:rPr lang="en-IT" sz="2000" dirty="0"/>
              <a:t>esolution: </a:t>
            </a:r>
            <a:br>
              <a:rPr lang="en-IT" sz="2000" dirty="0"/>
            </a:br>
            <a:r>
              <a:rPr lang="en-IT" sz="2000" dirty="0"/>
              <a:t>2 MeV (FWHM)</a:t>
            </a:r>
          </a:p>
          <a:p>
            <a:pPr algn="r">
              <a:lnSpc>
                <a:spcPct val="120000"/>
              </a:lnSpc>
            </a:pPr>
            <a:r>
              <a:rPr lang="en-IT" sz="2000" dirty="0"/>
              <a:t>Angular resolution: 0.8°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BD2357-4F56-524E-7A97-1B648781506A}"/>
              </a:ext>
            </a:extLst>
          </p:cNvPr>
          <p:cNvSpPr txBox="1"/>
          <p:nvPr/>
        </p:nvSpPr>
        <p:spPr>
          <a:xfrm>
            <a:off x="404602" y="4809723"/>
            <a:ext cx="3722229" cy="153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IT" sz="2000" b="1" dirty="0">
                <a:solidFill>
                  <a:schemeClr val="accent6"/>
                </a:solidFill>
              </a:rPr>
              <a:t>PARIS DETECTORS:</a:t>
            </a:r>
          </a:p>
          <a:p>
            <a:pPr>
              <a:lnSpc>
                <a:spcPct val="120000"/>
              </a:lnSpc>
            </a:pPr>
            <a:r>
              <a:rPr lang="en-IT" sz="2000" dirty="0"/>
              <a:t>Phoswich </a:t>
            </a:r>
            <a:br>
              <a:rPr lang="en-IT" sz="2000" dirty="0"/>
            </a:br>
            <a:r>
              <a:rPr lang="en-IT" sz="2000" dirty="0"/>
              <a:t>CeBr</a:t>
            </a:r>
            <a:r>
              <a:rPr lang="en-IT" sz="2000" baseline="-25000" dirty="0"/>
              <a:t>3</a:t>
            </a:r>
            <a:r>
              <a:rPr lang="en-IT" sz="2000" dirty="0"/>
              <a:t> or LaBr</a:t>
            </a:r>
            <a:r>
              <a:rPr lang="en-IT" sz="2000" baseline="-25000" dirty="0"/>
              <a:t>3</a:t>
            </a:r>
            <a:r>
              <a:rPr lang="en-IT" sz="2000" dirty="0"/>
              <a:t>:Ce + NaI</a:t>
            </a:r>
          </a:p>
          <a:p>
            <a:pPr>
              <a:lnSpc>
                <a:spcPct val="120000"/>
              </a:lnSpc>
            </a:pPr>
            <a:r>
              <a:rPr lang="en-IT" sz="2000" dirty="0"/>
              <a:t>Energy range up to 20 MeV.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3BD39B-F891-0B14-2398-25656731BDC5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8575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88C86-E35A-408E-CE06-A664E8A65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8BD4-4CFA-E933-8903-A72010BEC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experimental technique</a:t>
            </a:r>
            <a:endParaRPr lang="en-IT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A52246-CCA6-9BEC-CABE-D616FAA2FEE2}"/>
              </a:ext>
            </a:extLst>
          </p:cNvPr>
          <p:cNvGrpSpPr/>
          <p:nvPr/>
        </p:nvGrpSpPr>
        <p:grpSpPr>
          <a:xfrm>
            <a:off x="483618" y="1352889"/>
            <a:ext cx="6681370" cy="2034355"/>
            <a:chOff x="483618" y="1682073"/>
            <a:chExt cx="6681370" cy="2034355"/>
          </a:xfrm>
        </p:grpSpPr>
        <p:pic>
          <p:nvPicPr>
            <p:cNvPr id="22" name="Picture 21" descr="A group of red and blue spheres&#10;&#10;Description automatically generated">
              <a:extLst>
                <a:ext uri="{FF2B5EF4-FFF2-40B4-BE49-F238E27FC236}">
                  <a16:creationId xmlns:a16="http://schemas.microsoft.com/office/drawing/2014/main" id="{982F32AB-BA3C-31AD-A50C-DBB8641C6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2144" y="1817998"/>
              <a:ext cx="1188000" cy="1188000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618DBBD-0F69-F0D5-5333-02B096CAF66D}"/>
                </a:ext>
              </a:extLst>
            </p:cNvPr>
            <p:cNvCxnSpPr>
              <a:stCxn id="8" idx="6"/>
              <a:endCxn id="22" idx="1"/>
            </p:cNvCxnSpPr>
            <p:nvPr/>
          </p:nvCxnSpPr>
          <p:spPr>
            <a:xfrm>
              <a:off x="1140231" y="2411998"/>
              <a:ext cx="241191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C375A62-E592-1B29-ABAA-1AF25386D429}"/>
                </a:ext>
              </a:extLst>
            </p:cNvPr>
            <p:cNvCxnSpPr>
              <a:stCxn id="22" idx="3"/>
            </p:cNvCxnSpPr>
            <p:nvPr/>
          </p:nvCxnSpPr>
          <p:spPr>
            <a:xfrm>
              <a:off x="4740144" y="2411998"/>
              <a:ext cx="1768232" cy="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3A2BB4D-D4E0-C1C4-E30C-85273EBE0009}"/>
                </a:ext>
              </a:extLst>
            </p:cNvPr>
            <p:cNvCxnSpPr>
              <a:stCxn id="22" idx="3"/>
            </p:cNvCxnSpPr>
            <p:nvPr/>
          </p:nvCxnSpPr>
          <p:spPr>
            <a:xfrm flipV="1">
              <a:off x="4740144" y="1817998"/>
              <a:ext cx="1768232" cy="59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4A33438-DF68-938A-1ABF-706695CD35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687" y="2285998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45DF9A7-3C43-8076-8A8B-EA310F2579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8376" y="1682073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017A37-D468-2380-EF3E-1DBFA366BF9E}"/>
                </a:ext>
              </a:extLst>
            </p:cNvPr>
            <p:cNvSpPr txBox="1"/>
            <p:nvPr/>
          </p:nvSpPr>
          <p:spPr>
            <a:xfrm>
              <a:off x="483618" y="2469933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2400" dirty="0"/>
                <a:t>p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E6DB10-4F11-D453-13CE-CCE2510EC053}"/>
                </a:ext>
              </a:extLst>
            </p:cNvPr>
            <p:cNvSpPr txBox="1"/>
            <p:nvPr/>
          </p:nvSpPr>
          <p:spPr>
            <a:xfrm>
              <a:off x="6102307" y="1835492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p</a:t>
              </a:r>
              <a:r>
                <a:rPr lang="en-IT" sz="2400" dirty="0"/>
                <a:t>’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080CA5E-9910-21E5-3D23-89E8E11A5F68}"/>
                </a:ext>
              </a:extLst>
            </p:cNvPr>
            <p:cNvGrpSpPr/>
            <p:nvPr/>
          </p:nvGrpSpPr>
          <p:grpSpPr>
            <a:xfrm rot="8616805">
              <a:off x="2414190" y="2716098"/>
              <a:ext cx="1304748" cy="467173"/>
              <a:chOff x="4585173" y="2731853"/>
              <a:chExt cx="1304748" cy="467173"/>
            </a:xfrm>
          </p:grpSpPr>
          <p:pic>
            <p:nvPicPr>
              <p:cNvPr id="51" name="Picture 50" descr="A yellow line on a white background&#10;&#10;Description automatically generated">
                <a:extLst>
                  <a:ext uri="{FF2B5EF4-FFF2-40B4-BE49-F238E27FC236}">
                    <a16:creationId xmlns:a16="http://schemas.microsoft.com/office/drawing/2014/main" id="{57C89914-44FF-F42D-0C36-F670CE23AA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992323">
                <a:off x="4585173" y="2731853"/>
                <a:ext cx="1205402" cy="360000"/>
              </a:xfrm>
              <a:prstGeom prst="rect">
                <a:avLst/>
              </a:prstGeom>
            </p:spPr>
          </p:pic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F7361EA3-0988-5C97-A9F5-F178B8FA670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995160">
                <a:off x="5699427" y="3008532"/>
                <a:ext cx="200988" cy="1800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6741203-F04D-05E1-AED0-C47061605334}"/>
                    </a:ext>
                  </a:extLst>
                </p:cNvPr>
                <p:cNvSpPr txBox="1"/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IT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6741203-F04D-05E1-AED0-C470616053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10811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B72535F-A4B0-685C-B398-B9FEDFBAFED1}"/>
                </a:ext>
              </a:extLst>
            </p:cNvPr>
            <p:cNvSpPr txBox="1"/>
            <p:nvPr/>
          </p:nvSpPr>
          <p:spPr>
            <a:xfrm>
              <a:off x="4601026" y="2516099"/>
              <a:ext cx="25298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400" baseline="30000" dirty="0"/>
                <a:t>58</a:t>
              </a:r>
              <a:r>
                <a:rPr lang="en-IT" sz="2400" dirty="0"/>
                <a:t>Ni - </a:t>
              </a:r>
              <a:r>
                <a:rPr lang="en-IT" sz="2400" baseline="30000" dirty="0"/>
                <a:t>62</a:t>
              </a:r>
              <a:r>
                <a:rPr lang="en-IT" sz="2400" dirty="0"/>
                <a:t>Ni - </a:t>
              </a:r>
              <a:r>
                <a:rPr lang="en-IT" sz="2400" baseline="30000" dirty="0"/>
                <a:t>64</a:t>
              </a:r>
              <a:r>
                <a:rPr lang="en-IT" sz="2400" dirty="0"/>
                <a:t>Ni</a:t>
              </a:r>
            </a:p>
            <a:p>
              <a:r>
                <a:rPr lang="en-IT" sz="2400" baseline="30000" dirty="0"/>
                <a:t>64</a:t>
              </a:r>
              <a:r>
                <a:rPr lang="en-IT" sz="2400" dirty="0"/>
                <a:t>Zn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dirty="0"/>
                <a:t>-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b="1" baseline="30000" dirty="0">
                  <a:solidFill>
                    <a:srgbClr val="C00000"/>
                  </a:solidFill>
                </a:rPr>
                <a:t>66</a:t>
              </a:r>
              <a:r>
                <a:rPr lang="en-IT" sz="2400" b="1" dirty="0">
                  <a:solidFill>
                    <a:srgbClr val="C00000"/>
                  </a:solidFill>
                </a:rPr>
                <a:t>Zn</a:t>
              </a:r>
            </a:p>
            <a:p>
              <a:endParaRPr lang="en-IT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CD6B0C-9429-58E6-244B-8643E21C6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F29E235-2F4D-2502-7F5B-B2412F544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19487-4878-67A5-8F94-6C2535984B5D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770393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24C2C-8C4D-7AA7-F51A-B1D17B8A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2583071-3331-85C7-3FDE-A5EC2EA91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961" y="1116428"/>
            <a:ext cx="4545213" cy="25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9E87F0-5441-43EF-8DF2-562991A8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experimental technique</a:t>
            </a:r>
            <a:endParaRPr lang="en-IT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7C4EDF6-CCAB-1A08-B987-6CEFA4F8E817}"/>
              </a:ext>
            </a:extLst>
          </p:cNvPr>
          <p:cNvSpPr txBox="1"/>
          <p:nvPr/>
        </p:nvSpPr>
        <p:spPr>
          <a:xfrm>
            <a:off x="8915401" y="2186915"/>
            <a:ext cx="2231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dirty="0">
                <a:solidFill>
                  <a:srgbClr val="FF0000"/>
                </a:solidFill>
              </a:rPr>
              <a:t>Proton gate </a:t>
            </a:r>
            <a:r>
              <a:rPr lang="en-IT" sz="2000" b="1" dirty="0">
                <a:solidFill>
                  <a:srgbClr val="FF0000"/>
                </a:solidFill>
                <a:sym typeface="Wingdings" pitchFamily="2" charset="2"/>
              </a:rPr>
              <a:t> E</a:t>
            </a:r>
            <a:r>
              <a:rPr lang="en-IT" sz="2000" b="1" baseline="-25000" dirty="0">
                <a:solidFill>
                  <a:srgbClr val="FF0000"/>
                </a:solidFill>
                <a:sym typeface="Wingdings" pitchFamily="2" charset="2"/>
              </a:rPr>
              <a:t>p’</a:t>
            </a:r>
            <a:endParaRPr lang="en-IT" sz="2000" b="1" baseline="-25000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1F7799-C835-FFA3-9DD5-9ED8F62E1B14}"/>
              </a:ext>
            </a:extLst>
          </p:cNvPr>
          <p:cNvGrpSpPr/>
          <p:nvPr/>
        </p:nvGrpSpPr>
        <p:grpSpPr>
          <a:xfrm>
            <a:off x="483618" y="1352889"/>
            <a:ext cx="6681370" cy="2034355"/>
            <a:chOff x="483618" y="1682073"/>
            <a:chExt cx="6681370" cy="2034355"/>
          </a:xfrm>
        </p:grpSpPr>
        <p:pic>
          <p:nvPicPr>
            <p:cNvPr id="22" name="Picture 21" descr="A group of red and blue spheres&#10;&#10;Description automatically generated">
              <a:extLst>
                <a:ext uri="{FF2B5EF4-FFF2-40B4-BE49-F238E27FC236}">
                  <a16:creationId xmlns:a16="http://schemas.microsoft.com/office/drawing/2014/main" id="{718537DE-9BE9-D75E-2564-B7933AAE17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2144" y="1817998"/>
              <a:ext cx="1188000" cy="1188000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7D94762-A873-3459-8C37-8A020A854196}"/>
                </a:ext>
              </a:extLst>
            </p:cNvPr>
            <p:cNvCxnSpPr>
              <a:stCxn id="8" idx="6"/>
              <a:endCxn id="22" idx="1"/>
            </p:cNvCxnSpPr>
            <p:nvPr/>
          </p:nvCxnSpPr>
          <p:spPr>
            <a:xfrm>
              <a:off x="1140231" y="2411998"/>
              <a:ext cx="241191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12D8C3D-AD4A-F7EB-7E7E-C418CE28C236}"/>
                </a:ext>
              </a:extLst>
            </p:cNvPr>
            <p:cNvCxnSpPr>
              <a:stCxn id="22" idx="3"/>
            </p:cNvCxnSpPr>
            <p:nvPr/>
          </p:nvCxnSpPr>
          <p:spPr>
            <a:xfrm>
              <a:off x="4740144" y="2411998"/>
              <a:ext cx="1768232" cy="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2C1521E-3A4E-3219-A277-1667085F30D5}"/>
                </a:ext>
              </a:extLst>
            </p:cNvPr>
            <p:cNvCxnSpPr>
              <a:stCxn id="22" idx="3"/>
            </p:cNvCxnSpPr>
            <p:nvPr/>
          </p:nvCxnSpPr>
          <p:spPr>
            <a:xfrm flipV="1">
              <a:off x="4740144" y="1817998"/>
              <a:ext cx="1768232" cy="59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76E2391-65DA-EA6A-D71D-63D6513343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687" y="2285998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FFBF828-F9F5-2639-1DD6-43F42F922A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8376" y="1682073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C23ED84-3565-25DA-AA66-10F34AAD976E}"/>
                </a:ext>
              </a:extLst>
            </p:cNvPr>
            <p:cNvSpPr txBox="1"/>
            <p:nvPr/>
          </p:nvSpPr>
          <p:spPr>
            <a:xfrm>
              <a:off x="483618" y="2469933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2400" dirty="0"/>
                <a:t>p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0C53BC0-EC48-5A34-3BEA-850B46410C66}"/>
                </a:ext>
              </a:extLst>
            </p:cNvPr>
            <p:cNvSpPr txBox="1"/>
            <p:nvPr/>
          </p:nvSpPr>
          <p:spPr>
            <a:xfrm>
              <a:off x="6102307" y="1835492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p</a:t>
              </a:r>
              <a:r>
                <a:rPr lang="en-IT" sz="2400" dirty="0"/>
                <a:t>’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20BB318-91D7-FED3-54D8-062331CF61DD}"/>
                </a:ext>
              </a:extLst>
            </p:cNvPr>
            <p:cNvGrpSpPr/>
            <p:nvPr/>
          </p:nvGrpSpPr>
          <p:grpSpPr>
            <a:xfrm rot="8616805">
              <a:off x="2414190" y="2716098"/>
              <a:ext cx="1304748" cy="467173"/>
              <a:chOff x="4585173" y="2731853"/>
              <a:chExt cx="1304748" cy="467173"/>
            </a:xfrm>
          </p:grpSpPr>
          <p:pic>
            <p:nvPicPr>
              <p:cNvPr id="51" name="Picture 50" descr="A yellow line on a white background&#10;&#10;Description automatically generated">
                <a:extLst>
                  <a:ext uri="{FF2B5EF4-FFF2-40B4-BE49-F238E27FC236}">
                    <a16:creationId xmlns:a16="http://schemas.microsoft.com/office/drawing/2014/main" id="{5D8AA016-AA83-B9E7-14A1-A4CD9E1FA7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992323">
                <a:off x="4585173" y="2731853"/>
                <a:ext cx="1205402" cy="360000"/>
              </a:xfrm>
              <a:prstGeom prst="rect">
                <a:avLst/>
              </a:prstGeom>
            </p:spPr>
          </p:pic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E8377C2A-E38C-A5EB-0FB4-D72EB5ED7CA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995160">
                <a:off x="5699427" y="3008532"/>
                <a:ext cx="200988" cy="1800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03502B2-170D-D9DE-F4D1-D76A49BE103A}"/>
                    </a:ext>
                  </a:extLst>
                </p:cNvPr>
                <p:cNvSpPr txBox="1"/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IT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03502B2-170D-D9DE-F4D1-D76A49BE10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BCC5095-5A34-8D6D-C3FD-F924D3A4BA6B}"/>
                </a:ext>
              </a:extLst>
            </p:cNvPr>
            <p:cNvSpPr txBox="1"/>
            <p:nvPr/>
          </p:nvSpPr>
          <p:spPr>
            <a:xfrm>
              <a:off x="4601026" y="2516099"/>
              <a:ext cx="25298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400" baseline="30000" dirty="0"/>
                <a:t>58</a:t>
              </a:r>
              <a:r>
                <a:rPr lang="en-IT" sz="2400" dirty="0"/>
                <a:t>Ni - </a:t>
              </a:r>
              <a:r>
                <a:rPr lang="en-IT" sz="2400" baseline="30000" dirty="0"/>
                <a:t>62</a:t>
              </a:r>
              <a:r>
                <a:rPr lang="en-IT" sz="2400" dirty="0"/>
                <a:t>Ni - </a:t>
              </a:r>
              <a:r>
                <a:rPr lang="en-IT" sz="2400" baseline="30000" dirty="0"/>
                <a:t>64</a:t>
              </a:r>
              <a:r>
                <a:rPr lang="en-IT" sz="2400" dirty="0"/>
                <a:t>Ni</a:t>
              </a:r>
            </a:p>
            <a:p>
              <a:r>
                <a:rPr lang="en-IT" sz="2400" baseline="30000" dirty="0"/>
                <a:t>64</a:t>
              </a:r>
              <a:r>
                <a:rPr lang="en-IT" sz="2400" dirty="0"/>
                <a:t>Zn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dirty="0"/>
                <a:t>-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b="1" baseline="30000" dirty="0">
                  <a:solidFill>
                    <a:srgbClr val="C00000"/>
                  </a:solidFill>
                </a:rPr>
                <a:t>66</a:t>
              </a:r>
              <a:r>
                <a:rPr lang="en-IT" sz="2400" b="1" dirty="0">
                  <a:solidFill>
                    <a:srgbClr val="C00000"/>
                  </a:solidFill>
                </a:rPr>
                <a:t>Zn</a:t>
              </a:r>
            </a:p>
            <a:p>
              <a:endParaRPr lang="en-IT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BE0FD34-D5B0-C339-B364-FF38F257C55B}"/>
              </a:ext>
            </a:extLst>
          </p:cNvPr>
          <p:cNvSpPr txBox="1"/>
          <p:nvPr/>
        </p:nvSpPr>
        <p:spPr>
          <a:xfrm>
            <a:off x="9621924" y="1204779"/>
            <a:ext cx="152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KRATTTA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CB29BF0-78AB-56D1-47A5-AC76E8962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728BC3-077F-6A63-B7BB-80B3936C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F513AD-F4C4-CE87-ABFD-223E9D2182F2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76225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9E051-FBEE-B0C9-A1E5-756A23F3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447F84B-788C-94AA-8A94-281FBC63D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100" y="3690622"/>
            <a:ext cx="4484934" cy="252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51904C-5E84-A1DC-D91C-1045B464C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961" y="1116428"/>
            <a:ext cx="4545213" cy="25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0F42CF-FA86-FE40-BD91-69BB2228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experimental technique</a:t>
            </a:r>
            <a:endParaRPr lang="en-IT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F4C7D9E-BFDB-E766-3026-DBBC499A6CE1}"/>
              </a:ext>
            </a:extLst>
          </p:cNvPr>
          <p:cNvSpPr/>
          <p:nvPr/>
        </p:nvSpPr>
        <p:spPr>
          <a:xfrm>
            <a:off x="962363" y="5240101"/>
            <a:ext cx="3548877" cy="33860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6788316-8EBB-28F0-12FC-8B995B0A5FE9}"/>
                  </a:ext>
                </a:extLst>
              </p:cNvPr>
              <p:cNvSpPr txBox="1"/>
              <p:nvPr/>
            </p:nvSpPr>
            <p:spPr>
              <a:xfrm>
                <a:off x="2930225" y="4738890"/>
                <a:ext cx="15569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T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400" b="1" dirty="0">
                    <a:solidFill>
                      <a:srgbClr val="FF0000"/>
                    </a:solidFill>
                  </a:rPr>
                  <a:t> prompt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6788316-8EBB-28F0-12FC-8B995B0A5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225" y="4738890"/>
                <a:ext cx="1556951" cy="461665"/>
              </a:xfrm>
              <a:prstGeom prst="rect">
                <a:avLst/>
              </a:prstGeom>
              <a:blipFill>
                <a:blip r:embed="rId5"/>
                <a:stretch>
                  <a:fillRect t="-7895" r="-2419" b="-2894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4B257366-E5AE-C8C9-1363-28BC33B0DCDD}"/>
              </a:ext>
            </a:extLst>
          </p:cNvPr>
          <p:cNvSpPr txBox="1"/>
          <p:nvPr/>
        </p:nvSpPr>
        <p:spPr>
          <a:xfrm>
            <a:off x="8915401" y="2186915"/>
            <a:ext cx="2231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dirty="0">
                <a:solidFill>
                  <a:srgbClr val="FF0000"/>
                </a:solidFill>
              </a:rPr>
              <a:t>Proton gate </a:t>
            </a:r>
            <a:r>
              <a:rPr lang="en-IT" sz="2000" b="1" dirty="0">
                <a:solidFill>
                  <a:srgbClr val="FF0000"/>
                </a:solidFill>
                <a:sym typeface="Wingdings" pitchFamily="2" charset="2"/>
              </a:rPr>
              <a:t> E</a:t>
            </a:r>
            <a:r>
              <a:rPr lang="en-IT" sz="2000" b="1" baseline="-25000" dirty="0">
                <a:solidFill>
                  <a:srgbClr val="FF0000"/>
                </a:solidFill>
                <a:sym typeface="Wingdings" pitchFamily="2" charset="2"/>
              </a:rPr>
              <a:t>p’</a:t>
            </a:r>
            <a:endParaRPr lang="en-IT" sz="2000" b="1" baseline="-25000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6716A5-6005-D69F-5BA5-9B2F07084C39}"/>
              </a:ext>
            </a:extLst>
          </p:cNvPr>
          <p:cNvGrpSpPr/>
          <p:nvPr/>
        </p:nvGrpSpPr>
        <p:grpSpPr>
          <a:xfrm>
            <a:off x="483618" y="1352889"/>
            <a:ext cx="6681370" cy="2034355"/>
            <a:chOff x="483618" y="1682073"/>
            <a:chExt cx="6681370" cy="2034355"/>
          </a:xfrm>
        </p:grpSpPr>
        <p:pic>
          <p:nvPicPr>
            <p:cNvPr id="22" name="Picture 21" descr="A group of red and blue spheres&#10;&#10;Description automatically generated">
              <a:extLst>
                <a:ext uri="{FF2B5EF4-FFF2-40B4-BE49-F238E27FC236}">
                  <a16:creationId xmlns:a16="http://schemas.microsoft.com/office/drawing/2014/main" id="{1F5F7B64-30C5-726B-CD99-73BF7553B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2144" y="1817998"/>
              <a:ext cx="1188000" cy="1188000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7F6E88F-D36A-6FD1-6EEA-F20E99F86751}"/>
                </a:ext>
              </a:extLst>
            </p:cNvPr>
            <p:cNvCxnSpPr>
              <a:stCxn id="8" idx="6"/>
              <a:endCxn id="22" idx="1"/>
            </p:cNvCxnSpPr>
            <p:nvPr/>
          </p:nvCxnSpPr>
          <p:spPr>
            <a:xfrm>
              <a:off x="1140231" y="2411998"/>
              <a:ext cx="241191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9E8762C-B9EC-FDBC-097B-2D6452EBD1D7}"/>
                </a:ext>
              </a:extLst>
            </p:cNvPr>
            <p:cNvCxnSpPr>
              <a:stCxn id="22" idx="3"/>
            </p:cNvCxnSpPr>
            <p:nvPr/>
          </p:nvCxnSpPr>
          <p:spPr>
            <a:xfrm>
              <a:off x="4740144" y="2411998"/>
              <a:ext cx="1768232" cy="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5698C42-86E3-28C9-3F49-8DE7FD5003B5}"/>
                </a:ext>
              </a:extLst>
            </p:cNvPr>
            <p:cNvCxnSpPr>
              <a:stCxn id="22" idx="3"/>
            </p:cNvCxnSpPr>
            <p:nvPr/>
          </p:nvCxnSpPr>
          <p:spPr>
            <a:xfrm flipV="1">
              <a:off x="4740144" y="1817998"/>
              <a:ext cx="1768232" cy="59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787543F-C533-C7C1-4743-F3F1545EB6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687" y="2285998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309C5E6-E3C0-3317-DE6F-A10E6D8892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8376" y="1682073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A52C1E-5322-CA11-ACA1-91F613A5D5A0}"/>
                </a:ext>
              </a:extLst>
            </p:cNvPr>
            <p:cNvSpPr txBox="1"/>
            <p:nvPr/>
          </p:nvSpPr>
          <p:spPr>
            <a:xfrm>
              <a:off x="483618" y="2469933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2400" dirty="0"/>
                <a:t>p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4824043-F2A8-C162-BAE7-4244F7BFF4BA}"/>
                </a:ext>
              </a:extLst>
            </p:cNvPr>
            <p:cNvSpPr txBox="1"/>
            <p:nvPr/>
          </p:nvSpPr>
          <p:spPr>
            <a:xfrm>
              <a:off x="6102307" y="1835492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p</a:t>
              </a:r>
              <a:r>
                <a:rPr lang="en-IT" sz="2400" dirty="0"/>
                <a:t>’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F193929-C33A-F662-BF20-F9E1BDDF18AD}"/>
                </a:ext>
              </a:extLst>
            </p:cNvPr>
            <p:cNvGrpSpPr/>
            <p:nvPr/>
          </p:nvGrpSpPr>
          <p:grpSpPr>
            <a:xfrm rot="8616805">
              <a:off x="2414190" y="2716098"/>
              <a:ext cx="1304748" cy="467173"/>
              <a:chOff x="4585173" y="2731853"/>
              <a:chExt cx="1304748" cy="467173"/>
            </a:xfrm>
          </p:grpSpPr>
          <p:pic>
            <p:nvPicPr>
              <p:cNvPr id="51" name="Picture 50" descr="A yellow line on a white background&#10;&#10;Description automatically generated">
                <a:extLst>
                  <a:ext uri="{FF2B5EF4-FFF2-40B4-BE49-F238E27FC236}">
                    <a16:creationId xmlns:a16="http://schemas.microsoft.com/office/drawing/2014/main" id="{886AC73D-8518-2B38-8841-A5759565D3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992323">
                <a:off x="4585173" y="2731853"/>
                <a:ext cx="1205402" cy="360000"/>
              </a:xfrm>
              <a:prstGeom prst="rect">
                <a:avLst/>
              </a:prstGeom>
            </p:spPr>
          </p:pic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7B0B34B3-F7D6-2092-326F-32AF8232451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995160">
                <a:off x="5699427" y="3008532"/>
                <a:ext cx="200988" cy="1800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8B15AA6-51C9-F6E4-CCB5-EF211CC27AEC}"/>
                    </a:ext>
                  </a:extLst>
                </p:cNvPr>
                <p:cNvSpPr txBox="1"/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IT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8B15AA6-51C9-F6E4-CCB5-EF211CC27A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blipFill>
                  <a:blip r:embed="rId8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E154358-8E32-FC6E-79B4-17A5D3330742}"/>
                </a:ext>
              </a:extLst>
            </p:cNvPr>
            <p:cNvSpPr txBox="1"/>
            <p:nvPr/>
          </p:nvSpPr>
          <p:spPr>
            <a:xfrm>
              <a:off x="4601026" y="2516099"/>
              <a:ext cx="25298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400" baseline="30000" dirty="0"/>
                <a:t>58</a:t>
              </a:r>
              <a:r>
                <a:rPr lang="en-IT" sz="2400" dirty="0"/>
                <a:t>Ni - </a:t>
              </a:r>
              <a:r>
                <a:rPr lang="en-IT" sz="2400" baseline="30000" dirty="0"/>
                <a:t>62</a:t>
              </a:r>
              <a:r>
                <a:rPr lang="en-IT" sz="2400" dirty="0"/>
                <a:t>Ni - </a:t>
              </a:r>
              <a:r>
                <a:rPr lang="en-IT" sz="2400" baseline="30000" dirty="0"/>
                <a:t>64</a:t>
              </a:r>
              <a:r>
                <a:rPr lang="en-IT" sz="2400" dirty="0"/>
                <a:t>Ni</a:t>
              </a:r>
            </a:p>
            <a:p>
              <a:r>
                <a:rPr lang="en-IT" sz="2400" baseline="30000" dirty="0"/>
                <a:t>64</a:t>
              </a:r>
              <a:r>
                <a:rPr lang="en-IT" sz="2400" dirty="0"/>
                <a:t>Zn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dirty="0"/>
                <a:t>-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b="1" baseline="30000" dirty="0">
                  <a:solidFill>
                    <a:srgbClr val="C00000"/>
                  </a:solidFill>
                </a:rPr>
                <a:t>66</a:t>
              </a:r>
              <a:r>
                <a:rPr lang="en-IT" sz="2400" b="1" dirty="0">
                  <a:solidFill>
                    <a:srgbClr val="C00000"/>
                  </a:solidFill>
                </a:rPr>
                <a:t>Zn</a:t>
              </a:r>
            </a:p>
            <a:p>
              <a:endParaRPr lang="en-IT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55E7D0A-6E0F-EFCA-6A4E-CD91944CF340}"/>
              </a:ext>
            </a:extLst>
          </p:cNvPr>
          <p:cNvSpPr txBox="1"/>
          <p:nvPr/>
        </p:nvSpPr>
        <p:spPr>
          <a:xfrm>
            <a:off x="9621924" y="1204779"/>
            <a:ext cx="152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KRATTTA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4AB99B-5AAD-E714-FBDF-394B1B5B8FF7}"/>
              </a:ext>
            </a:extLst>
          </p:cNvPr>
          <p:cNvSpPr txBox="1"/>
          <p:nvPr/>
        </p:nvSpPr>
        <p:spPr>
          <a:xfrm>
            <a:off x="2476129" y="3735304"/>
            <a:ext cx="2099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Large-volume</a:t>
            </a:r>
          </a:p>
          <a:p>
            <a:pPr algn="ctr"/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LaBr</a:t>
            </a:r>
            <a:r>
              <a:rPr lang="en-IT" sz="2000" b="1" baseline="-25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:Ce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7AA34E1-073C-B635-A000-99BCA7B4F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A3A3570-6F3F-FAC2-2713-3461D841B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9B11-C3C8-F6C4-ABBD-D3C8DE23F105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693399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314F7-2C57-B1D0-BD1B-6A68E9950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43EFDF4-17FD-995F-40E0-2E8D66988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928" y="3694567"/>
            <a:ext cx="4700093" cy="252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CA3E21-3328-CC7A-562F-0D0366F93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00" y="3690622"/>
            <a:ext cx="4484934" cy="252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A9CA03-B30C-B101-9904-D60E09069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961" y="1116428"/>
            <a:ext cx="4545213" cy="25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CE6A8C-5A66-DBA5-DBFD-33669CF0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experimental technique</a:t>
            </a:r>
            <a:endParaRPr lang="en-IT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EF839FA-9C01-60AE-EC03-3403E5AC3079}"/>
              </a:ext>
            </a:extLst>
          </p:cNvPr>
          <p:cNvSpPr/>
          <p:nvPr/>
        </p:nvSpPr>
        <p:spPr>
          <a:xfrm>
            <a:off x="962363" y="5240101"/>
            <a:ext cx="3548877" cy="33860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4AD3BEA-69FA-A460-FE7E-5488582E4F36}"/>
                  </a:ext>
                </a:extLst>
              </p:cNvPr>
              <p:cNvSpPr txBox="1"/>
              <p:nvPr/>
            </p:nvSpPr>
            <p:spPr>
              <a:xfrm>
                <a:off x="2930225" y="4738890"/>
                <a:ext cx="15569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T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400" b="1" dirty="0">
                    <a:solidFill>
                      <a:srgbClr val="FF0000"/>
                    </a:solidFill>
                  </a:rPr>
                  <a:t> prompt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4AD3BEA-69FA-A460-FE7E-5488582E4F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225" y="4738890"/>
                <a:ext cx="1556951" cy="461665"/>
              </a:xfrm>
              <a:prstGeom prst="rect">
                <a:avLst/>
              </a:prstGeom>
              <a:blipFill>
                <a:blip r:embed="rId6"/>
                <a:stretch>
                  <a:fillRect t="-7895" r="-2419" b="-2894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68351E01-353A-7F6C-7D87-E34D76B0EA79}"/>
              </a:ext>
            </a:extLst>
          </p:cNvPr>
          <p:cNvSpPr txBox="1"/>
          <p:nvPr/>
        </p:nvSpPr>
        <p:spPr>
          <a:xfrm>
            <a:off x="8915401" y="2186915"/>
            <a:ext cx="2231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dirty="0">
                <a:solidFill>
                  <a:srgbClr val="FF0000"/>
                </a:solidFill>
              </a:rPr>
              <a:t>Proton gate </a:t>
            </a:r>
            <a:r>
              <a:rPr lang="en-IT" sz="2000" b="1" dirty="0">
                <a:solidFill>
                  <a:srgbClr val="FF0000"/>
                </a:solidFill>
                <a:sym typeface="Wingdings" pitchFamily="2" charset="2"/>
              </a:rPr>
              <a:t> E</a:t>
            </a:r>
            <a:r>
              <a:rPr lang="en-IT" sz="2000" b="1" baseline="-25000" dirty="0">
                <a:solidFill>
                  <a:srgbClr val="FF0000"/>
                </a:solidFill>
                <a:sym typeface="Wingdings" pitchFamily="2" charset="2"/>
              </a:rPr>
              <a:t>p’</a:t>
            </a:r>
            <a:endParaRPr lang="en-IT" sz="2000" b="1" baseline="-25000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AF02AF-7179-DB17-5A36-D78E800AB2B5}"/>
              </a:ext>
            </a:extLst>
          </p:cNvPr>
          <p:cNvGrpSpPr/>
          <p:nvPr/>
        </p:nvGrpSpPr>
        <p:grpSpPr>
          <a:xfrm>
            <a:off x="483618" y="1352889"/>
            <a:ext cx="6681370" cy="2034355"/>
            <a:chOff x="483618" y="1682073"/>
            <a:chExt cx="6681370" cy="2034355"/>
          </a:xfrm>
        </p:grpSpPr>
        <p:pic>
          <p:nvPicPr>
            <p:cNvPr id="22" name="Picture 21" descr="A group of red and blue spheres&#10;&#10;Description automatically generated">
              <a:extLst>
                <a:ext uri="{FF2B5EF4-FFF2-40B4-BE49-F238E27FC236}">
                  <a16:creationId xmlns:a16="http://schemas.microsoft.com/office/drawing/2014/main" id="{4B08D788-F98F-E4D2-F2B9-29EA30B82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2144" y="1817998"/>
              <a:ext cx="1188000" cy="1188000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4884CAC-2AA7-135D-DC44-D4D274DD8B29}"/>
                </a:ext>
              </a:extLst>
            </p:cNvPr>
            <p:cNvCxnSpPr>
              <a:stCxn id="8" idx="6"/>
              <a:endCxn id="22" idx="1"/>
            </p:cNvCxnSpPr>
            <p:nvPr/>
          </p:nvCxnSpPr>
          <p:spPr>
            <a:xfrm>
              <a:off x="1140231" y="2411998"/>
              <a:ext cx="241191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157E178-FA85-D2A8-A3C6-E0AC33EFF0FE}"/>
                </a:ext>
              </a:extLst>
            </p:cNvPr>
            <p:cNvCxnSpPr>
              <a:stCxn id="22" idx="3"/>
            </p:cNvCxnSpPr>
            <p:nvPr/>
          </p:nvCxnSpPr>
          <p:spPr>
            <a:xfrm>
              <a:off x="4740144" y="2411998"/>
              <a:ext cx="1768232" cy="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5D6D976-C91E-CBA5-FD10-EFB16ACECC17}"/>
                </a:ext>
              </a:extLst>
            </p:cNvPr>
            <p:cNvCxnSpPr>
              <a:stCxn id="22" idx="3"/>
            </p:cNvCxnSpPr>
            <p:nvPr/>
          </p:nvCxnSpPr>
          <p:spPr>
            <a:xfrm flipV="1">
              <a:off x="4740144" y="1817998"/>
              <a:ext cx="1768232" cy="59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021BACA-4A02-AB7B-4CEA-6A006DFE95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687" y="2285998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0B420FE-2B00-929A-B19A-64F4F798849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8376" y="1682073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03FD5AC-E30A-B77B-B5EC-F893C34C3657}"/>
                </a:ext>
              </a:extLst>
            </p:cNvPr>
            <p:cNvSpPr txBox="1"/>
            <p:nvPr/>
          </p:nvSpPr>
          <p:spPr>
            <a:xfrm>
              <a:off x="483618" y="2469933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2400" dirty="0"/>
                <a:t>p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6157DA-60DB-FF45-F1BF-05D8A84B9A61}"/>
                </a:ext>
              </a:extLst>
            </p:cNvPr>
            <p:cNvSpPr txBox="1"/>
            <p:nvPr/>
          </p:nvSpPr>
          <p:spPr>
            <a:xfrm>
              <a:off x="6102307" y="1835492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p</a:t>
              </a:r>
              <a:r>
                <a:rPr lang="en-IT" sz="2400" dirty="0"/>
                <a:t>’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E47C7A7-B130-B6AE-C01A-A0FF7BF93182}"/>
                </a:ext>
              </a:extLst>
            </p:cNvPr>
            <p:cNvGrpSpPr/>
            <p:nvPr/>
          </p:nvGrpSpPr>
          <p:grpSpPr>
            <a:xfrm rot="8616805">
              <a:off x="2414190" y="2716098"/>
              <a:ext cx="1304748" cy="467173"/>
              <a:chOff x="4585173" y="2731853"/>
              <a:chExt cx="1304748" cy="467173"/>
            </a:xfrm>
          </p:grpSpPr>
          <p:pic>
            <p:nvPicPr>
              <p:cNvPr id="51" name="Picture 50" descr="A yellow line on a white background&#10;&#10;Description automatically generated">
                <a:extLst>
                  <a:ext uri="{FF2B5EF4-FFF2-40B4-BE49-F238E27FC236}">
                    <a16:creationId xmlns:a16="http://schemas.microsoft.com/office/drawing/2014/main" id="{D460674A-974E-A7BE-DD50-E1DD4868732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992323">
                <a:off x="4585173" y="2731853"/>
                <a:ext cx="1205402" cy="360000"/>
              </a:xfrm>
              <a:prstGeom prst="rect">
                <a:avLst/>
              </a:prstGeom>
            </p:spPr>
          </p:pic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EA20FC09-EADA-A11B-CC9A-7BA6CAA3258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995160">
                <a:off x="5699427" y="3008532"/>
                <a:ext cx="200988" cy="1800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71DBBF5-D57E-E60E-58BA-7ED7A16BBD31}"/>
                    </a:ext>
                  </a:extLst>
                </p:cNvPr>
                <p:cNvSpPr txBox="1"/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IT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F71DBBF5-D57E-E60E-58BA-7ED7A16BBD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A199F54-0612-1AF5-BE80-CB67793606E2}"/>
                </a:ext>
              </a:extLst>
            </p:cNvPr>
            <p:cNvSpPr txBox="1"/>
            <p:nvPr/>
          </p:nvSpPr>
          <p:spPr>
            <a:xfrm>
              <a:off x="4601026" y="2516099"/>
              <a:ext cx="25298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400" baseline="30000" dirty="0"/>
                <a:t>58</a:t>
              </a:r>
              <a:r>
                <a:rPr lang="en-IT" sz="2400" dirty="0"/>
                <a:t>Ni - </a:t>
              </a:r>
              <a:r>
                <a:rPr lang="en-IT" sz="2400" baseline="30000" dirty="0"/>
                <a:t>62</a:t>
              </a:r>
              <a:r>
                <a:rPr lang="en-IT" sz="2400" dirty="0"/>
                <a:t>Ni - </a:t>
              </a:r>
              <a:r>
                <a:rPr lang="en-IT" sz="2400" baseline="30000" dirty="0"/>
                <a:t>64</a:t>
              </a:r>
              <a:r>
                <a:rPr lang="en-IT" sz="2400" dirty="0"/>
                <a:t>Ni</a:t>
              </a:r>
            </a:p>
            <a:p>
              <a:r>
                <a:rPr lang="en-IT" sz="2400" baseline="30000" dirty="0"/>
                <a:t>64</a:t>
              </a:r>
              <a:r>
                <a:rPr lang="en-IT" sz="2400" dirty="0"/>
                <a:t>Zn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dirty="0"/>
                <a:t>-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b="1" baseline="30000" dirty="0">
                  <a:solidFill>
                    <a:srgbClr val="C00000"/>
                  </a:solidFill>
                </a:rPr>
                <a:t>66</a:t>
              </a:r>
              <a:r>
                <a:rPr lang="en-IT" sz="2400" b="1" dirty="0">
                  <a:solidFill>
                    <a:srgbClr val="C00000"/>
                  </a:solidFill>
                </a:rPr>
                <a:t>Zn</a:t>
              </a:r>
            </a:p>
            <a:p>
              <a:endParaRPr lang="en-IT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8" name="Right Arrow 67">
            <a:extLst>
              <a:ext uri="{FF2B5EF4-FFF2-40B4-BE49-F238E27FC236}">
                <a16:creationId xmlns:a16="http://schemas.microsoft.com/office/drawing/2014/main" id="{50F270D9-C065-1C76-F7F0-610F1BDEE954}"/>
              </a:ext>
            </a:extLst>
          </p:cNvPr>
          <p:cNvSpPr/>
          <p:nvPr/>
        </p:nvSpPr>
        <p:spPr>
          <a:xfrm>
            <a:off x="4740144" y="4615846"/>
            <a:ext cx="949548" cy="91659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71" name="Bent Arrow 70">
            <a:extLst>
              <a:ext uri="{FF2B5EF4-FFF2-40B4-BE49-F238E27FC236}">
                <a16:creationId xmlns:a16="http://schemas.microsoft.com/office/drawing/2014/main" id="{1465EAF3-8CDD-B51A-E677-C6962B7E1E04}"/>
              </a:ext>
            </a:extLst>
          </p:cNvPr>
          <p:cNvSpPr/>
          <p:nvPr/>
        </p:nvSpPr>
        <p:spPr>
          <a:xfrm rot="10800000">
            <a:off x="10156189" y="3671057"/>
            <a:ext cx="990348" cy="1658689"/>
          </a:xfrm>
          <a:prstGeom prst="bentArrow">
            <a:avLst>
              <a:gd name="adj1" fmla="val 37926"/>
              <a:gd name="adj2" fmla="val 33774"/>
              <a:gd name="adj3" fmla="val 34233"/>
              <a:gd name="adj4" fmla="val 4375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FDC13C-A2FB-D884-3AAC-8D04EE347611}"/>
              </a:ext>
            </a:extLst>
          </p:cNvPr>
          <p:cNvSpPr txBox="1"/>
          <p:nvPr/>
        </p:nvSpPr>
        <p:spPr>
          <a:xfrm>
            <a:off x="9621924" y="1204779"/>
            <a:ext cx="152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KRATTTA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D518FD-2FDB-0272-6293-D08C0F66B8B9}"/>
              </a:ext>
            </a:extLst>
          </p:cNvPr>
          <p:cNvSpPr txBox="1"/>
          <p:nvPr/>
        </p:nvSpPr>
        <p:spPr>
          <a:xfrm>
            <a:off x="2476129" y="3735304"/>
            <a:ext cx="2099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Large-volume</a:t>
            </a:r>
          </a:p>
          <a:p>
            <a:pPr algn="ctr"/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LaBr</a:t>
            </a:r>
            <a:r>
              <a:rPr lang="en-IT" sz="2000" b="1" baseline="-25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:Ce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E8EC66E-3138-0BA9-20C5-7DE859259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E8C96CA-4076-233D-856B-C04229E0D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F5233C-116B-F3EA-17FB-4CF559CA6008}"/>
                  </a:ext>
                </a:extLst>
              </p:cNvPr>
              <p:cNvSpPr txBox="1"/>
              <p:nvPr/>
            </p:nvSpPr>
            <p:spPr>
              <a:xfrm>
                <a:off x="9936733" y="5956571"/>
                <a:ext cx="18087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T" sz="1800" b="1" dirty="0">
                    <a:solidFill>
                      <a:schemeClr val="tx1"/>
                    </a:solidFill>
                  </a:rPr>
                  <a:t>E* = E</a:t>
                </a:r>
                <a:r>
                  <a:rPr lang="en-IT" sz="1800" b="1" baseline="-25000" dirty="0">
                    <a:solidFill>
                      <a:schemeClr val="tx1"/>
                    </a:solidFill>
                  </a:rPr>
                  <a:t>beam</a:t>
                </a:r>
                <a:r>
                  <a:rPr lang="en-IT" sz="1800" b="1" dirty="0">
                    <a:solidFill>
                      <a:schemeClr val="tx1"/>
                    </a:solidFill>
                  </a:rPr>
                  <a:t> - E</a:t>
                </a:r>
                <a:r>
                  <a:rPr lang="en-IT" sz="1800" b="1" baseline="-25000" dirty="0">
                    <a:solidFill>
                      <a:schemeClr val="tx1"/>
                    </a:solidFill>
                  </a:rPr>
                  <a:t>p’</a:t>
                </a:r>
                <a14:m>
                  <m:oMath xmlns:m="http://schemas.openxmlformats.org/officeDocument/2006/math">
                    <m:r>
                      <a:rPr lang="it-IT" sz="1800" b="1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IT" sz="1800" b="1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2F5233C-116B-F3EA-17FB-4CF559CA6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733" y="5956571"/>
                <a:ext cx="1808733" cy="369332"/>
              </a:xfrm>
              <a:prstGeom prst="rect">
                <a:avLst/>
              </a:prstGeom>
              <a:blipFill>
                <a:blip r:embed="rId10"/>
                <a:stretch>
                  <a:fillRect t="-3226" b="-2258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9D484A5-5499-0AD7-F7F3-578180C9D9E3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75455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8DF0B-DC34-1425-C8C7-75AE11115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3E1807F-7ECC-0320-DF28-11B86A29A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928" y="3694567"/>
            <a:ext cx="4700093" cy="252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B55AF6-D343-B8BF-7444-124AF4845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00" y="3690622"/>
            <a:ext cx="4484934" cy="252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444CAC-35A4-8D6D-F0DB-8F5A37E74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961" y="1116428"/>
            <a:ext cx="4545213" cy="25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2AA39A-D206-E2D4-6020-BD47E5D8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experimental technique</a:t>
            </a:r>
            <a:endParaRPr lang="en-IT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C8F542B-8AE0-EFED-3A75-CB8D48E0C156}"/>
              </a:ext>
            </a:extLst>
          </p:cNvPr>
          <p:cNvSpPr/>
          <p:nvPr/>
        </p:nvSpPr>
        <p:spPr>
          <a:xfrm>
            <a:off x="962363" y="5240101"/>
            <a:ext cx="3548877" cy="338609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FDDE154-C60F-6E28-4746-5B67CF2220F1}"/>
                  </a:ext>
                </a:extLst>
              </p:cNvPr>
              <p:cNvSpPr txBox="1"/>
              <p:nvPr/>
            </p:nvSpPr>
            <p:spPr>
              <a:xfrm>
                <a:off x="2930225" y="4738890"/>
                <a:ext cx="15569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T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400" b="1" dirty="0">
                    <a:solidFill>
                      <a:srgbClr val="FF0000"/>
                    </a:solidFill>
                  </a:rPr>
                  <a:t> prompt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FDDE154-C60F-6E28-4746-5B67CF222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225" y="4738890"/>
                <a:ext cx="1556951" cy="461665"/>
              </a:xfrm>
              <a:prstGeom prst="rect">
                <a:avLst/>
              </a:prstGeom>
              <a:blipFill>
                <a:blip r:embed="rId6"/>
                <a:stretch>
                  <a:fillRect t="-7895" r="-2419" b="-2894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EFF2868D-1DEC-2C76-280D-36ED094660DD}"/>
              </a:ext>
            </a:extLst>
          </p:cNvPr>
          <p:cNvSpPr txBox="1"/>
          <p:nvPr/>
        </p:nvSpPr>
        <p:spPr>
          <a:xfrm>
            <a:off x="8915401" y="2186915"/>
            <a:ext cx="2231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dirty="0">
                <a:solidFill>
                  <a:srgbClr val="FF0000"/>
                </a:solidFill>
              </a:rPr>
              <a:t>Proton gate </a:t>
            </a:r>
            <a:r>
              <a:rPr lang="en-IT" sz="2000" b="1" dirty="0">
                <a:solidFill>
                  <a:srgbClr val="FF0000"/>
                </a:solidFill>
                <a:sym typeface="Wingdings" pitchFamily="2" charset="2"/>
              </a:rPr>
              <a:t> E</a:t>
            </a:r>
            <a:r>
              <a:rPr lang="en-IT" sz="2000" b="1" baseline="-25000" dirty="0">
                <a:solidFill>
                  <a:srgbClr val="FF0000"/>
                </a:solidFill>
                <a:sym typeface="Wingdings" pitchFamily="2" charset="2"/>
              </a:rPr>
              <a:t>p’</a:t>
            </a:r>
            <a:endParaRPr lang="en-IT" sz="2000" b="1" baseline="-25000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6DF7AE-7C96-CFC3-860F-3F1F0B757606}"/>
              </a:ext>
            </a:extLst>
          </p:cNvPr>
          <p:cNvGrpSpPr/>
          <p:nvPr/>
        </p:nvGrpSpPr>
        <p:grpSpPr>
          <a:xfrm>
            <a:off x="483618" y="1352889"/>
            <a:ext cx="6681370" cy="2034355"/>
            <a:chOff x="483618" y="1682073"/>
            <a:chExt cx="6681370" cy="2034355"/>
          </a:xfrm>
        </p:grpSpPr>
        <p:pic>
          <p:nvPicPr>
            <p:cNvPr id="22" name="Picture 21" descr="A group of red and blue spheres&#10;&#10;Description automatically generated">
              <a:extLst>
                <a:ext uri="{FF2B5EF4-FFF2-40B4-BE49-F238E27FC236}">
                  <a16:creationId xmlns:a16="http://schemas.microsoft.com/office/drawing/2014/main" id="{AA2B38AD-458A-C977-D311-F69B0DF4E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2144" y="1817998"/>
              <a:ext cx="1188000" cy="1188000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831D403-209F-BF81-D90B-C776366827A8}"/>
                </a:ext>
              </a:extLst>
            </p:cNvPr>
            <p:cNvCxnSpPr>
              <a:stCxn id="8" idx="6"/>
              <a:endCxn id="22" idx="1"/>
            </p:cNvCxnSpPr>
            <p:nvPr/>
          </p:nvCxnSpPr>
          <p:spPr>
            <a:xfrm>
              <a:off x="1140231" y="2411998"/>
              <a:ext cx="241191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5CC5E9F-746B-8AB3-B738-DDAB085E4BE7}"/>
                </a:ext>
              </a:extLst>
            </p:cNvPr>
            <p:cNvCxnSpPr>
              <a:stCxn id="22" idx="3"/>
            </p:cNvCxnSpPr>
            <p:nvPr/>
          </p:nvCxnSpPr>
          <p:spPr>
            <a:xfrm>
              <a:off x="4740144" y="2411998"/>
              <a:ext cx="1768232" cy="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BA31E66-1080-F94C-2EB8-E2E517241B3D}"/>
                </a:ext>
              </a:extLst>
            </p:cNvPr>
            <p:cNvCxnSpPr>
              <a:stCxn id="22" idx="3"/>
            </p:cNvCxnSpPr>
            <p:nvPr/>
          </p:nvCxnSpPr>
          <p:spPr>
            <a:xfrm flipV="1">
              <a:off x="4740144" y="1817998"/>
              <a:ext cx="1768232" cy="59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985F425-6899-4EA2-1726-C392EBB401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687" y="2285998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A689275-E491-7076-C255-A9A6564262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8376" y="1682073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06BD20C-1592-4DFE-9212-D4A7A158F69D}"/>
                </a:ext>
              </a:extLst>
            </p:cNvPr>
            <p:cNvSpPr txBox="1"/>
            <p:nvPr/>
          </p:nvSpPr>
          <p:spPr>
            <a:xfrm>
              <a:off x="483618" y="2469933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2400" dirty="0"/>
                <a:t>p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E0B53A-A6D8-FE56-0E6A-F2E1881C9428}"/>
                </a:ext>
              </a:extLst>
            </p:cNvPr>
            <p:cNvSpPr txBox="1"/>
            <p:nvPr/>
          </p:nvSpPr>
          <p:spPr>
            <a:xfrm>
              <a:off x="6102307" y="1835492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p</a:t>
              </a:r>
              <a:r>
                <a:rPr lang="en-IT" sz="2400" dirty="0"/>
                <a:t>’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6895748-7D4A-5A38-4460-EC5B32658207}"/>
                </a:ext>
              </a:extLst>
            </p:cNvPr>
            <p:cNvGrpSpPr/>
            <p:nvPr/>
          </p:nvGrpSpPr>
          <p:grpSpPr>
            <a:xfrm rot="8616805">
              <a:off x="2414190" y="2716098"/>
              <a:ext cx="1304748" cy="467173"/>
              <a:chOff x="4585173" y="2731853"/>
              <a:chExt cx="1304748" cy="467173"/>
            </a:xfrm>
          </p:grpSpPr>
          <p:pic>
            <p:nvPicPr>
              <p:cNvPr id="51" name="Picture 50" descr="A yellow line on a white background&#10;&#10;Description automatically generated">
                <a:extLst>
                  <a:ext uri="{FF2B5EF4-FFF2-40B4-BE49-F238E27FC236}">
                    <a16:creationId xmlns:a16="http://schemas.microsoft.com/office/drawing/2014/main" id="{E8A7FE48-7F76-81DC-B147-92B912D64F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992323">
                <a:off x="4585173" y="2731853"/>
                <a:ext cx="1205402" cy="360000"/>
              </a:xfrm>
              <a:prstGeom prst="rect">
                <a:avLst/>
              </a:prstGeom>
            </p:spPr>
          </p:pic>
          <p:sp>
            <p:nvSpPr>
              <p:cNvPr id="52" name="Triangle 51">
                <a:extLst>
                  <a:ext uri="{FF2B5EF4-FFF2-40B4-BE49-F238E27FC236}">
                    <a16:creationId xmlns:a16="http://schemas.microsoft.com/office/drawing/2014/main" id="{70CFC81B-4EB7-A146-86A7-0BF70D07763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995160">
                <a:off x="5699427" y="3008532"/>
                <a:ext cx="200988" cy="1800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5E65581-7D09-1E5C-3D0F-BEF1D955A9A8}"/>
                    </a:ext>
                  </a:extLst>
                </p:cNvPr>
                <p:cNvSpPr txBox="1"/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IT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5E65581-7D09-1E5C-3D0F-BEF1D955A9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7164" y="2940063"/>
                  <a:ext cx="980182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4ACE813-E8BD-EC2C-F5E5-CEA41586C091}"/>
                </a:ext>
              </a:extLst>
            </p:cNvPr>
            <p:cNvSpPr txBox="1"/>
            <p:nvPr/>
          </p:nvSpPr>
          <p:spPr>
            <a:xfrm>
              <a:off x="4601026" y="2516099"/>
              <a:ext cx="25298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400" baseline="30000" dirty="0"/>
                <a:t>58</a:t>
              </a:r>
              <a:r>
                <a:rPr lang="en-IT" sz="2400" dirty="0"/>
                <a:t>Ni - </a:t>
              </a:r>
              <a:r>
                <a:rPr lang="en-IT" sz="2400" baseline="30000" dirty="0"/>
                <a:t>62</a:t>
              </a:r>
              <a:r>
                <a:rPr lang="en-IT" sz="2400" dirty="0"/>
                <a:t>Ni - </a:t>
              </a:r>
              <a:r>
                <a:rPr lang="en-IT" sz="2400" baseline="30000" dirty="0"/>
                <a:t>64</a:t>
              </a:r>
              <a:r>
                <a:rPr lang="en-IT" sz="2400" dirty="0"/>
                <a:t>Ni</a:t>
              </a:r>
            </a:p>
            <a:p>
              <a:r>
                <a:rPr lang="en-IT" sz="2400" baseline="30000" dirty="0"/>
                <a:t>64</a:t>
              </a:r>
              <a:r>
                <a:rPr lang="en-IT" sz="2400" dirty="0"/>
                <a:t>Zn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dirty="0"/>
                <a:t>-</a:t>
              </a:r>
              <a:r>
                <a:rPr lang="en-IT" sz="2400" b="1" dirty="0">
                  <a:solidFill>
                    <a:srgbClr val="C00000"/>
                  </a:solidFill>
                </a:rPr>
                <a:t> </a:t>
              </a:r>
              <a:r>
                <a:rPr lang="en-IT" sz="2400" b="1" baseline="30000" dirty="0">
                  <a:solidFill>
                    <a:srgbClr val="C00000"/>
                  </a:solidFill>
                </a:rPr>
                <a:t>66</a:t>
              </a:r>
              <a:r>
                <a:rPr lang="en-IT" sz="2400" b="1" dirty="0">
                  <a:solidFill>
                    <a:srgbClr val="C00000"/>
                  </a:solidFill>
                </a:rPr>
                <a:t>Zn</a:t>
              </a:r>
            </a:p>
            <a:p>
              <a:endParaRPr lang="en-IT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8" name="Right Arrow 67">
            <a:extLst>
              <a:ext uri="{FF2B5EF4-FFF2-40B4-BE49-F238E27FC236}">
                <a16:creationId xmlns:a16="http://schemas.microsoft.com/office/drawing/2014/main" id="{B0C66104-78AD-C0AC-06C9-5A681BAE49B0}"/>
              </a:ext>
            </a:extLst>
          </p:cNvPr>
          <p:cNvSpPr/>
          <p:nvPr/>
        </p:nvSpPr>
        <p:spPr>
          <a:xfrm>
            <a:off x="4740144" y="4615846"/>
            <a:ext cx="949548" cy="916590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FF62EA9-430D-E4EA-318A-8194FEF57B5E}"/>
                  </a:ext>
                </a:extLst>
              </p:cNvPr>
              <p:cNvSpPr txBox="1"/>
              <p:nvPr/>
            </p:nvSpPr>
            <p:spPr>
              <a:xfrm>
                <a:off x="7843255" y="3943423"/>
                <a:ext cx="186915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</a:rPr>
                  <a:t>Decay to ground State:</a:t>
                </a:r>
              </a:p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</a:rPr>
                  <a:t>E* = E</a:t>
                </a:r>
                <a14:m>
                  <m:oMath xmlns:m="http://schemas.openxmlformats.org/officeDocument/2006/math">
                    <m:r>
                      <a:rPr lang="en-IT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en-IT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FF62EA9-430D-E4EA-318A-8194FEF57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255" y="3943423"/>
                <a:ext cx="1869157" cy="1015663"/>
              </a:xfrm>
              <a:prstGeom prst="rect">
                <a:avLst/>
              </a:prstGeom>
              <a:blipFill>
                <a:blip r:embed="rId10"/>
                <a:stretch>
                  <a:fillRect t="-3704" b="-1111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Bent Arrow 70">
            <a:extLst>
              <a:ext uri="{FF2B5EF4-FFF2-40B4-BE49-F238E27FC236}">
                <a16:creationId xmlns:a16="http://schemas.microsoft.com/office/drawing/2014/main" id="{AFD2D32E-77D3-60BD-73D2-418D4651FEC1}"/>
              </a:ext>
            </a:extLst>
          </p:cNvPr>
          <p:cNvSpPr/>
          <p:nvPr/>
        </p:nvSpPr>
        <p:spPr>
          <a:xfrm rot="10800000">
            <a:off x="10156189" y="3671057"/>
            <a:ext cx="990348" cy="1658689"/>
          </a:xfrm>
          <a:prstGeom prst="bentArrow">
            <a:avLst>
              <a:gd name="adj1" fmla="val 37926"/>
              <a:gd name="adj2" fmla="val 33774"/>
              <a:gd name="adj3" fmla="val 34233"/>
              <a:gd name="adj4" fmla="val 4375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D5AF3B-3864-56F3-7844-A09AF3F315DE}"/>
              </a:ext>
            </a:extLst>
          </p:cNvPr>
          <p:cNvSpPr txBox="1"/>
          <p:nvPr/>
        </p:nvSpPr>
        <p:spPr>
          <a:xfrm>
            <a:off x="9621924" y="1204779"/>
            <a:ext cx="152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KRATTTA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1913DD-6344-793A-4C66-996733851875}"/>
              </a:ext>
            </a:extLst>
          </p:cNvPr>
          <p:cNvSpPr txBox="1"/>
          <p:nvPr/>
        </p:nvSpPr>
        <p:spPr>
          <a:xfrm>
            <a:off x="2476129" y="3735304"/>
            <a:ext cx="2099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Large-volume</a:t>
            </a:r>
          </a:p>
          <a:p>
            <a:pPr algn="ctr"/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LaBr</a:t>
            </a:r>
            <a:r>
              <a:rPr lang="en-IT" sz="2000" b="1" baseline="-25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IT" sz="2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:Ce</a:t>
            </a: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3701D3AE-CF8C-923A-E2EA-6E40ED1B0E6C}"/>
              </a:ext>
            </a:extLst>
          </p:cNvPr>
          <p:cNvSpPr/>
          <p:nvPr/>
        </p:nvSpPr>
        <p:spPr>
          <a:xfrm>
            <a:off x="6667652" y="3919891"/>
            <a:ext cx="1270559" cy="2018723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A69465A-2989-6E17-C4A4-09A59992C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B8BF5F-94BB-B7F2-F0D5-7FB479EB7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27BAAB-6757-1600-1D00-8DDD30E706BC}"/>
                  </a:ext>
                </a:extLst>
              </p:cNvPr>
              <p:cNvSpPr txBox="1"/>
              <p:nvPr/>
            </p:nvSpPr>
            <p:spPr>
              <a:xfrm>
                <a:off x="9936733" y="5956571"/>
                <a:ext cx="180873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T" sz="1800" b="1" dirty="0">
                    <a:solidFill>
                      <a:schemeClr val="tx1"/>
                    </a:solidFill>
                  </a:rPr>
                  <a:t>E* = E</a:t>
                </a:r>
                <a:r>
                  <a:rPr lang="en-IT" sz="1800" b="1" baseline="-25000" dirty="0">
                    <a:solidFill>
                      <a:schemeClr val="tx1"/>
                    </a:solidFill>
                  </a:rPr>
                  <a:t>beam</a:t>
                </a:r>
                <a:r>
                  <a:rPr lang="en-IT" sz="1800" b="1" dirty="0">
                    <a:solidFill>
                      <a:schemeClr val="tx1"/>
                    </a:solidFill>
                  </a:rPr>
                  <a:t> - E</a:t>
                </a:r>
                <a:r>
                  <a:rPr lang="en-IT" sz="1800" b="1" baseline="-25000" dirty="0">
                    <a:solidFill>
                      <a:schemeClr val="tx1"/>
                    </a:solidFill>
                  </a:rPr>
                  <a:t>p’</a:t>
                </a:r>
                <a14:m>
                  <m:oMath xmlns:m="http://schemas.openxmlformats.org/officeDocument/2006/math">
                    <m:r>
                      <a:rPr lang="it-IT" sz="1800" b="1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IT" sz="1800" b="1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27BAAB-6757-1600-1D00-8DDD30E70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733" y="5956571"/>
                <a:ext cx="1808733" cy="369332"/>
              </a:xfrm>
              <a:prstGeom prst="rect">
                <a:avLst/>
              </a:prstGeom>
              <a:blipFill>
                <a:blip r:embed="rId11"/>
                <a:stretch>
                  <a:fillRect t="-3226" b="-2258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C0D2F1F-32C5-A2D0-469F-84D26A7FE25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621090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EC705-EB9C-2B56-34BB-C895AB14A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Previuous measumerements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01222-460F-7210-E62C-87EE795D9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preliminary results: </a:t>
            </a:r>
            <a:r>
              <a:rPr lang="en-GB" baseline="30000" dirty="0"/>
              <a:t>58</a:t>
            </a:r>
            <a:r>
              <a:rPr lang="en-GB" dirty="0"/>
              <a:t>N</a:t>
            </a:r>
            <a:r>
              <a:rPr lang="en-GB" cap="none" dirty="0"/>
              <a:t>i</a:t>
            </a:r>
            <a:r>
              <a:rPr lang="en-GB" dirty="0"/>
              <a:t>, </a:t>
            </a:r>
            <a:r>
              <a:rPr lang="en-GB" baseline="30000" dirty="0"/>
              <a:t>62</a:t>
            </a:r>
            <a:r>
              <a:rPr lang="en-GB" dirty="0"/>
              <a:t>N</a:t>
            </a:r>
            <a:r>
              <a:rPr lang="en-GB" cap="none" dirty="0"/>
              <a:t>i</a:t>
            </a:r>
            <a:r>
              <a:rPr lang="en-GB" dirty="0"/>
              <a:t> &amp; </a:t>
            </a:r>
            <a:r>
              <a:rPr lang="en-GB" baseline="30000" dirty="0"/>
              <a:t>64</a:t>
            </a:r>
            <a:r>
              <a:rPr lang="en-GB" dirty="0"/>
              <a:t>N</a:t>
            </a:r>
            <a:r>
              <a:rPr lang="en-GB" cap="none" dirty="0"/>
              <a:t>i</a:t>
            </a:r>
            <a:endParaRPr lang="en-IT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4761D-D88F-2033-DFEE-F066CE75E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256C7-750E-D2F4-1F57-968F120E0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3B310D-174F-5350-ABCD-F99B0A85F8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31"/>
          <a:stretch>
            <a:fillRect/>
          </a:stretch>
        </p:blipFill>
        <p:spPr>
          <a:xfrm>
            <a:off x="445266" y="294969"/>
            <a:ext cx="11264400" cy="31181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8361EF-5FF3-59BB-91E4-70ACD17C6C2B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5394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62F6C-C17F-70D5-54F7-0779C18D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048D2-76C1-C3EB-F421-7BEBCD187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r>
              <a:rPr lang="en-IT" dirty="0"/>
              <a:t> &amp; </a:t>
            </a:r>
            <a:r>
              <a:rPr lang="en-IT" baseline="30000" dirty="0"/>
              <a:t>58</a:t>
            </a:r>
            <a:r>
              <a:rPr lang="en-IT" dirty="0"/>
              <a:t>N</a:t>
            </a:r>
            <a:r>
              <a:rPr lang="en-IT" cap="none" dirty="0"/>
              <a:t>i </a:t>
            </a:r>
            <a:r>
              <a:rPr lang="en-IT" dirty="0"/>
              <a:t>DATA ANALYSis: Time selection</a:t>
            </a:r>
            <a:endParaRPr lang="en-IT" cap="none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AF9457-0278-28A6-C70D-1AAF03634BC1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307C94C-DF2A-F45D-7413-2865623395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34" t="8636"/>
          <a:stretch>
            <a:fillRect/>
          </a:stretch>
        </p:blipFill>
        <p:spPr>
          <a:xfrm rot="5400000">
            <a:off x="4953599" y="2907607"/>
            <a:ext cx="2284803" cy="450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5EB24F-659D-EB24-201D-3AF98F1EF41E}"/>
              </a:ext>
            </a:extLst>
          </p:cNvPr>
          <p:cNvSpPr txBox="1"/>
          <p:nvPr/>
        </p:nvSpPr>
        <p:spPr>
          <a:xfrm>
            <a:off x="6740401" y="4077313"/>
            <a:ext cx="16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Plastic vs</a:t>
            </a:r>
          </a:p>
          <a:p>
            <a:pPr algn="ctr"/>
            <a:r>
              <a:rPr lang="en-IT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LaBr</a:t>
            </a:r>
            <a:r>
              <a:rPr lang="en-IT" sz="1600" b="1" baseline="-25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IT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:Ce</a:t>
            </a:r>
            <a:endParaRPr lang="en-IT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8372FF-1B17-63C3-36EF-82E5B3ED1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093FF63-6D97-8B43-3E58-37F8C45B8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AD7687-024C-7918-17A7-E7B7406F12D0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2190964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CE8E7-F8FA-29A3-D694-664B16DC0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E4445E9-F455-8EE1-55B6-BC22298DFB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7" t="7029"/>
          <a:stretch>
            <a:fillRect/>
          </a:stretch>
        </p:blipFill>
        <p:spPr>
          <a:xfrm rot="5400000">
            <a:off x="1839366" y="-226415"/>
            <a:ext cx="2873140" cy="56401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997705-F622-8795-3CFE-D602F167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r>
              <a:rPr lang="en-IT" dirty="0"/>
              <a:t> &amp; </a:t>
            </a:r>
            <a:r>
              <a:rPr lang="en-IT" baseline="30000" dirty="0"/>
              <a:t>58</a:t>
            </a:r>
            <a:r>
              <a:rPr lang="en-IT" dirty="0"/>
              <a:t>N</a:t>
            </a:r>
            <a:r>
              <a:rPr lang="en-IT" cap="none" dirty="0"/>
              <a:t>i </a:t>
            </a:r>
            <a:r>
              <a:rPr lang="en-IT" dirty="0"/>
              <a:t>DATA ANALYSis: Time selection</a:t>
            </a:r>
            <a:endParaRPr lang="en-IT" cap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AFBA07-3A10-3585-0A14-47F434EBECCD}"/>
              </a:ext>
            </a:extLst>
          </p:cNvPr>
          <p:cNvSpPr txBox="1"/>
          <p:nvPr/>
        </p:nvSpPr>
        <p:spPr>
          <a:xfrm>
            <a:off x="1088054" y="1272405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rgbClr val="FF0000"/>
                </a:solidFill>
              </a:rPr>
              <a:t> </a:t>
            </a:r>
            <a:endParaRPr lang="en-IT" sz="20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8257D5-7733-A942-68DF-30508C63CC3B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DE0605C1-7432-1F24-CC6F-708BEE3BAAEB}"/>
              </a:ext>
            </a:extLst>
          </p:cNvPr>
          <p:cNvSpPr/>
          <p:nvPr/>
        </p:nvSpPr>
        <p:spPr>
          <a:xfrm>
            <a:off x="1576933" y="1314185"/>
            <a:ext cx="1265123" cy="2400208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5DCEC1-93CF-DF26-D624-06E460141977}"/>
                  </a:ext>
                </a:extLst>
              </p:cNvPr>
              <p:cNvSpPr txBox="1"/>
              <p:nvPr/>
            </p:nvSpPr>
            <p:spPr>
              <a:xfrm>
                <a:off x="2728084" y="1272405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5DCEC1-93CF-DF26-D624-06E460141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4" y="1272405"/>
                <a:ext cx="2130683" cy="1015663"/>
              </a:xfrm>
              <a:prstGeom prst="rect">
                <a:avLst/>
              </a:prstGeom>
              <a:blipFill>
                <a:blip r:embed="rId4"/>
                <a:stretch>
                  <a:fillRect t="-3750" b="-1125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FE1572B2-6521-2277-9069-5526E1B696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34" t="8636"/>
          <a:stretch>
            <a:fillRect/>
          </a:stretch>
        </p:blipFill>
        <p:spPr>
          <a:xfrm rot="5400000">
            <a:off x="4953599" y="2907607"/>
            <a:ext cx="2284803" cy="4500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AF65B28-B5FF-D7BB-2127-7E72F64EE851}"/>
              </a:ext>
            </a:extLst>
          </p:cNvPr>
          <p:cNvGrpSpPr>
            <a:grpSpLocks noChangeAspect="1"/>
          </p:cNvGrpSpPr>
          <p:nvPr/>
        </p:nvGrpSpPr>
        <p:grpSpPr>
          <a:xfrm>
            <a:off x="4341066" y="4077315"/>
            <a:ext cx="4004935" cy="1031092"/>
            <a:chOff x="699720" y="3746678"/>
            <a:chExt cx="4209696" cy="108380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7115C89-1B0D-21C4-D138-28A30093DD55}"/>
                </a:ext>
              </a:extLst>
            </p:cNvPr>
            <p:cNvSpPr/>
            <p:nvPr/>
          </p:nvSpPr>
          <p:spPr>
            <a:xfrm>
              <a:off x="722559" y="4731573"/>
              <a:ext cx="4124623" cy="98914"/>
            </a:xfrm>
            <a:prstGeom prst="rect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endParaRPr lang="en-IT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7B6E894-4B1C-76F6-10A0-C9B5719CF43B}"/>
                    </a:ext>
                  </a:extLst>
                </p:cNvPr>
                <p:cNvSpPr txBox="1"/>
                <p:nvPr/>
              </p:nvSpPr>
              <p:spPr>
                <a:xfrm>
                  <a:off x="699720" y="4345329"/>
                  <a:ext cx="1556952" cy="32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IT" sz="14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a14:m>
                  <a:r>
                    <a:rPr lang="en-IT" sz="1400" b="1" dirty="0">
                      <a:solidFill>
                        <a:schemeClr val="accent3"/>
                      </a:solidFill>
                    </a:rPr>
                    <a:t> prompt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7B6E894-4B1C-76F6-10A0-C9B5719CF4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720" y="4345329"/>
                  <a:ext cx="1556952" cy="323513"/>
                </a:xfrm>
                <a:prstGeom prst="rect">
                  <a:avLst/>
                </a:prstGeom>
                <a:blipFill>
                  <a:blip r:embed="rId6"/>
                  <a:stretch>
                    <a:fillRect t="-3846" b="-19231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7916FB-81F3-7C6F-9803-03E4C3247E47}"/>
                </a:ext>
              </a:extLst>
            </p:cNvPr>
            <p:cNvSpPr txBox="1"/>
            <p:nvPr/>
          </p:nvSpPr>
          <p:spPr>
            <a:xfrm>
              <a:off x="3221726" y="3746678"/>
              <a:ext cx="1687690" cy="614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16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Plastic vs</a:t>
              </a:r>
            </a:p>
            <a:p>
              <a:pPr algn="ctr"/>
              <a:r>
                <a:rPr lang="en-IT" sz="16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LaBr</a:t>
              </a:r>
              <a:r>
                <a:rPr lang="en-IT" sz="1600" b="1" baseline="-25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IT" sz="16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:Ce</a:t>
              </a:r>
              <a:endParaRPr lang="en-IT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Bent Arrow 28">
            <a:extLst>
              <a:ext uri="{FF2B5EF4-FFF2-40B4-BE49-F238E27FC236}">
                <a16:creationId xmlns:a16="http://schemas.microsoft.com/office/drawing/2014/main" id="{BBE8C94A-3F0E-FD09-833A-4C081FED5224}"/>
              </a:ext>
            </a:extLst>
          </p:cNvPr>
          <p:cNvSpPr/>
          <p:nvPr/>
        </p:nvSpPr>
        <p:spPr>
          <a:xfrm rot="16200000">
            <a:off x="2499488" y="4141957"/>
            <a:ext cx="1323437" cy="1235676"/>
          </a:xfrm>
          <a:prstGeom prst="bentArrow">
            <a:avLst>
              <a:gd name="adj1" fmla="val 32105"/>
              <a:gd name="adj2" fmla="val 25000"/>
              <a:gd name="adj3" fmla="val 30263"/>
              <a:gd name="adj4" fmla="val 43750"/>
            </a:avLst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80D454-476C-5AE5-F060-373FBCB481B1}"/>
              </a:ext>
            </a:extLst>
          </p:cNvPr>
          <p:cNvSpPr txBox="1"/>
          <p:nvPr/>
        </p:nvSpPr>
        <p:spPr>
          <a:xfrm>
            <a:off x="537600" y="4204772"/>
            <a:ext cx="19388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Time resolution Plastic vs LaBr</a:t>
            </a:r>
            <a:r>
              <a:rPr lang="en-IT" sz="2000" baseline="-25000" dirty="0"/>
              <a:t>3</a:t>
            </a:r>
            <a:r>
              <a:rPr lang="en-IT" sz="2000" dirty="0"/>
              <a:t>:Ce is about an 0.9 ns FWHM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15349-E558-2F98-D911-8FD4F219F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10BF1F5-7AA0-89D0-9187-64DA42B53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98D43B-DF77-3603-D5E4-F37AD8037534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408727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4683C-9782-487B-968A-A2F39AF3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2DBB5F2-F483-22F8-B6D5-C39964A57F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7"/>
          <a:stretch>
            <a:fillRect/>
          </a:stretch>
        </p:blipFill>
        <p:spPr>
          <a:xfrm rot="5400000">
            <a:off x="2052554" y="-439603"/>
            <a:ext cx="2873140" cy="60665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643D14-36B7-84DC-02BC-BFD51CAF9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r>
              <a:rPr lang="en-IT" dirty="0"/>
              <a:t> &amp; </a:t>
            </a:r>
            <a:r>
              <a:rPr lang="en-IT" baseline="30000" dirty="0"/>
              <a:t>58</a:t>
            </a:r>
            <a:r>
              <a:rPr lang="en-IT" dirty="0"/>
              <a:t>N</a:t>
            </a:r>
            <a:r>
              <a:rPr lang="en-IT" cap="none" dirty="0"/>
              <a:t>i </a:t>
            </a:r>
            <a:r>
              <a:rPr lang="en-IT" dirty="0"/>
              <a:t>DATA ANALYSis: Time selection</a:t>
            </a:r>
            <a:endParaRPr lang="en-IT" cap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8940C8-6F1E-A643-6300-055352C55D95}"/>
              </a:ext>
            </a:extLst>
          </p:cNvPr>
          <p:cNvSpPr txBox="1"/>
          <p:nvPr/>
        </p:nvSpPr>
        <p:spPr>
          <a:xfrm>
            <a:off x="1088054" y="1272405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rgbClr val="FF0000"/>
                </a:solidFill>
              </a:rPr>
              <a:t> </a:t>
            </a:r>
            <a:endParaRPr lang="en-IT" sz="20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AAA6356-DBDE-F921-4D15-FB9D25464CA6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05B451F-0194-AFB6-7ACB-4A695E1F0F50}"/>
              </a:ext>
            </a:extLst>
          </p:cNvPr>
          <p:cNvSpPr/>
          <p:nvPr/>
        </p:nvSpPr>
        <p:spPr>
          <a:xfrm>
            <a:off x="1576933" y="1314185"/>
            <a:ext cx="1265123" cy="2400208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0B628C-9F94-8202-1D54-9B06C94B2018}"/>
                  </a:ext>
                </a:extLst>
              </p:cNvPr>
              <p:cNvSpPr txBox="1"/>
              <p:nvPr/>
            </p:nvSpPr>
            <p:spPr>
              <a:xfrm>
                <a:off x="2728084" y="1272405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0B628C-9F94-8202-1D54-9B06C94B2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4" y="1272405"/>
                <a:ext cx="2130683" cy="1015663"/>
              </a:xfrm>
              <a:prstGeom prst="rect">
                <a:avLst/>
              </a:prstGeom>
              <a:blipFill>
                <a:blip r:embed="rId4"/>
                <a:stretch>
                  <a:fillRect t="-3750" b="-1125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E3E4C03D-7FD2-3CB1-2505-C8125499EC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107" t="6883"/>
          <a:stretch>
            <a:fillRect/>
          </a:stretch>
        </p:blipFill>
        <p:spPr>
          <a:xfrm rot="5400000">
            <a:off x="7492744" y="-230832"/>
            <a:ext cx="2873140" cy="56489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BFB5E5C-0762-4F08-84FC-1F4B0C4EA8DD}"/>
              </a:ext>
            </a:extLst>
          </p:cNvPr>
          <p:cNvSpPr txBox="1"/>
          <p:nvPr/>
        </p:nvSpPr>
        <p:spPr>
          <a:xfrm>
            <a:off x="6763945" y="1276521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rgbClr val="FF0000"/>
                </a:solidFill>
              </a:rPr>
              <a:t>62</a:t>
            </a:r>
            <a:r>
              <a:rPr lang="en-IT" sz="2400" b="1" dirty="0">
                <a:solidFill>
                  <a:srgbClr val="FF0000"/>
                </a:solidFill>
              </a:rPr>
              <a:t>Ni</a:t>
            </a:r>
            <a:r>
              <a:rPr lang="en-IT" sz="2000" b="1" dirty="0">
                <a:solidFill>
                  <a:srgbClr val="FF0000"/>
                </a:solidFill>
              </a:rPr>
              <a:t> </a:t>
            </a:r>
            <a:endParaRPr lang="en-IT" sz="2000" dirty="0">
              <a:solidFill>
                <a:srgbClr val="FF0000"/>
              </a:solidFill>
            </a:endParaRPr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A11134AA-CF12-65DF-D15D-B46801F0A585}"/>
              </a:ext>
            </a:extLst>
          </p:cNvPr>
          <p:cNvSpPr/>
          <p:nvPr/>
        </p:nvSpPr>
        <p:spPr>
          <a:xfrm>
            <a:off x="7252824" y="1305944"/>
            <a:ext cx="1265123" cy="2400208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DE2C84E-31FA-43E1-4A86-DAAD78ED992E}"/>
                  </a:ext>
                </a:extLst>
              </p:cNvPr>
              <p:cNvSpPr txBox="1"/>
              <p:nvPr/>
            </p:nvSpPr>
            <p:spPr>
              <a:xfrm>
                <a:off x="8403975" y="1276521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  <a:ea typeface="Cambria Math" panose="02040503050406030204" pitchFamily="18" charset="0"/>
                    <a:cs typeface="Arial" panose="020B0604020202020204" pitchFamily="34" charset="0"/>
                  </a:rPr>
                  <a:t>OFF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DE2C84E-31FA-43E1-4A86-DAAD78ED9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3975" y="1276521"/>
                <a:ext cx="2130683" cy="1015663"/>
              </a:xfrm>
              <a:prstGeom prst="rect">
                <a:avLst/>
              </a:prstGeom>
              <a:blipFill>
                <a:blip r:embed="rId6"/>
                <a:stretch>
                  <a:fillRect t="-3704" b="-1111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7BF1899E-3976-3D7A-1F06-78A3E7146F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034" t="8636"/>
          <a:stretch>
            <a:fillRect/>
          </a:stretch>
        </p:blipFill>
        <p:spPr>
          <a:xfrm rot="5400000">
            <a:off x="4953599" y="2907607"/>
            <a:ext cx="2284803" cy="4500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14266DC-17EE-1BFC-C559-F21E1949B9BB}"/>
              </a:ext>
            </a:extLst>
          </p:cNvPr>
          <p:cNvGrpSpPr>
            <a:grpSpLocks noChangeAspect="1"/>
          </p:cNvGrpSpPr>
          <p:nvPr/>
        </p:nvGrpSpPr>
        <p:grpSpPr>
          <a:xfrm>
            <a:off x="4341066" y="4077315"/>
            <a:ext cx="4004935" cy="1031092"/>
            <a:chOff x="699720" y="3746678"/>
            <a:chExt cx="4209696" cy="108380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829A23B-9FF7-63AD-8F87-C29677CA8015}"/>
                </a:ext>
              </a:extLst>
            </p:cNvPr>
            <p:cNvSpPr/>
            <p:nvPr/>
          </p:nvSpPr>
          <p:spPr>
            <a:xfrm>
              <a:off x="722559" y="4731573"/>
              <a:ext cx="4124623" cy="98914"/>
            </a:xfrm>
            <a:prstGeom prst="rect">
              <a:avLst/>
            </a:prstGeom>
            <a:noFill/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endParaRPr lang="en-IT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0169ACC-417C-FE3D-F480-1CC8B50B82AD}"/>
                    </a:ext>
                  </a:extLst>
                </p:cNvPr>
                <p:cNvSpPr txBox="1"/>
                <p:nvPr/>
              </p:nvSpPr>
              <p:spPr>
                <a:xfrm>
                  <a:off x="699720" y="4345329"/>
                  <a:ext cx="1556952" cy="32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IT" sz="1400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a14:m>
                  <a:r>
                    <a:rPr lang="en-IT" sz="1400" b="1" dirty="0">
                      <a:solidFill>
                        <a:schemeClr val="accent3"/>
                      </a:solidFill>
                    </a:rPr>
                    <a:t> prompt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0169ACC-417C-FE3D-F480-1CC8B50B82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720" y="4345329"/>
                  <a:ext cx="1556952" cy="323513"/>
                </a:xfrm>
                <a:prstGeom prst="rect">
                  <a:avLst/>
                </a:prstGeom>
                <a:blipFill>
                  <a:blip r:embed="rId8"/>
                  <a:stretch>
                    <a:fillRect t="-3846" b="-19231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337D14-90D2-0BDE-1EDD-EDABC34AE740}"/>
                </a:ext>
              </a:extLst>
            </p:cNvPr>
            <p:cNvSpPr txBox="1"/>
            <p:nvPr/>
          </p:nvSpPr>
          <p:spPr>
            <a:xfrm>
              <a:off x="3221726" y="3746678"/>
              <a:ext cx="1687690" cy="614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16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Plastic vs</a:t>
              </a:r>
            </a:p>
            <a:p>
              <a:pPr algn="ctr"/>
              <a:r>
                <a:rPr lang="en-IT" sz="16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LaBr</a:t>
              </a:r>
              <a:r>
                <a:rPr lang="en-IT" sz="1600" b="1" baseline="-25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IT" sz="1600" b="1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:Ce</a:t>
              </a:r>
              <a:endParaRPr lang="en-IT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Bent Arrow 28">
            <a:extLst>
              <a:ext uri="{FF2B5EF4-FFF2-40B4-BE49-F238E27FC236}">
                <a16:creationId xmlns:a16="http://schemas.microsoft.com/office/drawing/2014/main" id="{D98C6CB0-4493-125B-CE7C-F1E943DD722F}"/>
              </a:ext>
            </a:extLst>
          </p:cNvPr>
          <p:cNvSpPr/>
          <p:nvPr/>
        </p:nvSpPr>
        <p:spPr>
          <a:xfrm rot="16200000">
            <a:off x="2499488" y="4141957"/>
            <a:ext cx="1323437" cy="1235676"/>
          </a:xfrm>
          <a:prstGeom prst="bentArrow">
            <a:avLst>
              <a:gd name="adj1" fmla="val 32105"/>
              <a:gd name="adj2" fmla="val 25000"/>
              <a:gd name="adj3" fmla="val 30263"/>
              <a:gd name="adj4" fmla="val 43750"/>
            </a:avLst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CF88680-526D-455C-F49C-50F3735452CD}"/>
              </a:ext>
            </a:extLst>
          </p:cNvPr>
          <p:cNvSpPr/>
          <p:nvPr/>
        </p:nvSpPr>
        <p:spPr>
          <a:xfrm>
            <a:off x="4362794" y="5520174"/>
            <a:ext cx="3924000" cy="720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p:sp>
        <p:nvSpPr>
          <p:cNvPr id="31" name="Bent Arrow 30">
            <a:extLst>
              <a:ext uri="{FF2B5EF4-FFF2-40B4-BE49-F238E27FC236}">
                <a16:creationId xmlns:a16="http://schemas.microsoft.com/office/drawing/2014/main" id="{A86E126C-9764-FC79-BB19-83949F792D13}"/>
              </a:ext>
            </a:extLst>
          </p:cNvPr>
          <p:cNvSpPr/>
          <p:nvPr/>
        </p:nvSpPr>
        <p:spPr>
          <a:xfrm rot="5400000" flipH="1">
            <a:off x="8360094" y="4141957"/>
            <a:ext cx="1323438" cy="1235676"/>
          </a:xfrm>
          <a:prstGeom prst="bentArrow">
            <a:avLst>
              <a:gd name="adj1" fmla="val 32105"/>
              <a:gd name="adj2" fmla="val 25000"/>
              <a:gd name="adj3" fmla="val 30263"/>
              <a:gd name="adj4" fmla="val 43750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8F55FD8-0BE2-E8BD-C15F-195F5138D473}"/>
              </a:ext>
            </a:extLst>
          </p:cNvPr>
          <p:cNvSpPr txBox="1"/>
          <p:nvPr/>
        </p:nvSpPr>
        <p:spPr>
          <a:xfrm>
            <a:off x="537600" y="4204772"/>
            <a:ext cx="19388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Time resolution Plastic vs LaBr</a:t>
            </a:r>
            <a:r>
              <a:rPr lang="en-IT" sz="2000" baseline="-25000" dirty="0"/>
              <a:t>3</a:t>
            </a:r>
            <a:r>
              <a:rPr lang="en-IT" sz="2000" dirty="0"/>
              <a:t>:Ce is about an 0.9 ns FWHM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6C3ADF-E0BB-0239-1538-B9644693D2A2}"/>
              </a:ext>
            </a:extLst>
          </p:cNvPr>
          <p:cNvSpPr txBox="1"/>
          <p:nvPr/>
        </p:nvSpPr>
        <p:spPr>
          <a:xfrm>
            <a:off x="9639652" y="4204772"/>
            <a:ext cx="2114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Background events shoud be subtracted from the data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B91AF-D46A-EBB1-DB94-A6B408C41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9E9C00-C9D6-65CC-A9F8-EF70363FC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3FEF36-5D6D-6157-F9CF-EEEA87BDC53A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04654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59004-41F8-BC38-3078-A9CFABD56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D750C32-1158-29EA-AE8F-F5DF3BD58A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7" t="6883"/>
          <a:stretch>
            <a:fillRect/>
          </a:stretch>
        </p:blipFill>
        <p:spPr>
          <a:xfrm rot="5400000">
            <a:off x="1574034" y="25062"/>
            <a:ext cx="2340031" cy="4600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280578-6E18-FB9F-E031-43E0FB2B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r>
              <a:rPr lang="en-IT" dirty="0"/>
              <a:t> &amp; </a:t>
            </a:r>
            <a:r>
              <a:rPr lang="en-IT" baseline="30000" dirty="0"/>
              <a:t>58</a:t>
            </a:r>
            <a:r>
              <a:rPr lang="en-IT" dirty="0"/>
              <a:t>N</a:t>
            </a:r>
            <a:r>
              <a:rPr lang="en-IT" cap="none" dirty="0"/>
              <a:t>i </a:t>
            </a:r>
            <a:r>
              <a:rPr lang="en-IT" dirty="0"/>
              <a:t>DATA ANALYSis: DECAY to the ground state</a:t>
            </a:r>
            <a:endParaRPr lang="en-IT" cap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8B13AA-E3F3-EF52-E873-ADFA60B81E72}"/>
              </a:ext>
            </a:extLst>
          </p:cNvPr>
          <p:cNvSpPr txBox="1"/>
          <p:nvPr/>
        </p:nvSpPr>
        <p:spPr>
          <a:xfrm>
            <a:off x="952110" y="1261330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chemeClr val="accent3"/>
                </a:solidFill>
              </a:rPr>
              <a:t> </a:t>
            </a:r>
            <a:endParaRPr lang="en-IT" sz="2000" dirty="0">
              <a:solidFill>
                <a:schemeClr val="accent3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4189CA4-8B22-B5E8-71D9-0393C99BC157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A42B862D-1BAD-D53B-98EE-15383FFF1BB5}"/>
              </a:ext>
            </a:extLst>
          </p:cNvPr>
          <p:cNvSpPr/>
          <p:nvPr/>
        </p:nvSpPr>
        <p:spPr>
          <a:xfrm>
            <a:off x="1314406" y="1261330"/>
            <a:ext cx="1119875" cy="1949935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262D4C-A1FB-6E73-C307-94D1B93166FD}"/>
                  </a:ext>
                </a:extLst>
              </p:cNvPr>
              <p:cNvSpPr txBox="1"/>
              <p:nvPr/>
            </p:nvSpPr>
            <p:spPr>
              <a:xfrm>
                <a:off x="2728084" y="1191305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A262D4C-A1FB-6E73-C307-94D1B9316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4" y="1191305"/>
                <a:ext cx="2130683" cy="1015663"/>
              </a:xfrm>
              <a:prstGeom prst="rect">
                <a:avLst/>
              </a:prstGeom>
              <a:blipFill>
                <a:blip r:embed="rId4"/>
                <a:stretch>
                  <a:fillRect t="-2469" b="-98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4D12286-C57C-D774-A238-60341A3B15A8}"/>
              </a:ext>
            </a:extLst>
          </p:cNvPr>
          <p:cNvGrpSpPr/>
          <p:nvPr/>
        </p:nvGrpSpPr>
        <p:grpSpPr>
          <a:xfrm>
            <a:off x="446700" y="3516664"/>
            <a:ext cx="4600740" cy="2340000"/>
            <a:chOff x="446700" y="3960564"/>
            <a:chExt cx="4600740" cy="23400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6DE1962-F2C2-9949-63F5-23BFA799F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107" t="6883"/>
            <a:stretch>
              <a:fillRect/>
            </a:stretch>
          </p:blipFill>
          <p:spPr>
            <a:xfrm rot="5400000">
              <a:off x="1577070" y="2830194"/>
              <a:ext cx="2340000" cy="460074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AD406C-1074-2204-7575-2DEC76565DEC}"/>
                </a:ext>
              </a:extLst>
            </p:cNvPr>
            <p:cNvSpPr txBox="1"/>
            <p:nvPr/>
          </p:nvSpPr>
          <p:spPr>
            <a:xfrm>
              <a:off x="957449" y="4052845"/>
              <a:ext cx="147683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T" sz="2400" b="1" baseline="30000" dirty="0">
                  <a:solidFill>
                    <a:srgbClr val="FF0000"/>
                  </a:solidFill>
                </a:rPr>
                <a:t>62</a:t>
              </a:r>
              <a:r>
                <a:rPr lang="en-IT" sz="2400" b="1" dirty="0">
                  <a:solidFill>
                    <a:srgbClr val="FF0000"/>
                  </a:solidFill>
                </a:rPr>
                <a:t>Ni</a:t>
              </a:r>
              <a:r>
                <a:rPr lang="en-IT" sz="2000" b="1" dirty="0">
                  <a:solidFill>
                    <a:srgbClr val="FF0000"/>
                  </a:solidFill>
                </a:rPr>
                <a:t> </a:t>
              </a:r>
              <a:endParaRPr lang="en-IT" sz="2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5332C5-F868-F690-68DF-16B894D130C7}"/>
                    </a:ext>
                  </a:extLst>
                </p:cNvPr>
                <p:cNvSpPr txBox="1"/>
                <p:nvPr/>
              </p:nvSpPr>
              <p:spPr>
                <a:xfrm>
                  <a:off x="2749659" y="4044550"/>
                  <a:ext cx="213068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Large-volume</a:t>
                  </a:r>
                </a:p>
                <a:p>
                  <a:pPr algn="ctr"/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LaBr</a:t>
                  </a:r>
                  <a:r>
                    <a:rPr lang="en-IT" sz="2000" b="1" baseline="-250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:Ce:</a:t>
                  </a:r>
                </a:p>
                <a:p>
                  <a:pPr algn="ctr"/>
                  <a:r>
                    <a:rPr lang="en-GB" sz="2000" b="1" dirty="0">
                      <a:solidFill>
                        <a:srgbClr val="FF0000"/>
                      </a:solidFill>
                      <a:ea typeface="Cambria Math" panose="02040503050406030204" pitchFamily="18" charset="0"/>
                      <a:cs typeface="Arial" panose="020B0604020202020204" pitchFamily="34" charset="0"/>
                    </a:rPr>
                    <a:t>OFF </a:t>
                  </a:r>
                  <a14:m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𝜸</m:t>
                      </m:r>
                    </m:oMath>
                  </a14:m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prompt</a:t>
                  </a:r>
                  <a:endParaRPr lang="en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5332C5-F868-F690-68DF-16B894D130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9659" y="4044550"/>
                  <a:ext cx="2130683" cy="1015663"/>
                </a:xfrm>
                <a:prstGeom prst="rect">
                  <a:avLst/>
                </a:prstGeom>
                <a:blipFill>
                  <a:blip r:embed="rId6"/>
                  <a:stretch>
                    <a:fillRect t="-3704" b="-11111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F447C-A13E-87B4-149F-488B2FC7F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CC2B47-A436-9243-D996-002A46918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0B4CADA-9183-9CA5-C2B9-3ED93DED098E}"/>
              </a:ext>
            </a:extLst>
          </p:cNvPr>
          <p:cNvSpPr/>
          <p:nvPr/>
        </p:nvSpPr>
        <p:spPr>
          <a:xfrm>
            <a:off x="1304747" y="3621300"/>
            <a:ext cx="1017951" cy="1980000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3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824C35-56D1-B232-B546-0F552F6582B9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597069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03E91-5FF9-2C06-C18C-B0F321C38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7E85D6D-DBA9-A1A5-666E-6D2EAFC5D0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7" t="6883"/>
          <a:stretch>
            <a:fillRect/>
          </a:stretch>
        </p:blipFill>
        <p:spPr>
          <a:xfrm rot="5400000">
            <a:off x="1574034" y="25062"/>
            <a:ext cx="2340031" cy="4600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86B451-1504-3123-A67D-E704C234C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r>
              <a:rPr lang="en-IT" dirty="0"/>
              <a:t> &amp; </a:t>
            </a:r>
            <a:r>
              <a:rPr lang="en-IT" baseline="30000" dirty="0"/>
              <a:t>58</a:t>
            </a:r>
            <a:r>
              <a:rPr lang="en-IT" dirty="0"/>
              <a:t>N</a:t>
            </a:r>
            <a:r>
              <a:rPr lang="en-IT" cap="none" dirty="0"/>
              <a:t>i </a:t>
            </a:r>
            <a:r>
              <a:rPr lang="en-IT" dirty="0"/>
              <a:t>DATA ANALYSis: DECAY to the ground state</a:t>
            </a:r>
            <a:endParaRPr lang="en-IT" cap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B9718-D1C7-1B5A-68F7-E2834951D6B3}"/>
              </a:ext>
            </a:extLst>
          </p:cNvPr>
          <p:cNvSpPr txBox="1"/>
          <p:nvPr/>
        </p:nvSpPr>
        <p:spPr>
          <a:xfrm>
            <a:off x="952110" y="1261330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chemeClr val="accent3"/>
                </a:solidFill>
              </a:rPr>
              <a:t> </a:t>
            </a:r>
            <a:endParaRPr lang="en-IT" sz="2000" dirty="0">
              <a:solidFill>
                <a:schemeClr val="accent3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A06318-FEBE-C11C-C7C3-2175230434C9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1EAF6F70-15E9-DB7B-94D5-F5DA2B577630}"/>
              </a:ext>
            </a:extLst>
          </p:cNvPr>
          <p:cNvSpPr/>
          <p:nvPr/>
        </p:nvSpPr>
        <p:spPr>
          <a:xfrm>
            <a:off x="1314406" y="1261330"/>
            <a:ext cx="1119875" cy="1949935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F8641AD-F958-ED46-26A0-79E40AFD84C5}"/>
                  </a:ext>
                </a:extLst>
              </p:cNvPr>
              <p:cNvSpPr txBox="1"/>
              <p:nvPr/>
            </p:nvSpPr>
            <p:spPr>
              <a:xfrm>
                <a:off x="2728084" y="1191305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F8641AD-F958-ED46-26A0-79E40AFD8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4" y="1191305"/>
                <a:ext cx="2130683" cy="1015663"/>
              </a:xfrm>
              <a:prstGeom prst="rect">
                <a:avLst/>
              </a:prstGeom>
              <a:blipFill>
                <a:blip r:embed="rId4"/>
                <a:stretch>
                  <a:fillRect t="-2469" b="-98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FA3C361-BD3D-2272-7FA0-399957E85414}"/>
              </a:ext>
            </a:extLst>
          </p:cNvPr>
          <p:cNvGrpSpPr/>
          <p:nvPr/>
        </p:nvGrpSpPr>
        <p:grpSpPr>
          <a:xfrm>
            <a:off x="446700" y="3516664"/>
            <a:ext cx="4600740" cy="2340000"/>
            <a:chOff x="446700" y="3960564"/>
            <a:chExt cx="4600740" cy="23400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F75DFE8-BE08-4256-8092-C4DFDAFC9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107" t="6883"/>
            <a:stretch>
              <a:fillRect/>
            </a:stretch>
          </p:blipFill>
          <p:spPr>
            <a:xfrm rot="5400000">
              <a:off x="1577070" y="2830194"/>
              <a:ext cx="2340000" cy="460074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D8E61E-3870-7282-C091-59CAF9E61F0F}"/>
                </a:ext>
              </a:extLst>
            </p:cNvPr>
            <p:cNvSpPr txBox="1"/>
            <p:nvPr/>
          </p:nvSpPr>
          <p:spPr>
            <a:xfrm>
              <a:off x="957449" y="4052845"/>
              <a:ext cx="147683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T" sz="2400" b="1" baseline="30000" dirty="0">
                  <a:solidFill>
                    <a:srgbClr val="FF0000"/>
                  </a:solidFill>
                </a:rPr>
                <a:t>62</a:t>
              </a:r>
              <a:r>
                <a:rPr lang="en-IT" sz="2400" b="1" dirty="0">
                  <a:solidFill>
                    <a:srgbClr val="FF0000"/>
                  </a:solidFill>
                </a:rPr>
                <a:t>Ni</a:t>
              </a:r>
              <a:r>
                <a:rPr lang="en-IT" sz="2000" b="1" dirty="0">
                  <a:solidFill>
                    <a:srgbClr val="FF0000"/>
                  </a:solidFill>
                </a:rPr>
                <a:t> </a:t>
              </a:r>
              <a:endParaRPr lang="en-IT" sz="2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051FAE1-DE67-AFDD-FDD8-C7570D17C012}"/>
                    </a:ext>
                  </a:extLst>
                </p:cNvPr>
                <p:cNvSpPr txBox="1"/>
                <p:nvPr/>
              </p:nvSpPr>
              <p:spPr>
                <a:xfrm>
                  <a:off x="2749659" y="4044550"/>
                  <a:ext cx="213068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Large-volume</a:t>
                  </a:r>
                </a:p>
                <a:p>
                  <a:pPr algn="ctr"/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LaBr</a:t>
                  </a:r>
                  <a:r>
                    <a:rPr lang="en-IT" sz="2000" b="1" baseline="-250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:Ce:</a:t>
                  </a:r>
                </a:p>
                <a:p>
                  <a:pPr algn="ctr"/>
                  <a:r>
                    <a:rPr lang="en-GB" sz="2000" b="1" dirty="0">
                      <a:solidFill>
                        <a:srgbClr val="FF0000"/>
                      </a:solidFill>
                      <a:ea typeface="Cambria Math" panose="02040503050406030204" pitchFamily="18" charset="0"/>
                      <a:cs typeface="Arial" panose="020B0604020202020204" pitchFamily="34" charset="0"/>
                    </a:rPr>
                    <a:t>OFF </a:t>
                  </a:r>
                  <a14:m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𝜸</m:t>
                      </m:r>
                    </m:oMath>
                  </a14:m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prompt</a:t>
                  </a:r>
                  <a:endParaRPr lang="en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051FAE1-DE67-AFDD-FDD8-C7570D17C0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9659" y="4044550"/>
                  <a:ext cx="2130683" cy="1015663"/>
                </a:xfrm>
                <a:prstGeom prst="rect">
                  <a:avLst/>
                </a:prstGeom>
                <a:blipFill>
                  <a:blip r:embed="rId6"/>
                  <a:stretch>
                    <a:fillRect t="-3704" b="-11111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B0F1043-657B-185F-A520-CE3A858168E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644" t="5357"/>
          <a:stretch>
            <a:fillRect/>
          </a:stretch>
        </p:blipFill>
        <p:spPr>
          <a:xfrm rot="5400000">
            <a:off x="8368181" y="264180"/>
            <a:ext cx="2340000" cy="421652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2C862CE-2672-8986-17E6-4347F46E15A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644" t="5357"/>
          <a:stretch>
            <a:fillRect/>
          </a:stretch>
        </p:blipFill>
        <p:spPr>
          <a:xfrm rot="5400000">
            <a:off x="8368181" y="2607907"/>
            <a:ext cx="2340000" cy="4216525"/>
          </a:xfrm>
          <a:prstGeom prst="rect">
            <a:avLst/>
          </a:prstGeom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0271B152-0AA6-C5DE-9579-54157FABABC2}"/>
              </a:ext>
            </a:extLst>
          </p:cNvPr>
          <p:cNvSpPr/>
          <p:nvPr/>
        </p:nvSpPr>
        <p:spPr>
          <a:xfrm>
            <a:off x="5633681" y="4445698"/>
            <a:ext cx="1062681" cy="94529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3B02D99-3E8A-7789-D24C-ED3BA95DEBA8}"/>
              </a:ext>
            </a:extLst>
          </p:cNvPr>
          <p:cNvSpPr txBox="1"/>
          <p:nvPr/>
        </p:nvSpPr>
        <p:spPr>
          <a:xfrm>
            <a:off x="5306824" y="2706416"/>
            <a:ext cx="1869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en-GB" sz="2000" dirty="0"/>
              <a:t>y-axis projection to extract the </a:t>
            </a:r>
            <a:r>
              <a:rPr lang="el-GR" sz="2000" dirty="0"/>
              <a:t>γ </a:t>
            </a:r>
            <a:r>
              <a:rPr lang="en-GB" sz="2000" dirty="0"/>
              <a:t>decay to the ground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845D574-2A88-D341-BD9B-33537A59135C}"/>
                  </a:ext>
                </a:extLst>
              </p:cNvPr>
              <p:cNvSpPr txBox="1"/>
              <p:nvPr/>
            </p:nvSpPr>
            <p:spPr>
              <a:xfrm>
                <a:off x="9463916" y="1303245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845D574-2A88-D341-BD9B-33537A591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916" y="1303245"/>
                <a:ext cx="2130683" cy="1015663"/>
              </a:xfrm>
              <a:prstGeom prst="rect">
                <a:avLst/>
              </a:prstGeom>
              <a:blipFill>
                <a:blip r:embed="rId9"/>
                <a:stretch>
                  <a:fillRect t="-3704" b="-98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40E4685-9793-B985-0C26-A7D54DC2AE90}"/>
                  </a:ext>
                </a:extLst>
              </p:cNvPr>
              <p:cNvSpPr txBox="1"/>
              <p:nvPr/>
            </p:nvSpPr>
            <p:spPr>
              <a:xfrm>
                <a:off x="9356467" y="3643187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  <a:ea typeface="Cambria Math" panose="02040503050406030204" pitchFamily="18" charset="0"/>
                    <a:cs typeface="Arial" panose="020B0604020202020204" pitchFamily="34" charset="0"/>
                  </a:rPr>
                  <a:t>OFF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40E4685-9793-B985-0C26-A7D54DC2A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467" y="3643187"/>
                <a:ext cx="2130683" cy="1015663"/>
              </a:xfrm>
              <a:prstGeom prst="rect">
                <a:avLst/>
              </a:prstGeom>
              <a:blipFill>
                <a:blip r:embed="rId10"/>
                <a:stretch>
                  <a:fillRect t="-3750" b="-1125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ight Arrow 37">
            <a:extLst>
              <a:ext uri="{FF2B5EF4-FFF2-40B4-BE49-F238E27FC236}">
                <a16:creationId xmlns:a16="http://schemas.microsoft.com/office/drawing/2014/main" id="{203C7BB3-A7A0-0800-BEDF-B557EABEEBB9}"/>
              </a:ext>
            </a:extLst>
          </p:cNvPr>
          <p:cNvSpPr/>
          <p:nvPr/>
        </p:nvSpPr>
        <p:spPr>
          <a:xfrm>
            <a:off x="5633681" y="1557312"/>
            <a:ext cx="1062681" cy="945292"/>
          </a:xfrm>
          <a:prstGeom prst="rightArrow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2A14AF-431C-5F66-9B7F-3A1DDB965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226D97-2EBA-0F74-452E-A52648729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D40A4896-2BA0-B645-B41A-64CD21136745}"/>
              </a:ext>
            </a:extLst>
          </p:cNvPr>
          <p:cNvSpPr/>
          <p:nvPr/>
        </p:nvSpPr>
        <p:spPr>
          <a:xfrm>
            <a:off x="1304747" y="3621300"/>
            <a:ext cx="1017951" cy="1980000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3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2ADB63-CAF5-2BC9-8F78-C96391FAB8E2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571297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0A38E-8365-0D44-EBF2-E0C9F9246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6896C59-1B28-11C2-230E-B8F0000F41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7" t="6883"/>
          <a:stretch>
            <a:fillRect/>
          </a:stretch>
        </p:blipFill>
        <p:spPr>
          <a:xfrm rot="5400000">
            <a:off x="1574034" y="25062"/>
            <a:ext cx="2340031" cy="4600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1E3632-1F55-0154-D8D6-2338B27B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r>
              <a:rPr lang="en-IT" dirty="0"/>
              <a:t> &amp; </a:t>
            </a:r>
            <a:r>
              <a:rPr lang="en-IT" baseline="30000" dirty="0"/>
              <a:t>58</a:t>
            </a:r>
            <a:r>
              <a:rPr lang="en-IT" dirty="0"/>
              <a:t>N</a:t>
            </a:r>
            <a:r>
              <a:rPr lang="en-IT" cap="none" dirty="0"/>
              <a:t>i </a:t>
            </a:r>
            <a:r>
              <a:rPr lang="en-IT" dirty="0"/>
              <a:t>DATA ANALYSis: DECAY to the ground state</a:t>
            </a:r>
            <a:endParaRPr lang="en-IT" cap="non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52C97F-9F81-F34B-3FA1-B84BCD2849A5}"/>
              </a:ext>
            </a:extLst>
          </p:cNvPr>
          <p:cNvSpPr txBox="1"/>
          <p:nvPr/>
        </p:nvSpPr>
        <p:spPr>
          <a:xfrm>
            <a:off x="952110" y="1261330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chemeClr val="accent3"/>
                </a:solidFill>
              </a:rPr>
              <a:t> </a:t>
            </a:r>
            <a:endParaRPr lang="en-IT" sz="2000" dirty="0">
              <a:solidFill>
                <a:schemeClr val="accent3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BCD880B-8046-F1E1-BC83-9FA6E9666907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D3313EE5-E1DD-535B-4749-9534718C6F05}"/>
              </a:ext>
            </a:extLst>
          </p:cNvPr>
          <p:cNvSpPr/>
          <p:nvPr/>
        </p:nvSpPr>
        <p:spPr>
          <a:xfrm>
            <a:off x="1314406" y="1261330"/>
            <a:ext cx="1119875" cy="1949935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D4098D-40FE-F886-16CA-5D3CB5294288}"/>
                  </a:ext>
                </a:extLst>
              </p:cNvPr>
              <p:cNvSpPr txBox="1"/>
              <p:nvPr/>
            </p:nvSpPr>
            <p:spPr>
              <a:xfrm>
                <a:off x="2728084" y="1191305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D4098D-40FE-F886-16CA-5D3CB5294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4" y="1191305"/>
                <a:ext cx="2130683" cy="1015663"/>
              </a:xfrm>
              <a:prstGeom prst="rect">
                <a:avLst/>
              </a:prstGeom>
              <a:blipFill>
                <a:blip r:embed="rId4"/>
                <a:stretch>
                  <a:fillRect t="-2469" b="-98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F6A9C411-BCB9-DF42-7AB1-40AD2DD7AB1F}"/>
              </a:ext>
            </a:extLst>
          </p:cNvPr>
          <p:cNvGrpSpPr/>
          <p:nvPr/>
        </p:nvGrpSpPr>
        <p:grpSpPr>
          <a:xfrm>
            <a:off x="446700" y="3516664"/>
            <a:ext cx="4600740" cy="2340000"/>
            <a:chOff x="446700" y="3960564"/>
            <a:chExt cx="4600740" cy="23400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5D366B1-16B9-DFFE-6784-383942D05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107" t="6883"/>
            <a:stretch>
              <a:fillRect/>
            </a:stretch>
          </p:blipFill>
          <p:spPr>
            <a:xfrm rot="5400000">
              <a:off x="1577070" y="2830194"/>
              <a:ext cx="2340000" cy="460074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CFA82F-F545-6691-3837-8810D79A4B3C}"/>
                </a:ext>
              </a:extLst>
            </p:cNvPr>
            <p:cNvSpPr txBox="1"/>
            <p:nvPr/>
          </p:nvSpPr>
          <p:spPr>
            <a:xfrm>
              <a:off x="957449" y="4052845"/>
              <a:ext cx="147683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T" sz="2400" b="1" baseline="30000" dirty="0">
                  <a:solidFill>
                    <a:srgbClr val="FF0000"/>
                  </a:solidFill>
                </a:rPr>
                <a:t>62</a:t>
              </a:r>
              <a:r>
                <a:rPr lang="en-IT" sz="2400" b="1" dirty="0">
                  <a:solidFill>
                    <a:srgbClr val="FF0000"/>
                  </a:solidFill>
                </a:rPr>
                <a:t>Ni</a:t>
              </a:r>
              <a:r>
                <a:rPr lang="en-IT" sz="2000" b="1" dirty="0">
                  <a:solidFill>
                    <a:srgbClr val="FF0000"/>
                  </a:solidFill>
                </a:rPr>
                <a:t> </a:t>
              </a:r>
              <a:endParaRPr lang="en-IT" sz="2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64C3B87-33CD-E1A6-D248-594D64B1EA39}"/>
                    </a:ext>
                  </a:extLst>
                </p:cNvPr>
                <p:cNvSpPr txBox="1"/>
                <p:nvPr/>
              </p:nvSpPr>
              <p:spPr>
                <a:xfrm>
                  <a:off x="2749659" y="4044550"/>
                  <a:ext cx="2130683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Large-volume</a:t>
                  </a:r>
                </a:p>
                <a:p>
                  <a:pPr algn="ctr"/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LaBr</a:t>
                  </a:r>
                  <a:r>
                    <a:rPr lang="en-IT" sz="2000" b="1" baseline="-250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:Ce:</a:t>
                  </a:r>
                </a:p>
                <a:p>
                  <a:pPr algn="ctr"/>
                  <a:r>
                    <a:rPr lang="en-GB" sz="2000" b="1" dirty="0">
                      <a:solidFill>
                        <a:srgbClr val="FF0000"/>
                      </a:solidFill>
                      <a:ea typeface="Cambria Math" panose="02040503050406030204" pitchFamily="18" charset="0"/>
                      <a:cs typeface="Arial" panose="020B0604020202020204" pitchFamily="34" charset="0"/>
                    </a:rPr>
                    <a:t>OFF </a:t>
                  </a:r>
                  <a14:m>
                    <m:oMath xmlns:m="http://schemas.openxmlformats.org/officeDocument/2006/math"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𝜸</m:t>
                      </m:r>
                    </m:oMath>
                  </a14:m>
                  <a:r>
                    <a:rPr lang="en-IT" sz="20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prompt</a:t>
                  </a:r>
                  <a:endParaRPr lang="en-IT" sz="2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64C3B87-33CD-E1A6-D248-594D64B1EA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9659" y="4044550"/>
                  <a:ext cx="2130683" cy="1015663"/>
                </a:xfrm>
                <a:prstGeom prst="rect">
                  <a:avLst/>
                </a:prstGeom>
                <a:blipFill>
                  <a:blip r:embed="rId6"/>
                  <a:stretch>
                    <a:fillRect t="-3704" b="-11111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23D6B6B-E52F-8287-18EB-8AB5384B55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644" t="5357"/>
          <a:stretch>
            <a:fillRect/>
          </a:stretch>
        </p:blipFill>
        <p:spPr>
          <a:xfrm rot="5400000">
            <a:off x="8368181" y="264180"/>
            <a:ext cx="2340000" cy="421652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81A31E8-D1D7-A167-24F7-184EF88A51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644" t="5357"/>
          <a:stretch>
            <a:fillRect/>
          </a:stretch>
        </p:blipFill>
        <p:spPr>
          <a:xfrm rot="5400000">
            <a:off x="8368181" y="2607907"/>
            <a:ext cx="2340000" cy="4216525"/>
          </a:xfrm>
          <a:prstGeom prst="rect">
            <a:avLst/>
          </a:prstGeom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9BB12F76-9578-6889-2D50-C9842A36E2FA}"/>
              </a:ext>
            </a:extLst>
          </p:cNvPr>
          <p:cNvSpPr/>
          <p:nvPr/>
        </p:nvSpPr>
        <p:spPr>
          <a:xfrm>
            <a:off x="5633681" y="4445698"/>
            <a:ext cx="1062681" cy="94529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0B62B2B-4CEF-316D-964C-7E6182F0EDEF}"/>
              </a:ext>
            </a:extLst>
          </p:cNvPr>
          <p:cNvSpPr txBox="1"/>
          <p:nvPr/>
        </p:nvSpPr>
        <p:spPr>
          <a:xfrm>
            <a:off x="5306824" y="2706416"/>
            <a:ext cx="1869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/>
            <a:r>
              <a:rPr lang="en-GB" sz="2000" dirty="0"/>
              <a:t>y-axis projection to extract the </a:t>
            </a:r>
            <a:r>
              <a:rPr lang="el-GR" sz="2000" dirty="0"/>
              <a:t>γ </a:t>
            </a:r>
            <a:r>
              <a:rPr lang="en-GB" sz="2000" dirty="0"/>
              <a:t>decay to the ground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B1C47E-9ACC-1933-6251-3BDE531B925B}"/>
                  </a:ext>
                </a:extLst>
              </p:cNvPr>
              <p:cNvSpPr txBox="1"/>
              <p:nvPr/>
            </p:nvSpPr>
            <p:spPr>
              <a:xfrm>
                <a:off x="9463916" y="1303245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BB1C47E-9ACC-1933-6251-3BDE531B9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3916" y="1303245"/>
                <a:ext cx="2130683" cy="1015663"/>
              </a:xfrm>
              <a:prstGeom prst="rect">
                <a:avLst/>
              </a:prstGeom>
              <a:blipFill>
                <a:blip r:embed="rId9"/>
                <a:stretch>
                  <a:fillRect t="-3704" b="-98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887BFCC-252E-A0FF-C645-26E018BFF4E8}"/>
                  </a:ext>
                </a:extLst>
              </p:cNvPr>
              <p:cNvSpPr txBox="1"/>
              <p:nvPr/>
            </p:nvSpPr>
            <p:spPr>
              <a:xfrm>
                <a:off x="9356467" y="3643187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  <a:ea typeface="Cambria Math" panose="02040503050406030204" pitchFamily="18" charset="0"/>
                    <a:cs typeface="Arial" panose="020B0604020202020204" pitchFamily="34" charset="0"/>
                  </a:rPr>
                  <a:t>OFF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887BFCC-252E-A0FF-C645-26E018BFF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467" y="3643187"/>
                <a:ext cx="2130683" cy="1015663"/>
              </a:xfrm>
              <a:prstGeom prst="rect">
                <a:avLst/>
              </a:prstGeom>
              <a:blipFill>
                <a:blip r:embed="rId10"/>
                <a:stretch>
                  <a:fillRect t="-3750" b="-1125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ight Arrow 37">
            <a:extLst>
              <a:ext uri="{FF2B5EF4-FFF2-40B4-BE49-F238E27FC236}">
                <a16:creationId xmlns:a16="http://schemas.microsoft.com/office/drawing/2014/main" id="{3F2AE5AB-66E8-901D-09B2-AC1A422C52C5}"/>
              </a:ext>
            </a:extLst>
          </p:cNvPr>
          <p:cNvSpPr/>
          <p:nvPr/>
        </p:nvSpPr>
        <p:spPr>
          <a:xfrm>
            <a:off x="5633681" y="1557312"/>
            <a:ext cx="1062681" cy="945292"/>
          </a:xfrm>
          <a:prstGeom prst="rightArrow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C17CD-0617-3B69-76D3-6C85CEDA0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C74840-EB36-2C23-47B5-DA4D97D01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0E92E30-1F8D-6EE5-9B25-9F2A53060EE7}"/>
              </a:ext>
            </a:extLst>
          </p:cNvPr>
          <p:cNvSpPr/>
          <p:nvPr/>
        </p:nvSpPr>
        <p:spPr>
          <a:xfrm>
            <a:off x="1304747" y="3621300"/>
            <a:ext cx="1017951" cy="1980000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059518-7567-2121-26CA-7ABBB585B616}"/>
                  </a:ext>
                </a:extLst>
              </p:cNvPr>
              <p:cNvSpPr txBox="1"/>
              <p:nvPr/>
            </p:nvSpPr>
            <p:spPr>
              <a:xfrm>
                <a:off x="443648" y="5869019"/>
                <a:ext cx="112761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 </a:t>
                </a:r>
                <a:r>
                  <a:rPr lang="en-IT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–</a:t>
                </a:r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LaBr3:Ce: OFF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 </a:t>
                </a:r>
                <a:endParaRPr lang="en-IT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059518-7567-2121-26CA-7ABBB585B6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648" y="5869019"/>
                <a:ext cx="11276132" cy="400110"/>
              </a:xfrm>
              <a:prstGeom prst="rect">
                <a:avLst/>
              </a:prstGeom>
              <a:blipFill>
                <a:blip r:embed="rId11"/>
                <a:stretch>
                  <a:fillRect t="-9375" b="-28125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EB06AA0-F5B7-CE8F-0B9E-8EB724A751D2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8340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543575D-FCFD-C863-DED6-80983BF512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51" t="6130"/>
          <a:stretch>
            <a:fillRect/>
          </a:stretch>
        </p:blipFill>
        <p:spPr>
          <a:xfrm rot="5400000">
            <a:off x="6299478" y="672002"/>
            <a:ext cx="4220502" cy="643760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BA03A11-52A2-BC46-0F2E-0F89F9CE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L</a:t>
            </a:r>
            <a:r>
              <a:rPr lang="en-IT" cap="none" dirty="0"/>
              <a:t>a</a:t>
            </a:r>
            <a:r>
              <a:rPr lang="en-IT" dirty="0"/>
              <a:t>B</a:t>
            </a:r>
            <a:r>
              <a:rPr lang="en-IT" cap="none" dirty="0"/>
              <a:t>r</a:t>
            </a:r>
            <a:r>
              <a:rPr lang="en-IT" baseline="-25000" dirty="0"/>
              <a:t>3</a:t>
            </a:r>
            <a:r>
              <a:rPr lang="en-IT" dirty="0"/>
              <a:t>:c</a:t>
            </a:r>
            <a:r>
              <a:rPr lang="en-IT" cap="none" dirty="0"/>
              <a:t>e: </a:t>
            </a:r>
            <a:r>
              <a:rPr lang="en-IT" cap="none" baseline="30000" dirty="0"/>
              <a:t>62</a:t>
            </a:r>
            <a:r>
              <a:rPr lang="en-IT" cap="none" dirty="0"/>
              <a:t>Ni LOW ENERGY TRANSITIONS</a:t>
            </a:r>
            <a:endParaRPr lang="en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A66C386-3032-98C2-60A9-93D7384B04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39537"/>
                  </p:ext>
                </p:extLst>
              </p:nvPr>
            </p:nvGraphicFramePr>
            <p:xfrm>
              <a:off x="436304" y="1933387"/>
              <a:ext cx="4472721" cy="39646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0907">
                      <a:extLst>
                        <a:ext uri="{9D8B030D-6E8A-4147-A177-3AD203B41FA5}">
                          <a16:colId xmlns:a16="http://schemas.microsoft.com/office/drawing/2014/main" val="2671223842"/>
                        </a:ext>
                      </a:extLst>
                    </a:gridCol>
                    <a:gridCol w="1490907">
                      <a:extLst>
                        <a:ext uri="{9D8B030D-6E8A-4147-A177-3AD203B41FA5}">
                          <a16:colId xmlns:a16="http://schemas.microsoft.com/office/drawing/2014/main" val="2500849821"/>
                        </a:ext>
                      </a:extLst>
                    </a:gridCol>
                    <a:gridCol w="1490907">
                      <a:extLst>
                        <a:ext uri="{9D8B030D-6E8A-4147-A177-3AD203B41FA5}">
                          <a16:colId xmlns:a16="http://schemas.microsoft.com/office/drawing/2014/main" val="1021746675"/>
                        </a:ext>
                      </a:extLst>
                    </a:gridCol>
                  </a:tblGrid>
                  <a:tr h="7374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Measured Energy [keV]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Possible Transition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Real </a:t>
                          </a:r>
                          <a:br>
                            <a:rPr lang="en-IT" dirty="0"/>
                          </a:br>
                          <a:r>
                            <a:rPr lang="en-IT" dirty="0"/>
                            <a:t>Energy [keV]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89201268"/>
                      </a:ext>
                    </a:extLst>
                  </a:tr>
                  <a:tr h="40283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1"/>
                              </a:solidFill>
                            </a:rPr>
                            <a:t>505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>
                              <a:solidFill>
                                <a:schemeClr val="accent1"/>
                              </a:solidFill>
                            </a:rPr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1"/>
                              </a:solidFill>
                            </a:rPr>
                            <a:t>511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79259558"/>
                      </a:ext>
                    </a:extLst>
                  </a:tr>
                  <a:tr h="73999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2"/>
                              </a:solidFill>
                            </a:rPr>
                            <a:t>1165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en-IT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IT" dirty="0">
                            <a:solidFill>
                              <a:schemeClr val="accent2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en-IT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IT" b="1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2"/>
                              </a:solidFill>
                            </a:rPr>
                            <a:t>1173</a:t>
                          </a:r>
                        </a:p>
                        <a:p>
                          <a:pPr algn="r"/>
                          <a:r>
                            <a:rPr lang="en-IT" dirty="0">
                              <a:solidFill>
                                <a:schemeClr val="accent2"/>
                              </a:solidFill>
                            </a:rPr>
                            <a:t>1163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6448321"/>
                      </a:ext>
                    </a:extLst>
                  </a:tr>
                  <a:tr h="40573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</a:rPr>
                            <a:t>1435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en-IT" i="1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3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IT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</a:rPr>
                            <a:t>1455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2551708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1988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en-IT" i="1" smtClean="0">
                                    <a:solidFill>
                                      <a:schemeClr val="accent4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4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IT" dirty="0">
                            <a:solidFill>
                              <a:schemeClr val="accent4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2004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2830669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</a:rPr>
                            <a:t>2099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en-IT" i="1" smtClean="0">
                                    <a:solidFill>
                                      <a:schemeClr val="accent5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5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IT" dirty="0">
                            <a:solidFill>
                              <a:schemeClr val="accent5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</a:rPr>
                            <a:t>2104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4689012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6"/>
                              </a:solidFill>
                            </a:rPr>
                            <a:t>2289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>
                                    <m:r>
                                      <a:rPr lang="it-IT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en-IT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chemeClr val="accent6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IT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6"/>
                              </a:solidFill>
                            </a:rPr>
                            <a:t>2301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4538682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rgbClr val="7030A0"/>
                              </a:solidFill>
                            </a:rPr>
                            <a:t>2577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en-IT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it-IT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it-IT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/>
                                  <m:sup>
                                    <m:r>
                                      <a:rPr lang="it-IT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IT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rgbClr val="7030A0"/>
                              </a:solidFill>
                            </a:rPr>
                            <a:t>2584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14333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8A66C386-3032-98C2-60A9-93D7384B04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439537"/>
                  </p:ext>
                </p:extLst>
              </p:nvPr>
            </p:nvGraphicFramePr>
            <p:xfrm>
              <a:off x="436304" y="1933387"/>
              <a:ext cx="4472721" cy="396466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90907">
                      <a:extLst>
                        <a:ext uri="{9D8B030D-6E8A-4147-A177-3AD203B41FA5}">
                          <a16:colId xmlns:a16="http://schemas.microsoft.com/office/drawing/2014/main" val="2671223842"/>
                        </a:ext>
                      </a:extLst>
                    </a:gridCol>
                    <a:gridCol w="1490907">
                      <a:extLst>
                        <a:ext uri="{9D8B030D-6E8A-4147-A177-3AD203B41FA5}">
                          <a16:colId xmlns:a16="http://schemas.microsoft.com/office/drawing/2014/main" val="2500849821"/>
                        </a:ext>
                      </a:extLst>
                    </a:gridCol>
                    <a:gridCol w="1490907">
                      <a:extLst>
                        <a:ext uri="{9D8B030D-6E8A-4147-A177-3AD203B41FA5}">
                          <a16:colId xmlns:a16="http://schemas.microsoft.com/office/drawing/2014/main" val="1021746675"/>
                        </a:ext>
                      </a:extLst>
                    </a:gridCol>
                  </a:tblGrid>
                  <a:tr h="7374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Measured Energy [keV]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Possible Transition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Real </a:t>
                          </a:r>
                          <a:br>
                            <a:rPr lang="en-IT" dirty="0"/>
                          </a:br>
                          <a:r>
                            <a:rPr lang="en-IT" dirty="0"/>
                            <a:t>Energy [keV]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89201268"/>
                      </a:ext>
                    </a:extLst>
                  </a:tr>
                  <a:tr h="402833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1"/>
                              </a:solidFill>
                            </a:rPr>
                            <a:t>505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>
                              <a:solidFill>
                                <a:schemeClr val="accent1"/>
                              </a:solidFill>
                            </a:rPr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1"/>
                              </a:solidFill>
                            </a:rPr>
                            <a:t>511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79259558"/>
                      </a:ext>
                    </a:extLst>
                  </a:tr>
                  <a:tr h="739998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2"/>
                              </a:solidFill>
                            </a:rPr>
                            <a:t>1165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3"/>
                          <a:stretch>
                            <a:fillRect l="-101709" t="-156897" r="-102564" b="-29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2"/>
                              </a:solidFill>
                            </a:rPr>
                            <a:t>1173</a:t>
                          </a:r>
                        </a:p>
                        <a:p>
                          <a:pPr algn="r"/>
                          <a:r>
                            <a:rPr lang="en-IT" dirty="0">
                              <a:solidFill>
                                <a:schemeClr val="accent2"/>
                              </a:solidFill>
                            </a:rPr>
                            <a:t>1163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6448321"/>
                      </a:ext>
                    </a:extLst>
                  </a:tr>
                  <a:tr h="40573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</a:rPr>
                            <a:t>1435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3"/>
                          <a:stretch>
                            <a:fillRect l="-101709" t="-465625" r="-102564" b="-4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</a:rPr>
                            <a:t>1455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2551708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1988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3"/>
                          <a:stretch>
                            <a:fillRect l="-101709" t="-532353" r="-102564" b="-30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</a:rPr>
                            <a:t>2004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32830669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</a:rPr>
                            <a:t>2099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3"/>
                          <a:stretch>
                            <a:fillRect l="-101709" t="-651515" r="-102564" b="-2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5">
                                  <a:lumMod val="75000"/>
                                </a:schemeClr>
                              </a:solidFill>
                            </a:rPr>
                            <a:t>2104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4689012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6"/>
                              </a:solidFill>
                            </a:rPr>
                            <a:t>2289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3"/>
                          <a:stretch>
                            <a:fillRect l="-101709" t="-751515" r="-102564" b="-1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chemeClr val="accent6"/>
                              </a:solidFill>
                            </a:rPr>
                            <a:t>2301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64538682"/>
                      </a:ext>
                    </a:extLst>
                  </a:tr>
                  <a:tr h="419664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rgbClr val="7030A0"/>
                              </a:solidFill>
                            </a:rPr>
                            <a:t>2577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3"/>
                          <a:stretch>
                            <a:fillRect l="-101709" t="-851515" r="-102564" b="-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IT" dirty="0">
                              <a:solidFill>
                                <a:srgbClr val="7030A0"/>
                              </a:solidFill>
                            </a:rPr>
                            <a:t>2584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143334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Down Arrow 9">
            <a:extLst>
              <a:ext uri="{FF2B5EF4-FFF2-40B4-BE49-F238E27FC236}">
                <a16:creationId xmlns:a16="http://schemas.microsoft.com/office/drawing/2014/main" id="{CB66E09B-77AB-3D7E-B376-C7D3C5F161B5}"/>
              </a:ext>
            </a:extLst>
          </p:cNvPr>
          <p:cNvSpPr/>
          <p:nvPr/>
        </p:nvSpPr>
        <p:spPr>
          <a:xfrm>
            <a:off x="6698189" y="4128340"/>
            <a:ext cx="135924" cy="5807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1" name="Down Arrow 10">
            <a:extLst>
              <a:ext uri="{FF2B5EF4-FFF2-40B4-BE49-F238E27FC236}">
                <a16:creationId xmlns:a16="http://schemas.microsoft.com/office/drawing/2014/main" id="{B6D07176-9BAA-79CF-3598-B51BEC22D4AF}"/>
              </a:ext>
            </a:extLst>
          </p:cNvPr>
          <p:cNvSpPr/>
          <p:nvPr/>
        </p:nvSpPr>
        <p:spPr>
          <a:xfrm>
            <a:off x="7900914" y="1970026"/>
            <a:ext cx="135924" cy="58076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216A378A-285E-A08C-BC7A-BEF14B4AB1F7}"/>
              </a:ext>
            </a:extLst>
          </p:cNvPr>
          <p:cNvSpPr/>
          <p:nvPr/>
        </p:nvSpPr>
        <p:spPr>
          <a:xfrm>
            <a:off x="8412193" y="4369936"/>
            <a:ext cx="135924" cy="580767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3763F08A-036B-60D4-AAF9-50E0C7F0F783}"/>
              </a:ext>
            </a:extLst>
          </p:cNvPr>
          <p:cNvSpPr/>
          <p:nvPr/>
        </p:nvSpPr>
        <p:spPr>
          <a:xfrm>
            <a:off x="9399536" y="4770892"/>
            <a:ext cx="135924" cy="580767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836B9491-1B98-CF95-AB4A-62CAA1E35184}"/>
              </a:ext>
            </a:extLst>
          </p:cNvPr>
          <p:cNvSpPr/>
          <p:nvPr/>
        </p:nvSpPr>
        <p:spPr>
          <a:xfrm>
            <a:off x="9626942" y="3746452"/>
            <a:ext cx="135924" cy="1556419"/>
          </a:xfrm>
          <a:prstGeom prst="down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FBDCF2CF-0C8B-2FCA-9EBE-32F576D4E3B0}"/>
              </a:ext>
            </a:extLst>
          </p:cNvPr>
          <p:cNvSpPr/>
          <p:nvPr/>
        </p:nvSpPr>
        <p:spPr>
          <a:xfrm>
            <a:off x="9945760" y="4652081"/>
            <a:ext cx="135924" cy="580767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0A63D9A5-9762-E948-7183-97700C9BC02D}"/>
              </a:ext>
            </a:extLst>
          </p:cNvPr>
          <p:cNvSpPr/>
          <p:nvPr/>
        </p:nvSpPr>
        <p:spPr>
          <a:xfrm>
            <a:off x="10477097" y="3964578"/>
            <a:ext cx="129868" cy="1304702"/>
          </a:xfrm>
          <a:prstGeom prst="downArrow">
            <a:avLst/>
          </a:prstGeom>
          <a:solidFill>
            <a:srgbClr val="7030A0"/>
          </a:solidFill>
          <a:ln>
            <a:solidFill>
              <a:srgbClr val="011893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AA30D9-A8D1-1997-A4A2-A9C4FB042752}"/>
              </a:ext>
            </a:extLst>
          </p:cNvPr>
          <p:cNvSpPr txBox="1"/>
          <p:nvPr/>
        </p:nvSpPr>
        <p:spPr>
          <a:xfrm>
            <a:off x="6269388" y="3746452"/>
            <a:ext cx="993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1"/>
                </a:solidFill>
              </a:rPr>
              <a:t>511 keV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C239C2-6347-73B6-384A-F31E8CA6E22F}"/>
              </a:ext>
            </a:extLst>
          </p:cNvPr>
          <p:cNvSpPr txBox="1"/>
          <p:nvPr/>
        </p:nvSpPr>
        <p:spPr>
          <a:xfrm>
            <a:off x="8036838" y="1937243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2"/>
                </a:solidFill>
              </a:rPr>
              <a:t>1173 keV</a:t>
            </a:r>
          </a:p>
          <a:p>
            <a:r>
              <a:rPr lang="en-IT" dirty="0">
                <a:solidFill>
                  <a:schemeClr val="accent2"/>
                </a:solidFill>
              </a:rPr>
              <a:t>1163 keV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C38A57-C4A5-B72B-47E0-9B96DA8D06DA}"/>
              </a:ext>
            </a:extLst>
          </p:cNvPr>
          <p:cNvSpPr txBox="1"/>
          <p:nvPr/>
        </p:nvSpPr>
        <p:spPr>
          <a:xfrm>
            <a:off x="7924152" y="3964577"/>
            <a:ext cx="111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3">
                    <a:lumMod val="75000"/>
                  </a:schemeClr>
                </a:solidFill>
              </a:rPr>
              <a:t>1455 keV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8AB154-C70E-D59A-1744-AAA1E8959D2C}"/>
              </a:ext>
            </a:extLst>
          </p:cNvPr>
          <p:cNvSpPr txBox="1"/>
          <p:nvPr/>
        </p:nvSpPr>
        <p:spPr>
          <a:xfrm>
            <a:off x="8892961" y="4368804"/>
            <a:ext cx="111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4">
                    <a:lumMod val="75000"/>
                  </a:schemeClr>
                </a:solidFill>
              </a:rPr>
              <a:t>1988 keV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E12792-E21C-9C6D-7DE7-906E4EAE49DE}"/>
              </a:ext>
            </a:extLst>
          </p:cNvPr>
          <p:cNvSpPr txBox="1"/>
          <p:nvPr/>
        </p:nvSpPr>
        <p:spPr>
          <a:xfrm>
            <a:off x="9138901" y="3410398"/>
            <a:ext cx="111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5">
                    <a:lumMod val="75000"/>
                  </a:schemeClr>
                </a:solidFill>
              </a:rPr>
              <a:t>2099 keV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1D0FED-30EC-4CA1-3E99-2638D8FA0393}"/>
              </a:ext>
            </a:extLst>
          </p:cNvPr>
          <p:cNvSpPr txBox="1"/>
          <p:nvPr/>
        </p:nvSpPr>
        <p:spPr>
          <a:xfrm>
            <a:off x="9806080" y="4209029"/>
            <a:ext cx="111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6"/>
                </a:solidFill>
              </a:rPr>
              <a:t>2099 keV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2CDE41-3E7D-E93C-91E5-7051FE872088}"/>
              </a:ext>
            </a:extLst>
          </p:cNvPr>
          <p:cNvSpPr txBox="1"/>
          <p:nvPr/>
        </p:nvSpPr>
        <p:spPr>
          <a:xfrm>
            <a:off x="10044766" y="3604093"/>
            <a:ext cx="111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rgbClr val="7030A0"/>
                </a:solidFill>
              </a:rPr>
              <a:t>2584 keV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EFB760-381F-23B6-B242-5DABC5B1FE28}"/>
              </a:ext>
            </a:extLst>
          </p:cNvPr>
          <p:cNvSpPr txBox="1"/>
          <p:nvPr/>
        </p:nvSpPr>
        <p:spPr>
          <a:xfrm>
            <a:off x="446534" y="1177055"/>
            <a:ext cx="11298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The calibration need to be refined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10449FB-FDA8-C742-D4F4-E788BA31491A}"/>
              </a:ext>
            </a:extLst>
          </p:cNvPr>
          <p:cNvSpPr txBox="1"/>
          <p:nvPr/>
        </p:nvSpPr>
        <p:spPr>
          <a:xfrm rot="19679964">
            <a:off x="6944391" y="2825132"/>
            <a:ext cx="365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3600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E15215-9E66-33DB-CBEA-D6BA1E8F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65BC4-BA86-5C01-936B-13A4E7B16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B48FD1-E4CD-4E97-E417-5636DD962653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32104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474DE-F1EA-1255-0DC0-7291308C3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5B3C-E64D-C5AA-59EF-656F6B5CF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in N</a:t>
            </a:r>
            <a:r>
              <a:rPr lang="en-IT" cap="none" dirty="0"/>
              <a:t>i</a:t>
            </a:r>
            <a:r>
              <a:rPr lang="en-IT" dirty="0"/>
              <a:t> Isotopes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6BF436-A9C7-2CF4-5F90-3641EA98E796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65B279-EAB9-EEBC-0154-002E6D3B28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03" b="23535"/>
          <a:stretch>
            <a:fillRect/>
          </a:stretch>
        </p:blipFill>
        <p:spPr>
          <a:xfrm>
            <a:off x="446533" y="1091116"/>
            <a:ext cx="5400000" cy="40777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01F718F-19CB-7B62-E1C7-38C459C3AA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103" b="23535"/>
          <a:stretch>
            <a:fillRect/>
          </a:stretch>
        </p:blipFill>
        <p:spPr>
          <a:xfrm>
            <a:off x="5242480" y="1091116"/>
            <a:ext cx="5400000" cy="40777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0B93B6-3570-F2D6-CFD6-51115521EC77}"/>
              </a:ext>
            </a:extLst>
          </p:cNvPr>
          <p:cNvSpPr txBox="1"/>
          <p:nvPr/>
        </p:nvSpPr>
        <p:spPr>
          <a:xfrm>
            <a:off x="10061116" y="3198033"/>
            <a:ext cx="17541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baseline="30000" dirty="0">
                <a:solidFill>
                  <a:schemeClr val="accent1"/>
                </a:solidFill>
              </a:rPr>
              <a:t>58</a:t>
            </a:r>
            <a:r>
              <a:rPr lang="en-IT" sz="2200" b="1" dirty="0">
                <a:solidFill>
                  <a:schemeClr val="accent1"/>
                </a:solidFill>
              </a:rPr>
              <a:t>Ni</a:t>
            </a:r>
            <a:r>
              <a:rPr lang="en-IT" sz="2200" b="1" dirty="0"/>
              <a:t> </a:t>
            </a:r>
          </a:p>
          <a:p>
            <a:pPr algn="ctr"/>
            <a:r>
              <a:rPr lang="en-IT" sz="2200" dirty="0"/>
              <a:t>N/Z = 1.07 </a:t>
            </a:r>
          </a:p>
          <a:p>
            <a:pPr algn="ctr"/>
            <a:r>
              <a:rPr lang="en-IT" sz="2200" b="1" dirty="0">
                <a:solidFill>
                  <a:schemeClr val="accent1"/>
                </a:solidFill>
              </a:rPr>
              <a:t>No Pygmy</a:t>
            </a:r>
            <a:r>
              <a:rPr lang="en-IT" sz="2200" b="1" dirty="0">
                <a:solidFill>
                  <a:schemeClr val="accent6"/>
                </a:solidFill>
              </a:rPr>
              <a:t> </a:t>
            </a:r>
            <a:r>
              <a:rPr lang="en-IT" sz="2200" dirty="0"/>
              <a:t>or negligible Pygmy expected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86BD90-C9C2-F0FD-603F-89089FCAB306}"/>
              </a:ext>
            </a:extLst>
          </p:cNvPr>
          <p:cNvSpPr txBox="1"/>
          <p:nvPr/>
        </p:nvSpPr>
        <p:spPr>
          <a:xfrm>
            <a:off x="10061116" y="1310747"/>
            <a:ext cx="175417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baseline="30000" dirty="0">
                <a:solidFill>
                  <a:schemeClr val="accent6"/>
                </a:solidFill>
              </a:rPr>
              <a:t>62</a:t>
            </a:r>
            <a:r>
              <a:rPr lang="en-IT" sz="2200" b="1" dirty="0">
                <a:solidFill>
                  <a:schemeClr val="accent6"/>
                </a:solidFill>
              </a:rPr>
              <a:t>Ni</a:t>
            </a:r>
            <a:r>
              <a:rPr lang="en-IT" sz="2200" b="1" dirty="0">
                <a:solidFill>
                  <a:schemeClr val="accent1"/>
                </a:solidFill>
              </a:rPr>
              <a:t> </a:t>
            </a:r>
            <a:r>
              <a:rPr lang="en-IT" sz="2200" dirty="0"/>
              <a:t>&amp;</a:t>
            </a:r>
            <a:r>
              <a:rPr lang="en-IT" sz="2200" b="1" dirty="0">
                <a:solidFill>
                  <a:schemeClr val="accent1"/>
                </a:solidFill>
              </a:rPr>
              <a:t> </a:t>
            </a:r>
            <a:r>
              <a:rPr lang="en-IT" sz="2200" b="1" baseline="30000" dirty="0">
                <a:solidFill>
                  <a:srgbClr val="C00000"/>
                </a:solidFill>
              </a:rPr>
              <a:t>64</a:t>
            </a:r>
            <a:r>
              <a:rPr lang="en-IT" sz="2200" b="1" dirty="0">
                <a:solidFill>
                  <a:srgbClr val="C00000"/>
                </a:solidFill>
              </a:rPr>
              <a:t>Ni </a:t>
            </a:r>
          </a:p>
          <a:p>
            <a:pPr algn="ctr"/>
            <a:r>
              <a:rPr lang="en-IT" sz="2200" dirty="0"/>
              <a:t>N/Z = 1.21</a:t>
            </a:r>
          </a:p>
          <a:p>
            <a:pPr algn="ctr"/>
            <a:r>
              <a:rPr lang="en-IT" sz="2200" dirty="0"/>
              <a:t>N/Z = 1.29</a:t>
            </a:r>
          </a:p>
          <a:p>
            <a:pPr algn="ctr"/>
            <a:r>
              <a:rPr lang="en-IT" sz="2200" b="1" dirty="0">
                <a:solidFill>
                  <a:srgbClr val="C00000"/>
                </a:solidFill>
              </a:rPr>
              <a:t>Pygmy </a:t>
            </a:r>
            <a:r>
              <a:rPr lang="en-IT" sz="2200" dirty="0"/>
              <a:t>expected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870F78-82DE-7C76-8BF6-A1BAC15D5A8E}"/>
              </a:ext>
            </a:extLst>
          </p:cNvPr>
          <p:cNvSpPr txBox="1"/>
          <p:nvPr/>
        </p:nvSpPr>
        <p:spPr>
          <a:xfrm rot="19467670">
            <a:off x="1143167" y="3626455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0DBF2B-8698-26A4-357B-FA7A946BEA46}"/>
              </a:ext>
            </a:extLst>
          </p:cNvPr>
          <p:cNvSpPr txBox="1"/>
          <p:nvPr/>
        </p:nvSpPr>
        <p:spPr>
          <a:xfrm rot="19467670">
            <a:off x="6032729" y="1793388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B3335A-ABAC-69F1-D2B3-E2619AD5F878}"/>
              </a:ext>
            </a:extLst>
          </p:cNvPr>
          <p:cNvSpPr txBox="1"/>
          <p:nvPr/>
        </p:nvSpPr>
        <p:spPr>
          <a:xfrm>
            <a:off x="446533" y="5851695"/>
            <a:ext cx="9718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C00000"/>
                </a:solidFill>
              </a:rPr>
              <a:t>The data for </a:t>
            </a:r>
            <a:r>
              <a:rPr lang="en-GB" sz="2000" baseline="30000" dirty="0">
                <a:solidFill>
                  <a:srgbClr val="C00000"/>
                </a:solidFill>
              </a:rPr>
              <a:t>64</a:t>
            </a:r>
            <a:r>
              <a:rPr lang="en-GB" sz="2000" dirty="0">
                <a:solidFill>
                  <a:srgbClr val="C00000"/>
                </a:solidFill>
              </a:rPr>
              <a:t>Ni are based on a semi-online analysis.</a:t>
            </a:r>
            <a:endParaRPr lang="en-IT" sz="2000" dirty="0">
              <a:solidFill>
                <a:srgbClr val="C00000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B9D281-6E9F-505D-4E0C-1E345B6C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83BDE51-AD24-1DB6-69E8-5F9762D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4D8DE-942E-BC6D-69DC-B0CC85655689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95772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5F127-2EB5-EEAC-D47F-CAAAFC88A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6D919-CBEA-74FF-F522-010300BC0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in N</a:t>
            </a:r>
            <a:r>
              <a:rPr lang="en-IT" cap="none" dirty="0"/>
              <a:t>i</a:t>
            </a:r>
            <a:r>
              <a:rPr lang="en-IT" dirty="0"/>
              <a:t> Isotopes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9F88F8-3A27-3AB7-263B-2C7891E7C5A1}"/>
              </a:ext>
            </a:extLst>
          </p:cNvPr>
          <p:cNvSpPr/>
          <p:nvPr/>
        </p:nvSpPr>
        <p:spPr>
          <a:xfrm>
            <a:off x="11487150" y="1712423"/>
            <a:ext cx="118360" cy="3513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2C4BB7-C5E0-883D-6B1D-CA7888DF2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03" b="23535"/>
          <a:stretch>
            <a:fillRect/>
          </a:stretch>
        </p:blipFill>
        <p:spPr>
          <a:xfrm>
            <a:off x="446533" y="1091116"/>
            <a:ext cx="5400000" cy="40777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698DC0-F8A3-049E-CA41-871DC71305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103" b="23535"/>
          <a:stretch>
            <a:fillRect/>
          </a:stretch>
        </p:blipFill>
        <p:spPr>
          <a:xfrm>
            <a:off x="5242480" y="1091116"/>
            <a:ext cx="5400000" cy="40777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FB5BB7-0099-F5C3-A22F-2CAEA6DD1123}"/>
              </a:ext>
            </a:extLst>
          </p:cNvPr>
          <p:cNvSpPr txBox="1"/>
          <p:nvPr/>
        </p:nvSpPr>
        <p:spPr>
          <a:xfrm>
            <a:off x="10061116" y="3198033"/>
            <a:ext cx="17541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baseline="30000" dirty="0">
                <a:solidFill>
                  <a:schemeClr val="accent1"/>
                </a:solidFill>
              </a:rPr>
              <a:t>58</a:t>
            </a:r>
            <a:r>
              <a:rPr lang="en-IT" sz="2200" b="1" dirty="0">
                <a:solidFill>
                  <a:schemeClr val="accent1"/>
                </a:solidFill>
              </a:rPr>
              <a:t>Ni</a:t>
            </a:r>
            <a:r>
              <a:rPr lang="en-IT" sz="2200" b="1" dirty="0"/>
              <a:t> </a:t>
            </a:r>
          </a:p>
          <a:p>
            <a:pPr algn="ctr"/>
            <a:r>
              <a:rPr lang="en-IT" sz="2200" dirty="0"/>
              <a:t>N/Z = 1.07 </a:t>
            </a:r>
          </a:p>
          <a:p>
            <a:pPr algn="ctr"/>
            <a:r>
              <a:rPr lang="en-IT" sz="2200" b="1" dirty="0">
                <a:solidFill>
                  <a:schemeClr val="accent1"/>
                </a:solidFill>
              </a:rPr>
              <a:t>No Pygmy</a:t>
            </a:r>
            <a:r>
              <a:rPr lang="en-IT" sz="2200" b="1" dirty="0">
                <a:solidFill>
                  <a:schemeClr val="accent6"/>
                </a:solidFill>
              </a:rPr>
              <a:t> </a:t>
            </a:r>
            <a:r>
              <a:rPr lang="en-IT" sz="2200" dirty="0"/>
              <a:t>or negligible Pygmy expected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59EF57-036A-4F32-ACDF-302638BD2915}"/>
              </a:ext>
            </a:extLst>
          </p:cNvPr>
          <p:cNvSpPr txBox="1"/>
          <p:nvPr/>
        </p:nvSpPr>
        <p:spPr>
          <a:xfrm>
            <a:off x="10061116" y="1310747"/>
            <a:ext cx="175417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200" b="1" baseline="30000" dirty="0">
                <a:solidFill>
                  <a:schemeClr val="accent6"/>
                </a:solidFill>
              </a:rPr>
              <a:t>62</a:t>
            </a:r>
            <a:r>
              <a:rPr lang="en-IT" sz="2200" b="1" dirty="0">
                <a:solidFill>
                  <a:schemeClr val="accent6"/>
                </a:solidFill>
              </a:rPr>
              <a:t>Ni</a:t>
            </a:r>
            <a:r>
              <a:rPr lang="en-IT" sz="2200" b="1" dirty="0">
                <a:solidFill>
                  <a:schemeClr val="accent1"/>
                </a:solidFill>
              </a:rPr>
              <a:t> </a:t>
            </a:r>
            <a:r>
              <a:rPr lang="en-IT" sz="2200" dirty="0"/>
              <a:t>&amp;</a:t>
            </a:r>
            <a:r>
              <a:rPr lang="en-IT" sz="2200" b="1" dirty="0">
                <a:solidFill>
                  <a:schemeClr val="accent1"/>
                </a:solidFill>
              </a:rPr>
              <a:t> </a:t>
            </a:r>
            <a:r>
              <a:rPr lang="en-IT" sz="2200" b="1" baseline="30000" dirty="0">
                <a:solidFill>
                  <a:srgbClr val="C00000"/>
                </a:solidFill>
              </a:rPr>
              <a:t>64</a:t>
            </a:r>
            <a:r>
              <a:rPr lang="en-IT" sz="2200" b="1" dirty="0">
                <a:solidFill>
                  <a:srgbClr val="C00000"/>
                </a:solidFill>
              </a:rPr>
              <a:t>Ni </a:t>
            </a:r>
          </a:p>
          <a:p>
            <a:pPr algn="ctr"/>
            <a:r>
              <a:rPr lang="en-IT" sz="2200" dirty="0"/>
              <a:t>N/Z = 1.21</a:t>
            </a:r>
          </a:p>
          <a:p>
            <a:pPr algn="ctr"/>
            <a:r>
              <a:rPr lang="en-IT" sz="2200" dirty="0"/>
              <a:t>N/Z = 1.29</a:t>
            </a:r>
          </a:p>
          <a:p>
            <a:pPr algn="ctr"/>
            <a:r>
              <a:rPr lang="en-IT" sz="2200" b="1" dirty="0">
                <a:solidFill>
                  <a:srgbClr val="C00000"/>
                </a:solidFill>
              </a:rPr>
              <a:t>Pygmy </a:t>
            </a:r>
            <a:r>
              <a:rPr lang="en-IT" sz="2200" dirty="0"/>
              <a:t>expected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3454AE-6AD1-8386-00C9-80C8DB108635}"/>
              </a:ext>
            </a:extLst>
          </p:cNvPr>
          <p:cNvSpPr txBox="1"/>
          <p:nvPr/>
        </p:nvSpPr>
        <p:spPr>
          <a:xfrm rot="19467670">
            <a:off x="1143167" y="3626455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1397FE-C3D7-0940-F6E5-A55BB9D43F8B}"/>
              </a:ext>
            </a:extLst>
          </p:cNvPr>
          <p:cNvSpPr txBox="1"/>
          <p:nvPr/>
        </p:nvSpPr>
        <p:spPr>
          <a:xfrm rot="19467670">
            <a:off x="6032729" y="1793388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F99C01-8D85-E877-70A4-EA304F267B68}"/>
              </a:ext>
            </a:extLst>
          </p:cNvPr>
          <p:cNvSpPr txBox="1"/>
          <p:nvPr/>
        </p:nvSpPr>
        <p:spPr>
          <a:xfrm>
            <a:off x="446533" y="5851695"/>
            <a:ext cx="9718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C00000"/>
                </a:solidFill>
              </a:rPr>
              <a:t>The data for </a:t>
            </a:r>
            <a:r>
              <a:rPr lang="en-GB" sz="2000" baseline="30000" dirty="0">
                <a:solidFill>
                  <a:srgbClr val="C00000"/>
                </a:solidFill>
              </a:rPr>
              <a:t>64</a:t>
            </a:r>
            <a:r>
              <a:rPr lang="en-GB" sz="2000" dirty="0">
                <a:solidFill>
                  <a:srgbClr val="C00000"/>
                </a:solidFill>
              </a:rPr>
              <a:t>Ni are based on a semi-online analysis.</a:t>
            </a:r>
            <a:endParaRPr lang="en-IT" sz="20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1617D-C21D-1C6E-0C18-8F697E849D3D}"/>
              </a:ext>
            </a:extLst>
          </p:cNvPr>
          <p:cNvSpPr txBox="1"/>
          <p:nvPr/>
        </p:nvSpPr>
        <p:spPr>
          <a:xfrm>
            <a:off x="4451799" y="2774566"/>
            <a:ext cx="2329623" cy="30469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noProof="0" dirty="0"/>
              <a:t>Maurizio Giunta’s Bachelor and Master  </a:t>
            </a:r>
            <a:br>
              <a:rPr lang="en-GB" sz="2400" noProof="0" dirty="0"/>
            </a:br>
            <a:r>
              <a:rPr lang="en-GB" sz="2400" noProof="0" dirty="0"/>
              <a:t>&amp; </a:t>
            </a:r>
            <a:br>
              <a:rPr lang="en-GB" sz="2400" noProof="0" dirty="0"/>
            </a:br>
            <a:r>
              <a:rPr lang="en-GB" sz="2400" noProof="0" dirty="0"/>
              <a:t>Kacper</a:t>
            </a:r>
          </a:p>
          <a:p>
            <a:pPr algn="ctr"/>
            <a:r>
              <a:rPr lang="en-GB" sz="2400" noProof="0" dirty="0" err="1"/>
              <a:t>Proszowski’s</a:t>
            </a:r>
            <a:r>
              <a:rPr lang="en-GB" sz="2400" noProof="0" dirty="0"/>
              <a:t> </a:t>
            </a:r>
          </a:p>
          <a:p>
            <a:pPr algn="ctr"/>
            <a:r>
              <a:rPr lang="en-GB" sz="2400" noProof="0" dirty="0"/>
              <a:t>Master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516630-9E2D-4A64-99FC-8C26402C7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E57DC72-78B7-0501-25F8-FC89AB28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80158C-E1E9-C768-D9EF-8118E4D8CCE8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8946848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CAD540-53EC-BE22-D22A-067954B3A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DECAY to Ground state IN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6C0016-5713-6610-6752-F0C66E070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7" t="7029"/>
          <a:stretch>
            <a:fillRect/>
          </a:stretch>
        </p:blipFill>
        <p:spPr>
          <a:xfrm rot="5400000">
            <a:off x="1839366" y="-32185"/>
            <a:ext cx="2873140" cy="5640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EF794D-5E24-7275-F99E-2F7069A1333E}"/>
              </a:ext>
            </a:extLst>
          </p:cNvPr>
          <p:cNvSpPr txBox="1"/>
          <p:nvPr/>
        </p:nvSpPr>
        <p:spPr>
          <a:xfrm>
            <a:off x="1088054" y="1491349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chemeClr val="accent2"/>
                </a:solidFill>
              </a:rPr>
              <a:t> </a:t>
            </a:r>
            <a:endParaRPr lang="en-IT" sz="2000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6167334F-E4C4-A141-89BE-6B73795B71D0}"/>
              </a:ext>
            </a:extLst>
          </p:cNvPr>
          <p:cNvSpPr/>
          <p:nvPr/>
        </p:nvSpPr>
        <p:spPr>
          <a:xfrm>
            <a:off x="1551882" y="1520772"/>
            <a:ext cx="597856" cy="2400208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rgbClr val="FF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9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71118D-1424-D8FC-D21E-70C7C2B8DE3F}"/>
                  </a:ext>
                </a:extLst>
              </p:cNvPr>
              <p:cNvSpPr txBox="1"/>
              <p:nvPr/>
            </p:nvSpPr>
            <p:spPr>
              <a:xfrm>
                <a:off x="2728084" y="1491349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71118D-1424-D8FC-D21E-70C7C2B8DE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4" y="1491349"/>
                <a:ext cx="2130683" cy="1015663"/>
              </a:xfrm>
              <a:prstGeom prst="rect">
                <a:avLst/>
              </a:prstGeom>
              <a:blipFill>
                <a:blip r:embed="rId3"/>
                <a:stretch>
                  <a:fillRect t="-3704" b="-98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arallelogram 9">
            <a:extLst>
              <a:ext uri="{FF2B5EF4-FFF2-40B4-BE49-F238E27FC236}">
                <a16:creationId xmlns:a16="http://schemas.microsoft.com/office/drawing/2014/main" id="{1C7BD259-30D4-F978-1222-801C2727F348}"/>
              </a:ext>
            </a:extLst>
          </p:cNvPr>
          <p:cNvSpPr/>
          <p:nvPr/>
        </p:nvSpPr>
        <p:spPr>
          <a:xfrm>
            <a:off x="1877280" y="1524888"/>
            <a:ext cx="597856" cy="2400208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4E35CD-6BC7-806E-36C3-4670729DAEC6}"/>
                  </a:ext>
                </a:extLst>
              </p:cNvPr>
              <p:cNvSpPr txBox="1"/>
              <p:nvPr/>
            </p:nvSpPr>
            <p:spPr>
              <a:xfrm>
                <a:off x="446533" y="4456390"/>
                <a:ext cx="6119367" cy="15384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000" dirty="0"/>
                  <a:t>Two different cuts:</a:t>
                </a:r>
              </a:p>
              <a:p>
                <a:pPr marL="342900" indent="-342900">
                  <a:lnSpc>
                    <a:spcPct val="120000"/>
                  </a:lnSpc>
                  <a:buAutoNum type="arabicParenR"/>
                </a:pPr>
                <a:r>
                  <a:rPr lang="en-IT" sz="2000" b="1" dirty="0">
                    <a:solidFill>
                      <a:srgbClr val="FF9300"/>
                    </a:solidFill>
                  </a:rPr>
                  <a:t>Ex = E</a:t>
                </a:r>
                <a14:m>
                  <m:oMath xmlns:m="http://schemas.openxmlformats.org/officeDocument/2006/math">
                    <m:r>
                      <a:rPr lang="en-IT" sz="2000" b="1" i="1" dirty="0" smtClean="0">
                        <a:solidFill>
                          <a:srgbClr val="FF9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9300"/>
                    </a:solidFill>
                  </a:rPr>
                  <a:t> </a:t>
                </a:r>
                <a:r>
                  <a:rPr lang="en-IT" sz="2000" dirty="0"/>
                  <a:t>(decay to the grond state)</a:t>
                </a:r>
              </a:p>
              <a:p>
                <a:pPr marL="342900" indent="-342900">
                  <a:lnSpc>
                    <a:spcPct val="120000"/>
                  </a:lnSpc>
                  <a:buAutoNum type="arabicParenR"/>
                </a:pPr>
                <a:r>
                  <a:rPr lang="en-IT" sz="2000" b="1" dirty="0">
                    <a:solidFill>
                      <a:schemeClr val="accent5"/>
                    </a:solidFill>
                  </a:rPr>
                  <a:t>Ex + 5 MeV = E</a:t>
                </a:r>
                <a14:m>
                  <m:oMath xmlns:m="http://schemas.openxmlformats.org/officeDocument/2006/math">
                    <m:r>
                      <a:rPr lang="en-IT" sz="2000" b="1" i="1" dirty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en-IT" sz="2000" b="1" dirty="0">
                  <a:solidFill>
                    <a:schemeClr val="accent5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IT" sz="2000" dirty="0"/>
                  <a:t>Gate width 5 MeV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4E35CD-6BC7-806E-36C3-4670729DA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4456390"/>
                <a:ext cx="6119367" cy="1538498"/>
              </a:xfrm>
              <a:prstGeom prst="rect">
                <a:avLst/>
              </a:prstGeom>
              <a:blipFill>
                <a:blip r:embed="rId4"/>
                <a:stretch>
                  <a:fillRect l="-1037" b="-73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365192-C8DB-4B37-909A-7BDB9E2A0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34983F-B707-E8BF-3C52-CADDA427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F14AB-96E0-8772-2AB7-E362C3DEC2AF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9872819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4444A-58F0-9608-CCFD-0537514A9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C4A1EC-39F1-05F9-0BA9-D00C0DC7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DECAY to Ground state IN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A5071F-5337-EDAE-68F1-FAA0C260C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7" t="7029"/>
          <a:stretch>
            <a:fillRect/>
          </a:stretch>
        </p:blipFill>
        <p:spPr>
          <a:xfrm rot="5400000">
            <a:off x="1839366" y="-32185"/>
            <a:ext cx="2873140" cy="5640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C89AF2-B62D-EB85-F755-1EC4A2D58232}"/>
              </a:ext>
            </a:extLst>
          </p:cNvPr>
          <p:cNvSpPr txBox="1"/>
          <p:nvPr/>
        </p:nvSpPr>
        <p:spPr>
          <a:xfrm>
            <a:off x="1088054" y="1491349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chemeClr val="accent2"/>
                </a:solidFill>
              </a:rPr>
              <a:t> </a:t>
            </a:r>
            <a:endParaRPr lang="en-IT" sz="2000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733C0CB-DF73-A26D-906A-45B6703E54B3}"/>
              </a:ext>
            </a:extLst>
          </p:cNvPr>
          <p:cNvSpPr/>
          <p:nvPr/>
        </p:nvSpPr>
        <p:spPr>
          <a:xfrm>
            <a:off x="1551882" y="1520772"/>
            <a:ext cx="597856" cy="2400208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rgbClr val="FF93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rgbClr val="FF93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3C2650-D3C3-6BDD-9645-6CA6E283AB93}"/>
                  </a:ext>
                </a:extLst>
              </p:cNvPr>
              <p:cNvSpPr txBox="1"/>
              <p:nvPr/>
            </p:nvSpPr>
            <p:spPr>
              <a:xfrm>
                <a:off x="2728084" y="1491349"/>
                <a:ext cx="213068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Large-volume</a:t>
                </a:r>
              </a:p>
              <a:p>
                <a:pPr algn="ctr"/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LaBr</a:t>
                </a:r>
                <a:r>
                  <a:rPr lang="en-IT" sz="2000" b="1" baseline="-25000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:Ce: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chemeClr val="accent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prompt</a:t>
                </a:r>
                <a:endParaRPr lang="en-IT" sz="2800" b="1" dirty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3C2650-D3C3-6BDD-9645-6CA6E283AB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4" y="1491349"/>
                <a:ext cx="2130683" cy="1015663"/>
              </a:xfrm>
              <a:prstGeom prst="rect">
                <a:avLst/>
              </a:prstGeom>
              <a:blipFill>
                <a:blip r:embed="rId3"/>
                <a:stretch>
                  <a:fillRect t="-3704" b="-98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arallelogram 9">
            <a:extLst>
              <a:ext uri="{FF2B5EF4-FFF2-40B4-BE49-F238E27FC236}">
                <a16:creationId xmlns:a16="http://schemas.microsoft.com/office/drawing/2014/main" id="{53CE74D1-7430-8A04-AC49-307AE797152E}"/>
              </a:ext>
            </a:extLst>
          </p:cNvPr>
          <p:cNvSpPr/>
          <p:nvPr/>
        </p:nvSpPr>
        <p:spPr>
          <a:xfrm>
            <a:off x="1877280" y="1524888"/>
            <a:ext cx="597856" cy="2400208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87E43B-12D2-90FE-9BB5-E4E4537E0301}"/>
                  </a:ext>
                </a:extLst>
              </p:cNvPr>
              <p:cNvSpPr txBox="1"/>
              <p:nvPr/>
            </p:nvSpPr>
            <p:spPr>
              <a:xfrm>
                <a:off x="446533" y="4456390"/>
                <a:ext cx="6119367" cy="15384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000" dirty="0"/>
                  <a:t>Two different cuts:</a:t>
                </a:r>
              </a:p>
              <a:p>
                <a:pPr marL="342900" indent="-342900">
                  <a:lnSpc>
                    <a:spcPct val="120000"/>
                  </a:lnSpc>
                  <a:buAutoNum type="arabicParenR"/>
                </a:pPr>
                <a:r>
                  <a:rPr lang="en-IT" sz="2000" b="1" dirty="0">
                    <a:solidFill>
                      <a:srgbClr val="FF9300"/>
                    </a:solidFill>
                  </a:rPr>
                  <a:t>Ex = E</a:t>
                </a:r>
                <a14:m>
                  <m:oMath xmlns:m="http://schemas.openxmlformats.org/officeDocument/2006/math">
                    <m:r>
                      <a:rPr lang="en-IT" sz="2000" b="1" i="1" dirty="0" smtClean="0">
                        <a:solidFill>
                          <a:srgbClr val="FF9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9300"/>
                    </a:solidFill>
                  </a:rPr>
                  <a:t> </a:t>
                </a:r>
                <a:r>
                  <a:rPr lang="en-IT" sz="2000" dirty="0"/>
                  <a:t>(decay to the grond state)</a:t>
                </a:r>
              </a:p>
              <a:p>
                <a:pPr marL="342900" indent="-342900">
                  <a:lnSpc>
                    <a:spcPct val="120000"/>
                  </a:lnSpc>
                  <a:buAutoNum type="arabicParenR"/>
                </a:pPr>
                <a:r>
                  <a:rPr lang="en-IT" sz="2000" b="1" dirty="0">
                    <a:solidFill>
                      <a:schemeClr val="accent5"/>
                    </a:solidFill>
                  </a:rPr>
                  <a:t>Ex + 5 MeV = E</a:t>
                </a:r>
                <a14:m>
                  <m:oMath xmlns:m="http://schemas.openxmlformats.org/officeDocument/2006/math">
                    <m:r>
                      <a:rPr lang="en-IT" sz="2000" b="1" i="1" dirty="0">
                        <a:solidFill>
                          <a:schemeClr val="accent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en-IT" sz="2000" b="1" dirty="0">
                  <a:solidFill>
                    <a:schemeClr val="accent5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IT" sz="2000" dirty="0"/>
                  <a:t>Gate width 5 MeV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87E43B-12D2-90FE-9BB5-E4E4537E0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4456390"/>
                <a:ext cx="6119367" cy="1538498"/>
              </a:xfrm>
              <a:prstGeom prst="rect">
                <a:avLst/>
              </a:prstGeom>
              <a:blipFill>
                <a:blip r:embed="rId4"/>
                <a:stretch>
                  <a:fillRect l="-1037" b="-73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05F1C2E4-704E-2CB5-B119-6FBAD1E445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255" b="23293"/>
          <a:stretch>
            <a:fillRect/>
          </a:stretch>
        </p:blipFill>
        <p:spPr>
          <a:xfrm>
            <a:off x="6090702" y="1089629"/>
            <a:ext cx="5760000" cy="42754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BCC2B6-1373-2BB0-88D2-46C12239BF06}"/>
              </a:ext>
            </a:extLst>
          </p:cNvPr>
          <p:cNvSpPr txBox="1"/>
          <p:nvPr/>
        </p:nvSpPr>
        <p:spPr>
          <a:xfrm>
            <a:off x="6240164" y="5668155"/>
            <a:ext cx="5505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400" b="1" dirty="0">
                <a:solidFill>
                  <a:schemeClr val="accent3"/>
                </a:solidFill>
              </a:rPr>
              <a:t>PDR decays to the ground state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D1A59C-8717-31CF-EA75-F044C7436083}"/>
              </a:ext>
            </a:extLst>
          </p:cNvPr>
          <p:cNvSpPr txBox="1"/>
          <p:nvPr/>
        </p:nvSpPr>
        <p:spPr>
          <a:xfrm rot="19467670">
            <a:off x="6944255" y="3720924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CC06F-A548-3EB2-93E7-37D76351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3F348F-5A2D-5805-1E8F-3F9D17443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CC6161-9740-BEDF-E467-74F691411756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5040507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6D2FC8-0716-3960-ADF5-6A2E06800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BD677F-860F-2FF4-9497-B9C78042B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2BF702-DB76-45EA-BD98-7F527BEAE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IN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endParaRPr lang="en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F2749C-14B6-3800-458A-98BD23CF3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939" y="1101903"/>
            <a:ext cx="3762031" cy="28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22A4A25-168A-9AA1-3A4C-207908AA1C9B}"/>
                  </a:ext>
                </a:extLst>
              </p:cNvPr>
              <p:cNvSpPr txBox="1"/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000" dirty="0"/>
                  <a:t>Cut width 2 MeV as KRATTA resolution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rgbClr val="FF9300"/>
                    </a:solidFill>
                  </a:rPr>
                  <a:t>Ex = E</a:t>
                </a:r>
                <a14:m>
                  <m:oMath xmlns:m="http://schemas.openxmlformats.org/officeDocument/2006/math">
                    <m:r>
                      <a:rPr lang="en-IT" sz="2000" b="1" i="1" dirty="0" smtClean="0">
                        <a:solidFill>
                          <a:srgbClr val="FF9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9300"/>
                    </a:solidFill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chemeClr val="accent6"/>
                    </a:solidFill>
                  </a:rPr>
                  <a:t>Ex + 2 MeV = E</a:t>
                </a:r>
                <a14:m>
                  <m:oMath xmlns:m="http://schemas.openxmlformats.org/officeDocument/2006/math">
                    <m:r>
                      <a:rPr lang="en-IT" sz="2000" b="1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it-IT" sz="2000" b="1" dirty="0">
                  <a:solidFill>
                    <a:schemeClr val="accent6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22A4A25-168A-9AA1-3A4C-207908AA1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blipFill>
                <a:blip r:embed="rId5"/>
                <a:stretch>
                  <a:fillRect l="-3247" b="-526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2E2933A-B95A-94A4-3A8D-6D6F27354A5F}"/>
              </a:ext>
            </a:extLst>
          </p:cNvPr>
          <p:cNvSpPr txBox="1"/>
          <p:nvPr/>
        </p:nvSpPr>
        <p:spPr>
          <a:xfrm rot="19467670">
            <a:off x="2903369" y="2468285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4EB1B0-DCFC-975B-BB8C-E8EDC449103D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001706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47EB2-70D3-FECA-911C-372396669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4F2BB4-2241-B95B-F35F-452418D6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C8F978-4885-DEBB-BC0B-05F435232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EB55D0-3AD9-93A8-846D-FC830E8B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IN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endParaRPr lang="en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76A572-B27B-8EA3-A630-912E478D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939" y="1101903"/>
            <a:ext cx="3762031" cy="28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899326-F4E8-108B-99A9-998486A70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33" y="3429000"/>
            <a:ext cx="3762031" cy="288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18D661-1A8D-AC0B-234A-7F7B593A00CB}"/>
                  </a:ext>
                </a:extLst>
              </p:cNvPr>
              <p:cNvSpPr txBox="1"/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000" dirty="0"/>
                  <a:t>Cut width 2 MeV as KRATTA resolution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rgbClr val="FF9300"/>
                    </a:solidFill>
                  </a:rPr>
                  <a:t>Ex = E</a:t>
                </a:r>
                <a14:m>
                  <m:oMath xmlns:m="http://schemas.openxmlformats.org/officeDocument/2006/math">
                    <m:r>
                      <a:rPr lang="en-IT" sz="2000" b="1" i="1" dirty="0" smtClean="0">
                        <a:solidFill>
                          <a:srgbClr val="FF9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9300"/>
                    </a:solidFill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chemeClr val="accent6"/>
                    </a:solidFill>
                  </a:rPr>
                  <a:t>Ex + 2 MeV = E</a:t>
                </a:r>
                <a14:m>
                  <m:oMath xmlns:m="http://schemas.openxmlformats.org/officeDocument/2006/math">
                    <m:r>
                      <a:rPr lang="en-IT" sz="2000" b="1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it-IT" sz="2000" b="1" dirty="0">
                  <a:solidFill>
                    <a:schemeClr val="accent6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18D661-1A8D-AC0B-234A-7F7B593A0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blipFill>
                <a:blip r:embed="rId4"/>
                <a:stretch>
                  <a:fillRect l="-3247" b="-526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0395530-9E71-BD93-C811-817F6016F873}"/>
              </a:ext>
            </a:extLst>
          </p:cNvPr>
          <p:cNvSpPr txBox="1"/>
          <p:nvPr/>
        </p:nvSpPr>
        <p:spPr>
          <a:xfrm>
            <a:off x="3904735" y="4031331"/>
            <a:ext cx="2116997" cy="2287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T" sz="2000" dirty="0"/>
              <a:t>Off gate spectra fitted with an exponetial</a:t>
            </a:r>
          </a:p>
          <a:p>
            <a:pPr algn="ctr">
              <a:lnSpc>
                <a:spcPct val="120000"/>
              </a:lnSpc>
            </a:pPr>
            <a:r>
              <a:rPr lang="en-IT" sz="2000" b="1" dirty="0">
                <a:solidFill>
                  <a:schemeClr val="accent5"/>
                </a:solidFill>
              </a:rPr>
              <a:t>Exponential fit </a:t>
            </a:r>
            <a:r>
              <a:rPr lang="en-IT" sz="2000" dirty="0"/>
              <a:t>subtracted to the </a:t>
            </a:r>
            <a:r>
              <a:rPr lang="en-IT" sz="2000" b="1" dirty="0">
                <a:solidFill>
                  <a:schemeClr val="accent3"/>
                </a:solidFill>
              </a:rPr>
              <a:t>data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41E04B-C532-A29E-1F23-4A16662DFD22}"/>
              </a:ext>
            </a:extLst>
          </p:cNvPr>
          <p:cNvSpPr txBox="1"/>
          <p:nvPr/>
        </p:nvSpPr>
        <p:spPr>
          <a:xfrm rot="19467670">
            <a:off x="932482" y="4923622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2546B2-F176-68F2-A24B-D9EAD2E7C709}"/>
              </a:ext>
            </a:extLst>
          </p:cNvPr>
          <p:cNvSpPr txBox="1"/>
          <p:nvPr/>
        </p:nvSpPr>
        <p:spPr>
          <a:xfrm rot="19467670">
            <a:off x="2903369" y="2468285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5F2E9A-A6A7-0F79-87E9-100342B9F131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760668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804B6-5525-CE81-B4CC-AC1DF3CDA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96F81-6EAA-5198-B712-D8A2B35F5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7C3105-5EAA-774B-A2AD-982945E99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101721-309A-8957-5B92-610081C09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IN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endParaRPr lang="en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7CD6D0-ADE3-0447-ED68-27D936FB1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939" y="1101903"/>
            <a:ext cx="3762031" cy="28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F2E384-DF13-2E37-50DD-E8330E043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33" y="3429000"/>
            <a:ext cx="3762031" cy="288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E5233B-7D35-1CAA-B145-C5A250C6D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732" y="1036498"/>
            <a:ext cx="5643046" cy="43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C53536-203E-7E2F-1405-9F5618056250}"/>
                  </a:ext>
                </a:extLst>
              </p:cNvPr>
              <p:cNvSpPr txBox="1"/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000" dirty="0"/>
                  <a:t>Cut width 2 MeV as KRATTA resolution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rgbClr val="FF9300"/>
                    </a:solidFill>
                  </a:rPr>
                  <a:t>Ex = E</a:t>
                </a:r>
                <a14:m>
                  <m:oMath xmlns:m="http://schemas.openxmlformats.org/officeDocument/2006/math">
                    <m:r>
                      <a:rPr lang="en-IT" sz="2000" b="1" i="1" dirty="0" smtClean="0">
                        <a:solidFill>
                          <a:srgbClr val="FF9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9300"/>
                    </a:solidFill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chemeClr val="accent6"/>
                    </a:solidFill>
                  </a:rPr>
                  <a:t>Ex + 2 MeV = E</a:t>
                </a:r>
                <a14:m>
                  <m:oMath xmlns:m="http://schemas.openxmlformats.org/officeDocument/2006/math">
                    <m:r>
                      <a:rPr lang="en-IT" sz="2000" b="1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it-IT" sz="2000" b="1" dirty="0">
                  <a:solidFill>
                    <a:schemeClr val="accent6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C53536-203E-7E2F-1405-9F5618056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blipFill>
                <a:blip r:embed="rId5"/>
                <a:stretch>
                  <a:fillRect l="-3247" b="-526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49F1B42-C2A8-3C25-656C-DB42D7AFA997}"/>
              </a:ext>
            </a:extLst>
          </p:cNvPr>
          <p:cNvSpPr txBox="1"/>
          <p:nvPr/>
        </p:nvSpPr>
        <p:spPr>
          <a:xfrm>
            <a:off x="3904735" y="4031331"/>
            <a:ext cx="2116997" cy="2287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T" sz="2000" dirty="0"/>
              <a:t>Off gate spectra fitted with an exponetial</a:t>
            </a:r>
          </a:p>
          <a:p>
            <a:pPr algn="ctr">
              <a:lnSpc>
                <a:spcPct val="120000"/>
              </a:lnSpc>
            </a:pPr>
            <a:r>
              <a:rPr lang="en-IT" sz="2000" b="1" dirty="0">
                <a:solidFill>
                  <a:schemeClr val="accent5"/>
                </a:solidFill>
              </a:rPr>
              <a:t>Exponential fit </a:t>
            </a:r>
            <a:r>
              <a:rPr lang="en-IT" sz="2000" dirty="0"/>
              <a:t>subtracted to the </a:t>
            </a:r>
            <a:r>
              <a:rPr lang="en-IT" sz="2000" b="1" dirty="0">
                <a:solidFill>
                  <a:schemeClr val="accent3"/>
                </a:solidFill>
              </a:rPr>
              <a:t>data</a:t>
            </a:r>
          </a:p>
        </p:txBody>
      </p:sp>
      <p:sp>
        <p:nvSpPr>
          <p:cNvPr id="16" name="Bent Arrow 15">
            <a:extLst>
              <a:ext uri="{FF2B5EF4-FFF2-40B4-BE49-F238E27FC236}">
                <a16:creationId xmlns:a16="http://schemas.microsoft.com/office/drawing/2014/main" id="{C20255D5-FCC0-053B-C456-CCEEB13EC6D8}"/>
              </a:ext>
            </a:extLst>
          </p:cNvPr>
          <p:cNvSpPr/>
          <p:nvPr/>
        </p:nvSpPr>
        <p:spPr>
          <a:xfrm rot="16200000" flipV="1">
            <a:off x="5840133" y="4827737"/>
            <a:ext cx="1483669" cy="1120474"/>
          </a:xfrm>
          <a:prstGeom prst="bentArrow">
            <a:avLst>
              <a:gd name="adj1" fmla="val 37800"/>
              <a:gd name="adj2" fmla="val 37000"/>
              <a:gd name="adj3" fmla="val 25000"/>
              <a:gd name="adj4" fmla="val 43750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72F047-222D-2E0C-9101-37266D8FFCEF}"/>
              </a:ext>
            </a:extLst>
          </p:cNvPr>
          <p:cNvSpPr txBox="1"/>
          <p:nvPr/>
        </p:nvSpPr>
        <p:spPr>
          <a:xfrm>
            <a:off x="6435027" y="1107252"/>
            <a:ext cx="5101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The calibration need to be refined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6D5218-5D6E-9E00-5692-3E5DE9F03F4D}"/>
              </a:ext>
            </a:extLst>
          </p:cNvPr>
          <p:cNvSpPr txBox="1"/>
          <p:nvPr/>
        </p:nvSpPr>
        <p:spPr>
          <a:xfrm rot="19467670">
            <a:off x="932482" y="4923622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DC80CD-2B52-B712-0A71-432ADF9CC0AC}"/>
              </a:ext>
            </a:extLst>
          </p:cNvPr>
          <p:cNvSpPr txBox="1"/>
          <p:nvPr/>
        </p:nvSpPr>
        <p:spPr>
          <a:xfrm rot="19467670">
            <a:off x="2903369" y="2468285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7029A2-D41D-3A2E-0623-F4AFAE6EC1B2}"/>
              </a:ext>
            </a:extLst>
          </p:cNvPr>
          <p:cNvSpPr txBox="1"/>
          <p:nvPr/>
        </p:nvSpPr>
        <p:spPr>
          <a:xfrm rot="19467670">
            <a:off x="6893432" y="3641467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200CD5-FD42-211B-1C3F-4A8165C7E7F8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110953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F0627-81BC-F888-3DFA-78DC504B1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65549D-65CF-CA08-B855-CABDFDE5F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CAAA09-31D5-03B6-A6DB-B7EB2C3E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780DBE-6644-B38E-E412-DC191B27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PDR IN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  <a:endParaRPr lang="en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8D3455-7E24-B10F-3AAF-21915D015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939" y="1101903"/>
            <a:ext cx="3762031" cy="288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4B2598-4443-67C5-18C3-CF128A069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33" y="3429000"/>
            <a:ext cx="3762031" cy="288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59BC58B-8496-499C-9FF3-9C57629D6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732" y="1036498"/>
            <a:ext cx="5643046" cy="43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D56687-5A0B-F2BA-3670-EB1905752A1A}"/>
                  </a:ext>
                </a:extLst>
              </p:cNvPr>
              <p:cNvSpPr txBox="1"/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000" dirty="0"/>
                  <a:t>Cut width 2 MeV as KRATTA resolution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rgbClr val="FF9300"/>
                    </a:solidFill>
                  </a:rPr>
                  <a:t>Ex = E</a:t>
                </a:r>
                <a14:m>
                  <m:oMath xmlns:m="http://schemas.openxmlformats.org/officeDocument/2006/math">
                    <m:r>
                      <a:rPr lang="en-IT" sz="2000" b="1" i="1" dirty="0" smtClean="0">
                        <a:solidFill>
                          <a:srgbClr val="FF93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IT" sz="2000" b="1" dirty="0">
                    <a:solidFill>
                      <a:srgbClr val="FF9300"/>
                    </a:solidFill>
                  </a:rPr>
                  <a:t> 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000" b="1" dirty="0">
                    <a:solidFill>
                      <a:schemeClr val="accent6"/>
                    </a:solidFill>
                  </a:rPr>
                  <a:t>Ex + 2 MeV = E</a:t>
                </a:r>
                <a14:m>
                  <m:oMath xmlns:m="http://schemas.openxmlformats.org/officeDocument/2006/math">
                    <m:r>
                      <a:rPr lang="en-IT" sz="2000" b="1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endParaRPr lang="it-IT" sz="2000" b="1" dirty="0">
                  <a:solidFill>
                    <a:schemeClr val="accent6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D56687-5A0B-F2BA-3670-EB1905752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33" y="1433130"/>
                <a:ext cx="1941406" cy="1916166"/>
              </a:xfrm>
              <a:prstGeom prst="rect">
                <a:avLst/>
              </a:prstGeom>
              <a:blipFill>
                <a:blip r:embed="rId5"/>
                <a:stretch>
                  <a:fillRect l="-3247" b="-526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375FE55F-1989-1434-2DF2-2B57AB4C995A}"/>
              </a:ext>
            </a:extLst>
          </p:cNvPr>
          <p:cNvSpPr txBox="1"/>
          <p:nvPr/>
        </p:nvSpPr>
        <p:spPr>
          <a:xfrm>
            <a:off x="3904735" y="4031331"/>
            <a:ext cx="2116997" cy="2287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T" sz="2000" dirty="0"/>
              <a:t>Off gate spectra fitted with an exponetial</a:t>
            </a:r>
          </a:p>
          <a:p>
            <a:pPr algn="ctr">
              <a:lnSpc>
                <a:spcPct val="120000"/>
              </a:lnSpc>
            </a:pPr>
            <a:r>
              <a:rPr lang="en-IT" sz="2000" b="1" dirty="0">
                <a:solidFill>
                  <a:schemeClr val="accent5"/>
                </a:solidFill>
              </a:rPr>
              <a:t>Exponential fit </a:t>
            </a:r>
            <a:r>
              <a:rPr lang="en-IT" sz="2000" dirty="0"/>
              <a:t>subtracted to the </a:t>
            </a:r>
            <a:r>
              <a:rPr lang="en-IT" sz="2000" b="1" dirty="0">
                <a:solidFill>
                  <a:schemeClr val="accent3"/>
                </a:solidFill>
              </a:rPr>
              <a:t>data</a:t>
            </a:r>
          </a:p>
        </p:txBody>
      </p:sp>
      <p:sp>
        <p:nvSpPr>
          <p:cNvPr id="16" name="Bent Arrow 15">
            <a:extLst>
              <a:ext uri="{FF2B5EF4-FFF2-40B4-BE49-F238E27FC236}">
                <a16:creationId xmlns:a16="http://schemas.microsoft.com/office/drawing/2014/main" id="{8CF5E5AB-EE01-FA61-BC20-8285F63F57D2}"/>
              </a:ext>
            </a:extLst>
          </p:cNvPr>
          <p:cNvSpPr/>
          <p:nvPr/>
        </p:nvSpPr>
        <p:spPr>
          <a:xfrm rot="16200000" flipV="1">
            <a:off x="5840133" y="4827737"/>
            <a:ext cx="1483669" cy="1120474"/>
          </a:xfrm>
          <a:prstGeom prst="bentArrow">
            <a:avLst>
              <a:gd name="adj1" fmla="val 37800"/>
              <a:gd name="adj2" fmla="val 37000"/>
              <a:gd name="adj3" fmla="val 25000"/>
              <a:gd name="adj4" fmla="val 43750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B0601D-5606-C157-47B9-DC9DC5ED476A}"/>
              </a:ext>
            </a:extLst>
          </p:cNvPr>
          <p:cNvSpPr txBox="1"/>
          <p:nvPr/>
        </p:nvSpPr>
        <p:spPr>
          <a:xfrm>
            <a:off x="6435027" y="1107252"/>
            <a:ext cx="5101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The calibration need to be refined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8DC6D0-7A99-2C5A-4595-7E5DCFD89378}"/>
              </a:ext>
            </a:extLst>
          </p:cNvPr>
          <p:cNvSpPr txBox="1"/>
          <p:nvPr/>
        </p:nvSpPr>
        <p:spPr>
          <a:xfrm>
            <a:off x="7142205" y="5393417"/>
            <a:ext cx="4603261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t">
              <a:lnSpc>
                <a:spcPct val="120000"/>
              </a:lnSpc>
              <a:buNone/>
            </a:pPr>
            <a:r>
              <a:rPr lang="en-IT" sz="2000" b="0" i="0" dirty="0">
                <a:effectLst/>
                <a:latin typeface="+mn-lt"/>
              </a:rPr>
              <a:t>Final goal : extraction of the PDR cross section</a:t>
            </a:r>
            <a:endParaRPr lang="en-IT" sz="20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5FC29A-AB11-138A-8A26-E481A765B0D1}"/>
              </a:ext>
            </a:extLst>
          </p:cNvPr>
          <p:cNvSpPr txBox="1"/>
          <p:nvPr/>
        </p:nvSpPr>
        <p:spPr>
          <a:xfrm rot="19467670">
            <a:off x="932482" y="4923622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C7A84A-9CAB-172F-D7E3-D79F7FC1DAEA}"/>
              </a:ext>
            </a:extLst>
          </p:cNvPr>
          <p:cNvSpPr txBox="1"/>
          <p:nvPr/>
        </p:nvSpPr>
        <p:spPr>
          <a:xfrm rot="19467670">
            <a:off x="2903369" y="2468285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C10D326-BBE3-648B-D805-561FBE4FCA8B}"/>
              </a:ext>
            </a:extLst>
          </p:cNvPr>
          <p:cNvSpPr txBox="1"/>
          <p:nvPr/>
        </p:nvSpPr>
        <p:spPr>
          <a:xfrm rot="19467670">
            <a:off x="6893432" y="3641467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B5660A-6B66-F2B9-009A-7BB9144CC2B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499572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D9E5E-C2DD-A12D-65F0-BD1BFA44E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C6A069-93DE-23FA-ED1A-E798C0795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Elastic cross section: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B618AA4-8A49-5DAD-28A9-830AC732CA94}"/>
              </a:ext>
            </a:extLst>
          </p:cNvPr>
          <p:cNvGrpSpPr/>
          <p:nvPr/>
        </p:nvGrpSpPr>
        <p:grpSpPr>
          <a:xfrm>
            <a:off x="451662" y="2114940"/>
            <a:ext cx="6600000" cy="3960000"/>
            <a:chOff x="446533" y="2380893"/>
            <a:chExt cx="6600000" cy="3960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39F3A17-CDE4-EEA5-2CD7-711DFE138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533" y="2380893"/>
              <a:ext cx="6600000" cy="3960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C891C7-DFC3-542F-7963-A2AA82547117}"/>
                </a:ext>
              </a:extLst>
            </p:cNvPr>
            <p:cNvSpPr txBox="1"/>
            <p:nvPr/>
          </p:nvSpPr>
          <p:spPr>
            <a:xfrm rot="19467670">
              <a:off x="887831" y="4881001"/>
              <a:ext cx="2310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000" b="1" cap="all" dirty="0">
                  <a:solidFill>
                    <a:schemeClr val="bg2">
                      <a:lumMod val="90000"/>
                    </a:schemeClr>
                  </a:solidFill>
                </a:rPr>
                <a:t>Preliminary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D57F82-6C39-D219-D64A-3363BA86FB1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50579" y="3137640"/>
              <a:ext cx="1557709" cy="1116000"/>
              <a:chOff x="9087916" y="3629906"/>
              <a:chExt cx="2505237" cy="179484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46E8D4A-2CEC-0084-78A4-A73F658ADCBD}"/>
                  </a:ext>
                </a:extLst>
              </p:cNvPr>
              <p:cNvGrpSpPr/>
              <p:nvPr/>
            </p:nvGrpSpPr>
            <p:grpSpPr>
              <a:xfrm>
                <a:off x="9087916" y="363235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499D32A7-DB80-5969-9558-A53C876877A2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29C0C7EA-96A8-D67E-4C68-4A3C50ED8FCB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A5AA04C3-5D71-E9BC-9538-D92C9658117D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E1B97464-9064-DB57-4B68-0AD123EB99AC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E7669C80-2C1F-5046-A82C-EEC5D3DAD4E5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6610A4A-F48E-22CF-50C4-3356814D73B0}"/>
                  </a:ext>
                </a:extLst>
              </p:cNvPr>
              <p:cNvGrpSpPr/>
              <p:nvPr/>
            </p:nvGrpSpPr>
            <p:grpSpPr>
              <a:xfrm>
                <a:off x="9445115" y="363373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4A90271C-25AB-88F5-1467-288AFBF697CB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0D538A6D-5C18-48E0-4621-10519157183D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B4EE3237-4143-F5EE-5A58-497831D8837F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F0B6E1F0-7364-B2B1-0C1B-7F9FFF0677B8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6BF02580-DC61-CA10-4789-103A24C63A0F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0F841E4-7F97-A201-1824-E4CA7BD9C5EE}"/>
                  </a:ext>
                </a:extLst>
              </p:cNvPr>
              <p:cNvGrpSpPr/>
              <p:nvPr/>
            </p:nvGrpSpPr>
            <p:grpSpPr>
              <a:xfrm>
                <a:off x="9811322" y="3634800"/>
                <a:ext cx="360000" cy="1789946"/>
                <a:chOff x="9087916" y="3632353"/>
                <a:chExt cx="360000" cy="178994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60C92D0-0FBE-7DD4-D68B-0C3C3F64C2D6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 dirty="0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40ACF6FC-86BF-B7D1-97D0-B6F4A279163A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BB83C5A4-63A7-C028-04E2-08EF415FCFED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9EAEF857-87DF-C963-E5E3-B5B31D08FF48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C0DC8A09-7598-F5FF-B734-94A4CFEE3489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E615CDC-E67F-B9C4-B357-79704A2397A8}"/>
                  </a:ext>
                </a:extLst>
              </p:cNvPr>
              <p:cNvGrpSpPr/>
              <p:nvPr/>
            </p:nvGrpSpPr>
            <p:grpSpPr>
              <a:xfrm>
                <a:off x="10522104" y="3629906"/>
                <a:ext cx="360000" cy="1789946"/>
                <a:chOff x="9087916" y="3632353"/>
                <a:chExt cx="360000" cy="178994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31CCE47E-5B84-AA81-737B-8E755E861B0E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CF81CD9-9FF0-2A60-843F-D597DB8EE1FB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ED472E7F-55CD-B417-D6B9-9AA7890591F3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DDD33C1-1699-D5D5-62B3-3F614297AA50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CEBBFCF9-16A9-125C-4A3C-289FF960F843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87DB065-E855-F020-8ABC-00635756DCA9}"/>
                  </a:ext>
                </a:extLst>
              </p:cNvPr>
              <p:cNvGrpSpPr/>
              <p:nvPr/>
            </p:nvGrpSpPr>
            <p:grpSpPr>
              <a:xfrm>
                <a:off x="10879303" y="3631286"/>
                <a:ext cx="360000" cy="1789946"/>
                <a:chOff x="9087916" y="3632353"/>
                <a:chExt cx="360000" cy="178994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6A1BC-56A1-BBC9-0083-74D31C87AAB7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9041529-83D7-545E-8D38-AFCC0952FDC0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B47A231-745A-0A27-0943-972334DC0C53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5BA72B3-C010-5D04-F668-FE682394777F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EA4E287-D295-8CAD-CA8B-83F928FA579C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2B751C6C-F320-7612-D7B9-7E2913BDB594}"/>
                  </a:ext>
                </a:extLst>
              </p:cNvPr>
              <p:cNvGrpSpPr/>
              <p:nvPr/>
            </p:nvGrpSpPr>
            <p:grpSpPr>
              <a:xfrm>
                <a:off x="11233153" y="363235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F0ED5BBD-C4D6-1122-2045-39B2002D3D73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7C1C783-319F-64D4-641D-4F6CE9E17A04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9619EDE-51C7-D11C-A690-D24235A2126F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38062E4-D441-9BB4-E255-D4BBA438C62E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8061B06-9EDF-4B26-602E-E4DB5D992EEA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</p:grp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85802EE-AC7C-ACD6-B5C6-8D9DA9F1C8C1}"/>
                </a:ext>
              </a:extLst>
            </p:cNvPr>
            <p:cNvCxnSpPr>
              <a:stCxn id="43" idx="0"/>
            </p:cNvCxnSpPr>
            <p:nvPr/>
          </p:nvCxnSpPr>
          <p:spPr>
            <a:xfrm flipH="1">
              <a:off x="5162499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38E2CC7-2331-56A0-E386-C21D8987869D}"/>
                </a:ext>
              </a:extLst>
            </p:cNvPr>
            <p:cNvCxnSpPr/>
            <p:nvPr/>
          </p:nvCxnSpPr>
          <p:spPr>
            <a:xfrm flipH="1">
              <a:off x="5378019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2DD0AB7-09A4-4EEA-6BF4-72788EE53633}"/>
                </a:ext>
              </a:extLst>
            </p:cNvPr>
            <p:cNvCxnSpPr/>
            <p:nvPr/>
          </p:nvCxnSpPr>
          <p:spPr>
            <a:xfrm flipH="1">
              <a:off x="5612645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F200C5D-2C3E-2AE7-18DF-4D2C9DD1E77B}"/>
                </a:ext>
              </a:extLst>
            </p:cNvPr>
            <p:cNvCxnSpPr/>
            <p:nvPr/>
          </p:nvCxnSpPr>
          <p:spPr>
            <a:xfrm flipH="1">
              <a:off x="6052826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C66FD8BA-4234-C917-625D-E72B63617260}"/>
                </a:ext>
              </a:extLst>
            </p:cNvPr>
            <p:cNvCxnSpPr/>
            <p:nvPr/>
          </p:nvCxnSpPr>
          <p:spPr>
            <a:xfrm flipH="1">
              <a:off x="6277774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29DE68F-E4A1-A121-2FA3-60738DC0754D}"/>
                </a:ext>
              </a:extLst>
            </p:cNvPr>
            <p:cNvCxnSpPr/>
            <p:nvPr/>
          </p:nvCxnSpPr>
          <p:spPr>
            <a:xfrm flipH="1">
              <a:off x="6493006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8F1761C-CFF5-A1D6-C7F2-3869E1F4DEBF}"/>
                </a:ext>
              </a:extLst>
            </p:cNvPr>
            <p:cNvCxnSpPr>
              <a:stCxn id="43" idx="1"/>
              <a:endCxn id="33" idx="3"/>
            </p:cNvCxnSpPr>
            <p:nvPr/>
          </p:nvCxnSpPr>
          <p:spPr>
            <a:xfrm>
              <a:off x="5050579" y="3251083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6E2EE72-1FA2-B330-F9CA-94B09BC8E5D0}"/>
                </a:ext>
              </a:extLst>
            </p:cNvPr>
            <p:cNvCxnSpPr/>
            <p:nvPr/>
          </p:nvCxnSpPr>
          <p:spPr>
            <a:xfrm>
              <a:off x="5050579" y="3479106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0CE59B1-CB1F-59E0-0BF7-01BE7CE8FBB9}"/>
                </a:ext>
              </a:extLst>
            </p:cNvPr>
            <p:cNvCxnSpPr/>
            <p:nvPr/>
          </p:nvCxnSpPr>
          <p:spPr>
            <a:xfrm>
              <a:off x="5051322" y="3701017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612288E-4ECF-EAC5-7D29-6424AA0F53E5}"/>
                </a:ext>
              </a:extLst>
            </p:cNvPr>
            <p:cNvCxnSpPr/>
            <p:nvPr/>
          </p:nvCxnSpPr>
          <p:spPr>
            <a:xfrm>
              <a:off x="5050579" y="3916845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EF48AA6-BC2F-97FF-4390-8529946F7BA9}"/>
                </a:ext>
              </a:extLst>
            </p:cNvPr>
            <p:cNvCxnSpPr/>
            <p:nvPr/>
          </p:nvCxnSpPr>
          <p:spPr>
            <a:xfrm>
              <a:off x="5050342" y="4138676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C2B1240-8B46-74CE-77F7-CEB3E4E5BD70}"/>
                </a:ext>
              </a:extLst>
            </p:cNvPr>
            <p:cNvCxnSpPr/>
            <p:nvPr/>
          </p:nvCxnSpPr>
          <p:spPr>
            <a:xfrm>
              <a:off x="5942489" y="3255676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62D976B-C90D-6898-DC40-032BA9F65DE4}"/>
                </a:ext>
              </a:extLst>
            </p:cNvPr>
            <p:cNvCxnSpPr/>
            <p:nvPr/>
          </p:nvCxnSpPr>
          <p:spPr>
            <a:xfrm>
              <a:off x="5946144" y="3474957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EEA3FD4-2A09-1F8C-F756-863E4DA632C7}"/>
                </a:ext>
              </a:extLst>
            </p:cNvPr>
            <p:cNvCxnSpPr/>
            <p:nvPr/>
          </p:nvCxnSpPr>
          <p:spPr>
            <a:xfrm>
              <a:off x="5946319" y="3694449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1185C37-48E3-CCF2-C310-39B8A2469D2D}"/>
                </a:ext>
              </a:extLst>
            </p:cNvPr>
            <p:cNvCxnSpPr/>
            <p:nvPr/>
          </p:nvCxnSpPr>
          <p:spPr>
            <a:xfrm>
              <a:off x="5946149" y="3918773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688DDD4-95DF-CF9F-E920-91B477C01179}"/>
                </a:ext>
              </a:extLst>
            </p:cNvPr>
            <p:cNvCxnSpPr/>
            <p:nvPr/>
          </p:nvCxnSpPr>
          <p:spPr>
            <a:xfrm>
              <a:off x="5942884" y="4145889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295BBCC4-8139-E0FD-E826-90AAEC0CCA33}"/>
              </a:ext>
            </a:extLst>
          </p:cNvPr>
          <p:cNvSpPr txBox="1"/>
          <p:nvPr/>
        </p:nvSpPr>
        <p:spPr>
          <a:xfrm>
            <a:off x="446533" y="1128804"/>
            <a:ext cx="847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20000"/>
              </a:lnSpc>
            </a:pPr>
            <a:r>
              <a:rPr lang="en-GB" sz="2000" dirty="0"/>
              <a:t>By using plastic angles, the elastic cross section can be reproduced over the angular range from 8° to 30°.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E660CB-DAE5-F7FE-87F0-423CAA3702E0}"/>
              </a:ext>
            </a:extLst>
          </p:cNvPr>
          <p:cNvSpPr txBox="1"/>
          <p:nvPr/>
        </p:nvSpPr>
        <p:spPr>
          <a:xfrm>
            <a:off x="489335" y="6002339"/>
            <a:ext cx="308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M. Ciema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ł</a:t>
            </a:r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D319E-DBC1-65E6-1D36-FE455CE94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F28375-9A87-5478-349D-0F7C13BA3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4EFF05-BDBB-C948-D300-F20700C28808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262365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46847-E932-E429-9AFC-2D10E6F24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8C2D37-92A7-9658-07A1-E1A284E94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Elastic cross section: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9F325AC-EC5F-9C8F-F776-2D5D3DBC1C68}"/>
              </a:ext>
            </a:extLst>
          </p:cNvPr>
          <p:cNvGrpSpPr/>
          <p:nvPr/>
        </p:nvGrpSpPr>
        <p:grpSpPr>
          <a:xfrm>
            <a:off x="451662" y="2114940"/>
            <a:ext cx="6600000" cy="3960000"/>
            <a:chOff x="446533" y="2380893"/>
            <a:chExt cx="6600000" cy="3960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8FADC1E-5579-64C4-04D3-40B652C88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533" y="2380893"/>
              <a:ext cx="6600000" cy="3960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E863634-20B3-2A29-C6FF-ED538EDD5EFC}"/>
                </a:ext>
              </a:extLst>
            </p:cNvPr>
            <p:cNvSpPr txBox="1"/>
            <p:nvPr/>
          </p:nvSpPr>
          <p:spPr>
            <a:xfrm rot="19467670">
              <a:off x="887831" y="4881001"/>
              <a:ext cx="2310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000" b="1" cap="all" dirty="0">
                  <a:solidFill>
                    <a:schemeClr val="bg2">
                      <a:lumMod val="90000"/>
                    </a:schemeClr>
                  </a:solidFill>
                </a:rPr>
                <a:t>Preliminary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B19812-3B69-9595-2271-ED9DE359C4D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50579" y="3137640"/>
              <a:ext cx="1557709" cy="1116000"/>
              <a:chOff x="9087916" y="3629906"/>
              <a:chExt cx="2505237" cy="179484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FBBFF45C-3A66-7092-E393-F6D86B05ABB0}"/>
                  </a:ext>
                </a:extLst>
              </p:cNvPr>
              <p:cNvGrpSpPr/>
              <p:nvPr/>
            </p:nvGrpSpPr>
            <p:grpSpPr>
              <a:xfrm>
                <a:off x="9087916" y="363235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E2BD30B-3462-FC73-4D8D-53F38D67B7CD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5048BA5E-684A-442A-D864-28F547710B3F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AE6CF99-2C79-BE91-5413-27A10009E118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9DAE4F67-8F56-4A55-5AA7-22295E271093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04945491-C924-FDF0-D119-4532B54A57A9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D0A9FF1-1E62-653E-05C8-6821E2CA7D54}"/>
                  </a:ext>
                </a:extLst>
              </p:cNvPr>
              <p:cNvGrpSpPr/>
              <p:nvPr/>
            </p:nvGrpSpPr>
            <p:grpSpPr>
              <a:xfrm>
                <a:off x="9445115" y="363373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860869BD-590C-21B7-239E-AACD81E5DE6C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102F63EC-7D88-80A1-4564-88FB760D5E49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39E64B68-C135-83B7-2EFC-3AB788E0A541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16AE88A7-CF47-3495-D895-456ABA1522AE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94C3E78-BBBA-D863-3630-51CB085FCD5A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7EC2EAC-A9A0-4998-C034-0E322B3C29EF}"/>
                  </a:ext>
                </a:extLst>
              </p:cNvPr>
              <p:cNvGrpSpPr/>
              <p:nvPr/>
            </p:nvGrpSpPr>
            <p:grpSpPr>
              <a:xfrm>
                <a:off x="9811322" y="3634800"/>
                <a:ext cx="360000" cy="1789946"/>
                <a:chOff x="9087916" y="3632353"/>
                <a:chExt cx="360000" cy="178994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86522D5-BE2B-AE9D-2816-7F53952D03F9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 dirty="0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F2535BF2-6E5C-9F66-940A-2DCD43092AE1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12466D3-93BF-AFF4-0A19-79DF3FE27CC4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3FBDB195-96F0-6814-CA9B-65D8629834A9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DB54A56-2153-CAA9-10DE-6D961AF28A95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9697BDA-59CB-5756-A026-2AEF15194EDD}"/>
                  </a:ext>
                </a:extLst>
              </p:cNvPr>
              <p:cNvGrpSpPr/>
              <p:nvPr/>
            </p:nvGrpSpPr>
            <p:grpSpPr>
              <a:xfrm>
                <a:off x="10522104" y="3629906"/>
                <a:ext cx="360000" cy="1789946"/>
                <a:chOff x="9087916" y="3632353"/>
                <a:chExt cx="360000" cy="178994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5A68B015-B157-785D-AFEB-1C22CF265A36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11F095AB-5FA0-E294-EB65-5A7275292920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7037AEE-6AAE-9317-4AAC-93CCE39798EF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A37A77F-948A-BD5C-DD04-7590356E5549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12EBECB-F28D-2F48-CCCF-B239317BC8B9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A6D6CA2-672A-A295-56DE-0206D3BA2CFB}"/>
                  </a:ext>
                </a:extLst>
              </p:cNvPr>
              <p:cNvGrpSpPr/>
              <p:nvPr/>
            </p:nvGrpSpPr>
            <p:grpSpPr>
              <a:xfrm>
                <a:off x="10879303" y="3631286"/>
                <a:ext cx="360000" cy="1789946"/>
                <a:chOff x="9087916" y="3632353"/>
                <a:chExt cx="360000" cy="178994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D0E0860-FA06-C267-3B8E-4EE9C4F2562E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91179FE-BBC7-1677-7881-0754588A1471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59017584-2605-18E0-ED29-0F0779E4DCBE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5272632-DE91-9BD3-E814-DD14799148AF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B8EEF5DF-B4ED-ACBF-AA23-B5E5CD85C133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6301BE0-0F9A-78B7-C3B8-89B4861E5ABD}"/>
                  </a:ext>
                </a:extLst>
              </p:cNvPr>
              <p:cNvGrpSpPr/>
              <p:nvPr/>
            </p:nvGrpSpPr>
            <p:grpSpPr>
              <a:xfrm>
                <a:off x="11233153" y="363235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D404F72-3AB7-E404-B3CE-6CB60265C3F0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CC6D0735-E8F1-03F3-C3AD-DD21FA2EDA1A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13FE332-FBA0-D2BE-6910-B6A92C294260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6D711B7-0CD6-4461-C3AC-C3AAAAD8088C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5760986-EABC-6903-2BE8-8666BDA2BC50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</p:grp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F2EAD96-3B20-73C8-E362-2A74E0B84FE7}"/>
                </a:ext>
              </a:extLst>
            </p:cNvPr>
            <p:cNvCxnSpPr>
              <a:stCxn id="43" idx="0"/>
            </p:cNvCxnSpPr>
            <p:nvPr/>
          </p:nvCxnSpPr>
          <p:spPr>
            <a:xfrm flipH="1">
              <a:off x="5162499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DC5C518-209B-E2DE-1A89-4BC51714C386}"/>
                </a:ext>
              </a:extLst>
            </p:cNvPr>
            <p:cNvCxnSpPr/>
            <p:nvPr/>
          </p:nvCxnSpPr>
          <p:spPr>
            <a:xfrm flipH="1">
              <a:off x="5378019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8E964E0-D0A8-10BA-8549-5905793F92FB}"/>
                </a:ext>
              </a:extLst>
            </p:cNvPr>
            <p:cNvCxnSpPr/>
            <p:nvPr/>
          </p:nvCxnSpPr>
          <p:spPr>
            <a:xfrm flipH="1">
              <a:off x="5612645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C2D81F8-48DF-ED61-5EBB-99A94F1F5289}"/>
                </a:ext>
              </a:extLst>
            </p:cNvPr>
            <p:cNvCxnSpPr/>
            <p:nvPr/>
          </p:nvCxnSpPr>
          <p:spPr>
            <a:xfrm flipH="1">
              <a:off x="6052826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0074B3C-79F1-B18C-A2F9-B7945A8EBB0A}"/>
                </a:ext>
              </a:extLst>
            </p:cNvPr>
            <p:cNvCxnSpPr/>
            <p:nvPr/>
          </p:nvCxnSpPr>
          <p:spPr>
            <a:xfrm flipH="1">
              <a:off x="6277774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89CF7B-259B-59C1-8571-899D50550F9B}"/>
                </a:ext>
              </a:extLst>
            </p:cNvPr>
            <p:cNvCxnSpPr/>
            <p:nvPr/>
          </p:nvCxnSpPr>
          <p:spPr>
            <a:xfrm flipH="1">
              <a:off x="6493006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0104B81-AFB7-8F7F-7E66-0E92A31855F6}"/>
                </a:ext>
              </a:extLst>
            </p:cNvPr>
            <p:cNvCxnSpPr>
              <a:stCxn id="43" idx="1"/>
              <a:endCxn id="33" idx="3"/>
            </p:cNvCxnSpPr>
            <p:nvPr/>
          </p:nvCxnSpPr>
          <p:spPr>
            <a:xfrm>
              <a:off x="5050579" y="3251083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A49D0B2-02CF-863A-8824-9465C8BD49BA}"/>
                </a:ext>
              </a:extLst>
            </p:cNvPr>
            <p:cNvCxnSpPr/>
            <p:nvPr/>
          </p:nvCxnSpPr>
          <p:spPr>
            <a:xfrm>
              <a:off x="5050579" y="3479106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C9C03E5-6939-7B46-FBC6-2533E814DE61}"/>
                </a:ext>
              </a:extLst>
            </p:cNvPr>
            <p:cNvCxnSpPr/>
            <p:nvPr/>
          </p:nvCxnSpPr>
          <p:spPr>
            <a:xfrm>
              <a:off x="5051322" y="3701017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78D19D2-0EC8-0C1E-C23A-028C9E86EE70}"/>
                </a:ext>
              </a:extLst>
            </p:cNvPr>
            <p:cNvCxnSpPr/>
            <p:nvPr/>
          </p:nvCxnSpPr>
          <p:spPr>
            <a:xfrm>
              <a:off x="5050579" y="3916845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6F4C2AB-A862-86A5-A047-5BE0D30F6175}"/>
                </a:ext>
              </a:extLst>
            </p:cNvPr>
            <p:cNvCxnSpPr/>
            <p:nvPr/>
          </p:nvCxnSpPr>
          <p:spPr>
            <a:xfrm>
              <a:off x="5050342" y="4138676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E2A33120-97F0-07C7-0379-6707532941A1}"/>
                </a:ext>
              </a:extLst>
            </p:cNvPr>
            <p:cNvCxnSpPr/>
            <p:nvPr/>
          </p:nvCxnSpPr>
          <p:spPr>
            <a:xfrm>
              <a:off x="5942489" y="3255676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D0DACDF-B929-DD95-CDBE-DE5F4117303F}"/>
                </a:ext>
              </a:extLst>
            </p:cNvPr>
            <p:cNvCxnSpPr/>
            <p:nvPr/>
          </p:nvCxnSpPr>
          <p:spPr>
            <a:xfrm>
              <a:off x="5946144" y="3474957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22C8F74-1E05-0A90-1816-B4043E471581}"/>
                </a:ext>
              </a:extLst>
            </p:cNvPr>
            <p:cNvCxnSpPr/>
            <p:nvPr/>
          </p:nvCxnSpPr>
          <p:spPr>
            <a:xfrm>
              <a:off x="5946319" y="3694449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D85FA499-D214-27F7-F5D4-1F663DA9E92C}"/>
                </a:ext>
              </a:extLst>
            </p:cNvPr>
            <p:cNvCxnSpPr/>
            <p:nvPr/>
          </p:nvCxnSpPr>
          <p:spPr>
            <a:xfrm>
              <a:off x="5946149" y="3918773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526C15E-5133-FA8F-C22A-D30709B92F98}"/>
                </a:ext>
              </a:extLst>
            </p:cNvPr>
            <p:cNvCxnSpPr/>
            <p:nvPr/>
          </p:nvCxnSpPr>
          <p:spPr>
            <a:xfrm>
              <a:off x="5942884" y="4145889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E982C08E-47AB-E943-554A-410D403D9C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5488" y="1238660"/>
            <a:ext cx="2937177" cy="489600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D554B80-45EA-0F26-1277-EF98BEB868E8}"/>
              </a:ext>
            </a:extLst>
          </p:cNvPr>
          <p:cNvSpPr txBox="1"/>
          <p:nvPr/>
        </p:nvSpPr>
        <p:spPr>
          <a:xfrm>
            <a:off x="446533" y="1128804"/>
            <a:ext cx="847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20000"/>
              </a:lnSpc>
            </a:pPr>
            <a:r>
              <a:rPr lang="en-GB" sz="2000" dirty="0"/>
              <a:t>By using plastic angles, the elastic cross section can be reproduced over the angular range from 8° to 30°.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07377F0-EEA0-8263-98A7-712B380E5944}"/>
              </a:ext>
            </a:extLst>
          </p:cNvPr>
          <p:cNvSpPr txBox="1"/>
          <p:nvPr/>
        </p:nvSpPr>
        <p:spPr>
          <a:xfrm>
            <a:off x="6967080" y="2404114"/>
            <a:ext cx="1941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20000"/>
              </a:lnSpc>
            </a:pPr>
            <a:r>
              <a:rPr lang="en-GB" sz="2000" dirty="0"/>
              <a:t>It was previously measured in Osaka for </a:t>
            </a:r>
            <a:r>
              <a:rPr lang="en-GB" sz="2000" baseline="30000" dirty="0"/>
              <a:t>58</a:t>
            </a:r>
            <a:r>
              <a:rPr lang="en-GB" sz="2000" dirty="0"/>
              <a:t>Ni at 200 MeV. We can compare our data with those results.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8E5A84E-BA00-936A-1B82-E0C43242A9C7}"/>
              </a:ext>
            </a:extLst>
          </p:cNvPr>
          <p:cNvSpPr txBox="1"/>
          <p:nvPr/>
        </p:nvSpPr>
        <p:spPr>
          <a:xfrm>
            <a:off x="6820929" y="6030702"/>
            <a:ext cx="49194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cs typeface="Arial" panose="020B0604020202020204" pitchFamily="34" charset="0"/>
              </a:rPr>
              <a:t>Y. Takeda, </a:t>
            </a:r>
            <a:r>
              <a:rPr lang="en-GB" sz="1400" dirty="0"/>
              <a:t>Mem. Fac. Sci. Kyoto Univ., Ser. Phys., </a:t>
            </a:r>
            <a:r>
              <a:rPr lang="en-GB" sz="1400" b="1" dirty="0"/>
              <a:t>44</a:t>
            </a:r>
            <a:r>
              <a:rPr lang="en-GB" sz="1400" dirty="0"/>
              <a:t>, 1,  (2003)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518814-EFD8-EFD3-B96E-B5C807ADCB01}"/>
              </a:ext>
            </a:extLst>
          </p:cNvPr>
          <p:cNvSpPr txBox="1"/>
          <p:nvPr/>
        </p:nvSpPr>
        <p:spPr>
          <a:xfrm>
            <a:off x="489335" y="6002339"/>
            <a:ext cx="308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M. Ciema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ł</a:t>
            </a:r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C770D-B6AD-4581-BB9D-DAD91275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EED9D9-F1E7-78E9-CE23-4BA77CF2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A34705-3A07-85E9-E32C-96DC618CD6EA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800807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67EDB-7A95-6E34-E18F-037209756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596553-1A91-241E-DB49-AF2644806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Elastic cross section: </a:t>
            </a:r>
            <a:r>
              <a:rPr lang="en-IT" baseline="30000" dirty="0"/>
              <a:t>62</a:t>
            </a:r>
            <a:r>
              <a:rPr lang="en-IT" dirty="0"/>
              <a:t>N</a:t>
            </a:r>
            <a:r>
              <a:rPr lang="en-IT" cap="none" dirty="0"/>
              <a:t>i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142A8D1-D7F3-4527-6D12-4B8CF6DB026D}"/>
              </a:ext>
            </a:extLst>
          </p:cNvPr>
          <p:cNvGrpSpPr/>
          <p:nvPr/>
        </p:nvGrpSpPr>
        <p:grpSpPr>
          <a:xfrm>
            <a:off x="451662" y="2114940"/>
            <a:ext cx="6600000" cy="3960000"/>
            <a:chOff x="446533" y="2380893"/>
            <a:chExt cx="6600000" cy="3960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DB526B-16EA-5D18-D498-AADA2B697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533" y="2380893"/>
              <a:ext cx="6600000" cy="3960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87ADBC-91CC-D518-471D-D471DD8CDEAF}"/>
                </a:ext>
              </a:extLst>
            </p:cNvPr>
            <p:cNvSpPr txBox="1"/>
            <p:nvPr/>
          </p:nvSpPr>
          <p:spPr>
            <a:xfrm rot="19467670">
              <a:off x="887831" y="4881001"/>
              <a:ext cx="2310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000" b="1" cap="all" dirty="0">
                  <a:solidFill>
                    <a:schemeClr val="bg2">
                      <a:lumMod val="90000"/>
                    </a:schemeClr>
                  </a:solidFill>
                </a:rPr>
                <a:t>Preliminary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5160884-0986-A103-5E00-A6BE0DEC4D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50579" y="3137640"/>
              <a:ext cx="1557709" cy="1116000"/>
              <a:chOff x="9087916" y="3629906"/>
              <a:chExt cx="2505237" cy="179484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99F8BA6-A041-360F-D44D-656373FBDF86}"/>
                  </a:ext>
                </a:extLst>
              </p:cNvPr>
              <p:cNvGrpSpPr/>
              <p:nvPr/>
            </p:nvGrpSpPr>
            <p:grpSpPr>
              <a:xfrm>
                <a:off x="9087916" y="363235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05BFB27C-554E-2FE8-DAD9-53900E4E9A2E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E6B42C67-D01F-304C-4A37-8D62585FA07D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1A01B455-21BD-8310-CE0C-3D2F80EC35F8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8F10499-B9C9-D245-A103-3882599A9B44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AA84352E-3D99-F5D8-2165-418C12A09AFA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79538AE-B1C5-B8E2-DE74-FD34D64608AE}"/>
                  </a:ext>
                </a:extLst>
              </p:cNvPr>
              <p:cNvGrpSpPr/>
              <p:nvPr/>
            </p:nvGrpSpPr>
            <p:grpSpPr>
              <a:xfrm>
                <a:off x="9445115" y="363373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57E3AC71-27C8-A11D-3BC9-389E0E93621A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2F27588E-61C6-F6ED-97DC-3DF7AEFAA443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07C10-2EE1-B907-871B-EF605065ECD7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D4C99BBE-05C1-B72F-423A-FEC51385FD54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329325D-EA8E-4013-4487-90067CB1A2D9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6BAB6E7-D939-5966-D55A-E60F01D51214}"/>
                  </a:ext>
                </a:extLst>
              </p:cNvPr>
              <p:cNvGrpSpPr/>
              <p:nvPr/>
            </p:nvGrpSpPr>
            <p:grpSpPr>
              <a:xfrm>
                <a:off x="9811322" y="3634800"/>
                <a:ext cx="360000" cy="1789946"/>
                <a:chOff x="9087916" y="3632353"/>
                <a:chExt cx="360000" cy="178994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D7D2790-74FE-2491-43D7-B15E724D8FDC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 dirty="0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F63CA193-98EA-F8B7-04C3-24A2BB997B39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DFA8E6D-6F8C-2943-54C1-4C61257C47B3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5682A4C-CA41-9B12-214D-2CBA04A92C2C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A0A1DD19-27E2-0F25-6808-2BF397C55E1F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83FF044-B5E9-FC1A-E419-BEECC06DA1A6}"/>
                  </a:ext>
                </a:extLst>
              </p:cNvPr>
              <p:cNvGrpSpPr/>
              <p:nvPr/>
            </p:nvGrpSpPr>
            <p:grpSpPr>
              <a:xfrm>
                <a:off x="10522104" y="3629906"/>
                <a:ext cx="360000" cy="1789946"/>
                <a:chOff x="9087916" y="3632353"/>
                <a:chExt cx="360000" cy="1789946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7C0FBFE-9F34-EEC5-AD20-2C0DC1206B6F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5265D43F-A5D0-0D04-1C33-BE7BE3EF342E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091A9031-E08B-C091-6166-6529FE917AB7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21501407-298E-C1C5-D8D8-B162C9D2870E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EDB3123-33F0-DF39-B7FA-C51F42E4892B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AF4323F-F3D8-26D7-C050-53F98CF11690}"/>
                  </a:ext>
                </a:extLst>
              </p:cNvPr>
              <p:cNvGrpSpPr/>
              <p:nvPr/>
            </p:nvGrpSpPr>
            <p:grpSpPr>
              <a:xfrm>
                <a:off x="10879303" y="3631286"/>
                <a:ext cx="360000" cy="1789946"/>
                <a:chOff x="9087916" y="3632353"/>
                <a:chExt cx="360000" cy="1789946"/>
              </a:xfrm>
            </p:grpSpPr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C822165-F3CB-7739-7C2E-2F88B6AE0FB5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D361DC27-ECEB-3334-AE25-8A68DADFB6B2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E9B91913-98E8-9F8E-4B3D-A603771F46BD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52A904F-73B6-5F39-4814-5442AB0630E6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9E5F516-35DD-5B6E-2F9D-C4BB9A0CD9C8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6AF5E04-55A9-37DE-6491-F833915DBFA5}"/>
                  </a:ext>
                </a:extLst>
              </p:cNvPr>
              <p:cNvGrpSpPr/>
              <p:nvPr/>
            </p:nvGrpSpPr>
            <p:grpSpPr>
              <a:xfrm>
                <a:off x="11233153" y="3632353"/>
                <a:ext cx="360000" cy="1789946"/>
                <a:chOff x="9087916" y="3632353"/>
                <a:chExt cx="360000" cy="1789946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20119A9-FE73-BC0A-445F-2207B7CA7209}"/>
                    </a:ext>
                  </a:extLst>
                </p:cNvPr>
                <p:cNvSpPr/>
                <p:nvPr/>
              </p:nvSpPr>
              <p:spPr>
                <a:xfrm>
                  <a:off x="9087916" y="363235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520296AB-E681-56EF-6A0D-0E250CFDD882}"/>
                    </a:ext>
                  </a:extLst>
                </p:cNvPr>
                <p:cNvSpPr/>
                <p:nvPr/>
              </p:nvSpPr>
              <p:spPr>
                <a:xfrm>
                  <a:off x="9087916" y="3993473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91FCC99-E9F9-0A3F-31FA-1C55B99B7A73}"/>
                    </a:ext>
                  </a:extLst>
                </p:cNvPr>
                <p:cNvSpPr/>
                <p:nvPr/>
              </p:nvSpPr>
              <p:spPr>
                <a:xfrm>
                  <a:off x="9087916" y="4354656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D07B26E-75D9-FB96-E815-0A23C45D966C}"/>
                    </a:ext>
                  </a:extLst>
                </p:cNvPr>
                <p:cNvSpPr/>
                <p:nvPr/>
              </p:nvSpPr>
              <p:spPr>
                <a:xfrm>
                  <a:off x="9087916" y="470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A9A54B3-1423-83EE-6E9D-E59AB0478C9F}"/>
                    </a:ext>
                  </a:extLst>
                </p:cNvPr>
                <p:cNvSpPr/>
                <p:nvPr/>
              </p:nvSpPr>
              <p:spPr>
                <a:xfrm>
                  <a:off x="9087916" y="5062299"/>
                  <a:ext cx="360000" cy="360000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</p:grpSp>
        </p:grp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3C1DBCD-9AA4-78C8-1F45-2DD8EF47A253}"/>
                </a:ext>
              </a:extLst>
            </p:cNvPr>
            <p:cNvCxnSpPr>
              <a:stCxn id="43" idx="0"/>
            </p:cNvCxnSpPr>
            <p:nvPr/>
          </p:nvCxnSpPr>
          <p:spPr>
            <a:xfrm flipH="1">
              <a:off x="5162499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48F516D-89F6-9517-DEF7-1B6998906026}"/>
                </a:ext>
              </a:extLst>
            </p:cNvPr>
            <p:cNvCxnSpPr/>
            <p:nvPr/>
          </p:nvCxnSpPr>
          <p:spPr>
            <a:xfrm flipH="1">
              <a:off x="5378019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F3E631D-556B-1B92-8689-7B85AB7A6CFA}"/>
                </a:ext>
              </a:extLst>
            </p:cNvPr>
            <p:cNvCxnSpPr/>
            <p:nvPr/>
          </p:nvCxnSpPr>
          <p:spPr>
            <a:xfrm flipH="1">
              <a:off x="5612645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BAE0C4C-2A98-5857-9A3E-30AE0E083EFE}"/>
                </a:ext>
              </a:extLst>
            </p:cNvPr>
            <p:cNvCxnSpPr/>
            <p:nvPr/>
          </p:nvCxnSpPr>
          <p:spPr>
            <a:xfrm flipH="1">
              <a:off x="6052826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0B70EB0-B005-21D4-A36D-76A8F81AD90E}"/>
                </a:ext>
              </a:extLst>
            </p:cNvPr>
            <p:cNvCxnSpPr/>
            <p:nvPr/>
          </p:nvCxnSpPr>
          <p:spPr>
            <a:xfrm flipH="1">
              <a:off x="6277774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A5DF6C3-B1F7-6B50-FD8B-A466342DD97F}"/>
                </a:ext>
              </a:extLst>
            </p:cNvPr>
            <p:cNvCxnSpPr/>
            <p:nvPr/>
          </p:nvCxnSpPr>
          <p:spPr>
            <a:xfrm flipH="1">
              <a:off x="6493006" y="3139162"/>
              <a:ext cx="1" cy="1114478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4E354F9-5446-EE78-C6CB-B15C0DDE600A}"/>
                </a:ext>
              </a:extLst>
            </p:cNvPr>
            <p:cNvCxnSpPr>
              <a:stCxn id="43" idx="1"/>
              <a:endCxn id="33" idx="3"/>
            </p:cNvCxnSpPr>
            <p:nvPr/>
          </p:nvCxnSpPr>
          <p:spPr>
            <a:xfrm>
              <a:off x="5050579" y="3251083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0027DC6-4441-83ED-F895-001571FBAE44}"/>
                </a:ext>
              </a:extLst>
            </p:cNvPr>
            <p:cNvCxnSpPr/>
            <p:nvPr/>
          </p:nvCxnSpPr>
          <p:spPr>
            <a:xfrm>
              <a:off x="5050579" y="3479106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52578BC-9A8B-942D-1EBD-869DBEC3E2A0}"/>
                </a:ext>
              </a:extLst>
            </p:cNvPr>
            <p:cNvCxnSpPr/>
            <p:nvPr/>
          </p:nvCxnSpPr>
          <p:spPr>
            <a:xfrm>
              <a:off x="5051322" y="3701017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836A314-6B15-B32D-0DC0-A7FB342BDE0B}"/>
                </a:ext>
              </a:extLst>
            </p:cNvPr>
            <p:cNvCxnSpPr/>
            <p:nvPr/>
          </p:nvCxnSpPr>
          <p:spPr>
            <a:xfrm>
              <a:off x="5050579" y="3916845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A8FC24B-948B-F986-532B-7DC59F5F9C5A}"/>
                </a:ext>
              </a:extLst>
            </p:cNvPr>
            <p:cNvCxnSpPr/>
            <p:nvPr/>
          </p:nvCxnSpPr>
          <p:spPr>
            <a:xfrm>
              <a:off x="5050342" y="4138676"/>
              <a:ext cx="673641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6983E28-90EF-A8BD-C7FE-4F2FDC888C2B}"/>
                </a:ext>
              </a:extLst>
            </p:cNvPr>
            <p:cNvCxnSpPr/>
            <p:nvPr/>
          </p:nvCxnSpPr>
          <p:spPr>
            <a:xfrm>
              <a:off x="5942489" y="3255676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CEEE993-B6A7-88B7-84FB-CE7F02BCB097}"/>
                </a:ext>
              </a:extLst>
            </p:cNvPr>
            <p:cNvCxnSpPr/>
            <p:nvPr/>
          </p:nvCxnSpPr>
          <p:spPr>
            <a:xfrm>
              <a:off x="5946144" y="3474957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ACA28ED-3A3D-846A-C62B-F9C129967F51}"/>
                </a:ext>
              </a:extLst>
            </p:cNvPr>
            <p:cNvCxnSpPr/>
            <p:nvPr/>
          </p:nvCxnSpPr>
          <p:spPr>
            <a:xfrm>
              <a:off x="5946319" y="3694449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A4E322B-3CD0-C5C1-B6EF-96AA105D7ACB}"/>
                </a:ext>
              </a:extLst>
            </p:cNvPr>
            <p:cNvCxnSpPr/>
            <p:nvPr/>
          </p:nvCxnSpPr>
          <p:spPr>
            <a:xfrm>
              <a:off x="5946149" y="3918773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A1607AF-763C-43AB-FFBA-C748B8121384}"/>
                </a:ext>
              </a:extLst>
            </p:cNvPr>
            <p:cNvCxnSpPr/>
            <p:nvPr/>
          </p:nvCxnSpPr>
          <p:spPr>
            <a:xfrm>
              <a:off x="5942884" y="4145889"/>
              <a:ext cx="666000" cy="1521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F2E8AFF4-6C5A-BC19-7D45-D152040F4A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5488" y="1238660"/>
            <a:ext cx="2937177" cy="489600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C5DD1C22-EE78-72A3-50C8-83D0DA399354}"/>
              </a:ext>
            </a:extLst>
          </p:cNvPr>
          <p:cNvSpPr/>
          <p:nvPr/>
        </p:nvSpPr>
        <p:spPr>
          <a:xfrm>
            <a:off x="9832902" y="1314223"/>
            <a:ext cx="648000" cy="4303200"/>
          </a:xfrm>
          <a:prstGeom prst="rect">
            <a:avLst/>
          </a:prstGeom>
          <a:gradFill flip="none" rotWithShape="1">
            <a:gsLst>
              <a:gs pos="0">
                <a:srgbClr val="C00000">
                  <a:alpha val="9920"/>
                </a:srgbClr>
              </a:gs>
              <a:gs pos="50000">
                <a:srgbClr val="F998A3">
                  <a:alpha val="21343"/>
                </a:srgbClr>
              </a:gs>
              <a:gs pos="100000">
                <a:srgbClr val="C00000">
                  <a:tint val="23500"/>
                  <a:satMod val="160000"/>
                  <a:alpha val="36000"/>
                </a:srgbClr>
              </a:gs>
            </a:gsLst>
            <a:lin ang="2700000" scaled="1"/>
            <a:tileRect/>
          </a:gra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05BB857-AE14-2EF4-9702-0BDA6799AC50}"/>
              </a:ext>
            </a:extLst>
          </p:cNvPr>
          <p:cNvSpPr txBox="1"/>
          <p:nvPr/>
        </p:nvSpPr>
        <p:spPr>
          <a:xfrm>
            <a:off x="446533" y="1128804"/>
            <a:ext cx="847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20000"/>
              </a:lnSpc>
            </a:pPr>
            <a:r>
              <a:rPr lang="en-GB" sz="2000" dirty="0"/>
              <a:t>By using plastic angles, the elastic cross section can be reproduced over the angular range from 8° to 30°.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854B76E-B932-5548-82E9-5E661C84FEA2}"/>
              </a:ext>
            </a:extLst>
          </p:cNvPr>
          <p:cNvSpPr txBox="1"/>
          <p:nvPr/>
        </p:nvSpPr>
        <p:spPr>
          <a:xfrm>
            <a:off x="6967080" y="2404114"/>
            <a:ext cx="1941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20000"/>
              </a:lnSpc>
            </a:pPr>
            <a:r>
              <a:rPr lang="en-GB" sz="2000" dirty="0"/>
              <a:t>It was previously measured in Osaka for </a:t>
            </a:r>
            <a:r>
              <a:rPr lang="en-GB" sz="2000" baseline="30000" dirty="0"/>
              <a:t>58</a:t>
            </a:r>
            <a:r>
              <a:rPr lang="en-GB" sz="2000" dirty="0"/>
              <a:t>Ni at 200 MeV. We can compare our data with those results.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8FDA9C0-814E-0F5E-5ED5-1C0BE30C283C}"/>
              </a:ext>
            </a:extLst>
          </p:cNvPr>
          <p:cNvSpPr txBox="1"/>
          <p:nvPr/>
        </p:nvSpPr>
        <p:spPr>
          <a:xfrm>
            <a:off x="6820929" y="6030702"/>
            <a:ext cx="49194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cs typeface="Arial" panose="020B0604020202020204" pitchFamily="34" charset="0"/>
              </a:rPr>
              <a:t>Y. Takeda, </a:t>
            </a:r>
            <a:r>
              <a:rPr lang="en-GB" sz="1400" dirty="0"/>
              <a:t>Mem. Fac. Sci. Kyoto Univ., Ser. Phys., </a:t>
            </a:r>
            <a:r>
              <a:rPr lang="en-GB" sz="1400" b="1" dirty="0"/>
              <a:t>44</a:t>
            </a:r>
            <a:r>
              <a:rPr lang="en-GB" sz="1400" dirty="0"/>
              <a:t>, 1,  (2003)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6FE228-4267-62D8-B8A7-6A27C02E89AC}"/>
              </a:ext>
            </a:extLst>
          </p:cNvPr>
          <p:cNvSpPr txBox="1"/>
          <p:nvPr/>
        </p:nvSpPr>
        <p:spPr>
          <a:xfrm>
            <a:off x="489335" y="6002339"/>
            <a:ext cx="308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M. Ciema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ł</a:t>
            </a:r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9DA6B0-1343-A3A2-8BB3-6E02A50A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4019D3-1942-5099-82CA-677AB5E7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295DB7-463A-1D3E-0D0E-221584CFD219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758767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17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8490" y="1197115"/>
            <a:ext cx="6901290" cy="47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66C774-D702-C1F7-0655-4B7F2CF7E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cap="none" noProof="1"/>
              <a:t>γ</a:t>
            </a:r>
            <a:r>
              <a:rPr lang="en-GB" noProof="1"/>
              <a:t>-ray angular distribution</a:t>
            </a:r>
          </a:p>
        </p:txBody>
      </p:sp>
      <p:pic>
        <p:nvPicPr>
          <p:cNvPr id="3" name="Picture 2" descr="C:\MARYSIA\hector_CCB\inside_the_chamber_2019.JPG">
            <a:extLst>
              <a:ext uri="{FF2B5EF4-FFF2-40B4-BE49-F238E27FC236}">
                <a16:creationId xmlns:a16="http://schemas.microsoft.com/office/drawing/2014/main" id="{577B50A6-BEDC-12BB-7141-527ECB4BCD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574" y="2646953"/>
            <a:ext cx="4665828" cy="342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164B783-C429-8F10-A9EC-F7E6E76E858A}"/>
              </a:ext>
            </a:extLst>
          </p:cNvPr>
          <p:cNvCxnSpPr>
            <a:cxnSpLocks/>
          </p:cNvCxnSpPr>
          <p:nvPr/>
        </p:nvCxnSpPr>
        <p:spPr>
          <a:xfrm>
            <a:off x="914400" y="4356953"/>
            <a:ext cx="12573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BC9D0D5-C68F-F205-E675-774D1DA470AC}"/>
              </a:ext>
            </a:extLst>
          </p:cNvPr>
          <p:cNvCxnSpPr>
            <a:cxnSpLocks/>
          </p:cNvCxnSpPr>
          <p:nvPr/>
        </p:nvCxnSpPr>
        <p:spPr>
          <a:xfrm flipV="1">
            <a:off x="2171700" y="4214322"/>
            <a:ext cx="1395421" cy="1426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AC488D8-7A90-6578-3F7D-5870BFBFAC5B}"/>
              </a:ext>
            </a:extLst>
          </p:cNvPr>
          <p:cNvSpPr>
            <a:spLocks noChangeAspect="1"/>
          </p:cNvSpPr>
          <p:nvPr/>
        </p:nvSpPr>
        <p:spPr>
          <a:xfrm>
            <a:off x="757238" y="4486277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94E003-07BB-B943-111F-C09E4EC4EB15}"/>
              </a:ext>
            </a:extLst>
          </p:cNvPr>
          <p:cNvSpPr>
            <a:spLocks noChangeAspect="1"/>
          </p:cNvSpPr>
          <p:nvPr/>
        </p:nvSpPr>
        <p:spPr>
          <a:xfrm>
            <a:off x="3567121" y="4352922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AC2147-FDDE-1473-57B9-9848317F3C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3367948">
            <a:off x="1339194" y="3687356"/>
            <a:ext cx="1188000" cy="330200"/>
          </a:xfrm>
          <a:prstGeom prst="rect">
            <a:avLst/>
          </a:prstGeom>
        </p:spPr>
      </p:pic>
      <p:sp>
        <p:nvSpPr>
          <p:cNvPr id="14" name="Triangle 13">
            <a:extLst>
              <a:ext uri="{FF2B5EF4-FFF2-40B4-BE49-F238E27FC236}">
                <a16:creationId xmlns:a16="http://schemas.microsoft.com/office/drawing/2014/main" id="{1D4BD6B6-E23D-9E6D-DE3C-590B1D3D6D5C}"/>
              </a:ext>
            </a:extLst>
          </p:cNvPr>
          <p:cNvSpPr/>
          <p:nvPr/>
        </p:nvSpPr>
        <p:spPr>
          <a:xfrm rot="20352738">
            <a:off x="1525198" y="3150269"/>
            <a:ext cx="216000" cy="25200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FA0E8CD-4814-6B12-E8EA-260016C7C2EB}"/>
              </a:ext>
            </a:extLst>
          </p:cNvPr>
          <p:cNvSpPr/>
          <p:nvPr/>
        </p:nvSpPr>
        <p:spPr>
          <a:xfrm>
            <a:off x="1933194" y="3852456"/>
            <a:ext cx="709994" cy="748119"/>
          </a:xfrm>
          <a:prstGeom prst="arc">
            <a:avLst>
              <a:gd name="adj1" fmla="val 14442966"/>
              <a:gd name="adj2" fmla="val 0"/>
            </a:avLst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9BFC8F-D764-C7AB-9551-01EF5165783C}"/>
                  </a:ext>
                </a:extLst>
              </p:cNvPr>
              <p:cNvSpPr txBox="1"/>
              <p:nvPr/>
            </p:nvSpPr>
            <p:spPr>
              <a:xfrm>
                <a:off x="2328863" y="3510169"/>
                <a:ext cx="628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T" sz="2800" b="1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T" sz="28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9BFC8F-D764-C7AB-9551-01EF51657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863" y="3510169"/>
                <a:ext cx="62865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768F8E3-EAE4-D425-316E-CA21ED196426}"/>
              </a:ext>
            </a:extLst>
          </p:cNvPr>
          <p:cNvSpPr txBox="1"/>
          <p:nvPr/>
        </p:nvSpPr>
        <p:spPr>
          <a:xfrm>
            <a:off x="3383814" y="4247932"/>
            <a:ext cx="614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</a:t>
            </a:r>
            <a:r>
              <a:rPr lang="en-IT" sz="2400" b="1" dirty="0">
                <a:solidFill>
                  <a:srgbClr val="FF0000"/>
                </a:solidFill>
              </a:rPr>
              <a:t>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013194-4CF9-62A1-C839-F127B2BA21C4}"/>
                  </a:ext>
                </a:extLst>
              </p:cNvPr>
              <p:cNvSpPr txBox="1"/>
              <p:nvPr/>
            </p:nvSpPr>
            <p:spPr>
              <a:xfrm>
                <a:off x="1633198" y="2932894"/>
                <a:ext cx="628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T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IT" sz="2800" b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013194-4CF9-62A1-C839-F127B2BA2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198" y="2932894"/>
                <a:ext cx="628650" cy="523220"/>
              </a:xfrm>
              <a:prstGeom prst="rect">
                <a:avLst/>
              </a:prstGeom>
              <a:blipFill>
                <a:blip r:embed="rId7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B23E9E1-9F23-4D92-5743-7EB530A020C9}"/>
              </a:ext>
            </a:extLst>
          </p:cNvPr>
          <p:cNvCxnSpPr>
            <a:cxnSpLocks/>
          </p:cNvCxnSpPr>
          <p:nvPr/>
        </p:nvCxnSpPr>
        <p:spPr>
          <a:xfrm>
            <a:off x="11709426" y="3976805"/>
            <a:ext cx="0" cy="172080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EE3E6E2-8552-6C5F-760A-4439D4E8E6F4}"/>
              </a:ext>
            </a:extLst>
          </p:cNvPr>
          <p:cNvSpPr txBox="1"/>
          <p:nvPr/>
        </p:nvSpPr>
        <p:spPr>
          <a:xfrm>
            <a:off x="482574" y="1164470"/>
            <a:ext cx="4665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20000"/>
              </a:lnSpc>
            </a:pPr>
            <a:r>
              <a:rPr lang="en-IT" sz="2000" dirty="0"/>
              <a:t>The plaastic detector granularity allows us to extract the angular distribution (</a:t>
            </a:r>
            <a:r>
              <a:rPr lang="en-IT" sz="2000" b="1" dirty="0">
                <a:solidFill>
                  <a:srgbClr val="C00000"/>
                </a:solidFill>
              </a:rPr>
              <a:t>transition character</a:t>
            </a:r>
            <a:r>
              <a:rPr lang="en-IT" sz="2000" dirty="0"/>
              <a:t>).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954A58-841C-B8CE-739B-3144C4F24436}"/>
              </a:ext>
            </a:extLst>
          </p:cNvPr>
          <p:cNvSpPr txBox="1"/>
          <p:nvPr/>
        </p:nvSpPr>
        <p:spPr>
          <a:xfrm>
            <a:off x="8636000" y="6006592"/>
            <a:ext cx="308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M. Ciema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ł</a:t>
            </a:r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4C2EEE-9DE9-89BA-C8C9-4590B2138A28}"/>
              </a:ext>
            </a:extLst>
          </p:cNvPr>
          <p:cNvSpPr txBox="1"/>
          <p:nvPr/>
        </p:nvSpPr>
        <p:spPr>
          <a:xfrm rot="19467670">
            <a:off x="5736844" y="3224886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A3B218-92E4-8E24-C500-950884A76F43}"/>
              </a:ext>
            </a:extLst>
          </p:cNvPr>
          <p:cNvSpPr txBox="1"/>
          <p:nvPr/>
        </p:nvSpPr>
        <p:spPr>
          <a:xfrm>
            <a:off x="678452" y="4356953"/>
            <a:ext cx="614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</a:t>
            </a:r>
            <a:endParaRPr lang="en-IT" sz="2400" b="1" dirty="0">
              <a:solidFill>
                <a:srgbClr val="FF0000"/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D053F9C9-5E27-0D73-DE06-23E41FCFC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739FBFF-29DF-E59D-F249-38AD3E48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43F2D1-087E-9623-1047-7E0F497ABCC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>
          <a:extLst>
            <a:ext uri="{FF2B5EF4-FFF2-40B4-BE49-F238E27FC236}">
              <a16:creationId xmlns:a16="http://schemas.microsoft.com/office/drawing/2014/main" id="{071BB917-6C6B-3E59-B31C-0F26A7F7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17">
            <a:extLst>
              <a:ext uri="{FF2B5EF4-FFF2-40B4-BE49-F238E27FC236}">
                <a16:creationId xmlns:a16="http://schemas.microsoft.com/office/drawing/2014/main" id="{505E7D16-87ED-A198-55E6-DAFDAE6A2D4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8490" y="1197115"/>
            <a:ext cx="6901290" cy="47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C4BF7A-AA1E-4A98-0A9C-F821D1C7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cap="none" noProof="1"/>
              <a:t>γ</a:t>
            </a:r>
            <a:r>
              <a:rPr lang="en-GB" noProof="1"/>
              <a:t>-ray angular distribution</a:t>
            </a:r>
          </a:p>
        </p:txBody>
      </p:sp>
      <p:pic>
        <p:nvPicPr>
          <p:cNvPr id="3" name="Picture 2" descr="C:\MARYSIA\hector_CCB\inside_the_chamber_2019.JPG">
            <a:extLst>
              <a:ext uri="{FF2B5EF4-FFF2-40B4-BE49-F238E27FC236}">
                <a16:creationId xmlns:a16="http://schemas.microsoft.com/office/drawing/2014/main" id="{642BA5FE-F524-560F-4D54-2E044C6D6A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2574" y="2646953"/>
            <a:ext cx="4665828" cy="342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A9AFF7C-CDD6-E4B9-9695-BD7764EB9E20}"/>
              </a:ext>
            </a:extLst>
          </p:cNvPr>
          <p:cNvCxnSpPr>
            <a:cxnSpLocks/>
          </p:cNvCxnSpPr>
          <p:nvPr/>
        </p:nvCxnSpPr>
        <p:spPr>
          <a:xfrm>
            <a:off x="914400" y="4356953"/>
            <a:ext cx="1257300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1CF3D79-8910-BBCB-3796-17087FA413BE}"/>
              </a:ext>
            </a:extLst>
          </p:cNvPr>
          <p:cNvCxnSpPr>
            <a:cxnSpLocks/>
          </p:cNvCxnSpPr>
          <p:nvPr/>
        </p:nvCxnSpPr>
        <p:spPr>
          <a:xfrm flipV="1">
            <a:off x="2171700" y="4214322"/>
            <a:ext cx="1395421" cy="1426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3BC8857-C3FC-5E04-53CA-15A9E1A6F89D}"/>
              </a:ext>
            </a:extLst>
          </p:cNvPr>
          <p:cNvSpPr>
            <a:spLocks noChangeAspect="1"/>
          </p:cNvSpPr>
          <p:nvPr/>
        </p:nvSpPr>
        <p:spPr>
          <a:xfrm>
            <a:off x="757238" y="4486277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D60EB6D-CEDC-B87C-BA13-2B6CE7146A6D}"/>
              </a:ext>
            </a:extLst>
          </p:cNvPr>
          <p:cNvSpPr>
            <a:spLocks noChangeAspect="1"/>
          </p:cNvSpPr>
          <p:nvPr/>
        </p:nvSpPr>
        <p:spPr>
          <a:xfrm>
            <a:off x="3567121" y="4352922"/>
            <a:ext cx="180000" cy="18000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85AB28-91A6-06D5-4A6C-A2DC85410A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3367948">
            <a:off x="1339194" y="3687356"/>
            <a:ext cx="1188000" cy="330200"/>
          </a:xfrm>
          <a:prstGeom prst="rect">
            <a:avLst/>
          </a:prstGeom>
        </p:spPr>
      </p:pic>
      <p:sp>
        <p:nvSpPr>
          <p:cNvPr id="14" name="Triangle 13">
            <a:extLst>
              <a:ext uri="{FF2B5EF4-FFF2-40B4-BE49-F238E27FC236}">
                <a16:creationId xmlns:a16="http://schemas.microsoft.com/office/drawing/2014/main" id="{FC4908C5-470B-EEBF-0003-D6EACEA18FDF}"/>
              </a:ext>
            </a:extLst>
          </p:cNvPr>
          <p:cNvSpPr/>
          <p:nvPr/>
        </p:nvSpPr>
        <p:spPr>
          <a:xfrm rot="20352738">
            <a:off x="1525198" y="3150269"/>
            <a:ext cx="216000" cy="252000"/>
          </a:xfrm>
          <a:prstGeom prst="triangl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DAC1CD2-DEAB-F73C-93FD-D64C67BD76DB}"/>
              </a:ext>
            </a:extLst>
          </p:cNvPr>
          <p:cNvSpPr/>
          <p:nvPr/>
        </p:nvSpPr>
        <p:spPr>
          <a:xfrm>
            <a:off x="1933194" y="3852456"/>
            <a:ext cx="709994" cy="748119"/>
          </a:xfrm>
          <a:prstGeom prst="arc">
            <a:avLst>
              <a:gd name="adj1" fmla="val 14442966"/>
              <a:gd name="adj2" fmla="val 0"/>
            </a:avLst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F5AC92-75B4-62F4-47FC-E64B47ACE2C4}"/>
                  </a:ext>
                </a:extLst>
              </p:cNvPr>
              <p:cNvSpPr txBox="1"/>
              <p:nvPr/>
            </p:nvSpPr>
            <p:spPr>
              <a:xfrm>
                <a:off x="2328863" y="3510169"/>
                <a:ext cx="628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T" sz="2800" b="1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IT" sz="2800" b="1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F5AC92-75B4-62F4-47FC-E64B47ACE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863" y="3510169"/>
                <a:ext cx="62865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07BBABD1-D15B-9D6D-24D9-755D851A8F60}"/>
              </a:ext>
            </a:extLst>
          </p:cNvPr>
          <p:cNvSpPr txBox="1"/>
          <p:nvPr/>
        </p:nvSpPr>
        <p:spPr>
          <a:xfrm>
            <a:off x="3383814" y="4247932"/>
            <a:ext cx="614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</a:t>
            </a:r>
            <a:r>
              <a:rPr lang="en-IT" sz="2400" b="1" dirty="0">
                <a:solidFill>
                  <a:srgbClr val="FF0000"/>
                </a:solidFill>
              </a:rPr>
              <a:t>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FD2DEAC-A952-2C52-82DE-3B638520452B}"/>
                  </a:ext>
                </a:extLst>
              </p:cNvPr>
              <p:cNvSpPr txBox="1"/>
              <p:nvPr/>
            </p:nvSpPr>
            <p:spPr>
              <a:xfrm>
                <a:off x="1633198" y="2932894"/>
                <a:ext cx="6286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T" sz="2800" b="1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</m:oMath>
                  </m:oMathPara>
                </a14:m>
                <a:endParaRPr lang="en-IT" sz="2800" b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FD2DEAC-A952-2C52-82DE-3B6385204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198" y="2932894"/>
                <a:ext cx="628650" cy="523220"/>
              </a:xfrm>
              <a:prstGeom prst="rect">
                <a:avLst/>
              </a:prstGeom>
              <a:blipFill>
                <a:blip r:embed="rId7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10FD8AD-045E-D158-25AE-193AE4C117A9}"/>
              </a:ext>
            </a:extLst>
          </p:cNvPr>
          <p:cNvCxnSpPr>
            <a:cxnSpLocks/>
          </p:cNvCxnSpPr>
          <p:nvPr/>
        </p:nvCxnSpPr>
        <p:spPr>
          <a:xfrm>
            <a:off x="11709426" y="3976805"/>
            <a:ext cx="0" cy="1720800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1626527-6507-D3E9-2409-34205519E02B}"/>
              </a:ext>
            </a:extLst>
          </p:cNvPr>
          <p:cNvSpPr txBox="1"/>
          <p:nvPr/>
        </p:nvSpPr>
        <p:spPr>
          <a:xfrm>
            <a:off x="482574" y="1164470"/>
            <a:ext cx="4665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20000"/>
              </a:lnSpc>
            </a:pPr>
            <a:r>
              <a:rPr lang="en-IT" sz="2000" dirty="0"/>
              <a:t>The plaastic detector granularity allows us to extract the angular distribution (</a:t>
            </a:r>
            <a:r>
              <a:rPr lang="en-IT" sz="2000" b="1" dirty="0">
                <a:solidFill>
                  <a:srgbClr val="C00000"/>
                </a:solidFill>
              </a:rPr>
              <a:t>transition character</a:t>
            </a:r>
            <a:r>
              <a:rPr lang="en-IT" sz="2000" dirty="0"/>
              <a:t>).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CDEC0F-9D75-A937-52B1-833EB33DDE65}"/>
              </a:ext>
            </a:extLst>
          </p:cNvPr>
          <p:cNvSpPr txBox="1"/>
          <p:nvPr/>
        </p:nvSpPr>
        <p:spPr>
          <a:xfrm>
            <a:off x="8636000" y="6006592"/>
            <a:ext cx="308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M. Ciema</a:t>
            </a:r>
            <a:r>
              <a:rPr lang="en-GB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ł</a:t>
            </a:r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39E1AA-2E81-4F3F-7A07-655C70C90F36}"/>
              </a:ext>
            </a:extLst>
          </p:cNvPr>
          <p:cNvSpPr txBox="1"/>
          <p:nvPr/>
        </p:nvSpPr>
        <p:spPr>
          <a:xfrm rot="19467670">
            <a:off x="5736844" y="3224886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Preliminary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89E498-33F5-CC0D-2192-0FD843855F4D}"/>
              </a:ext>
            </a:extLst>
          </p:cNvPr>
          <p:cNvSpPr txBox="1"/>
          <p:nvPr/>
        </p:nvSpPr>
        <p:spPr>
          <a:xfrm>
            <a:off x="678452" y="4356953"/>
            <a:ext cx="614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p</a:t>
            </a:r>
            <a:endParaRPr lang="en-IT" sz="2400" b="1" dirty="0">
              <a:solidFill>
                <a:srgbClr val="FF0000"/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36C07DB-B43B-A2FF-484E-E7C323577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7AE00A5-1BDE-C584-ED38-A065D6DEF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106825-7132-1089-8F17-0F2C3F37EA0B}"/>
              </a:ext>
            </a:extLst>
          </p:cNvPr>
          <p:cNvSpPr txBox="1"/>
          <p:nvPr/>
        </p:nvSpPr>
        <p:spPr>
          <a:xfrm>
            <a:off x="3998177" y="4691568"/>
            <a:ext cx="2565901" cy="15483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T" sz="2000" dirty="0"/>
              <a:t>Ongoing work: extraction of angular distributions in Ni data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4D4800-94C7-3B8E-2106-F6345884531E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5526828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EC5C9-AE7E-DE21-7186-F0D0C772F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042BB4-2E41-7A47-018A-E9F08997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A425407-80B8-9A59-BE07-4073FA00B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Theoretical Predictions</a:t>
            </a:r>
            <a:endParaRPr lang="en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59E670-DE2C-9BA0-D2A2-CA85635B11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6" t="7742" r="15737" b="5618"/>
          <a:stretch>
            <a:fillRect/>
          </a:stretch>
        </p:blipFill>
        <p:spPr>
          <a:xfrm>
            <a:off x="4774638" y="1089001"/>
            <a:ext cx="3581870" cy="52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B36ECC-3442-56D2-D070-3736D2D527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52" t="7873" r="17142" b="6500"/>
          <a:stretch>
            <a:fillRect/>
          </a:stretch>
        </p:blipFill>
        <p:spPr>
          <a:xfrm>
            <a:off x="8307204" y="1089001"/>
            <a:ext cx="3431982" cy="51877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21CABA-E529-4A5F-B150-00F522E721EF}"/>
              </a:ext>
            </a:extLst>
          </p:cNvPr>
          <p:cNvSpPr txBox="1"/>
          <p:nvPr/>
        </p:nvSpPr>
        <p:spPr>
          <a:xfrm>
            <a:off x="5585254" y="1112659"/>
            <a:ext cx="24340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400" b="1" baseline="30000" dirty="0">
                <a:solidFill>
                  <a:schemeClr val="accent3"/>
                </a:solidFill>
              </a:rPr>
              <a:t>62</a:t>
            </a:r>
            <a:r>
              <a:rPr lang="en-IT" sz="2400" b="1" dirty="0">
                <a:solidFill>
                  <a:schemeClr val="accent3"/>
                </a:solidFill>
              </a:rPr>
              <a:t>Ni</a:t>
            </a:r>
            <a:r>
              <a:rPr lang="en-IT" sz="2000" b="1" dirty="0">
                <a:solidFill>
                  <a:schemeClr val="accent2"/>
                </a:solidFill>
              </a:rPr>
              <a:t> </a:t>
            </a:r>
            <a:endParaRPr lang="en-IT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96BCD2-17D5-261E-367F-64982DE22202}"/>
              </a:ext>
            </a:extLst>
          </p:cNvPr>
          <p:cNvSpPr txBox="1"/>
          <p:nvPr/>
        </p:nvSpPr>
        <p:spPr>
          <a:xfrm>
            <a:off x="9012195" y="1138431"/>
            <a:ext cx="24340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T" sz="2400" b="1" baseline="30000" dirty="0">
                <a:solidFill>
                  <a:schemeClr val="accent1"/>
                </a:solidFill>
              </a:rPr>
              <a:t>64</a:t>
            </a:r>
            <a:r>
              <a:rPr lang="en-IT" sz="2400" b="1" dirty="0">
                <a:solidFill>
                  <a:schemeClr val="accent1"/>
                </a:solidFill>
              </a:rPr>
              <a:t>Ni</a:t>
            </a:r>
            <a:r>
              <a:rPr lang="en-IT" sz="2000" b="1" dirty="0">
                <a:solidFill>
                  <a:schemeClr val="accent2"/>
                </a:solidFill>
              </a:rPr>
              <a:t> </a:t>
            </a:r>
            <a:endParaRPr lang="en-IT" sz="2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823A8F-E57E-BB5E-41B7-8BF81256D051}"/>
              </a:ext>
            </a:extLst>
          </p:cNvPr>
          <p:cNvGrpSpPr/>
          <p:nvPr/>
        </p:nvGrpSpPr>
        <p:grpSpPr>
          <a:xfrm>
            <a:off x="892950" y="3380738"/>
            <a:ext cx="3780000" cy="2896060"/>
            <a:chOff x="892950" y="3380738"/>
            <a:chExt cx="3780000" cy="289606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4E92D05-8537-2DE0-767F-C99C9DAB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741" t="19299" r="14961" b="10809"/>
            <a:stretch>
              <a:fillRect/>
            </a:stretch>
          </p:blipFill>
          <p:spPr>
            <a:xfrm rot="5400000">
              <a:off x="1334920" y="2938768"/>
              <a:ext cx="2896060" cy="3780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3E4DBC-0E37-0561-2021-CEAFB62DF76F}"/>
                </a:ext>
              </a:extLst>
            </p:cNvPr>
            <p:cNvSpPr txBox="1"/>
            <p:nvPr/>
          </p:nvSpPr>
          <p:spPr>
            <a:xfrm>
              <a:off x="1519881" y="3548006"/>
              <a:ext cx="285441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IT" sz="2400" b="1" baseline="30000" dirty="0">
                  <a:solidFill>
                    <a:schemeClr val="accent3"/>
                  </a:solidFill>
                </a:rPr>
                <a:t>62</a:t>
              </a:r>
              <a:r>
                <a:rPr lang="en-IT" sz="2400" b="1" dirty="0">
                  <a:solidFill>
                    <a:schemeClr val="accent3"/>
                  </a:solidFill>
                </a:rPr>
                <a:t>Ni</a:t>
              </a:r>
              <a:r>
                <a:rPr lang="en-IT" sz="2000" b="1" dirty="0">
                  <a:solidFill>
                    <a:schemeClr val="accent2"/>
                  </a:solidFill>
                </a:rPr>
                <a:t> </a:t>
              </a:r>
              <a:endParaRPr lang="en-IT" sz="20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90FA8A8-FF47-C5E8-9701-82D5ADE66DDD}"/>
              </a:ext>
            </a:extLst>
          </p:cNvPr>
          <p:cNvSpPr txBox="1"/>
          <p:nvPr/>
        </p:nvSpPr>
        <p:spPr>
          <a:xfrm>
            <a:off x="446533" y="1101902"/>
            <a:ext cx="4672834" cy="2286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000" dirty="0"/>
              <a:t>Calculations by </a:t>
            </a:r>
            <a:r>
              <a:rPr lang="en-GB" sz="2000" b="1" dirty="0">
                <a:solidFill>
                  <a:schemeClr val="accent3"/>
                </a:solidFill>
              </a:rPr>
              <a:t>E. Lanza</a:t>
            </a:r>
            <a:r>
              <a:rPr lang="en-GB" sz="2000" dirty="0"/>
              <a:t>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PDR, ISGQR, and IVGDR contributions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Separate evaluation of nuclear and Coulomb excitation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T" sz="2000" b="1" dirty="0">
                <a:solidFill>
                  <a:schemeClr val="accent1"/>
                </a:solidFill>
              </a:rPr>
              <a:t>Indication that the observed strength is with nuclear excitation.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4D22FE-C591-D6ED-AA7E-BB7C1B732D4C}"/>
              </a:ext>
            </a:extLst>
          </p:cNvPr>
          <p:cNvSpPr txBox="1"/>
          <p:nvPr/>
        </p:nvSpPr>
        <p:spPr>
          <a:xfrm>
            <a:off x="2782950" y="5994105"/>
            <a:ext cx="3083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Courtesy of E. Lanza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470B7E-BB1C-8720-60CC-6169D7DE325E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050569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916DC-942E-DE16-EDD3-D5D6F4B3D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4CDB-685F-B373-DBE4-22E81C30B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Previuous measumerements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6C15FC-DC4E-1041-0480-9A3B82C4C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ONLINE results: </a:t>
            </a:r>
            <a:r>
              <a:rPr lang="en-GB" baseline="30000" dirty="0"/>
              <a:t>64</a:t>
            </a:r>
            <a:r>
              <a:rPr lang="en-GB" dirty="0"/>
              <a:t>Z</a:t>
            </a:r>
            <a:r>
              <a:rPr lang="en-GB" cap="none" dirty="0"/>
              <a:t>n</a:t>
            </a:r>
            <a:endParaRPr lang="en-IT" cap="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B13E9-3791-245C-25DF-B589915E0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B731B-494A-1C56-713F-405454CA4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2A749-76F7-D9C2-394A-A75FEE615D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5266" y="293899"/>
            <a:ext cx="11264400" cy="31351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1DFEA04-75FD-8D0E-35E3-C5EB3C74683A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8322942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7DB4F7-517D-296B-0422-12C1100C8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6EAA6F-EF3C-8CA4-8FFE-2271B141C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3E4A01A-69E9-8F01-2216-F0E08F3E4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ONGOING: PDR in </a:t>
            </a:r>
            <a:r>
              <a:rPr lang="en-IT" baseline="30000" dirty="0"/>
              <a:t>64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3783C7-A53D-47DE-6BBB-4C0F60C92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85" y="1958440"/>
            <a:ext cx="5643046" cy="43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947BD5-D0DD-0330-A077-B2AE2312C800}"/>
              </a:ext>
            </a:extLst>
          </p:cNvPr>
          <p:cNvSpPr txBox="1"/>
          <p:nvPr/>
        </p:nvSpPr>
        <p:spPr>
          <a:xfrm rot="19467670">
            <a:off x="6906744" y="4489094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FE6EE6-1520-42AC-6062-08E5509F9D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58" t="6835"/>
          <a:stretch>
            <a:fillRect/>
          </a:stretch>
        </p:blipFill>
        <p:spPr>
          <a:xfrm rot="5400000">
            <a:off x="1773474" y="62315"/>
            <a:ext cx="2448000" cy="46446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63422B-8121-C30F-0528-C7ECF0945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3369640"/>
            <a:ext cx="5305731" cy="2908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D902D3-822F-C0E8-96D6-06B0E1305577}"/>
              </a:ext>
            </a:extLst>
          </p:cNvPr>
          <p:cNvSpPr txBox="1"/>
          <p:nvPr/>
        </p:nvSpPr>
        <p:spPr>
          <a:xfrm rot="19467670">
            <a:off x="1027073" y="4818459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324E9E-04E2-AF01-F944-28A5B8B121E4}"/>
              </a:ext>
            </a:extLst>
          </p:cNvPr>
          <p:cNvSpPr txBox="1"/>
          <p:nvPr/>
        </p:nvSpPr>
        <p:spPr>
          <a:xfrm rot="19467670">
            <a:off x="3247299" y="2241744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334148-CA61-60F6-EDE2-A4D7517A260E}"/>
              </a:ext>
            </a:extLst>
          </p:cNvPr>
          <p:cNvSpPr txBox="1"/>
          <p:nvPr/>
        </p:nvSpPr>
        <p:spPr>
          <a:xfrm>
            <a:off x="1254832" y="1258125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1"/>
                </a:solidFill>
              </a:rPr>
              <a:t>62</a:t>
            </a:r>
            <a:r>
              <a:rPr lang="en-IT" sz="2400" b="1" dirty="0">
                <a:solidFill>
                  <a:schemeClr val="accent1"/>
                </a:solidFill>
              </a:rPr>
              <a:t>Ni</a:t>
            </a:r>
            <a:r>
              <a:rPr lang="en-IT" sz="2000" b="1" dirty="0">
                <a:solidFill>
                  <a:schemeClr val="accent1"/>
                </a:solidFill>
              </a:rPr>
              <a:t> </a:t>
            </a:r>
            <a:endParaRPr lang="en-IT" sz="2000" dirty="0">
              <a:solidFill>
                <a:schemeClr val="accent1"/>
              </a:solidFill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B974E900-1DE0-D270-2383-A616BE3A3B6D}"/>
              </a:ext>
            </a:extLst>
          </p:cNvPr>
          <p:cNvSpPr/>
          <p:nvPr/>
        </p:nvSpPr>
        <p:spPr>
          <a:xfrm>
            <a:off x="1544258" y="1290181"/>
            <a:ext cx="1119875" cy="2059641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1"/>
              </a:solidFill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E87D619C-DA7C-3AD5-FFE9-85EF0235D7FD}"/>
              </a:ext>
            </a:extLst>
          </p:cNvPr>
          <p:cNvSpPr/>
          <p:nvPr/>
        </p:nvSpPr>
        <p:spPr>
          <a:xfrm>
            <a:off x="2673277" y="3716647"/>
            <a:ext cx="135924" cy="58076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4C13B4-2A6D-72EB-9A2B-94B3480079D5}"/>
              </a:ext>
            </a:extLst>
          </p:cNvPr>
          <p:cNvSpPr txBox="1"/>
          <p:nvPr/>
        </p:nvSpPr>
        <p:spPr>
          <a:xfrm>
            <a:off x="2818345" y="3683864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2"/>
                </a:solidFill>
              </a:rPr>
              <a:t>992 keV</a:t>
            </a:r>
          </a:p>
          <a:p>
            <a:r>
              <a:rPr lang="en-IT" dirty="0">
                <a:solidFill>
                  <a:schemeClr val="accent2"/>
                </a:solidFill>
              </a:rPr>
              <a:t>2+ </a:t>
            </a:r>
            <a:r>
              <a:rPr lang="en-IT" dirty="0">
                <a:solidFill>
                  <a:schemeClr val="accent2"/>
                </a:solidFill>
                <a:sym typeface="Wingdings" pitchFamily="2" charset="2"/>
              </a:rPr>
              <a:t> 0+</a:t>
            </a:r>
            <a:endParaRPr lang="en-IT" dirty="0">
              <a:solidFill>
                <a:schemeClr val="accent2"/>
              </a:solidFill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CD269986-8899-214E-1AD4-18B7755A3009}"/>
              </a:ext>
            </a:extLst>
          </p:cNvPr>
          <p:cNvSpPr/>
          <p:nvPr/>
        </p:nvSpPr>
        <p:spPr>
          <a:xfrm>
            <a:off x="4265532" y="4926445"/>
            <a:ext cx="135924" cy="580767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376F27-4AAE-5318-829C-E9BBD173D4C9}"/>
              </a:ext>
            </a:extLst>
          </p:cNvPr>
          <p:cNvSpPr txBox="1"/>
          <p:nvPr/>
        </p:nvSpPr>
        <p:spPr>
          <a:xfrm>
            <a:off x="3870405" y="4330195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3"/>
                </a:solidFill>
              </a:rPr>
              <a:t>2007 keV</a:t>
            </a:r>
          </a:p>
          <a:p>
            <a:r>
              <a:rPr lang="en-IT" dirty="0">
                <a:solidFill>
                  <a:schemeClr val="accent3"/>
                </a:solidFill>
              </a:rPr>
              <a:t>3- </a:t>
            </a:r>
            <a:r>
              <a:rPr lang="en-IT" dirty="0">
                <a:solidFill>
                  <a:schemeClr val="accent3"/>
                </a:solidFill>
                <a:sym typeface="Wingdings" pitchFamily="2" charset="2"/>
              </a:rPr>
              <a:t> 2+</a:t>
            </a:r>
            <a:endParaRPr lang="en-IT" dirty="0">
              <a:solidFill>
                <a:schemeClr val="accent3"/>
              </a:solidFill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38394285-9708-FA18-8E9A-10D7563D9493}"/>
              </a:ext>
            </a:extLst>
          </p:cNvPr>
          <p:cNvSpPr/>
          <p:nvPr/>
        </p:nvSpPr>
        <p:spPr>
          <a:xfrm>
            <a:off x="3173733" y="5059654"/>
            <a:ext cx="135924" cy="580767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11D74D-C61A-6BDF-6404-CCC217A93715}"/>
              </a:ext>
            </a:extLst>
          </p:cNvPr>
          <p:cNvSpPr txBox="1"/>
          <p:nvPr/>
        </p:nvSpPr>
        <p:spPr>
          <a:xfrm>
            <a:off x="2764427" y="4461586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4"/>
                </a:solidFill>
              </a:rPr>
              <a:t>1315 keV</a:t>
            </a:r>
          </a:p>
          <a:p>
            <a:r>
              <a:rPr lang="en-IT" dirty="0">
                <a:solidFill>
                  <a:schemeClr val="accent4"/>
                </a:solidFill>
              </a:rPr>
              <a:t>4+ </a:t>
            </a:r>
            <a:r>
              <a:rPr lang="en-IT" dirty="0">
                <a:solidFill>
                  <a:schemeClr val="accent4"/>
                </a:solidFill>
                <a:sym typeface="Wingdings" pitchFamily="2" charset="2"/>
              </a:rPr>
              <a:t> 2+</a:t>
            </a:r>
            <a:endParaRPr lang="en-IT" dirty="0">
              <a:solidFill>
                <a:schemeClr val="accent4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19068C-1AC3-DBD2-F61D-A7EBFFC8B8B2}"/>
              </a:ext>
            </a:extLst>
          </p:cNvPr>
          <p:cNvSpPr txBox="1"/>
          <p:nvPr/>
        </p:nvSpPr>
        <p:spPr>
          <a:xfrm>
            <a:off x="5459078" y="1144728"/>
            <a:ext cx="62863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20000"/>
              </a:lnSpc>
              <a:buNone/>
            </a:pPr>
            <a:r>
              <a:rPr lang="en-IT" sz="2000" b="0" i="0" dirty="0">
                <a:effectLst/>
                <a:latin typeface="+mn-lt"/>
              </a:rPr>
              <a:t>The same analysis procedure was applied to the just acquired </a:t>
            </a:r>
            <a:r>
              <a:rPr lang="en-IT" sz="2000" b="0" i="0" baseline="30000" dirty="0">
                <a:effectLst/>
                <a:latin typeface="+mn-lt"/>
              </a:rPr>
              <a:t>64</a:t>
            </a:r>
            <a:r>
              <a:rPr lang="en-IT" sz="2000" b="0" i="0" dirty="0">
                <a:effectLst/>
                <a:latin typeface="+mn-lt"/>
              </a:rPr>
              <a:t>Zn data to investigate the presence of the PDR.</a:t>
            </a:r>
            <a:endParaRPr lang="en-IT" sz="20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A6C53E-EFAB-7D7C-77E0-2D82CFB30404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329206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5F8A2-7B69-7F5E-D734-ED9D54C8B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ADC6CA-DBCF-7168-DA89-53B216AC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420D63-DA78-33FC-793B-CCD58172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1011D9-EA1A-C0FF-C181-DC77FE4F3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ONGOING: PDR in </a:t>
            </a:r>
            <a:r>
              <a:rPr lang="en-IT" baseline="30000" dirty="0"/>
              <a:t>64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B520FF-4B2D-13AC-0CE2-45C57C0C9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85" y="1958440"/>
            <a:ext cx="5643046" cy="43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F8F1C5-3689-FBE4-1AF5-B1C69C303507}"/>
              </a:ext>
            </a:extLst>
          </p:cNvPr>
          <p:cNvSpPr txBox="1"/>
          <p:nvPr/>
        </p:nvSpPr>
        <p:spPr>
          <a:xfrm rot="19467670">
            <a:off x="6906744" y="4489094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0F6853-F1A9-042F-7287-14B9BD7373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58" t="6835"/>
          <a:stretch>
            <a:fillRect/>
          </a:stretch>
        </p:blipFill>
        <p:spPr>
          <a:xfrm rot="5400000">
            <a:off x="1773474" y="62315"/>
            <a:ext cx="2448000" cy="46446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88CD80-06D8-FE51-311B-078C43545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3369640"/>
            <a:ext cx="5305731" cy="2908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DF8F64C-809B-AF9D-6852-ED7CF23E1F6A}"/>
              </a:ext>
            </a:extLst>
          </p:cNvPr>
          <p:cNvSpPr txBox="1"/>
          <p:nvPr/>
        </p:nvSpPr>
        <p:spPr>
          <a:xfrm rot="19467670">
            <a:off x="1027073" y="4818459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5AFC8E-5D3B-BE1D-6431-A34C7FF62946}"/>
              </a:ext>
            </a:extLst>
          </p:cNvPr>
          <p:cNvSpPr txBox="1"/>
          <p:nvPr/>
        </p:nvSpPr>
        <p:spPr>
          <a:xfrm rot="19467670">
            <a:off x="3247299" y="2241744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80F09-1A7D-BE3F-3A94-3749FA340EF2}"/>
              </a:ext>
            </a:extLst>
          </p:cNvPr>
          <p:cNvSpPr txBox="1"/>
          <p:nvPr/>
        </p:nvSpPr>
        <p:spPr>
          <a:xfrm>
            <a:off x="1254832" y="1258125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1"/>
                </a:solidFill>
              </a:rPr>
              <a:t>62</a:t>
            </a:r>
            <a:r>
              <a:rPr lang="en-IT" sz="2400" b="1" dirty="0">
                <a:solidFill>
                  <a:schemeClr val="accent1"/>
                </a:solidFill>
              </a:rPr>
              <a:t>Ni</a:t>
            </a:r>
            <a:r>
              <a:rPr lang="en-IT" sz="2000" b="1" dirty="0">
                <a:solidFill>
                  <a:schemeClr val="accent1"/>
                </a:solidFill>
              </a:rPr>
              <a:t> </a:t>
            </a:r>
            <a:endParaRPr lang="en-IT" sz="2000" dirty="0">
              <a:solidFill>
                <a:schemeClr val="accent1"/>
              </a:solidFill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A7BC11F4-12CC-900A-2C67-8CF9ABA7E885}"/>
              </a:ext>
            </a:extLst>
          </p:cNvPr>
          <p:cNvSpPr/>
          <p:nvPr/>
        </p:nvSpPr>
        <p:spPr>
          <a:xfrm>
            <a:off x="1544258" y="1290181"/>
            <a:ext cx="1119875" cy="2059641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1"/>
              </a:solidFill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4E308F30-B74F-CB6E-0249-41582C71F3C4}"/>
              </a:ext>
            </a:extLst>
          </p:cNvPr>
          <p:cNvSpPr/>
          <p:nvPr/>
        </p:nvSpPr>
        <p:spPr>
          <a:xfrm>
            <a:off x="2673277" y="3716647"/>
            <a:ext cx="135924" cy="58076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9EE3BA-6DA1-ABA4-38EF-173BC90E27DB}"/>
              </a:ext>
            </a:extLst>
          </p:cNvPr>
          <p:cNvSpPr txBox="1"/>
          <p:nvPr/>
        </p:nvSpPr>
        <p:spPr>
          <a:xfrm>
            <a:off x="2818345" y="3683864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2"/>
                </a:solidFill>
              </a:rPr>
              <a:t>992 keV</a:t>
            </a:r>
          </a:p>
          <a:p>
            <a:r>
              <a:rPr lang="en-IT" dirty="0">
                <a:solidFill>
                  <a:schemeClr val="accent2"/>
                </a:solidFill>
              </a:rPr>
              <a:t>2+ </a:t>
            </a:r>
            <a:r>
              <a:rPr lang="en-IT" dirty="0">
                <a:solidFill>
                  <a:schemeClr val="accent2"/>
                </a:solidFill>
                <a:sym typeface="Wingdings" pitchFamily="2" charset="2"/>
              </a:rPr>
              <a:t> 0+</a:t>
            </a:r>
            <a:endParaRPr lang="en-IT" dirty="0">
              <a:solidFill>
                <a:schemeClr val="accent2"/>
              </a:solidFill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E51018EB-E9AA-2D2C-ECC7-9B93E5A2C7A1}"/>
              </a:ext>
            </a:extLst>
          </p:cNvPr>
          <p:cNvSpPr/>
          <p:nvPr/>
        </p:nvSpPr>
        <p:spPr>
          <a:xfrm>
            <a:off x="4265532" y="4926445"/>
            <a:ext cx="135924" cy="580767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EA5D38-179B-8FCF-B185-EAC65D75FD5D}"/>
              </a:ext>
            </a:extLst>
          </p:cNvPr>
          <p:cNvSpPr txBox="1"/>
          <p:nvPr/>
        </p:nvSpPr>
        <p:spPr>
          <a:xfrm>
            <a:off x="3870405" y="4330195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3"/>
                </a:solidFill>
              </a:rPr>
              <a:t>2007 keV</a:t>
            </a:r>
          </a:p>
          <a:p>
            <a:r>
              <a:rPr lang="en-IT" dirty="0">
                <a:solidFill>
                  <a:schemeClr val="accent3"/>
                </a:solidFill>
              </a:rPr>
              <a:t>3- </a:t>
            </a:r>
            <a:r>
              <a:rPr lang="en-IT" dirty="0">
                <a:solidFill>
                  <a:schemeClr val="accent3"/>
                </a:solidFill>
                <a:sym typeface="Wingdings" pitchFamily="2" charset="2"/>
              </a:rPr>
              <a:t> 2+</a:t>
            </a:r>
            <a:endParaRPr lang="en-IT" dirty="0">
              <a:solidFill>
                <a:schemeClr val="accent3"/>
              </a:solidFill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48493D1C-808A-F060-8EB1-351F04B6EE97}"/>
              </a:ext>
            </a:extLst>
          </p:cNvPr>
          <p:cNvSpPr/>
          <p:nvPr/>
        </p:nvSpPr>
        <p:spPr>
          <a:xfrm>
            <a:off x="3173733" y="5059654"/>
            <a:ext cx="135924" cy="580767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ADBC63-733C-BA7A-F482-4E57B5B4050C}"/>
              </a:ext>
            </a:extLst>
          </p:cNvPr>
          <p:cNvSpPr txBox="1"/>
          <p:nvPr/>
        </p:nvSpPr>
        <p:spPr>
          <a:xfrm>
            <a:off x="2764427" y="4461586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4"/>
                </a:solidFill>
              </a:rPr>
              <a:t>1315 keV</a:t>
            </a:r>
          </a:p>
          <a:p>
            <a:r>
              <a:rPr lang="en-IT" dirty="0">
                <a:solidFill>
                  <a:schemeClr val="accent4"/>
                </a:solidFill>
              </a:rPr>
              <a:t>4+ </a:t>
            </a:r>
            <a:r>
              <a:rPr lang="en-IT" dirty="0">
                <a:solidFill>
                  <a:schemeClr val="accent4"/>
                </a:solidFill>
                <a:sym typeface="Wingdings" pitchFamily="2" charset="2"/>
              </a:rPr>
              <a:t> 2+</a:t>
            </a:r>
            <a:endParaRPr lang="en-IT" dirty="0">
              <a:solidFill>
                <a:schemeClr val="accent4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2621B7-7B37-A081-2782-4A48BF6041E7}"/>
              </a:ext>
            </a:extLst>
          </p:cNvPr>
          <p:cNvSpPr txBox="1"/>
          <p:nvPr/>
        </p:nvSpPr>
        <p:spPr>
          <a:xfrm>
            <a:off x="8755908" y="3500860"/>
            <a:ext cx="175417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T" sz="2000" b="1" dirty="0"/>
              <a:t>Evidence of PDR in </a:t>
            </a:r>
            <a:r>
              <a:rPr lang="en-IT" sz="2000" b="1" baseline="30000" dirty="0"/>
              <a:t>64</a:t>
            </a:r>
            <a:r>
              <a:rPr lang="en-IT" sz="2000" b="1" dirty="0"/>
              <a:t>Zn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AE4539-7322-ABB7-0073-730482B4320C}"/>
              </a:ext>
            </a:extLst>
          </p:cNvPr>
          <p:cNvSpPr txBox="1"/>
          <p:nvPr/>
        </p:nvSpPr>
        <p:spPr>
          <a:xfrm>
            <a:off x="5459078" y="1144728"/>
            <a:ext cx="62863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20000"/>
              </a:lnSpc>
              <a:buNone/>
            </a:pPr>
            <a:r>
              <a:rPr lang="en-IT" sz="2000" b="0" i="0" dirty="0">
                <a:effectLst/>
                <a:latin typeface="+mn-lt"/>
              </a:rPr>
              <a:t>The same analysis procedure was applied to the just acquired </a:t>
            </a:r>
            <a:r>
              <a:rPr lang="en-IT" sz="2000" b="0" i="0" baseline="30000" dirty="0">
                <a:effectLst/>
                <a:latin typeface="+mn-lt"/>
              </a:rPr>
              <a:t>64</a:t>
            </a:r>
            <a:r>
              <a:rPr lang="en-IT" sz="2000" b="0" i="0" dirty="0">
                <a:effectLst/>
                <a:latin typeface="+mn-lt"/>
              </a:rPr>
              <a:t>Zn data to investigate the presence of the PDR.</a:t>
            </a:r>
            <a:endParaRPr lang="en-IT" sz="20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7B930E-6E3B-4F27-96D4-AD09D50EA0C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9155954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09FB4-3FFF-2CCA-0F5C-1C5AB78F2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A34870-45DB-06FF-455B-61AC04507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5F523C-31F2-1E3A-CB33-5C8CB1F1B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A944B5-4A28-58BA-90E9-2146FB77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ONGOING: PDR in </a:t>
            </a:r>
            <a:r>
              <a:rPr lang="en-IT" baseline="30000" dirty="0"/>
              <a:t>64</a:t>
            </a:r>
            <a:r>
              <a:rPr lang="en-IT" dirty="0"/>
              <a:t>Z</a:t>
            </a:r>
            <a:r>
              <a:rPr lang="en-IT" cap="none" dirty="0"/>
              <a:t>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8765E-BD15-F657-A2DB-45BFB1A71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385" y="1958440"/>
            <a:ext cx="5643046" cy="43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9565AE-A6BE-E454-3C96-A80895183900}"/>
              </a:ext>
            </a:extLst>
          </p:cNvPr>
          <p:cNvSpPr txBox="1"/>
          <p:nvPr/>
        </p:nvSpPr>
        <p:spPr>
          <a:xfrm rot="19467670">
            <a:off x="6906744" y="4489094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0A8EC3-7DEB-AB51-61D5-F62B4BFBD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58" t="6835"/>
          <a:stretch>
            <a:fillRect/>
          </a:stretch>
        </p:blipFill>
        <p:spPr>
          <a:xfrm rot="5400000">
            <a:off x="1773474" y="62315"/>
            <a:ext cx="2448000" cy="46446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997E65A-5CC1-EC2E-956B-FE30559BD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3369640"/>
            <a:ext cx="5305731" cy="2908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865761-5D02-CC9F-BAE2-3F2144DFC1DA}"/>
              </a:ext>
            </a:extLst>
          </p:cNvPr>
          <p:cNvSpPr txBox="1"/>
          <p:nvPr/>
        </p:nvSpPr>
        <p:spPr>
          <a:xfrm rot="19467670">
            <a:off x="1027073" y="4818459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719ABB-0537-D32C-C20D-1F261EF092D1}"/>
              </a:ext>
            </a:extLst>
          </p:cNvPr>
          <p:cNvSpPr txBox="1"/>
          <p:nvPr/>
        </p:nvSpPr>
        <p:spPr>
          <a:xfrm rot="19467670">
            <a:off x="3247299" y="2241744"/>
            <a:ext cx="231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000" b="1" cap="all" dirty="0">
                <a:solidFill>
                  <a:schemeClr val="bg2">
                    <a:lumMod val="90000"/>
                  </a:schemeClr>
                </a:solidFill>
              </a:rPr>
              <a:t>ONLINE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E7BBC5-F46C-A4E5-701D-F8758E1383BB}"/>
              </a:ext>
            </a:extLst>
          </p:cNvPr>
          <p:cNvSpPr txBox="1"/>
          <p:nvPr/>
        </p:nvSpPr>
        <p:spPr>
          <a:xfrm>
            <a:off x="1254832" y="1258125"/>
            <a:ext cx="14768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400" b="1" baseline="30000" dirty="0">
                <a:solidFill>
                  <a:schemeClr val="accent1"/>
                </a:solidFill>
              </a:rPr>
              <a:t>62</a:t>
            </a:r>
            <a:r>
              <a:rPr lang="en-IT" sz="2400" b="1" dirty="0">
                <a:solidFill>
                  <a:schemeClr val="accent1"/>
                </a:solidFill>
              </a:rPr>
              <a:t>Ni</a:t>
            </a:r>
            <a:r>
              <a:rPr lang="en-IT" sz="2000" b="1" dirty="0">
                <a:solidFill>
                  <a:schemeClr val="accent1"/>
                </a:solidFill>
              </a:rPr>
              <a:t> </a:t>
            </a:r>
            <a:endParaRPr lang="en-IT" sz="2000" dirty="0">
              <a:solidFill>
                <a:schemeClr val="accent1"/>
              </a:solidFill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FF101169-D369-8395-A954-681704512C1B}"/>
              </a:ext>
            </a:extLst>
          </p:cNvPr>
          <p:cNvSpPr/>
          <p:nvPr/>
        </p:nvSpPr>
        <p:spPr>
          <a:xfrm>
            <a:off x="1544258" y="1290181"/>
            <a:ext cx="1119875" cy="2059641"/>
          </a:xfrm>
          <a:prstGeom prst="parallelogram">
            <a:avLst>
              <a:gd name="adj" fmla="val 53199"/>
            </a:avLst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IT">
              <a:solidFill>
                <a:schemeClr val="accent1"/>
              </a:solidFill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D2995BEA-E5D9-F365-B3D4-3E519EBDFC66}"/>
              </a:ext>
            </a:extLst>
          </p:cNvPr>
          <p:cNvSpPr/>
          <p:nvPr/>
        </p:nvSpPr>
        <p:spPr>
          <a:xfrm>
            <a:off x="2673277" y="3716647"/>
            <a:ext cx="135924" cy="580767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DB96FB-E128-77DA-70DE-6FAB38E681D1}"/>
              </a:ext>
            </a:extLst>
          </p:cNvPr>
          <p:cNvSpPr txBox="1"/>
          <p:nvPr/>
        </p:nvSpPr>
        <p:spPr>
          <a:xfrm>
            <a:off x="2818345" y="3683864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2"/>
                </a:solidFill>
              </a:rPr>
              <a:t>992 keV</a:t>
            </a:r>
          </a:p>
          <a:p>
            <a:r>
              <a:rPr lang="en-IT" dirty="0">
                <a:solidFill>
                  <a:schemeClr val="accent2"/>
                </a:solidFill>
              </a:rPr>
              <a:t>2+ </a:t>
            </a:r>
            <a:r>
              <a:rPr lang="en-IT" dirty="0">
                <a:solidFill>
                  <a:schemeClr val="accent2"/>
                </a:solidFill>
                <a:sym typeface="Wingdings" pitchFamily="2" charset="2"/>
              </a:rPr>
              <a:t> 0+</a:t>
            </a:r>
            <a:endParaRPr lang="en-IT" dirty="0">
              <a:solidFill>
                <a:schemeClr val="accent2"/>
              </a:solidFill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EE43BE73-6D9E-24D0-F34B-38D03B43CFDD}"/>
              </a:ext>
            </a:extLst>
          </p:cNvPr>
          <p:cNvSpPr/>
          <p:nvPr/>
        </p:nvSpPr>
        <p:spPr>
          <a:xfrm>
            <a:off x="4265532" y="4926445"/>
            <a:ext cx="135924" cy="580767"/>
          </a:xfrm>
          <a:prstGeom prst="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0AB451-E5C3-E7DB-01C8-B590AB0CF23C}"/>
              </a:ext>
            </a:extLst>
          </p:cNvPr>
          <p:cNvSpPr txBox="1"/>
          <p:nvPr/>
        </p:nvSpPr>
        <p:spPr>
          <a:xfrm>
            <a:off x="3870405" y="4330195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3"/>
                </a:solidFill>
              </a:rPr>
              <a:t>2007 keV</a:t>
            </a:r>
          </a:p>
          <a:p>
            <a:r>
              <a:rPr lang="en-IT" dirty="0">
                <a:solidFill>
                  <a:schemeClr val="accent3"/>
                </a:solidFill>
              </a:rPr>
              <a:t>3- </a:t>
            </a:r>
            <a:r>
              <a:rPr lang="en-IT" dirty="0">
                <a:solidFill>
                  <a:schemeClr val="accent3"/>
                </a:solidFill>
                <a:sym typeface="Wingdings" pitchFamily="2" charset="2"/>
              </a:rPr>
              <a:t> 2+</a:t>
            </a:r>
            <a:endParaRPr lang="en-IT" dirty="0">
              <a:solidFill>
                <a:schemeClr val="accent3"/>
              </a:solidFill>
            </a:endParaRP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2E67E0BD-B157-AB11-2A34-636DE48060C8}"/>
              </a:ext>
            </a:extLst>
          </p:cNvPr>
          <p:cNvSpPr/>
          <p:nvPr/>
        </p:nvSpPr>
        <p:spPr>
          <a:xfrm>
            <a:off x="3173733" y="5059654"/>
            <a:ext cx="135924" cy="580767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E72681-B04D-3428-FDB5-C6416F1BBBF2}"/>
              </a:ext>
            </a:extLst>
          </p:cNvPr>
          <p:cNvSpPr txBox="1"/>
          <p:nvPr/>
        </p:nvSpPr>
        <p:spPr>
          <a:xfrm>
            <a:off x="2764427" y="4461586"/>
            <a:ext cx="1243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>
                <a:solidFill>
                  <a:schemeClr val="accent4"/>
                </a:solidFill>
              </a:rPr>
              <a:t>1315 keV</a:t>
            </a:r>
          </a:p>
          <a:p>
            <a:r>
              <a:rPr lang="en-IT" dirty="0">
                <a:solidFill>
                  <a:schemeClr val="accent4"/>
                </a:solidFill>
              </a:rPr>
              <a:t>4+ </a:t>
            </a:r>
            <a:r>
              <a:rPr lang="en-IT" dirty="0">
                <a:solidFill>
                  <a:schemeClr val="accent4"/>
                </a:solidFill>
                <a:sym typeface="Wingdings" pitchFamily="2" charset="2"/>
              </a:rPr>
              <a:t> 2+</a:t>
            </a:r>
            <a:endParaRPr lang="en-IT" dirty="0">
              <a:solidFill>
                <a:schemeClr val="accent4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6280DF-EBAE-92B5-763B-AC27B75763A8}"/>
              </a:ext>
            </a:extLst>
          </p:cNvPr>
          <p:cNvSpPr txBox="1"/>
          <p:nvPr/>
        </p:nvSpPr>
        <p:spPr>
          <a:xfrm>
            <a:off x="8755908" y="3500860"/>
            <a:ext cx="175417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T" sz="2000" b="1" dirty="0"/>
              <a:t>Evidence of PDR in </a:t>
            </a:r>
            <a:r>
              <a:rPr lang="en-IT" sz="2000" b="1" baseline="30000" dirty="0"/>
              <a:t>64</a:t>
            </a:r>
            <a:r>
              <a:rPr lang="en-IT" sz="2000" b="1" dirty="0"/>
              <a:t>Zn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759A06-7DB3-2236-4897-C4C00667E4B2}"/>
              </a:ext>
            </a:extLst>
          </p:cNvPr>
          <p:cNvSpPr txBox="1"/>
          <p:nvPr/>
        </p:nvSpPr>
        <p:spPr>
          <a:xfrm>
            <a:off x="5459078" y="1144728"/>
            <a:ext cx="62863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20000"/>
              </a:lnSpc>
              <a:buNone/>
            </a:pPr>
            <a:r>
              <a:rPr lang="en-IT" sz="2000" b="0" i="0" dirty="0">
                <a:effectLst/>
                <a:latin typeface="+mn-lt"/>
              </a:rPr>
              <a:t>The same analysis procedure was applied to the just acquired </a:t>
            </a:r>
            <a:r>
              <a:rPr lang="en-IT" sz="2000" b="0" i="0" baseline="30000" dirty="0">
                <a:effectLst/>
                <a:latin typeface="+mn-lt"/>
              </a:rPr>
              <a:t>64</a:t>
            </a:r>
            <a:r>
              <a:rPr lang="en-IT" sz="2000" b="0" i="0" dirty="0">
                <a:effectLst/>
                <a:latin typeface="+mn-lt"/>
              </a:rPr>
              <a:t>Zn data to investigate the presence of the PDR.</a:t>
            </a:r>
            <a:endParaRPr lang="en-IT" sz="20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BE5E7E-EEA9-F9F0-7DD7-D70BA30A108B}"/>
              </a:ext>
            </a:extLst>
          </p:cNvPr>
          <p:cNvSpPr txBox="1"/>
          <p:nvPr/>
        </p:nvSpPr>
        <p:spPr>
          <a:xfrm>
            <a:off x="4602103" y="3119957"/>
            <a:ext cx="173662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noProof="0" dirty="0"/>
              <a:t>Francesco Apa’s Master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CFC72B-49CE-36D1-55AC-AEFD3DBB3239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4781680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D3EF0-6D08-CE30-0387-C5795391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The Proposed experiment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9FAB2-F12A-D3DB-C981-BDD927224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T" dirty="0"/>
              <a:t>Beam Time Extimations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39021-1150-4CA7-1D57-89FF27C9B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43177-24EC-1814-65C7-424513C46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Pygmy Dipole Resonance in the Deformed Nucleus 66Zn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0AD763-1983-C899-2FDD-ABC8B9F67E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4522722" y="-3791945"/>
            <a:ext cx="3106098" cy="1126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D76B40-DDC2-310A-9AFF-7BA8319747E7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564628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88CBB-A1CC-C415-A118-E72FE6BC4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D768-7333-AB36-B8F1-4E1A20CA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Beam Time Estimations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753D5-80BD-7C7E-6AF6-ED33B12B976B}"/>
              </a:ext>
            </a:extLst>
          </p:cNvPr>
          <p:cNvSpPr txBox="1"/>
          <p:nvPr/>
        </p:nvSpPr>
        <p:spPr>
          <a:xfrm>
            <a:off x="445341" y="1144990"/>
            <a:ext cx="11300123" cy="440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T" sz="2000" dirty="0"/>
              <a:t>We based our estimation on previuos Ni isotope meauserements.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2540D2B-E91B-7F7D-A76F-277296B041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4305338"/>
                  </p:ext>
                </p:extLst>
              </p:nvPr>
            </p:nvGraphicFramePr>
            <p:xfrm>
              <a:off x="445341" y="1747074"/>
              <a:ext cx="6944295" cy="28651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14765">
                      <a:extLst>
                        <a:ext uri="{9D8B030D-6E8A-4147-A177-3AD203B41FA5}">
                          <a16:colId xmlns:a16="http://schemas.microsoft.com/office/drawing/2014/main" val="1967246530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332428802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297894743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Previous</a:t>
                          </a:r>
                          <a:r>
                            <a:rPr lang="en-IT" dirty="0"/>
                            <a:t> Experiment: </a:t>
                          </a:r>
                          <a:r>
                            <a:rPr lang="en-IT" baseline="30000" dirty="0"/>
                            <a:t>64</a:t>
                          </a:r>
                          <a:r>
                            <a:rPr lang="en-IT" dirty="0"/>
                            <a:t>Ni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Proposed Experiment: </a:t>
                          </a:r>
                          <a:r>
                            <a:rPr lang="en-IT" baseline="30000" dirty="0"/>
                            <a:t>66</a:t>
                          </a:r>
                          <a:r>
                            <a:rPr lang="en-IT" baseline="0" dirty="0"/>
                            <a:t>Zn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16717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ENERGY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10054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CURRENT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438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CROSS SECTION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64</a:t>
                          </a: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Ni </a:t>
                          </a:r>
                          <a14:m>
                            <m:oMath xmlns:m="http://schemas.openxmlformats.org/officeDocument/2006/math">
                              <m:r>
                                <a:rPr lang="en-IT" sz="18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 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66</a:t>
                          </a: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Zn</a:t>
                          </a:r>
                          <a:endParaRPr lang="en-IT" sz="1800" b="1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64</a:t>
                          </a: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Ni </a:t>
                          </a:r>
                          <a14:m>
                            <m:oMath xmlns:m="http://schemas.openxmlformats.org/officeDocument/2006/math">
                              <m:r>
                                <a:rPr lang="en-IT" sz="18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 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66</a:t>
                          </a: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Zn</a:t>
                          </a:r>
                          <a:endParaRPr lang="en-IT" sz="1800" b="1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234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DEAD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20 %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189771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TARGET THICKNESS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30 mg/cm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rgbClr val="C00000"/>
                              </a:solidFill>
                            </a:rPr>
                            <a:t>23 mg/cm</a:t>
                          </a:r>
                          <a:r>
                            <a:rPr lang="en-IT" sz="1800" b="1" baseline="30000" dirty="0">
                              <a:solidFill>
                                <a:srgbClr val="C00000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812642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 UTs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47 UTs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6984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2540D2B-E91B-7F7D-A76F-277296B041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4305338"/>
                  </p:ext>
                </p:extLst>
              </p:nvPr>
            </p:nvGraphicFramePr>
            <p:xfrm>
              <a:off x="445341" y="1747074"/>
              <a:ext cx="6944295" cy="28651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14765">
                      <a:extLst>
                        <a:ext uri="{9D8B030D-6E8A-4147-A177-3AD203B41FA5}">
                          <a16:colId xmlns:a16="http://schemas.microsoft.com/office/drawing/2014/main" val="1967246530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332428802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2978947430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Previous</a:t>
                          </a:r>
                          <a:r>
                            <a:rPr lang="en-IT" dirty="0"/>
                            <a:t> Experiment: </a:t>
                          </a:r>
                          <a:r>
                            <a:rPr lang="en-IT" baseline="30000" dirty="0"/>
                            <a:t>64</a:t>
                          </a:r>
                          <a:r>
                            <a:rPr lang="en-IT" dirty="0"/>
                            <a:t>Ni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Proposed Experiment: </a:t>
                          </a:r>
                          <a:r>
                            <a:rPr lang="en-IT" baseline="30000" dirty="0"/>
                            <a:t>66</a:t>
                          </a:r>
                          <a:r>
                            <a:rPr lang="en-IT" baseline="0" dirty="0"/>
                            <a:t>Zn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16717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ENERGY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10054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CURRENT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438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CROSS SECTION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370000" r="-101093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2"/>
                          <a:stretch>
                            <a:fillRect l="-201099" t="-370000" r="-1648" b="-3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234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DEAD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20 %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189771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TARGET THICKNESS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30 mg/cm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rgbClr val="C00000"/>
                              </a:solidFill>
                            </a:rPr>
                            <a:t>23 mg/cm</a:t>
                          </a:r>
                          <a:r>
                            <a:rPr lang="en-IT" sz="1800" b="1" baseline="30000" dirty="0">
                              <a:solidFill>
                                <a:srgbClr val="C00000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812642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 UTs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47 UTs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69840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49CBB3-DEBF-2F5F-B7DF-11074274B4AE}"/>
                  </a:ext>
                </a:extLst>
              </p:cNvPr>
              <p:cNvSpPr txBox="1"/>
              <p:nvPr/>
            </p:nvSpPr>
            <p:spPr>
              <a:xfrm>
                <a:off x="7517941" y="1817594"/>
                <a:ext cx="4227523" cy="2724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400" dirty="0">
                    <a:solidFill>
                      <a:schemeClr val="tx1"/>
                    </a:solidFill>
                  </a:rPr>
                  <a:t>We scale for the target thickness and the dead time reduction.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400" dirty="0">
                    <a:solidFill>
                      <a:schemeClr val="tx1"/>
                    </a:solidFill>
                  </a:rPr>
                  <a:t>47 U</a:t>
                </a:r>
                <a:r>
                  <a:rPr lang="en-GB" sz="2400" dirty="0">
                    <a:solidFill>
                      <a:schemeClr val="tx1"/>
                    </a:solidFill>
                  </a:rPr>
                  <a:t>T</a:t>
                </a:r>
                <a:r>
                  <a:rPr lang="en-IT" sz="2400" dirty="0">
                    <a:solidFill>
                      <a:schemeClr val="tx1"/>
                    </a:solidFill>
                  </a:rPr>
                  <a:t>s + 1 UT for KRATTA calibration = </a:t>
                </a:r>
                <a:r>
                  <a:rPr lang="en-IT" sz="2400" b="1" dirty="0">
                    <a:solidFill>
                      <a:srgbClr val="C00000"/>
                    </a:solidFill>
                  </a:rPr>
                  <a:t>48 UTs </a:t>
                </a:r>
              </a:p>
              <a:p>
                <a:pPr algn="ctr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IT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it-IT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T" sz="2400" b="1" dirty="0">
                    <a:solidFill>
                      <a:srgbClr val="C00000"/>
                    </a:solidFill>
                  </a:rPr>
                  <a:t>8 weekends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49CBB3-DEBF-2F5F-B7DF-11074274B4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941" y="1817594"/>
                <a:ext cx="4227523" cy="2724079"/>
              </a:xfrm>
              <a:prstGeom prst="rect">
                <a:avLst/>
              </a:prstGeom>
              <a:blipFill>
                <a:blip r:embed="rId3"/>
                <a:stretch>
                  <a:fillRect l="-2096" b="-465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E650F2-B2D3-C78E-19DB-29B25A25F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94484C9-69BA-BAEA-1D10-532D3CF12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DD3386-7D79-26F1-8504-94761F26199D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42701499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B570F-7433-50AD-278B-99D71FABA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19389-EE91-E97A-346B-2B933E4D1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Beam Time Estimations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0D598E-F06C-937C-384C-38B286507137}"/>
              </a:ext>
            </a:extLst>
          </p:cNvPr>
          <p:cNvSpPr txBox="1"/>
          <p:nvPr/>
        </p:nvSpPr>
        <p:spPr>
          <a:xfrm>
            <a:off x="445341" y="1144990"/>
            <a:ext cx="11300123" cy="440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IT" sz="2000" dirty="0"/>
              <a:t>We based our estimation on previuos Ni isotope meauserements.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3E4B98E-920A-1C73-F206-30F97D5E36C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45341" y="1747074"/>
              <a:ext cx="6944295" cy="28651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14765">
                      <a:extLst>
                        <a:ext uri="{9D8B030D-6E8A-4147-A177-3AD203B41FA5}">
                          <a16:colId xmlns:a16="http://schemas.microsoft.com/office/drawing/2014/main" val="1967246530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332428802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297894743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en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Previous</a:t>
                          </a:r>
                          <a:r>
                            <a:rPr lang="en-IT" dirty="0"/>
                            <a:t> Experiment: </a:t>
                          </a:r>
                          <a:r>
                            <a:rPr lang="en-IT" baseline="30000" dirty="0"/>
                            <a:t>64</a:t>
                          </a:r>
                          <a:r>
                            <a:rPr lang="en-IT" dirty="0"/>
                            <a:t>Ni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Proposed Experiment: </a:t>
                          </a:r>
                          <a:r>
                            <a:rPr lang="en-IT" baseline="30000" dirty="0"/>
                            <a:t>66</a:t>
                          </a:r>
                          <a:r>
                            <a:rPr lang="en-IT" baseline="0" dirty="0"/>
                            <a:t>Zn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16717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ENERGY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10054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CURRENT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438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CROSS SECTION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64</a:t>
                          </a: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Ni </a:t>
                          </a:r>
                          <a14:m>
                            <m:oMath xmlns:m="http://schemas.openxmlformats.org/officeDocument/2006/math">
                              <m:r>
                                <a:rPr lang="en-IT" sz="18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 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66</a:t>
                          </a: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Zn</a:t>
                          </a:r>
                          <a:endParaRPr lang="en-IT" sz="1800" b="1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64</a:t>
                          </a: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Ni </a:t>
                          </a:r>
                          <a14:m>
                            <m:oMath xmlns:m="http://schemas.openxmlformats.org/officeDocument/2006/math">
                              <m:r>
                                <a:rPr lang="en-IT" sz="18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≈</m:t>
                              </m:r>
                            </m:oMath>
                          </a14:m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 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66</a:t>
                          </a: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Zn</a:t>
                          </a:r>
                          <a:endParaRPr lang="en-IT" sz="1800" b="1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234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DEAD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20 %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189771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TARGET THICKNESS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30 mg/cm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rgbClr val="C00000"/>
                              </a:solidFill>
                            </a:rPr>
                            <a:t>23 mg/cm</a:t>
                          </a:r>
                          <a:r>
                            <a:rPr lang="en-IT" sz="1800" b="1" baseline="30000" dirty="0">
                              <a:solidFill>
                                <a:srgbClr val="C00000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812642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 UTs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47 UTs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69840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53E4B98E-920A-1C73-F206-30F97D5E36C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45341" y="1747074"/>
              <a:ext cx="6944295" cy="286512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14765">
                      <a:extLst>
                        <a:ext uri="{9D8B030D-6E8A-4147-A177-3AD203B41FA5}">
                          <a16:colId xmlns:a16="http://schemas.microsoft.com/office/drawing/2014/main" val="1967246530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332428802"/>
                        </a:ext>
                      </a:extLst>
                    </a:gridCol>
                    <a:gridCol w="2314765">
                      <a:extLst>
                        <a:ext uri="{9D8B030D-6E8A-4147-A177-3AD203B41FA5}">
                          <a16:colId xmlns:a16="http://schemas.microsoft.com/office/drawing/2014/main" val="2978947430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dirty="0"/>
                            <a:t>Previous</a:t>
                          </a:r>
                          <a:r>
                            <a:rPr lang="en-IT" dirty="0"/>
                            <a:t> Experiment: </a:t>
                          </a:r>
                          <a:r>
                            <a:rPr lang="en-IT" baseline="30000" dirty="0"/>
                            <a:t>64</a:t>
                          </a:r>
                          <a:r>
                            <a:rPr lang="en-IT" dirty="0"/>
                            <a:t>Ni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Proposed Experiment: </a:t>
                          </a:r>
                          <a:r>
                            <a:rPr lang="en-IT" baseline="30000" dirty="0"/>
                            <a:t>66</a:t>
                          </a:r>
                          <a:r>
                            <a:rPr lang="en-IT" baseline="0" dirty="0"/>
                            <a:t>Zn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167170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ENERGY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180 MeV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310054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CURRENT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dirty="0"/>
                            <a:t>0.4 nA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6438473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CROSS SECTION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2"/>
                          <a:stretch>
                            <a:fillRect l="-100000" t="-370000" r="-101093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IT"/>
                        </a:p>
                      </a:txBody>
                      <a:tcPr>
                        <a:blipFill>
                          <a:blip r:embed="rId2"/>
                          <a:stretch>
                            <a:fillRect l="-201099" t="-370000" r="-1648" b="-3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2343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DEAD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50%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20 %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189771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b="0" dirty="0"/>
                            <a:t>TARGET THICKNESS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chemeClr val="accent1"/>
                              </a:solidFill>
                            </a:rPr>
                            <a:t>30 mg/cm</a:t>
                          </a:r>
                          <a:r>
                            <a:rPr lang="en-IT" sz="1800" b="1" baseline="300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dirty="0">
                              <a:solidFill>
                                <a:srgbClr val="C00000"/>
                              </a:solidFill>
                            </a:rPr>
                            <a:t>23 mg/cm</a:t>
                          </a:r>
                          <a:r>
                            <a:rPr lang="en-IT" sz="1800" b="1" baseline="30000" dirty="0">
                              <a:solidFill>
                                <a:srgbClr val="C00000"/>
                              </a:solidFill>
                            </a:rPr>
                            <a:t>2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8126420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T" dirty="0"/>
                            <a:t>BEAM TIME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chemeClr val="accent1"/>
                              </a:solidFill>
                            </a:rPr>
                            <a:t>50 UTs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T" sz="1800" b="1" baseline="0" dirty="0">
                              <a:solidFill>
                                <a:srgbClr val="C00000"/>
                              </a:solidFill>
                            </a:rPr>
                            <a:t>47 UTs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69840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9BE9A6-106B-90F5-342E-8F9C6C3291D7}"/>
                  </a:ext>
                </a:extLst>
              </p:cNvPr>
              <p:cNvSpPr txBox="1"/>
              <p:nvPr/>
            </p:nvSpPr>
            <p:spPr>
              <a:xfrm>
                <a:off x="7517941" y="1817594"/>
                <a:ext cx="4227523" cy="27240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IT" sz="2400" dirty="0">
                    <a:solidFill>
                      <a:schemeClr val="tx1"/>
                    </a:solidFill>
                  </a:rPr>
                  <a:t>We scale for the target thickness and the dead time reduction.</a:t>
                </a:r>
              </a:p>
              <a:p>
                <a:pPr>
                  <a:lnSpc>
                    <a:spcPct val="120000"/>
                  </a:lnSpc>
                </a:pPr>
                <a:r>
                  <a:rPr lang="en-IT" sz="2400" dirty="0">
                    <a:solidFill>
                      <a:schemeClr val="tx1"/>
                    </a:solidFill>
                  </a:rPr>
                  <a:t>47 U</a:t>
                </a:r>
                <a:r>
                  <a:rPr lang="en-GB" sz="2400" dirty="0">
                    <a:solidFill>
                      <a:schemeClr val="tx1"/>
                    </a:solidFill>
                  </a:rPr>
                  <a:t>T</a:t>
                </a:r>
                <a:r>
                  <a:rPr lang="en-IT" sz="2400" dirty="0">
                    <a:solidFill>
                      <a:schemeClr val="tx1"/>
                    </a:solidFill>
                  </a:rPr>
                  <a:t>s + 1 UT for KRATTA calibration = </a:t>
                </a:r>
                <a:r>
                  <a:rPr lang="en-IT" sz="2400" b="1" dirty="0">
                    <a:solidFill>
                      <a:srgbClr val="C00000"/>
                    </a:solidFill>
                  </a:rPr>
                  <a:t>48 UTs </a:t>
                </a:r>
              </a:p>
              <a:p>
                <a:pPr algn="ctr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IT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it-IT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T" sz="2400" b="1" dirty="0">
                    <a:solidFill>
                      <a:srgbClr val="C00000"/>
                    </a:solidFill>
                  </a:rPr>
                  <a:t>8 weekends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9BE9A6-106B-90F5-342E-8F9C6C329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941" y="1817594"/>
                <a:ext cx="4227523" cy="2724079"/>
              </a:xfrm>
              <a:prstGeom prst="rect">
                <a:avLst/>
              </a:prstGeom>
              <a:blipFill>
                <a:blip r:embed="rId3"/>
                <a:stretch>
                  <a:fillRect l="-2096" b="-465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DA840D-729B-BA9F-9D82-A9FF0394E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FD36C2C-FC00-3E8D-BE5A-7CE6B60A6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2A51CB-2DA9-97AC-258D-76C042533958}"/>
              </a:ext>
            </a:extLst>
          </p:cNvPr>
          <p:cNvSpPr txBox="1"/>
          <p:nvPr/>
        </p:nvSpPr>
        <p:spPr>
          <a:xfrm>
            <a:off x="445341" y="4734816"/>
            <a:ext cx="110296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t">
              <a:lnSpc>
                <a:spcPct val="120000"/>
              </a:lnSpc>
            </a:pPr>
            <a:r>
              <a:rPr lang="en-IT" sz="2000" b="1" dirty="0">
                <a:solidFill>
                  <a:schemeClr val="accent3"/>
                </a:solidFill>
              </a:rPr>
              <a:t>TARGET:</a:t>
            </a:r>
          </a:p>
          <a:p>
            <a:pPr marL="342900" lvl="0" indent="-342900" fontAlgn="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T" sz="2000" dirty="0"/>
              <a:t>Target material purchased by INFN</a:t>
            </a:r>
          </a:p>
          <a:p>
            <a:pPr marL="342900" lvl="0" indent="-342900" fontAlgn="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T" sz="2000" dirty="0"/>
              <a:t>Target successfully manufactured by LNL-INFN</a:t>
            </a:r>
          </a:p>
          <a:p>
            <a:pPr marL="342900" lvl="0" indent="-342900" fontAlgn="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IT" sz="2000" b="1" dirty="0">
                <a:solidFill>
                  <a:schemeClr val="accent3"/>
                </a:solidFill>
              </a:rPr>
              <a:t>Target already available at the Kraków laboratory ready for the experiment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80A90D-D9C4-5EA2-3224-50A4D7D51A56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7979504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C1D2E-13F4-560F-AA70-4AE58E66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46AF17-5646-EE65-3298-10C768E95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C8E9C7-D385-6128-6C4E-7DB6F7A30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9EDAB-FDDA-131A-5875-3EC97B0D7D7F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>
              <a:xfrm>
                <a:off x="478627" y="1227931"/>
                <a:ext cx="11266840" cy="4980845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GB" sz="2400" dirty="0">
                    <a:solidFill>
                      <a:schemeClr val="tx1"/>
                    </a:solidFill>
                  </a:rPr>
                  <a:t>We propose to measure </a:t>
                </a:r>
                <a:r>
                  <a:rPr lang="en-GB" sz="2400" b="1" dirty="0">
                    <a:solidFill>
                      <a:schemeClr val="tx1"/>
                    </a:solidFill>
                  </a:rPr>
                  <a:t>PDR in </a:t>
                </a:r>
                <a:r>
                  <a:rPr lang="en-GB" sz="2400" dirty="0">
                    <a:solidFill>
                      <a:schemeClr val="tx1"/>
                    </a:solidFill>
                  </a:rPr>
                  <a:t>the deformed isotope </a:t>
                </a:r>
                <a:r>
                  <a:rPr lang="en-GB" sz="2400" b="1" baseline="30000" dirty="0">
                    <a:solidFill>
                      <a:schemeClr val="accent2"/>
                    </a:solidFill>
                  </a:rPr>
                  <a:t>66</a:t>
                </a:r>
                <a:r>
                  <a:rPr lang="en-GB" sz="2400" b="1" dirty="0">
                    <a:solidFill>
                      <a:schemeClr val="accent2"/>
                    </a:solidFill>
                  </a:rPr>
                  <a:t>Zn to disentangle N/Z and deformation effects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2400" dirty="0">
                    <a:solidFill>
                      <a:schemeClr val="tx1"/>
                    </a:solidFill>
                  </a:rPr>
                  <a:t>It is </a:t>
                </a:r>
                <a:r>
                  <a:rPr lang="en-GB" sz="2400" b="1" dirty="0">
                    <a:solidFill>
                      <a:schemeClr val="tx1"/>
                    </a:solidFill>
                  </a:rPr>
                  <a:t>sequel</a:t>
                </a:r>
                <a:r>
                  <a:rPr lang="en-GB" sz="2400" dirty="0">
                    <a:solidFill>
                      <a:schemeClr val="tx1"/>
                    </a:solidFill>
                  </a:rPr>
                  <a:t> of a previous experiment on PDR in Ni &amp; Zn isotopes 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2400" dirty="0">
                    <a:solidFill>
                      <a:schemeClr val="tx1"/>
                    </a:solidFill>
                  </a:rPr>
                  <a:t>Experimental set up: </a:t>
                </a:r>
                <a:r>
                  <a:rPr lang="en-GB" sz="2400" b="1" dirty="0">
                    <a:solidFill>
                      <a:schemeClr val="tx1"/>
                    </a:solidFill>
                  </a:rPr>
                  <a:t>KRATTTA + large-volume LaBr</a:t>
                </a:r>
                <a:r>
                  <a:rPr lang="en-GB" sz="2400" b="1" baseline="-25000" dirty="0">
                    <a:solidFill>
                      <a:schemeClr val="tx1"/>
                    </a:solidFill>
                  </a:rPr>
                  <a:t>3</a:t>
                </a:r>
                <a:r>
                  <a:rPr lang="en-GB" sz="2400" b="1" dirty="0">
                    <a:solidFill>
                      <a:schemeClr val="tx1"/>
                    </a:solidFill>
                  </a:rPr>
                  <a:t>:Ce + PARIS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2400" dirty="0">
                    <a:solidFill>
                      <a:schemeClr val="tx1"/>
                    </a:solidFill>
                  </a:rPr>
                  <a:t>Considering target thickness (</a:t>
                </a:r>
                <a:r>
                  <a:rPr lang="en-GB" sz="2400" baseline="30000" dirty="0">
                    <a:solidFill>
                      <a:schemeClr val="tx1"/>
                    </a:solidFill>
                  </a:rPr>
                  <a:t>64</a:t>
                </a:r>
                <a:r>
                  <a:rPr lang="en-GB" sz="2400" dirty="0">
                    <a:solidFill>
                      <a:schemeClr val="tx1"/>
                    </a:solidFill>
                  </a:rPr>
                  <a:t>Ni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30 mg/cm</a:t>
                </a:r>
                <a:r>
                  <a:rPr lang="en-GB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</a:rPr>
                  <a:t> while </a:t>
                </a:r>
                <a:r>
                  <a:rPr lang="en-GB" sz="2400" baseline="30000" dirty="0">
                    <a:solidFill>
                      <a:schemeClr val="tx1"/>
                    </a:solidFill>
                  </a:rPr>
                  <a:t>66</a:t>
                </a:r>
                <a:r>
                  <a:rPr lang="en-GB" sz="2400" dirty="0">
                    <a:solidFill>
                      <a:schemeClr val="tx1"/>
                    </a:solidFill>
                  </a:rPr>
                  <a:t>Zn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dirty="0">
                    <a:solidFill>
                      <a:schemeClr val="tx1"/>
                    </a:solidFill>
                  </a:rPr>
                  <a:t>23</a:t>
                </a:r>
                <a:r>
                  <a:rPr lang="en-GB" sz="2400" dirty="0">
                    <a:solidFill>
                      <a:schemeClr val="tx1"/>
                    </a:solidFill>
                  </a:rPr>
                  <a:t> mg/cm</a:t>
                </a:r>
                <a:r>
                  <a:rPr lang="en-GB" sz="2400" baseline="300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>
                    <a:solidFill>
                      <a:schemeClr val="tx1"/>
                    </a:solidFill>
                  </a:rPr>
                  <a:t>) </a:t>
                </a:r>
                <a:r>
                  <a:rPr lang="en-GB" dirty="0">
                    <a:solidFill>
                      <a:schemeClr val="tx1"/>
                    </a:solidFill>
                  </a:rPr>
                  <a:t>and dead time reduction we </a:t>
                </a:r>
                <a:r>
                  <a:rPr lang="en-GB" sz="2400" dirty="0">
                    <a:solidFill>
                      <a:schemeClr val="tx1"/>
                    </a:solidFill>
                  </a:rPr>
                  <a:t>ask for 47 UTs for </a:t>
                </a:r>
                <a:r>
                  <a:rPr lang="en-GB" sz="2400" baseline="30000" dirty="0">
                    <a:solidFill>
                      <a:schemeClr val="tx1"/>
                    </a:solidFill>
                  </a:rPr>
                  <a:t>66</a:t>
                </a:r>
                <a:r>
                  <a:rPr lang="en-GB" sz="2400" dirty="0">
                    <a:solidFill>
                      <a:schemeClr val="tx1"/>
                    </a:solidFill>
                  </a:rPr>
                  <a:t>Zn measurement and 1 UTs for KRATTA calibration</a:t>
                </a:r>
              </a:p>
              <a:p>
                <a:pPr>
                  <a:lnSpc>
                    <a:spcPct val="120000"/>
                  </a:lnSpc>
                </a:pPr>
                <a:r>
                  <a:rPr lang="en-GB" sz="2400" b="1" dirty="0">
                    <a:solidFill>
                      <a:schemeClr val="tx1"/>
                    </a:solidFill>
                  </a:rPr>
                  <a:t>Total beam request: 48 UTs </a:t>
                </a:r>
                <a:r>
                  <a:rPr lang="en-GB" sz="2400" dirty="0">
                    <a:solidFill>
                      <a:schemeClr val="tx1"/>
                    </a:solidFill>
                  </a:rPr>
                  <a:t>corresponding to 8 weekends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99EDAB-FDDA-131A-5875-3EC97B0D7D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478627" y="1227931"/>
                <a:ext cx="11266840" cy="4980845"/>
              </a:xfrm>
              <a:blipFill>
                <a:blip r:embed="rId2"/>
                <a:stretch>
                  <a:fillRect l="-450" r="-338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3F45D18-4651-446D-8C75-22AAB733E37B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4742213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B2AE6-2738-AE3A-1605-91103A593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Experiment Partecipants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5B7DC-A532-E4C6-4BA4-60D82B4B5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ECC595-C213-7C23-CF15-F082430A2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4C7CFB-6AD8-34E8-9383-0C83BD6C8691}"/>
              </a:ext>
            </a:extLst>
          </p:cNvPr>
          <p:cNvSpPr txBox="1"/>
          <p:nvPr/>
        </p:nvSpPr>
        <p:spPr>
          <a:xfrm>
            <a:off x="446534" y="1498874"/>
            <a:ext cx="5762367" cy="487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6"/>
                </a:solidFill>
              </a:rPr>
              <a:t>INFN and Uni Milano (Italy): </a:t>
            </a:r>
            <a:r>
              <a:rPr lang="it-IT" sz="1500" u="sng" dirty="0"/>
              <a:t>A. Giaz</a:t>
            </a:r>
            <a:r>
              <a:rPr lang="it-IT" sz="1500" dirty="0"/>
              <a:t>, O. Wieland, </a:t>
            </a:r>
            <a:br>
              <a:rPr lang="it-IT" sz="1500" dirty="0"/>
            </a:br>
            <a:r>
              <a:rPr lang="it-IT" sz="1500" b="1" dirty="0" err="1">
                <a:solidFill>
                  <a:schemeClr val="accent6"/>
                </a:solidFill>
              </a:rPr>
              <a:t>F</a:t>
            </a:r>
            <a:r>
              <a:rPr lang="it-IT" sz="1500" b="1" dirty="0">
                <a:solidFill>
                  <a:schemeClr val="accent6"/>
                </a:solidFill>
              </a:rPr>
              <a:t>. Apa,</a:t>
            </a:r>
            <a:r>
              <a:rPr lang="it-IT" sz="1500" dirty="0"/>
              <a:t> G. Benzoni, S. Bottoni, A. Bracco, S. Brambilla, </a:t>
            </a:r>
            <a:br>
              <a:rPr lang="it-IT" sz="1500" dirty="0"/>
            </a:br>
            <a:r>
              <a:rPr lang="it-IT" sz="1500" dirty="0" err="1"/>
              <a:t>F</a:t>
            </a:r>
            <a:r>
              <a:rPr lang="it-IT" sz="1500" dirty="0"/>
              <a:t>. Camera, </a:t>
            </a:r>
            <a:r>
              <a:rPr lang="it-IT" sz="1500" dirty="0" err="1"/>
              <a:t>F</a:t>
            </a:r>
            <a:r>
              <a:rPr lang="it-IT" sz="1500" dirty="0"/>
              <a:t>. Conca, </a:t>
            </a:r>
            <a:r>
              <a:rPr lang="it-IT" sz="1500" dirty="0" err="1"/>
              <a:t>F</a:t>
            </a:r>
            <a:r>
              <a:rPr lang="it-IT" sz="1500" dirty="0"/>
              <a:t>. Crespi, D. Genna, </a:t>
            </a:r>
            <a:r>
              <a:rPr lang="it-IT" sz="1500" b="1" dirty="0">
                <a:solidFill>
                  <a:schemeClr val="accent6"/>
                </a:solidFill>
              </a:rPr>
              <a:t>M. Giunta</a:t>
            </a:r>
            <a:r>
              <a:rPr lang="it-IT" sz="1500" dirty="0"/>
              <a:t>, S. Leoni, </a:t>
            </a:r>
            <a:br>
              <a:rPr lang="it-IT" sz="1500" dirty="0"/>
            </a:br>
            <a:r>
              <a:rPr lang="it-IT" sz="1500" dirty="0"/>
              <a:t>M. Luciani, B. Million,</a:t>
            </a:r>
            <a:r>
              <a:rPr lang="en-IT" sz="1500" dirty="0"/>
              <a:t> </a:t>
            </a:r>
            <a:endParaRPr lang="en-GB" sz="1500" dirty="0"/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5"/>
                </a:solidFill>
              </a:rPr>
              <a:t>IFJ PAN Krakow (Poland): </a:t>
            </a:r>
            <a:r>
              <a:rPr lang="en-GB" sz="1500" u="sng" dirty="0"/>
              <a:t>M. </a:t>
            </a:r>
            <a:r>
              <a:rPr lang="en-GB" sz="1500" u="sng" dirty="0" err="1"/>
              <a:t>Ciemała</a:t>
            </a:r>
            <a:r>
              <a:rPr lang="en-GB" sz="1500" dirty="0"/>
              <a:t>, </a:t>
            </a:r>
            <a:r>
              <a:rPr lang="it-IT" sz="1500" dirty="0"/>
              <a:t>M. </a:t>
            </a:r>
            <a:r>
              <a:rPr lang="it-IT" sz="1500" dirty="0" err="1"/>
              <a:t>Kmiecik</a:t>
            </a:r>
            <a:r>
              <a:rPr lang="it-IT" sz="1500" dirty="0"/>
              <a:t>, </a:t>
            </a:r>
            <a:br>
              <a:rPr lang="it-IT" sz="1500" dirty="0"/>
            </a:br>
            <a:r>
              <a:rPr lang="it-IT" sz="1500" dirty="0"/>
              <a:t>P. </a:t>
            </a:r>
            <a:r>
              <a:rPr lang="it-IT" sz="1500" dirty="0" err="1"/>
              <a:t>Bednarczyk</a:t>
            </a:r>
            <a:r>
              <a:rPr lang="it-IT" sz="1500" dirty="0"/>
              <a:t>, N. </a:t>
            </a:r>
            <a:r>
              <a:rPr lang="it-IT" sz="1500" dirty="0" err="1"/>
              <a:t>Cieplicka-Orynczak</a:t>
            </a:r>
            <a:r>
              <a:rPr lang="it-IT" sz="1500" dirty="0"/>
              <a:t>, B. Fornal, </a:t>
            </a:r>
            <a:br>
              <a:rPr lang="it-IT" sz="1500" dirty="0"/>
            </a:br>
            <a:r>
              <a:rPr lang="it-IT" sz="1500" dirty="0"/>
              <a:t>K. Gajewska, </a:t>
            </a:r>
            <a:r>
              <a:rPr lang="it-IT" sz="1500" dirty="0" err="1"/>
              <a:t>J</a:t>
            </a:r>
            <a:r>
              <a:rPr lang="it-IT" sz="1500" dirty="0"/>
              <a:t>. </a:t>
            </a:r>
            <a:r>
              <a:rPr lang="it-IT" sz="1500" dirty="0" err="1"/>
              <a:t>Grębosz</a:t>
            </a:r>
            <a:r>
              <a:rPr lang="it-IT" sz="1500" dirty="0"/>
              <a:t>, P. </a:t>
            </a:r>
            <a:r>
              <a:rPr lang="it-IT" sz="1500" dirty="0" err="1"/>
              <a:t>Kulessa</a:t>
            </a:r>
            <a:r>
              <a:rPr lang="it-IT" sz="1500" dirty="0"/>
              <a:t> </a:t>
            </a:r>
            <a:r>
              <a:rPr lang="it-IT" sz="1500" dirty="0" err="1"/>
              <a:t>J</a:t>
            </a:r>
            <a:r>
              <a:rPr lang="it-IT" sz="1500" dirty="0"/>
              <a:t>. </a:t>
            </a:r>
            <a:r>
              <a:rPr lang="it-IT" sz="1500" dirty="0" err="1"/>
              <a:t>Łukasik</a:t>
            </a:r>
            <a:r>
              <a:rPr lang="it-IT" sz="1500" dirty="0"/>
              <a:t>, A. Maj, </a:t>
            </a:r>
            <a:br>
              <a:rPr lang="it-IT" sz="1500" dirty="0"/>
            </a:br>
            <a:r>
              <a:rPr lang="it-IT" sz="1500" dirty="0"/>
              <a:t>M. </a:t>
            </a:r>
            <a:r>
              <a:rPr lang="it-IT" sz="1500" dirty="0" err="1"/>
              <a:t>Matejska</a:t>
            </a:r>
            <a:r>
              <a:rPr lang="it-IT" sz="1500" dirty="0"/>
              <a:t>-Minda, K. Mazurek, S. Panwar, </a:t>
            </a:r>
            <a:r>
              <a:rPr lang="it-IT" sz="1500" b="1" dirty="0">
                <a:solidFill>
                  <a:schemeClr val="accent5"/>
                </a:solidFill>
              </a:rPr>
              <a:t>K. </a:t>
            </a:r>
            <a:r>
              <a:rPr lang="it-IT" sz="1500" b="1" dirty="0" err="1">
                <a:solidFill>
                  <a:schemeClr val="accent5"/>
                </a:solidFill>
              </a:rPr>
              <a:t>Proszowski</a:t>
            </a:r>
            <a:r>
              <a:rPr lang="it-IT" sz="1500" dirty="0"/>
              <a:t>, </a:t>
            </a:r>
            <a:br>
              <a:rPr lang="it-IT" sz="1500" dirty="0"/>
            </a:br>
            <a:r>
              <a:rPr lang="it-IT" sz="1500" dirty="0"/>
              <a:t>P. Pawłowski, M. </a:t>
            </a:r>
            <a:r>
              <a:rPr lang="it-IT" sz="1500" dirty="0" err="1"/>
              <a:t>Ziębliński</a:t>
            </a:r>
            <a:r>
              <a:rPr lang="it-IT" sz="1500" dirty="0"/>
              <a:t>,</a:t>
            </a:r>
            <a:r>
              <a:rPr lang="en-IT" sz="1500" dirty="0"/>
              <a:t> </a:t>
            </a:r>
            <a:endParaRPr lang="en-GB" sz="1500" dirty="0"/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4"/>
                </a:solidFill>
              </a:rPr>
              <a:t>University of Groningen (The Netherlands)</a:t>
            </a:r>
            <a:r>
              <a:rPr lang="en-GB" sz="1500" dirty="0">
                <a:solidFill>
                  <a:schemeClr val="accent4"/>
                </a:solidFill>
              </a:rPr>
              <a:t>: </a:t>
            </a:r>
            <a:br>
              <a:rPr lang="en-GB" sz="1500" dirty="0"/>
            </a:br>
            <a:r>
              <a:rPr lang="en-GB" sz="1500" dirty="0"/>
              <a:t>M.N. </a:t>
            </a:r>
            <a:r>
              <a:rPr lang="en-GB" sz="1500" dirty="0" err="1"/>
              <a:t>Harakeh</a:t>
            </a:r>
            <a:r>
              <a:rPr lang="en-GB" sz="1500" dirty="0"/>
              <a:t>,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3"/>
                </a:solidFill>
              </a:rPr>
              <a:t>INFN LNL e Uni Padova (Italy):</a:t>
            </a:r>
            <a:r>
              <a:rPr lang="en-GB" sz="1500" dirty="0"/>
              <a:t> M. Balogh, </a:t>
            </a:r>
            <a:br>
              <a:rPr lang="en-GB" sz="1500" dirty="0"/>
            </a:br>
            <a:r>
              <a:rPr lang="en-GB" sz="1500" dirty="0"/>
              <a:t>D. </a:t>
            </a:r>
            <a:r>
              <a:rPr lang="en-GB" sz="1500" dirty="0" err="1"/>
              <a:t>Stramaccioni</a:t>
            </a:r>
            <a:r>
              <a:rPr lang="en-GB" sz="1500" dirty="0"/>
              <a:t>, J.J. Valiente-</a:t>
            </a:r>
            <a:r>
              <a:rPr lang="en-GB" sz="1500" dirty="0" err="1"/>
              <a:t>Dobon</a:t>
            </a:r>
            <a:endParaRPr lang="en-GB" sz="1500" dirty="0"/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2"/>
                </a:solidFill>
              </a:rPr>
              <a:t>GANIL (France):</a:t>
            </a:r>
            <a:r>
              <a:rPr lang="en-GB" sz="1500" b="1" dirty="0"/>
              <a:t> </a:t>
            </a:r>
            <a:r>
              <a:rPr lang="en-GB" sz="1500" dirty="0"/>
              <a:t>M. </a:t>
            </a:r>
            <a:r>
              <a:rPr lang="en-GB" sz="1500" dirty="0" err="1"/>
              <a:t>Lewitowicz</a:t>
            </a:r>
            <a:r>
              <a:rPr lang="en-GB" sz="1500" dirty="0"/>
              <a:t>,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 err="1">
                <a:solidFill>
                  <a:schemeClr val="accent1"/>
                </a:solidFill>
              </a:rPr>
              <a:t>IJCLab</a:t>
            </a:r>
            <a:r>
              <a:rPr lang="en-GB" sz="1500" b="1" dirty="0">
                <a:solidFill>
                  <a:schemeClr val="accent1"/>
                </a:solidFill>
              </a:rPr>
              <a:t> Orsay (France):</a:t>
            </a:r>
            <a:r>
              <a:rPr lang="en-GB" sz="1500" b="1" dirty="0"/>
              <a:t> </a:t>
            </a:r>
            <a:r>
              <a:rPr lang="en-GB" sz="1500" dirty="0"/>
              <a:t>A. Dey, I. Matea, J. Wilson,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6"/>
                </a:solidFill>
              </a:rPr>
              <a:t>CEA </a:t>
            </a:r>
            <a:r>
              <a:rPr lang="en-GB" sz="1500" b="1" dirty="0" err="1">
                <a:solidFill>
                  <a:schemeClr val="accent6"/>
                </a:solidFill>
              </a:rPr>
              <a:t>Saclay</a:t>
            </a:r>
            <a:r>
              <a:rPr lang="en-GB" sz="1500" b="1" dirty="0">
                <a:solidFill>
                  <a:schemeClr val="accent6"/>
                </a:solidFill>
              </a:rPr>
              <a:t> (France): </a:t>
            </a:r>
            <a:r>
              <a:rPr lang="en-GB" sz="1500" dirty="0"/>
              <a:t>P. </a:t>
            </a:r>
            <a:r>
              <a:rPr lang="en-GB" sz="1500" dirty="0" err="1"/>
              <a:t>Miriot</a:t>
            </a:r>
            <a:r>
              <a:rPr lang="en-GB" sz="1500" dirty="0"/>
              <a:t>-Jaubert, M. </a:t>
            </a:r>
            <a:r>
              <a:rPr lang="en-GB" sz="1500" dirty="0" err="1"/>
              <a:t>Vandebrouck</a:t>
            </a:r>
            <a:r>
              <a:rPr lang="en-GB" sz="1500" dirty="0"/>
              <a:t>,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A2EC00-215B-D089-5426-72B480BC1E97}"/>
              </a:ext>
            </a:extLst>
          </p:cNvPr>
          <p:cNvSpPr txBox="1"/>
          <p:nvPr/>
        </p:nvSpPr>
        <p:spPr>
          <a:xfrm>
            <a:off x="5983101" y="1498874"/>
            <a:ext cx="5762366" cy="2471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5"/>
                </a:solidFill>
              </a:rPr>
              <a:t>SLCJ UW (Poland):</a:t>
            </a:r>
            <a:r>
              <a:rPr lang="en-GB" sz="1500" dirty="0">
                <a:solidFill>
                  <a:schemeClr val="accent5"/>
                </a:solidFill>
              </a:rPr>
              <a:t> </a:t>
            </a:r>
            <a:r>
              <a:rPr lang="en-GB" sz="1500" dirty="0"/>
              <a:t>K. </a:t>
            </a:r>
            <a:r>
              <a:rPr lang="en-GB" sz="1500" dirty="0" err="1"/>
              <a:t>Hadyńska-Klęk</a:t>
            </a:r>
            <a:r>
              <a:rPr lang="en-GB" sz="1500" dirty="0"/>
              <a:t>, C. Hiver,  P. Napiorkowski,  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4"/>
                </a:solidFill>
              </a:rPr>
              <a:t>USTHB Algiers (Algeria): </a:t>
            </a:r>
            <a:r>
              <a:rPr lang="en-GB" sz="1500" dirty="0"/>
              <a:t>N. </a:t>
            </a:r>
            <a:r>
              <a:rPr lang="en-GB" sz="1500" dirty="0" err="1"/>
              <a:t>Benouaret</a:t>
            </a:r>
            <a:r>
              <a:rPr lang="en-GB" sz="1500" dirty="0"/>
              <a:t>,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 err="1">
                <a:solidFill>
                  <a:schemeClr val="accent3"/>
                </a:solidFill>
              </a:rPr>
              <a:t>Ithemba</a:t>
            </a:r>
            <a:r>
              <a:rPr lang="en-GB" sz="1500" b="1" dirty="0">
                <a:solidFill>
                  <a:schemeClr val="accent3"/>
                </a:solidFill>
              </a:rPr>
              <a:t> (South Africa):</a:t>
            </a:r>
            <a:r>
              <a:rPr lang="en-GB" sz="1500" dirty="0">
                <a:solidFill>
                  <a:schemeClr val="accent3"/>
                </a:solidFill>
              </a:rPr>
              <a:t> </a:t>
            </a:r>
            <a:r>
              <a:rPr lang="en-GB" sz="1500" dirty="0"/>
              <a:t>R. </a:t>
            </a:r>
            <a:r>
              <a:rPr lang="en-GB" sz="1500" dirty="0" err="1"/>
              <a:t>Neveling</a:t>
            </a:r>
            <a:r>
              <a:rPr lang="en-GB" sz="1500" dirty="0"/>
              <a:t>, L. </a:t>
            </a:r>
            <a:r>
              <a:rPr lang="en-GB" sz="1500" dirty="0" err="1"/>
              <a:t>Pellegri</a:t>
            </a:r>
            <a:r>
              <a:rPr lang="en-GB" sz="1500" dirty="0"/>
              <a:t>, 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2"/>
                </a:solidFill>
              </a:rPr>
              <a:t>IFJ PAN Krakow (Poland) &amp; IPHC Strasburg (France): </a:t>
            </a:r>
            <a:br>
              <a:rPr lang="en-GB" sz="1500" b="1" dirty="0">
                <a:solidFill>
                  <a:schemeClr val="accent2"/>
                </a:solidFill>
              </a:rPr>
            </a:br>
            <a:r>
              <a:rPr lang="en-GB" sz="1500" dirty="0"/>
              <a:t>C. Schmitt,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GB" sz="1500" b="1" dirty="0">
                <a:solidFill>
                  <a:schemeClr val="accent1"/>
                </a:solidFill>
              </a:rPr>
              <a:t>ELI-NP Bucharest:</a:t>
            </a:r>
            <a:r>
              <a:rPr lang="en-GB" sz="1500" dirty="0">
                <a:solidFill>
                  <a:schemeClr val="accent1"/>
                </a:solidFill>
              </a:rPr>
              <a:t> </a:t>
            </a:r>
            <a:r>
              <a:rPr lang="en-GB" sz="1500" dirty="0"/>
              <a:t>D. Balabanski, A. </a:t>
            </a:r>
            <a:r>
              <a:rPr lang="en-GB" sz="1500" dirty="0" err="1"/>
              <a:t>Kusoglu</a:t>
            </a:r>
            <a:r>
              <a:rPr lang="en-GB" sz="1500" dirty="0"/>
              <a:t>, </a:t>
            </a:r>
            <a:br>
              <a:rPr lang="en-GB" sz="1500" dirty="0"/>
            </a:br>
            <a:r>
              <a:rPr lang="en-GB" sz="1500" dirty="0"/>
              <a:t>P-A Söderström, R. S. Ban.</a:t>
            </a:r>
            <a:r>
              <a:rPr lang="en-IT" sz="1500" dirty="0"/>
              <a:t> </a:t>
            </a:r>
          </a:p>
          <a:p>
            <a:pPr marL="285750" indent="-285750">
              <a:lnSpc>
                <a:spcPct val="130000"/>
              </a:lnSpc>
              <a:buSzPct val="120000"/>
              <a:buFont typeface="Wingdings" pitchFamily="2" charset="2"/>
              <a:buChar char="§"/>
            </a:pPr>
            <a:r>
              <a:rPr lang="en-IT" sz="1500" b="1" dirty="0">
                <a:solidFill>
                  <a:schemeClr val="accent6"/>
                </a:solidFill>
              </a:rPr>
              <a:t>INFN Catania: E. Lanza</a:t>
            </a:r>
          </a:p>
        </p:txBody>
      </p:sp>
      <p:pic>
        <p:nvPicPr>
          <p:cNvPr id="14" name="Picture 1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CF61C9F5-346F-C984-60BE-7ADB0B0942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9466" y="4001946"/>
            <a:ext cx="2976000" cy="2232000"/>
          </a:xfrm>
          <a:prstGeom prst="rect">
            <a:avLst/>
          </a:prstGeom>
        </p:spPr>
      </p:pic>
      <p:pic>
        <p:nvPicPr>
          <p:cNvPr id="15" name="Picture 1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FE0F2CF7-9396-C729-A25A-BF94CEE137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9834" y="4001946"/>
            <a:ext cx="2976000" cy="223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4F61A0-3B38-CDA9-F09C-BAD21486BE4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7852510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F38E79-D42F-54A6-DD55-774C497CDF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1568" y="252783"/>
            <a:ext cx="11235600" cy="60185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74B792E-18E6-9315-0467-146C732242A1}"/>
              </a:ext>
            </a:extLst>
          </p:cNvPr>
          <p:cNvSpPr/>
          <p:nvPr/>
        </p:nvSpPr>
        <p:spPr>
          <a:xfrm>
            <a:off x="446534" y="4571624"/>
            <a:ext cx="11240428" cy="13119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DC3910-B85C-DA58-C9A4-26766825D013}"/>
              </a:ext>
            </a:extLst>
          </p:cNvPr>
          <p:cNvSpPr txBox="1"/>
          <p:nvPr/>
        </p:nvSpPr>
        <p:spPr>
          <a:xfrm>
            <a:off x="433280" y="4892315"/>
            <a:ext cx="11240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4400" b="1" cap="all" dirty="0">
                <a:solidFill>
                  <a:schemeClr val="bg1"/>
                </a:solidFill>
                <a:latin typeface="+mj-lt"/>
                <a:cs typeface="Ink Free" panose="020F0502020204030204" pitchFamily="34" charset="0"/>
              </a:rPr>
              <a:t>Thank you for the attention!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9D82C7-7CF6-A35A-6D93-1A06F6370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C88A2-DBE2-3177-BC1D-F452C59C2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6533" y="6437238"/>
            <a:ext cx="8759251" cy="365125"/>
          </a:xfrm>
        </p:spPr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9020252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8CE91-3966-FF22-7DB4-52E2BC6A7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AA9BDB-5DB7-332D-68CF-BCF2C2F83CE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6865" y="284204"/>
            <a:ext cx="11239200" cy="59683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2E537C-D1A2-FBF9-08CF-E59CD10A448A}"/>
              </a:ext>
            </a:extLst>
          </p:cNvPr>
          <p:cNvSpPr/>
          <p:nvPr/>
        </p:nvSpPr>
        <p:spPr>
          <a:xfrm>
            <a:off x="446534" y="4571624"/>
            <a:ext cx="11240428" cy="13119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25A4B6-B431-C524-E229-8FC257B3A230}"/>
              </a:ext>
            </a:extLst>
          </p:cNvPr>
          <p:cNvSpPr txBox="1"/>
          <p:nvPr/>
        </p:nvSpPr>
        <p:spPr>
          <a:xfrm>
            <a:off x="433280" y="4892315"/>
            <a:ext cx="11240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4400" b="1" cap="all" dirty="0">
                <a:solidFill>
                  <a:schemeClr val="bg1"/>
                </a:solidFill>
                <a:latin typeface="+mj-lt"/>
                <a:cs typeface="Ink Free" panose="020F0502020204030204" pitchFamily="34" charset="0"/>
              </a:rPr>
              <a:t>Backup Slides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445769-336A-44C7-4DB0-E22919BF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F6120-F373-835F-4D48-00EEDBAAC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6533" y="6437238"/>
            <a:ext cx="8759251" cy="365125"/>
          </a:xfrm>
        </p:spPr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5608207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41EC75C3-D431-1246-F40F-CB05FAA04E5B}"/>
              </a:ext>
            </a:extLst>
          </p:cNvPr>
          <p:cNvGrpSpPr/>
          <p:nvPr/>
        </p:nvGrpSpPr>
        <p:grpSpPr>
          <a:xfrm rot="20113506">
            <a:off x="6130525" y="1963259"/>
            <a:ext cx="5220261" cy="1519931"/>
            <a:chOff x="6713842" y="1855891"/>
            <a:chExt cx="5220261" cy="151993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DD3D940-FE63-7167-B328-D4DF7F3FA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17179" y="1935822"/>
              <a:ext cx="4916924" cy="144000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AF51D92-E527-381F-6916-439CBC858A36}"/>
                </a:ext>
              </a:extLst>
            </p:cNvPr>
            <p:cNvSpPr/>
            <p:nvPr/>
          </p:nvSpPr>
          <p:spPr>
            <a:xfrm flipH="1">
              <a:off x="7143882" y="2309354"/>
              <a:ext cx="108000" cy="720000"/>
            </a:xfrm>
            <a:prstGeom prst="rect">
              <a:avLst/>
            </a:prstGeom>
            <a:solidFill>
              <a:srgbClr val="F998A3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CE78B49-A58A-F468-2E49-E4755B808A74}"/>
                </a:ext>
              </a:extLst>
            </p:cNvPr>
            <p:cNvSpPr txBox="1"/>
            <p:nvPr/>
          </p:nvSpPr>
          <p:spPr>
            <a:xfrm>
              <a:off x="6713842" y="1855891"/>
              <a:ext cx="9428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1400" dirty="0">
                  <a:solidFill>
                    <a:srgbClr val="C00000"/>
                  </a:solidFill>
                </a:rPr>
                <a:t>Plastic</a:t>
              </a:r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E598CB-E7C4-F7A3-BC67-4F538C6D5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0F1CE6-BF57-9444-6B68-29AA38B64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0ADBD9CD-C09E-B286-C446-07F9E04957F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IT" i="1" baseline="30000" dirty="0" smtClean="0">
                        <a:latin typeface="Cambria Math" panose="02040503050406030204" pitchFamily="18" charset="0"/>
                      </a:rPr>
                      <m:t>64</m:t>
                    </m:r>
                    <m:r>
                      <a:rPr lang="en-IT" i="1" dirty="0">
                        <a:latin typeface="Cambria Math" panose="02040503050406030204" pitchFamily="18" charset="0"/>
                      </a:rPr>
                      <m:t>𝑁𝑖</m:t>
                    </m:r>
                  </m:oMath>
                </a14:m>
                <a:r>
                  <a:rPr lang="en-IT" dirty="0"/>
                  <a:t> Trigger improvment</a:t>
                </a:r>
              </a:p>
            </p:txBody>
          </p:sp>
        </mc:Choice>
        <mc:Fallback xmlns="">
          <p:sp>
            <p:nvSpPr>
              <p:cNvPr id="5" name="Title 4">
                <a:extLst>
                  <a:ext uri="{FF2B5EF4-FFF2-40B4-BE49-F238E27FC236}">
                    <a16:creationId xmlns:a16="http://schemas.microsoft.com/office/drawing/2014/main" id="{0ADBD9CD-C09E-B286-C446-07F9E04957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12766" b="-3404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5265512D-D5F2-09EA-D868-30A4E2D26404}"/>
              </a:ext>
            </a:extLst>
          </p:cNvPr>
          <p:cNvGrpSpPr>
            <a:grpSpLocks noChangeAspect="1"/>
          </p:cNvGrpSpPr>
          <p:nvPr/>
        </p:nvGrpSpPr>
        <p:grpSpPr>
          <a:xfrm>
            <a:off x="2857516" y="2961740"/>
            <a:ext cx="4196119" cy="1516908"/>
            <a:chOff x="483618" y="835866"/>
            <a:chExt cx="6681370" cy="2415328"/>
          </a:xfrm>
        </p:grpSpPr>
        <p:pic>
          <p:nvPicPr>
            <p:cNvPr id="7" name="Picture 6" descr="A group of red and blue spheres&#10;&#10;Description automatically generated">
              <a:extLst>
                <a:ext uri="{FF2B5EF4-FFF2-40B4-BE49-F238E27FC236}">
                  <a16:creationId xmlns:a16="http://schemas.microsoft.com/office/drawing/2014/main" id="{A2E6DF04-3665-353C-87EC-D0B7D38F8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2144" y="1817998"/>
              <a:ext cx="1188000" cy="1188000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0B067AB-C044-85A7-BFEB-A9D34A7555A1}"/>
                </a:ext>
              </a:extLst>
            </p:cNvPr>
            <p:cNvCxnSpPr>
              <a:stCxn id="11" idx="6"/>
              <a:endCxn id="7" idx="1"/>
            </p:cNvCxnSpPr>
            <p:nvPr/>
          </p:nvCxnSpPr>
          <p:spPr>
            <a:xfrm>
              <a:off x="1140231" y="2411998"/>
              <a:ext cx="241191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1F298CD-88FA-5B31-F31E-A4C1A49F0407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4740144" y="2411998"/>
              <a:ext cx="1768232" cy="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D7B8AC8-0DF6-E3B5-E8FE-202EBAEAC610}"/>
                </a:ext>
              </a:extLst>
            </p:cNvPr>
            <p:cNvCxnSpPr>
              <a:stCxn id="7" idx="3"/>
            </p:cNvCxnSpPr>
            <p:nvPr/>
          </p:nvCxnSpPr>
          <p:spPr>
            <a:xfrm flipV="1">
              <a:off x="4740144" y="1817998"/>
              <a:ext cx="1768232" cy="59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B5109F0-1D31-C785-2E81-9E06A58AF4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9687" y="2285998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71E4522-AEB2-B78B-3692-AEFDB64FE2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08376" y="1682073"/>
              <a:ext cx="250544" cy="252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4D0273-4C3C-D3F4-8ED8-BF64DF9F9C2C}"/>
                </a:ext>
              </a:extLst>
            </p:cNvPr>
            <p:cNvSpPr txBox="1"/>
            <p:nvPr/>
          </p:nvSpPr>
          <p:spPr>
            <a:xfrm>
              <a:off x="483618" y="2469933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T" sz="2400" dirty="0"/>
                <a:t>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B1A6CE-DD86-8798-D0F6-BC5F1D7FD3CA}"/>
                </a:ext>
              </a:extLst>
            </p:cNvPr>
            <p:cNvSpPr txBox="1"/>
            <p:nvPr/>
          </p:nvSpPr>
          <p:spPr>
            <a:xfrm>
              <a:off x="6102307" y="1835492"/>
              <a:ext cx="10626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p</a:t>
              </a:r>
              <a:r>
                <a:rPr lang="en-IT" sz="2400" dirty="0"/>
                <a:t>’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85A5C56-32D8-C7A5-9C7C-2DB66F14252B}"/>
                </a:ext>
              </a:extLst>
            </p:cNvPr>
            <p:cNvGrpSpPr/>
            <p:nvPr/>
          </p:nvGrpSpPr>
          <p:grpSpPr>
            <a:xfrm rot="8616805">
              <a:off x="2922410" y="919729"/>
              <a:ext cx="360000" cy="1410848"/>
              <a:chOff x="4242936" y="3305045"/>
              <a:chExt cx="360000" cy="1410848"/>
            </a:xfrm>
          </p:grpSpPr>
          <p:pic>
            <p:nvPicPr>
              <p:cNvPr id="18" name="Picture 17" descr="A yellow line on a white background&#10;&#10;Description automatically generated">
                <a:extLst>
                  <a:ext uri="{FF2B5EF4-FFF2-40B4-BE49-F238E27FC236}">
                    <a16:creationId xmlns:a16="http://schemas.microsoft.com/office/drawing/2014/main" id="{43F7FD61-A176-5C4E-5AE0-A61B180F17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5193633">
                <a:off x="3820236" y="3727745"/>
                <a:ext cx="1205400" cy="360000"/>
              </a:xfrm>
              <a:prstGeom prst="rect">
                <a:avLst/>
              </a:prstGeom>
            </p:spPr>
          </p:pic>
          <p:sp>
            <p:nvSpPr>
              <p:cNvPr id="19" name="Triangle 18">
                <a:extLst>
                  <a:ext uri="{FF2B5EF4-FFF2-40B4-BE49-F238E27FC236}">
                    <a16:creationId xmlns:a16="http://schemas.microsoft.com/office/drawing/2014/main" id="{B973E487-8EF2-C82F-10A9-39261604B47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355552">
                <a:off x="4386813" y="4535893"/>
                <a:ext cx="200988" cy="180000"/>
              </a:xfrm>
              <a:prstGeom prst="triangle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T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2D7C3B1-0C6A-AD09-E0D8-6351B606E848}"/>
                    </a:ext>
                  </a:extLst>
                </p:cNvPr>
                <p:cNvSpPr txBox="1"/>
                <p:nvPr/>
              </p:nvSpPr>
              <p:spPr>
                <a:xfrm>
                  <a:off x="3108623" y="835866"/>
                  <a:ext cx="980181" cy="461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I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IT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2D7C3B1-0C6A-AD09-E0D8-6351B606E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8623" y="835866"/>
                  <a:ext cx="980181" cy="461664"/>
                </a:xfrm>
                <a:prstGeom prst="rect">
                  <a:avLst/>
                </a:prstGeom>
                <a:blipFill>
                  <a:blip r:embed="rId6"/>
                  <a:stretch>
                    <a:fillRect b="-70833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87387F-A303-803D-F150-5BCE03C95E5E}"/>
                </a:ext>
              </a:extLst>
            </p:cNvPr>
            <p:cNvSpPr txBox="1"/>
            <p:nvPr/>
          </p:nvSpPr>
          <p:spPr>
            <a:xfrm>
              <a:off x="4601026" y="2516099"/>
              <a:ext cx="2529803" cy="735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T" sz="2400" b="1" baseline="30000" dirty="0">
                  <a:solidFill>
                    <a:srgbClr val="C00000"/>
                  </a:solidFill>
                </a:rPr>
                <a:t>64</a:t>
              </a:r>
              <a:r>
                <a:rPr lang="en-IT" sz="2400" b="1" dirty="0">
                  <a:solidFill>
                    <a:srgbClr val="C00000"/>
                  </a:solidFill>
                </a:rPr>
                <a:t>Ni</a:t>
              </a:r>
            </a:p>
          </p:txBody>
        </p:sp>
      </p:grpSp>
      <p:sp>
        <p:nvSpPr>
          <p:cNvPr id="24" name="Can 23">
            <a:extLst>
              <a:ext uri="{FF2B5EF4-FFF2-40B4-BE49-F238E27FC236}">
                <a16:creationId xmlns:a16="http://schemas.microsoft.com/office/drawing/2014/main" id="{392D1EE4-43F7-BE98-0485-7AC92F8C2FD0}"/>
              </a:ext>
            </a:extLst>
          </p:cNvPr>
          <p:cNvSpPr>
            <a:spLocks noChangeAspect="1"/>
          </p:cNvSpPr>
          <p:nvPr/>
        </p:nvSpPr>
        <p:spPr>
          <a:xfrm rot="8153485">
            <a:off x="3084514" y="1496236"/>
            <a:ext cx="792000" cy="1810282"/>
          </a:xfrm>
          <a:prstGeom prst="can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2A01B5-9759-1A33-0867-25A1E612476A}"/>
              </a:ext>
            </a:extLst>
          </p:cNvPr>
          <p:cNvSpPr txBox="1"/>
          <p:nvPr/>
        </p:nvSpPr>
        <p:spPr>
          <a:xfrm>
            <a:off x="5886334" y="1373793"/>
            <a:ext cx="33719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000" b="1" dirty="0">
                <a:solidFill>
                  <a:schemeClr val="accent6"/>
                </a:solidFill>
              </a:rPr>
              <a:t>KRATTA TELESCOPES</a:t>
            </a:r>
          </a:p>
          <a:p>
            <a:r>
              <a:rPr lang="en-IT" sz="2000" b="1" dirty="0"/>
              <a:t>+</a:t>
            </a:r>
            <a:r>
              <a:rPr lang="en-IT" sz="2000" b="1" dirty="0">
                <a:solidFill>
                  <a:schemeClr val="accent5"/>
                </a:solidFill>
              </a:rPr>
              <a:t> </a:t>
            </a:r>
            <a:r>
              <a:rPr lang="en-IT" sz="2000" b="1" dirty="0">
                <a:solidFill>
                  <a:srgbClr val="C00000"/>
                </a:solidFill>
              </a:rPr>
              <a:t>PLASTIC Scintillators</a:t>
            </a:r>
            <a:endParaRPr lang="en-IT" sz="2000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71A0DF-47AE-5181-EFB4-946A1808016B}"/>
              </a:ext>
            </a:extLst>
          </p:cNvPr>
          <p:cNvSpPr txBox="1"/>
          <p:nvPr/>
        </p:nvSpPr>
        <p:spPr>
          <a:xfrm>
            <a:off x="474736" y="1404044"/>
            <a:ext cx="1980187" cy="799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IT" sz="2000" b="1" dirty="0">
                <a:solidFill>
                  <a:srgbClr val="00B0F0"/>
                </a:solidFill>
              </a:rPr>
              <a:t>LaBr</a:t>
            </a:r>
            <a:r>
              <a:rPr lang="en-IT" sz="2000" b="1" baseline="-25000" dirty="0">
                <a:solidFill>
                  <a:srgbClr val="00B0F0"/>
                </a:solidFill>
              </a:rPr>
              <a:t>3</a:t>
            </a:r>
            <a:r>
              <a:rPr lang="en-IT" sz="2000" b="1" dirty="0">
                <a:solidFill>
                  <a:srgbClr val="00B0F0"/>
                </a:solidFill>
              </a:rPr>
              <a:t>:Ce </a:t>
            </a:r>
            <a:r>
              <a:rPr lang="en-IT" sz="2000" b="1" dirty="0"/>
              <a:t>+ </a:t>
            </a:r>
            <a:r>
              <a:rPr lang="en-IT" sz="2000" b="1" dirty="0">
                <a:solidFill>
                  <a:srgbClr val="00B0F0"/>
                </a:solidFill>
              </a:rPr>
              <a:t>PARIS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004EBB-2960-B1A6-A12B-8EB3768E1790}"/>
              </a:ext>
            </a:extLst>
          </p:cNvPr>
          <p:cNvSpPr txBox="1"/>
          <p:nvPr/>
        </p:nvSpPr>
        <p:spPr>
          <a:xfrm>
            <a:off x="434159" y="4725761"/>
            <a:ext cx="11311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2400" dirty="0"/>
              <a:t>OLD TRIGGER: PARIS &amp; PLASTIC</a:t>
            </a:r>
          </a:p>
          <a:p>
            <a:r>
              <a:rPr lang="en-IT" sz="2400" dirty="0"/>
              <a:t>NEW TRIGGER: PARIS &amp; PLASTIC &amp; KRATTA</a:t>
            </a:r>
          </a:p>
          <a:p>
            <a:endParaRPr lang="en-IT" sz="2400" dirty="0"/>
          </a:p>
          <a:p>
            <a:pPr algn="ctr"/>
            <a:r>
              <a:rPr lang="en-IT" sz="2400" dirty="0">
                <a:solidFill>
                  <a:srgbClr val="C00000"/>
                </a:solidFill>
              </a:rPr>
              <a:t>Dead time reduction</a:t>
            </a:r>
            <a:r>
              <a:rPr lang="en-IT" sz="2400" dirty="0"/>
              <a:t> from 50% to 20% - </a:t>
            </a:r>
            <a:r>
              <a:rPr lang="en-IT" sz="2400" b="1" dirty="0">
                <a:solidFill>
                  <a:schemeClr val="accent6"/>
                </a:solidFill>
              </a:rPr>
              <a:t>Good events increasement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16F10EC-EB9D-8338-476C-CD5648B4127A}"/>
              </a:ext>
            </a:extLst>
          </p:cNvPr>
          <p:cNvSpPr txBox="1"/>
          <p:nvPr/>
        </p:nvSpPr>
        <p:spPr>
          <a:xfrm>
            <a:off x="8895112" y="4080584"/>
            <a:ext cx="2710398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T" sz="2000" dirty="0"/>
              <a:t>We compensate the reduction in the target thickness (from 30 to 23 mg/cm</a:t>
            </a:r>
            <a:r>
              <a:rPr lang="en-IT" sz="2000" baseline="30000" dirty="0"/>
              <a:t>2</a:t>
            </a:r>
            <a:r>
              <a:rPr lang="en-IT" sz="2000" dirty="0"/>
              <a:t>).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BB9DA9-A0E6-AB68-F998-B92419D4CAF4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6367458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5CCD-8A8E-EE08-1AA8-A73F84A02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Polarization measurements with PARIS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B8BD78-06E9-5D23-37D4-C64B86E19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E57B-E9AF-4C71-2E8D-5F870EA8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12D6B7D-971B-7385-4F84-5A4D337B6B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7537" y="2564041"/>
            <a:ext cx="4800000" cy="3600000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83BB0BF7-4239-82DB-781C-805A6B24053E}"/>
              </a:ext>
            </a:extLst>
          </p:cNvPr>
          <p:cNvGrpSpPr>
            <a:grpSpLocks noChangeAspect="1"/>
          </p:cNvGrpSpPr>
          <p:nvPr/>
        </p:nvGrpSpPr>
        <p:grpSpPr>
          <a:xfrm>
            <a:off x="8120769" y="1484041"/>
            <a:ext cx="2493536" cy="1080000"/>
            <a:chOff x="-18077" y="2545428"/>
            <a:chExt cx="7523583" cy="3258613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06E572D-7766-E7D3-C63C-54A2EEA037BF}"/>
                </a:ext>
              </a:extLst>
            </p:cNvPr>
            <p:cNvGrpSpPr/>
            <p:nvPr/>
          </p:nvGrpSpPr>
          <p:grpSpPr>
            <a:xfrm>
              <a:off x="-18077" y="2545428"/>
              <a:ext cx="7523583" cy="3258613"/>
              <a:chOff x="-18077" y="2545428"/>
              <a:chExt cx="7523583" cy="3258613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947182C9-23C1-5B35-202F-DCFD59BD0869}"/>
                  </a:ext>
                </a:extLst>
              </p:cNvPr>
              <p:cNvGrpSpPr/>
              <p:nvPr/>
            </p:nvGrpSpPr>
            <p:grpSpPr>
              <a:xfrm>
                <a:off x="-18077" y="2564041"/>
                <a:ext cx="3240000" cy="3240000"/>
                <a:chOff x="-18077" y="2564041"/>
                <a:chExt cx="3240000" cy="3240000"/>
              </a:xfrm>
            </p:grpSpPr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C8DBE7A7-0ED4-C6FF-6760-28484EC7D76C}"/>
                    </a:ext>
                  </a:extLst>
                </p:cNvPr>
                <p:cNvSpPr/>
                <p:nvPr/>
              </p:nvSpPr>
              <p:spPr>
                <a:xfrm>
                  <a:off x="-18077" y="2564041"/>
                  <a:ext cx="3240000" cy="3240000"/>
                </a:xfrm>
                <a:prstGeom prst="rect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00D98B49-AF8D-BDA3-3CDD-5829A7ACE7D8}"/>
                    </a:ext>
                  </a:extLst>
                </p:cNvPr>
                <p:cNvCxnSpPr/>
                <p:nvPr/>
              </p:nvCxnSpPr>
              <p:spPr>
                <a:xfrm>
                  <a:off x="1057860" y="2564041"/>
                  <a:ext cx="0" cy="3202774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27870FF5-21D6-8B5F-A30A-A207C75B2038}"/>
                    </a:ext>
                  </a:extLst>
                </p:cNvPr>
                <p:cNvCxnSpPr/>
                <p:nvPr/>
              </p:nvCxnSpPr>
              <p:spPr>
                <a:xfrm>
                  <a:off x="2139890" y="2564041"/>
                  <a:ext cx="0" cy="3202774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FE4E7706-4CCB-7E8A-5C82-92BA50BDA73B}"/>
                    </a:ext>
                  </a:extLst>
                </p:cNvPr>
                <p:cNvCxnSpPr/>
                <p:nvPr/>
              </p:nvCxnSpPr>
              <p:spPr>
                <a:xfrm>
                  <a:off x="-18077" y="3644041"/>
                  <a:ext cx="32400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F07C65F6-B3AC-75F3-E465-489A23192A78}"/>
                    </a:ext>
                  </a:extLst>
                </p:cNvPr>
                <p:cNvCxnSpPr/>
                <p:nvPr/>
              </p:nvCxnSpPr>
              <p:spPr>
                <a:xfrm>
                  <a:off x="-18077" y="4724041"/>
                  <a:ext cx="32400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9FF9082-AB1E-BAF5-3A50-53B242FD0F24}"/>
                  </a:ext>
                </a:extLst>
              </p:cNvPr>
              <p:cNvGrpSpPr/>
              <p:nvPr/>
            </p:nvGrpSpPr>
            <p:grpSpPr>
              <a:xfrm>
                <a:off x="4265506" y="2545428"/>
                <a:ext cx="3240000" cy="3240000"/>
                <a:chOff x="707136" y="2564041"/>
                <a:chExt cx="3240000" cy="3240000"/>
              </a:xfrm>
            </p:grpSpPr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6C1E0046-E1C9-1034-28DD-912B0B9F0E46}"/>
                    </a:ext>
                  </a:extLst>
                </p:cNvPr>
                <p:cNvSpPr/>
                <p:nvPr/>
              </p:nvSpPr>
              <p:spPr>
                <a:xfrm>
                  <a:off x="707136" y="2564041"/>
                  <a:ext cx="3240000" cy="3240000"/>
                </a:xfrm>
                <a:prstGeom prst="rect">
                  <a:avLst/>
                </a:prstGeom>
                <a:ln w="38100"/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IT"/>
                </a:p>
              </p:txBody>
            </p: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3B14E7E6-42CD-7736-076D-B87B92B178BB}"/>
                    </a:ext>
                  </a:extLst>
                </p:cNvPr>
                <p:cNvCxnSpPr/>
                <p:nvPr/>
              </p:nvCxnSpPr>
              <p:spPr>
                <a:xfrm>
                  <a:off x="1783072" y="2564041"/>
                  <a:ext cx="0" cy="3202775"/>
                </a:xfrm>
                <a:prstGeom prst="line">
                  <a:avLst/>
                </a:prstGeom>
                <a:ln/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8AA92C2A-55E7-916E-875B-7B156CF4E602}"/>
                    </a:ext>
                  </a:extLst>
                </p:cNvPr>
                <p:cNvCxnSpPr/>
                <p:nvPr/>
              </p:nvCxnSpPr>
              <p:spPr>
                <a:xfrm>
                  <a:off x="2865104" y="2564041"/>
                  <a:ext cx="0" cy="3202775"/>
                </a:xfrm>
                <a:prstGeom prst="line">
                  <a:avLst/>
                </a:prstGeom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A227BCD1-FC00-6DD5-38AF-2130C521522F}"/>
                    </a:ext>
                  </a:extLst>
                </p:cNvPr>
                <p:cNvCxnSpPr/>
                <p:nvPr/>
              </p:nvCxnSpPr>
              <p:spPr>
                <a:xfrm>
                  <a:off x="707136" y="3644041"/>
                  <a:ext cx="32400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23C8906B-105A-1213-CCDE-F435216F9863}"/>
                    </a:ext>
                  </a:extLst>
                </p:cNvPr>
                <p:cNvCxnSpPr/>
                <p:nvPr/>
              </p:nvCxnSpPr>
              <p:spPr>
                <a:xfrm>
                  <a:off x="707136" y="4724041"/>
                  <a:ext cx="3240000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4EEF53F-73E2-EA25-4ACC-D51FABEE17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910" y="3637620"/>
              <a:ext cx="1041866" cy="1044000"/>
            </a:xfrm>
            <a:prstGeom prst="rect">
              <a:avLst/>
            </a:prstGeom>
            <a:solidFill>
              <a:srgbClr val="FEF8A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26772A5-28FD-B1EB-C993-5851DF04DD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4896" y="3661100"/>
              <a:ext cx="1041867" cy="1044000"/>
            </a:xfrm>
            <a:prstGeom prst="rect">
              <a:avLst/>
            </a:prstGeom>
            <a:solidFill>
              <a:srgbClr val="FEF8AA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D4C441C-38DA-1A36-356B-EFBA7B6388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7135" y="3661100"/>
              <a:ext cx="1041867" cy="1044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>
                <a:solidFill>
                  <a:srgbClr val="FF9300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A414018-373D-FD3E-F516-186D925C0C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54252" y="3661100"/>
              <a:ext cx="1041867" cy="1044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>
                <a:solidFill>
                  <a:srgbClr val="FF9300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DB1AC7D-4505-F8AB-0A89-A203B7044C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910" y="2569538"/>
              <a:ext cx="1041866" cy="104400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4AD8F71-7423-3BAC-2FF1-9A23520815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66910" y="4716395"/>
              <a:ext cx="1041866" cy="1044000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7E7D066E-100D-1051-ABC8-4B5BC8CE185D}"/>
              </a:ext>
            </a:extLst>
          </p:cNvPr>
          <p:cNvSpPr/>
          <p:nvPr/>
        </p:nvSpPr>
        <p:spPr>
          <a:xfrm>
            <a:off x="7485888" y="5839968"/>
            <a:ext cx="3938016" cy="324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8BAB447-D242-642F-EA08-62CE476C2392}"/>
              </a:ext>
            </a:extLst>
          </p:cNvPr>
          <p:cNvSpPr txBox="1"/>
          <p:nvPr/>
        </p:nvSpPr>
        <p:spPr>
          <a:xfrm>
            <a:off x="7924800" y="1075942"/>
            <a:ext cx="1442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dirty="0">
                <a:solidFill>
                  <a:schemeClr val="bg1"/>
                </a:solidFill>
              </a:rPr>
              <a:t>//PARIS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5B58071-B972-36A4-F6F1-764A7FE622B7}"/>
                  </a:ext>
                </a:extLst>
              </p:cNvPr>
              <p:cNvSpPr txBox="1"/>
              <p:nvPr/>
            </p:nvSpPr>
            <p:spPr>
              <a:xfrm>
                <a:off x="9328902" y="1056296"/>
                <a:ext cx="14427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IT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IT" dirty="0">
                    <a:solidFill>
                      <a:schemeClr val="bg1"/>
                    </a:solidFill>
                  </a:rPr>
                  <a:t>PARIS</a:t>
                </a: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5B58071-B972-36A4-F6F1-764A7FE62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8902" y="1056296"/>
                <a:ext cx="1442737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CasellaDiTesto 11">
            <a:extLst>
              <a:ext uri="{FF2B5EF4-FFF2-40B4-BE49-F238E27FC236}">
                <a16:creationId xmlns:a16="http://schemas.microsoft.com/office/drawing/2014/main" id="{C454FDF0-0A1F-CCA9-F21C-449431BCD0AA}"/>
              </a:ext>
            </a:extLst>
          </p:cNvPr>
          <p:cNvSpPr txBox="1"/>
          <p:nvPr/>
        </p:nvSpPr>
        <p:spPr>
          <a:xfrm>
            <a:off x="7839455" y="5782058"/>
            <a:ext cx="1442737" cy="2923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0" i="0" u="none" strike="noStrike" kern="1200" cap="none" spc="0" baseline="0" dirty="0">
                <a:solidFill>
                  <a:srgbClr val="000000"/>
                </a:solidFill>
                <a:uFillTx/>
                <a:latin typeface="Helvetica" pitchFamily="2" charset="0"/>
              </a:rPr>
              <a:t>Paris Cluster 1</a:t>
            </a:r>
            <a:endParaRPr lang="it-IT" sz="1300" b="0" i="0" u="none" strike="noStrike" kern="1200" cap="none" spc="0" baseline="0" dirty="0">
              <a:solidFill>
                <a:srgbClr val="000000"/>
              </a:solidFill>
              <a:uFillTx/>
              <a:latin typeface="Helvetica" pitchFamily="2" charset="0"/>
            </a:endParaRPr>
          </a:p>
        </p:txBody>
      </p:sp>
      <p:sp>
        <p:nvSpPr>
          <p:cNvPr id="73" name="CasellaDiTesto 11">
            <a:extLst>
              <a:ext uri="{FF2B5EF4-FFF2-40B4-BE49-F238E27FC236}">
                <a16:creationId xmlns:a16="http://schemas.microsoft.com/office/drawing/2014/main" id="{5DC882A9-DEDE-4F3D-5888-0AAFAA6EB2D1}"/>
              </a:ext>
            </a:extLst>
          </p:cNvPr>
          <p:cNvSpPr txBox="1"/>
          <p:nvPr/>
        </p:nvSpPr>
        <p:spPr>
          <a:xfrm>
            <a:off x="9655151" y="5782058"/>
            <a:ext cx="1442737" cy="2923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300" b="0" i="0" u="none" strike="noStrike" kern="1200" cap="none" spc="0" baseline="0" dirty="0">
                <a:solidFill>
                  <a:srgbClr val="000000"/>
                </a:solidFill>
                <a:uFillTx/>
                <a:latin typeface="Helvetica" pitchFamily="2" charset="0"/>
              </a:rPr>
              <a:t>Paris Cluster 2</a:t>
            </a:r>
            <a:endParaRPr lang="it-IT" sz="1300" b="0" i="0" u="none" strike="noStrike" kern="1200" cap="none" spc="0" baseline="0" dirty="0">
              <a:solidFill>
                <a:srgbClr val="000000"/>
              </a:solidFill>
              <a:uFillTx/>
              <a:latin typeface="Helvetica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asellaDiTesto 30">
                <a:extLst>
                  <a:ext uri="{FF2B5EF4-FFF2-40B4-BE49-F238E27FC236}">
                    <a16:creationId xmlns:a16="http://schemas.microsoft.com/office/drawing/2014/main" id="{06444E35-8642-885A-7DCF-A7553BFAC18B}"/>
                  </a:ext>
                </a:extLst>
              </p:cNvPr>
              <p:cNvSpPr txBox="1"/>
              <p:nvPr/>
            </p:nvSpPr>
            <p:spPr>
              <a:xfrm>
                <a:off x="390414" y="1260608"/>
                <a:ext cx="5705569" cy="1177438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914400" rtl="0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000" b="1" dirty="0">
                    <a:solidFill>
                      <a:schemeClr val="accent3"/>
                    </a:solidFill>
                  </a:rPr>
                  <a:t>P</a:t>
                </a:r>
                <a:r>
                  <a:rPr lang="en-US" sz="2000" b="1" i="0" u="none" strike="noStrike" kern="1200" cap="none" spc="0" baseline="0" dirty="0">
                    <a:solidFill>
                      <a:schemeClr val="accent3"/>
                    </a:solidFill>
                    <a:uFillTx/>
                  </a:rPr>
                  <a:t>arity distinction:</a:t>
                </a:r>
              </a:p>
              <a:p>
                <a:pPr defTabSz="914400">
                  <a:lnSpc>
                    <a:spcPct val="120000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n-US" sz="2000" b="0" i="0" u="none" strike="noStrike" kern="1200" cap="none" spc="0" baseline="0" dirty="0">
                    <a:solidFill>
                      <a:schemeClr val="tx1"/>
                    </a:solidFill>
                    <a:uFillTx/>
                  </a:rPr>
                  <a:t>On basis of scattering ratio vertical (</a:t>
                </a:r>
                <a14:m>
                  <m:oMath xmlns:m="http://schemas.openxmlformats.org/officeDocument/2006/math">
                    <m:r>
                      <a:rPr lang="en-IT" sz="20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en-IT" sz="2000" dirty="0">
                    <a:solidFill>
                      <a:schemeClr val="accent1"/>
                    </a:solidFill>
                  </a:rPr>
                  <a:t>PARIS</a:t>
                </a:r>
                <a:r>
                  <a:rPr lang="en-US" sz="2000" b="0" i="0" u="none" strike="noStrike" kern="1200" cap="none" spc="0" baseline="0" dirty="0">
                    <a:solidFill>
                      <a:schemeClr val="tx1"/>
                    </a:solidFill>
                    <a:uFillTx/>
                  </a:rPr>
                  <a:t>) horizontal (</a:t>
                </a:r>
                <a14:m>
                  <m:oMath xmlns:m="http://schemas.openxmlformats.org/officeDocument/2006/math">
                    <m:r>
                      <a:rPr lang="en-IT" sz="200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∥</m:t>
                    </m:r>
                  </m:oMath>
                </a14:m>
                <a:r>
                  <a:rPr lang="en-IT" sz="2000" dirty="0">
                    <a:solidFill>
                      <a:schemeClr val="accent3"/>
                    </a:solidFill>
                  </a:rPr>
                  <a:t>PARIS</a:t>
                </a:r>
                <a:r>
                  <a:rPr lang="en-US" sz="2000" b="0" i="0" u="none" strike="noStrike" kern="1200" cap="none" spc="0" baseline="0" dirty="0">
                    <a:solidFill>
                      <a:schemeClr val="tx1"/>
                    </a:solidFill>
                    <a:uFillTx/>
                  </a:rPr>
                  <a:t>)</a:t>
                </a:r>
              </a:p>
            </p:txBody>
          </p:sp>
        </mc:Choice>
        <mc:Fallback xmlns="">
          <p:sp>
            <p:nvSpPr>
              <p:cNvPr id="78" name="CasellaDiTesto 30">
                <a:extLst>
                  <a:ext uri="{FF2B5EF4-FFF2-40B4-BE49-F238E27FC236}">
                    <a16:creationId xmlns:a16="http://schemas.microsoft.com/office/drawing/2014/main" id="{06444E35-8642-885A-7DCF-A7553BFAC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14" y="1260608"/>
                <a:ext cx="5705569" cy="1177438"/>
              </a:xfrm>
              <a:prstGeom prst="rect">
                <a:avLst/>
              </a:prstGeom>
              <a:blipFill>
                <a:blip r:embed="rId4"/>
                <a:stretch>
                  <a:fillRect l="-1109" b="-9677"/>
                </a:stretch>
              </a:blipFill>
              <a:ln cap="flat">
                <a:noFill/>
              </a:ln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76E65A63-61CE-57BF-B0E2-93E9E9ED9039}"/>
              </a:ext>
            </a:extLst>
          </p:cNvPr>
          <p:cNvGrpSpPr/>
          <p:nvPr/>
        </p:nvGrpSpPr>
        <p:grpSpPr>
          <a:xfrm>
            <a:off x="630784" y="3089886"/>
            <a:ext cx="5560049" cy="2507506"/>
            <a:chOff x="655168" y="3247118"/>
            <a:chExt cx="5560049" cy="2507506"/>
          </a:xfrm>
        </p:grpSpPr>
        <p:pic>
          <p:nvPicPr>
            <p:cNvPr id="74" name="Immagine 18">
              <a:extLst>
                <a:ext uri="{FF2B5EF4-FFF2-40B4-BE49-F238E27FC236}">
                  <a16:creationId xmlns:a16="http://schemas.microsoft.com/office/drawing/2014/main" id="{FF64FF6F-D461-1215-7CC4-B0C50B873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23162" y="3343656"/>
              <a:ext cx="2892055" cy="1860694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79" name="Immagine 16">
              <a:extLst>
                <a:ext uri="{FF2B5EF4-FFF2-40B4-BE49-F238E27FC236}">
                  <a16:creationId xmlns:a16="http://schemas.microsoft.com/office/drawing/2014/main" id="{F530CA56-892A-2816-E1C5-1F85D3632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"/>
            <a:stretch>
              <a:fillRect/>
            </a:stretch>
          </p:blipFill>
          <p:spPr>
            <a:xfrm rot="1370562">
              <a:off x="655168" y="3490786"/>
              <a:ext cx="2133700" cy="2016000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424D275-4469-387D-9AE3-1253CA92EEF8}"/>
                </a:ext>
              </a:extLst>
            </p:cNvPr>
            <p:cNvCxnSpPr>
              <a:cxnSpLocks/>
            </p:cNvCxnSpPr>
            <p:nvPr/>
          </p:nvCxnSpPr>
          <p:spPr>
            <a:xfrm>
              <a:off x="3000915" y="4572000"/>
              <a:ext cx="1768274" cy="0"/>
            </a:xfrm>
            <a:prstGeom prst="line">
              <a:avLst/>
            </a:prstGeom>
            <a:ln w="38100">
              <a:solidFill>
                <a:srgbClr val="FF93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136BCE0A-8FF5-2DDF-A8F0-8DFD3AEF38EA}"/>
                </a:ext>
              </a:extLst>
            </p:cNvPr>
            <p:cNvCxnSpPr/>
            <p:nvPr/>
          </p:nvCxnSpPr>
          <p:spPr>
            <a:xfrm flipV="1">
              <a:off x="3547872" y="3247118"/>
              <a:ext cx="0" cy="2507506"/>
            </a:xfrm>
            <a:prstGeom prst="straightConnector1">
              <a:avLst/>
            </a:prstGeom>
            <a:ln w="38100">
              <a:solidFill>
                <a:srgbClr val="FF93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981C15E-DAAB-D320-883D-75BD157ECA18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2017844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529959-CE58-59CF-3CB6-39181468C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7E3821-1E92-E7ED-41AD-9180903D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E170C0-582C-8FD6-F878-F06B225C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PARIS L</a:t>
            </a:r>
            <a:r>
              <a:rPr lang="en-IT" cap="none" dirty="0"/>
              <a:t>a</a:t>
            </a:r>
            <a:r>
              <a:rPr lang="en-IT" dirty="0"/>
              <a:t>B</a:t>
            </a:r>
            <a:r>
              <a:rPr lang="en-IT" cap="none" dirty="0"/>
              <a:t>r</a:t>
            </a:r>
            <a:r>
              <a:rPr lang="en-IT" baseline="-25000" dirty="0"/>
              <a:t>3</a:t>
            </a:r>
            <a:r>
              <a:rPr lang="en-IT" dirty="0"/>
              <a:t>:c</a:t>
            </a:r>
            <a:r>
              <a:rPr lang="en-IT" cap="none" dirty="0"/>
              <a:t>e</a:t>
            </a:r>
            <a:r>
              <a:rPr lang="en-IT" dirty="0"/>
              <a:t> &amp; C</a:t>
            </a:r>
            <a:r>
              <a:rPr lang="en-IT" cap="none" dirty="0"/>
              <a:t>e</a:t>
            </a:r>
            <a:r>
              <a:rPr lang="en-IT" dirty="0"/>
              <a:t>B</a:t>
            </a:r>
            <a:r>
              <a:rPr lang="en-IT" cap="none" dirty="0"/>
              <a:t>r</a:t>
            </a:r>
            <a:r>
              <a:rPr lang="en-IT" baseline="-25000" dirty="0"/>
              <a:t>3</a:t>
            </a:r>
            <a:r>
              <a:rPr lang="en-IT" dirty="0"/>
              <a:t> Detector Issues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A5B42D-83B3-7BC5-4F71-42139BFB3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550937" y="1414354"/>
            <a:ext cx="3240000" cy="57952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567E1B-4A58-AF85-6C23-E0320D25E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440527" y="1319974"/>
            <a:ext cx="3240000" cy="59839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E2314B-9C74-7AAB-24E9-A5A3E8458514}"/>
              </a:ext>
            </a:extLst>
          </p:cNvPr>
          <p:cNvSpPr txBox="1"/>
          <p:nvPr/>
        </p:nvSpPr>
        <p:spPr>
          <a:xfrm>
            <a:off x="446533" y="1493339"/>
            <a:ext cx="5334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6"/>
                </a:solidFill>
              </a:rPr>
              <a:t>CLUSTER 1</a:t>
            </a:r>
            <a:r>
              <a:rPr lang="en-IT" sz="2000" dirty="0"/>
              <a:t>: detector from 0 - 12</a:t>
            </a:r>
          </a:p>
          <a:p>
            <a:pPr algn="ctr"/>
            <a:r>
              <a:rPr lang="en-IT" sz="2000" dirty="0"/>
              <a:t>2 detectors with wrong calibration: det </a:t>
            </a:r>
            <a:r>
              <a:rPr lang="en-IT" sz="2000" dirty="0">
                <a:solidFill>
                  <a:srgbClr val="FFC000"/>
                </a:solidFill>
              </a:rPr>
              <a:t>4</a:t>
            </a:r>
            <a:r>
              <a:rPr lang="en-IT" sz="2000" dirty="0"/>
              <a:t> &amp; </a:t>
            </a:r>
            <a:r>
              <a:rPr lang="en-IT" sz="2000" dirty="0">
                <a:solidFill>
                  <a:srgbClr val="00B050"/>
                </a:solidFill>
              </a:rPr>
              <a:t>7</a:t>
            </a:r>
          </a:p>
          <a:p>
            <a:pPr algn="ctr"/>
            <a:r>
              <a:rPr lang="en-IT" sz="2000" dirty="0"/>
              <a:t>2 detector with low statistics: det </a:t>
            </a:r>
            <a:r>
              <a:rPr lang="en-IT" sz="2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10</a:t>
            </a:r>
            <a:r>
              <a:rPr lang="en-IT" sz="2000" dirty="0"/>
              <a:t> &amp; </a:t>
            </a:r>
            <a:r>
              <a:rPr lang="en-IT" sz="2000" dirty="0">
                <a:solidFill>
                  <a:srgbClr val="FDAB72"/>
                </a:solidFill>
              </a:rPr>
              <a:t>12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149425-DB14-588D-FE20-7F924916B1CD}"/>
              </a:ext>
            </a:extLst>
          </p:cNvPr>
          <p:cNvSpPr txBox="1"/>
          <p:nvPr/>
        </p:nvSpPr>
        <p:spPr>
          <a:xfrm>
            <a:off x="6271175" y="1339451"/>
            <a:ext cx="5334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b="1" dirty="0">
                <a:solidFill>
                  <a:schemeClr val="accent2"/>
                </a:solidFill>
              </a:rPr>
              <a:t>CLUSTER I1</a:t>
            </a:r>
            <a:r>
              <a:rPr lang="en-IT" sz="2000" dirty="0"/>
              <a:t>: detector from 13 - 25</a:t>
            </a:r>
          </a:p>
          <a:p>
            <a:pPr algn="ctr"/>
            <a:r>
              <a:rPr lang="en-IT" sz="2000" dirty="0"/>
              <a:t>1 detector with wrong calibration: det </a:t>
            </a:r>
            <a:r>
              <a:rPr lang="en-IT" sz="2000" dirty="0">
                <a:solidFill>
                  <a:srgbClr val="FFC000"/>
                </a:solidFill>
              </a:rPr>
              <a:t>17</a:t>
            </a:r>
          </a:p>
          <a:p>
            <a:pPr algn="ctr"/>
            <a:r>
              <a:rPr lang="en-IT" sz="2000" dirty="0"/>
              <a:t>I detector with low statistics: det </a:t>
            </a:r>
            <a:r>
              <a:rPr lang="en-IT" sz="2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22</a:t>
            </a:r>
          </a:p>
          <a:p>
            <a:pPr algn="ctr"/>
            <a:r>
              <a:rPr lang="en-IT" sz="2000" dirty="0"/>
              <a:t>I detector with a sligthty wrong calibration: </a:t>
            </a:r>
            <a:r>
              <a:rPr lang="en-IT" sz="2000" dirty="0">
                <a:solidFill>
                  <a:srgbClr val="00FDFF"/>
                </a:solidFill>
              </a:rPr>
              <a:t>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1EC201-B949-4D5E-CB58-E7FCD8360D64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31222714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2EC52-CBD0-E560-09C3-CBEAB57D8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D3AB22-9C72-7BC0-20CD-6F298BDD3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A. Giaz &amp; M. Ciemala </a:t>
            </a:r>
            <a:endParaRPr lang="en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3A1115-E871-B024-5D45-5DC149E7B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Pygmy Dipole Resonance in the Deformed Nucleus </a:t>
            </a:r>
            <a:r>
              <a:rPr lang="en-GB" baseline="30000" dirty="0"/>
              <a:t>66</a:t>
            </a:r>
            <a:r>
              <a:rPr lang="en-GB" dirty="0"/>
              <a:t>Z</a:t>
            </a:r>
            <a:r>
              <a:rPr lang="en-GB" cap="none" dirty="0"/>
              <a:t>n</a:t>
            </a:r>
            <a:r>
              <a:rPr lang="en-GB" dirty="0"/>
              <a:t> </a:t>
            </a:r>
            <a:endParaRPr lang="en-IT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76761E-9CC0-E7D8-CCA4-B09C5938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T" dirty="0"/>
              <a:t>PARIS L</a:t>
            </a:r>
            <a:r>
              <a:rPr lang="en-IT" cap="none" dirty="0"/>
              <a:t>a</a:t>
            </a:r>
            <a:r>
              <a:rPr lang="en-IT" dirty="0"/>
              <a:t>B</a:t>
            </a:r>
            <a:r>
              <a:rPr lang="en-IT" cap="none" dirty="0"/>
              <a:t>r</a:t>
            </a:r>
            <a:r>
              <a:rPr lang="en-IT" baseline="-25000" dirty="0"/>
              <a:t>3</a:t>
            </a:r>
            <a:r>
              <a:rPr lang="en-IT" dirty="0"/>
              <a:t>:c</a:t>
            </a:r>
            <a:r>
              <a:rPr lang="en-IT" cap="none" dirty="0"/>
              <a:t>e</a:t>
            </a:r>
            <a:r>
              <a:rPr lang="en-IT" dirty="0"/>
              <a:t> &amp; C</a:t>
            </a:r>
            <a:r>
              <a:rPr lang="en-IT" cap="none" dirty="0"/>
              <a:t>e</a:t>
            </a:r>
            <a:r>
              <a:rPr lang="en-IT" dirty="0"/>
              <a:t>B</a:t>
            </a:r>
            <a:r>
              <a:rPr lang="en-IT" cap="none" dirty="0"/>
              <a:t>r</a:t>
            </a:r>
            <a:r>
              <a:rPr lang="en-IT" baseline="-25000" dirty="0"/>
              <a:t>3</a:t>
            </a:r>
            <a:r>
              <a:rPr lang="en-IT" dirty="0"/>
              <a:t> Detector Issues: CLUSTER II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FEF87C-0BCC-9BBA-5050-6659CE72B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946863" y="378713"/>
            <a:ext cx="2520000" cy="45796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D4E877-43D3-6FD7-F265-75EDA23A3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485917" y="378713"/>
            <a:ext cx="2520000" cy="45796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007648-99D8-C096-3BA0-D76D63077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476341" y="2526266"/>
            <a:ext cx="2520000" cy="45796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8D2113-6DAD-F10A-63B8-C867C6DC1D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434280" y="2615070"/>
            <a:ext cx="2520000" cy="45796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CD264E-856D-B4E9-4EB8-B6C926488FCA}"/>
              </a:ext>
            </a:extLst>
          </p:cNvPr>
          <p:cNvSpPr txBox="1"/>
          <p:nvPr/>
        </p:nvSpPr>
        <p:spPr>
          <a:xfrm>
            <a:off x="4711596" y="4550403"/>
            <a:ext cx="1692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dirty="0">
                <a:solidFill>
                  <a:schemeClr val="accent6"/>
                </a:solidFill>
              </a:rPr>
              <a:t>Detectors with good calibration are stable.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96A800BF-AD94-9AC5-9EE5-2AB7F6B799B4}"/>
              </a:ext>
            </a:extLst>
          </p:cNvPr>
          <p:cNvSpPr/>
          <p:nvPr/>
        </p:nvSpPr>
        <p:spPr>
          <a:xfrm>
            <a:off x="2040342" y="2129352"/>
            <a:ext cx="453528" cy="57146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27E5C8-B356-2498-B518-732DEDEECB16}"/>
              </a:ext>
            </a:extLst>
          </p:cNvPr>
          <p:cNvSpPr txBox="1"/>
          <p:nvPr/>
        </p:nvSpPr>
        <p:spPr>
          <a:xfrm>
            <a:off x="446533" y="1537345"/>
            <a:ext cx="1567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dirty="0">
                <a:solidFill>
                  <a:srgbClr val="FF0000"/>
                </a:solidFill>
              </a:rPr>
              <a:t>Detectors with bad calibration low</a:t>
            </a:r>
          </a:p>
          <a:p>
            <a:pPr algn="ctr"/>
            <a:r>
              <a:rPr lang="en-IT" dirty="0">
                <a:solidFill>
                  <a:srgbClr val="FF0000"/>
                </a:solidFill>
              </a:rPr>
              <a:t>statistics are not stable.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E550A970-2435-78F3-3C99-8ABEFC2C141F}"/>
              </a:ext>
            </a:extLst>
          </p:cNvPr>
          <p:cNvSpPr/>
          <p:nvPr/>
        </p:nvSpPr>
        <p:spPr>
          <a:xfrm rot="5400000">
            <a:off x="1003578" y="3222796"/>
            <a:ext cx="453528" cy="57146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1FF0A67B-51B1-D264-8D49-30A15CA58605}"/>
              </a:ext>
            </a:extLst>
          </p:cNvPr>
          <p:cNvSpPr/>
          <p:nvPr/>
        </p:nvSpPr>
        <p:spPr>
          <a:xfrm>
            <a:off x="6404472" y="4714755"/>
            <a:ext cx="453528" cy="571468"/>
          </a:xfrm>
          <a:prstGeom prst="rightArrow">
            <a:avLst/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F4AF1F-DA29-E174-DEFD-E372BEF57D1D}"/>
              </a:ext>
            </a:extLst>
          </p:cNvPr>
          <p:cNvSpPr txBox="1"/>
          <p:nvPr/>
        </p:nvSpPr>
        <p:spPr>
          <a:xfrm>
            <a:off x="6113841" y="1856609"/>
            <a:ext cx="1567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dirty="0">
                <a:solidFill>
                  <a:srgbClr val="FF0000"/>
                </a:solidFill>
              </a:rPr>
              <a:t>Detectors with bad calibration low</a:t>
            </a:r>
          </a:p>
          <a:p>
            <a:pPr algn="ctr"/>
            <a:r>
              <a:rPr lang="en-IT" dirty="0">
                <a:solidFill>
                  <a:srgbClr val="FF0000"/>
                </a:solidFill>
              </a:rPr>
              <a:t>statistics are not stable.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4F80D294-94E4-F1D1-A1A8-AC4630B167A0}"/>
              </a:ext>
            </a:extLst>
          </p:cNvPr>
          <p:cNvSpPr/>
          <p:nvPr/>
        </p:nvSpPr>
        <p:spPr>
          <a:xfrm>
            <a:off x="7681459" y="2309539"/>
            <a:ext cx="453528" cy="571468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B931B7-6250-051C-37A4-04CD6275B09C}"/>
              </a:ext>
            </a:extLst>
          </p:cNvPr>
          <p:cNvSpPr txBox="1"/>
          <p:nvPr/>
        </p:nvSpPr>
        <p:spPr>
          <a:xfrm>
            <a:off x="11090558" y="6422788"/>
            <a:ext cx="654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sz="2000" dirty="0">
                <a:solidFill>
                  <a:schemeClr val="accent2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63623896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test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008E00"/>
      </a:accent1>
      <a:accent2>
        <a:srgbClr val="6AC012"/>
      </a:accent2>
      <a:accent3>
        <a:srgbClr val="FF9300"/>
      </a:accent3>
      <a:accent4>
        <a:srgbClr val="FDDE00"/>
      </a:accent4>
      <a:accent5>
        <a:srgbClr val="0096FF"/>
      </a:accent5>
      <a:accent6>
        <a:srgbClr val="011892"/>
      </a:accent6>
      <a:hlink>
        <a:srgbClr val="FF2F92"/>
      </a:hlink>
      <a:folHlink>
        <a:srgbClr val="94165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2FD16F1-9B46-E948-9FD5-FEC4E57D233B}" vid="{1450FE39-9435-5A4C-B8C5-29B0D28398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6906</TotalTime>
  <Words>4297</Words>
  <Application>Microsoft Macintosh PowerPoint</Application>
  <PresentationFormat>Widescreen</PresentationFormat>
  <Paragraphs>798</Paragraphs>
  <Slides>64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Aptos</vt:lpstr>
      <vt:lpstr>Aptos Display</vt:lpstr>
      <vt:lpstr>Arial</vt:lpstr>
      <vt:lpstr>Cambria Math</vt:lpstr>
      <vt:lpstr>Helvetica</vt:lpstr>
      <vt:lpstr>Segoe UI</vt:lpstr>
      <vt:lpstr>Times New Roman</vt:lpstr>
      <vt:lpstr>Wingdings</vt:lpstr>
      <vt:lpstr>Wingdings 2</vt:lpstr>
      <vt:lpstr>Dividend</vt:lpstr>
      <vt:lpstr>Investigation of the Pygmy Dipole Resonance in the Deformed Nucleus 66Zn within the Systematic Study of the A ≈ 60 Mass Region</vt:lpstr>
      <vt:lpstr>Outline</vt:lpstr>
      <vt:lpstr>Motivations: PDR IN A=60 MASS REGION</vt:lpstr>
      <vt:lpstr>Motivation: Pygmy resonance</vt:lpstr>
      <vt:lpstr>Motivation: Pygmy resonance</vt:lpstr>
      <vt:lpstr>Importance of pygmy resonance</vt:lpstr>
      <vt:lpstr>Importance of pygmy resonance</vt:lpstr>
      <vt:lpstr>Importance of pygmy resonance</vt:lpstr>
      <vt:lpstr>The Previuos experiment: Pygmy in Nickel Chain</vt:lpstr>
      <vt:lpstr>The Previuos experiment: Pygmy in Nickel Chain</vt:lpstr>
      <vt:lpstr>The Previuos experiment: Pygmy in Nickel Chain</vt:lpstr>
      <vt:lpstr>ONGOING: PDR in 64Zn</vt:lpstr>
      <vt:lpstr>ONGOING: PDR in 64Zn</vt:lpstr>
      <vt:lpstr>ONGOING: PDR in 64Zn</vt:lpstr>
      <vt:lpstr>ONGOING: PDR in 64Zn</vt:lpstr>
      <vt:lpstr>The NEW PROPOSAL: PDR in 66Zn</vt:lpstr>
      <vt:lpstr>The NEW PROPOSAL: PDR in 66Zn</vt:lpstr>
      <vt:lpstr>The NEW PROPOSAL: PDR in 66Zn</vt:lpstr>
      <vt:lpstr>ExPERIMENTAL SETUP &amp; EXPERIMEntal tecnique</vt:lpstr>
      <vt:lpstr>Used and Requested Experimental SETUP</vt:lpstr>
      <vt:lpstr>Used and Requested Experimental SETUP</vt:lpstr>
      <vt:lpstr>Used and Requested Experimental SETUP</vt:lpstr>
      <vt:lpstr>The experimental technique</vt:lpstr>
      <vt:lpstr>The experimental technique</vt:lpstr>
      <vt:lpstr>The experimental technique</vt:lpstr>
      <vt:lpstr>The experimental technique</vt:lpstr>
      <vt:lpstr>The experimental technique</vt:lpstr>
      <vt:lpstr>Previuous measumerements results</vt:lpstr>
      <vt:lpstr>62Ni &amp; 58Ni DATA ANALYSis: Time selection</vt:lpstr>
      <vt:lpstr>62Ni &amp; 58Ni DATA ANALYSis: Time selection</vt:lpstr>
      <vt:lpstr>62Ni &amp; 58Ni DATA ANALYSis: Time selection</vt:lpstr>
      <vt:lpstr>62Ni &amp; 58Ni DATA ANALYSis: DECAY to the ground state</vt:lpstr>
      <vt:lpstr>62Ni &amp; 58Ni DATA ANALYSis: DECAY to the ground state</vt:lpstr>
      <vt:lpstr>62Ni &amp; 58Ni DATA ANALYSis: DECAY to the ground state</vt:lpstr>
      <vt:lpstr>LaBr3:ce: 62Ni LOW ENERGY TRANSITIONS</vt:lpstr>
      <vt:lpstr>PDR in Ni Isotopes</vt:lpstr>
      <vt:lpstr>PDR in Ni Isotopes</vt:lpstr>
      <vt:lpstr>PDR DECAY to Ground state IN 62Ni</vt:lpstr>
      <vt:lpstr>PDR DECAY to Ground state IN 62Ni</vt:lpstr>
      <vt:lpstr>PDR IN 62Ni</vt:lpstr>
      <vt:lpstr>PDR IN 62Ni</vt:lpstr>
      <vt:lpstr>PDR IN 62Ni</vt:lpstr>
      <vt:lpstr>PDR IN 62Ni</vt:lpstr>
      <vt:lpstr>Elastic cross section: 62Ni</vt:lpstr>
      <vt:lpstr>Elastic cross section: 62Ni</vt:lpstr>
      <vt:lpstr>Elastic cross section: 62Ni</vt:lpstr>
      <vt:lpstr>γ-ray angular distribution</vt:lpstr>
      <vt:lpstr>γ-ray angular distribution</vt:lpstr>
      <vt:lpstr>Theoretical Predictions</vt:lpstr>
      <vt:lpstr>Previuous measumerements results</vt:lpstr>
      <vt:lpstr>ONGOING: PDR in 64Zn</vt:lpstr>
      <vt:lpstr>ONGOING: PDR in 64Zn</vt:lpstr>
      <vt:lpstr>ONGOING: PDR in 64Zn</vt:lpstr>
      <vt:lpstr>The Proposed experiment</vt:lpstr>
      <vt:lpstr>Beam Time Estimations</vt:lpstr>
      <vt:lpstr>Beam Time Estimations</vt:lpstr>
      <vt:lpstr>Summary</vt:lpstr>
      <vt:lpstr>Experiment Partecipants</vt:lpstr>
      <vt:lpstr>PowerPoint Presentation</vt:lpstr>
      <vt:lpstr>PowerPoint Presentation</vt:lpstr>
      <vt:lpstr>64Ni Trigger improvment</vt:lpstr>
      <vt:lpstr>Polarization measurements with PARIS</vt:lpstr>
      <vt:lpstr>PARIS LaBr3:ce &amp; CeBr3 Detector Issues</vt:lpstr>
      <vt:lpstr>PARIS LaBr3:ce &amp; CeBr3 Detector Issues: CLUSTER 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Giaz Agnese</dc:creator>
  <cp:lastModifiedBy>Giaz Agnese</cp:lastModifiedBy>
  <cp:revision>50</cp:revision>
  <cp:lastPrinted>2026-06-30T13:51:26Z</cp:lastPrinted>
  <dcterms:created xsi:type="dcterms:W3CDTF">2025-09-05T11:59:46Z</dcterms:created>
  <dcterms:modified xsi:type="dcterms:W3CDTF">2026-08-27T15:59:01Z</dcterms:modified>
</cp:coreProperties>
</file>