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5143500" cx="9144000"/>
  <p:notesSz cx="6858000" cy="9144000"/>
  <p:embeddedFontLst>
    <p:embeddedFont>
      <p:font typeface="Barlow Semi Condensed Light"/>
      <p:regular r:id="rId56"/>
      <p:bold r:id="rId57"/>
      <p:italic r:id="rId58"/>
      <p:boldItalic r:id="rId59"/>
    </p:embeddedFont>
    <p:embeddedFont>
      <p:font typeface="Nunito SemiBold"/>
      <p:regular r:id="rId60"/>
      <p:bold r:id="rId61"/>
      <p:italic r:id="rId62"/>
      <p:boldItalic r:id="rId63"/>
    </p:embeddedFont>
    <p:embeddedFont>
      <p:font typeface="Catamaran"/>
      <p:regular r:id="rId64"/>
      <p:bold r:id="rId65"/>
    </p:embeddedFont>
    <p:embeddedFont>
      <p:font typeface="Roboto"/>
      <p:regular r:id="rId66"/>
      <p:bold r:id="rId67"/>
      <p:italic r:id="rId68"/>
      <p:boldItalic r:id="rId69"/>
    </p:embeddedFont>
    <p:embeddedFont>
      <p:font typeface="Nunito"/>
      <p:regular r:id="rId70"/>
      <p:bold r:id="rId71"/>
      <p:italic r:id="rId72"/>
      <p:boldItalic r:id="rId73"/>
    </p:embeddedFont>
    <p:embeddedFont>
      <p:font typeface="Nunito ExtraBold"/>
      <p:bold r:id="rId74"/>
      <p:boldItalic r:id="rId75"/>
    </p:embeddedFont>
    <p:embeddedFont>
      <p:font typeface="Nunito Medium"/>
      <p:regular r:id="rId76"/>
      <p:bold r:id="rId77"/>
      <p:italic r:id="rId78"/>
      <p:boldItalic r:id="rId79"/>
    </p:embeddedFont>
    <p:embeddedFont>
      <p:font typeface="Catamaran Light"/>
      <p:regular r:id="rId80"/>
      <p:bold r:id="rId81"/>
    </p:embeddedFont>
    <p:embeddedFont>
      <p:font typeface="Barlow Semi Condensed"/>
      <p:regular r:id="rId82"/>
      <p:bold r:id="rId83"/>
      <p:italic r:id="rId84"/>
      <p:boldItalic r:id="rId85"/>
    </p:embeddedFont>
    <p:embeddedFont>
      <p:font typeface="Nunito Black"/>
      <p:bold r:id="rId86"/>
      <p:boldItalic r:id="rId87"/>
    </p:embeddedFont>
    <p:embeddedFont>
      <p:font typeface="Merriweather"/>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BarlowSemiCondensed-italic.fntdata"/><Relationship Id="rId83" Type="http://schemas.openxmlformats.org/officeDocument/2006/relationships/font" Target="fonts/BarlowSemiCondensed-bold.fntdata"/><Relationship Id="rId42" Type="http://schemas.openxmlformats.org/officeDocument/2006/relationships/slide" Target="slides/slide37.xml"/><Relationship Id="rId86" Type="http://schemas.openxmlformats.org/officeDocument/2006/relationships/font" Target="fonts/NunitoBlack-bold.fntdata"/><Relationship Id="rId41" Type="http://schemas.openxmlformats.org/officeDocument/2006/relationships/slide" Target="slides/slide36.xml"/><Relationship Id="rId85" Type="http://schemas.openxmlformats.org/officeDocument/2006/relationships/font" Target="fonts/BarlowSemiCondensed-boldItalic.fntdata"/><Relationship Id="rId44" Type="http://schemas.openxmlformats.org/officeDocument/2006/relationships/slide" Target="slides/slide39.xml"/><Relationship Id="rId88" Type="http://schemas.openxmlformats.org/officeDocument/2006/relationships/font" Target="fonts/Merriweather-regular.fntdata"/><Relationship Id="rId43" Type="http://schemas.openxmlformats.org/officeDocument/2006/relationships/slide" Target="slides/slide38.xml"/><Relationship Id="rId87" Type="http://schemas.openxmlformats.org/officeDocument/2006/relationships/font" Target="fonts/NunitoBlack-bold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Merriweather-bold.fntdata"/><Relationship Id="rId80" Type="http://schemas.openxmlformats.org/officeDocument/2006/relationships/font" Target="fonts/CatamaranLight-regular.fntdata"/><Relationship Id="rId82" Type="http://schemas.openxmlformats.org/officeDocument/2006/relationships/font" Target="fonts/BarlowSemiCondensed-regular.fntdata"/><Relationship Id="rId81" Type="http://schemas.openxmlformats.org/officeDocument/2006/relationships/font" Target="fonts/CatamaranLigh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Nunito-boldItalic.fntdata"/><Relationship Id="rId72" Type="http://schemas.openxmlformats.org/officeDocument/2006/relationships/font" Target="fonts/Nunito-italic.fntdata"/><Relationship Id="rId31" Type="http://schemas.openxmlformats.org/officeDocument/2006/relationships/slide" Target="slides/slide26.xml"/><Relationship Id="rId75" Type="http://schemas.openxmlformats.org/officeDocument/2006/relationships/font" Target="fonts/NunitoExtraBold-boldItalic.fntdata"/><Relationship Id="rId30" Type="http://schemas.openxmlformats.org/officeDocument/2006/relationships/slide" Target="slides/slide25.xml"/><Relationship Id="rId74" Type="http://schemas.openxmlformats.org/officeDocument/2006/relationships/font" Target="fonts/NunitoExtraBold-bold.fntdata"/><Relationship Id="rId33" Type="http://schemas.openxmlformats.org/officeDocument/2006/relationships/slide" Target="slides/slide28.xml"/><Relationship Id="rId77" Type="http://schemas.openxmlformats.org/officeDocument/2006/relationships/font" Target="fonts/NunitoMedium-bold.fntdata"/><Relationship Id="rId32" Type="http://schemas.openxmlformats.org/officeDocument/2006/relationships/slide" Target="slides/slide27.xml"/><Relationship Id="rId76" Type="http://schemas.openxmlformats.org/officeDocument/2006/relationships/font" Target="fonts/NunitoMedium-regular.fntdata"/><Relationship Id="rId35" Type="http://schemas.openxmlformats.org/officeDocument/2006/relationships/slide" Target="slides/slide30.xml"/><Relationship Id="rId79" Type="http://schemas.openxmlformats.org/officeDocument/2006/relationships/font" Target="fonts/NunitoMedium-boldItalic.fntdata"/><Relationship Id="rId34" Type="http://schemas.openxmlformats.org/officeDocument/2006/relationships/slide" Target="slides/slide29.xml"/><Relationship Id="rId78" Type="http://schemas.openxmlformats.org/officeDocument/2006/relationships/font" Target="fonts/NunitoMedium-italic.fntdata"/><Relationship Id="rId71" Type="http://schemas.openxmlformats.org/officeDocument/2006/relationships/font" Target="fonts/Nunito-bold.fntdata"/><Relationship Id="rId70" Type="http://schemas.openxmlformats.org/officeDocument/2006/relationships/font" Target="fonts/Nunito-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NunitoSemiBold-italic.fntdata"/><Relationship Id="rId61" Type="http://schemas.openxmlformats.org/officeDocument/2006/relationships/font" Target="fonts/NunitoSemiBold-bold.fntdata"/><Relationship Id="rId20" Type="http://schemas.openxmlformats.org/officeDocument/2006/relationships/slide" Target="slides/slide15.xml"/><Relationship Id="rId64" Type="http://schemas.openxmlformats.org/officeDocument/2006/relationships/font" Target="fonts/Catamaran-regular.fntdata"/><Relationship Id="rId63" Type="http://schemas.openxmlformats.org/officeDocument/2006/relationships/font" Target="fonts/NunitoSemiBold-boldItalic.fntdata"/><Relationship Id="rId22" Type="http://schemas.openxmlformats.org/officeDocument/2006/relationships/slide" Target="slides/slide17.xml"/><Relationship Id="rId66" Type="http://schemas.openxmlformats.org/officeDocument/2006/relationships/font" Target="fonts/Roboto-regular.fntdata"/><Relationship Id="rId21" Type="http://schemas.openxmlformats.org/officeDocument/2006/relationships/slide" Target="slides/slide16.xml"/><Relationship Id="rId65" Type="http://schemas.openxmlformats.org/officeDocument/2006/relationships/font" Target="fonts/Catamaran-bold.fntdata"/><Relationship Id="rId24" Type="http://schemas.openxmlformats.org/officeDocument/2006/relationships/slide" Target="slides/slide19.xml"/><Relationship Id="rId68" Type="http://schemas.openxmlformats.org/officeDocument/2006/relationships/font" Target="fonts/Roboto-italic.fntdata"/><Relationship Id="rId23" Type="http://schemas.openxmlformats.org/officeDocument/2006/relationships/slide" Target="slides/slide18.xml"/><Relationship Id="rId67" Type="http://schemas.openxmlformats.org/officeDocument/2006/relationships/font" Target="fonts/Roboto-bold.fntdata"/><Relationship Id="rId60" Type="http://schemas.openxmlformats.org/officeDocument/2006/relationships/font" Target="fonts/NunitoSemiBold-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BarlowSemiCondensedLight-bold.fntdata"/><Relationship Id="rId12" Type="http://schemas.openxmlformats.org/officeDocument/2006/relationships/slide" Target="slides/slide7.xml"/><Relationship Id="rId56" Type="http://schemas.openxmlformats.org/officeDocument/2006/relationships/font" Target="fonts/BarlowSemiCondensedLight-regular.fntdata"/><Relationship Id="rId91" Type="http://schemas.openxmlformats.org/officeDocument/2006/relationships/font" Target="fonts/Merriweather-boldItalic.fntdata"/><Relationship Id="rId90" Type="http://schemas.openxmlformats.org/officeDocument/2006/relationships/font" Target="fonts/Merriweather-italic.fntdata"/><Relationship Id="rId15" Type="http://schemas.openxmlformats.org/officeDocument/2006/relationships/slide" Target="slides/slide10.xml"/><Relationship Id="rId59" Type="http://schemas.openxmlformats.org/officeDocument/2006/relationships/font" Target="fonts/BarlowSemiCondensedLight-boldItalic.fntdata"/><Relationship Id="rId14" Type="http://schemas.openxmlformats.org/officeDocument/2006/relationships/slide" Target="slides/slide9.xml"/><Relationship Id="rId58" Type="http://schemas.openxmlformats.org/officeDocument/2006/relationships/font" Target="fonts/BarlowSemiCondensedLight-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3ee7672e6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3ee7672e6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ee7672e698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ee7672e698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ee7672e698_0_17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ee7672e698_0_1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ee7672e698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ee7672e698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ee7672e698_0_19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ee7672e698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ee7672e698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ee7672e698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ee7672e698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ee7672e698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ee7672e698_0_3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ee7672e698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ee7672e698_0_3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ee7672e698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ee7672e698_0_3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ee7672e698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ee7672e698_0_39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ee7672e698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ee7672e698_0_1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ee7672e698_0_1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ee7672e698_0_4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ee7672e698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ee7672e698_0_4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ee7672e698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ee7672e698_0_4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ee7672e698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ef0bbf14fc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ef0bbf14f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ef0bbf14f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ef0bbf14f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ef0bbf14f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ef0bbf14f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8b846941e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8b846941e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8b846941e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8b846941e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8b846941e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8b846941e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ee7672e698_0_7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ee7672e698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ee7672e698_0_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ee7672e69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ee7672e698_0_70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ee7672e698_0_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ee7672e698_0_7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ee7672e698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ee7672e698_0_7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ee7672e698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ee7672e698_0_7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ee7672e698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ee7672e698_0_7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ee7672e698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ee7672e698_0_7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ee7672e698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ee7672e698_0_7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ee7672e698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ee7672e698_0_7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ee7672e698_0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ee7672e698_0_7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ee7672e698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ee7672e698_0_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ee7672e698_0_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ee7672e698_0_18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ee7672e698_0_1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ee7672e698_0_7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ee7672e698_0_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ee7672e698_0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ee7672e698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ee7672e698_0_8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ee7672e698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ee7672e698_0_8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ee7672e698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ee7672e698_0_8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ee7672e698_0_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ee7672e698_0_8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ee7672e698_0_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ee7672e698_0_8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ee7672e698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ee7672e698_0_8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ee7672e698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ee7672e698_0_8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3ee7672e698_0_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ee7672e698_0_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ee7672e698_0_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ee7672e698_0_8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ee7672e698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ee7672e698_0_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ee7672e698_0_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ee7672e698_0_1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ee7672e69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ee7672e69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ee7672e698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ee7672e698_0_1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ee7672e698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ee7672e698_0_1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ee7672e698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50" name="Shape 50"/>
        <p:cNvGrpSpPr/>
        <p:nvPr/>
      </p:nvGrpSpPr>
      <p:grpSpPr>
        <a:xfrm>
          <a:off x="0" y="0"/>
          <a:ext cx="0" cy="0"/>
          <a:chOff x="0" y="0"/>
          <a:chExt cx="0" cy="0"/>
        </a:xfrm>
      </p:grpSpPr>
      <p:sp>
        <p:nvSpPr>
          <p:cNvPr id="51" name="Google Shape;51;p13"/>
          <p:cNvSpPr txBox="1"/>
          <p:nvPr>
            <p:ph idx="12" type="sldNum"/>
          </p:nvPr>
        </p:nvSpPr>
        <p:spPr>
          <a:xfrm>
            <a:off x="4297650" y="4413799"/>
            <a:ext cx="548700" cy="729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1">
  <p:cSld name="BLANK_1_1">
    <p:spTree>
      <p:nvGrpSpPr>
        <p:cNvPr id="52" name="Shape 52"/>
        <p:cNvGrpSpPr/>
        <p:nvPr/>
      </p:nvGrpSpPr>
      <p:grpSpPr>
        <a:xfrm>
          <a:off x="0" y="0"/>
          <a:ext cx="0" cy="0"/>
          <a:chOff x="0" y="0"/>
          <a:chExt cx="0" cy="0"/>
        </a:xfrm>
      </p:grpSpPr>
      <p:sp>
        <p:nvSpPr>
          <p:cNvPr id="53" name="Google Shape;53;p14"/>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lvl1pPr lvl="0">
              <a:buNone/>
              <a:defRPr sz="1200">
                <a:solidFill>
                  <a:schemeClr val="lt1"/>
                </a:solidFill>
                <a:latin typeface="Nunito"/>
                <a:ea typeface="Nunito"/>
                <a:cs typeface="Nunito"/>
                <a:sym typeface="Nunito"/>
              </a:defRPr>
            </a:lvl1pPr>
            <a:lvl2pPr lvl="1">
              <a:buNone/>
              <a:defRPr sz="1200">
                <a:solidFill>
                  <a:schemeClr val="lt1"/>
                </a:solidFill>
                <a:latin typeface="Nunito"/>
                <a:ea typeface="Nunito"/>
                <a:cs typeface="Nunito"/>
                <a:sym typeface="Nunito"/>
              </a:defRPr>
            </a:lvl2pPr>
            <a:lvl3pPr lvl="2">
              <a:buNone/>
              <a:defRPr sz="1200">
                <a:solidFill>
                  <a:schemeClr val="lt1"/>
                </a:solidFill>
                <a:latin typeface="Nunito"/>
                <a:ea typeface="Nunito"/>
                <a:cs typeface="Nunito"/>
                <a:sym typeface="Nunito"/>
              </a:defRPr>
            </a:lvl3pPr>
            <a:lvl4pPr lvl="3">
              <a:buNone/>
              <a:defRPr sz="1200">
                <a:solidFill>
                  <a:schemeClr val="lt1"/>
                </a:solidFill>
                <a:latin typeface="Nunito"/>
                <a:ea typeface="Nunito"/>
                <a:cs typeface="Nunito"/>
                <a:sym typeface="Nunito"/>
              </a:defRPr>
            </a:lvl4pPr>
            <a:lvl5pPr lvl="4">
              <a:buNone/>
              <a:defRPr sz="1200">
                <a:solidFill>
                  <a:schemeClr val="lt1"/>
                </a:solidFill>
                <a:latin typeface="Nunito"/>
                <a:ea typeface="Nunito"/>
                <a:cs typeface="Nunito"/>
                <a:sym typeface="Nunito"/>
              </a:defRPr>
            </a:lvl5pPr>
            <a:lvl6pPr lvl="5">
              <a:buNone/>
              <a:defRPr sz="1200">
                <a:solidFill>
                  <a:schemeClr val="lt1"/>
                </a:solidFill>
                <a:latin typeface="Nunito"/>
                <a:ea typeface="Nunito"/>
                <a:cs typeface="Nunito"/>
                <a:sym typeface="Nunito"/>
              </a:defRPr>
            </a:lvl6pPr>
            <a:lvl7pPr lvl="6">
              <a:buNone/>
              <a:defRPr sz="1200">
                <a:solidFill>
                  <a:schemeClr val="lt1"/>
                </a:solidFill>
                <a:latin typeface="Nunito"/>
                <a:ea typeface="Nunito"/>
                <a:cs typeface="Nunito"/>
                <a:sym typeface="Nunito"/>
              </a:defRPr>
            </a:lvl7pPr>
            <a:lvl8pPr lvl="7">
              <a:buNone/>
              <a:defRPr sz="1200">
                <a:solidFill>
                  <a:schemeClr val="lt1"/>
                </a:solidFill>
                <a:latin typeface="Nunito"/>
                <a:ea typeface="Nunito"/>
                <a:cs typeface="Nunito"/>
                <a:sym typeface="Nunito"/>
              </a:defRPr>
            </a:lvl8pPr>
            <a:lvl9pPr lvl="8">
              <a:buNone/>
              <a:defRPr sz="1200">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5.jpg"/><Relationship Id="rId4" Type="http://schemas.openxmlformats.org/officeDocument/2006/relationships/image" Target="../media/image4.png"/><Relationship Id="rId9"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11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45.png"/><Relationship Id="rId6"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63.png"/><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69.png"/><Relationship Id="rId7" Type="http://schemas.openxmlformats.org/officeDocument/2006/relationships/image" Target="../media/image46.png"/><Relationship Id="rId8" Type="http://schemas.openxmlformats.org/officeDocument/2006/relationships/image" Target="../media/image50.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58.png"/><Relationship Id="rId4" Type="http://schemas.openxmlformats.org/officeDocument/2006/relationships/image" Target="../media/image82.png"/><Relationship Id="rId5" Type="http://schemas.openxmlformats.org/officeDocument/2006/relationships/image" Target="../media/image5.png"/><Relationship Id="rId6"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5.png"/><Relationship Id="rId5" Type="http://schemas.openxmlformats.org/officeDocument/2006/relationships/image" Target="../media/image58.png"/><Relationship Id="rId6"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52.png"/><Relationship Id="rId7"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82.png"/><Relationship Id="rId4" Type="http://schemas.openxmlformats.org/officeDocument/2006/relationships/image" Target="../media/image66.png"/><Relationship Id="rId5"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82.png"/><Relationship Id="rId4"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59.gif"/><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 Id="rId5" Type="http://schemas.openxmlformats.org/officeDocument/2006/relationships/image" Target="../media/image112.gif"/><Relationship Id="rId6" Type="http://schemas.openxmlformats.org/officeDocument/2006/relationships/image" Target="../media/image14.png"/><Relationship Id="rId7" Type="http://schemas.openxmlformats.org/officeDocument/2006/relationships/image" Target="../media/image34.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92.png"/><Relationship Id="rId4" Type="http://schemas.openxmlformats.org/officeDocument/2006/relationships/image" Target="../media/image64.png"/><Relationship Id="rId5" Type="http://schemas.openxmlformats.org/officeDocument/2006/relationships/image" Target="../media/image67.png"/><Relationship Id="rId6"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7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76.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79.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70.png"/><Relationship Id="rId4" Type="http://schemas.openxmlformats.org/officeDocument/2006/relationships/hyperlink" Target="https://en.wikipedia.org/wiki/North_American_Nanohertz_Observatory_for_Gravitational_Waves" TargetMode="External"/><Relationship Id="rId5" Type="http://schemas.openxmlformats.org/officeDocument/2006/relationships/hyperlink" Target="https://en.wikipedia.org/wiki/European_Pulsar_Timing_Array" TargetMode="External"/><Relationship Id="rId6" Type="http://schemas.openxmlformats.org/officeDocument/2006/relationships/hyperlink" Target="https://en.wikipedia.org/wiki/Gravitational_wave_backgroun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75.png"/><Relationship Id="rId4" Type="http://schemas.openxmlformats.org/officeDocument/2006/relationships/image" Target="../media/image86.jpg"/><Relationship Id="rId5" Type="http://schemas.openxmlformats.org/officeDocument/2006/relationships/image" Target="../media/image9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75.png"/><Relationship Id="rId4" Type="http://schemas.openxmlformats.org/officeDocument/2006/relationships/image" Target="../media/image86.jpg"/><Relationship Id="rId5" Type="http://schemas.openxmlformats.org/officeDocument/2006/relationships/image" Target="../media/image9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75.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75.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9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9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90.png"/><Relationship Id="rId4" Type="http://schemas.openxmlformats.org/officeDocument/2006/relationships/image" Target="../media/image85.png"/><Relationship Id="rId5" Type="http://schemas.openxmlformats.org/officeDocument/2006/relationships/image" Target="../media/image10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8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hyperlink" Target="http://www.youtube.com/watch?v=3B6WKSWDJRE" TargetMode="External"/><Relationship Id="rId4" Type="http://schemas.openxmlformats.org/officeDocument/2006/relationships/image" Target="../media/image8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10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0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54.png"/><Relationship Id="rId5"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09.png"/><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10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101.png"/><Relationship Id="rId4" Type="http://schemas.openxmlformats.org/officeDocument/2006/relationships/image" Target="../media/image99.png"/><Relationship Id="rId9" Type="http://schemas.openxmlformats.org/officeDocument/2006/relationships/image" Target="../media/image97.png"/><Relationship Id="rId5" Type="http://schemas.openxmlformats.org/officeDocument/2006/relationships/image" Target="../media/image93.png"/><Relationship Id="rId6" Type="http://schemas.openxmlformats.org/officeDocument/2006/relationships/image" Target="../media/image98.png"/><Relationship Id="rId7" Type="http://schemas.openxmlformats.org/officeDocument/2006/relationships/image" Target="../media/image95.png"/><Relationship Id="rId8" Type="http://schemas.openxmlformats.org/officeDocument/2006/relationships/image" Target="../media/image9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10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8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85.png"/><Relationship Id="rId4" Type="http://schemas.openxmlformats.org/officeDocument/2006/relationships/image" Target="../media/image104.png"/><Relationship Id="rId5" Type="http://schemas.openxmlformats.org/officeDocument/2006/relationships/image" Target="../media/image10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85.png"/><Relationship Id="rId4" Type="http://schemas.openxmlformats.org/officeDocument/2006/relationships/image" Target="../media/image104.png"/><Relationship Id="rId5" Type="http://schemas.openxmlformats.org/officeDocument/2006/relationships/image" Target="../media/image1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85.png"/><Relationship Id="rId4" Type="http://schemas.openxmlformats.org/officeDocument/2006/relationships/image" Target="../media/image104.png"/><Relationship Id="rId5" Type="http://schemas.openxmlformats.org/officeDocument/2006/relationships/image" Target="../media/image1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0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image" Target="../media/image28.png"/><Relationship Id="rId8" Type="http://schemas.openxmlformats.org/officeDocument/2006/relationships/image" Target="../media/image47.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110.png"/></Relationships>
</file>

<file path=ppt/slides/_rels/slide6.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41.png"/><Relationship Id="rId9" Type="http://schemas.openxmlformats.org/officeDocument/2006/relationships/image" Target="../media/image29.png"/><Relationship Id="rId5" Type="http://schemas.openxmlformats.org/officeDocument/2006/relationships/image" Target="../media/image6.png"/><Relationship Id="rId6" Type="http://schemas.openxmlformats.org/officeDocument/2006/relationships/image" Target="../media/image38.gif"/><Relationship Id="rId7" Type="http://schemas.openxmlformats.org/officeDocument/2006/relationships/image" Target="../media/image81.gif"/><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39.png"/><Relationship Id="rId7" Type="http://schemas.openxmlformats.org/officeDocument/2006/relationships/image" Target="../media/image49.png"/><Relationship Id="rId8"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7" name="Shape 57"/>
        <p:cNvGrpSpPr/>
        <p:nvPr/>
      </p:nvGrpSpPr>
      <p:grpSpPr>
        <a:xfrm>
          <a:off x="0" y="0"/>
          <a:ext cx="0" cy="0"/>
          <a:chOff x="0" y="0"/>
          <a:chExt cx="0" cy="0"/>
        </a:xfrm>
      </p:grpSpPr>
      <p:sp>
        <p:nvSpPr>
          <p:cNvPr id="58" name="Google Shape;58;p15"/>
          <p:cNvSpPr txBox="1"/>
          <p:nvPr>
            <p:ph type="ctrTitle"/>
          </p:nvPr>
        </p:nvSpPr>
        <p:spPr>
          <a:xfrm>
            <a:off x="167475" y="152032"/>
            <a:ext cx="8520600" cy="73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580">
                <a:solidFill>
                  <a:schemeClr val="lt1"/>
                </a:solidFill>
                <a:latin typeface="Nunito ExtraBold"/>
                <a:ea typeface="Nunito ExtraBold"/>
                <a:cs typeface="Nunito ExtraBold"/>
                <a:sym typeface="Nunito ExtraBold"/>
              </a:rPr>
              <a:t>Basics of Gravitational Wave Physics: </a:t>
            </a:r>
            <a:endParaRPr sz="2580">
              <a:solidFill>
                <a:schemeClr val="lt1"/>
              </a:solidFill>
              <a:latin typeface="Nunito ExtraBold"/>
              <a:ea typeface="Nunito ExtraBold"/>
              <a:cs typeface="Nunito ExtraBold"/>
              <a:sym typeface="Nunito ExtraBold"/>
            </a:endParaRPr>
          </a:p>
          <a:p>
            <a:pPr indent="0" lvl="0" marL="0" rtl="0" algn="ctr">
              <a:spcBef>
                <a:spcPts val="0"/>
              </a:spcBef>
              <a:spcAft>
                <a:spcPts val="0"/>
              </a:spcAft>
              <a:buSzPts val="990"/>
              <a:buNone/>
            </a:pPr>
            <a:r>
              <a:rPr lang="en" sz="2580">
                <a:solidFill>
                  <a:schemeClr val="lt1"/>
                </a:solidFill>
                <a:latin typeface="Nunito ExtraBold"/>
                <a:ea typeface="Nunito ExtraBold"/>
                <a:cs typeface="Nunito ExtraBold"/>
                <a:sym typeface="Nunito ExtraBold"/>
              </a:rPr>
              <a:t>Connecting </a:t>
            </a:r>
            <a:r>
              <a:rPr lang="en" sz="2580">
                <a:solidFill>
                  <a:schemeClr val="accent1"/>
                </a:solidFill>
                <a:latin typeface="Nunito ExtraBold"/>
                <a:ea typeface="Nunito ExtraBold"/>
                <a:cs typeface="Nunito ExtraBold"/>
                <a:sym typeface="Nunito ExtraBold"/>
              </a:rPr>
              <a:t>Theory</a:t>
            </a:r>
            <a:r>
              <a:rPr lang="en" sz="2580">
                <a:solidFill>
                  <a:schemeClr val="lt1"/>
                </a:solidFill>
                <a:latin typeface="Nunito ExtraBold"/>
                <a:ea typeface="Nunito ExtraBold"/>
                <a:cs typeface="Nunito ExtraBold"/>
                <a:sym typeface="Nunito ExtraBold"/>
              </a:rPr>
              <a:t> to </a:t>
            </a:r>
            <a:r>
              <a:rPr lang="en" sz="2580">
                <a:solidFill>
                  <a:srgbClr val="FF800E"/>
                </a:solidFill>
                <a:latin typeface="Nunito ExtraBold"/>
                <a:ea typeface="Nunito ExtraBold"/>
                <a:cs typeface="Nunito ExtraBold"/>
                <a:sym typeface="Nunito ExtraBold"/>
              </a:rPr>
              <a:t>Data</a:t>
            </a:r>
            <a:endParaRPr sz="2580">
              <a:solidFill>
                <a:srgbClr val="FF800E"/>
              </a:solidFill>
              <a:latin typeface="Nunito ExtraBold"/>
              <a:ea typeface="Nunito ExtraBold"/>
              <a:cs typeface="Nunito ExtraBold"/>
              <a:sym typeface="Nunito ExtraBold"/>
            </a:endParaRPr>
          </a:p>
        </p:txBody>
      </p:sp>
      <p:pic>
        <p:nvPicPr>
          <p:cNvPr id="59" name="Google Shape;59;p15"/>
          <p:cNvPicPr preferRelativeResize="0"/>
          <p:nvPr/>
        </p:nvPicPr>
        <p:blipFill rotWithShape="1">
          <a:blip r:embed="rId3">
            <a:alphaModFix/>
          </a:blip>
          <a:srcRect b="0" l="33052" r="0" t="0"/>
          <a:stretch/>
        </p:blipFill>
        <p:spPr>
          <a:xfrm>
            <a:off x="6481834" y="2896913"/>
            <a:ext cx="2521800" cy="1206600"/>
          </a:xfrm>
          <a:prstGeom prst="roundRect">
            <a:avLst>
              <a:gd fmla="val 16667" name="adj"/>
            </a:avLst>
          </a:prstGeom>
          <a:noFill/>
          <a:ln>
            <a:noFill/>
          </a:ln>
        </p:spPr>
      </p:pic>
      <p:pic>
        <p:nvPicPr>
          <p:cNvPr id="60" name="Google Shape;60;p15"/>
          <p:cNvPicPr preferRelativeResize="0"/>
          <p:nvPr/>
        </p:nvPicPr>
        <p:blipFill rotWithShape="1">
          <a:blip r:embed="rId4">
            <a:alphaModFix/>
          </a:blip>
          <a:srcRect b="29304" l="14743" r="19350" t="37540"/>
          <a:stretch/>
        </p:blipFill>
        <p:spPr>
          <a:xfrm>
            <a:off x="3864700" y="1331828"/>
            <a:ext cx="2294400" cy="649200"/>
          </a:xfrm>
          <a:prstGeom prst="roundRect">
            <a:avLst>
              <a:gd fmla="val 16667" name="adj"/>
            </a:avLst>
          </a:prstGeom>
          <a:noFill/>
          <a:ln>
            <a:noFill/>
          </a:ln>
        </p:spPr>
      </p:pic>
      <p:pic>
        <p:nvPicPr>
          <p:cNvPr id="61" name="Google Shape;61;p15"/>
          <p:cNvPicPr preferRelativeResize="0"/>
          <p:nvPr/>
        </p:nvPicPr>
        <p:blipFill>
          <a:blip r:embed="rId5">
            <a:alphaModFix/>
          </a:blip>
          <a:stretch>
            <a:fillRect/>
          </a:stretch>
        </p:blipFill>
        <p:spPr>
          <a:xfrm>
            <a:off x="4094672" y="3495490"/>
            <a:ext cx="1467300" cy="378900"/>
          </a:xfrm>
          <a:prstGeom prst="rect">
            <a:avLst/>
          </a:prstGeom>
          <a:noFill/>
          <a:ln>
            <a:noFill/>
          </a:ln>
        </p:spPr>
      </p:pic>
      <p:sp>
        <p:nvSpPr>
          <p:cNvPr id="62" name="Google Shape;62;p15"/>
          <p:cNvSpPr txBox="1"/>
          <p:nvPr>
            <p:ph type="ctrTitle"/>
          </p:nvPr>
        </p:nvSpPr>
        <p:spPr>
          <a:xfrm>
            <a:off x="311700" y="4478449"/>
            <a:ext cx="8520600" cy="73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180">
                <a:solidFill>
                  <a:schemeClr val="lt1"/>
                </a:solidFill>
                <a:latin typeface="Nunito ExtraBold"/>
                <a:ea typeface="Nunito ExtraBold"/>
                <a:cs typeface="Nunito ExtraBold"/>
                <a:sym typeface="Nunito ExtraBold"/>
              </a:rPr>
              <a:t>Syed Naqvi, Post-Doc, NZ-15</a:t>
            </a:r>
            <a:endParaRPr sz="1180">
              <a:solidFill>
                <a:schemeClr val="lt1"/>
              </a:solidFill>
              <a:latin typeface="Nunito ExtraBold"/>
              <a:ea typeface="Nunito ExtraBold"/>
              <a:cs typeface="Nunito ExtraBold"/>
              <a:sym typeface="Nunito ExtraBold"/>
            </a:endParaRPr>
          </a:p>
          <a:p>
            <a:pPr indent="0" lvl="0" marL="0" rtl="0" algn="ctr">
              <a:spcBef>
                <a:spcPts val="0"/>
              </a:spcBef>
              <a:spcAft>
                <a:spcPts val="0"/>
              </a:spcAft>
              <a:buSzPts val="990"/>
              <a:buNone/>
            </a:pPr>
            <a:r>
              <a:rPr lang="en" sz="1180">
                <a:solidFill>
                  <a:schemeClr val="lt1"/>
                </a:solidFill>
                <a:latin typeface="Nunito ExtraBold"/>
                <a:ea typeface="Nunito ExtraBold"/>
                <a:cs typeface="Nunito ExtraBold"/>
                <a:sym typeface="Nunito ExtraBold"/>
              </a:rPr>
              <a:t>Einstein Telescope member (David E. Alvarez group)</a:t>
            </a:r>
            <a:endParaRPr sz="1180">
              <a:solidFill>
                <a:schemeClr val="lt1"/>
              </a:solidFill>
              <a:latin typeface="Nunito ExtraBold"/>
              <a:ea typeface="Nunito ExtraBold"/>
              <a:cs typeface="Nunito ExtraBold"/>
              <a:sym typeface="Nunito ExtraBold"/>
            </a:endParaRPr>
          </a:p>
        </p:txBody>
      </p:sp>
      <p:pic>
        <p:nvPicPr>
          <p:cNvPr id="63" name="Google Shape;63;p15"/>
          <p:cNvPicPr preferRelativeResize="0"/>
          <p:nvPr/>
        </p:nvPicPr>
        <p:blipFill>
          <a:blip r:embed="rId6">
            <a:alphaModFix/>
          </a:blip>
          <a:stretch>
            <a:fillRect/>
          </a:stretch>
        </p:blipFill>
        <p:spPr>
          <a:xfrm>
            <a:off x="102925" y="89100"/>
            <a:ext cx="1081800" cy="324600"/>
          </a:xfrm>
          <a:prstGeom prst="roundRect">
            <a:avLst>
              <a:gd fmla="val 16667" name="adj"/>
            </a:avLst>
          </a:prstGeom>
          <a:noFill/>
          <a:ln>
            <a:noFill/>
          </a:ln>
        </p:spPr>
      </p:pic>
      <p:pic>
        <p:nvPicPr>
          <p:cNvPr id="64" name="Google Shape;64;p15"/>
          <p:cNvPicPr preferRelativeResize="0"/>
          <p:nvPr/>
        </p:nvPicPr>
        <p:blipFill>
          <a:blip r:embed="rId7">
            <a:alphaModFix/>
          </a:blip>
          <a:stretch>
            <a:fillRect/>
          </a:stretch>
        </p:blipFill>
        <p:spPr>
          <a:xfrm>
            <a:off x="53275" y="2530925"/>
            <a:ext cx="3266700" cy="2316000"/>
          </a:xfrm>
          <a:prstGeom prst="ellipse">
            <a:avLst/>
          </a:prstGeom>
          <a:noFill/>
          <a:ln>
            <a:noFill/>
          </a:ln>
        </p:spPr>
      </p:pic>
      <p:pic>
        <p:nvPicPr>
          <p:cNvPr id="65" name="Google Shape;65;p15" title="Generated File May 18, 2025 - 12_24PM.gif"/>
          <p:cNvPicPr preferRelativeResize="0"/>
          <p:nvPr/>
        </p:nvPicPr>
        <p:blipFill>
          <a:blip r:embed="rId8">
            <a:alphaModFix/>
          </a:blip>
          <a:stretch>
            <a:fillRect/>
          </a:stretch>
        </p:blipFill>
        <p:spPr>
          <a:xfrm>
            <a:off x="979825" y="1780825"/>
            <a:ext cx="1530300" cy="1280400"/>
          </a:xfrm>
          <a:prstGeom prst="ellipse">
            <a:avLst/>
          </a:prstGeom>
          <a:noFill/>
          <a:ln>
            <a:noFill/>
          </a:ln>
        </p:spPr>
      </p:pic>
      <p:pic>
        <p:nvPicPr>
          <p:cNvPr id="66" name="Google Shape;66;p15"/>
          <p:cNvPicPr preferRelativeResize="0"/>
          <p:nvPr/>
        </p:nvPicPr>
        <p:blipFill>
          <a:blip r:embed="rId9">
            <a:alphaModFix/>
          </a:blip>
          <a:stretch>
            <a:fillRect/>
          </a:stretch>
        </p:blipFill>
        <p:spPr>
          <a:xfrm rot="1176428">
            <a:off x="2125073" y="2447151"/>
            <a:ext cx="1038757" cy="467268"/>
          </a:xfrm>
          <a:prstGeom prst="rect">
            <a:avLst/>
          </a:prstGeom>
          <a:noFill/>
          <a:ln>
            <a:noFill/>
          </a:ln>
        </p:spPr>
      </p:pic>
      <p:pic>
        <p:nvPicPr>
          <p:cNvPr id="67" name="Google Shape;67;p15"/>
          <p:cNvPicPr preferRelativeResize="0"/>
          <p:nvPr/>
        </p:nvPicPr>
        <p:blipFill>
          <a:blip r:embed="rId9">
            <a:alphaModFix/>
          </a:blip>
          <a:stretch>
            <a:fillRect/>
          </a:stretch>
        </p:blipFill>
        <p:spPr>
          <a:xfrm flipH="1" rot="1200923">
            <a:off x="380141" y="1556843"/>
            <a:ext cx="1038757" cy="467269"/>
          </a:xfrm>
          <a:prstGeom prst="rect">
            <a:avLst/>
          </a:prstGeom>
          <a:noFill/>
          <a:ln>
            <a:noFill/>
          </a:ln>
        </p:spPr>
      </p:pic>
      <p:pic>
        <p:nvPicPr>
          <p:cNvPr id="68" name="Google Shape;68;p15"/>
          <p:cNvPicPr preferRelativeResize="0"/>
          <p:nvPr/>
        </p:nvPicPr>
        <p:blipFill>
          <a:blip r:embed="rId9">
            <a:alphaModFix/>
          </a:blip>
          <a:stretch>
            <a:fillRect/>
          </a:stretch>
        </p:blipFill>
        <p:spPr>
          <a:xfrm flipH="1" rot="-1167790">
            <a:off x="273594" y="2496475"/>
            <a:ext cx="1038758" cy="467269"/>
          </a:xfrm>
          <a:prstGeom prst="rect">
            <a:avLst/>
          </a:prstGeom>
          <a:noFill/>
          <a:ln>
            <a:noFill/>
          </a:ln>
        </p:spPr>
      </p:pic>
      <p:pic>
        <p:nvPicPr>
          <p:cNvPr id="69" name="Google Shape;69;p15"/>
          <p:cNvPicPr preferRelativeResize="0"/>
          <p:nvPr/>
        </p:nvPicPr>
        <p:blipFill>
          <a:blip r:embed="rId9">
            <a:alphaModFix/>
          </a:blip>
          <a:stretch>
            <a:fillRect/>
          </a:stretch>
        </p:blipFill>
        <p:spPr>
          <a:xfrm rot="-1307307">
            <a:off x="2008373" y="1544418"/>
            <a:ext cx="1038757" cy="467269"/>
          </a:xfrm>
          <a:prstGeom prst="rect">
            <a:avLst/>
          </a:prstGeom>
          <a:noFill/>
          <a:ln>
            <a:noFill/>
          </a:ln>
        </p:spPr>
      </p:pic>
      <p:sp>
        <p:nvSpPr>
          <p:cNvPr id="70" name="Google Shape;70;p15"/>
          <p:cNvSpPr txBox="1"/>
          <p:nvPr/>
        </p:nvSpPr>
        <p:spPr>
          <a:xfrm>
            <a:off x="4176953" y="2300475"/>
            <a:ext cx="4685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1"/>
                </a:solidFill>
                <a:latin typeface="Nunito ExtraBold"/>
                <a:ea typeface="Nunito ExtraBold"/>
                <a:cs typeface="Nunito ExtraBold"/>
                <a:sym typeface="Nunito ExtraBold"/>
              </a:rPr>
              <a:t>Einstein’s famous quadrupole formula</a:t>
            </a:r>
            <a:endParaRPr sz="1800">
              <a:solidFill>
                <a:schemeClr val="accent1"/>
              </a:solidFill>
              <a:latin typeface="Nunito ExtraBold"/>
              <a:ea typeface="Nunito ExtraBold"/>
              <a:cs typeface="Nunito ExtraBold"/>
              <a:sym typeface="Nunito ExtraBold"/>
            </a:endParaRPr>
          </a:p>
        </p:txBody>
      </p:sp>
      <p:sp>
        <p:nvSpPr>
          <p:cNvPr id="71" name="Google Shape;71;p15"/>
          <p:cNvSpPr/>
          <p:nvPr/>
        </p:nvSpPr>
        <p:spPr>
          <a:xfrm>
            <a:off x="6927050" y="1304000"/>
            <a:ext cx="1754700" cy="64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000">
              <a:latin typeface="Nunito"/>
              <a:ea typeface="Nunito"/>
              <a:cs typeface="Nunito"/>
              <a:sym typeface="Nunito"/>
            </a:endParaRPr>
          </a:p>
        </p:txBody>
      </p:sp>
      <p:pic>
        <p:nvPicPr>
          <p:cNvPr id="72" name="Google Shape;72;p15"/>
          <p:cNvPicPr preferRelativeResize="0"/>
          <p:nvPr/>
        </p:nvPicPr>
        <p:blipFill>
          <a:blip r:embed="rId10">
            <a:alphaModFix/>
          </a:blip>
          <a:stretch>
            <a:fillRect/>
          </a:stretch>
        </p:blipFill>
        <p:spPr>
          <a:xfrm>
            <a:off x="7327349" y="1468800"/>
            <a:ext cx="947375" cy="392500"/>
          </a:xfrm>
          <a:prstGeom prst="rect">
            <a:avLst/>
          </a:prstGeom>
          <a:noFill/>
          <a:ln>
            <a:noFill/>
          </a:ln>
        </p:spPr>
      </p:pic>
      <p:sp>
        <p:nvSpPr>
          <p:cNvPr id="73" name="Google Shape;73;p15"/>
          <p:cNvSpPr/>
          <p:nvPr/>
        </p:nvSpPr>
        <p:spPr>
          <a:xfrm>
            <a:off x="3669125" y="921113"/>
            <a:ext cx="5418600" cy="36180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 name="Google Shape;74;p15"/>
          <p:cNvSpPr/>
          <p:nvPr/>
        </p:nvSpPr>
        <p:spPr>
          <a:xfrm>
            <a:off x="6328100" y="1585625"/>
            <a:ext cx="383400" cy="275700"/>
          </a:xfrm>
          <a:prstGeom prst="right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24" name="Shape 224"/>
        <p:cNvGrpSpPr/>
        <p:nvPr/>
      </p:nvGrpSpPr>
      <p:grpSpPr>
        <a:xfrm>
          <a:off x="0" y="0"/>
          <a:ext cx="0" cy="0"/>
          <a:chOff x="0" y="0"/>
          <a:chExt cx="0" cy="0"/>
        </a:xfrm>
      </p:grpSpPr>
      <p:sp>
        <p:nvSpPr>
          <p:cNvPr id="225" name="Google Shape;225;p24"/>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6" name="Google Shape;226;p24"/>
          <p:cNvPicPr preferRelativeResize="0"/>
          <p:nvPr/>
        </p:nvPicPr>
        <p:blipFill>
          <a:blip r:embed="rId3">
            <a:alphaModFix/>
          </a:blip>
          <a:stretch>
            <a:fillRect/>
          </a:stretch>
        </p:blipFill>
        <p:spPr>
          <a:xfrm>
            <a:off x="0" y="2153750"/>
            <a:ext cx="4128174" cy="2173750"/>
          </a:xfrm>
          <a:prstGeom prst="rect">
            <a:avLst/>
          </a:prstGeom>
          <a:noFill/>
          <a:ln>
            <a:noFill/>
          </a:ln>
        </p:spPr>
      </p:pic>
      <p:sp>
        <p:nvSpPr>
          <p:cNvPr id="227" name="Google Shape;227;p24"/>
          <p:cNvSpPr txBox="1"/>
          <p:nvPr/>
        </p:nvSpPr>
        <p:spPr>
          <a:xfrm>
            <a:off x="189150" y="225525"/>
            <a:ext cx="8765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1"/>
                </a:solidFill>
                <a:latin typeface="Nunito ExtraBold"/>
                <a:ea typeface="Nunito ExtraBold"/>
                <a:cs typeface="Nunito ExtraBold"/>
                <a:sym typeface="Nunito ExtraBold"/>
              </a:rPr>
              <a:t>Gravitational Waveform: Time Domain vs Freq Domain</a:t>
            </a:r>
            <a:endParaRPr sz="2500">
              <a:solidFill>
                <a:schemeClr val="dk1"/>
              </a:solidFill>
              <a:latin typeface="Nunito ExtraBold"/>
              <a:ea typeface="Nunito ExtraBold"/>
              <a:cs typeface="Nunito ExtraBold"/>
              <a:sym typeface="Nunito ExtraBold"/>
            </a:endParaRPr>
          </a:p>
        </p:txBody>
      </p:sp>
      <p:pic>
        <p:nvPicPr>
          <p:cNvPr id="228" name="Google Shape;228;p24"/>
          <p:cNvPicPr preferRelativeResize="0"/>
          <p:nvPr/>
        </p:nvPicPr>
        <p:blipFill>
          <a:blip r:embed="rId4">
            <a:alphaModFix/>
          </a:blip>
          <a:stretch>
            <a:fillRect/>
          </a:stretch>
        </p:blipFill>
        <p:spPr>
          <a:xfrm>
            <a:off x="1962021" y="739176"/>
            <a:ext cx="2049125" cy="1366075"/>
          </a:xfrm>
          <a:prstGeom prst="rect">
            <a:avLst/>
          </a:prstGeom>
          <a:noFill/>
          <a:ln>
            <a:noFill/>
          </a:ln>
        </p:spPr>
      </p:pic>
      <p:sp>
        <p:nvSpPr>
          <p:cNvPr id="229" name="Google Shape;229;p24"/>
          <p:cNvSpPr txBox="1"/>
          <p:nvPr/>
        </p:nvSpPr>
        <p:spPr>
          <a:xfrm>
            <a:off x="61701" y="1266300"/>
            <a:ext cx="2154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latin typeface="Nunito"/>
                <a:ea typeface="Nunito"/>
                <a:cs typeface="Nunito"/>
                <a:sym typeface="Nunito"/>
              </a:rPr>
              <a:t>“Chirp/</a:t>
            </a:r>
            <a:r>
              <a:rPr b="1" lang="en" sz="1300">
                <a:solidFill>
                  <a:srgbClr val="FF0000"/>
                </a:solidFill>
                <a:latin typeface="Nunito"/>
                <a:ea typeface="Nunito"/>
                <a:cs typeface="Nunito"/>
                <a:sym typeface="Nunito"/>
              </a:rPr>
              <a:t>ćwierkanie</a:t>
            </a:r>
            <a:r>
              <a:rPr b="1" lang="en" sz="1800">
                <a:solidFill>
                  <a:srgbClr val="FF0000"/>
                </a:solidFill>
                <a:latin typeface="Nunito"/>
                <a:ea typeface="Nunito"/>
                <a:cs typeface="Nunito"/>
                <a:sym typeface="Nunito"/>
              </a:rPr>
              <a:t>” Signal</a:t>
            </a:r>
            <a:endParaRPr b="1" sz="1800">
              <a:solidFill>
                <a:srgbClr val="FF0000"/>
              </a:solidFill>
              <a:latin typeface="Nunito"/>
              <a:ea typeface="Nunito"/>
              <a:cs typeface="Nunito"/>
              <a:sym typeface="Nunito"/>
            </a:endParaRPr>
          </a:p>
        </p:txBody>
      </p:sp>
      <p:pic>
        <p:nvPicPr>
          <p:cNvPr id="230" name="Google Shape;230;p24"/>
          <p:cNvPicPr preferRelativeResize="0"/>
          <p:nvPr/>
        </p:nvPicPr>
        <p:blipFill>
          <a:blip r:embed="rId5">
            <a:alphaModFix/>
          </a:blip>
          <a:stretch>
            <a:fillRect/>
          </a:stretch>
        </p:blipFill>
        <p:spPr>
          <a:xfrm>
            <a:off x="4481425" y="1864104"/>
            <a:ext cx="4230875" cy="2672525"/>
          </a:xfrm>
          <a:prstGeom prst="rect">
            <a:avLst/>
          </a:prstGeom>
          <a:noFill/>
          <a:ln>
            <a:noFill/>
          </a:ln>
        </p:spPr>
      </p:pic>
      <p:sp>
        <p:nvSpPr>
          <p:cNvPr id="231" name="Google Shape;231;p24"/>
          <p:cNvSpPr txBox="1"/>
          <p:nvPr/>
        </p:nvSpPr>
        <p:spPr>
          <a:xfrm>
            <a:off x="5111000" y="960063"/>
            <a:ext cx="3450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Diff types of GW signals:</a:t>
            </a:r>
            <a:endParaRPr sz="1800">
              <a:solidFill>
                <a:schemeClr val="dk2"/>
              </a:solidFill>
            </a:endParaRPr>
          </a:p>
          <a:p>
            <a:pPr indent="0" lvl="0" marL="0" rtl="0" algn="l">
              <a:spcBef>
                <a:spcPts val="0"/>
              </a:spcBef>
              <a:spcAft>
                <a:spcPts val="0"/>
              </a:spcAft>
              <a:buNone/>
            </a:pPr>
            <a:r>
              <a:rPr lang="en" sz="1800">
                <a:solidFill>
                  <a:schemeClr val="dk2"/>
                </a:solidFill>
              </a:rPr>
              <a:t>Eccentric, Precessing…</a:t>
            </a:r>
            <a:endParaRPr sz="1800">
              <a:solidFill>
                <a:schemeClr val="dk2"/>
              </a:solidFill>
            </a:endParaRPr>
          </a:p>
        </p:txBody>
      </p:sp>
      <p:pic>
        <p:nvPicPr>
          <p:cNvPr id="232" name="Google Shape;232;p24" title="Screenshot from 2026-06-24 13-13-58.png"/>
          <p:cNvPicPr preferRelativeResize="0"/>
          <p:nvPr/>
        </p:nvPicPr>
        <p:blipFill>
          <a:blip r:embed="rId6">
            <a:alphaModFix/>
          </a:blip>
          <a:stretch>
            <a:fillRect/>
          </a:stretch>
        </p:blipFill>
        <p:spPr>
          <a:xfrm>
            <a:off x="1457100" y="4284300"/>
            <a:ext cx="2243982" cy="816000"/>
          </a:xfrm>
          <a:prstGeom prst="rect">
            <a:avLst/>
          </a:prstGeom>
          <a:noFill/>
          <a:ln cap="flat" cmpd="sng" w="9525">
            <a:solidFill>
              <a:srgbClr val="DE2E0E"/>
            </a:solidFill>
            <a:prstDash val="solid"/>
            <a:round/>
            <a:headEnd len="sm" w="sm" type="none"/>
            <a:tailEnd len="sm" w="sm" type="none"/>
          </a:ln>
        </p:spPr>
      </p:pic>
      <p:sp>
        <p:nvSpPr>
          <p:cNvPr id="233" name="Google Shape;233;p24"/>
          <p:cNvSpPr txBox="1"/>
          <p:nvPr/>
        </p:nvSpPr>
        <p:spPr>
          <a:xfrm>
            <a:off x="61700" y="4419950"/>
            <a:ext cx="1425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DE2E0E"/>
                </a:solidFill>
              </a:rPr>
              <a:t>After merger:</a:t>
            </a:r>
            <a:endParaRPr b="1">
              <a:solidFill>
                <a:srgbClr val="DE2E0E"/>
              </a:solidFill>
            </a:endParaRPr>
          </a:p>
          <a:p>
            <a:pPr indent="0" lvl="0" marL="0" rtl="0" algn="l">
              <a:spcBef>
                <a:spcPts val="0"/>
              </a:spcBef>
              <a:spcAft>
                <a:spcPts val="0"/>
              </a:spcAft>
              <a:buNone/>
            </a:pPr>
            <a:r>
              <a:rPr b="1" lang="en">
                <a:solidFill>
                  <a:srgbClr val="DE2E0E"/>
                </a:solidFill>
              </a:rPr>
              <a:t>Kick !</a:t>
            </a:r>
            <a:endParaRPr b="1">
              <a:solidFill>
                <a:srgbClr val="DE2E0E"/>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37" name="Shape 237"/>
        <p:cNvGrpSpPr/>
        <p:nvPr/>
      </p:nvGrpSpPr>
      <p:grpSpPr>
        <a:xfrm>
          <a:off x="0" y="0"/>
          <a:ext cx="0" cy="0"/>
          <a:chOff x="0" y="0"/>
          <a:chExt cx="0" cy="0"/>
        </a:xfrm>
      </p:grpSpPr>
      <p:sp>
        <p:nvSpPr>
          <p:cNvPr id="238" name="Google Shape;238;p25"/>
          <p:cNvSpPr txBox="1"/>
          <p:nvPr/>
        </p:nvSpPr>
        <p:spPr>
          <a:xfrm>
            <a:off x="2340125" y="0"/>
            <a:ext cx="5749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latin typeface="Merriweather"/>
                <a:ea typeface="Merriweather"/>
                <a:cs typeface="Merriweather"/>
                <a:sym typeface="Merriweather"/>
              </a:rPr>
              <a:t>Detecting Gravitational Waves</a:t>
            </a:r>
            <a:endParaRPr b="1" sz="2500">
              <a:latin typeface="Merriweather"/>
              <a:ea typeface="Merriweather"/>
              <a:cs typeface="Merriweather"/>
              <a:sym typeface="Merriweather"/>
            </a:endParaRPr>
          </a:p>
        </p:txBody>
      </p:sp>
      <p:pic>
        <p:nvPicPr>
          <p:cNvPr id="239" name="Google Shape;239;p25" title="Screenshot from 2026-06-24 12-54-58.png"/>
          <p:cNvPicPr preferRelativeResize="0"/>
          <p:nvPr/>
        </p:nvPicPr>
        <p:blipFill>
          <a:blip r:embed="rId3">
            <a:alphaModFix/>
          </a:blip>
          <a:stretch>
            <a:fillRect/>
          </a:stretch>
        </p:blipFill>
        <p:spPr>
          <a:xfrm>
            <a:off x="161062" y="752000"/>
            <a:ext cx="8821874" cy="4251500"/>
          </a:xfrm>
          <a:prstGeom prst="rect">
            <a:avLst/>
          </a:prstGeom>
          <a:noFill/>
          <a:ln>
            <a:noFill/>
          </a:ln>
        </p:spPr>
      </p:pic>
      <p:pic>
        <p:nvPicPr>
          <p:cNvPr id="240" name="Google Shape;240;p25"/>
          <p:cNvPicPr preferRelativeResize="0"/>
          <p:nvPr/>
        </p:nvPicPr>
        <p:blipFill>
          <a:blip r:embed="rId4">
            <a:alphaModFix/>
          </a:blip>
          <a:stretch>
            <a:fillRect/>
          </a:stretch>
        </p:blipFill>
        <p:spPr>
          <a:xfrm>
            <a:off x="3470801" y="1017538"/>
            <a:ext cx="1650585" cy="1272775"/>
          </a:xfrm>
          <a:prstGeom prst="rect">
            <a:avLst/>
          </a:prstGeom>
          <a:noFill/>
          <a:ln>
            <a:noFill/>
          </a:ln>
        </p:spPr>
      </p:pic>
      <p:sp>
        <p:nvSpPr>
          <p:cNvPr id="241" name="Google Shape;241;p25"/>
          <p:cNvSpPr/>
          <p:nvPr/>
        </p:nvSpPr>
        <p:spPr>
          <a:xfrm>
            <a:off x="3623968" y="1734036"/>
            <a:ext cx="347100" cy="390000"/>
          </a:xfrm>
          <a:prstGeom prst="mathPlus">
            <a:avLst>
              <a:gd fmla="val 23520" name="adj1"/>
            </a:avLst>
          </a:prstGeom>
          <a:solidFill>
            <a:srgbClr val="999999"/>
          </a:solidFill>
          <a:ln cap="flat" cmpd="sng" w="15400">
            <a:solidFill>
              <a:srgbClr val="434343"/>
            </a:solidFill>
            <a:prstDash val="solid"/>
            <a:round/>
            <a:headEnd len="sm" w="sm" type="none"/>
            <a:tailEnd len="sm" w="sm" type="none"/>
          </a:ln>
        </p:spPr>
        <p:txBody>
          <a:bodyPr anchorCtr="0" anchor="ctr" bIns="147675" lIns="147675" spcFirstLastPara="1" rIns="147675" wrap="square" tIns="147675">
            <a:noAutofit/>
          </a:bodyPr>
          <a:lstStyle/>
          <a:p>
            <a:pPr indent="0" lvl="0" marL="0" rtl="0" algn="l">
              <a:spcBef>
                <a:spcPts val="0"/>
              </a:spcBef>
              <a:spcAft>
                <a:spcPts val="0"/>
              </a:spcAft>
              <a:buNone/>
            </a:pPr>
            <a:r>
              <a:t/>
            </a:r>
            <a:endParaRPr sz="2261"/>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45" name="Shape 245"/>
        <p:cNvGrpSpPr/>
        <p:nvPr/>
      </p:nvGrpSpPr>
      <p:grpSpPr>
        <a:xfrm>
          <a:off x="0" y="0"/>
          <a:ext cx="0" cy="0"/>
          <a:chOff x="0" y="0"/>
          <a:chExt cx="0" cy="0"/>
        </a:xfrm>
      </p:grpSpPr>
      <p:pic>
        <p:nvPicPr>
          <p:cNvPr id="246" name="Google Shape;246;p26"/>
          <p:cNvPicPr preferRelativeResize="0"/>
          <p:nvPr/>
        </p:nvPicPr>
        <p:blipFill>
          <a:blip r:embed="rId3">
            <a:alphaModFix/>
          </a:blip>
          <a:stretch>
            <a:fillRect/>
          </a:stretch>
        </p:blipFill>
        <p:spPr>
          <a:xfrm>
            <a:off x="837750" y="498500"/>
            <a:ext cx="7315200" cy="4552950"/>
          </a:xfrm>
          <a:prstGeom prst="rect">
            <a:avLst/>
          </a:prstGeom>
          <a:noFill/>
          <a:ln>
            <a:noFill/>
          </a:ln>
        </p:spPr>
      </p:pic>
      <p:sp>
        <p:nvSpPr>
          <p:cNvPr id="247" name="Google Shape;247;p26"/>
          <p:cNvSpPr txBox="1"/>
          <p:nvPr/>
        </p:nvSpPr>
        <p:spPr>
          <a:xfrm>
            <a:off x="1720125" y="86675"/>
            <a:ext cx="72687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Nunito ExtraBold"/>
                <a:ea typeface="Nunito ExtraBold"/>
                <a:cs typeface="Nunito ExtraBold"/>
                <a:sym typeface="Nunito ExtraBold"/>
              </a:rPr>
              <a:t>Future of GWs : A new window to the universe</a:t>
            </a:r>
            <a:endParaRPr sz="1800">
              <a:latin typeface="Nunito ExtraBold"/>
              <a:ea typeface="Nunito ExtraBold"/>
              <a:cs typeface="Nunito ExtraBold"/>
              <a:sym typeface="Nunito ExtraBold"/>
            </a:endParaRPr>
          </a:p>
        </p:txBody>
      </p:sp>
      <p:sp>
        <p:nvSpPr>
          <p:cNvPr id="248" name="Google Shape;248;p26"/>
          <p:cNvSpPr/>
          <p:nvPr/>
        </p:nvSpPr>
        <p:spPr>
          <a:xfrm>
            <a:off x="5673575" y="1105725"/>
            <a:ext cx="2259600" cy="11637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Future GW detectors -</a:t>
            </a:r>
            <a:endParaRPr>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Einstein Telescope</a:t>
            </a:r>
            <a:endParaRPr>
              <a:latin typeface="Roboto"/>
              <a:ea typeface="Roboto"/>
              <a:cs typeface="Roboto"/>
              <a:sym typeface="Roboto"/>
            </a:endParaRPr>
          </a:p>
        </p:txBody>
      </p:sp>
      <p:sp>
        <p:nvSpPr>
          <p:cNvPr id="249" name="Google Shape;249;p26"/>
          <p:cNvSpPr/>
          <p:nvPr/>
        </p:nvSpPr>
        <p:spPr>
          <a:xfrm rot="5782375">
            <a:off x="4878856" y="2818433"/>
            <a:ext cx="1624338" cy="194404"/>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53" name="Shape 253"/>
        <p:cNvGrpSpPr/>
        <p:nvPr/>
      </p:nvGrpSpPr>
      <p:grpSpPr>
        <a:xfrm>
          <a:off x="0" y="0"/>
          <a:ext cx="0" cy="0"/>
          <a:chOff x="0" y="0"/>
          <a:chExt cx="0" cy="0"/>
        </a:xfrm>
      </p:grpSpPr>
      <p:sp>
        <p:nvSpPr>
          <p:cNvPr id="254" name="Google Shape;254;p27"/>
          <p:cNvSpPr/>
          <p:nvPr/>
        </p:nvSpPr>
        <p:spPr>
          <a:xfrm>
            <a:off x="6230262" y="2254508"/>
            <a:ext cx="2657100" cy="2995800"/>
          </a:xfrm>
          <a:prstGeom prst="roundRect">
            <a:avLst>
              <a:gd fmla="val 16667" name="adj"/>
            </a:avLst>
          </a:prstGeom>
          <a:solidFill>
            <a:schemeClr val="lt1"/>
          </a:solidFill>
          <a:ln>
            <a:noFill/>
          </a:ln>
        </p:spPr>
        <p:txBody>
          <a:bodyPr anchorCtr="0" anchor="ctr" bIns="125900" lIns="125900" spcFirstLastPara="1" rIns="125900" wrap="square" tIns="125900">
            <a:noAutofit/>
          </a:bodyPr>
          <a:lstStyle/>
          <a:p>
            <a:pPr indent="0" lvl="0" marL="0" rtl="0" algn="ctr">
              <a:spcBef>
                <a:spcPts val="0"/>
              </a:spcBef>
              <a:spcAft>
                <a:spcPts val="0"/>
              </a:spcAft>
              <a:buNone/>
            </a:pPr>
            <a:r>
              <a:t/>
            </a:r>
            <a:endParaRPr sz="1928">
              <a:latin typeface="Catamaran Light"/>
              <a:ea typeface="Catamaran Light"/>
              <a:cs typeface="Catamaran Light"/>
              <a:sym typeface="Catamaran Light"/>
            </a:endParaRPr>
          </a:p>
        </p:txBody>
      </p:sp>
      <p:pic>
        <p:nvPicPr>
          <p:cNvPr id="255" name="Google Shape;255;p27"/>
          <p:cNvPicPr preferRelativeResize="0"/>
          <p:nvPr/>
        </p:nvPicPr>
        <p:blipFill>
          <a:blip r:embed="rId3">
            <a:alphaModFix/>
          </a:blip>
          <a:stretch>
            <a:fillRect/>
          </a:stretch>
        </p:blipFill>
        <p:spPr>
          <a:xfrm>
            <a:off x="6217582" y="2231218"/>
            <a:ext cx="2623274" cy="2924951"/>
          </a:xfrm>
          <a:prstGeom prst="rect">
            <a:avLst/>
          </a:prstGeom>
          <a:noFill/>
          <a:ln>
            <a:noFill/>
          </a:ln>
        </p:spPr>
      </p:pic>
      <p:sp>
        <p:nvSpPr>
          <p:cNvPr id="256" name="Google Shape;256;p27"/>
          <p:cNvSpPr txBox="1"/>
          <p:nvPr/>
        </p:nvSpPr>
        <p:spPr>
          <a:xfrm>
            <a:off x="143025" y="144525"/>
            <a:ext cx="6906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First Indirect GW detection:</a:t>
            </a:r>
            <a:endParaRPr sz="2500">
              <a:solidFill>
                <a:srgbClr val="1A1A1A"/>
              </a:solidFill>
              <a:latin typeface="Nunito ExtraBold"/>
              <a:ea typeface="Nunito ExtraBold"/>
              <a:cs typeface="Nunito ExtraBold"/>
              <a:sym typeface="Nunito ExtraBold"/>
            </a:endParaRPr>
          </a:p>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Hulse–Taylor binary pulsar (</a:t>
            </a:r>
            <a:r>
              <a:rPr lang="en" sz="1700">
                <a:solidFill>
                  <a:srgbClr val="1A1A1A"/>
                </a:solidFill>
                <a:latin typeface="Nunito ExtraBold"/>
                <a:ea typeface="Nunito ExtraBold"/>
                <a:cs typeface="Nunito ExtraBold"/>
                <a:sym typeface="Nunito ExtraBold"/>
              </a:rPr>
              <a:t>PSR 1913+16)</a:t>
            </a:r>
            <a:endParaRPr sz="1700">
              <a:solidFill>
                <a:srgbClr val="1A1A1A"/>
              </a:solidFill>
              <a:latin typeface="Nunito ExtraBold"/>
              <a:ea typeface="Nunito ExtraBold"/>
              <a:cs typeface="Nunito ExtraBold"/>
              <a:sym typeface="Nunito ExtraBold"/>
            </a:endParaRPr>
          </a:p>
        </p:txBody>
      </p:sp>
      <p:sp>
        <p:nvSpPr>
          <p:cNvPr id="257" name="Google Shape;257;p27"/>
          <p:cNvSpPr/>
          <p:nvPr/>
        </p:nvSpPr>
        <p:spPr>
          <a:xfrm>
            <a:off x="143022" y="3401285"/>
            <a:ext cx="2016900" cy="1661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38761D"/>
              </a:solidFill>
              <a:latin typeface="Nunito"/>
              <a:ea typeface="Nunito"/>
              <a:cs typeface="Nunito"/>
              <a:sym typeface="Nunito"/>
            </a:endParaRPr>
          </a:p>
        </p:txBody>
      </p:sp>
      <p:sp>
        <p:nvSpPr>
          <p:cNvPr id="258" name="Google Shape;258;p27"/>
          <p:cNvSpPr txBox="1"/>
          <p:nvPr/>
        </p:nvSpPr>
        <p:spPr>
          <a:xfrm>
            <a:off x="370072" y="3332368"/>
            <a:ext cx="150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8761D"/>
                </a:solidFill>
                <a:latin typeface="Nunito"/>
                <a:ea typeface="Nunito"/>
                <a:cs typeface="Nunito"/>
                <a:sym typeface="Nunito"/>
              </a:rPr>
              <a:t>PSR 1913+16</a:t>
            </a:r>
            <a:endParaRPr/>
          </a:p>
        </p:txBody>
      </p:sp>
      <p:pic>
        <p:nvPicPr>
          <p:cNvPr id="259" name="Google Shape;259;p27"/>
          <p:cNvPicPr preferRelativeResize="0"/>
          <p:nvPr/>
        </p:nvPicPr>
        <p:blipFill>
          <a:blip r:embed="rId4">
            <a:alphaModFix/>
          </a:blip>
          <a:stretch>
            <a:fillRect/>
          </a:stretch>
        </p:blipFill>
        <p:spPr>
          <a:xfrm>
            <a:off x="459382" y="4161518"/>
            <a:ext cx="1215233" cy="220000"/>
          </a:xfrm>
          <a:prstGeom prst="rect">
            <a:avLst/>
          </a:prstGeom>
          <a:noFill/>
          <a:ln>
            <a:noFill/>
          </a:ln>
        </p:spPr>
      </p:pic>
      <p:pic>
        <p:nvPicPr>
          <p:cNvPr id="260" name="Google Shape;260;p27"/>
          <p:cNvPicPr preferRelativeResize="0"/>
          <p:nvPr/>
        </p:nvPicPr>
        <p:blipFill>
          <a:blip r:embed="rId5">
            <a:alphaModFix/>
          </a:blip>
          <a:stretch>
            <a:fillRect/>
          </a:stretch>
        </p:blipFill>
        <p:spPr>
          <a:xfrm>
            <a:off x="258721" y="4498131"/>
            <a:ext cx="1785503" cy="372900"/>
          </a:xfrm>
          <a:prstGeom prst="rect">
            <a:avLst/>
          </a:prstGeom>
          <a:noFill/>
          <a:ln>
            <a:noFill/>
          </a:ln>
        </p:spPr>
      </p:pic>
      <p:pic>
        <p:nvPicPr>
          <p:cNvPr id="261" name="Google Shape;261;p27"/>
          <p:cNvPicPr preferRelativeResize="0"/>
          <p:nvPr/>
        </p:nvPicPr>
        <p:blipFill>
          <a:blip r:embed="rId6">
            <a:alphaModFix/>
          </a:blip>
          <a:stretch>
            <a:fillRect/>
          </a:stretch>
        </p:blipFill>
        <p:spPr>
          <a:xfrm>
            <a:off x="485904" y="3773718"/>
            <a:ext cx="1188720" cy="219456"/>
          </a:xfrm>
          <a:prstGeom prst="rect">
            <a:avLst/>
          </a:prstGeom>
          <a:noFill/>
          <a:ln>
            <a:noFill/>
          </a:ln>
        </p:spPr>
      </p:pic>
      <p:pic>
        <p:nvPicPr>
          <p:cNvPr id="262" name="Google Shape;262;p27"/>
          <p:cNvPicPr preferRelativeResize="0"/>
          <p:nvPr/>
        </p:nvPicPr>
        <p:blipFill>
          <a:blip r:embed="rId7">
            <a:alphaModFix/>
          </a:blip>
          <a:stretch>
            <a:fillRect/>
          </a:stretch>
        </p:blipFill>
        <p:spPr>
          <a:xfrm>
            <a:off x="2905256" y="4076698"/>
            <a:ext cx="2094380" cy="400200"/>
          </a:xfrm>
          <a:prstGeom prst="rect">
            <a:avLst/>
          </a:prstGeom>
          <a:noFill/>
          <a:ln>
            <a:noFill/>
          </a:ln>
        </p:spPr>
      </p:pic>
      <p:sp>
        <p:nvSpPr>
          <p:cNvPr id="263" name="Google Shape;263;p27"/>
          <p:cNvSpPr txBox="1"/>
          <p:nvPr/>
        </p:nvSpPr>
        <p:spPr>
          <a:xfrm>
            <a:off x="2265996" y="4576562"/>
            <a:ext cx="407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SemiBold"/>
                <a:ea typeface="Nunito SemiBold"/>
                <a:cs typeface="Nunito SemiBold"/>
                <a:sym typeface="Nunito SemiBold"/>
              </a:rPr>
              <a:t>(slow-motion approximation, </a:t>
            </a:r>
            <a:endParaRPr>
              <a:latin typeface="Nunito SemiBold"/>
              <a:ea typeface="Nunito SemiBold"/>
              <a:cs typeface="Nunito SemiBold"/>
              <a:sym typeface="Nunito SemiBold"/>
            </a:endParaRPr>
          </a:p>
          <a:p>
            <a:pPr indent="0" lvl="0" marL="0" rtl="0" algn="l">
              <a:spcBef>
                <a:spcPts val="0"/>
              </a:spcBef>
              <a:spcAft>
                <a:spcPts val="0"/>
              </a:spcAft>
              <a:buNone/>
            </a:pPr>
            <a:r>
              <a:rPr lang="en">
                <a:latin typeface="Nunito SemiBold"/>
                <a:ea typeface="Nunito SemiBold"/>
                <a:cs typeface="Nunito SemiBold"/>
                <a:sym typeface="Nunito SemiBold"/>
              </a:rPr>
              <a:t>on which the quadrupole formalism is based)</a:t>
            </a:r>
            <a:endParaRPr>
              <a:latin typeface="Nunito SemiBold"/>
              <a:ea typeface="Nunito SemiBold"/>
              <a:cs typeface="Nunito SemiBold"/>
              <a:sym typeface="Nunito SemiBold"/>
            </a:endParaRPr>
          </a:p>
        </p:txBody>
      </p:sp>
      <p:sp>
        <p:nvSpPr>
          <p:cNvPr id="264" name="Google Shape;264;p27"/>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5" name="Google Shape;265;p27" title="tumblr_ln7jmvtrqg1qb3iw0o1_400.gif"/>
          <p:cNvPicPr preferRelativeResize="0"/>
          <p:nvPr/>
        </p:nvPicPr>
        <p:blipFill>
          <a:blip r:embed="rId8">
            <a:alphaModFix/>
          </a:blip>
          <a:stretch>
            <a:fillRect/>
          </a:stretch>
        </p:blipFill>
        <p:spPr>
          <a:xfrm>
            <a:off x="6324175" y="125900"/>
            <a:ext cx="2660750" cy="2128600"/>
          </a:xfrm>
          <a:prstGeom prst="rect">
            <a:avLst/>
          </a:prstGeom>
          <a:noFill/>
          <a:ln>
            <a:noFill/>
          </a:ln>
        </p:spPr>
      </p:pic>
      <p:sp>
        <p:nvSpPr>
          <p:cNvPr id="266" name="Google Shape;266;p27"/>
          <p:cNvSpPr txBox="1"/>
          <p:nvPr/>
        </p:nvSpPr>
        <p:spPr>
          <a:xfrm>
            <a:off x="143025" y="1266875"/>
            <a:ext cx="61812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Nunito SemiBold"/>
              <a:buChar char="●"/>
            </a:pPr>
            <a:r>
              <a:rPr lang="en">
                <a:latin typeface="Nunito SemiBold"/>
                <a:ea typeface="Nunito SemiBold"/>
                <a:cs typeface="Nunito SemiBold"/>
                <a:sym typeface="Nunito SemiBold"/>
              </a:rPr>
              <a:t>Discovered in 1974; binary neutron-star system: one star is a millisecond pulsar </a:t>
            </a:r>
            <a:endParaRPr>
              <a:latin typeface="Nunito SemiBold"/>
              <a:ea typeface="Nunito SemiBold"/>
              <a:cs typeface="Nunito SemiBold"/>
              <a:sym typeface="Nunito SemiBold"/>
            </a:endParaRPr>
          </a:p>
          <a:p>
            <a:pPr indent="0" lvl="0" marL="457200" rtl="0" algn="l">
              <a:spcBef>
                <a:spcPts val="0"/>
              </a:spcBef>
              <a:spcAft>
                <a:spcPts val="0"/>
              </a:spcAft>
              <a:buNone/>
            </a:pPr>
            <a:r>
              <a:t/>
            </a:r>
            <a:endParaRPr>
              <a:latin typeface="Nunito SemiBold"/>
              <a:ea typeface="Nunito SemiBold"/>
              <a:cs typeface="Nunito SemiBold"/>
              <a:sym typeface="Nunito SemiBold"/>
            </a:endParaRPr>
          </a:p>
          <a:p>
            <a:pPr indent="-317500" lvl="0" marL="457200" rtl="0" algn="l">
              <a:spcBef>
                <a:spcPts val="0"/>
              </a:spcBef>
              <a:spcAft>
                <a:spcPts val="0"/>
              </a:spcAft>
              <a:buSzPts val="1400"/>
              <a:buFont typeface="Nunito SemiBold"/>
              <a:buChar char="●"/>
            </a:pPr>
            <a:r>
              <a:rPr lang="en">
                <a:latin typeface="Nunito SemiBold"/>
                <a:ea typeface="Nunito SemiBold"/>
                <a:cs typeface="Nunito SemiBold"/>
                <a:sym typeface="Nunito SemiBold"/>
              </a:rPr>
              <a:t>Orbital period: ~7.75 hours</a:t>
            </a:r>
            <a:endParaRPr>
              <a:latin typeface="Nunito SemiBold"/>
              <a:ea typeface="Nunito SemiBold"/>
              <a:cs typeface="Nunito SemiBold"/>
              <a:sym typeface="Nunito SemiBold"/>
            </a:endParaRPr>
          </a:p>
          <a:p>
            <a:pPr indent="0" lvl="0" marL="457200" rtl="0" algn="l">
              <a:spcBef>
                <a:spcPts val="0"/>
              </a:spcBef>
              <a:spcAft>
                <a:spcPts val="0"/>
              </a:spcAft>
              <a:buNone/>
            </a:pPr>
            <a:r>
              <a:t/>
            </a:r>
            <a:endParaRPr>
              <a:latin typeface="Nunito SemiBold"/>
              <a:ea typeface="Nunito SemiBold"/>
              <a:cs typeface="Nunito SemiBold"/>
              <a:sym typeface="Nunito SemiBold"/>
            </a:endParaRPr>
          </a:p>
          <a:p>
            <a:pPr indent="-317500" lvl="0" marL="457200" rtl="0" algn="l">
              <a:spcBef>
                <a:spcPts val="0"/>
              </a:spcBef>
              <a:spcAft>
                <a:spcPts val="0"/>
              </a:spcAft>
              <a:buSzPts val="1400"/>
              <a:buFont typeface="Nunito SemiBold"/>
              <a:buChar char="●"/>
            </a:pPr>
            <a:r>
              <a:rPr lang="en">
                <a:latin typeface="Nunito SemiBold"/>
                <a:ea typeface="Nunito SemiBold"/>
                <a:cs typeface="Nunito SemiBold"/>
                <a:sym typeface="Nunito SemiBold"/>
              </a:rPr>
              <a:t>Eccentric orbit → strong relativistic effects</a:t>
            </a:r>
            <a:endParaRPr>
              <a:latin typeface="Nunito SemiBold"/>
              <a:ea typeface="Nunito SemiBold"/>
              <a:cs typeface="Nunito SemiBold"/>
              <a:sym typeface="Nunito SemiBold"/>
            </a:endParaRPr>
          </a:p>
          <a:p>
            <a:pPr indent="0" lvl="0" marL="457200" rtl="0" algn="l">
              <a:spcBef>
                <a:spcPts val="0"/>
              </a:spcBef>
              <a:spcAft>
                <a:spcPts val="0"/>
              </a:spcAft>
              <a:buNone/>
            </a:pPr>
            <a:r>
              <a:t/>
            </a:r>
            <a:endParaRPr>
              <a:latin typeface="Nunito SemiBold"/>
              <a:ea typeface="Nunito SemiBold"/>
              <a:cs typeface="Nunito SemiBold"/>
              <a:sym typeface="Nunito SemiBold"/>
            </a:endParaRPr>
          </a:p>
          <a:p>
            <a:pPr indent="-317500" lvl="0" marL="457200" rtl="0" algn="l">
              <a:spcBef>
                <a:spcPts val="0"/>
              </a:spcBef>
              <a:spcAft>
                <a:spcPts val="0"/>
              </a:spcAft>
              <a:buSzPts val="1400"/>
              <a:buFont typeface="Nunito SemiBold"/>
              <a:buChar char="●"/>
            </a:pPr>
            <a:r>
              <a:rPr lang="en">
                <a:latin typeface="Nunito SemiBold"/>
                <a:ea typeface="Nunito SemiBold"/>
                <a:cs typeface="Nunito SemiBold"/>
                <a:sym typeface="Nunito SemiBold"/>
              </a:rPr>
              <a:t>Provided the first evidence that gravitational waves carry energy</a:t>
            </a:r>
            <a:endParaRPr>
              <a:latin typeface="Nunito SemiBold"/>
              <a:ea typeface="Nunito SemiBold"/>
              <a:cs typeface="Nunito SemiBold"/>
              <a:sym typeface="Nunito SemiBold"/>
            </a:endParaRP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8"/>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72" name="Google Shape;272;p28"/>
          <p:cNvSpPr txBox="1"/>
          <p:nvPr/>
        </p:nvSpPr>
        <p:spPr>
          <a:xfrm>
            <a:off x="367225" y="207975"/>
            <a:ext cx="9144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1"/>
                </a:solidFill>
                <a:latin typeface="Nunito ExtraBold"/>
                <a:ea typeface="Nunito ExtraBold"/>
                <a:cs typeface="Nunito ExtraBold"/>
                <a:sym typeface="Nunito ExtraBold"/>
              </a:rPr>
              <a:t>Gravitational Waves: </a:t>
            </a:r>
            <a:r>
              <a:rPr lang="en" sz="2100">
                <a:solidFill>
                  <a:schemeClr val="dk1"/>
                </a:solidFill>
                <a:latin typeface="Nunito ExtraBold"/>
                <a:ea typeface="Nunito ExtraBold"/>
                <a:cs typeface="Nunito ExtraBold"/>
                <a:sym typeface="Nunito ExtraBold"/>
              </a:rPr>
              <a:t>Template banks + Parameter Estimation</a:t>
            </a:r>
            <a:endParaRPr sz="2100">
              <a:solidFill>
                <a:schemeClr val="dk1"/>
              </a:solidFill>
              <a:latin typeface="Nunito ExtraBold"/>
              <a:ea typeface="Nunito ExtraBold"/>
              <a:cs typeface="Nunito ExtraBold"/>
              <a:sym typeface="Nunito ExtraBold"/>
            </a:endParaRPr>
          </a:p>
        </p:txBody>
      </p:sp>
      <p:pic>
        <p:nvPicPr>
          <p:cNvPr id="273" name="Google Shape;273;p28"/>
          <p:cNvPicPr preferRelativeResize="0"/>
          <p:nvPr/>
        </p:nvPicPr>
        <p:blipFill>
          <a:blip r:embed="rId3">
            <a:alphaModFix/>
          </a:blip>
          <a:stretch>
            <a:fillRect/>
          </a:stretch>
        </p:blipFill>
        <p:spPr>
          <a:xfrm>
            <a:off x="84950" y="847116"/>
            <a:ext cx="3345000" cy="3416100"/>
          </a:xfrm>
          <a:prstGeom prst="roundRect">
            <a:avLst>
              <a:gd fmla="val 16667" name="adj"/>
            </a:avLst>
          </a:prstGeom>
          <a:noFill/>
          <a:ln>
            <a:noFill/>
          </a:ln>
        </p:spPr>
      </p:pic>
      <p:pic>
        <p:nvPicPr>
          <p:cNvPr id="274" name="Google Shape;274;p28"/>
          <p:cNvPicPr preferRelativeResize="0"/>
          <p:nvPr/>
        </p:nvPicPr>
        <p:blipFill>
          <a:blip r:embed="rId4">
            <a:alphaModFix/>
          </a:blip>
          <a:stretch>
            <a:fillRect/>
          </a:stretch>
        </p:blipFill>
        <p:spPr>
          <a:xfrm>
            <a:off x="6240225" y="1509891"/>
            <a:ext cx="2776800" cy="1777500"/>
          </a:xfrm>
          <a:prstGeom prst="roundRect">
            <a:avLst>
              <a:gd fmla="val 16667" name="adj"/>
            </a:avLst>
          </a:prstGeom>
          <a:noFill/>
          <a:ln>
            <a:noFill/>
          </a:ln>
        </p:spPr>
      </p:pic>
      <p:sp>
        <p:nvSpPr>
          <p:cNvPr id="275" name="Google Shape;275;p28"/>
          <p:cNvSpPr/>
          <p:nvPr/>
        </p:nvSpPr>
        <p:spPr>
          <a:xfrm>
            <a:off x="3474925" y="1935741"/>
            <a:ext cx="2776800" cy="14568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Black"/>
                <a:ea typeface="Nunito Black"/>
                <a:cs typeface="Nunito Black"/>
                <a:sym typeface="Nunito Black"/>
              </a:rPr>
              <a:t>Parameter</a:t>
            </a:r>
            <a:endParaRPr>
              <a:solidFill>
                <a:schemeClr val="dk1"/>
              </a:solidFill>
              <a:latin typeface="Nunito Black"/>
              <a:ea typeface="Nunito Black"/>
              <a:cs typeface="Nunito Black"/>
              <a:sym typeface="Nunito Black"/>
            </a:endParaRPr>
          </a:p>
          <a:p>
            <a:pPr indent="0" lvl="0" marL="0" rtl="0" algn="ctr">
              <a:spcBef>
                <a:spcPts val="0"/>
              </a:spcBef>
              <a:spcAft>
                <a:spcPts val="0"/>
              </a:spcAft>
              <a:buNone/>
            </a:pPr>
            <a:r>
              <a:rPr lang="en">
                <a:solidFill>
                  <a:schemeClr val="dk1"/>
                </a:solidFill>
                <a:latin typeface="Nunito Black"/>
                <a:ea typeface="Nunito Black"/>
                <a:cs typeface="Nunito Black"/>
                <a:sym typeface="Nunito Black"/>
              </a:rPr>
              <a:t>Estimation</a:t>
            </a:r>
            <a:endParaRPr>
              <a:solidFill>
                <a:schemeClr val="dk1"/>
              </a:solidFill>
              <a:latin typeface="Nunito Black"/>
              <a:ea typeface="Nunito Black"/>
              <a:cs typeface="Nunito Black"/>
              <a:sym typeface="Nunito Black"/>
            </a:endParaRPr>
          </a:p>
        </p:txBody>
      </p:sp>
      <p:grpSp>
        <p:nvGrpSpPr>
          <p:cNvPr id="276" name="Google Shape;276;p28"/>
          <p:cNvGrpSpPr/>
          <p:nvPr/>
        </p:nvGrpSpPr>
        <p:grpSpPr>
          <a:xfrm>
            <a:off x="256050" y="4183625"/>
            <a:ext cx="3160500" cy="869400"/>
            <a:chOff x="326000" y="4183625"/>
            <a:chExt cx="3160500" cy="869400"/>
          </a:xfrm>
        </p:grpSpPr>
        <p:grpSp>
          <p:nvGrpSpPr>
            <p:cNvPr id="277" name="Google Shape;277;p28"/>
            <p:cNvGrpSpPr/>
            <p:nvPr/>
          </p:nvGrpSpPr>
          <p:grpSpPr>
            <a:xfrm>
              <a:off x="326000" y="4183625"/>
              <a:ext cx="3160500" cy="869400"/>
              <a:chOff x="326000" y="4183625"/>
              <a:chExt cx="3160500" cy="869400"/>
            </a:xfrm>
          </p:grpSpPr>
          <p:sp>
            <p:nvSpPr>
              <p:cNvPr id="278" name="Google Shape;278;p28"/>
              <p:cNvSpPr/>
              <p:nvPr/>
            </p:nvSpPr>
            <p:spPr>
              <a:xfrm>
                <a:off x="326000" y="4183625"/>
                <a:ext cx="3160500" cy="869400"/>
              </a:xfrm>
              <a:prstGeom prst="roundRect">
                <a:avLst>
                  <a:gd fmla="val 16667" name="adj"/>
                </a:avLst>
              </a:prstGeom>
              <a:solidFill>
                <a:srgbClr val="4C5E81"/>
              </a:solidFill>
              <a:ln cap="flat" cmpd="sng" w="9525">
                <a:solidFill>
                  <a:srgbClr val="CAD3E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Catamaran Light"/>
                  <a:ea typeface="Catamaran Light"/>
                  <a:cs typeface="Catamaran Light"/>
                  <a:sym typeface="Catamaran Light"/>
                </a:endParaRPr>
              </a:p>
            </p:txBody>
          </p:sp>
          <p:sp>
            <p:nvSpPr>
              <p:cNvPr id="279" name="Google Shape;279;p28"/>
              <p:cNvSpPr txBox="1"/>
              <p:nvPr/>
            </p:nvSpPr>
            <p:spPr>
              <a:xfrm>
                <a:off x="438150" y="4333875"/>
                <a:ext cx="2984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FFFFF"/>
                    </a:solidFill>
                    <a:latin typeface="Nunito"/>
                    <a:ea typeface="Nunito"/>
                    <a:cs typeface="Nunito"/>
                    <a:sym typeface="Nunito"/>
                  </a:rPr>
                  <a:t>Theory:</a:t>
                </a:r>
                <a:endParaRPr b="1" sz="2400">
                  <a:solidFill>
                    <a:srgbClr val="FFFFFF"/>
                  </a:solidFill>
                  <a:latin typeface="Nunito"/>
                  <a:ea typeface="Nunito"/>
                  <a:cs typeface="Nunito"/>
                  <a:sym typeface="Nunito"/>
                </a:endParaRPr>
              </a:p>
            </p:txBody>
          </p:sp>
        </p:grpSp>
        <p:pic>
          <p:nvPicPr>
            <p:cNvPr id="280" name="Google Shape;280;p28"/>
            <p:cNvPicPr preferRelativeResize="0"/>
            <p:nvPr/>
          </p:nvPicPr>
          <p:blipFill>
            <a:blip r:embed="rId5">
              <a:alphaModFix/>
            </a:blip>
            <a:stretch>
              <a:fillRect/>
            </a:stretch>
          </p:blipFill>
          <p:spPr>
            <a:xfrm>
              <a:off x="1890725" y="4421475"/>
              <a:ext cx="1467300" cy="378900"/>
            </a:xfrm>
            <a:prstGeom prst="rect">
              <a:avLst/>
            </a:prstGeom>
            <a:noFill/>
            <a:ln>
              <a:noFill/>
            </a:ln>
          </p:spPr>
        </p:pic>
      </p:grpSp>
      <p:grpSp>
        <p:nvGrpSpPr>
          <p:cNvPr id="281" name="Google Shape;281;p28"/>
          <p:cNvGrpSpPr/>
          <p:nvPr/>
        </p:nvGrpSpPr>
        <p:grpSpPr>
          <a:xfrm>
            <a:off x="5830581" y="4176225"/>
            <a:ext cx="3160500" cy="869400"/>
            <a:chOff x="4898000" y="4176225"/>
            <a:chExt cx="3160500" cy="869400"/>
          </a:xfrm>
        </p:grpSpPr>
        <p:sp>
          <p:nvSpPr>
            <p:cNvPr id="282" name="Google Shape;282;p28"/>
            <p:cNvSpPr/>
            <p:nvPr/>
          </p:nvSpPr>
          <p:spPr>
            <a:xfrm>
              <a:off x="4898000" y="4176225"/>
              <a:ext cx="3160500" cy="869400"/>
            </a:xfrm>
            <a:prstGeom prst="roundRect">
              <a:avLst>
                <a:gd fmla="val 16667" name="adj"/>
              </a:avLst>
            </a:prstGeom>
            <a:solidFill>
              <a:srgbClr val="FF9648"/>
            </a:solidFill>
            <a:ln cap="flat" cmpd="sng" w="9525">
              <a:solidFill>
                <a:srgbClr val="CAD3E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Catamaran Light"/>
                <a:ea typeface="Catamaran Light"/>
                <a:cs typeface="Catamaran Light"/>
                <a:sym typeface="Catamaran Light"/>
              </a:endParaRPr>
            </a:p>
          </p:txBody>
        </p:sp>
        <p:sp>
          <p:nvSpPr>
            <p:cNvPr id="283" name="Google Shape;283;p28"/>
            <p:cNvSpPr txBox="1"/>
            <p:nvPr/>
          </p:nvSpPr>
          <p:spPr>
            <a:xfrm>
              <a:off x="5053750" y="4364375"/>
              <a:ext cx="2860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FFFFF"/>
                  </a:solidFill>
                  <a:latin typeface="Nunito"/>
                  <a:ea typeface="Nunito"/>
                  <a:cs typeface="Nunito"/>
                  <a:sym typeface="Nunito"/>
                </a:rPr>
                <a:t>Data:</a:t>
              </a:r>
              <a:endParaRPr b="1" sz="2400">
                <a:solidFill>
                  <a:srgbClr val="FFFFFF"/>
                </a:solidFill>
                <a:latin typeface="Nunito"/>
                <a:ea typeface="Nunito"/>
                <a:cs typeface="Nunito"/>
                <a:sym typeface="Nunito"/>
              </a:endParaRPr>
            </a:p>
          </p:txBody>
        </p:sp>
        <p:pic>
          <p:nvPicPr>
            <p:cNvPr id="284" name="Google Shape;284;p28"/>
            <p:cNvPicPr preferRelativeResize="0"/>
            <p:nvPr/>
          </p:nvPicPr>
          <p:blipFill>
            <a:blip r:embed="rId6">
              <a:alphaModFix/>
            </a:blip>
            <a:stretch>
              <a:fillRect/>
            </a:stretch>
          </p:blipFill>
          <p:spPr>
            <a:xfrm>
              <a:off x="6302600" y="4258088"/>
              <a:ext cx="1121800" cy="70485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88" name="Shape 288"/>
        <p:cNvGrpSpPr/>
        <p:nvPr/>
      </p:nvGrpSpPr>
      <p:grpSpPr>
        <a:xfrm>
          <a:off x="0" y="0"/>
          <a:ext cx="0" cy="0"/>
          <a:chOff x="0" y="0"/>
          <a:chExt cx="0" cy="0"/>
        </a:xfrm>
      </p:grpSpPr>
      <p:pic>
        <p:nvPicPr>
          <p:cNvPr id="289" name="Google Shape;289;p29"/>
          <p:cNvPicPr preferRelativeResize="0"/>
          <p:nvPr/>
        </p:nvPicPr>
        <p:blipFill>
          <a:blip r:embed="rId3">
            <a:alphaModFix/>
          </a:blip>
          <a:stretch>
            <a:fillRect/>
          </a:stretch>
        </p:blipFill>
        <p:spPr>
          <a:xfrm>
            <a:off x="2109000" y="577500"/>
            <a:ext cx="4212300" cy="3696600"/>
          </a:xfrm>
          <a:prstGeom prst="roundRect">
            <a:avLst>
              <a:gd fmla="val 16667" name="adj"/>
            </a:avLst>
          </a:prstGeom>
          <a:noFill/>
          <a:ln>
            <a:noFill/>
          </a:ln>
        </p:spPr>
      </p:pic>
      <p:sp>
        <p:nvSpPr>
          <p:cNvPr id="290" name="Google Shape;290;p29"/>
          <p:cNvSpPr/>
          <p:nvPr/>
        </p:nvSpPr>
        <p:spPr>
          <a:xfrm>
            <a:off x="51515" y="1985225"/>
            <a:ext cx="1770000" cy="660600"/>
          </a:xfrm>
          <a:prstGeom prst="roundRect">
            <a:avLst>
              <a:gd fmla="val 16667" name="adj"/>
            </a:avLst>
          </a:prstGeom>
          <a:solidFill>
            <a:schemeClr val="lt1"/>
          </a:solid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0000FF"/>
              </a:solidFill>
              <a:latin typeface="Nunito"/>
              <a:ea typeface="Nunito"/>
              <a:cs typeface="Nunito"/>
              <a:sym typeface="Nunito"/>
            </a:endParaRPr>
          </a:p>
          <a:p>
            <a:pPr indent="0" lvl="0" marL="0" rtl="0" algn="ctr">
              <a:spcBef>
                <a:spcPts val="0"/>
              </a:spcBef>
              <a:spcAft>
                <a:spcPts val="0"/>
              </a:spcAft>
              <a:buNone/>
            </a:pPr>
            <a:r>
              <a:rPr b="1" lang="en">
                <a:solidFill>
                  <a:srgbClr val="0000FF"/>
                </a:solidFill>
                <a:latin typeface="Nunito"/>
                <a:ea typeface="Nunito"/>
                <a:cs typeface="Nunito"/>
                <a:sym typeface="Nunito"/>
              </a:rPr>
              <a:t>Post-Newtonian</a:t>
            </a:r>
            <a:endParaRPr b="1">
              <a:solidFill>
                <a:srgbClr val="0000FF"/>
              </a:solidFill>
              <a:latin typeface="Nunito"/>
              <a:ea typeface="Nunito"/>
              <a:cs typeface="Nunito"/>
              <a:sym typeface="Nunito"/>
            </a:endParaRPr>
          </a:p>
          <a:p>
            <a:pPr indent="0" lvl="0" marL="0" rtl="0" algn="ctr">
              <a:spcBef>
                <a:spcPts val="0"/>
              </a:spcBef>
              <a:spcAft>
                <a:spcPts val="0"/>
              </a:spcAft>
              <a:buNone/>
            </a:pPr>
            <a:r>
              <a:rPr b="1" lang="en">
                <a:solidFill>
                  <a:srgbClr val="0000FF"/>
                </a:solidFill>
                <a:latin typeface="Nunito"/>
                <a:ea typeface="Nunito"/>
                <a:cs typeface="Nunito"/>
                <a:sym typeface="Nunito"/>
              </a:rPr>
              <a:t>Theory</a:t>
            </a:r>
            <a:endParaRPr b="1">
              <a:solidFill>
                <a:srgbClr val="0000FF"/>
              </a:solidFill>
              <a:latin typeface="Nunito"/>
              <a:ea typeface="Nunito"/>
              <a:cs typeface="Nunito"/>
              <a:sym typeface="Nunito"/>
            </a:endParaRPr>
          </a:p>
          <a:p>
            <a:pPr indent="0" lvl="0" marL="0" rtl="0" algn="ctr">
              <a:spcBef>
                <a:spcPts val="0"/>
              </a:spcBef>
              <a:spcAft>
                <a:spcPts val="0"/>
              </a:spcAft>
              <a:buNone/>
            </a:pPr>
            <a:r>
              <a:t/>
            </a:r>
            <a:endParaRPr b="1" sz="1000">
              <a:solidFill>
                <a:srgbClr val="0000FF"/>
              </a:solidFill>
              <a:latin typeface="Nunito"/>
              <a:ea typeface="Nunito"/>
              <a:cs typeface="Nunito"/>
              <a:sym typeface="Nunito"/>
            </a:endParaRPr>
          </a:p>
        </p:txBody>
      </p:sp>
      <p:sp>
        <p:nvSpPr>
          <p:cNvPr id="291" name="Google Shape;291;p29"/>
          <p:cNvSpPr/>
          <p:nvPr/>
        </p:nvSpPr>
        <p:spPr>
          <a:xfrm>
            <a:off x="7074950" y="1832525"/>
            <a:ext cx="1498500" cy="529500"/>
          </a:xfrm>
          <a:prstGeom prst="roundRect">
            <a:avLst>
              <a:gd fmla="val 16667" name="adj"/>
            </a:avLst>
          </a:prstGeom>
          <a:solidFill>
            <a:schemeClr val="lt1"/>
          </a:solid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Nunito"/>
                <a:ea typeface="Nunito"/>
                <a:cs typeface="Nunito"/>
                <a:sym typeface="Nunito"/>
              </a:rPr>
              <a:t>Numerical Rel.</a:t>
            </a:r>
            <a:endParaRPr b="1">
              <a:solidFill>
                <a:srgbClr val="FF0000"/>
              </a:solidFill>
              <a:latin typeface="Nunito"/>
              <a:ea typeface="Nunito"/>
              <a:cs typeface="Nunito"/>
              <a:sym typeface="Nunito"/>
            </a:endParaRPr>
          </a:p>
        </p:txBody>
      </p:sp>
      <p:sp>
        <p:nvSpPr>
          <p:cNvPr id="292" name="Google Shape;292;p29"/>
          <p:cNvSpPr/>
          <p:nvPr/>
        </p:nvSpPr>
        <p:spPr>
          <a:xfrm>
            <a:off x="6941150" y="730850"/>
            <a:ext cx="1632300" cy="660600"/>
          </a:xfrm>
          <a:prstGeom prst="roundRect">
            <a:avLst>
              <a:gd fmla="val 16667" name="adj"/>
            </a:avLst>
          </a:prstGeom>
          <a:solidFill>
            <a:schemeClr val="lt1"/>
          </a:solidFill>
          <a:ln cap="flat" cmpd="sng" w="19050">
            <a:solidFill>
              <a:srgbClr val="FF80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solidFill>
                <a:srgbClr val="00FFFF"/>
              </a:solidFill>
              <a:latin typeface="Merriweather"/>
              <a:ea typeface="Merriweather"/>
              <a:cs typeface="Merriweather"/>
              <a:sym typeface="Merriweather"/>
            </a:endParaRPr>
          </a:p>
          <a:p>
            <a:pPr indent="0" lvl="0" marL="0" rtl="0" algn="ctr">
              <a:spcBef>
                <a:spcPts val="0"/>
              </a:spcBef>
              <a:spcAft>
                <a:spcPts val="0"/>
              </a:spcAft>
              <a:buNone/>
            </a:pPr>
            <a:r>
              <a:rPr b="1" lang="en" sz="1300">
                <a:solidFill>
                  <a:srgbClr val="FF0000"/>
                </a:solidFill>
                <a:latin typeface="Nunito"/>
                <a:ea typeface="Nunito"/>
                <a:cs typeface="Nunito"/>
                <a:sym typeface="Nunito"/>
              </a:rPr>
              <a:t>BH Perturbation Theory</a:t>
            </a:r>
            <a:endParaRPr b="1" sz="1300">
              <a:solidFill>
                <a:srgbClr val="FF0000"/>
              </a:solidFill>
              <a:latin typeface="Nunito"/>
              <a:ea typeface="Nunito"/>
              <a:cs typeface="Nunito"/>
              <a:sym typeface="Nunito"/>
            </a:endParaRPr>
          </a:p>
          <a:p>
            <a:pPr indent="0" lvl="0" marL="0" rtl="0" algn="ctr">
              <a:spcBef>
                <a:spcPts val="0"/>
              </a:spcBef>
              <a:spcAft>
                <a:spcPts val="0"/>
              </a:spcAft>
              <a:buNone/>
            </a:pPr>
            <a:r>
              <a:t/>
            </a:r>
            <a:endParaRPr b="1">
              <a:latin typeface="Nunito"/>
              <a:ea typeface="Nunito"/>
              <a:cs typeface="Nunito"/>
              <a:sym typeface="Nunito"/>
            </a:endParaRPr>
          </a:p>
        </p:txBody>
      </p:sp>
      <p:sp>
        <p:nvSpPr>
          <p:cNvPr id="293" name="Google Shape;293;p29"/>
          <p:cNvSpPr txBox="1"/>
          <p:nvPr/>
        </p:nvSpPr>
        <p:spPr>
          <a:xfrm>
            <a:off x="3271000" y="67850"/>
            <a:ext cx="6838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GWs : Methods to compute templates</a:t>
            </a:r>
            <a:endParaRPr sz="2500">
              <a:solidFill>
                <a:srgbClr val="1A1A1A"/>
              </a:solidFill>
              <a:latin typeface="Nunito ExtraBold"/>
              <a:ea typeface="Nunito ExtraBold"/>
              <a:cs typeface="Nunito ExtraBold"/>
              <a:sym typeface="Nunito ExtraBold"/>
            </a:endParaRPr>
          </a:p>
        </p:txBody>
      </p:sp>
      <p:cxnSp>
        <p:nvCxnSpPr>
          <p:cNvPr id="294" name="Google Shape;294;p29"/>
          <p:cNvCxnSpPr>
            <a:stCxn id="290" idx="0"/>
          </p:cNvCxnSpPr>
          <p:nvPr/>
        </p:nvCxnSpPr>
        <p:spPr>
          <a:xfrm flipH="1" rot="10800000">
            <a:off x="936515" y="1570925"/>
            <a:ext cx="1586100" cy="414300"/>
          </a:xfrm>
          <a:prstGeom prst="straightConnector1">
            <a:avLst/>
          </a:prstGeom>
          <a:noFill/>
          <a:ln cap="flat" cmpd="sng" w="19050">
            <a:solidFill>
              <a:srgbClr val="7DFF29"/>
            </a:solidFill>
            <a:prstDash val="dot"/>
            <a:round/>
            <a:headEnd len="med" w="med" type="none"/>
            <a:tailEnd len="med" w="med" type="triangle"/>
          </a:ln>
        </p:spPr>
      </p:cxnSp>
      <p:cxnSp>
        <p:nvCxnSpPr>
          <p:cNvPr id="295" name="Google Shape;295;p29"/>
          <p:cNvCxnSpPr>
            <a:stCxn id="292" idx="1"/>
          </p:cNvCxnSpPr>
          <p:nvPr/>
        </p:nvCxnSpPr>
        <p:spPr>
          <a:xfrm flipH="1">
            <a:off x="5768150" y="1061150"/>
            <a:ext cx="1173000" cy="420600"/>
          </a:xfrm>
          <a:prstGeom prst="straightConnector1">
            <a:avLst/>
          </a:prstGeom>
          <a:noFill/>
          <a:ln cap="flat" cmpd="sng" w="19050">
            <a:solidFill>
              <a:srgbClr val="FF9648"/>
            </a:solidFill>
            <a:prstDash val="dot"/>
            <a:round/>
            <a:headEnd len="med" w="med" type="none"/>
            <a:tailEnd len="med" w="med" type="triangle"/>
          </a:ln>
        </p:spPr>
      </p:cxnSp>
      <p:cxnSp>
        <p:nvCxnSpPr>
          <p:cNvPr id="296" name="Google Shape;296;p29"/>
          <p:cNvCxnSpPr>
            <a:stCxn id="291" idx="1"/>
          </p:cNvCxnSpPr>
          <p:nvPr/>
        </p:nvCxnSpPr>
        <p:spPr>
          <a:xfrm rot="10800000">
            <a:off x="4461050" y="1548575"/>
            <a:ext cx="2613900" cy="548700"/>
          </a:xfrm>
          <a:prstGeom prst="straightConnector1">
            <a:avLst/>
          </a:prstGeom>
          <a:noFill/>
          <a:ln cap="flat" cmpd="sng" w="19050">
            <a:solidFill>
              <a:srgbClr val="FF00FF"/>
            </a:solidFill>
            <a:prstDash val="dot"/>
            <a:round/>
            <a:headEnd len="med" w="med" type="none"/>
            <a:tailEnd len="med" w="med" type="triangle"/>
          </a:ln>
        </p:spPr>
      </p:cxnSp>
      <p:sp>
        <p:nvSpPr>
          <p:cNvPr id="297" name="Google Shape;297;p29"/>
          <p:cNvSpPr txBox="1"/>
          <p:nvPr/>
        </p:nvSpPr>
        <p:spPr>
          <a:xfrm>
            <a:off x="112425" y="4274100"/>
            <a:ext cx="5419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0000FF"/>
                </a:solidFill>
                <a:latin typeface="Nunito"/>
                <a:ea typeface="Nunito"/>
                <a:cs typeface="Nunito"/>
                <a:sym typeface="Nunito"/>
              </a:rPr>
              <a:t>Eccentricity, precession, Env effects . . . </a:t>
            </a:r>
            <a:endParaRPr b="1" sz="2200">
              <a:solidFill>
                <a:srgbClr val="0000FF"/>
              </a:solidFill>
              <a:latin typeface="Nunito"/>
              <a:ea typeface="Nunito"/>
              <a:cs typeface="Nunito"/>
              <a:sym typeface="Nunito"/>
            </a:endParaRPr>
          </a:p>
          <a:p>
            <a:pPr indent="0" lvl="0" marL="0" rtl="0" algn="l">
              <a:spcBef>
                <a:spcPts val="0"/>
              </a:spcBef>
              <a:spcAft>
                <a:spcPts val="0"/>
              </a:spcAft>
              <a:buNone/>
            </a:pPr>
            <a:r>
              <a:rPr b="1" lang="en" sz="2200">
                <a:solidFill>
                  <a:srgbClr val="0000FF"/>
                </a:solidFill>
                <a:latin typeface="Nunito"/>
                <a:ea typeface="Nunito"/>
                <a:cs typeface="Nunito"/>
                <a:sym typeface="Nunito"/>
              </a:rPr>
              <a:t>=&gt; correct template/needle!</a:t>
            </a:r>
            <a:endParaRPr/>
          </a:p>
        </p:txBody>
      </p:sp>
      <p:grpSp>
        <p:nvGrpSpPr>
          <p:cNvPr id="298" name="Google Shape;298;p29"/>
          <p:cNvGrpSpPr/>
          <p:nvPr/>
        </p:nvGrpSpPr>
        <p:grpSpPr>
          <a:xfrm>
            <a:off x="112429" y="67846"/>
            <a:ext cx="2410197" cy="663004"/>
            <a:chOff x="326000" y="4183625"/>
            <a:chExt cx="3160500" cy="869400"/>
          </a:xfrm>
        </p:grpSpPr>
        <p:grpSp>
          <p:nvGrpSpPr>
            <p:cNvPr id="299" name="Google Shape;299;p29"/>
            <p:cNvGrpSpPr/>
            <p:nvPr/>
          </p:nvGrpSpPr>
          <p:grpSpPr>
            <a:xfrm>
              <a:off x="326000" y="4183625"/>
              <a:ext cx="3160500" cy="869400"/>
              <a:chOff x="326000" y="4183625"/>
              <a:chExt cx="3160500" cy="869400"/>
            </a:xfrm>
          </p:grpSpPr>
          <p:sp>
            <p:nvSpPr>
              <p:cNvPr id="300" name="Google Shape;300;p29"/>
              <p:cNvSpPr/>
              <p:nvPr/>
            </p:nvSpPr>
            <p:spPr>
              <a:xfrm>
                <a:off x="326000" y="4183625"/>
                <a:ext cx="3160500" cy="869400"/>
              </a:xfrm>
              <a:prstGeom prst="roundRect">
                <a:avLst>
                  <a:gd fmla="val 16667" name="adj"/>
                </a:avLst>
              </a:prstGeom>
              <a:solidFill>
                <a:srgbClr val="4C5E81"/>
              </a:solidFill>
              <a:ln cap="flat" cmpd="sng" w="7275">
                <a:solidFill>
                  <a:srgbClr val="CAD3E2"/>
                </a:solidFill>
                <a:prstDash val="solid"/>
                <a:round/>
                <a:headEnd len="sm" w="sm" type="none"/>
                <a:tailEnd len="sm" w="sm" type="none"/>
              </a:ln>
            </p:spPr>
            <p:txBody>
              <a:bodyPr anchorCtr="0" anchor="ctr" bIns="69725" lIns="69725" spcFirstLastPara="1" rIns="69725" wrap="square" tIns="69725">
                <a:noAutofit/>
              </a:bodyPr>
              <a:lstStyle/>
              <a:p>
                <a:pPr indent="0" lvl="0" marL="0" rtl="0" algn="ctr">
                  <a:spcBef>
                    <a:spcPts val="0"/>
                  </a:spcBef>
                  <a:spcAft>
                    <a:spcPts val="0"/>
                  </a:spcAft>
                  <a:buNone/>
                </a:pPr>
                <a:r>
                  <a:t/>
                </a:r>
                <a:endParaRPr sz="1068">
                  <a:solidFill>
                    <a:srgbClr val="FFFFFF"/>
                  </a:solidFill>
                  <a:latin typeface="Catamaran Light"/>
                  <a:ea typeface="Catamaran Light"/>
                  <a:cs typeface="Catamaran Light"/>
                  <a:sym typeface="Catamaran Light"/>
                </a:endParaRPr>
              </a:p>
            </p:txBody>
          </p:sp>
          <p:sp>
            <p:nvSpPr>
              <p:cNvPr id="301" name="Google Shape;301;p29"/>
              <p:cNvSpPr txBox="1"/>
              <p:nvPr/>
            </p:nvSpPr>
            <p:spPr>
              <a:xfrm>
                <a:off x="438150" y="4333875"/>
                <a:ext cx="2984700" cy="554100"/>
              </a:xfrm>
              <a:prstGeom prst="rect">
                <a:avLst/>
              </a:prstGeom>
              <a:noFill/>
              <a:ln>
                <a:noFill/>
              </a:ln>
            </p:spPr>
            <p:txBody>
              <a:bodyPr anchorCtr="0" anchor="t" bIns="69725" lIns="69725" spcFirstLastPara="1" rIns="69725" wrap="square" tIns="69725">
                <a:spAutoFit/>
              </a:bodyPr>
              <a:lstStyle/>
              <a:p>
                <a:pPr indent="0" lvl="0" marL="0" rtl="0" algn="l">
                  <a:spcBef>
                    <a:spcPts val="0"/>
                  </a:spcBef>
                  <a:spcAft>
                    <a:spcPts val="0"/>
                  </a:spcAft>
                  <a:buNone/>
                </a:pPr>
                <a:r>
                  <a:rPr b="1" lang="en" sz="1830">
                    <a:solidFill>
                      <a:srgbClr val="FFFFFF"/>
                    </a:solidFill>
                    <a:latin typeface="Nunito"/>
                    <a:ea typeface="Nunito"/>
                    <a:cs typeface="Nunito"/>
                    <a:sym typeface="Nunito"/>
                  </a:rPr>
                  <a:t>Theory:</a:t>
                </a:r>
                <a:endParaRPr b="1" sz="1830">
                  <a:solidFill>
                    <a:srgbClr val="FFFFFF"/>
                  </a:solidFill>
                  <a:latin typeface="Nunito"/>
                  <a:ea typeface="Nunito"/>
                  <a:cs typeface="Nunito"/>
                  <a:sym typeface="Nunito"/>
                </a:endParaRPr>
              </a:p>
            </p:txBody>
          </p:sp>
        </p:grpSp>
        <p:pic>
          <p:nvPicPr>
            <p:cNvPr id="302" name="Google Shape;302;p29"/>
            <p:cNvPicPr preferRelativeResize="0"/>
            <p:nvPr/>
          </p:nvPicPr>
          <p:blipFill>
            <a:blip r:embed="rId4">
              <a:alphaModFix/>
            </a:blip>
            <a:stretch>
              <a:fillRect/>
            </a:stretch>
          </p:blipFill>
          <p:spPr>
            <a:xfrm>
              <a:off x="1890725" y="4421475"/>
              <a:ext cx="1467300" cy="378900"/>
            </a:xfrm>
            <a:prstGeom prst="rect">
              <a:avLst/>
            </a:prstGeom>
            <a:noFill/>
            <a:ln>
              <a:noFill/>
            </a:ln>
          </p:spPr>
        </p:pic>
      </p:grpSp>
      <p:pic>
        <p:nvPicPr>
          <p:cNvPr id="303" name="Google Shape;303;p29"/>
          <p:cNvPicPr preferRelativeResize="0"/>
          <p:nvPr/>
        </p:nvPicPr>
        <p:blipFill>
          <a:blip r:embed="rId5">
            <a:alphaModFix/>
          </a:blip>
          <a:stretch>
            <a:fillRect/>
          </a:stretch>
        </p:blipFill>
        <p:spPr>
          <a:xfrm>
            <a:off x="6686304" y="2992486"/>
            <a:ext cx="2151300" cy="2197200"/>
          </a:xfrm>
          <a:prstGeom prst="roundRect">
            <a:avLst>
              <a:gd fmla="val 16667" name="adj"/>
            </a:avLst>
          </a:prstGeom>
          <a:noFill/>
          <a:ln>
            <a:noFill/>
          </a:ln>
        </p:spPr>
      </p:pic>
      <p:sp>
        <p:nvSpPr>
          <p:cNvPr id="304" name="Google Shape;304;p29"/>
          <p:cNvSpPr txBox="1"/>
          <p:nvPr/>
        </p:nvSpPr>
        <p:spPr>
          <a:xfrm>
            <a:off x="6569900" y="2571749"/>
            <a:ext cx="2508600" cy="332100"/>
          </a:xfrm>
          <a:prstGeom prst="rect">
            <a:avLst/>
          </a:prstGeom>
          <a:noFill/>
          <a:ln>
            <a:noFill/>
          </a:ln>
        </p:spPr>
        <p:txBody>
          <a:bodyPr anchorCtr="0" anchor="t" bIns="70425" lIns="70425" spcFirstLastPara="1" rIns="70425" wrap="square" tIns="70425">
            <a:spAutoFit/>
          </a:bodyPr>
          <a:lstStyle/>
          <a:p>
            <a:pPr indent="0" lvl="0" marL="0" rtl="0" algn="l">
              <a:spcBef>
                <a:spcPts val="0"/>
              </a:spcBef>
              <a:spcAft>
                <a:spcPts val="0"/>
              </a:spcAft>
              <a:buNone/>
            </a:pPr>
            <a:r>
              <a:rPr b="1" lang="en" sz="1232">
                <a:solidFill>
                  <a:srgbClr val="0000FF"/>
                </a:solidFill>
                <a:latin typeface="Nunito"/>
                <a:ea typeface="Nunito"/>
                <a:cs typeface="Nunito"/>
                <a:sym typeface="Nunito"/>
              </a:rPr>
              <a:t>Many templates ~ O(millions)</a:t>
            </a:r>
            <a:endParaRPr b="1" sz="1232">
              <a:solidFill>
                <a:srgbClr val="0000FF"/>
              </a:solidFill>
              <a:latin typeface="Nunito"/>
              <a:ea typeface="Nunito"/>
              <a:cs typeface="Nunito"/>
              <a:sym typeface="Nunito"/>
            </a:endParaRPr>
          </a:p>
        </p:txBody>
      </p:sp>
      <p:pic>
        <p:nvPicPr>
          <p:cNvPr id="305" name="Google Shape;305;p29"/>
          <p:cNvPicPr preferRelativeResize="0"/>
          <p:nvPr/>
        </p:nvPicPr>
        <p:blipFill>
          <a:blip r:embed="rId6">
            <a:alphaModFix/>
          </a:blip>
          <a:stretch>
            <a:fillRect/>
          </a:stretch>
        </p:blipFill>
        <p:spPr>
          <a:xfrm>
            <a:off x="7482350" y="4084150"/>
            <a:ext cx="559200" cy="796800"/>
          </a:xfrm>
          <a:prstGeom prst="roundRect">
            <a:avLst>
              <a:gd fmla="val 16667" name="adj"/>
            </a:avLst>
          </a:prstGeom>
          <a:noFill/>
          <a:ln cap="flat" cmpd="sng" w="19050">
            <a:solidFill>
              <a:srgbClr val="0000FF"/>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09" name="Shape 309"/>
        <p:cNvGrpSpPr/>
        <p:nvPr/>
      </p:nvGrpSpPr>
      <p:grpSpPr>
        <a:xfrm>
          <a:off x="0" y="0"/>
          <a:ext cx="0" cy="0"/>
          <a:chOff x="0" y="0"/>
          <a:chExt cx="0" cy="0"/>
        </a:xfrm>
      </p:grpSpPr>
      <p:sp>
        <p:nvSpPr>
          <p:cNvPr id="310" name="Google Shape;310;p30"/>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1" name="Google Shape;311;p30"/>
          <p:cNvSpPr txBox="1"/>
          <p:nvPr/>
        </p:nvSpPr>
        <p:spPr>
          <a:xfrm>
            <a:off x="2805274" y="159788"/>
            <a:ext cx="6232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Physical effects entering the GW phase</a:t>
            </a:r>
            <a:endParaRPr sz="2500">
              <a:solidFill>
                <a:srgbClr val="1A1A1A"/>
              </a:solidFill>
              <a:latin typeface="Nunito ExtraBold"/>
              <a:ea typeface="Nunito ExtraBold"/>
              <a:cs typeface="Nunito ExtraBold"/>
              <a:sym typeface="Nunito ExtraBold"/>
            </a:endParaRPr>
          </a:p>
        </p:txBody>
      </p:sp>
      <p:pic>
        <p:nvPicPr>
          <p:cNvPr id="312" name="Google Shape;312;p30" title="ChatGPT Image May 26, 2026, 05_26_53 PM (1).png"/>
          <p:cNvPicPr preferRelativeResize="0"/>
          <p:nvPr/>
        </p:nvPicPr>
        <p:blipFill>
          <a:blip r:embed="rId3">
            <a:alphaModFix/>
          </a:blip>
          <a:stretch>
            <a:fillRect/>
          </a:stretch>
        </p:blipFill>
        <p:spPr>
          <a:xfrm>
            <a:off x="172401" y="2137075"/>
            <a:ext cx="2705324" cy="2029001"/>
          </a:xfrm>
          <a:prstGeom prst="rect">
            <a:avLst/>
          </a:prstGeom>
          <a:noFill/>
          <a:ln cap="flat" cmpd="sng" w="19050">
            <a:solidFill>
              <a:srgbClr val="0000FF"/>
            </a:solidFill>
            <a:prstDash val="solid"/>
            <a:round/>
            <a:headEnd len="sm" w="sm" type="none"/>
            <a:tailEnd len="sm" w="sm" type="none"/>
          </a:ln>
        </p:spPr>
      </p:pic>
      <p:pic>
        <p:nvPicPr>
          <p:cNvPr id="313" name="Google Shape;313;p30" title="ChatGPT Image May 26, 2026, 05_31_30 PM.png"/>
          <p:cNvPicPr preferRelativeResize="0"/>
          <p:nvPr/>
        </p:nvPicPr>
        <p:blipFill>
          <a:blip r:embed="rId4">
            <a:alphaModFix/>
          </a:blip>
          <a:stretch>
            <a:fillRect/>
          </a:stretch>
        </p:blipFill>
        <p:spPr>
          <a:xfrm>
            <a:off x="3261404" y="2136589"/>
            <a:ext cx="2706623" cy="2029967"/>
          </a:xfrm>
          <a:prstGeom prst="rect">
            <a:avLst/>
          </a:prstGeom>
          <a:noFill/>
          <a:ln cap="flat" cmpd="sng" w="19050">
            <a:solidFill>
              <a:srgbClr val="FF0000"/>
            </a:solidFill>
            <a:prstDash val="solid"/>
            <a:round/>
            <a:headEnd len="sm" w="sm" type="none"/>
            <a:tailEnd len="sm" w="sm" type="none"/>
          </a:ln>
        </p:spPr>
      </p:pic>
      <p:pic>
        <p:nvPicPr>
          <p:cNvPr id="314" name="Google Shape;314;p30" title="ChatGPT Image May 26, 2026, 05_31_36 PM.png"/>
          <p:cNvPicPr preferRelativeResize="0"/>
          <p:nvPr/>
        </p:nvPicPr>
        <p:blipFill>
          <a:blip r:embed="rId5">
            <a:alphaModFix/>
          </a:blip>
          <a:stretch>
            <a:fillRect/>
          </a:stretch>
        </p:blipFill>
        <p:spPr>
          <a:xfrm>
            <a:off x="6297998" y="2124264"/>
            <a:ext cx="2739475" cy="2054606"/>
          </a:xfrm>
          <a:prstGeom prst="rect">
            <a:avLst/>
          </a:prstGeom>
          <a:noFill/>
          <a:ln cap="flat" cmpd="sng" w="19050">
            <a:solidFill>
              <a:srgbClr val="38761D"/>
            </a:solidFill>
            <a:prstDash val="solid"/>
            <a:round/>
            <a:headEnd len="sm" w="sm" type="none"/>
            <a:tailEnd len="sm" w="sm" type="none"/>
          </a:ln>
        </p:spPr>
      </p:pic>
      <p:pic>
        <p:nvPicPr>
          <p:cNvPr id="315" name="Google Shape;315;p30"/>
          <p:cNvPicPr preferRelativeResize="0"/>
          <p:nvPr/>
        </p:nvPicPr>
        <p:blipFill>
          <a:blip r:embed="rId6">
            <a:alphaModFix/>
          </a:blip>
          <a:stretch>
            <a:fillRect/>
          </a:stretch>
        </p:blipFill>
        <p:spPr>
          <a:xfrm>
            <a:off x="996350" y="1234497"/>
            <a:ext cx="7391400" cy="447675"/>
          </a:xfrm>
          <a:prstGeom prst="rect">
            <a:avLst/>
          </a:prstGeom>
          <a:noFill/>
          <a:ln>
            <a:noFill/>
          </a:ln>
        </p:spPr>
      </p:pic>
      <p:sp>
        <p:nvSpPr>
          <p:cNvPr id="316" name="Google Shape;316;p30"/>
          <p:cNvSpPr txBox="1"/>
          <p:nvPr/>
        </p:nvSpPr>
        <p:spPr>
          <a:xfrm>
            <a:off x="4038417" y="4371975"/>
            <a:ext cx="1152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F0000"/>
                </a:solidFill>
                <a:latin typeface="Nunito"/>
                <a:ea typeface="Nunito"/>
                <a:cs typeface="Nunito"/>
                <a:sym typeface="Nunito"/>
              </a:rPr>
              <a:t>S</a:t>
            </a:r>
            <a:r>
              <a:rPr b="1" baseline="-25000" lang="en" sz="2400">
                <a:solidFill>
                  <a:srgbClr val="FF0000"/>
                </a:solidFill>
                <a:latin typeface="Nunito"/>
                <a:ea typeface="Nunito"/>
                <a:cs typeface="Nunito"/>
                <a:sym typeface="Nunito"/>
              </a:rPr>
              <a:t>1 </a:t>
            </a:r>
            <a:r>
              <a:rPr b="1" lang="en" sz="2400">
                <a:solidFill>
                  <a:srgbClr val="FF0000"/>
                </a:solidFill>
                <a:latin typeface="Nunito"/>
                <a:ea typeface="Nunito"/>
                <a:cs typeface="Nunito"/>
                <a:sym typeface="Nunito"/>
              </a:rPr>
              <a:t>. S</a:t>
            </a:r>
            <a:r>
              <a:rPr b="1" baseline="-25000" lang="en" sz="2400">
                <a:solidFill>
                  <a:srgbClr val="FF0000"/>
                </a:solidFill>
                <a:latin typeface="Nunito"/>
                <a:ea typeface="Nunito"/>
                <a:cs typeface="Nunito"/>
                <a:sym typeface="Nunito"/>
              </a:rPr>
              <a:t>2</a:t>
            </a:r>
            <a:endParaRPr b="1" sz="2400">
              <a:solidFill>
                <a:srgbClr val="FF0000"/>
              </a:solidFill>
              <a:latin typeface="Nunito"/>
              <a:ea typeface="Nunito"/>
              <a:cs typeface="Nunito"/>
              <a:sym typeface="Nunito"/>
            </a:endParaRPr>
          </a:p>
        </p:txBody>
      </p:sp>
      <p:sp>
        <p:nvSpPr>
          <p:cNvPr id="317" name="Google Shape;317;p30"/>
          <p:cNvSpPr txBox="1"/>
          <p:nvPr/>
        </p:nvSpPr>
        <p:spPr>
          <a:xfrm>
            <a:off x="540100" y="4371975"/>
            <a:ext cx="2080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0000FF"/>
                </a:solidFill>
                <a:latin typeface="Nunito"/>
                <a:ea typeface="Nunito"/>
                <a:cs typeface="Nunito"/>
                <a:sym typeface="Nunito"/>
              </a:rPr>
              <a:t>L</a:t>
            </a:r>
            <a:r>
              <a:rPr b="1" baseline="-25000" lang="en" sz="2400">
                <a:solidFill>
                  <a:srgbClr val="0000FF"/>
                </a:solidFill>
                <a:latin typeface="Nunito"/>
                <a:ea typeface="Nunito"/>
                <a:cs typeface="Nunito"/>
                <a:sym typeface="Nunito"/>
              </a:rPr>
              <a:t> </a:t>
            </a:r>
            <a:r>
              <a:rPr b="1" lang="en" sz="2400">
                <a:solidFill>
                  <a:srgbClr val="0000FF"/>
                </a:solidFill>
                <a:latin typeface="Nunito"/>
                <a:ea typeface="Nunito"/>
                <a:cs typeface="Nunito"/>
                <a:sym typeface="Nunito"/>
              </a:rPr>
              <a:t>. S</a:t>
            </a:r>
            <a:r>
              <a:rPr b="1" baseline="-25000" lang="en" sz="2400">
                <a:solidFill>
                  <a:srgbClr val="0000FF"/>
                </a:solidFill>
                <a:latin typeface="Nunito"/>
                <a:ea typeface="Nunito"/>
                <a:cs typeface="Nunito"/>
                <a:sym typeface="Nunito"/>
              </a:rPr>
              <a:t>1</a:t>
            </a:r>
            <a:r>
              <a:rPr b="1" lang="en" sz="2400">
                <a:solidFill>
                  <a:srgbClr val="0000FF"/>
                </a:solidFill>
                <a:latin typeface="Nunito"/>
                <a:ea typeface="Nunito"/>
                <a:cs typeface="Nunito"/>
                <a:sym typeface="Nunito"/>
              </a:rPr>
              <a:t>/L. S</a:t>
            </a:r>
            <a:r>
              <a:rPr b="1" baseline="-25000" lang="en" sz="2400">
                <a:solidFill>
                  <a:srgbClr val="0000FF"/>
                </a:solidFill>
                <a:latin typeface="Nunito"/>
                <a:ea typeface="Nunito"/>
                <a:cs typeface="Nunito"/>
                <a:sym typeface="Nunito"/>
              </a:rPr>
              <a:t>2</a:t>
            </a:r>
            <a:endParaRPr b="1" sz="2400">
              <a:solidFill>
                <a:srgbClr val="0000FF"/>
              </a:solidFill>
              <a:latin typeface="Nunito"/>
              <a:ea typeface="Nunito"/>
              <a:cs typeface="Nunito"/>
              <a:sym typeface="Nunito"/>
            </a:endParaRPr>
          </a:p>
        </p:txBody>
      </p:sp>
      <p:sp>
        <p:nvSpPr>
          <p:cNvPr id="318" name="Google Shape;318;p30"/>
          <p:cNvSpPr txBox="1"/>
          <p:nvPr/>
        </p:nvSpPr>
        <p:spPr>
          <a:xfrm>
            <a:off x="6448965" y="4371975"/>
            <a:ext cx="2523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38761D"/>
                </a:solidFill>
                <a:latin typeface="Nunito"/>
                <a:ea typeface="Nunito"/>
                <a:cs typeface="Nunito"/>
                <a:sym typeface="Nunito"/>
              </a:rPr>
              <a:t>Λ ~ </a:t>
            </a:r>
            <a:r>
              <a:rPr b="1" lang="en" sz="1500">
                <a:solidFill>
                  <a:srgbClr val="38761D"/>
                </a:solidFill>
                <a:latin typeface="Nunito"/>
                <a:ea typeface="Nunito"/>
                <a:cs typeface="Nunito"/>
                <a:sym typeface="Nunito"/>
              </a:rPr>
              <a:t>Equation of State</a:t>
            </a:r>
            <a:endParaRPr b="1" sz="1500">
              <a:solidFill>
                <a:srgbClr val="38761D"/>
              </a:solidFill>
              <a:latin typeface="Nunito"/>
              <a:ea typeface="Nunito"/>
              <a:cs typeface="Nunito"/>
              <a:sym typeface="Nunito"/>
            </a:endParaRPr>
          </a:p>
        </p:txBody>
      </p:sp>
      <p:grpSp>
        <p:nvGrpSpPr>
          <p:cNvPr id="319" name="Google Shape;319;p30"/>
          <p:cNvGrpSpPr/>
          <p:nvPr/>
        </p:nvGrpSpPr>
        <p:grpSpPr>
          <a:xfrm>
            <a:off x="112429" y="67846"/>
            <a:ext cx="2410197" cy="663004"/>
            <a:chOff x="326000" y="4183625"/>
            <a:chExt cx="3160500" cy="869400"/>
          </a:xfrm>
        </p:grpSpPr>
        <p:grpSp>
          <p:nvGrpSpPr>
            <p:cNvPr id="320" name="Google Shape;320;p30"/>
            <p:cNvGrpSpPr/>
            <p:nvPr/>
          </p:nvGrpSpPr>
          <p:grpSpPr>
            <a:xfrm>
              <a:off x="326000" y="4183625"/>
              <a:ext cx="3160500" cy="869400"/>
              <a:chOff x="326000" y="4183625"/>
              <a:chExt cx="3160500" cy="869400"/>
            </a:xfrm>
          </p:grpSpPr>
          <p:sp>
            <p:nvSpPr>
              <p:cNvPr id="321" name="Google Shape;321;p30"/>
              <p:cNvSpPr/>
              <p:nvPr/>
            </p:nvSpPr>
            <p:spPr>
              <a:xfrm>
                <a:off x="326000" y="4183625"/>
                <a:ext cx="3160500" cy="869400"/>
              </a:xfrm>
              <a:prstGeom prst="roundRect">
                <a:avLst>
                  <a:gd fmla="val 16667" name="adj"/>
                </a:avLst>
              </a:prstGeom>
              <a:solidFill>
                <a:srgbClr val="4C5E81"/>
              </a:solidFill>
              <a:ln cap="flat" cmpd="sng" w="7275">
                <a:solidFill>
                  <a:srgbClr val="CAD3E2"/>
                </a:solidFill>
                <a:prstDash val="solid"/>
                <a:round/>
                <a:headEnd len="sm" w="sm" type="none"/>
                <a:tailEnd len="sm" w="sm" type="none"/>
              </a:ln>
            </p:spPr>
            <p:txBody>
              <a:bodyPr anchorCtr="0" anchor="ctr" bIns="69725" lIns="69725" spcFirstLastPara="1" rIns="69725" wrap="square" tIns="69725">
                <a:noAutofit/>
              </a:bodyPr>
              <a:lstStyle/>
              <a:p>
                <a:pPr indent="0" lvl="0" marL="0" rtl="0" algn="ctr">
                  <a:spcBef>
                    <a:spcPts val="0"/>
                  </a:spcBef>
                  <a:spcAft>
                    <a:spcPts val="0"/>
                  </a:spcAft>
                  <a:buNone/>
                </a:pPr>
                <a:r>
                  <a:t/>
                </a:r>
                <a:endParaRPr sz="1068">
                  <a:solidFill>
                    <a:srgbClr val="FFFFFF"/>
                  </a:solidFill>
                  <a:latin typeface="Catamaran Light"/>
                  <a:ea typeface="Catamaran Light"/>
                  <a:cs typeface="Catamaran Light"/>
                  <a:sym typeface="Catamaran Light"/>
                </a:endParaRPr>
              </a:p>
            </p:txBody>
          </p:sp>
          <p:sp>
            <p:nvSpPr>
              <p:cNvPr id="322" name="Google Shape;322;p30"/>
              <p:cNvSpPr txBox="1"/>
              <p:nvPr/>
            </p:nvSpPr>
            <p:spPr>
              <a:xfrm>
                <a:off x="438150" y="4333875"/>
                <a:ext cx="2984700" cy="554100"/>
              </a:xfrm>
              <a:prstGeom prst="rect">
                <a:avLst/>
              </a:prstGeom>
              <a:noFill/>
              <a:ln>
                <a:noFill/>
              </a:ln>
            </p:spPr>
            <p:txBody>
              <a:bodyPr anchorCtr="0" anchor="t" bIns="69725" lIns="69725" spcFirstLastPara="1" rIns="69725" wrap="square" tIns="69725">
                <a:spAutoFit/>
              </a:bodyPr>
              <a:lstStyle/>
              <a:p>
                <a:pPr indent="0" lvl="0" marL="0" rtl="0" algn="l">
                  <a:spcBef>
                    <a:spcPts val="0"/>
                  </a:spcBef>
                  <a:spcAft>
                    <a:spcPts val="0"/>
                  </a:spcAft>
                  <a:buNone/>
                </a:pPr>
                <a:r>
                  <a:rPr b="1" lang="en" sz="1830">
                    <a:solidFill>
                      <a:srgbClr val="FFFFFF"/>
                    </a:solidFill>
                    <a:latin typeface="Nunito"/>
                    <a:ea typeface="Nunito"/>
                    <a:cs typeface="Nunito"/>
                    <a:sym typeface="Nunito"/>
                  </a:rPr>
                  <a:t>Theory:</a:t>
                </a:r>
                <a:endParaRPr b="1" sz="1830">
                  <a:solidFill>
                    <a:srgbClr val="FFFFFF"/>
                  </a:solidFill>
                  <a:latin typeface="Nunito"/>
                  <a:ea typeface="Nunito"/>
                  <a:cs typeface="Nunito"/>
                  <a:sym typeface="Nunito"/>
                </a:endParaRPr>
              </a:p>
            </p:txBody>
          </p:sp>
        </p:grpSp>
        <p:pic>
          <p:nvPicPr>
            <p:cNvPr id="323" name="Google Shape;323;p30"/>
            <p:cNvPicPr preferRelativeResize="0"/>
            <p:nvPr/>
          </p:nvPicPr>
          <p:blipFill>
            <a:blip r:embed="rId7">
              <a:alphaModFix/>
            </a:blip>
            <a:stretch>
              <a:fillRect/>
            </a:stretch>
          </p:blipFill>
          <p:spPr>
            <a:xfrm>
              <a:off x="1890725" y="4421475"/>
              <a:ext cx="1467300" cy="37890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27" name="Shape 327"/>
        <p:cNvGrpSpPr/>
        <p:nvPr/>
      </p:nvGrpSpPr>
      <p:grpSpPr>
        <a:xfrm>
          <a:off x="0" y="0"/>
          <a:ext cx="0" cy="0"/>
          <a:chOff x="0" y="0"/>
          <a:chExt cx="0" cy="0"/>
        </a:xfrm>
      </p:grpSpPr>
      <p:pic>
        <p:nvPicPr>
          <p:cNvPr id="328" name="Google Shape;328;p31"/>
          <p:cNvPicPr preferRelativeResize="0"/>
          <p:nvPr/>
        </p:nvPicPr>
        <p:blipFill>
          <a:blip r:embed="rId3">
            <a:alphaModFix/>
          </a:blip>
          <a:stretch>
            <a:fillRect/>
          </a:stretch>
        </p:blipFill>
        <p:spPr>
          <a:xfrm>
            <a:off x="2199350" y="993225"/>
            <a:ext cx="4446600" cy="2846400"/>
          </a:xfrm>
          <a:prstGeom prst="roundRect">
            <a:avLst>
              <a:gd fmla="val 16667" name="adj"/>
            </a:avLst>
          </a:prstGeom>
          <a:noFill/>
          <a:ln>
            <a:noFill/>
          </a:ln>
        </p:spPr>
      </p:pic>
      <p:pic>
        <p:nvPicPr>
          <p:cNvPr id="329" name="Google Shape;329;p31"/>
          <p:cNvPicPr preferRelativeResize="0"/>
          <p:nvPr/>
        </p:nvPicPr>
        <p:blipFill>
          <a:blip r:embed="rId4">
            <a:alphaModFix/>
          </a:blip>
          <a:stretch>
            <a:fillRect/>
          </a:stretch>
        </p:blipFill>
        <p:spPr>
          <a:xfrm>
            <a:off x="2560750" y="4274975"/>
            <a:ext cx="3723750" cy="523350"/>
          </a:xfrm>
          <a:prstGeom prst="rect">
            <a:avLst/>
          </a:prstGeom>
          <a:noFill/>
          <a:ln>
            <a:noFill/>
          </a:ln>
        </p:spPr>
      </p:pic>
      <p:sp>
        <p:nvSpPr>
          <p:cNvPr id="330" name="Google Shape;330;p31"/>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1" name="Google Shape;331;p31"/>
          <p:cNvSpPr txBox="1"/>
          <p:nvPr/>
        </p:nvSpPr>
        <p:spPr>
          <a:xfrm>
            <a:off x="2805274" y="159788"/>
            <a:ext cx="6232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GW Data-analysis =&gt; Matched Filtering </a:t>
            </a:r>
            <a:endParaRPr sz="2500">
              <a:solidFill>
                <a:srgbClr val="1A1A1A"/>
              </a:solidFill>
              <a:latin typeface="Nunito ExtraBold"/>
              <a:ea typeface="Nunito ExtraBold"/>
              <a:cs typeface="Nunito ExtraBold"/>
              <a:sym typeface="Nunito ExtraBold"/>
            </a:endParaRPr>
          </a:p>
          <a:p>
            <a:pPr indent="0" lvl="0" marL="0" rtl="0" algn="l">
              <a:spcBef>
                <a:spcPts val="0"/>
              </a:spcBef>
              <a:spcAft>
                <a:spcPts val="0"/>
              </a:spcAft>
              <a:buNone/>
            </a:pPr>
            <a:r>
              <a:t/>
            </a:r>
            <a:endParaRPr sz="2500">
              <a:solidFill>
                <a:srgbClr val="1A1A1A"/>
              </a:solidFill>
              <a:latin typeface="Nunito ExtraBold"/>
              <a:ea typeface="Nunito ExtraBold"/>
              <a:cs typeface="Nunito ExtraBold"/>
              <a:sym typeface="Nunito ExtraBold"/>
            </a:endParaRPr>
          </a:p>
        </p:txBody>
      </p:sp>
      <p:grpSp>
        <p:nvGrpSpPr>
          <p:cNvPr id="332" name="Google Shape;332;p31"/>
          <p:cNvGrpSpPr/>
          <p:nvPr/>
        </p:nvGrpSpPr>
        <p:grpSpPr>
          <a:xfrm>
            <a:off x="240973" y="108718"/>
            <a:ext cx="2395659" cy="658397"/>
            <a:chOff x="4898000" y="4176225"/>
            <a:chExt cx="3160500" cy="869400"/>
          </a:xfrm>
        </p:grpSpPr>
        <p:sp>
          <p:nvSpPr>
            <p:cNvPr id="333" name="Google Shape;333;p31"/>
            <p:cNvSpPr/>
            <p:nvPr/>
          </p:nvSpPr>
          <p:spPr>
            <a:xfrm>
              <a:off x="4898000" y="4176225"/>
              <a:ext cx="3160500" cy="869400"/>
            </a:xfrm>
            <a:prstGeom prst="roundRect">
              <a:avLst>
                <a:gd fmla="val 16667" name="adj"/>
              </a:avLst>
            </a:prstGeom>
            <a:solidFill>
              <a:srgbClr val="FF964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
          <p:nvSpPr>
            <p:cNvPr id="334" name="Google Shape;334;p31"/>
            <p:cNvSpPr txBox="1"/>
            <p:nvPr/>
          </p:nvSpPr>
          <p:spPr>
            <a:xfrm>
              <a:off x="5053750" y="4268715"/>
              <a:ext cx="28608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Nunito"/>
                  <a:ea typeface="Nunito"/>
                  <a:cs typeface="Nunito"/>
                  <a:sym typeface="Nunito"/>
                </a:rPr>
                <a:t>Data:</a:t>
              </a:r>
              <a:endParaRPr b="1" sz="2400">
                <a:solidFill>
                  <a:schemeClr val="dk1"/>
                </a:solidFill>
                <a:latin typeface="Nunito"/>
                <a:ea typeface="Nunito"/>
                <a:cs typeface="Nunito"/>
                <a:sym typeface="Nunito"/>
              </a:endParaRPr>
            </a:p>
          </p:txBody>
        </p:sp>
        <p:pic>
          <p:nvPicPr>
            <p:cNvPr id="335" name="Google Shape;335;p31"/>
            <p:cNvPicPr preferRelativeResize="0"/>
            <p:nvPr/>
          </p:nvPicPr>
          <p:blipFill>
            <a:blip r:embed="rId5">
              <a:alphaModFix/>
            </a:blip>
            <a:stretch>
              <a:fillRect/>
            </a:stretch>
          </p:blipFill>
          <p:spPr>
            <a:xfrm>
              <a:off x="6302600" y="4258088"/>
              <a:ext cx="1121800" cy="704850"/>
            </a:xfrm>
            <a:prstGeom prst="rect">
              <a:avLst/>
            </a:prstGeom>
            <a:noFill/>
            <a:ln>
              <a:noFill/>
            </a:ln>
          </p:spPr>
        </p:pic>
      </p:gr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39" name="Shape 339"/>
        <p:cNvGrpSpPr/>
        <p:nvPr/>
      </p:nvGrpSpPr>
      <p:grpSpPr>
        <a:xfrm>
          <a:off x="0" y="0"/>
          <a:ext cx="0" cy="0"/>
          <a:chOff x="0" y="0"/>
          <a:chExt cx="0" cy="0"/>
        </a:xfrm>
      </p:grpSpPr>
      <p:pic>
        <p:nvPicPr>
          <p:cNvPr id="340" name="Google Shape;340;p32"/>
          <p:cNvPicPr preferRelativeResize="0"/>
          <p:nvPr/>
        </p:nvPicPr>
        <p:blipFill>
          <a:blip r:embed="rId3">
            <a:alphaModFix/>
          </a:blip>
          <a:stretch>
            <a:fillRect/>
          </a:stretch>
        </p:blipFill>
        <p:spPr>
          <a:xfrm>
            <a:off x="3034225" y="936100"/>
            <a:ext cx="2776800" cy="1777500"/>
          </a:xfrm>
          <a:prstGeom prst="roundRect">
            <a:avLst>
              <a:gd fmla="val 16667" name="adj"/>
            </a:avLst>
          </a:prstGeom>
          <a:noFill/>
          <a:ln>
            <a:noFill/>
          </a:ln>
        </p:spPr>
      </p:pic>
      <p:pic>
        <p:nvPicPr>
          <p:cNvPr id="341" name="Google Shape;341;p32"/>
          <p:cNvPicPr preferRelativeResize="0"/>
          <p:nvPr/>
        </p:nvPicPr>
        <p:blipFill>
          <a:blip r:embed="rId4">
            <a:alphaModFix/>
          </a:blip>
          <a:stretch>
            <a:fillRect/>
          </a:stretch>
        </p:blipFill>
        <p:spPr>
          <a:xfrm>
            <a:off x="3228700" y="2947375"/>
            <a:ext cx="2261599" cy="317850"/>
          </a:xfrm>
          <a:prstGeom prst="rect">
            <a:avLst/>
          </a:prstGeom>
          <a:noFill/>
          <a:ln>
            <a:noFill/>
          </a:ln>
        </p:spPr>
      </p:pic>
      <p:sp>
        <p:nvSpPr>
          <p:cNvPr id="342" name="Google Shape;342;p32"/>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3" name="Google Shape;343;p32"/>
          <p:cNvSpPr txBox="1"/>
          <p:nvPr/>
        </p:nvSpPr>
        <p:spPr>
          <a:xfrm>
            <a:off x="2805274" y="159788"/>
            <a:ext cx="6232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GW Data-analysis =&gt; Matched Filtering </a:t>
            </a:r>
            <a:endParaRPr sz="2500">
              <a:solidFill>
                <a:srgbClr val="1A1A1A"/>
              </a:solidFill>
              <a:latin typeface="Nunito ExtraBold"/>
              <a:ea typeface="Nunito ExtraBold"/>
              <a:cs typeface="Nunito ExtraBold"/>
              <a:sym typeface="Nunito ExtraBold"/>
            </a:endParaRPr>
          </a:p>
          <a:p>
            <a:pPr indent="0" lvl="0" marL="0" rtl="0" algn="l">
              <a:spcBef>
                <a:spcPts val="0"/>
              </a:spcBef>
              <a:spcAft>
                <a:spcPts val="0"/>
              </a:spcAft>
              <a:buNone/>
            </a:pPr>
            <a:r>
              <a:t/>
            </a:r>
            <a:endParaRPr sz="2500">
              <a:solidFill>
                <a:srgbClr val="1A1A1A"/>
              </a:solidFill>
              <a:latin typeface="Nunito ExtraBold"/>
              <a:ea typeface="Nunito ExtraBold"/>
              <a:cs typeface="Nunito ExtraBold"/>
              <a:sym typeface="Nunito ExtraBold"/>
            </a:endParaRPr>
          </a:p>
        </p:txBody>
      </p:sp>
      <p:pic>
        <p:nvPicPr>
          <p:cNvPr id="344" name="Google Shape;344;p32" title="ChatGPT Image May 26, 2026, 05_46_23 PM.png"/>
          <p:cNvPicPr preferRelativeResize="0"/>
          <p:nvPr/>
        </p:nvPicPr>
        <p:blipFill>
          <a:blip r:embed="rId5">
            <a:alphaModFix/>
          </a:blip>
          <a:stretch>
            <a:fillRect/>
          </a:stretch>
        </p:blipFill>
        <p:spPr>
          <a:xfrm>
            <a:off x="1144775" y="840752"/>
            <a:ext cx="6854452" cy="3857651"/>
          </a:xfrm>
          <a:prstGeom prst="rect">
            <a:avLst/>
          </a:prstGeom>
          <a:noFill/>
          <a:ln>
            <a:noFill/>
          </a:ln>
        </p:spPr>
      </p:pic>
      <p:sp>
        <p:nvSpPr>
          <p:cNvPr id="345" name="Google Shape;345;p32"/>
          <p:cNvSpPr txBox="1"/>
          <p:nvPr/>
        </p:nvSpPr>
        <p:spPr>
          <a:xfrm>
            <a:off x="154825" y="4690075"/>
            <a:ext cx="85356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Nunito ExtraBold"/>
                <a:ea typeface="Nunito ExtraBold"/>
                <a:cs typeface="Nunito ExtraBold"/>
                <a:sym typeface="Nunito ExtraBold"/>
              </a:rPr>
              <a:t>GW Parameter Estimation: How likely was the data generated by signal?</a:t>
            </a:r>
            <a:endParaRPr sz="1900">
              <a:latin typeface="Nunito ExtraBold"/>
              <a:ea typeface="Nunito ExtraBold"/>
              <a:cs typeface="Nunito ExtraBold"/>
              <a:sym typeface="Nunito ExtraBold"/>
            </a:endParaRPr>
          </a:p>
          <a:p>
            <a:pPr indent="0" lvl="0" marL="0" rtl="0" algn="l">
              <a:spcBef>
                <a:spcPts val="0"/>
              </a:spcBef>
              <a:spcAft>
                <a:spcPts val="0"/>
              </a:spcAft>
              <a:buNone/>
            </a:pPr>
            <a:r>
              <a:t/>
            </a:r>
            <a:endParaRPr sz="1200">
              <a:solidFill>
                <a:srgbClr val="1A1A1A"/>
              </a:solidFill>
              <a:latin typeface="Nunito ExtraBold"/>
              <a:ea typeface="Nunito ExtraBold"/>
              <a:cs typeface="Nunito ExtraBold"/>
              <a:sym typeface="Nunito ExtraBold"/>
            </a:endParaRPr>
          </a:p>
        </p:txBody>
      </p:sp>
      <p:grpSp>
        <p:nvGrpSpPr>
          <p:cNvPr id="346" name="Google Shape;346;p32"/>
          <p:cNvGrpSpPr/>
          <p:nvPr/>
        </p:nvGrpSpPr>
        <p:grpSpPr>
          <a:xfrm>
            <a:off x="240973" y="108718"/>
            <a:ext cx="2395659" cy="658397"/>
            <a:chOff x="4898000" y="4176225"/>
            <a:chExt cx="3160500" cy="869400"/>
          </a:xfrm>
        </p:grpSpPr>
        <p:sp>
          <p:nvSpPr>
            <p:cNvPr id="347" name="Google Shape;347;p32"/>
            <p:cNvSpPr/>
            <p:nvPr/>
          </p:nvSpPr>
          <p:spPr>
            <a:xfrm>
              <a:off x="4898000" y="4176225"/>
              <a:ext cx="3160500" cy="869400"/>
            </a:xfrm>
            <a:prstGeom prst="roundRect">
              <a:avLst>
                <a:gd fmla="val 16667" name="adj"/>
              </a:avLst>
            </a:prstGeom>
            <a:solidFill>
              <a:srgbClr val="FF964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
          <p:nvSpPr>
            <p:cNvPr id="348" name="Google Shape;348;p32"/>
            <p:cNvSpPr txBox="1"/>
            <p:nvPr/>
          </p:nvSpPr>
          <p:spPr>
            <a:xfrm>
              <a:off x="5053750" y="4268715"/>
              <a:ext cx="28608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Nunito"/>
                  <a:ea typeface="Nunito"/>
                  <a:cs typeface="Nunito"/>
                  <a:sym typeface="Nunito"/>
                </a:rPr>
                <a:t>Data:</a:t>
              </a:r>
              <a:endParaRPr b="1" sz="2400">
                <a:solidFill>
                  <a:schemeClr val="dk1"/>
                </a:solidFill>
                <a:latin typeface="Nunito"/>
                <a:ea typeface="Nunito"/>
                <a:cs typeface="Nunito"/>
                <a:sym typeface="Nunito"/>
              </a:endParaRPr>
            </a:p>
          </p:txBody>
        </p:sp>
        <p:pic>
          <p:nvPicPr>
            <p:cNvPr id="349" name="Google Shape;349;p32"/>
            <p:cNvPicPr preferRelativeResize="0"/>
            <p:nvPr/>
          </p:nvPicPr>
          <p:blipFill>
            <a:blip r:embed="rId6">
              <a:alphaModFix/>
            </a:blip>
            <a:stretch>
              <a:fillRect/>
            </a:stretch>
          </p:blipFill>
          <p:spPr>
            <a:xfrm>
              <a:off x="6302600" y="4258088"/>
              <a:ext cx="1121800" cy="704850"/>
            </a:xfrm>
            <a:prstGeom prst="rect">
              <a:avLst/>
            </a:prstGeom>
            <a:noFill/>
            <a:ln>
              <a:noFill/>
            </a:ln>
          </p:spPr>
        </p:pic>
      </p:grpSp>
      <p:sp>
        <p:nvSpPr>
          <p:cNvPr id="350" name="Google Shape;350;p32"/>
          <p:cNvSpPr txBox="1"/>
          <p:nvPr/>
        </p:nvSpPr>
        <p:spPr>
          <a:xfrm>
            <a:off x="2247900" y="2317750"/>
            <a:ext cx="5486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0000"/>
                </a:solidFill>
                <a:latin typeface="Nunito ExtraBold"/>
                <a:ea typeface="Nunito ExtraBold"/>
                <a:cs typeface="Nunito ExtraBold"/>
                <a:sym typeface="Nunito ExtraBold"/>
              </a:rPr>
              <a:t>Inner product: (d,h)</a:t>
            </a:r>
            <a:endParaRPr sz="1000">
              <a:solidFill>
                <a:srgbClr val="FF0000"/>
              </a:solidFill>
              <a:latin typeface="Nunito ExtraBold"/>
              <a:ea typeface="Nunito ExtraBold"/>
              <a:cs typeface="Nunito ExtraBold"/>
              <a:sym typeface="Nunito ExtraBold"/>
            </a:endParaRPr>
          </a:p>
        </p:txBody>
      </p:sp>
      <p:sp>
        <p:nvSpPr>
          <p:cNvPr id="351" name="Google Shape;351;p32"/>
          <p:cNvSpPr/>
          <p:nvPr/>
        </p:nvSpPr>
        <p:spPr>
          <a:xfrm>
            <a:off x="2251650" y="2302550"/>
            <a:ext cx="1308900" cy="4110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55" name="Shape 355"/>
        <p:cNvGrpSpPr/>
        <p:nvPr/>
      </p:nvGrpSpPr>
      <p:grpSpPr>
        <a:xfrm>
          <a:off x="0" y="0"/>
          <a:ext cx="0" cy="0"/>
          <a:chOff x="0" y="0"/>
          <a:chExt cx="0" cy="0"/>
        </a:xfrm>
      </p:grpSpPr>
      <p:sp>
        <p:nvSpPr>
          <p:cNvPr id="356" name="Google Shape;356;p33"/>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57" name="Google Shape;357;p33"/>
          <p:cNvSpPr txBox="1"/>
          <p:nvPr/>
        </p:nvSpPr>
        <p:spPr>
          <a:xfrm>
            <a:off x="2805274" y="159788"/>
            <a:ext cx="6232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GW Data-analysis =&gt; Matched Filtering </a:t>
            </a:r>
            <a:endParaRPr sz="2500">
              <a:solidFill>
                <a:srgbClr val="1A1A1A"/>
              </a:solidFill>
              <a:latin typeface="Nunito ExtraBold"/>
              <a:ea typeface="Nunito ExtraBold"/>
              <a:cs typeface="Nunito ExtraBold"/>
              <a:sym typeface="Nunito ExtraBold"/>
            </a:endParaRPr>
          </a:p>
          <a:p>
            <a:pPr indent="0" lvl="0" marL="0" rtl="0" algn="l">
              <a:spcBef>
                <a:spcPts val="0"/>
              </a:spcBef>
              <a:spcAft>
                <a:spcPts val="0"/>
              </a:spcAft>
              <a:buNone/>
            </a:pPr>
            <a:r>
              <a:t/>
            </a:r>
            <a:endParaRPr sz="2500">
              <a:solidFill>
                <a:srgbClr val="1A1A1A"/>
              </a:solidFill>
              <a:latin typeface="Nunito ExtraBold"/>
              <a:ea typeface="Nunito ExtraBold"/>
              <a:cs typeface="Nunito ExtraBold"/>
              <a:sym typeface="Nunito ExtraBold"/>
            </a:endParaRPr>
          </a:p>
        </p:txBody>
      </p:sp>
      <p:sp>
        <p:nvSpPr>
          <p:cNvPr id="358" name="Google Shape;358;p33"/>
          <p:cNvSpPr txBox="1"/>
          <p:nvPr/>
        </p:nvSpPr>
        <p:spPr>
          <a:xfrm>
            <a:off x="154825" y="4690075"/>
            <a:ext cx="85356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Nunito ExtraBold"/>
                <a:ea typeface="Nunito ExtraBold"/>
                <a:cs typeface="Nunito ExtraBold"/>
                <a:sym typeface="Nunito ExtraBold"/>
              </a:rPr>
              <a:t>GW Parameter Estimation: How likely was the data generated by signal?</a:t>
            </a:r>
            <a:endParaRPr sz="1900">
              <a:latin typeface="Nunito ExtraBold"/>
              <a:ea typeface="Nunito ExtraBold"/>
              <a:cs typeface="Nunito ExtraBold"/>
              <a:sym typeface="Nunito ExtraBold"/>
            </a:endParaRPr>
          </a:p>
          <a:p>
            <a:pPr indent="0" lvl="0" marL="0" rtl="0" algn="l">
              <a:spcBef>
                <a:spcPts val="0"/>
              </a:spcBef>
              <a:spcAft>
                <a:spcPts val="0"/>
              </a:spcAft>
              <a:buNone/>
            </a:pPr>
            <a:r>
              <a:t/>
            </a:r>
            <a:endParaRPr sz="1200">
              <a:solidFill>
                <a:srgbClr val="1A1A1A"/>
              </a:solidFill>
              <a:latin typeface="Nunito ExtraBold"/>
              <a:ea typeface="Nunito ExtraBold"/>
              <a:cs typeface="Nunito ExtraBold"/>
              <a:sym typeface="Nunito ExtraBold"/>
            </a:endParaRPr>
          </a:p>
        </p:txBody>
      </p:sp>
      <p:pic>
        <p:nvPicPr>
          <p:cNvPr id="359" name="Google Shape;359;p33"/>
          <p:cNvPicPr preferRelativeResize="0"/>
          <p:nvPr/>
        </p:nvPicPr>
        <p:blipFill>
          <a:blip r:embed="rId3">
            <a:alphaModFix/>
          </a:blip>
          <a:stretch>
            <a:fillRect/>
          </a:stretch>
        </p:blipFill>
        <p:spPr>
          <a:xfrm>
            <a:off x="4895675" y="1286450"/>
            <a:ext cx="4141800" cy="3197400"/>
          </a:xfrm>
          <a:prstGeom prst="roundRect">
            <a:avLst>
              <a:gd fmla="val 16667" name="adj"/>
            </a:avLst>
          </a:prstGeom>
          <a:noFill/>
          <a:ln>
            <a:noFill/>
          </a:ln>
        </p:spPr>
      </p:pic>
      <p:grpSp>
        <p:nvGrpSpPr>
          <p:cNvPr id="360" name="Google Shape;360;p33"/>
          <p:cNvGrpSpPr/>
          <p:nvPr/>
        </p:nvGrpSpPr>
        <p:grpSpPr>
          <a:xfrm>
            <a:off x="240973" y="108718"/>
            <a:ext cx="2395659" cy="658397"/>
            <a:chOff x="4898000" y="4176225"/>
            <a:chExt cx="3160500" cy="869400"/>
          </a:xfrm>
        </p:grpSpPr>
        <p:sp>
          <p:nvSpPr>
            <p:cNvPr id="361" name="Google Shape;361;p33"/>
            <p:cNvSpPr/>
            <p:nvPr/>
          </p:nvSpPr>
          <p:spPr>
            <a:xfrm>
              <a:off x="4898000" y="4176225"/>
              <a:ext cx="3160500" cy="869400"/>
            </a:xfrm>
            <a:prstGeom prst="roundRect">
              <a:avLst>
                <a:gd fmla="val 16667" name="adj"/>
              </a:avLst>
            </a:prstGeom>
            <a:solidFill>
              <a:srgbClr val="FF964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
          <p:nvSpPr>
            <p:cNvPr id="362" name="Google Shape;362;p33"/>
            <p:cNvSpPr txBox="1"/>
            <p:nvPr/>
          </p:nvSpPr>
          <p:spPr>
            <a:xfrm>
              <a:off x="5053750" y="4268715"/>
              <a:ext cx="28608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Nunito"/>
                  <a:ea typeface="Nunito"/>
                  <a:cs typeface="Nunito"/>
                  <a:sym typeface="Nunito"/>
                </a:rPr>
                <a:t>Data:</a:t>
              </a:r>
              <a:endParaRPr b="1" sz="2400">
                <a:solidFill>
                  <a:schemeClr val="dk1"/>
                </a:solidFill>
                <a:latin typeface="Nunito"/>
                <a:ea typeface="Nunito"/>
                <a:cs typeface="Nunito"/>
                <a:sym typeface="Nunito"/>
              </a:endParaRPr>
            </a:p>
          </p:txBody>
        </p:sp>
        <p:pic>
          <p:nvPicPr>
            <p:cNvPr id="363" name="Google Shape;363;p33"/>
            <p:cNvPicPr preferRelativeResize="0"/>
            <p:nvPr/>
          </p:nvPicPr>
          <p:blipFill>
            <a:blip r:embed="rId4">
              <a:alphaModFix/>
            </a:blip>
            <a:stretch>
              <a:fillRect/>
            </a:stretch>
          </p:blipFill>
          <p:spPr>
            <a:xfrm>
              <a:off x="6302600" y="4258088"/>
              <a:ext cx="1121800" cy="704850"/>
            </a:xfrm>
            <a:prstGeom prst="rect">
              <a:avLst/>
            </a:prstGeom>
            <a:noFill/>
            <a:ln>
              <a:noFill/>
            </a:ln>
          </p:spPr>
        </p:pic>
      </p:grpSp>
      <p:sp>
        <p:nvSpPr>
          <p:cNvPr id="364" name="Google Shape;364;p33"/>
          <p:cNvSpPr/>
          <p:nvPr/>
        </p:nvSpPr>
        <p:spPr>
          <a:xfrm>
            <a:off x="109325" y="1347100"/>
            <a:ext cx="4360500" cy="31368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Nunito SemiBold"/>
              <a:ea typeface="Nunito SemiBold"/>
              <a:cs typeface="Nunito SemiBold"/>
              <a:sym typeface="Nunito SemiBold"/>
            </a:endParaRPr>
          </a:p>
          <a:p>
            <a:pPr indent="-317500" lvl="0" marL="457200" rtl="0" algn="l">
              <a:spcBef>
                <a:spcPts val="0"/>
              </a:spcBef>
              <a:spcAft>
                <a:spcPts val="0"/>
              </a:spcAft>
              <a:buSzPts val="1400"/>
              <a:buFont typeface="Nunito SemiBold"/>
              <a:buChar char="●"/>
            </a:pPr>
            <a:r>
              <a:rPr lang="en" u="sng">
                <a:latin typeface="Nunito SemiBold"/>
                <a:ea typeface="Nunito SemiBold"/>
                <a:cs typeface="Nunito SemiBold"/>
                <a:sym typeface="Nunito SemiBold"/>
              </a:rPr>
              <a:t>Cross–correlate with detector data:</a:t>
            </a:r>
            <a:r>
              <a:rPr lang="en">
                <a:latin typeface="Nunito SemiBold"/>
                <a:ea typeface="Nunito SemiBold"/>
                <a:cs typeface="Nunito SemiBold"/>
                <a:sym typeface="Nunito SemiBold"/>
              </a:rPr>
              <a:t> d(t) using the noise-weighted inner product → Signal-to-Noise Ratio (SNR)</a:t>
            </a:r>
            <a:endParaRPr>
              <a:latin typeface="Nunito SemiBold"/>
              <a:ea typeface="Nunito SemiBold"/>
              <a:cs typeface="Nunito SemiBold"/>
              <a:sym typeface="Nunito SemiBold"/>
            </a:endParaRPr>
          </a:p>
          <a:p>
            <a:pPr indent="0" lvl="0" marL="0" rtl="0" algn="l">
              <a:spcBef>
                <a:spcPts val="0"/>
              </a:spcBef>
              <a:spcAft>
                <a:spcPts val="0"/>
              </a:spcAft>
              <a:buNone/>
            </a:pPr>
            <a:r>
              <a:t/>
            </a:r>
            <a:endParaRPr>
              <a:latin typeface="Nunito SemiBold"/>
              <a:ea typeface="Nunito SemiBold"/>
              <a:cs typeface="Nunito SemiBold"/>
              <a:sym typeface="Nunito SemiBold"/>
            </a:endParaRPr>
          </a:p>
          <a:p>
            <a:pPr indent="-317500" lvl="0" marL="457200" rtl="0" algn="l">
              <a:spcBef>
                <a:spcPts val="0"/>
              </a:spcBef>
              <a:spcAft>
                <a:spcPts val="0"/>
              </a:spcAft>
              <a:buSzPts val="1400"/>
              <a:buFont typeface="Nunito SemiBold"/>
              <a:buChar char="●"/>
            </a:pPr>
            <a:r>
              <a:rPr lang="en" u="sng">
                <a:latin typeface="Nunito SemiBold"/>
                <a:ea typeface="Nunito SemiBold"/>
                <a:cs typeface="Nunito SemiBold"/>
                <a:sym typeface="Nunito SemiBold"/>
              </a:rPr>
              <a:t>Template bank:</a:t>
            </a:r>
            <a:r>
              <a:rPr lang="en">
                <a:latin typeface="Nunito SemiBold"/>
                <a:ea typeface="Nunito SemiBold"/>
                <a:cs typeface="Nunito SemiBold"/>
                <a:sym typeface="Nunito SemiBold"/>
              </a:rPr>
              <a:t>  Covers a grid of masses, spins, orientations Search = “scan over templates” to find the best match</a:t>
            </a:r>
            <a:endParaRPr>
              <a:latin typeface="Nunito SemiBold"/>
              <a:ea typeface="Nunito SemiBold"/>
              <a:cs typeface="Nunito SemiBold"/>
              <a:sym typeface="Nunito SemiBold"/>
            </a:endParaRPr>
          </a:p>
          <a:p>
            <a:pPr indent="0" lvl="0" marL="457200" rtl="0" algn="l">
              <a:spcBef>
                <a:spcPts val="0"/>
              </a:spcBef>
              <a:spcAft>
                <a:spcPts val="0"/>
              </a:spcAft>
              <a:buNone/>
            </a:pPr>
            <a:r>
              <a:t/>
            </a:r>
            <a:endParaRPr>
              <a:latin typeface="Nunito SemiBold"/>
              <a:ea typeface="Nunito SemiBold"/>
              <a:cs typeface="Nunito SemiBold"/>
              <a:sym typeface="Nunito SemiBold"/>
            </a:endParaRPr>
          </a:p>
          <a:p>
            <a:pPr indent="-317500" lvl="0" marL="457200" rtl="0" algn="l">
              <a:spcBef>
                <a:spcPts val="0"/>
              </a:spcBef>
              <a:spcAft>
                <a:spcPts val="0"/>
              </a:spcAft>
              <a:buSzPts val="1400"/>
              <a:buFont typeface="Nunito SemiBold"/>
              <a:buChar char="●"/>
            </a:pPr>
            <a:r>
              <a:rPr lang="en">
                <a:latin typeface="Nunito SemiBold"/>
                <a:ea typeface="Nunito SemiBold"/>
                <a:cs typeface="Nunito SemiBold"/>
                <a:sym typeface="Nunito SemiBold"/>
              </a:rPr>
              <a:t>Noise is non-Gaussian and non-stationary</a:t>
            </a:r>
            <a:endParaRPr>
              <a:latin typeface="Nunito SemiBold"/>
              <a:ea typeface="Nunito SemiBold"/>
              <a:cs typeface="Nunito SemiBold"/>
              <a:sym typeface="Nunito SemiBold"/>
            </a:endParaRPr>
          </a:p>
          <a:p>
            <a:pPr indent="0" lvl="0" marL="0" rtl="0" algn="l">
              <a:spcBef>
                <a:spcPts val="0"/>
              </a:spcBef>
              <a:spcAft>
                <a:spcPts val="0"/>
              </a:spcAft>
              <a:buNone/>
            </a:pPr>
            <a:r>
              <a:t/>
            </a:r>
            <a:endParaRPr>
              <a:latin typeface="Catamaran Light"/>
              <a:ea typeface="Catamaran Light"/>
              <a:cs typeface="Catamaran Light"/>
              <a:sym typeface="Catamaran Light"/>
            </a:endParaRPr>
          </a:p>
          <a:p>
            <a:pPr indent="0" lvl="0" marL="0" rtl="0" algn="l">
              <a:spcBef>
                <a:spcPts val="0"/>
              </a:spcBef>
              <a:spcAft>
                <a:spcPts val="0"/>
              </a:spcAft>
              <a:buNone/>
            </a:pPr>
            <a:r>
              <a:rPr lang="en">
                <a:latin typeface="Catamaran Light"/>
                <a:ea typeface="Catamaran Light"/>
                <a:cs typeface="Catamaran Light"/>
                <a:sym typeface="Catamaran Light"/>
              </a:rPr>
              <a:t> </a:t>
            </a:r>
            <a:endParaRPr>
              <a:latin typeface="Catamaran Light"/>
              <a:ea typeface="Catamaran Light"/>
              <a:cs typeface="Catamaran Light"/>
              <a:sym typeface="Catamaran Light"/>
            </a:endParaRP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8" name="Shape 78"/>
        <p:cNvGrpSpPr/>
        <p:nvPr/>
      </p:nvGrpSpPr>
      <p:grpSpPr>
        <a:xfrm>
          <a:off x="0" y="0"/>
          <a:ext cx="0" cy="0"/>
          <a:chOff x="0" y="0"/>
          <a:chExt cx="0" cy="0"/>
        </a:xfrm>
      </p:grpSpPr>
      <p:sp>
        <p:nvSpPr>
          <p:cNvPr id="79" name="Google Shape;79;p16"/>
          <p:cNvSpPr txBox="1"/>
          <p:nvPr>
            <p:ph type="ctrTitle"/>
          </p:nvPr>
        </p:nvSpPr>
        <p:spPr>
          <a:xfrm>
            <a:off x="167475" y="152032"/>
            <a:ext cx="8520600" cy="73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580">
                <a:solidFill>
                  <a:schemeClr val="lt1"/>
                </a:solidFill>
                <a:latin typeface="Nunito ExtraBold"/>
                <a:ea typeface="Nunito ExtraBold"/>
                <a:cs typeface="Nunito ExtraBold"/>
                <a:sym typeface="Nunito ExtraBold"/>
              </a:rPr>
              <a:t>Basics of Gravitational Wave Physics: </a:t>
            </a:r>
            <a:endParaRPr sz="2580">
              <a:solidFill>
                <a:schemeClr val="lt1"/>
              </a:solidFill>
              <a:latin typeface="Nunito ExtraBold"/>
              <a:ea typeface="Nunito ExtraBold"/>
              <a:cs typeface="Nunito ExtraBold"/>
              <a:sym typeface="Nunito ExtraBold"/>
            </a:endParaRPr>
          </a:p>
          <a:p>
            <a:pPr indent="0" lvl="0" marL="0" rtl="0" algn="ctr">
              <a:spcBef>
                <a:spcPts val="0"/>
              </a:spcBef>
              <a:spcAft>
                <a:spcPts val="0"/>
              </a:spcAft>
              <a:buSzPts val="990"/>
              <a:buNone/>
            </a:pPr>
            <a:r>
              <a:rPr lang="en" sz="2580">
                <a:solidFill>
                  <a:schemeClr val="lt1"/>
                </a:solidFill>
                <a:latin typeface="Nunito ExtraBold"/>
                <a:ea typeface="Nunito ExtraBold"/>
                <a:cs typeface="Nunito ExtraBold"/>
                <a:sym typeface="Nunito ExtraBold"/>
              </a:rPr>
              <a:t>Connecting </a:t>
            </a:r>
            <a:r>
              <a:rPr lang="en" sz="2580">
                <a:solidFill>
                  <a:schemeClr val="accent1"/>
                </a:solidFill>
                <a:latin typeface="Nunito ExtraBold"/>
                <a:ea typeface="Nunito ExtraBold"/>
                <a:cs typeface="Nunito ExtraBold"/>
                <a:sym typeface="Nunito ExtraBold"/>
              </a:rPr>
              <a:t>Theory</a:t>
            </a:r>
            <a:r>
              <a:rPr lang="en" sz="2580">
                <a:solidFill>
                  <a:schemeClr val="lt1"/>
                </a:solidFill>
                <a:latin typeface="Nunito ExtraBold"/>
                <a:ea typeface="Nunito ExtraBold"/>
                <a:cs typeface="Nunito ExtraBold"/>
                <a:sym typeface="Nunito ExtraBold"/>
              </a:rPr>
              <a:t> to </a:t>
            </a:r>
            <a:r>
              <a:rPr lang="en" sz="2580">
                <a:solidFill>
                  <a:srgbClr val="FF800E"/>
                </a:solidFill>
                <a:latin typeface="Nunito ExtraBold"/>
                <a:ea typeface="Nunito ExtraBold"/>
                <a:cs typeface="Nunito ExtraBold"/>
                <a:sym typeface="Nunito ExtraBold"/>
              </a:rPr>
              <a:t>Data</a:t>
            </a:r>
            <a:endParaRPr sz="2580">
              <a:solidFill>
                <a:srgbClr val="FF800E"/>
              </a:solidFill>
              <a:latin typeface="Nunito ExtraBold"/>
              <a:ea typeface="Nunito ExtraBold"/>
              <a:cs typeface="Nunito ExtraBold"/>
              <a:sym typeface="Nunito ExtraBold"/>
            </a:endParaRPr>
          </a:p>
        </p:txBody>
      </p:sp>
      <p:sp>
        <p:nvSpPr>
          <p:cNvPr id="80" name="Google Shape;80;p16"/>
          <p:cNvSpPr txBox="1"/>
          <p:nvPr>
            <p:ph type="ctrTitle"/>
          </p:nvPr>
        </p:nvSpPr>
        <p:spPr>
          <a:xfrm>
            <a:off x="311700" y="4478449"/>
            <a:ext cx="8520600" cy="73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180">
                <a:solidFill>
                  <a:schemeClr val="lt1"/>
                </a:solidFill>
                <a:latin typeface="Nunito ExtraBold"/>
                <a:ea typeface="Nunito ExtraBold"/>
                <a:cs typeface="Nunito ExtraBold"/>
                <a:sym typeface="Nunito ExtraBold"/>
              </a:rPr>
              <a:t>Syed Naqvi, Post-Doc, NZ-15</a:t>
            </a:r>
            <a:endParaRPr sz="1180">
              <a:solidFill>
                <a:schemeClr val="lt1"/>
              </a:solidFill>
              <a:latin typeface="Nunito ExtraBold"/>
              <a:ea typeface="Nunito ExtraBold"/>
              <a:cs typeface="Nunito ExtraBold"/>
              <a:sym typeface="Nunito ExtraBold"/>
            </a:endParaRPr>
          </a:p>
          <a:p>
            <a:pPr indent="0" lvl="0" marL="0" rtl="0" algn="ctr">
              <a:spcBef>
                <a:spcPts val="0"/>
              </a:spcBef>
              <a:spcAft>
                <a:spcPts val="0"/>
              </a:spcAft>
              <a:buSzPts val="990"/>
              <a:buNone/>
            </a:pPr>
            <a:r>
              <a:rPr lang="en" sz="1180">
                <a:solidFill>
                  <a:schemeClr val="lt1"/>
                </a:solidFill>
                <a:latin typeface="Nunito ExtraBold"/>
                <a:ea typeface="Nunito ExtraBold"/>
                <a:cs typeface="Nunito ExtraBold"/>
                <a:sym typeface="Nunito ExtraBold"/>
              </a:rPr>
              <a:t>Einstein Telescope member (David E. Alvarez group)</a:t>
            </a:r>
            <a:endParaRPr sz="1180">
              <a:solidFill>
                <a:schemeClr val="lt1"/>
              </a:solidFill>
              <a:latin typeface="Nunito ExtraBold"/>
              <a:ea typeface="Nunito ExtraBold"/>
              <a:cs typeface="Nunito ExtraBold"/>
              <a:sym typeface="Nunito ExtraBold"/>
            </a:endParaRPr>
          </a:p>
        </p:txBody>
      </p:sp>
      <p:pic>
        <p:nvPicPr>
          <p:cNvPr id="81" name="Google Shape;81;p16"/>
          <p:cNvPicPr preferRelativeResize="0"/>
          <p:nvPr/>
        </p:nvPicPr>
        <p:blipFill>
          <a:blip r:embed="rId3">
            <a:alphaModFix/>
          </a:blip>
          <a:stretch>
            <a:fillRect/>
          </a:stretch>
        </p:blipFill>
        <p:spPr>
          <a:xfrm>
            <a:off x="102925" y="89100"/>
            <a:ext cx="1081800" cy="324600"/>
          </a:xfrm>
          <a:prstGeom prst="roundRect">
            <a:avLst>
              <a:gd fmla="val 16667" name="adj"/>
            </a:avLst>
          </a:prstGeom>
          <a:noFill/>
          <a:ln>
            <a:noFill/>
          </a:ln>
        </p:spPr>
      </p:pic>
      <p:pic>
        <p:nvPicPr>
          <p:cNvPr id="82" name="Google Shape;82;p16"/>
          <p:cNvPicPr preferRelativeResize="0"/>
          <p:nvPr/>
        </p:nvPicPr>
        <p:blipFill>
          <a:blip r:embed="rId4">
            <a:alphaModFix/>
          </a:blip>
          <a:stretch>
            <a:fillRect/>
          </a:stretch>
        </p:blipFill>
        <p:spPr>
          <a:xfrm>
            <a:off x="53275" y="2530925"/>
            <a:ext cx="3266700" cy="2316000"/>
          </a:xfrm>
          <a:prstGeom prst="ellipse">
            <a:avLst/>
          </a:prstGeom>
          <a:noFill/>
          <a:ln>
            <a:noFill/>
          </a:ln>
        </p:spPr>
      </p:pic>
      <p:pic>
        <p:nvPicPr>
          <p:cNvPr id="83" name="Google Shape;83;p16" title="Generated File May 18, 2025 - 12_24PM.gif"/>
          <p:cNvPicPr preferRelativeResize="0"/>
          <p:nvPr/>
        </p:nvPicPr>
        <p:blipFill>
          <a:blip r:embed="rId5">
            <a:alphaModFix/>
          </a:blip>
          <a:stretch>
            <a:fillRect/>
          </a:stretch>
        </p:blipFill>
        <p:spPr>
          <a:xfrm>
            <a:off x="979825" y="1780825"/>
            <a:ext cx="1530300" cy="1280400"/>
          </a:xfrm>
          <a:prstGeom prst="ellipse">
            <a:avLst/>
          </a:prstGeom>
          <a:noFill/>
          <a:ln>
            <a:noFill/>
          </a:ln>
        </p:spPr>
      </p:pic>
      <p:pic>
        <p:nvPicPr>
          <p:cNvPr id="84" name="Google Shape;84;p16"/>
          <p:cNvPicPr preferRelativeResize="0"/>
          <p:nvPr/>
        </p:nvPicPr>
        <p:blipFill>
          <a:blip r:embed="rId6">
            <a:alphaModFix/>
          </a:blip>
          <a:stretch>
            <a:fillRect/>
          </a:stretch>
        </p:blipFill>
        <p:spPr>
          <a:xfrm rot="1176428">
            <a:off x="2125073" y="2447151"/>
            <a:ext cx="1038757" cy="467268"/>
          </a:xfrm>
          <a:prstGeom prst="rect">
            <a:avLst/>
          </a:prstGeom>
          <a:noFill/>
          <a:ln>
            <a:noFill/>
          </a:ln>
        </p:spPr>
      </p:pic>
      <p:pic>
        <p:nvPicPr>
          <p:cNvPr id="85" name="Google Shape;85;p16"/>
          <p:cNvPicPr preferRelativeResize="0"/>
          <p:nvPr/>
        </p:nvPicPr>
        <p:blipFill>
          <a:blip r:embed="rId6">
            <a:alphaModFix/>
          </a:blip>
          <a:stretch>
            <a:fillRect/>
          </a:stretch>
        </p:blipFill>
        <p:spPr>
          <a:xfrm flipH="1" rot="1200923">
            <a:off x="380141" y="1556843"/>
            <a:ext cx="1038757" cy="467269"/>
          </a:xfrm>
          <a:prstGeom prst="rect">
            <a:avLst/>
          </a:prstGeom>
          <a:noFill/>
          <a:ln>
            <a:noFill/>
          </a:ln>
        </p:spPr>
      </p:pic>
      <p:pic>
        <p:nvPicPr>
          <p:cNvPr id="86" name="Google Shape;86;p16"/>
          <p:cNvPicPr preferRelativeResize="0"/>
          <p:nvPr/>
        </p:nvPicPr>
        <p:blipFill>
          <a:blip r:embed="rId6">
            <a:alphaModFix/>
          </a:blip>
          <a:stretch>
            <a:fillRect/>
          </a:stretch>
        </p:blipFill>
        <p:spPr>
          <a:xfrm flipH="1" rot="-1167790">
            <a:off x="273594" y="2496475"/>
            <a:ext cx="1038758" cy="467269"/>
          </a:xfrm>
          <a:prstGeom prst="rect">
            <a:avLst/>
          </a:prstGeom>
          <a:noFill/>
          <a:ln>
            <a:noFill/>
          </a:ln>
        </p:spPr>
      </p:pic>
      <p:pic>
        <p:nvPicPr>
          <p:cNvPr id="87" name="Google Shape;87;p16"/>
          <p:cNvPicPr preferRelativeResize="0"/>
          <p:nvPr/>
        </p:nvPicPr>
        <p:blipFill>
          <a:blip r:embed="rId6">
            <a:alphaModFix/>
          </a:blip>
          <a:stretch>
            <a:fillRect/>
          </a:stretch>
        </p:blipFill>
        <p:spPr>
          <a:xfrm rot="-1307307">
            <a:off x="2008373" y="1544418"/>
            <a:ext cx="1038757" cy="467269"/>
          </a:xfrm>
          <a:prstGeom prst="rect">
            <a:avLst/>
          </a:prstGeom>
          <a:noFill/>
          <a:ln>
            <a:noFill/>
          </a:ln>
        </p:spPr>
      </p:pic>
      <p:sp>
        <p:nvSpPr>
          <p:cNvPr id="88" name="Google Shape;88;p16"/>
          <p:cNvSpPr txBox="1"/>
          <p:nvPr/>
        </p:nvSpPr>
        <p:spPr>
          <a:xfrm>
            <a:off x="4119587" y="2775621"/>
            <a:ext cx="4685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800E"/>
                </a:solidFill>
                <a:latin typeface="Nunito ExtraBold"/>
                <a:ea typeface="Nunito ExtraBold"/>
                <a:cs typeface="Nunito ExtraBold"/>
                <a:sym typeface="Nunito ExtraBold"/>
              </a:rPr>
              <a:t>Gravitational Waves:  signal + noise</a:t>
            </a:r>
            <a:endParaRPr sz="1800">
              <a:solidFill>
                <a:srgbClr val="FF800E"/>
              </a:solidFill>
              <a:latin typeface="Nunito ExtraBold"/>
              <a:ea typeface="Nunito ExtraBold"/>
              <a:cs typeface="Nunito ExtraBold"/>
              <a:sym typeface="Nunito ExtraBold"/>
            </a:endParaRPr>
          </a:p>
        </p:txBody>
      </p:sp>
      <p:pic>
        <p:nvPicPr>
          <p:cNvPr id="89" name="Google Shape;89;p16" title="Screenshot 2025-11-22 at 12.28.55 AM.png"/>
          <p:cNvPicPr preferRelativeResize="0"/>
          <p:nvPr/>
        </p:nvPicPr>
        <p:blipFill>
          <a:blip r:embed="rId7">
            <a:alphaModFix/>
          </a:blip>
          <a:stretch>
            <a:fillRect/>
          </a:stretch>
        </p:blipFill>
        <p:spPr>
          <a:xfrm>
            <a:off x="6406635" y="3198176"/>
            <a:ext cx="1624200" cy="1319400"/>
          </a:xfrm>
          <a:prstGeom prst="roundRect">
            <a:avLst>
              <a:gd fmla="val 16667" name="adj"/>
            </a:avLst>
          </a:prstGeom>
          <a:noFill/>
          <a:ln>
            <a:noFill/>
          </a:ln>
        </p:spPr>
      </p:pic>
      <p:pic>
        <p:nvPicPr>
          <p:cNvPr id="90" name="Google Shape;90;p16"/>
          <p:cNvPicPr preferRelativeResize="0"/>
          <p:nvPr/>
        </p:nvPicPr>
        <p:blipFill>
          <a:blip r:embed="rId8">
            <a:alphaModFix/>
          </a:blip>
          <a:stretch>
            <a:fillRect/>
          </a:stretch>
        </p:blipFill>
        <p:spPr>
          <a:xfrm>
            <a:off x="4725756" y="3547422"/>
            <a:ext cx="1121800" cy="704850"/>
          </a:xfrm>
          <a:prstGeom prst="rect">
            <a:avLst/>
          </a:prstGeom>
          <a:noFill/>
          <a:ln>
            <a:noFill/>
          </a:ln>
        </p:spPr>
      </p:pic>
      <p:pic>
        <p:nvPicPr>
          <p:cNvPr id="91" name="Google Shape;91;p16" title="Screenshot from 2026-06-23 13-47-04.png"/>
          <p:cNvPicPr preferRelativeResize="0"/>
          <p:nvPr/>
        </p:nvPicPr>
        <p:blipFill>
          <a:blip r:embed="rId9">
            <a:alphaModFix/>
          </a:blip>
          <a:stretch>
            <a:fillRect/>
          </a:stretch>
        </p:blipFill>
        <p:spPr>
          <a:xfrm>
            <a:off x="4920200" y="1060450"/>
            <a:ext cx="2799000" cy="1655400"/>
          </a:xfrm>
          <a:prstGeom prst="roundRect">
            <a:avLst>
              <a:gd fmla="val 16667" name="adj"/>
            </a:avLst>
          </a:prstGeom>
          <a:noFill/>
          <a:ln>
            <a:noFill/>
          </a:ln>
        </p:spPr>
      </p:pic>
      <p:sp>
        <p:nvSpPr>
          <p:cNvPr id="92" name="Google Shape;92;p16"/>
          <p:cNvSpPr/>
          <p:nvPr/>
        </p:nvSpPr>
        <p:spPr>
          <a:xfrm>
            <a:off x="3669125" y="921113"/>
            <a:ext cx="5418600" cy="3618000"/>
          </a:xfrm>
          <a:prstGeom prst="roundRect">
            <a:avLst>
              <a:gd fmla="val 16667" name="adj"/>
            </a:avLst>
          </a:prstGeom>
          <a:noFill/>
          <a:ln cap="flat" cmpd="sng" w="28575">
            <a:solidFill>
              <a:srgbClr val="FF80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68" name="Shape 368"/>
        <p:cNvGrpSpPr/>
        <p:nvPr/>
      </p:nvGrpSpPr>
      <p:grpSpPr>
        <a:xfrm>
          <a:off x="0" y="0"/>
          <a:ext cx="0" cy="0"/>
          <a:chOff x="0" y="0"/>
          <a:chExt cx="0" cy="0"/>
        </a:xfrm>
      </p:grpSpPr>
      <p:sp>
        <p:nvSpPr>
          <p:cNvPr id="369" name="Google Shape;369;p34"/>
          <p:cNvSpPr/>
          <p:nvPr/>
        </p:nvSpPr>
        <p:spPr>
          <a:xfrm>
            <a:off x="3630747" y="852373"/>
            <a:ext cx="4635600" cy="738900"/>
          </a:xfrm>
          <a:prstGeom prst="roundRect">
            <a:avLst>
              <a:gd fmla="val 16667" name="adj"/>
            </a:avLst>
          </a:prstGeom>
          <a:solidFill>
            <a:srgbClr val="EEEE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500">
              <a:latin typeface="Nunito"/>
              <a:ea typeface="Nunito"/>
              <a:cs typeface="Nunito"/>
              <a:sym typeface="Nunito"/>
            </a:endParaRPr>
          </a:p>
          <a:p>
            <a:pPr indent="0" lvl="0" marL="0" rtl="0" algn="l">
              <a:spcBef>
                <a:spcPts val="0"/>
              </a:spcBef>
              <a:spcAft>
                <a:spcPts val="0"/>
              </a:spcAft>
              <a:buNone/>
            </a:pPr>
            <a:r>
              <a:rPr b="1" lang="en" sz="1500">
                <a:latin typeface="Nunito"/>
                <a:ea typeface="Nunito"/>
                <a:cs typeface="Nunito"/>
                <a:sym typeface="Nunito"/>
              </a:rPr>
              <a:t>Bayesian Analysis:</a:t>
            </a:r>
            <a:endParaRPr b="1" sz="1500">
              <a:latin typeface="Nunito"/>
              <a:ea typeface="Nunito"/>
              <a:cs typeface="Nunito"/>
              <a:sym typeface="Nunito"/>
            </a:endParaRPr>
          </a:p>
          <a:p>
            <a:pPr indent="0" lvl="0" marL="0" rtl="0" algn="l">
              <a:spcBef>
                <a:spcPts val="0"/>
              </a:spcBef>
              <a:spcAft>
                <a:spcPts val="0"/>
              </a:spcAft>
              <a:buNone/>
            </a:pPr>
            <a:r>
              <a:rPr b="1" lang="en" sz="1500">
                <a:latin typeface="Nunito"/>
                <a:ea typeface="Nunito"/>
                <a:cs typeface="Nunito"/>
                <a:sym typeface="Nunito"/>
              </a:rPr>
              <a:t>Comprehensive, reliable for realistic data, especially when the likelihood is non-Gaussian.</a:t>
            </a:r>
            <a:endParaRPr b="1" sz="1500">
              <a:latin typeface="Nunito"/>
              <a:ea typeface="Nunito"/>
              <a:cs typeface="Nunito"/>
              <a:sym typeface="Nunito"/>
            </a:endParaRPr>
          </a:p>
          <a:p>
            <a:pPr indent="0" lvl="0" marL="0" rtl="0" algn="l">
              <a:spcBef>
                <a:spcPts val="0"/>
              </a:spcBef>
              <a:spcAft>
                <a:spcPts val="0"/>
              </a:spcAft>
              <a:buNone/>
            </a:pPr>
            <a:r>
              <a:t/>
            </a:r>
            <a:endParaRPr b="1" sz="1500">
              <a:latin typeface="Nunito"/>
              <a:ea typeface="Nunito"/>
              <a:cs typeface="Nunito"/>
              <a:sym typeface="Nunito"/>
            </a:endParaRPr>
          </a:p>
        </p:txBody>
      </p:sp>
      <p:sp>
        <p:nvSpPr>
          <p:cNvPr id="370" name="Google Shape;370;p34"/>
          <p:cNvSpPr/>
          <p:nvPr/>
        </p:nvSpPr>
        <p:spPr>
          <a:xfrm>
            <a:off x="3622000" y="3367775"/>
            <a:ext cx="4863000" cy="933600"/>
          </a:xfrm>
          <a:prstGeom prst="roundRect">
            <a:avLst>
              <a:gd fmla="val 16667" name="adj"/>
            </a:avLst>
          </a:prstGeom>
          <a:solidFill>
            <a:srgbClr val="EEEE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500">
              <a:latin typeface="Nunito"/>
              <a:ea typeface="Nunito"/>
              <a:cs typeface="Nunito"/>
              <a:sym typeface="Nunito"/>
            </a:endParaRPr>
          </a:p>
          <a:p>
            <a:pPr indent="0" lvl="0" marL="0" rtl="0" algn="l">
              <a:spcBef>
                <a:spcPts val="0"/>
              </a:spcBef>
              <a:spcAft>
                <a:spcPts val="0"/>
              </a:spcAft>
              <a:buNone/>
            </a:pPr>
            <a:r>
              <a:rPr b="1" lang="en" sz="1500">
                <a:latin typeface="Nunito"/>
                <a:ea typeface="Nunito"/>
                <a:cs typeface="Nunito"/>
                <a:sym typeface="Nunito"/>
              </a:rPr>
              <a:t>Fisher Analysis:</a:t>
            </a:r>
            <a:endParaRPr b="1" sz="1500">
              <a:latin typeface="Nunito"/>
              <a:ea typeface="Nunito"/>
              <a:cs typeface="Nunito"/>
              <a:sym typeface="Nunito"/>
            </a:endParaRPr>
          </a:p>
          <a:p>
            <a:pPr indent="0" lvl="0" marL="0" rtl="0" algn="l">
              <a:spcBef>
                <a:spcPts val="0"/>
              </a:spcBef>
              <a:spcAft>
                <a:spcPts val="0"/>
              </a:spcAft>
              <a:buNone/>
            </a:pPr>
            <a:r>
              <a:rPr b="1" lang="en" sz="1500">
                <a:latin typeface="Nunito"/>
                <a:ea typeface="Nunito"/>
                <a:cs typeface="Nunito"/>
                <a:sym typeface="Nunito"/>
              </a:rPr>
              <a:t>Quick, approximate, best for high SNR and gaussian noise</a:t>
            </a:r>
            <a:endParaRPr b="1" sz="1500">
              <a:latin typeface="Nunito"/>
              <a:ea typeface="Nunito"/>
              <a:cs typeface="Nunito"/>
              <a:sym typeface="Nunito"/>
            </a:endParaRPr>
          </a:p>
          <a:p>
            <a:pPr indent="0" lvl="0" marL="0" rtl="0" algn="l">
              <a:spcBef>
                <a:spcPts val="0"/>
              </a:spcBef>
              <a:spcAft>
                <a:spcPts val="0"/>
              </a:spcAft>
              <a:buNone/>
            </a:pPr>
            <a:r>
              <a:t/>
            </a:r>
            <a:endParaRPr b="1" sz="1500">
              <a:latin typeface="Nunito"/>
              <a:ea typeface="Nunito"/>
              <a:cs typeface="Nunito"/>
              <a:sym typeface="Nunito"/>
            </a:endParaRPr>
          </a:p>
        </p:txBody>
      </p:sp>
      <p:sp>
        <p:nvSpPr>
          <p:cNvPr id="371" name="Google Shape;371;p34"/>
          <p:cNvSpPr/>
          <p:nvPr/>
        </p:nvSpPr>
        <p:spPr>
          <a:xfrm>
            <a:off x="167850" y="769775"/>
            <a:ext cx="2946300" cy="3805200"/>
          </a:xfrm>
          <a:prstGeom prst="roundRect">
            <a:avLst>
              <a:gd fmla="val 16667" name="adj"/>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rgbClr val="0F0F0F"/>
              </a:solidFill>
              <a:latin typeface="Nunito ExtraBold"/>
              <a:ea typeface="Nunito ExtraBold"/>
              <a:cs typeface="Nunito ExtraBold"/>
              <a:sym typeface="Nunito ExtraBold"/>
            </a:endParaRPr>
          </a:p>
        </p:txBody>
      </p:sp>
      <p:cxnSp>
        <p:nvCxnSpPr>
          <p:cNvPr id="372" name="Google Shape;372;p34"/>
          <p:cNvCxnSpPr>
            <a:stCxn id="371" idx="3"/>
            <a:endCxn id="369" idx="1"/>
          </p:cNvCxnSpPr>
          <p:nvPr/>
        </p:nvCxnSpPr>
        <p:spPr>
          <a:xfrm flipH="1" rot="10800000">
            <a:off x="3114150" y="1221875"/>
            <a:ext cx="516600" cy="1450500"/>
          </a:xfrm>
          <a:prstGeom prst="straightConnector1">
            <a:avLst/>
          </a:prstGeom>
          <a:noFill/>
          <a:ln cap="flat" cmpd="sng" w="9525">
            <a:solidFill>
              <a:schemeClr val="lt1"/>
            </a:solidFill>
            <a:prstDash val="solid"/>
            <a:round/>
            <a:headEnd len="med" w="med" type="none"/>
            <a:tailEnd len="med" w="med" type="triangle"/>
          </a:ln>
        </p:spPr>
      </p:cxnSp>
      <p:cxnSp>
        <p:nvCxnSpPr>
          <p:cNvPr id="373" name="Google Shape;373;p34"/>
          <p:cNvCxnSpPr>
            <a:stCxn id="371" idx="3"/>
            <a:endCxn id="370" idx="1"/>
          </p:cNvCxnSpPr>
          <p:nvPr/>
        </p:nvCxnSpPr>
        <p:spPr>
          <a:xfrm>
            <a:off x="3114150" y="2672375"/>
            <a:ext cx="507900" cy="1162200"/>
          </a:xfrm>
          <a:prstGeom prst="straightConnector1">
            <a:avLst/>
          </a:prstGeom>
          <a:noFill/>
          <a:ln cap="flat" cmpd="sng" w="9525">
            <a:solidFill>
              <a:schemeClr val="lt1"/>
            </a:solidFill>
            <a:prstDash val="solid"/>
            <a:round/>
            <a:headEnd len="med" w="med" type="none"/>
            <a:tailEnd len="med" w="med" type="triangle"/>
          </a:ln>
        </p:spPr>
      </p:cxnSp>
      <p:sp>
        <p:nvSpPr>
          <p:cNvPr id="374" name="Google Shape;374;p34"/>
          <p:cNvSpPr txBox="1"/>
          <p:nvPr/>
        </p:nvSpPr>
        <p:spPr>
          <a:xfrm>
            <a:off x="167850" y="4513000"/>
            <a:ext cx="8944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Nunito"/>
                <a:ea typeface="Nunito"/>
                <a:cs typeface="Nunito"/>
                <a:sym typeface="Nunito"/>
              </a:rPr>
              <a:t>*</a:t>
            </a:r>
            <a:r>
              <a:rPr lang="en" sz="1100">
                <a:latin typeface="Nunito SemiBold"/>
                <a:ea typeface="Nunito SemiBold"/>
                <a:cs typeface="Nunito SemiBold"/>
                <a:sym typeface="Nunito SemiBold"/>
              </a:rPr>
              <a:t>References:</a:t>
            </a:r>
            <a:endParaRPr sz="1100">
              <a:latin typeface="Nunito SemiBold"/>
              <a:ea typeface="Nunito SemiBold"/>
              <a:cs typeface="Nunito SemiBold"/>
              <a:sym typeface="Nunito SemiBold"/>
            </a:endParaRPr>
          </a:p>
          <a:p>
            <a:pPr indent="-298450" lvl="0" marL="457200" rtl="0" algn="l">
              <a:spcBef>
                <a:spcPts val="0"/>
              </a:spcBef>
              <a:spcAft>
                <a:spcPts val="0"/>
              </a:spcAft>
              <a:buSzPts val="1100"/>
              <a:buChar char="-"/>
            </a:pPr>
            <a:r>
              <a:rPr i="1" lang="en" sz="1100">
                <a:latin typeface="Nunito SemiBold"/>
                <a:ea typeface="Nunito SemiBold"/>
                <a:cs typeface="Nunito SemiBold"/>
                <a:sym typeface="Nunito SemiBold"/>
              </a:rPr>
              <a:t>Post-Newtonian theory for gravitational waves, Living Reviews in Relativity, Luc Blanchet 2024</a:t>
            </a:r>
            <a:endParaRPr i="1" sz="1100">
              <a:latin typeface="Nunito SemiBold"/>
              <a:ea typeface="Nunito SemiBold"/>
              <a:cs typeface="Nunito SemiBold"/>
              <a:sym typeface="Nunito SemiBold"/>
            </a:endParaRPr>
          </a:p>
          <a:p>
            <a:pPr indent="-298450" lvl="0" marL="457200" rtl="0" algn="l">
              <a:spcBef>
                <a:spcPts val="0"/>
              </a:spcBef>
              <a:spcAft>
                <a:spcPts val="0"/>
              </a:spcAft>
              <a:buSzPts val="1100"/>
              <a:buChar char="-"/>
            </a:pPr>
            <a:r>
              <a:rPr i="1" lang="en" sz="1100">
                <a:latin typeface="Nunito SemiBold"/>
                <a:ea typeface="Nunito SemiBold"/>
                <a:cs typeface="Nunito SemiBold"/>
                <a:sym typeface="Nunito SemiBold"/>
              </a:rPr>
              <a:t>Sources of Gravitational Waves: Theory and Observations, Alessandra Buonanno and B.S. Sathyaprakash </a:t>
            </a:r>
            <a:endParaRPr sz="1100">
              <a:latin typeface="Nunito SemiBold"/>
              <a:ea typeface="Nunito SemiBold"/>
              <a:cs typeface="Nunito SemiBold"/>
              <a:sym typeface="Nunito SemiBold"/>
            </a:endParaRPr>
          </a:p>
        </p:txBody>
      </p:sp>
      <p:sp>
        <p:nvSpPr>
          <p:cNvPr id="375" name="Google Shape;375;p34"/>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76" name="Google Shape;376;p34"/>
          <p:cNvPicPr preferRelativeResize="0"/>
          <p:nvPr/>
        </p:nvPicPr>
        <p:blipFill>
          <a:blip r:embed="rId3">
            <a:alphaModFix/>
          </a:blip>
          <a:stretch>
            <a:fillRect/>
          </a:stretch>
        </p:blipFill>
        <p:spPr>
          <a:xfrm>
            <a:off x="331542" y="1740750"/>
            <a:ext cx="2596300" cy="2651400"/>
          </a:xfrm>
          <a:prstGeom prst="rect">
            <a:avLst/>
          </a:prstGeom>
          <a:noFill/>
          <a:ln>
            <a:noFill/>
          </a:ln>
        </p:spPr>
      </p:pic>
      <p:sp>
        <p:nvSpPr>
          <p:cNvPr id="377" name="Google Shape;377;p34"/>
          <p:cNvSpPr txBox="1"/>
          <p:nvPr/>
        </p:nvSpPr>
        <p:spPr>
          <a:xfrm>
            <a:off x="208419" y="878034"/>
            <a:ext cx="3000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0F0F0F"/>
                </a:solidFill>
                <a:latin typeface="Nunito ExtraBold"/>
                <a:ea typeface="Nunito ExtraBold"/>
                <a:cs typeface="Nunito ExtraBold"/>
                <a:sym typeface="Nunito ExtraBold"/>
              </a:rPr>
              <a:t>GW</a:t>
            </a:r>
            <a:endParaRPr sz="1800">
              <a:solidFill>
                <a:srgbClr val="0F0F0F"/>
              </a:solidFill>
              <a:latin typeface="Nunito ExtraBold"/>
              <a:ea typeface="Nunito ExtraBold"/>
              <a:cs typeface="Nunito ExtraBold"/>
              <a:sym typeface="Nunito ExtraBold"/>
            </a:endParaRPr>
          </a:p>
          <a:p>
            <a:pPr indent="0" lvl="0" marL="0" rtl="0" algn="l">
              <a:spcBef>
                <a:spcPts val="0"/>
              </a:spcBef>
              <a:spcAft>
                <a:spcPts val="0"/>
              </a:spcAft>
              <a:buNone/>
            </a:pPr>
            <a:r>
              <a:rPr lang="en" sz="1800">
                <a:solidFill>
                  <a:srgbClr val="0F0F0F"/>
                </a:solidFill>
                <a:latin typeface="Nunito ExtraBold"/>
                <a:ea typeface="Nunito ExtraBold"/>
                <a:cs typeface="Nunito ExtraBold"/>
                <a:sym typeface="Nunito ExtraBold"/>
              </a:rPr>
              <a:t>  Parameter Estimation</a:t>
            </a:r>
            <a:endParaRPr sz="1800">
              <a:solidFill>
                <a:srgbClr val="0F0F0F"/>
              </a:solidFill>
              <a:latin typeface="Nunito ExtraBold"/>
              <a:ea typeface="Nunito ExtraBold"/>
              <a:cs typeface="Nunito ExtraBold"/>
              <a:sym typeface="Nunito ExtraBold"/>
            </a:endParaRPr>
          </a:p>
        </p:txBody>
      </p:sp>
      <p:sp>
        <p:nvSpPr>
          <p:cNvPr id="378" name="Google Shape;378;p34"/>
          <p:cNvSpPr txBox="1"/>
          <p:nvPr/>
        </p:nvSpPr>
        <p:spPr>
          <a:xfrm>
            <a:off x="5335925" y="1909225"/>
            <a:ext cx="3490200" cy="1262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a:latin typeface="Nunito"/>
                <a:ea typeface="Nunito"/>
                <a:cs typeface="Nunito"/>
                <a:sym typeface="Nunito"/>
              </a:rPr>
              <a:t>Given the detector data,:</a:t>
            </a:r>
            <a:endParaRPr b="1">
              <a:latin typeface="Nunito"/>
              <a:ea typeface="Nunito"/>
              <a:cs typeface="Nunito"/>
              <a:sym typeface="Nunito"/>
            </a:endParaRPr>
          </a:p>
          <a:p>
            <a:pPr indent="0" lvl="0" marL="0" rtl="0" algn="just">
              <a:spcBef>
                <a:spcPts val="0"/>
              </a:spcBef>
              <a:spcAft>
                <a:spcPts val="0"/>
              </a:spcAft>
              <a:buNone/>
            </a:pPr>
            <a:r>
              <a:rPr b="1" lang="en">
                <a:latin typeface="Nunito"/>
                <a:ea typeface="Nunito"/>
                <a:cs typeface="Nunito"/>
                <a:sym typeface="Nunito"/>
              </a:rPr>
              <a:t>What is the probability that the observed strain was produced by an astrophysical signal rather than by noise?</a:t>
            </a:r>
            <a:endParaRPr b="1">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82" name="Shape 382"/>
        <p:cNvGrpSpPr/>
        <p:nvPr/>
      </p:nvGrpSpPr>
      <p:grpSpPr>
        <a:xfrm>
          <a:off x="0" y="0"/>
          <a:ext cx="0" cy="0"/>
          <a:chOff x="0" y="0"/>
          <a:chExt cx="0" cy="0"/>
        </a:xfrm>
      </p:grpSpPr>
      <p:sp>
        <p:nvSpPr>
          <p:cNvPr id="383" name="Google Shape;383;p35"/>
          <p:cNvSpPr/>
          <p:nvPr/>
        </p:nvSpPr>
        <p:spPr>
          <a:xfrm>
            <a:off x="742950" y="2305050"/>
            <a:ext cx="4314900" cy="904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384" name="Google Shape;384;p35"/>
          <p:cNvSpPr txBox="1"/>
          <p:nvPr/>
        </p:nvSpPr>
        <p:spPr>
          <a:xfrm>
            <a:off x="361950" y="76200"/>
            <a:ext cx="9286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Bayesian Analysis: Given the data, inferring parameters</a:t>
            </a:r>
            <a:endParaRPr sz="2500">
              <a:solidFill>
                <a:srgbClr val="1A1A1A"/>
              </a:solidFill>
              <a:latin typeface="Nunito ExtraBold"/>
              <a:ea typeface="Nunito ExtraBold"/>
              <a:cs typeface="Nunito ExtraBold"/>
              <a:sym typeface="Nunito ExtraBold"/>
            </a:endParaRPr>
          </a:p>
        </p:txBody>
      </p:sp>
      <p:pic>
        <p:nvPicPr>
          <p:cNvPr id="385" name="Google Shape;385;p35"/>
          <p:cNvPicPr preferRelativeResize="0"/>
          <p:nvPr/>
        </p:nvPicPr>
        <p:blipFill rotWithShape="1">
          <a:blip r:embed="rId3">
            <a:alphaModFix/>
          </a:blip>
          <a:srcRect b="0" l="-260" r="260" t="0"/>
          <a:stretch/>
        </p:blipFill>
        <p:spPr>
          <a:xfrm>
            <a:off x="290825" y="827500"/>
            <a:ext cx="8638500" cy="4087500"/>
          </a:xfrm>
          <a:prstGeom prst="roundRect">
            <a:avLst>
              <a:gd fmla="val 16667" name="adj"/>
            </a:avLst>
          </a:prstGeom>
          <a:noFill/>
          <a:ln>
            <a:noFill/>
          </a:ln>
        </p:spPr>
      </p:pic>
      <p:sp>
        <p:nvSpPr>
          <p:cNvPr id="386" name="Google Shape;386;p35"/>
          <p:cNvSpPr/>
          <p:nvPr/>
        </p:nvSpPr>
        <p:spPr>
          <a:xfrm>
            <a:off x="419100" y="1152525"/>
            <a:ext cx="4695900" cy="10857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387" name="Google Shape;387;p35"/>
          <p:cNvPicPr preferRelativeResize="0"/>
          <p:nvPr/>
        </p:nvPicPr>
        <p:blipFill>
          <a:blip r:embed="rId4">
            <a:alphaModFix/>
          </a:blip>
          <a:stretch>
            <a:fillRect/>
          </a:stretch>
        </p:blipFill>
        <p:spPr>
          <a:xfrm>
            <a:off x="933450" y="1655950"/>
            <a:ext cx="4248149" cy="841000"/>
          </a:xfrm>
          <a:prstGeom prst="rect">
            <a:avLst/>
          </a:prstGeom>
          <a:noFill/>
          <a:ln>
            <a:noFill/>
          </a:ln>
        </p:spPr>
      </p:pic>
      <p:sp>
        <p:nvSpPr>
          <p:cNvPr id="388" name="Google Shape;388;p35"/>
          <p:cNvSpPr txBox="1"/>
          <p:nvPr/>
        </p:nvSpPr>
        <p:spPr>
          <a:xfrm>
            <a:off x="504825" y="2543175"/>
            <a:ext cx="56484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FF0000"/>
                </a:solidFill>
                <a:latin typeface="Nunito"/>
                <a:ea typeface="Nunito"/>
                <a:cs typeface="Nunito"/>
                <a:sym typeface="Nunito"/>
              </a:rPr>
              <a:t>Likelihood:</a:t>
            </a:r>
            <a:r>
              <a:rPr b="1" lang="en" sz="2400">
                <a:solidFill>
                  <a:srgbClr val="FF0000"/>
                </a:solidFill>
                <a:latin typeface="Nunito"/>
                <a:ea typeface="Nunito"/>
                <a:cs typeface="Nunito"/>
                <a:sym typeface="Nunito"/>
              </a:rPr>
              <a:t> </a:t>
            </a:r>
            <a:r>
              <a:rPr b="1" lang="en" sz="1800">
                <a:solidFill>
                  <a:srgbClr val="FF0000"/>
                </a:solidFill>
                <a:latin typeface="Nunito"/>
                <a:ea typeface="Nunito"/>
                <a:cs typeface="Nunito"/>
                <a:sym typeface="Nunito"/>
              </a:rPr>
              <a:t>measures how well the data fits param</a:t>
            </a:r>
            <a:r>
              <a:rPr b="1" lang="en" sz="2000">
                <a:solidFill>
                  <a:srgbClr val="FF0000"/>
                </a:solidFill>
                <a:latin typeface="Nunito"/>
                <a:ea typeface="Nunito"/>
                <a:cs typeface="Nunito"/>
                <a:sym typeface="Nunito"/>
              </a:rPr>
              <a:t> </a:t>
            </a:r>
            <a:endParaRPr sz="2000">
              <a:solidFill>
                <a:srgbClr val="FF0000"/>
              </a:solidFill>
              <a:latin typeface="Nunito SemiBold"/>
              <a:ea typeface="Nunito SemiBold"/>
              <a:cs typeface="Nunito SemiBold"/>
              <a:sym typeface="Nunito SemiBold"/>
            </a:endParaRPr>
          </a:p>
          <a:p>
            <a:pPr indent="0" lvl="0" marL="0" rtl="0" algn="l">
              <a:spcBef>
                <a:spcPts val="0"/>
              </a:spcBef>
              <a:spcAft>
                <a:spcPts val="0"/>
              </a:spcAft>
              <a:buNone/>
            </a:pPr>
            <a:r>
              <a:t/>
            </a:r>
            <a:endParaRPr b="1" sz="2400">
              <a:solidFill>
                <a:schemeClr val="lt1"/>
              </a:solidFill>
              <a:latin typeface="Nunito"/>
              <a:ea typeface="Nunito"/>
              <a:cs typeface="Nunito"/>
              <a:sym typeface="Nunito"/>
            </a:endParaRPr>
          </a:p>
          <a:p>
            <a:pPr indent="0" lvl="0" marL="0" rtl="0" algn="l">
              <a:spcBef>
                <a:spcPts val="0"/>
              </a:spcBef>
              <a:spcAft>
                <a:spcPts val="0"/>
              </a:spcAft>
              <a:buNone/>
            </a:pPr>
            <a:r>
              <a:rPr b="1" lang="en" sz="2400">
                <a:solidFill>
                  <a:srgbClr val="0000FF"/>
                </a:solidFill>
                <a:latin typeface="Nunito"/>
                <a:ea typeface="Nunito"/>
                <a:cs typeface="Nunito"/>
                <a:sym typeface="Nunito"/>
              </a:rPr>
              <a:t>Prior: </a:t>
            </a:r>
            <a:r>
              <a:rPr b="1" lang="en" sz="1800">
                <a:solidFill>
                  <a:srgbClr val="0000FF"/>
                </a:solidFill>
                <a:latin typeface="Nunito"/>
                <a:ea typeface="Nunito"/>
                <a:cs typeface="Nunito"/>
                <a:sym typeface="Nunito"/>
              </a:rPr>
              <a:t>encodes our knowledge about param</a:t>
            </a:r>
            <a:endParaRPr b="1" sz="1800">
              <a:solidFill>
                <a:srgbClr val="0000FF"/>
              </a:solidFill>
              <a:latin typeface="Nunito"/>
              <a:ea typeface="Nunito"/>
              <a:cs typeface="Nunito"/>
              <a:sym typeface="Nunito"/>
            </a:endParaRPr>
          </a:p>
          <a:p>
            <a:pPr indent="0" lvl="0" marL="0" rtl="0" algn="l">
              <a:spcBef>
                <a:spcPts val="0"/>
              </a:spcBef>
              <a:spcAft>
                <a:spcPts val="0"/>
              </a:spcAft>
              <a:buNone/>
            </a:pPr>
            <a:r>
              <a:t/>
            </a:r>
            <a:endParaRPr b="1" sz="2400">
              <a:solidFill>
                <a:schemeClr val="lt1"/>
              </a:solidFill>
              <a:latin typeface="Nunito"/>
              <a:ea typeface="Nunito"/>
              <a:cs typeface="Nunito"/>
              <a:sym typeface="Nunito"/>
            </a:endParaRPr>
          </a:p>
          <a:p>
            <a:pPr indent="0" lvl="0" marL="0" rtl="0" algn="l">
              <a:spcBef>
                <a:spcPts val="0"/>
              </a:spcBef>
              <a:spcAft>
                <a:spcPts val="0"/>
              </a:spcAft>
              <a:buNone/>
            </a:pPr>
            <a:r>
              <a:rPr b="1" lang="en" sz="2400">
                <a:solidFill>
                  <a:srgbClr val="FF00FF"/>
                </a:solidFill>
                <a:latin typeface="Nunito"/>
                <a:ea typeface="Nunito"/>
                <a:cs typeface="Nunito"/>
                <a:sym typeface="Nunito"/>
              </a:rPr>
              <a:t>Evidence: </a:t>
            </a:r>
            <a:r>
              <a:rPr b="1" lang="en" sz="1800">
                <a:solidFill>
                  <a:srgbClr val="FF00FF"/>
                </a:solidFill>
                <a:latin typeface="Nunito"/>
                <a:ea typeface="Nunito"/>
                <a:cs typeface="Nunito"/>
                <a:sym typeface="Nunito"/>
              </a:rPr>
              <a:t>normalization </a:t>
            </a:r>
            <a:endParaRPr b="1" sz="1800">
              <a:solidFill>
                <a:srgbClr val="FF00FF"/>
              </a:solidFill>
              <a:latin typeface="Nunito"/>
              <a:ea typeface="Nunito"/>
              <a:cs typeface="Nunito"/>
              <a:sym typeface="Nunito"/>
            </a:endParaRPr>
          </a:p>
        </p:txBody>
      </p:sp>
      <p:sp>
        <p:nvSpPr>
          <p:cNvPr id="389" name="Google Shape;389;p35"/>
          <p:cNvSpPr/>
          <p:nvPr/>
        </p:nvSpPr>
        <p:spPr>
          <a:xfrm>
            <a:off x="7581900" y="1152525"/>
            <a:ext cx="1124100" cy="447600"/>
          </a:xfrm>
          <a:prstGeom prst="roundRect">
            <a:avLst>
              <a:gd fmla="val 16667" name="adj"/>
            </a:avLst>
          </a:prstGeom>
          <a:noFill/>
          <a:ln cap="flat" cmpd="sng" w="28575">
            <a:solidFill>
              <a:schemeClr val="lt1"/>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390" name="Google Shape;390;p35"/>
          <p:cNvSpPr txBox="1"/>
          <p:nvPr/>
        </p:nvSpPr>
        <p:spPr>
          <a:xfrm>
            <a:off x="8048625" y="1990725"/>
            <a:ext cx="119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Nunito Medium"/>
                <a:ea typeface="Nunito Medium"/>
                <a:cs typeface="Nunito Medium"/>
                <a:sym typeface="Nunito Medium"/>
              </a:rPr>
              <a:t>Waveform models</a:t>
            </a:r>
            <a:endParaRPr sz="1200">
              <a:solidFill>
                <a:schemeClr val="lt1"/>
              </a:solidFill>
              <a:latin typeface="Nunito Medium"/>
              <a:ea typeface="Nunito Medium"/>
              <a:cs typeface="Nunito Medium"/>
              <a:sym typeface="Nunito Medium"/>
            </a:endParaRPr>
          </a:p>
        </p:txBody>
      </p:sp>
      <p:cxnSp>
        <p:nvCxnSpPr>
          <p:cNvPr id="391" name="Google Shape;391;p35"/>
          <p:cNvCxnSpPr>
            <a:stCxn id="390" idx="0"/>
            <a:endCxn id="389" idx="2"/>
          </p:cNvCxnSpPr>
          <p:nvPr/>
        </p:nvCxnSpPr>
        <p:spPr>
          <a:xfrm rot="10800000">
            <a:off x="8143875" y="1600125"/>
            <a:ext cx="500100" cy="390600"/>
          </a:xfrm>
          <a:prstGeom prst="straightConnector1">
            <a:avLst/>
          </a:prstGeom>
          <a:noFill/>
          <a:ln cap="flat" cmpd="sng" w="9525">
            <a:solidFill>
              <a:schemeClr val="lt1"/>
            </a:solidFill>
            <a:prstDash val="solid"/>
            <a:round/>
            <a:headEnd len="med" w="med" type="none"/>
            <a:tailEnd len="med" w="med" type="triangle"/>
          </a:ln>
        </p:spPr>
      </p:cxnSp>
      <p:sp>
        <p:nvSpPr>
          <p:cNvPr id="392" name="Google Shape;392;p35"/>
          <p:cNvSpPr txBox="1"/>
          <p:nvPr/>
        </p:nvSpPr>
        <p:spPr>
          <a:xfrm>
            <a:off x="581025" y="984975"/>
            <a:ext cx="5161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dk1"/>
                </a:solidFill>
                <a:latin typeface="Nunito"/>
                <a:ea typeface="Nunito"/>
                <a:cs typeface="Nunito"/>
                <a:sym typeface="Nunito"/>
              </a:rPr>
              <a:t>Posterior:</a:t>
            </a:r>
            <a:r>
              <a:rPr b="1" lang="en" sz="2400">
                <a:solidFill>
                  <a:schemeClr val="dk1"/>
                </a:solidFill>
                <a:latin typeface="Nunito"/>
                <a:ea typeface="Nunito"/>
                <a:cs typeface="Nunito"/>
                <a:sym typeface="Nunito"/>
              </a:rPr>
              <a:t> </a:t>
            </a:r>
            <a:r>
              <a:rPr b="1" lang="en" sz="1800">
                <a:solidFill>
                  <a:schemeClr val="dk1"/>
                </a:solidFill>
                <a:latin typeface="Nunito"/>
                <a:ea typeface="Nunito"/>
                <a:cs typeface="Nunito"/>
                <a:sym typeface="Nunito"/>
              </a:rPr>
              <a:t>prob. distn. of param (𝝷)</a:t>
            </a:r>
            <a:endParaRPr b="1" sz="1800">
              <a:solidFill>
                <a:schemeClr val="dk1"/>
              </a:solidFill>
              <a:latin typeface="Nunito"/>
              <a:ea typeface="Nunito"/>
              <a:cs typeface="Nunito"/>
              <a:sym typeface="Nunito"/>
            </a:endParaRPr>
          </a:p>
        </p:txBody>
      </p:sp>
      <p:sp>
        <p:nvSpPr>
          <p:cNvPr id="393" name="Google Shape;393;p35"/>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4" name="Google Shape;394;p35"/>
          <p:cNvPicPr preferRelativeResize="0"/>
          <p:nvPr/>
        </p:nvPicPr>
        <p:blipFill>
          <a:blip r:embed="rId5">
            <a:alphaModFix/>
          </a:blip>
          <a:stretch>
            <a:fillRect/>
          </a:stretch>
        </p:blipFill>
        <p:spPr>
          <a:xfrm>
            <a:off x="2252996" y="3020887"/>
            <a:ext cx="1532252" cy="554100"/>
          </a:xfrm>
          <a:prstGeom prst="rect">
            <a:avLst/>
          </a:prstGeom>
          <a:noFill/>
          <a:ln>
            <a:noFill/>
          </a:ln>
        </p:spPr>
      </p:pic>
      <p:pic>
        <p:nvPicPr>
          <p:cNvPr id="395" name="Google Shape;395;p35"/>
          <p:cNvPicPr preferRelativeResize="0"/>
          <p:nvPr/>
        </p:nvPicPr>
        <p:blipFill>
          <a:blip r:embed="rId6">
            <a:alphaModFix/>
          </a:blip>
          <a:stretch>
            <a:fillRect/>
          </a:stretch>
        </p:blipFill>
        <p:spPr>
          <a:xfrm>
            <a:off x="3805908" y="3117066"/>
            <a:ext cx="1013825" cy="311565"/>
          </a:xfrm>
          <a:prstGeom prst="rect">
            <a:avLst/>
          </a:prstGeom>
          <a:noFill/>
          <a:ln>
            <a:noFill/>
          </a:ln>
        </p:spPr>
      </p:pic>
      <p:sp>
        <p:nvSpPr>
          <p:cNvPr id="396" name="Google Shape;396;p35"/>
          <p:cNvSpPr/>
          <p:nvPr/>
        </p:nvSpPr>
        <p:spPr>
          <a:xfrm>
            <a:off x="3953750" y="3119475"/>
            <a:ext cx="348300" cy="311700"/>
          </a:xfrm>
          <a:prstGeom prst="roundRect">
            <a:avLst>
              <a:gd fmla="val 16667" name="adj"/>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00" name="Shape 400"/>
        <p:cNvGrpSpPr/>
        <p:nvPr/>
      </p:nvGrpSpPr>
      <p:grpSpPr>
        <a:xfrm>
          <a:off x="0" y="0"/>
          <a:ext cx="0" cy="0"/>
          <a:chOff x="0" y="0"/>
          <a:chExt cx="0" cy="0"/>
        </a:xfrm>
      </p:grpSpPr>
      <p:sp>
        <p:nvSpPr>
          <p:cNvPr id="401" name="Google Shape;401;p36"/>
          <p:cNvSpPr txBox="1"/>
          <p:nvPr/>
        </p:nvSpPr>
        <p:spPr>
          <a:xfrm>
            <a:off x="1630950" y="76200"/>
            <a:ext cx="5882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Fisher Analysis: Estimating 1-𝝈 errors</a:t>
            </a:r>
            <a:endParaRPr sz="2500">
              <a:solidFill>
                <a:srgbClr val="1A1A1A"/>
              </a:solidFill>
              <a:latin typeface="Nunito ExtraBold"/>
              <a:ea typeface="Nunito ExtraBold"/>
              <a:cs typeface="Nunito ExtraBold"/>
              <a:sym typeface="Nunito ExtraBold"/>
            </a:endParaRPr>
          </a:p>
        </p:txBody>
      </p:sp>
      <p:pic>
        <p:nvPicPr>
          <p:cNvPr id="402" name="Google Shape;402;p36" title="ChatGPT Image May 28, 2026, 02_33_13 PM.png"/>
          <p:cNvPicPr preferRelativeResize="0"/>
          <p:nvPr/>
        </p:nvPicPr>
        <p:blipFill rotWithShape="1">
          <a:blip r:embed="rId3">
            <a:alphaModFix/>
          </a:blip>
          <a:srcRect b="0" l="0" r="0" t="10706"/>
          <a:stretch/>
        </p:blipFill>
        <p:spPr>
          <a:xfrm>
            <a:off x="263800" y="752000"/>
            <a:ext cx="8772775" cy="44084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37" title="Screenshot 2026-06-23 at 11.35.07 PM.png"/>
          <p:cNvPicPr preferRelativeResize="0"/>
          <p:nvPr/>
        </p:nvPicPr>
        <p:blipFill>
          <a:blip r:embed="rId3">
            <a:alphaModFix/>
          </a:blip>
          <a:stretch>
            <a:fillRect/>
          </a:stretch>
        </p:blipFill>
        <p:spPr>
          <a:xfrm>
            <a:off x="533400" y="749125"/>
            <a:ext cx="8077200" cy="4114800"/>
          </a:xfrm>
          <a:prstGeom prst="rect">
            <a:avLst/>
          </a:prstGeom>
          <a:noFill/>
          <a:ln>
            <a:noFill/>
          </a:ln>
        </p:spPr>
      </p:pic>
      <p:sp>
        <p:nvSpPr>
          <p:cNvPr id="408" name="Google Shape;408;p37"/>
          <p:cNvSpPr txBox="1"/>
          <p:nvPr/>
        </p:nvSpPr>
        <p:spPr>
          <a:xfrm>
            <a:off x="1825300" y="195025"/>
            <a:ext cx="5054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Nunito Black"/>
                <a:ea typeface="Nunito Black"/>
                <a:cs typeface="Nunito Black"/>
                <a:sym typeface="Nunito Black"/>
              </a:rPr>
              <a:t>The First Detections:</a:t>
            </a:r>
            <a:endParaRPr sz="2400">
              <a:solidFill>
                <a:schemeClr val="dk1"/>
              </a:solidFill>
              <a:latin typeface="Nunito Black"/>
              <a:ea typeface="Nunito Black"/>
              <a:cs typeface="Nunito Black"/>
              <a:sym typeface="Nunito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8"/>
          <p:cNvSpPr txBox="1"/>
          <p:nvPr/>
        </p:nvSpPr>
        <p:spPr>
          <a:xfrm>
            <a:off x="1825300" y="195025"/>
            <a:ext cx="5054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Nunito Black"/>
                <a:ea typeface="Nunito Black"/>
                <a:cs typeface="Nunito Black"/>
                <a:sym typeface="Nunito Black"/>
              </a:rPr>
              <a:t>The First Detections:</a:t>
            </a:r>
            <a:endParaRPr sz="2400">
              <a:solidFill>
                <a:schemeClr val="dk1"/>
              </a:solidFill>
              <a:latin typeface="Nunito Black"/>
              <a:ea typeface="Nunito Black"/>
              <a:cs typeface="Nunito Black"/>
              <a:sym typeface="Nunito Black"/>
            </a:endParaRPr>
          </a:p>
        </p:txBody>
      </p:sp>
      <p:pic>
        <p:nvPicPr>
          <p:cNvPr id="414" name="Google Shape;414;p38" title="Screenshot 2026-06-23 at 11.36.34 PM.png"/>
          <p:cNvPicPr preferRelativeResize="0"/>
          <p:nvPr/>
        </p:nvPicPr>
        <p:blipFill>
          <a:blip r:embed="rId3">
            <a:alphaModFix/>
          </a:blip>
          <a:stretch>
            <a:fillRect/>
          </a:stretch>
        </p:blipFill>
        <p:spPr>
          <a:xfrm>
            <a:off x="5408275" y="1605900"/>
            <a:ext cx="3516350" cy="2579750"/>
          </a:xfrm>
          <a:prstGeom prst="rect">
            <a:avLst/>
          </a:prstGeom>
          <a:noFill/>
          <a:ln>
            <a:noFill/>
          </a:ln>
        </p:spPr>
      </p:pic>
      <p:pic>
        <p:nvPicPr>
          <p:cNvPr id="415" name="Google Shape;415;p38" title="Screenshot 2026-06-23 at 11.42.41 PM.png"/>
          <p:cNvPicPr preferRelativeResize="0"/>
          <p:nvPr/>
        </p:nvPicPr>
        <p:blipFill>
          <a:blip r:embed="rId4">
            <a:alphaModFix/>
          </a:blip>
          <a:stretch>
            <a:fillRect/>
          </a:stretch>
        </p:blipFill>
        <p:spPr>
          <a:xfrm>
            <a:off x="0" y="1544500"/>
            <a:ext cx="5514225" cy="2536675"/>
          </a:xfrm>
          <a:prstGeom prst="rect">
            <a:avLst/>
          </a:prstGeom>
          <a:noFill/>
          <a:ln>
            <a:noFill/>
          </a:ln>
        </p:spPr>
      </p:pic>
      <p:sp>
        <p:nvSpPr>
          <p:cNvPr id="416" name="Google Shape;416;p38"/>
          <p:cNvSpPr/>
          <p:nvPr/>
        </p:nvSpPr>
        <p:spPr>
          <a:xfrm>
            <a:off x="2158750" y="1904275"/>
            <a:ext cx="631800" cy="140400"/>
          </a:xfrm>
          <a:prstGeom prst="roundRect">
            <a:avLst>
              <a:gd fmla="val 16667" name="adj"/>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7" name="Google Shape;417;p38"/>
          <p:cNvSpPr/>
          <p:nvPr/>
        </p:nvSpPr>
        <p:spPr>
          <a:xfrm>
            <a:off x="2118100" y="3285250"/>
            <a:ext cx="631800" cy="140400"/>
          </a:xfrm>
          <a:prstGeom prst="roundRect">
            <a:avLst>
              <a:gd fmla="val 16667" name="adj"/>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8" name="Google Shape;418;p38"/>
          <p:cNvSpPr/>
          <p:nvPr/>
        </p:nvSpPr>
        <p:spPr>
          <a:xfrm>
            <a:off x="2118100" y="3586825"/>
            <a:ext cx="631800" cy="140400"/>
          </a:xfrm>
          <a:prstGeom prst="roundRect">
            <a:avLst>
              <a:gd fmla="val 16667" name="adj"/>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9"/>
          <p:cNvSpPr txBox="1"/>
          <p:nvPr/>
        </p:nvSpPr>
        <p:spPr>
          <a:xfrm>
            <a:off x="2307950" y="247675"/>
            <a:ext cx="5054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Nunito Black"/>
                <a:ea typeface="Nunito Black"/>
                <a:cs typeface="Nunito Black"/>
                <a:sym typeface="Nunito Black"/>
              </a:rPr>
              <a:t>The New Detections: Puzzle…</a:t>
            </a:r>
            <a:endParaRPr sz="2400">
              <a:solidFill>
                <a:schemeClr val="dk1"/>
              </a:solidFill>
              <a:latin typeface="Nunito Black"/>
              <a:ea typeface="Nunito Black"/>
              <a:cs typeface="Nunito Black"/>
              <a:sym typeface="Nunito Black"/>
            </a:endParaRPr>
          </a:p>
        </p:txBody>
      </p:sp>
      <p:pic>
        <p:nvPicPr>
          <p:cNvPr id="424" name="Google Shape;424;p39"/>
          <p:cNvPicPr preferRelativeResize="0"/>
          <p:nvPr/>
        </p:nvPicPr>
        <p:blipFill>
          <a:blip r:embed="rId3">
            <a:alphaModFix/>
          </a:blip>
          <a:stretch>
            <a:fillRect/>
          </a:stretch>
        </p:blipFill>
        <p:spPr>
          <a:xfrm>
            <a:off x="3370650" y="801775"/>
            <a:ext cx="5678950" cy="3196675"/>
          </a:xfrm>
          <a:prstGeom prst="rect">
            <a:avLst/>
          </a:prstGeom>
          <a:noFill/>
          <a:ln>
            <a:noFill/>
          </a:ln>
        </p:spPr>
      </p:pic>
      <p:pic>
        <p:nvPicPr>
          <p:cNvPr id="425" name="Google Shape;425;p39"/>
          <p:cNvPicPr preferRelativeResize="0"/>
          <p:nvPr/>
        </p:nvPicPr>
        <p:blipFill>
          <a:blip r:embed="rId4">
            <a:alphaModFix/>
          </a:blip>
          <a:stretch>
            <a:fillRect/>
          </a:stretch>
        </p:blipFill>
        <p:spPr>
          <a:xfrm>
            <a:off x="134250" y="740275"/>
            <a:ext cx="3186225" cy="2386600"/>
          </a:xfrm>
          <a:prstGeom prst="rect">
            <a:avLst/>
          </a:prstGeom>
          <a:noFill/>
          <a:ln>
            <a:noFill/>
          </a:ln>
        </p:spPr>
      </p:pic>
      <p:sp>
        <p:nvSpPr>
          <p:cNvPr id="426" name="Google Shape;426;p39"/>
          <p:cNvSpPr txBox="1"/>
          <p:nvPr/>
        </p:nvSpPr>
        <p:spPr>
          <a:xfrm>
            <a:off x="314325" y="3267075"/>
            <a:ext cx="54864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Q1: Why the kink</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Q2: What about lower mass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Q3: What about polarisation?</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427" name="Google Shape;427;p39"/>
          <p:cNvSpPr/>
          <p:nvPr/>
        </p:nvSpPr>
        <p:spPr>
          <a:xfrm>
            <a:off x="3581400" y="2286000"/>
            <a:ext cx="533400" cy="476400"/>
          </a:xfrm>
          <a:prstGeom prst="ellipse">
            <a:avLst/>
          </a:prstGeom>
          <a:noFill/>
          <a:ln cap="flat" cmpd="sng" w="9525">
            <a:solidFill>
              <a:srgbClr val="DE2E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8" name="Google Shape;428;p39"/>
          <p:cNvSpPr/>
          <p:nvPr/>
        </p:nvSpPr>
        <p:spPr>
          <a:xfrm>
            <a:off x="4476750" y="2143125"/>
            <a:ext cx="619200" cy="504900"/>
          </a:xfrm>
          <a:prstGeom prst="ellipse">
            <a:avLst/>
          </a:prstGeom>
          <a:noFill/>
          <a:ln cap="flat" cmpd="sng" w="9525">
            <a:solidFill>
              <a:srgbClr val="DE2E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40"/>
          <p:cNvPicPr preferRelativeResize="0"/>
          <p:nvPr/>
        </p:nvPicPr>
        <p:blipFill>
          <a:blip r:embed="rId3">
            <a:alphaModFix/>
          </a:blip>
          <a:stretch>
            <a:fillRect/>
          </a:stretch>
        </p:blipFill>
        <p:spPr>
          <a:xfrm>
            <a:off x="1411175" y="152400"/>
            <a:ext cx="6451600" cy="48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41" title="Screenshot from 2026-06-24 13-35-59.png"/>
          <p:cNvPicPr preferRelativeResize="0"/>
          <p:nvPr/>
        </p:nvPicPr>
        <p:blipFill>
          <a:blip r:embed="rId3">
            <a:alphaModFix/>
          </a:blip>
          <a:stretch>
            <a:fillRect/>
          </a:stretch>
        </p:blipFill>
        <p:spPr>
          <a:xfrm>
            <a:off x="152400" y="410825"/>
            <a:ext cx="8839201" cy="38336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42"/>
          <p:cNvPicPr preferRelativeResize="0"/>
          <p:nvPr/>
        </p:nvPicPr>
        <p:blipFill>
          <a:blip r:embed="rId3">
            <a:alphaModFix/>
          </a:blip>
          <a:stretch>
            <a:fillRect/>
          </a:stretch>
        </p:blipFill>
        <p:spPr>
          <a:xfrm>
            <a:off x="252425" y="1044400"/>
            <a:ext cx="4762500" cy="3181350"/>
          </a:xfrm>
          <a:prstGeom prst="rect">
            <a:avLst/>
          </a:prstGeom>
          <a:noFill/>
          <a:ln>
            <a:noFill/>
          </a:ln>
        </p:spPr>
      </p:pic>
      <p:sp>
        <p:nvSpPr>
          <p:cNvPr id="444" name="Google Shape;444;p42"/>
          <p:cNvSpPr txBox="1"/>
          <p:nvPr/>
        </p:nvSpPr>
        <p:spPr>
          <a:xfrm>
            <a:off x="5393600" y="2571750"/>
            <a:ext cx="30000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Plot of correlation between pulsars observed by NANOGrav (2023) vs angular separation between pulsars, compared with a theoretical model (dashed purple, or Hellings-Downs curve) and if there were no gravitational wave background (solid green)</a:t>
            </a:r>
            <a:endParaRPr/>
          </a:p>
        </p:txBody>
      </p:sp>
      <p:sp>
        <p:nvSpPr>
          <p:cNvPr id="445" name="Google Shape;445;p42"/>
          <p:cNvSpPr txBox="1"/>
          <p:nvPr/>
        </p:nvSpPr>
        <p:spPr>
          <a:xfrm>
            <a:off x="5451950" y="625225"/>
            <a:ext cx="30000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02122"/>
                </a:solidFill>
                <a:highlight>
                  <a:srgbClr val="FFFFFF"/>
                </a:highlight>
              </a:rPr>
              <a:t>In June 2023, </a:t>
            </a:r>
            <a:r>
              <a:rPr lang="en" sz="1200">
                <a:solidFill>
                  <a:srgbClr val="3366CC"/>
                </a:solidFill>
                <a:highlight>
                  <a:srgbClr val="FFFFFF"/>
                </a:highlight>
                <a:uFill>
                  <a:noFill/>
                </a:uFill>
                <a:hlinkClick r:id="rId4">
                  <a:extLst>
                    <a:ext uri="{A12FA001-AC4F-418D-AE19-62706E023703}">
                      <ahyp:hlinkClr val="tx"/>
                    </a:ext>
                  </a:extLst>
                </a:hlinkClick>
              </a:rPr>
              <a:t>NANOGrav</a:t>
            </a:r>
            <a:r>
              <a:rPr lang="en" sz="1200">
                <a:solidFill>
                  <a:srgbClr val="202122"/>
                </a:solidFill>
                <a:highlight>
                  <a:srgbClr val="FFFFFF"/>
                </a:highlight>
              </a:rPr>
              <a:t>, </a:t>
            </a:r>
            <a:r>
              <a:rPr lang="en" sz="1200">
                <a:solidFill>
                  <a:srgbClr val="3366CC"/>
                </a:solidFill>
                <a:highlight>
                  <a:srgbClr val="FFFFFF"/>
                </a:highlight>
                <a:uFill>
                  <a:noFill/>
                </a:uFill>
                <a:hlinkClick r:id="rId5">
                  <a:extLst>
                    <a:ext uri="{A12FA001-AC4F-418D-AE19-62706E023703}">
                      <ahyp:hlinkClr val="tx"/>
                    </a:ext>
                  </a:extLst>
                </a:hlinkClick>
              </a:rPr>
              <a:t>EPTA</a:t>
            </a:r>
            <a:r>
              <a:rPr lang="en" sz="1200">
                <a:solidFill>
                  <a:srgbClr val="202122"/>
                </a:solidFill>
                <a:highlight>
                  <a:srgbClr val="FFFFFF"/>
                </a:highlight>
              </a:rPr>
              <a:t>, PPTA, and InPTA announced that they found evidence for a </a:t>
            </a:r>
            <a:r>
              <a:rPr lang="en" sz="1200">
                <a:solidFill>
                  <a:srgbClr val="3366CC"/>
                </a:solidFill>
                <a:highlight>
                  <a:srgbClr val="FFFFFF"/>
                </a:highlight>
                <a:uFill>
                  <a:noFill/>
                </a:uFill>
                <a:hlinkClick r:id="rId6">
                  <a:extLst>
                    <a:ext uri="{A12FA001-AC4F-418D-AE19-62706E023703}">
                      <ahyp:hlinkClr val="tx"/>
                    </a:ext>
                  </a:extLst>
                </a:hlinkClick>
              </a:rPr>
              <a:t>gravitational wave background</a:t>
            </a:r>
            <a:r>
              <a:rPr lang="en" sz="1200">
                <a:solidFill>
                  <a:srgbClr val="202122"/>
                </a:solidFill>
                <a:highlight>
                  <a:srgbClr val="FFFFFF"/>
                </a:highlight>
              </a:rPr>
              <a:t>. NANOGrav's 15-year data on 68 pulsars provided a measurement of the distinctive Hellings-Downs curve, a tell-tale quadrupolar signature of gravitational waves.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49" name="Shape 449"/>
        <p:cNvGrpSpPr/>
        <p:nvPr/>
      </p:nvGrpSpPr>
      <p:grpSpPr>
        <a:xfrm>
          <a:off x="0" y="0"/>
          <a:ext cx="0" cy="0"/>
          <a:chOff x="0" y="0"/>
          <a:chExt cx="0" cy="0"/>
        </a:xfrm>
      </p:grpSpPr>
      <p:pic>
        <p:nvPicPr>
          <p:cNvPr id="450" name="Google Shape;450;p43" title="Screenshot from 2025-11-24 16-46-25.png"/>
          <p:cNvPicPr preferRelativeResize="0"/>
          <p:nvPr/>
        </p:nvPicPr>
        <p:blipFill>
          <a:blip r:embed="rId3">
            <a:alphaModFix/>
          </a:blip>
          <a:stretch>
            <a:fillRect/>
          </a:stretch>
        </p:blipFill>
        <p:spPr>
          <a:xfrm>
            <a:off x="152400" y="152400"/>
            <a:ext cx="8839200" cy="1347900"/>
          </a:xfrm>
          <a:prstGeom prst="roundRect">
            <a:avLst>
              <a:gd fmla="val 16667" name="adj"/>
            </a:avLst>
          </a:prstGeom>
          <a:noFill/>
          <a:ln>
            <a:noFill/>
          </a:ln>
        </p:spPr>
      </p:pic>
      <p:pic>
        <p:nvPicPr>
          <p:cNvPr id="451" name="Google Shape;451;p43" title="t2.jpg"/>
          <p:cNvPicPr preferRelativeResize="0"/>
          <p:nvPr/>
        </p:nvPicPr>
        <p:blipFill>
          <a:blip r:embed="rId4">
            <a:alphaModFix/>
          </a:blip>
          <a:stretch>
            <a:fillRect/>
          </a:stretch>
        </p:blipFill>
        <p:spPr>
          <a:xfrm>
            <a:off x="220150" y="1743075"/>
            <a:ext cx="5390075" cy="3031926"/>
          </a:xfrm>
          <a:prstGeom prst="rect">
            <a:avLst/>
          </a:prstGeom>
          <a:noFill/>
          <a:ln>
            <a:noFill/>
          </a:ln>
        </p:spPr>
      </p:pic>
      <p:pic>
        <p:nvPicPr>
          <p:cNvPr id="452" name="Google Shape;452;p43" title="t1.jpg"/>
          <p:cNvPicPr preferRelativeResize="0"/>
          <p:nvPr/>
        </p:nvPicPr>
        <p:blipFill>
          <a:blip r:embed="rId5">
            <a:alphaModFix amt="10000"/>
          </a:blip>
          <a:stretch>
            <a:fillRect/>
          </a:stretch>
        </p:blipFill>
        <p:spPr>
          <a:xfrm>
            <a:off x="4685222" y="1728325"/>
            <a:ext cx="5385815" cy="3035808"/>
          </a:xfrm>
          <a:prstGeom prst="rect">
            <a:avLst/>
          </a:prstGeom>
          <a:noFill/>
          <a:ln>
            <a:noFill/>
          </a:ln>
        </p:spPr>
      </p:pic>
      <p:sp>
        <p:nvSpPr>
          <p:cNvPr id="453" name="Google Shape;453;p43"/>
          <p:cNvSpPr txBox="1"/>
          <p:nvPr/>
        </p:nvSpPr>
        <p:spPr>
          <a:xfrm>
            <a:off x="8591550" y="1012875"/>
            <a:ext cx="381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DE2E0E"/>
                </a:solidFill>
                <a:latin typeface="Nunito ExtraBold"/>
                <a:ea typeface="Nunito ExtraBold"/>
                <a:cs typeface="Nunito ExtraBold"/>
                <a:sym typeface="Nunito ExtraBold"/>
              </a:rPr>
              <a:t>$</a:t>
            </a:r>
            <a:endParaRPr sz="2400">
              <a:solidFill>
                <a:srgbClr val="DE2E0E"/>
              </a:solidFill>
              <a:latin typeface="Nunito ExtraBold"/>
              <a:ea typeface="Nunito ExtraBold"/>
              <a:cs typeface="Nunito ExtraBold"/>
              <a:sym typeface="Nunito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6" name="Shape 96"/>
        <p:cNvGrpSpPr/>
        <p:nvPr/>
      </p:nvGrpSpPr>
      <p:grpSpPr>
        <a:xfrm>
          <a:off x="0" y="0"/>
          <a:ext cx="0" cy="0"/>
          <a:chOff x="0" y="0"/>
          <a:chExt cx="0" cy="0"/>
        </a:xfrm>
      </p:grpSpPr>
      <p:pic>
        <p:nvPicPr>
          <p:cNvPr id="97" name="Google Shape;97;p17"/>
          <p:cNvPicPr preferRelativeResize="0"/>
          <p:nvPr/>
        </p:nvPicPr>
        <p:blipFill>
          <a:blip r:embed="rId3">
            <a:alphaModFix/>
          </a:blip>
          <a:stretch>
            <a:fillRect/>
          </a:stretch>
        </p:blipFill>
        <p:spPr>
          <a:xfrm>
            <a:off x="7139775" y="3355320"/>
            <a:ext cx="1949524" cy="1731400"/>
          </a:xfrm>
          <a:prstGeom prst="rect">
            <a:avLst/>
          </a:prstGeom>
          <a:noFill/>
          <a:ln>
            <a:noFill/>
          </a:ln>
        </p:spPr>
      </p:pic>
      <p:pic>
        <p:nvPicPr>
          <p:cNvPr id="98" name="Google Shape;98;p17"/>
          <p:cNvPicPr preferRelativeResize="0"/>
          <p:nvPr/>
        </p:nvPicPr>
        <p:blipFill>
          <a:blip r:embed="rId4">
            <a:alphaModFix/>
          </a:blip>
          <a:stretch>
            <a:fillRect/>
          </a:stretch>
        </p:blipFill>
        <p:spPr>
          <a:xfrm>
            <a:off x="5621050" y="1663575"/>
            <a:ext cx="2237125" cy="1253025"/>
          </a:xfrm>
          <a:prstGeom prst="rect">
            <a:avLst/>
          </a:prstGeom>
          <a:noFill/>
          <a:ln>
            <a:noFill/>
          </a:ln>
        </p:spPr>
      </p:pic>
      <p:pic>
        <p:nvPicPr>
          <p:cNvPr id="99" name="Google Shape;99;p17"/>
          <p:cNvPicPr preferRelativeResize="0"/>
          <p:nvPr/>
        </p:nvPicPr>
        <p:blipFill>
          <a:blip r:embed="rId5">
            <a:alphaModFix/>
          </a:blip>
          <a:stretch>
            <a:fillRect/>
          </a:stretch>
        </p:blipFill>
        <p:spPr>
          <a:xfrm>
            <a:off x="2367900" y="5950"/>
            <a:ext cx="3307100" cy="1412625"/>
          </a:xfrm>
          <a:prstGeom prst="rect">
            <a:avLst/>
          </a:prstGeom>
          <a:noFill/>
          <a:ln>
            <a:noFill/>
          </a:ln>
        </p:spPr>
      </p:pic>
      <p:pic>
        <p:nvPicPr>
          <p:cNvPr id="100" name="Google Shape;100;p17"/>
          <p:cNvPicPr preferRelativeResize="0"/>
          <p:nvPr/>
        </p:nvPicPr>
        <p:blipFill>
          <a:blip r:embed="rId6">
            <a:alphaModFix/>
          </a:blip>
          <a:stretch>
            <a:fillRect/>
          </a:stretch>
        </p:blipFill>
        <p:spPr>
          <a:xfrm>
            <a:off x="1277275" y="3076448"/>
            <a:ext cx="818700" cy="1607275"/>
          </a:xfrm>
          <a:prstGeom prst="rect">
            <a:avLst/>
          </a:prstGeom>
          <a:noFill/>
          <a:ln>
            <a:noFill/>
          </a:ln>
        </p:spPr>
      </p:pic>
      <p:grpSp>
        <p:nvGrpSpPr>
          <p:cNvPr id="101" name="Google Shape;101;p17"/>
          <p:cNvGrpSpPr/>
          <p:nvPr/>
        </p:nvGrpSpPr>
        <p:grpSpPr>
          <a:xfrm>
            <a:off x="2555626" y="1572238"/>
            <a:ext cx="2478704" cy="2140946"/>
            <a:chOff x="3664038" y="1663782"/>
            <a:chExt cx="1815900" cy="1815900"/>
          </a:xfrm>
        </p:grpSpPr>
        <p:sp>
          <p:nvSpPr>
            <p:cNvPr id="102" name="Google Shape;102;p17"/>
            <p:cNvSpPr/>
            <p:nvPr/>
          </p:nvSpPr>
          <p:spPr>
            <a:xfrm>
              <a:off x="3664038" y="1663782"/>
              <a:ext cx="1815900" cy="1815900"/>
            </a:xfrm>
            <a:prstGeom prst="ellipse">
              <a:avLst/>
            </a:prstGeom>
            <a:solidFill>
              <a:srgbClr val="6D9EEB"/>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txBox="1"/>
            <p:nvPr/>
          </p:nvSpPr>
          <p:spPr>
            <a:xfrm>
              <a:off x="3899988" y="2158482"/>
              <a:ext cx="1344000" cy="826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Roboto"/>
                  <a:ea typeface="Roboto"/>
                  <a:cs typeface="Roboto"/>
                  <a:sym typeface="Roboto"/>
                </a:rPr>
                <a:t>Space and Time becomes SpaceTime</a:t>
              </a:r>
              <a:endParaRPr b="1">
                <a:solidFill>
                  <a:srgbClr val="FFFFFF"/>
                </a:solidFill>
                <a:latin typeface="Roboto"/>
                <a:ea typeface="Roboto"/>
                <a:cs typeface="Roboto"/>
                <a:sym typeface="Roboto"/>
              </a:endParaRPr>
            </a:p>
          </p:txBody>
        </p:sp>
      </p:grpSp>
      <p:grpSp>
        <p:nvGrpSpPr>
          <p:cNvPr id="104" name="Google Shape;104;p17"/>
          <p:cNvGrpSpPr/>
          <p:nvPr/>
        </p:nvGrpSpPr>
        <p:grpSpPr>
          <a:xfrm>
            <a:off x="314941" y="236471"/>
            <a:ext cx="1458639" cy="1259879"/>
            <a:chOff x="2859873" y="853971"/>
            <a:chExt cx="1068600" cy="1068600"/>
          </a:xfrm>
        </p:grpSpPr>
        <p:sp>
          <p:nvSpPr>
            <p:cNvPr id="105" name="Google Shape;105;p17"/>
            <p:cNvSpPr/>
            <p:nvPr/>
          </p:nvSpPr>
          <p:spPr>
            <a:xfrm>
              <a:off x="2859873" y="853971"/>
              <a:ext cx="1068600" cy="10686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7"/>
            <p:cNvSpPr txBox="1"/>
            <p:nvPr/>
          </p:nvSpPr>
          <p:spPr>
            <a:xfrm>
              <a:off x="3012800" y="1022197"/>
              <a:ext cx="762600" cy="7323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FFFF"/>
                  </a:solidFill>
                  <a:latin typeface="Roboto"/>
                  <a:ea typeface="Roboto"/>
                  <a:cs typeface="Roboto"/>
                  <a:sym typeface="Roboto"/>
                </a:rPr>
                <a:t>Newtonian Era</a:t>
              </a:r>
              <a:endParaRPr b="1" sz="1200">
                <a:solidFill>
                  <a:srgbClr val="FFFFFF"/>
                </a:solidFill>
                <a:latin typeface="Roboto"/>
                <a:ea typeface="Roboto"/>
                <a:cs typeface="Roboto"/>
                <a:sym typeface="Roboto"/>
              </a:endParaRPr>
            </a:p>
          </p:txBody>
        </p:sp>
      </p:grpSp>
      <p:grpSp>
        <p:nvGrpSpPr>
          <p:cNvPr id="107" name="Google Shape;107;p17"/>
          <p:cNvGrpSpPr/>
          <p:nvPr/>
        </p:nvGrpSpPr>
        <p:grpSpPr>
          <a:xfrm>
            <a:off x="5433936" y="3500053"/>
            <a:ext cx="1458639" cy="1259879"/>
            <a:chOff x="5214448" y="3234278"/>
            <a:chExt cx="1068600" cy="1068600"/>
          </a:xfrm>
        </p:grpSpPr>
        <p:sp>
          <p:nvSpPr>
            <p:cNvPr id="108" name="Google Shape;108;p17"/>
            <p:cNvSpPr/>
            <p:nvPr/>
          </p:nvSpPr>
          <p:spPr>
            <a:xfrm>
              <a:off x="5214448" y="3234278"/>
              <a:ext cx="1068600" cy="10686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7"/>
            <p:cNvSpPr txBox="1"/>
            <p:nvPr/>
          </p:nvSpPr>
          <p:spPr>
            <a:xfrm>
              <a:off x="5367375" y="3402503"/>
              <a:ext cx="762600" cy="7323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FFFF"/>
                  </a:solidFill>
                  <a:latin typeface="Roboto"/>
                  <a:ea typeface="Roboto"/>
                  <a:cs typeface="Roboto"/>
                  <a:sym typeface="Roboto"/>
                </a:rPr>
                <a:t>General Relativity</a:t>
              </a:r>
              <a:endParaRPr b="1" sz="1200">
                <a:solidFill>
                  <a:srgbClr val="FFFFFF"/>
                </a:solidFill>
                <a:latin typeface="Roboto"/>
                <a:ea typeface="Roboto"/>
                <a:cs typeface="Roboto"/>
                <a:sym typeface="Roboto"/>
              </a:endParaRPr>
            </a:p>
          </p:txBody>
        </p:sp>
      </p:grpSp>
      <p:sp>
        <p:nvSpPr>
          <p:cNvPr id="110" name="Google Shape;110;p17"/>
          <p:cNvSpPr txBox="1"/>
          <p:nvPr/>
        </p:nvSpPr>
        <p:spPr>
          <a:xfrm>
            <a:off x="32800" y="3098850"/>
            <a:ext cx="1385100" cy="3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Barlow Semi Condensed Light"/>
                <a:ea typeface="Barlow Semi Condensed Light"/>
                <a:cs typeface="Barlow Semi Condensed Light"/>
                <a:sym typeface="Barlow Semi Condensed Light"/>
              </a:rPr>
              <a:t>Lorentz Transformation</a:t>
            </a:r>
            <a:endParaRPr>
              <a:solidFill>
                <a:schemeClr val="dk1"/>
              </a:solidFill>
              <a:latin typeface="Barlow Semi Condensed Light"/>
              <a:ea typeface="Barlow Semi Condensed Light"/>
              <a:cs typeface="Barlow Semi Condensed Light"/>
              <a:sym typeface="Barlow Semi Condensed Light"/>
            </a:endParaRPr>
          </a:p>
        </p:txBody>
      </p:sp>
      <p:cxnSp>
        <p:nvCxnSpPr>
          <p:cNvPr id="111" name="Google Shape;111;p17"/>
          <p:cNvCxnSpPr/>
          <p:nvPr/>
        </p:nvCxnSpPr>
        <p:spPr>
          <a:xfrm>
            <a:off x="1575850" y="1314900"/>
            <a:ext cx="1124100" cy="742800"/>
          </a:xfrm>
          <a:prstGeom prst="straightConnector1">
            <a:avLst/>
          </a:prstGeom>
          <a:noFill/>
          <a:ln cap="flat" cmpd="sng" w="28575">
            <a:solidFill>
              <a:srgbClr val="00FF00"/>
            </a:solidFill>
            <a:prstDash val="solid"/>
            <a:round/>
            <a:headEnd len="med" w="med" type="none"/>
            <a:tailEnd len="med" w="med" type="triangle"/>
          </a:ln>
        </p:spPr>
      </p:cxnSp>
      <p:cxnSp>
        <p:nvCxnSpPr>
          <p:cNvPr id="112" name="Google Shape;112;p17"/>
          <p:cNvCxnSpPr>
            <a:stCxn id="102" idx="5"/>
          </p:cNvCxnSpPr>
          <p:nvPr/>
        </p:nvCxnSpPr>
        <p:spPr>
          <a:xfrm>
            <a:off x="4671332" y="3399650"/>
            <a:ext cx="798900" cy="464700"/>
          </a:xfrm>
          <a:prstGeom prst="straightConnector1">
            <a:avLst/>
          </a:prstGeom>
          <a:noFill/>
          <a:ln cap="flat" cmpd="sng" w="28575">
            <a:solidFill>
              <a:srgbClr val="00FF00"/>
            </a:solidFill>
            <a:prstDash val="solid"/>
            <a:round/>
            <a:headEnd len="med" w="med" type="none"/>
            <a:tailEnd len="med" w="med" type="triangle"/>
          </a:ln>
        </p:spPr>
      </p:cxnSp>
      <p:cxnSp>
        <p:nvCxnSpPr>
          <p:cNvPr id="113" name="Google Shape;113;p17"/>
          <p:cNvCxnSpPr>
            <a:endCxn id="102" idx="2"/>
          </p:cNvCxnSpPr>
          <p:nvPr/>
        </p:nvCxnSpPr>
        <p:spPr>
          <a:xfrm flipH="1" rot="10800000">
            <a:off x="2087626" y="2642711"/>
            <a:ext cx="468000" cy="468900"/>
          </a:xfrm>
          <a:prstGeom prst="straightConnector1">
            <a:avLst/>
          </a:prstGeom>
          <a:noFill/>
          <a:ln cap="flat" cmpd="sng" w="9525">
            <a:solidFill>
              <a:srgbClr val="434343"/>
            </a:solidFill>
            <a:prstDash val="solid"/>
            <a:round/>
            <a:headEnd len="med" w="med" type="none"/>
            <a:tailEnd len="med" w="med" type="triangle"/>
          </a:ln>
        </p:spPr>
      </p:cxnSp>
      <p:cxnSp>
        <p:nvCxnSpPr>
          <p:cNvPr id="114" name="Google Shape;114;p17"/>
          <p:cNvCxnSpPr>
            <a:stCxn id="105" idx="0"/>
          </p:cNvCxnSpPr>
          <p:nvPr/>
        </p:nvCxnSpPr>
        <p:spPr>
          <a:xfrm flipH="1" rot="10800000">
            <a:off x="1044261" y="150671"/>
            <a:ext cx="1274400" cy="85800"/>
          </a:xfrm>
          <a:prstGeom prst="straightConnector1">
            <a:avLst/>
          </a:prstGeom>
          <a:noFill/>
          <a:ln cap="flat" cmpd="sng" w="9525">
            <a:solidFill>
              <a:srgbClr val="434343"/>
            </a:solidFill>
            <a:prstDash val="solid"/>
            <a:round/>
            <a:headEnd len="med" w="med" type="none"/>
            <a:tailEnd len="med" w="med" type="triangle"/>
          </a:ln>
        </p:spPr>
      </p:cxnSp>
      <p:cxnSp>
        <p:nvCxnSpPr>
          <p:cNvPr id="115" name="Google Shape;115;p17"/>
          <p:cNvCxnSpPr>
            <a:stCxn id="102" idx="7"/>
          </p:cNvCxnSpPr>
          <p:nvPr/>
        </p:nvCxnSpPr>
        <p:spPr>
          <a:xfrm>
            <a:off x="4671332" y="1885772"/>
            <a:ext cx="929400" cy="1200"/>
          </a:xfrm>
          <a:prstGeom prst="straightConnector1">
            <a:avLst/>
          </a:prstGeom>
          <a:noFill/>
          <a:ln cap="flat" cmpd="sng" w="9525">
            <a:solidFill>
              <a:srgbClr val="434343"/>
            </a:solidFill>
            <a:prstDash val="solid"/>
            <a:round/>
            <a:headEnd len="med" w="med" type="none"/>
            <a:tailEnd len="med" w="med" type="triangle"/>
          </a:ln>
        </p:spPr>
      </p:cxnSp>
      <p:cxnSp>
        <p:nvCxnSpPr>
          <p:cNvPr id="116" name="Google Shape;116;p17"/>
          <p:cNvCxnSpPr/>
          <p:nvPr/>
        </p:nvCxnSpPr>
        <p:spPr>
          <a:xfrm flipH="1" rot="10800000">
            <a:off x="6664775" y="3583325"/>
            <a:ext cx="481800" cy="110400"/>
          </a:xfrm>
          <a:prstGeom prst="straightConnector1">
            <a:avLst/>
          </a:prstGeom>
          <a:noFill/>
          <a:ln cap="flat" cmpd="sng" w="9525">
            <a:solidFill>
              <a:srgbClr val="434343"/>
            </a:solidFill>
            <a:prstDash val="solid"/>
            <a:round/>
            <a:headEnd len="med" w="med" type="none"/>
            <a:tailEnd len="med" w="med" type="triangle"/>
          </a:ln>
        </p:spPr>
      </p:cxnSp>
      <p:pic>
        <p:nvPicPr>
          <p:cNvPr id="117" name="Google Shape;117;p17"/>
          <p:cNvPicPr preferRelativeResize="0"/>
          <p:nvPr/>
        </p:nvPicPr>
        <p:blipFill>
          <a:blip r:embed="rId7">
            <a:alphaModFix/>
          </a:blip>
          <a:stretch>
            <a:fillRect/>
          </a:stretch>
        </p:blipFill>
        <p:spPr>
          <a:xfrm>
            <a:off x="5416075" y="4546250"/>
            <a:ext cx="1723709" cy="464700"/>
          </a:xfrm>
          <a:prstGeom prst="rect">
            <a:avLst/>
          </a:prstGeom>
          <a:noFill/>
          <a:ln>
            <a:noFill/>
          </a:ln>
        </p:spPr>
      </p:pic>
      <p:sp>
        <p:nvSpPr>
          <p:cNvPr id="118" name="Google Shape;118;p17"/>
          <p:cNvSpPr txBox="1"/>
          <p:nvPr/>
        </p:nvSpPr>
        <p:spPr>
          <a:xfrm>
            <a:off x="3118025" y="4547750"/>
            <a:ext cx="631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Spacetime metric: </a:t>
            </a:r>
            <a:endParaRPr sz="18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57" name="Shape 457"/>
        <p:cNvGrpSpPr/>
        <p:nvPr/>
      </p:nvGrpSpPr>
      <p:grpSpPr>
        <a:xfrm>
          <a:off x="0" y="0"/>
          <a:ext cx="0" cy="0"/>
          <a:chOff x="0" y="0"/>
          <a:chExt cx="0" cy="0"/>
        </a:xfrm>
      </p:grpSpPr>
      <p:pic>
        <p:nvPicPr>
          <p:cNvPr id="458" name="Google Shape;458;p44" title="Screenshot from 2025-11-24 16-46-25.png"/>
          <p:cNvPicPr preferRelativeResize="0"/>
          <p:nvPr/>
        </p:nvPicPr>
        <p:blipFill>
          <a:blip r:embed="rId3">
            <a:alphaModFix/>
          </a:blip>
          <a:stretch>
            <a:fillRect/>
          </a:stretch>
        </p:blipFill>
        <p:spPr>
          <a:xfrm>
            <a:off x="152400" y="152400"/>
            <a:ext cx="8839200" cy="1347900"/>
          </a:xfrm>
          <a:prstGeom prst="roundRect">
            <a:avLst>
              <a:gd fmla="val 16667" name="adj"/>
            </a:avLst>
          </a:prstGeom>
          <a:noFill/>
          <a:ln>
            <a:noFill/>
          </a:ln>
        </p:spPr>
      </p:pic>
      <p:pic>
        <p:nvPicPr>
          <p:cNvPr id="459" name="Google Shape;459;p44" title="t2.jpg"/>
          <p:cNvPicPr preferRelativeResize="0"/>
          <p:nvPr/>
        </p:nvPicPr>
        <p:blipFill>
          <a:blip r:embed="rId4">
            <a:alphaModFix amt="10000"/>
          </a:blip>
          <a:stretch>
            <a:fillRect/>
          </a:stretch>
        </p:blipFill>
        <p:spPr>
          <a:xfrm>
            <a:off x="201100" y="1676400"/>
            <a:ext cx="5390075" cy="3031926"/>
          </a:xfrm>
          <a:prstGeom prst="rect">
            <a:avLst/>
          </a:prstGeom>
          <a:noFill/>
          <a:ln>
            <a:noFill/>
          </a:ln>
        </p:spPr>
      </p:pic>
      <p:pic>
        <p:nvPicPr>
          <p:cNvPr id="460" name="Google Shape;460;p44" title="t1.jpg"/>
          <p:cNvPicPr preferRelativeResize="0"/>
          <p:nvPr/>
        </p:nvPicPr>
        <p:blipFill>
          <a:blip r:embed="rId5">
            <a:alphaModFix/>
          </a:blip>
          <a:stretch>
            <a:fillRect/>
          </a:stretch>
        </p:blipFill>
        <p:spPr>
          <a:xfrm>
            <a:off x="3885122" y="1728325"/>
            <a:ext cx="5385815" cy="3035808"/>
          </a:xfrm>
          <a:prstGeom prst="rect">
            <a:avLst/>
          </a:prstGeom>
          <a:noFill/>
          <a:ln>
            <a:noFill/>
          </a:ln>
        </p:spPr>
      </p:pic>
      <p:sp>
        <p:nvSpPr>
          <p:cNvPr id="461" name="Google Shape;461;p44"/>
          <p:cNvSpPr txBox="1"/>
          <p:nvPr/>
        </p:nvSpPr>
        <p:spPr>
          <a:xfrm>
            <a:off x="8591550" y="1012875"/>
            <a:ext cx="381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DE2E0E"/>
                </a:solidFill>
                <a:latin typeface="Nunito ExtraBold"/>
                <a:ea typeface="Nunito ExtraBold"/>
                <a:cs typeface="Nunito ExtraBold"/>
                <a:sym typeface="Nunito ExtraBold"/>
              </a:rPr>
              <a:t>$</a:t>
            </a:r>
            <a:endParaRPr sz="2400">
              <a:solidFill>
                <a:srgbClr val="DE2E0E"/>
              </a:solidFill>
              <a:latin typeface="Nunito ExtraBold"/>
              <a:ea typeface="Nunito ExtraBold"/>
              <a:cs typeface="Nunito ExtraBold"/>
              <a:sym typeface="Nunito ExtraBo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65" name="Shape 465"/>
        <p:cNvGrpSpPr/>
        <p:nvPr/>
      </p:nvGrpSpPr>
      <p:grpSpPr>
        <a:xfrm>
          <a:off x="0" y="0"/>
          <a:ext cx="0" cy="0"/>
          <a:chOff x="0" y="0"/>
          <a:chExt cx="0" cy="0"/>
        </a:xfrm>
      </p:grpSpPr>
      <p:sp>
        <p:nvSpPr>
          <p:cNvPr id="466" name="Google Shape;466;p45"/>
          <p:cNvSpPr/>
          <p:nvPr/>
        </p:nvSpPr>
        <p:spPr>
          <a:xfrm>
            <a:off x="238525" y="1675175"/>
            <a:ext cx="8753100" cy="33981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pic>
        <p:nvPicPr>
          <p:cNvPr id="467" name="Google Shape;467;p45" title="Screenshot from 2025-11-24 16-46-25.png"/>
          <p:cNvPicPr preferRelativeResize="0"/>
          <p:nvPr/>
        </p:nvPicPr>
        <p:blipFill>
          <a:blip r:embed="rId3">
            <a:alphaModFix/>
          </a:blip>
          <a:stretch>
            <a:fillRect/>
          </a:stretch>
        </p:blipFill>
        <p:spPr>
          <a:xfrm>
            <a:off x="152400" y="152400"/>
            <a:ext cx="8839200" cy="1347900"/>
          </a:xfrm>
          <a:prstGeom prst="roundRect">
            <a:avLst>
              <a:gd fmla="val 16667" name="adj"/>
            </a:avLst>
          </a:prstGeom>
          <a:noFill/>
          <a:ln>
            <a:noFill/>
          </a:ln>
        </p:spPr>
      </p:pic>
      <p:pic>
        <p:nvPicPr>
          <p:cNvPr id="468" name="Google Shape;468;p45" title="Screenshot 2025-11-24 at 11.49.17 PM.png"/>
          <p:cNvPicPr preferRelativeResize="0"/>
          <p:nvPr/>
        </p:nvPicPr>
        <p:blipFill>
          <a:blip r:embed="rId4">
            <a:alphaModFix/>
          </a:blip>
          <a:stretch>
            <a:fillRect/>
          </a:stretch>
        </p:blipFill>
        <p:spPr>
          <a:xfrm>
            <a:off x="441075" y="1984824"/>
            <a:ext cx="8261851" cy="2909850"/>
          </a:xfrm>
          <a:prstGeom prst="rect">
            <a:avLst/>
          </a:prstGeom>
          <a:solidFill>
            <a:schemeClr val="dk1"/>
          </a:solidFill>
          <a:ln>
            <a:noFill/>
          </a:ln>
        </p:spPr>
      </p:pic>
      <p:sp>
        <p:nvSpPr>
          <p:cNvPr id="469" name="Google Shape;469;p45"/>
          <p:cNvSpPr txBox="1"/>
          <p:nvPr/>
        </p:nvSpPr>
        <p:spPr>
          <a:xfrm>
            <a:off x="8591550" y="1012875"/>
            <a:ext cx="381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DE2E0E"/>
                </a:solidFill>
                <a:latin typeface="Nunito ExtraBold"/>
                <a:ea typeface="Nunito ExtraBold"/>
                <a:cs typeface="Nunito ExtraBold"/>
                <a:sym typeface="Nunito ExtraBold"/>
              </a:rPr>
              <a:t>$</a:t>
            </a:r>
            <a:endParaRPr sz="2400">
              <a:solidFill>
                <a:srgbClr val="DE2E0E"/>
              </a:solidFill>
              <a:latin typeface="Nunito ExtraBold"/>
              <a:ea typeface="Nunito ExtraBold"/>
              <a:cs typeface="Nunito ExtraBold"/>
              <a:sym typeface="Nunito Extra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73" name="Shape 473"/>
        <p:cNvGrpSpPr/>
        <p:nvPr/>
      </p:nvGrpSpPr>
      <p:grpSpPr>
        <a:xfrm>
          <a:off x="0" y="0"/>
          <a:ext cx="0" cy="0"/>
          <a:chOff x="0" y="0"/>
          <a:chExt cx="0" cy="0"/>
        </a:xfrm>
      </p:grpSpPr>
      <p:pic>
        <p:nvPicPr>
          <p:cNvPr id="474" name="Google Shape;474;p46" title="Screenshot from 2025-11-24 16-46-25.png"/>
          <p:cNvPicPr preferRelativeResize="0"/>
          <p:nvPr/>
        </p:nvPicPr>
        <p:blipFill>
          <a:blip r:embed="rId3">
            <a:alphaModFix/>
          </a:blip>
          <a:stretch>
            <a:fillRect/>
          </a:stretch>
        </p:blipFill>
        <p:spPr>
          <a:xfrm>
            <a:off x="152400" y="152400"/>
            <a:ext cx="8839200" cy="1347900"/>
          </a:xfrm>
          <a:prstGeom prst="roundRect">
            <a:avLst>
              <a:gd fmla="val 16667" name="adj"/>
            </a:avLst>
          </a:prstGeom>
          <a:noFill/>
          <a:ln>
            <a:noFill/>
          </a:ln>
        </p:spPr>
      </p:pic>
      <p:sp>
        <p:nvSpPr>
          <p:cNvPr id="475" name="Google Shape;475;p46"/>
          <p:cNvSpPr txBox="1"/>
          <p:nvPr/>
        </p:nvSpPr>
        <p:spPr>
          <a:xfrm>
            <a:off x="4208700" y="1962375"/>
            <a:ext cx="4782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000FF"/>
                </a:solidFill>
                <a:latin typeface="Nunito"/>
                <a:ea typeface="Nunito"/>
                <a:cs typeface="Nunito"/>
                <a:sym typeface="Nunito"/>
              </a:rPr>
              <a:t>Black Hole Spin-induced Quadrupole Moment</a:t>
            </a:r>
            <a:endParaRPr b="1" sz="1600">
              <a:solidFill>
                <a:srgbClr val="0000FF"/>
              </a:solidFill>
              <a:latin typeface="Nunito"/>
              <a:ea typeface="Nunito"/>
              <a:cs typeface="Nunito"/>
              <a:sym typeface="Nunito"/>
            </a:endParaRPr>
          </a:p>
        </p:txBody>
      </p:sp>
      <p:pic>
        <p:nvPicPr>
          <p:cNvPr id="476" name="Google Shape;476;p46" title="Screenshot 2025-11-24 at 11.50.49 PM.png"/>
          <p:cNvPicPr preferRelativeResize="0"/>
          <p:nvPr/>
        </p:nvPicPr>
        <p:blipFill>
          <a:blip r:embed="rId4">
            <a:alphaModFix/>
          </a:blip>
          <a:stretch>
            <a:fillRect/>
          </a:stretch>
        </p:blipFill>
        <p:spPr>
          <a:xfrm>
            <a:off x="4961738" y="2473625"/>
            <a:ext cx="3276828" cy="2476125"/>
          </a:xfrm>
          <a:prstGeom prst="rect">
            <a:avLst/>
          </a:prstGeom>
          <a:noFill/>
          <a:ln cap="flat" cmpd="sng" w="19050">
            <a:solidFill>
              <a:srgbClr val="0000FF"/>
            </a:solidFill>
            <a:prstDash val="solid"/>
            <a:round/>
            <a:headEnd len="sm" w="sm" type="none"/>
            <a:tailEnd len="sm" w="sm" type="none"/>
          </a:ln>
        </p:spPr>
      </p:pic>
      <p:sp>
        <p:nvSpPr>
          <p:cNvPr id="477" name="Google Shape;477;p46"/>
          <p:cNvSpPr txBox="1"/>
          <p:nvPr/>
        </p:nvSpPr>
        <p:spPr>
          <a:xfrm>
            <a:off x="248825" y="2933250"/>
            <a:ext cx="3883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Medium"/>
                <a:ea typeface="Nunito Medium"/>
                <a:cs typeface="Nunito Medium"/>
                <a:sym typeface="Nunito Medium"/>
              </a:rPr>
              <a:t>Define </a:t>
            </a:r>
            <a:r>
              <a:rPr lang="en" sz="1300">
                <a:latin typeface="Nunito SemiBold"/>
                <a:ea typeface="Nunito SemiBold"/>
                <a:cs typeface="Nunito SemiBold"/>
                <a:sym typeface="Nunito SemiBold"/>
              </a:rPr>
              <a:t>𝜅</a:t>
            </a:r>
            <a:r>
              <a:rPr baseline="-25000" lang="en">
                <a:latin typeface="Nunito Medium"/>
                <a:ea typeface="Nunito Medium"/>
                <a:cs typeface="Nunito Medium"/>
                <a:sym typeface="Nunito Medium"/>
              </a:rPr>
              <a:t>1</a:t>
            </a:r>
            <a:r>
              <a:rPr lang="en">
                <a:latin typeface="Nunito Medium"/>
                <a:ea typeface="Nunito Medium"/>
                <a:cs typeface="Nunito Medium"/>
                <a:sym typeface="Nunito Medium"/>
              </a:rPr>
              <a:t> = 1 + δ</a:t>
            </a:r>
            <a:r>
              <a:rPr lang="en" sz="1300">
                <a:latin typeface="Nunito SemiBold"/>
                <a:ea typeface="Nunito SemiBold"/>
                <a:cs typeface="Nunito SemiBold"/>
                <a:sym typeface="Nunito SemiBold"/>
              </a:rPr>
              <a:t>𝜅</a:t>
            </a:r>
            <a:r>
              <a:rPr baseline="-25000" lang="en">
                <a:latin typeface="Nunito Medium"/>
                <a:ea typeface="Nunito Medium"/>
                <a:cs typeface="Nunito Medium"/>
                <a:sym typeface="Nunito Medium"/>
              </a:rPr>
              <a:t>1</a:t>
            </a:r>
            <a:r>
              <a:rPr lang="en">
                <a:latin typeface="Nunito Medium"/>
                <a:ea typeface="Nunito Medium"/>
                <a:cs typeface="Nunito Medium"/>
                <a:sym typeface="Nunito Medium"/>
              </a:rPr>
              <a:t> and </a:t>
            </a:r>
            <a:r>
              <a:rPr lang="en" sz="1300">
                <a:latin typeface="Nunito SemiBold"/>
                <a:ea typeface="Nunito SemiBold"/>
                <a:cs typeface="Nunito SemiBold"/>
                <a:sym typeface="Nunito SemiBold"/>
              </a:rPr>
              <a:t>𝜅</a:t>
            </a:r>
            <a:r>
              <a:rPr baseline="-25000" lang="en">
                <a:latin typeface="Nunito Medium"/>
                <a:ea typeface="Nunito Medium"/>
                <a:cs typeface="Nunito Medium"/>
                <a:sym typeface="Nunito Medium"/>
              </a:rPr>
              <a:t>2</a:t>
            </a:r>
            <a:r>
              <a:rPr lang="en">
                <a:latin typeface="Nunito Medium"/>
                <a:ea typeface="Nunito Medium"/>
                <a:cs typeface="Nunito Medium"/>
                <a:sym typeface="Nunito Medium"/>
              </a:rPr>
              <a:t> = 1 + δ</a:t>
            </a:r>
            <a:r>
              <a:rPr lang="en" sz="1300">
                <a:latin typeface="Nunito SemiBold"/>
                <a:ea typeface="Nunito SemiBold"/>
                <a:cs typeface="Nunito SemiBold"/>
                <a:sym typeface="Nunito SemiBold"/>
              </a:rPr>
              <a:t>𝜅</a:t>
            </a:r>
            <a:r>
              <a:rPr baseline="-25000" lang="en">
                <a:latin typeface="Nunito Medium"/>
                <a:ea typeface="Nunito Medium"/>
                <a:cs typeface="Nunito Medium"/>
                <a:sym typeface="Nunito Medium"/>
              </a:rPr>
              <a:t>2</a:t>
            </a:r>
            <a:r>
              <a:rPr lang="en">
                <a:latin typeface="Nunito Medium"/>
                <a:ea typeface="Nunito Medium"/>
                <a:cs typeface="Nunito Medium"/>
                <a:sym typeface="Nunito Medium"/>
              </a:rPr>
              <a:t> as the spin-induced quadrupole coefficients of each compact object in GW241011’s source binary. </a:t>
            </a:r>
            <a:endParaRPr>
              <a:latin typeface="Nunito Medium"/>
              <a:ea typeface="Nunito Medium"/>
              <a:cs typeface="Nunito Medium"/>
              <a:sym typeface="Nunito Medium"/>
            </a:endParaRPr>
          </a:p>
          <a:p>
            <a:pPr indent="0" lvl="0" marL="0" rtl="0" algn="l">
              <a:spcBef>
                <a:spcPts val="0"/>
              </a:spcBef>
              <a:spcAft>
                <a:spcPts val="0"/>
              </a:spcAft>
              <a:buNone/>
            </a:pPr>
            <a:r>
              <a:t/>
            </a:r>
            <a:endParaRPr>
              <a:latin typeface="Nunito Medium"/>
              <a:ea typeface="Nunito Medium"/>
              <a:cs typeface="Nunito Medium"/>
              <a:sym typeface="Nunito Medium"/>
            </a:endParaRPr>
          </a:p>
          <a:p>
            <a:pPr indent="0" lvl="0" marL="0" rtl="0" algn="l">
              <a:spcBef>
                <a:spcPts val="0"/>
              </a:spcBef>
              <a:spcAft>
                <a:spcPts val="0"/>
              </a:spcAft>
              <a:buNone/>
            </a:pPr>
            <a:r>
              <a:rPr lang="en">
                <a:latin typeface="Nunito Medium"/>
                <a:ea typeface="Nunito Medium"/>
                <a:cs typeface="Nunito Medium"/>
                <a:sym typeface="Nunito Medium"/>
              </a:rPr>
              <a:t>Repeat parameter estimation with a modified IMRPhenomXPHM waveform model allowing for nonzero δ</a:t>
            </a:r>
            <a:r>
              <a:rPr lang="en" sz="1300">
                <a:latin typeface="Nunito SemiBold"/>
                <a:ea typeface="Nunito SemiBold"/>
                <a:cs typeface="Nunito SemiBold"/>
                <a:sym typeface="Nunito SemiBold"/>
              </a:rPr>
              <a:t>𝜅</a:t>
            </a:r>
            <a:r>
              <a:rPr lang="en">
                <a:latin typeface="Nunito Medium"/>
                <a:ea typeface="Nunito Medium"/>
                <a:cs typeface="Nunito Medium"/>
                <a:sym typeface="Nunito Medium"/>
              </a:rPr>
              <a:t>1 and δ</a:t>
            </a:r>
            <a:r>
              <a:rPr lang="en" sz="1300">
                <a:latin typeface="Nunito SemiBold"/>
                <a:ea typeface="Nunito SemiBold"/>
                <a:cs typeface="Nunito SemiBold"/>
                <a:sym typeface="Nunito SemiBold"/>
              </a:rPr>
              <a:t>𝜅</a:t>
            </a:r>
            <a:r>
              <a:rPr lang="en">
                <a:latin typeface="Nunito Medium"/>
                <a:ea typeface="Nunito Medium"/>
                <a:cs typeface="Nunito Medium"/>
                <a:sym typeface="Nunito Medium"/>
              </a:rPr>
              <a:t>2</a:t>
            </a:r>
            <a:endParaRPr>
              <a:latin typeface="Nunito Medium"/>
              <a:ea typeface="Nunito Medium"/>
              <a:cs typeface="Nunito Medium"/>
              <a:sym typeface="Nunito Medium"/>
            </a:endParaRPr>
          </a:p>
        </p:txBody>
      </p:sp>
      <p:sp>
        <p:nvSpPr>
          <p:cNvPr id="478" name="Google Shape;478;p46"/>
          <p:cNvSpPr/>
          <p:nvPr/>
        </p:nvSpPr>
        <p:spPr>
          <a:xfrm>
            <a:off x="248825" y="1747450"/>
            <a:ext cx="3718200" cy="1022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100">
                <a:solidFill>
                  <a:srgbClr val="FF0000"/>
                </a:solidFill>
                <a:latin typeface="Nunito"/>
                <a:ea typeface="Nunito"/>
                <a:cs typeface="Nunito"/>
                <a:sym typeface="Nunito"/>
              </a:rPr>
              <a:t>Test fundamental physics</a:t>
            </a:r>
            <a:endParaRPr sz="2100">
              <a:solidFill>
                <a:schemeClr val="dk1"/>
              </a:solidFill>
              <a:latin typeface="Catamaran Light"/>
              <a:ea typeface="Catamaran Light"/>
              <a:cs typeface="Catamaran Light"/>
              <a:sym typeface="Catamaran Light"/>
            </a:endParaRPr>
          </a:p>
        </p:txBody>
      </p:sp>
      <p:sp>
        <p:nvSpPr>
          <p:cNvPr id="479" name="Google Shape;479;p46"/>
          <p:cNvSpPr txBox="1"/>
          <p:nvPr/>
        </p:nvSpPr>
        <p:spPr>
          <a:xfrm>
            <a:off x="8591550" y="1012875"/>
            <a:ext cx="381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DE2E0E"/>
                </a:solidFill>
                <a:latin typeface="Nunito ExtraBold"/>
                <a:ea typeface="Nunito ExtraBold"/>
                <a:cs typeface="Nunito ExtraBold"/>
                <a:sym typeface="Nunito ExtraBold"/>
              </a:rPr>
              <a:t>$</a:t>
            </a:r>
            <a:endParaRPr sz="2400">
              <a:solidFill>
                <a:srgbClr val="DE2E0E"/>
              </a:solidFill>
              <a:latin typeface="Nunito ExtraBold"/>
              <a:ea typeface="Nunito ExtraBold"/>
              <a:cs typeface="Nunito ExtraBold"/>
              <a:sym typeface="Nunito ExtraBo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83" name="Shape 483"/>
        <p:cNvGrpSpPr/>
        <p:nvPr/>
      </p:nvGrpSpPr>
      <p:grpSpPr>
        <a:xfrm>
          <a:off x="0" y="0"/>
          <a:ext cx="0" cy="0"/>
          <a:chOff x="0" y="0"/>
          <a:chExt cx="0" cy="0"/>
        </a:xfrm>
      </p:grpSpPr>
      <p:sp>
        <p:nvSpPr>
          <p:cNvPr id="484" name="Google Shape;484;p47"/>
          <p:cNvSpPr txBox="1"/>
          <p:nvPr/>
        </p:nvSpPr>
        <p:spPr>
          <a:xfrm>
            <a:off x="3200400" y="152400"/>
            <a:ext cx="2829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900">
                <a:solidFill>
                  <a:srgbClr val="1A1A1A"/>
                </a:solidFill>
                <a:latin typeface="Nunito ExtraBold"/>
                <a:ea typeface="Nunito ExtraBold"/>
                <a:cs typeface="Nunito ExtraBold"/>
                <a:sym typeface="Nunito ExtraBold"/>
              </a:rPr>
              <a:t>Conclusion</a:t>
            </a:r>
            <a:endParaRPr sz="2900">
              <a:solidFill>
                <a:srgbClr val="1A1A1A"/>
              </a:solidFill>
              <a:latin typeface="Nunito ExtraBold"/>
              <a:ea typeface="Nunito ExtraBold"/>
              <a:cs typeface="Nunito ExtraBold"/>
              <a:sym typeface="Nunito ExtraBold"/>
            </a:endParaRPr>
          </a:p>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           </a:t>
            </a:r>
            <a:endParaRPr sz="2500">
              <a:solidFill>
                <a:srgbClr val="1A1A1A"/>
              </a:solidFill>
              <a:latin typeface="Nunito ExtraBold"/>
              <a:ea typeface="Nunito ExtraBold"/>
              <a:cs typeface="Nunito ExtraBold"/>
              <a:sym typeface="Nunito ExtraBold"/>
            </a:endParaRPr>
          </a:p>
        </p:txBody>
      </p:sp>
      <p:pic>
        <p:nvPicPr>
          <p:cNvPr id="485" name="Google Shape;485;p47"/>
          <p:cNvPicPr preferRelativeResize="0"/>
          <p:nvPr/>
        </p:nvPicPr>
        <p:blipFill>
          <a:blip r:embed="rId3">
            <a:alphaModFix/>
          </a:blip>
          <a:stretch>
            <a:fillRect/>
          </a:stretch>
        </p:blipFill>
        <p:spPr>
          <a:xfrm>
            <a:off x="76200" y="161925"/>
            <a:ext cx="1485900" cy="926450"/>
          </a:xfrm>
          <a:prstGeom prst="rect">
            <a:avLst/>
          </a:prstGeom>
          <a:noFill/>
          <a:ln>
            <a:noFill/>
          </a:ln>
        </p:spPr>
      </p:pic>
      <p:pic>
        <p:nvPicPr>
          <p:cNvPr id="486" name="Google Shape;486;p47"/>
          <p:cNvPicPr preferRelativeResize="0"/>
          <p:nvPr/>
        </p:nvPicPr>
        <p:blipFill>
          <a:blip r:embed="rId3">
            <a:alphaModFix/>
          </a:blip>
          <a:stretch>
            <a:fillRect/>
          </a:stretch>
        </p:blipFill>
        <p:spPr>
          <a:xfrm>
            <a:off x="7267575" y="76200"/>
            <a:ext cx="1485900" cy="926450"/>
          </a:xfrm>
          <a:prstGeom prst="rect">
            <a:avLst/>
          </a:prstGeom>
          <a:noFill/>
          <a:ln>
            <a:noFill/>
          </a:ln>
        </p:spPr>
      </p:pic>
      <p:sp>
        <p:nvSpPr>
          <p:cNvPr id="487" name="Google Shape;487;p47"/>
          <p:cNvSpPr txBox="1"/>
          <p:nvPr/>
        </p:nvSpPr>
        <p:spPr>
          <a:xfrm>
            <a:off x="1688575" y="1147241"/>
            <a:ext cx="7396200" cy="129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 sz="1700">
                <a:latin typeface="Nunito ExtraBold"/>
                <a:ea typeface="Nunito ExtraBold"/>
                <a:cs typeface="Nunito ExtraBold"/>
                <a:sym typeface="Nunito ExtraBold"/>
              </a:rPr>
              <a:t>➤ SIQM-Ecc Fisher analysis:</a:t>
            </a:r>
            <a:endParaRPr sz="1700">
              <a:latin typeface="Nunito ExtraBold"/>
              <a:ea typeface="Nunito ExtraBold"/>
              <a:cs typeface="Nunito ExtraBold"/>
              <a:sym typeface="Nunito ExtraBold"/>
            </a:endParaRPr>
          </a:p>
          <a:p>
            <a:pPr indent="-311150" lvl="0" marL="457200" rtl="0" algn="l">
              <a:lnSpc>
                <a:spcPct val="115000"/>
              </a:lnSpc>
              <a:spcBef>
                <a:spcPts val="1200"/>
              </a:spcBef>
              <a:spcAft>
                <a:spcPts val="0"/>
              </a:spcAft>
              <a:buSzPts val="1300"/>
              <a:buFont typeface="Nunito SemiBold"/>
              <a:buChar char="●"/>
            </a:pPr>
            <a:r>
              <a:rPr lang="en" sz="1300">
                <a:latin typeface="Nunito SemiBold"/>
                <a:ea typeface="Nunito SemiBold"/>
                <a:cs typeface="Nunito SemiBold"/>
                <a:sym typeface="Nunito SemiBold"/>
              </a:rPr>
              <a:t>Single-event studies → Ecc improves constraints for low mass syste,s </a:t>
            </a:r>
            <a:endParaRPr sz="1300">
              <a:latin typeface="Nunito SemiBold"/>
              <a:ea typeface="Nunito SemiBold"/>
              <a:cs typeface="Nunito SemiBold"/>
              <a:sym typeface="Nunito SemiBold"/>
            </a:endParaRPr>
          </a:p>
          <a:p>
            <a:pPr indent="-311150" lvl="0" marL="457200" rtl="0" algn="l">
              <a:lnSpc>
                <a:spcPct val="115000"/>
              </a:lnSpc>
              <a:spcBef>
                <a:spcPts val="0"/>
              </a:spcBef>
              <a:spcAft>
                <a:spcPts val="0"/>
              </a:spcAft>
              <a:buSzPts val="1300"/>
              <a:buFont typeface="Nunito SemiBold"/>
              <a:buChar char="●"/>
            </a:pPr>
            <a:r>
              <a:rPr lang="en" sz="1300">
                <a:latin typeface="Nunito SemiBold"/>
                <a:ea typeface="Nunito SemiBold"/>
                <a:cs typeface="Nunito SemiBold"/>
                <a:sym typeface="Nunito SemiBold"/>
              </a:rPr>
              <a:t>Population level  → Improved CDF of kappa and ecc from the updated waveform</a:t>
            </a:r>
            <a:endParaRPr sz="1300">
              <a:latin typeface="Nunito SemiBold"/>
              <a:ea typeface="Nunito SemiBold"/>
              <a:cs typeface="Nunito SemiBold"/>
              <a:sym typeface="Nunito SemiBold"/>
            </a:endParaRPr>
          </a:p>
          <a:p>
            <a:pPr indent="-311150" lvl="0" marL="457200" rtl="0" algn="l">
              <a:lnSpc>
                <a:spcPct val="115000"/>
              </a:lnSpc>
              <a:spcBef>
                <a:spcPts val="0"/>
              </a:spcBef>
              <a:spcAft>
                <a:spcPts val="0"/>
              </a:spcAft>
              <a:buSzPts val="1300"/>
              <a:buFont typeface="Nunito SemiBold"/>
              <a:buChar char="●"/>
            </a:pPr>
            <a:r>
              <a:t/>
            </a:r>
            <a:endParaRPr sz="1300">
              <a:latin typeface="Nunito SemiBold"/>
              <a:ea typeface="Nunito SemiBold"/>
              <a:cs typeface="Nunito SemiBold"/>
              <a:sym typeface="Nunito SemiBold"/>
            </a:endParaRPr>
          </a:p>
        </p:txBody>
      </p:sp>
      <p:sp>
        <p:nvSpPr>
          <p:cNvPr id="488" name="Google Shape;488;p47"/>
          <p:cNvSpPr/>
          <p:nvPr/>
        </p:nvSpPr>
        <p:spPr>
          <a:xfrm>
            <a:off x="76200" y="2375091"/>
            <a:ext cx="1288200" cy="106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Black"/>
                <a:ea typeface="Nunito Black"/>
                <a:cs typeface="Nunito Black"/>
                <a:sym typeface="Nunito Black"/>
              </a:rPr>
              <a:t>SIQM</a:t>
            </a:r>
            <a:endParaRPr>
              <a:solidFill>
                <a:schemeClr val="dk1"/>
              </a:solidFill>
              <a:latin typeface="Nunito Black"/>
              <a:ea typeface="Nunito Black"/>
              <a:cs typeface="Nunito Black"/>
              <a:sym typeface="Nunito Black"/>
            </a:endParaRPr>
          </a:p>
          <a:p>
            <a:pPr indent="0" lvl="0" marL="0" rtl="0" algn="ctr">
              <a:spcBef>
                <a:spcPts val="0"/>
              </a:spcBef>
              <a:spcAft>
                <a:spcPts val="0"/>
              </a:spcAft>
              <a:buNone/>
            </a:pPr>
            <a:r>
              <a:rPr lang="en">
                <a:solidFill>
                  <a:schemeClr val="dk1"/>
                </a:solidFill>
                <a:latin typeface="Nunito Black"/>
                <a:ea typeface="Nunito Black"/>
                <a:cs typeface="Nunito Black"/>
                <a:sym typeface="Nunito Black"/>
              </a:rPr>
              <a:t>Eccentric</a:t>
            </a:r>
            <a:endParaRPr>
              <a:solidFill>
                <a:schemeClr val="dk1"/>
              </a:solidFill>
              <a:latin typeface="Nunito Black"/>
              <a:ea typeface="Nunito Black"/>
              <a:cs typeface="Nunito Black"/>
              <a:sym typeface="Nunito Black"/>
            </a:endParaRPr>
          </a:p>
        </p:txBody>
      </p:sp>
      <p:sp>
        <p:nvSpPr>
          <p:cNvPr id="489" name="Google Shape;489;p47"/>
          <p:cNvSpPr txBox="1"/>
          <p:nvPr/>
        </p:nvSpPr>
        <p:spPr>
          <a:xfrm>
            <a:off x="1688575" y="3085916"/>
            <a:ext cx="7034400" cy="153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 sz="1300">
                <a:latin typeface="Nunito ExtraBold"/>
                <a:ea typeface="Nunito ExtraBold"/>
                <a:cs typeface="Nunito ExtraBold"/>
                <a:sym typeface="Nunito ExtraBold"/>
              </a:rPr>
              <a:t>➤ </a:t>
            </a:r>
            <a:r>
              <a:rPr lang="en" sz="1700">
                <a:latin typeface="Nunito ExtraBold"/>
                <a:ea typeface="Nunito ExtraBold"/>
                <a:cs typeface="Nunito ExtraBold"/>
                <a:sym typeface="Nunito ExtraBold"/>
              </a:rPr>
              <a:t>SIQM-Ecc e0</a:t>
            </a:r>
            <a:r>
              <a:rPr baseline="30000" lang="en" sz="1700">
                <a:latin typeface="Nunito ExtraBold"/>
                <a:ea typeface="Nunito ExtraBold"/>
                <a:cs typeface="Nunito ExtraBold"/>
                <a:sym typeface="Nunito ExtraBold"/>
              </a:rPr>
              <a:t>2</a:t>
            </a:r>
            <a:r>
              <a:rPr lang="en" sz="1700">
                <a:latin typeface="Nunito ExtraBold"/>
                <a:ea typeface="Nunito ExtraBold"/>
                <a:cs typeface="Nunito ExtraBold"/>
                <a:sym typeface="Nunito ExtraBold"/>
              </a:rPr>
              <a:t> : Bayesian Analysis</a:t>
            </a:r>
            <a:endParaRPr sz="1700">
              <a:latin typeface="Nunito ExtraBold"/>
              <a:ea typeface="Nunito ExtraBold"/>
              <a:cs typeface="Nunito ExtraBold"/>
              <a:sym typeface="Nunito ExtraBold"/>
            </a:endParaRPr>
          </a:p>
          <a:p>
            <a:pPr indent="-311150" lvl="0" marL="457200" rtl="0" algn="l">
              <a:lnSpc>
                <a:spcPct val="115000"/>
              </a:lnSpc>
              <a:spcBef>
                <a:spcPts val="1200"/>
              </a:spcBef>
              <a:spcAft>
                <a:spcPts val="0"/>
              </a:spcAft>
              <a:buSzPts val="1300"/>
              <a:buFont typeface="Nunito SemiBold"/>
              <a:buChar char="●"/>
            </a:pPr>
            <a:r>
              <a:rPr lang="en" sz="1300">
                <a:latin typeface="Nunito SemiBold"/>
                <a:ea typeface="Nunito SemiBold"/>
                <a:cs typeface="Nunito SemiBold"/>
                <a:sym typeface="Nunito SemiBold"/>
              </a:rPr>
              <a:t>Terms coded in LALSuite =&gt; injection and recovery study</a:t>
            </a:r>
            <a:endParaRPr sz="1300">
              <a:latin typeface="Nunito SemiBold"/>
              <a:ea typeface="Nunito SemiBold"/>
              <a:cs typeface="Nunito SemiBold"/>
              <a:sym typeface="Nunito SemiBold"/>
            </a:endParaRPr>
          </a:p>
          <a:p>
            <a:pPr indent="-311150" lvl="0" marL="457200" rtl="0" algn="l">
              <a:lnSpc>
                <a:spcPct val="115000"/>
              </a:lnSpc>
              <a:spcBef>
                <a:spcPts val="0"/>
              </a:spcBef>
              <a:spcAft>
                <a:spcPts val="0"/>
              </a:spcAft>
              <a:buSzPts val="1300"/>
              <a:buFont typeface="Nunito SemiBold"/>
              <a:buChar char="●"/>
            </a:pPr>
            <a:r>
              <a:rPr lang="en" sz="1300">
                <a:latin typeface="Nunito SemiBold"/>
                <a:ea typeface="Nunito SemiBold"/>
                <a:cs typeface="Nunito SemiBold"/>
                <a:sym typeface="Nunito SemiBold"/>
              </a:rPr>
              <a:t>Are 𝜅𝑠 - 𝑒0 degenerate? </a:t>
            </a:r>
            <a:endParaRPr sz="1300">
              <a:latin typeface="Nunito SemiBold"/>
              <a:ea typeface="Nunito SemiBold"/>
              <a:cs typeface="Nunito SemiBold"/>
              <a:sym typeface="Nunito SemiBold"/>
            </a:endParaRPr>
          </a:p>
          <a:p>
            <a:pPr indent="-311150" lvl="0" marL="457200" rtl="0" algn="l">
              <a:lnSpc>
                <a:spcPct val="115000"/>
              </a:lnSpc>
              <a:spcBef>
                <a:spcPts val="0"/>
              </a:spcBef>
              <a:spcAft>
                <a:spcPts val="0"/>
              </a:spcAft>
              <a:buSzPts val="1300"/>
              <a:buFont typeface="Nunito SemiBold"/>
              <a:buChar char="●"/>
            </a:pPr>
            <a:r>
              <a:rPr lang="en" sz="1300">
                <a:latin typeface="Nunito SemiBold"/>
                <a:ea typeface="Nunito SemiBold"/>
                <a:cs typeface="Nunito SemiBold"/>
                <a:sym typeface="Nunito SemiBold"/>
              </a:rPr>
              <a:t>Does eccentricity broaden the 𝜅𝑠 posterior?</a:t>
            </a:r>
            <a:endParaRPr sz="1300">
              <a:latin typeface="Nunito SemiBold"/>
              <a:ea typeface="Nunito SemiBold"/>
              <a:cs typeface="Nunito SemiBold"/>
              <a:sym typeface="Nunito SemiBold"/>
            </a:endParaRPr>
          </a:p>
          <a:p>
            <a:pPr indent="-311150" lvl="0" marL="457200" rtl="0" algn="l">
              <a:lnSpc>
                <a:spcPct val="115000"/>
              </a:lnSpc>
              <a:spcBef>
                <a:spcPts val="0"/>
              </a:spcBef>
              <a:spcAft>
                <a:spcPts val="0"/>
              </a:spcAft>
              <a:buSzPts val="1300"/>
              <a:buFont typeface="Nunito SemiBold"/>
              <a:buChar char="●"/>
            </a:pPr>
            <a:r>
              <a:rPr lang="en" sz="1300">
                <a:latin typeface="Nunito SemiBold"/>
                <a:ea typeface="Nunito SemiBold"/>
                <a:cs typeface="Nunito SemiBold"/>
                <a:sym typeface="Nunito SemiBold"/>
              </a:rPr>
              <a:t>cWB ( Marek Szczepanczyk UW, Shubhata, IITB )</a:t>
            </a:r>
            <a:endParaRPr sz="1300">
              <a:latin typeface="Nunito SemiBold"/>
              <a:ea typeface="Nunito SemiBold"/>
              <a:cs typeface="Nunito SemiBold"/>
              <a:sym typeface="Nunito SemiBo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93" name="Shape 493"/>
        <p:cNvGrpSpPr/>
        <p:nvPr/>
      </p:nvGrpSpPr>
      <p:grpSpPr>
        <a:xfrm>
          <a:off x="0" y="0"/>
          <a:ext cx="0" cy="0"/>
          <a:chOff x="0" y="0"/>
          <a:chExt cx="0" cy="0"/>
        </a:xfrm>
      </p:grpSpPr>
      <p:sp>
        <p:nvSpPr>
          <p:cNvPr id="494" name="Google Shape;494;p48"/>
          <p:cNvSpPr txBox="1"/>
          <p:nvPr/>
        </p:nvSpPr>
        <p:spPr>
          <a:xfrm>
            <a:off x="3200400" y="152400"/>
            <a:ext cx="2829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900">
                <a:solidFill>
                  <a:srgbClr val="1A1A1A"/>
                </a:solidFill>
                <a:latin typeface="Nunito ExtraBold"/>
                <a:ea typeface="Nunito ExtraBold"/>
                <a:cs typeface="Nunito ExtraBold"/>
                <a:sym typeface="Nunito ExtraBold"/>
              </a:rPr>
              <a:t>Conclusion</a:t>
            </a:r>
            <a:endParaRPr sz="2900">
              <a:solidFill>
                <a:srgbClr val="1A1A1A"/>
              </a:solidFill>
              <a:latin typeface="Nunito ExtraBold"/>
              <a:ea typeface="Nunito ExtraBold"/>
              <a:cs typeface="Nunito ExtraBold"/>
              <a:sym typeface="Nunito ExtraBold"/>
            </a:endParaRPr>
          </a:p>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           </a:t>
            </a:r>
            <a:endParaRPr sz="2500">
              <a:solidFill>
                <a:srgbClr val="1A1A1A"/>
              </a:solidFill>
              <a:latin typeface="Nunito ExtraBold"/>
              <a:ea typeface="Nunito ExtraBold"/>
              <a:cs typeface="Nunito ExtraBold"/>
              <a:sym typeface="Nunito ExtraBold"/>
            </a:endParaRPr>
          </a:p>
        </p:txBody>
      </p:sp>
      <p:pic>
        <p:nvPicPr>
          <p:cNvPr id="495" name="Google Shape;495;p48"/>
          <p:cNvPicPr preferRelativeResize="0"/>
          <p:nvPr/>
        </p:nvPicPr>
        <p:blipFill>
          <a:blip r:embed="rId3">
            <a:alphaModFix/>
          </a:blip>
          <a:stretch>
            <a:fillRect/>
          </a:stretch>
        </p:blipFill>
        <p:spPr>
          <a:xfrm>
            <a:off x="76200" y="161925"/>
            <a:ext cx="1485900" cy="926450"/>
          </a:xfrm>
          <a:prstGeom prst="rect">
            <a:avLst/>
          </a:prstGeom>
          <a:noFill/>
          <a:ln>
            <a:noFill/>
          </a:ln>
        </p:spPr>
      </p:pic>
      <p:pic>
        <p:nvPicPr>
          <p:cNvPr id="496" name="Google Shape;496;p48"/>
          <p:cNvPicPr preferRelativeResize="0"/>
          <p:nvPr/>
        </p:nvPicPr>
        <p:blipFill>
          <a:blip r:embed="rId3">
            <a:alphaModFix/>
          </a:blip>
          <a:stretch>
            <a:fillRect/>
          </a:stretch>
        </p:blipFill>
        <p:spPr>
          <a:xfrm>
            <a:off x="7267575" y="76200"/>
            <a:ext cx="1485900" cy="926450"/>
          </a:xfrm>
          <a:prstGeom prst="rect">
            <a:avLst/>
          </a:prstGeom>
          <a:noFill/>
          <a:ln>
            <a:noFill/>
          </a:ln>
        </p:spPr>
      </p:pic>
      <p:sp>
        <p:nvSpPr>
          <p:cNvPr id="497" name="Google Shape;497;p48"/>
          <p:cNvSpPr txBox="1"/>
          <p:nvPr/>
        </p:nvSpPr>
        <p:spPr>
          <a:xfrm>
            <a:off x="1709484" y="1080754"/>
            <a:ext cx="7396200" cy="106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 sz="1700">
                <a:latin typeface="Nunito ExtraBold"/>
                <a:ea typeface="Nunito ExtraBold"/>
                <a:cs typeface="Nunito ExtraBold"/>
                <a:sym typeface="Nunito ExtraBold"/>
              </a:rPr>
              <a:t>➤ DM Admixed Neutron stars:</a:t>
            </a:r>
            <a:endParaRPr sz="1700">
              <a:latin typeface="Nunito ExtraBold"/>
              <a:ea typeface="Nunito ExtraBold"/>
              <a:cs typeface="Nunito ExtraBold"/>
              <a:sym typeface="Nunito ExtraBold"/>
            </a:endParaRPr>
          </a:p>
          <a:p>
            <a:pPr indent="-311150" lvl="0" marL="457200" rtl="0" algn="l">
              <a:lnSpc>
                <a:spcPct val="115000"/>
              </a:lnSpc>
              <a:spcBef>
                <a:spcPts val="1200"/>
              </a:spcBef>
              <a:spcAft>
                <a:spcPts val="0"/>
              </a:spcAft>
              <a:buSzPts val="1300"/>
              <a:buFont typeface="Nunito SemiBold"/>
              <a:buChar char="●"/>
            </a:pPr>
            <a:r>
              <a:rPr lang="en" sz="1300">
                <a:latin typeface="Nunito SemiBold"/>
                <a:ea typeface="Nunito SemiBold"/>
                <a:cs typeface="Nunito SemiBold"/>
                <a:sym typeface="Nunito SemiBold"/>
              </a:rPr>
              <a:t>Single-event studies → ET and Deci-Hz</a:t>
            </a:r>
            <a:endParaRPr sz="1300">
              <a:latin typeface="Nunito SemiBold"/>
              <a:ea typeface="Nunito SemiBold"/>
              <a:cs typeface="Nunito SemiBold"/>
              <a:sym typeface="Nunito SemiBold"/>
            </a:endParaRPr>
          </a:p>
          <a:p>
            <a:pPr indent="-311150" lvl="0" marL="457200" rtl="0" algn="l">
              <a:lnSpc>
                <a:spcPct val="115000"/>
              </a:lnSpc>
              <a:spcBef>
                <a:spcPts val="0"/>
              </a:spcBef>
              <a:spcAft>
                <a:spcPts val="0"/>
              </a:spcAft>
              <a:buSzPts val="1300"/>
              <a:buFont typeface="Nunito SemiBold"/>
              <a:buChar char="●"/>
            </a:pPr>
            <a:r>
              <a:rPr lang="en" sz="1300">
                <a:latin typeface="Nunito SemiBold"/>
                <a:ea typeface="Nunito SemiBold"/>
                <a:cs typeface="Nunito SemiBold"/>
                <a:sym typeface="Nunito SemiBold"/>
              </a:rPr>
              <a:t>Population level  → To perform Fisher population analysis</a:t>
            </a:r>
            <a:endParaRPr sz="1300">
              <a:latin typeface="Nunito SemiBold"/>
              <a:ea typeface="Nunito SemiBold"/>
              <a:cs typeface="Nunito SemiBold"/>
              <a:sym typeface="Nunito SemiBold"/>
            </a:endParaRPr>
          </a:p>
        </p:txBody>
      </p:sp>
      <p:sp>
        <p:nvSpPr>
          <p:cNvPr id="498" name="Google Shape;498;p48"/>
          <p:cNvSpPr/>
          <p:nvPr/>
        </p:nvSpPr>
        <p:spPr>
          <a:xfrm>
            <a:off x="138934" y="1183316"/>
            <a:ext cx="1288200" cy="106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Black"/>
                <a:ea typeface="Nunito Black"/>
                <a:cs typeface="Nunito Black"/>
                <a:sym typeface="Nunito Black"/>
              </a:rPr>
              <a:t>DM</a:t>
            </a:r>
            <a:endParaRPr>
              <a:solidFill>
                <a:schemeClr val="dk1"/>
              </a:solidFill>
              <a:latin typeface="Nunito Black"/>
              <a:ea typeface="Nunito Black"/>
              <a:cs typeface="Nunito Black"/>
              <a:sym typeface="Nunito Black"/>
            </a:endParaRPr>
          </a:p>
          <a:p>
            <a:pPr indent="0" lvl="0" marL="0" rtl="0" algn="ctr">
              <a:spcBef>
                <a:spcPts val="0"/>
              </a:spcBef>
              <a:spcAft>
                <a:spcPts val="0"/>
              </a:spcAft>
              <a:buNone/>
            </a:pPr>
            <a:r>
              <a:rPr lang="en">
                <a:solidFill>
                  <a:schemeClr val="dk1"/>
                </a:solidFill>
                <a:latin typeface="Nunito Black"/>
                <a:ea typeface="Nunito Black"/>
                <a:cs typeface="Nunito Black"/>
                <a:sym typeface="Nunito Black"/>
              </a:rPr>
              <a:t>Admixed</a:t>
            </a:r>
            <a:endParaRPr>
              <a:solidFill>
                <a:schemeClr val="dk1"/>
              </a:solidFill>
              <a:latin typeface="Nunito Black"/>
              <a:ea typeface="Nunito Black"/>
              <a:cs typeface="Nunito Black"/>
              <a:sym typeface="Nunito Black"/>
            </a:endParaRPr>
          </a:p>
          <a:p>
            <a:pPr indent="0" lvl="0" marL="0" rtl="0" algn="ctr">
              <a:spcBef>
                <a:spcPts val="0"/>
              </a:spcBef>
              <a:spcAft>
                <a:spcPts val="0"/>
              </a:spcAft>
              <a:buNone/>
            </a:pPr>
            <a:r>
              <a:rPr lang="en">
                <a:solidFill>
                  <a:schemeClr val="dk1"/>
                </a:solidFill>
                <a:latin typeface="Nunito Black"/>
                <a:ea typeface="Nunito Black"/>
                <a:cs typeface="Nunito Black"/>
                <a:sym typeface="Nunito Black"/>
              </a:rPr>
              <a:t>NS</a:t>
            </a:r>
            <a:endParaRPr>
              <a:solidFill>
                <a:schemeClr val="dk1"/>
              </a:solidFill>
              <a:latin typeface="Nunito Black"/>
              <a:ea typeface="Nunito Black"/>
              <a:cs typeface="Nunito Black"/>
              <a:sym typeface="Nunito Black"/>
            </a:endParaRPr>
          </a:p>
        </p:txBody>
      </p:sp>
      <p:sp>
        <p:nvSpPr>
          <p:cNvPr id="499" name="Google Shape;499;p48"/>
          <p:cNvSpPr/>
          <p:nvPr/>
        </p:nvSpPr>
        <p:spPr>
          <a:xfrm>
            <a:off x="118025" y="3238414"/>
            <a:ext cx="1288200" cy="106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Black"/>
                <a:ea typeface="Nunito Black"/>
                <a:cs typeface="Nunito Black"/>
                <a:sym typeface="Nunito Black"/>
              </a:rPr>
              <a:t>D.Alvarez,</a:t>
            </a:r>
            <a:endParaRPr>
              <a:solidFill>
                <a:schemeClr val="dk1"/>
              </a:solidFill>
              <a:latin typeface="Nunito Black"/>
              <a:ea typeface="Nunito Black"/>
              <a:cs typeface="Nunito Black"/>
              <a:sym typeface="Nunito Black"/>
            </a:endParaRPr>
          </a:p>
          <a:p>
            <a:pPr indent="0" lvl="0" marL="0" rtl="0" algn="ctr">
              <a:spcBef>
                <a:spcPts val="0"/>
              </a:spcBef>
              <a:spcAft>
                <a:spcPts val="0"/>
              </a:spcAft>
              <a:buNone/>
            </a:pPr>
            <a:r>
              <a:rPr lang="en">
                <a:solidFill>
                  <a:schemeClr val="dk1"/>
                </a:solidFill>
                <a:latin typeface="Nunito Black"/>
                <a:ea typeface="Nunito Black"/>
                <a:cs typeface="Nunito Black"/>
                <a:sym typeface="Nunito Black"/>
              </a:rPr>
              <a:t>Iwona Kotko</a:t>
            </a:r>
            <a:endParaRPr>
              <a:solidFill>
                <a:schemeClr val="dk1"/>
              </a:solidFill>
              <a:latin typeface="Nunito Black"/>
              <a:ea typeface="Nunito Black"/>
              <a:cs typeface="Nunito Black"/>
              <a:sym typeface="Nunito Black"/>
            </a:endParaRPr>
          </a:p>
        </p:txBody>
      </p:sp>
      <p:sp>
        <p:nvSpPr>
          <p:cNvPr id="500" name="Google Shape;500;p48"/>
          <p:cNvSpPr txBox="1"/>
          <p:nvPr/>
        </p:nvSpPr>
        <p:spPr>
          <a:xfrm>
            <a:off x="1747800" y="2669451"/>
            <a:ext cx="7396200" cy="260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 sz="1700">
                <a:latin typeface="Nunito ExtraBold"/>
                <a:ea typeface="Nunito ExtraBold"/>
                <a:cs typeface="Nunito ExtraBold"/>
                <a:sym typeface="Nunito ExtraBold"/>
              </a:rPr>
              <a:t>➤ Primordial BH vs Astrophysics BH population analysis</a:t>
            </a:r>
            <a:endParaRPr sz="1700">
              <a:latin typeface="Nunito ExtraBold"/>
              <a:ea typeface="Nunito ExtraBold"/>
              <a:cs typeface="Nunito ExtraBold"/>
              <a:sym typeface="Nunito ExtraBold"/>
            </a:endParaRPr>
          </a:p>
          <a:p>
            <a:pPr indent="-311150" lvl="0" marL="457200" rtl="0" algn="l">
              <a:lnSpc>
                <a:spcPct val="115000"/>
              </a:lnSpc>
              <a:spcBef>
                <a:spcPts val="1200"/>
              </a:spcBef>
              <a:spcAft>
                <a:spcPts val="0"/>
              </a:spcAft>
              <a:buSzPts val="1300"/>
              <a:buFont typeface="Nunito SemiBold"/>
              <a:buChar char="●"/>
            </a:pPr>
            <a:r>
              <a:rPr lang="en" sz="1300">
                <a:latin typeface="Nunito SemiBold"/>
                <a:ea typeface="Nunito SemiBold"/>
                <a:cs typeface="Nunito SemiBold"/>
                <a:sym typeface="Nunito SemiBold"/>
              </a:rPr>
              <a:t>Develop a Population Fisher Matrix (PFM)=&gt; combines waveform-level parameter estimation (including eccentric and spin effects) with mixed primordial black hole (PBH) and astrophysical black hole (ABH) population models.</a:t>
            </a:r>
            <a:endParaRPr sz="1300">
              <a:latin typeface="Nunito SemiBold"/>
              <a:ea typeface="Nunito SemiBold"/>
              <a:cs typeface="Nunito SemiBold"/>
              <a:sym typeface="Nunito SemiBold"/>
            </a:endParaRPr>
          </a:p>
          <a:p>
            <a:pPr indent="-311150" lvl="0" marL="457200" rtl="0" algn="l">
              <a:lnSpc>
                <a:spcPct val="115000"/>
              </a:lnSpc>
              <a:spcBef>
                <a:spcPts val="0"/>
              </a:spcBef>
              <a:spcAft>
                <a:spcPts val="0"/>
              </a:spcAft>
              <a:buSzPts val="1300"/>
              <a:buFont typeface="Nunito SemiBold"/>
              <a:buChar char="●"/>
            </a:pPr>
            <a:r>
              <a:rPr lang="en" sz="1300">
                <a:latin typeface="Nunito SemiBold"/>
                <a:ea typeface="Nunito SemiBold"/>
                <a:cs typeface="Nunito SemiBold"/>
                <a:sym typeface="Nunito SemiBold"/>
              </a:rPr>
              <a:t>Incorporate </a:t>
            </a:r>
            <a:r>
              <a:rPr b="1" lang="en" sz="1300">
                <a:latin typeface="Nunito"/>
                <a:ea typeface="Nunito"/>
                <a:cs typeface="Nunito"/>
                <a:sym typeface="Nunito"/>
              </a:rPr>
              <a:t>StarTrack</a:t>
            </a:r>
            <a:r>
              <a:rPr lang="en" sz="1300">
                <a:latin typeface="Nunito SemiBold"/>
                <a:ea typeface="Nunito SemiBold"/>
                <a:cs typeface="Nunito SemiBold"/>
                <a:sym typeface="Nunito SemiBold"/>
              </a:rPr>
              <a:t>-based ABH population uncertainties (e.g. common-envelope efficiency, mass spectrum, redshift evolution, spin distributions) into the PFM to quantify PBH–ABH confusion and assess how astrophysical modeling systematics impact future PBH searches and tests of black-hole nature.</a:t>
            </a:r>
            <a:endParaRPr sz="1300">
              <a:latin typeface="Nunito SemiBold"/>
              <a:ea typeface="Nunito SemiBold"/>
              <a:cs typeface="Nunito SemiBold"/>
              <a:sym typeface="Nunito SemiBold"/>
            </a:endParaRPr>
          </a:p>
          <a:p>
            <a:pPr indent="0" lvl="0" marL="0" rtl="0" algn="l">
              <a:lnSpc>
                <a:spcPct val="115000"/>
              </a:lnSpc>
              <a:spcBef>
                <a:spcPts val="1200"/>
              </a:spcBef>
              <a:spcAft>
                <a:spcPts val="1200"/>
              </a:spcAft>
              <a:buNone/>
            </a:pPr>
            <a:r>
              <a:t/>
            </a:r>
            <a:endParaRPr sz="1300">
              <a:latin typeface="Nunito SemiBold"/>
              <a:ea typeface="Nunito SemiBold"/>
              <a:cs typeface="Nunito SemiBold"/>
              <a:sym typeface="Nunito SemiBo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04" name="Shape 504"/>
        <p:cNvGrpSpPr/>
        <p:nvPr/>
      </p:nvGrpSpPr>
      <p:grpSpPr>
        <a:xfrm>
          <a:off x="0" y="0"/>
          <a:ext cx="0" cy="0"/>
          <a:chOff x="0" y="0"/>
          <a:chExt cx="0" cy="0"/>
        </a:xfrm>
      </p:grpSpPr>
      <p:sp>
        <p:nvSpPr>
          <p:cNvPr id="505" name="Google Shape;505;p49"/>
          <p:cNvSpPr/>
          <p:nvPr/>
        </p:nvSpPr>
        <p:spPr>
          <a:xfrm>
            <a:off x="104775" y="4191000"/>
            <a:ext cx="8839200" cy="8574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
        <p:nvSpPr>
          <p:cNvPr id="506" name="Google Shape;506;p49"/>
          <p:cNvSpPr txBox="1"/>
          <p:nvPr/>
        </p:nvSpPr>
        <p:spPr>
          <a:xfrm>
            <a:off x="3200400" y="152400"/>
            <a:ext cx="2829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900">
                <a:solidFill>
                  <a:srgbClr val="1A1A1A"/>
                </a:solidFill>
                <a:latin typeface="Nunito ExtraBold"/>
                <a:ea typeface="Nunito ExtraBold"/>
                <a:cs typeface="Nunito ExtraBold"/>
                <a:sym typeface="Nunito ExtraBold"/>
              </a:rPr>
              <a:t>Conclusion</a:t>
            </a:r>
            <a:endParaRPr sz="2900">
              <a:solidFill>
                <a:srgbClr val="1A1A1A"/>
              </a:solidFill>
              <a:latin typeface="Nunito ExtraBold"/>
              <a:ea typeface="Nunito ExtraBold"/>
              <a:cs typeface="Nunito ExtraBold"/>
              <a:sym typeface="Nunito ExtraBold"/>
            </a:endParaRPr>
          </a:p>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           </a:t>
            </a:r>
            <a:endParaRPr sz="2500">
              <a:solidFill>
                <a:srgbClr val="1A1A1A"/>
              </a:solidFill>
              <a:latin typeface="Nunito ExtraBold"/>
              <a:ea typeface="Nunito ExtraBold"/>
              <a:cs typeface="Nunito ExtraBold"/>
              <a:sym typeface="Nunito ExtraBold"/>
            </a:endParaRPr>
          </a:p>
        </p:txBody>
      </p:sp>
      <p:pic>
        <p:nvPicPr>
          <p:cNvPr id="507" name="Google Shape;507;p49"/>
          <p:cNvPicPr preferRelativeResize="0"/>
          <p:nvPr/>
        </p:nvPicPr>
        <p:blipFill>
          <a:blip r:embed="rId3">
            <a:alphaModFix/>
          </a:blip>
          <a:stretch>
            <a:fillRect/>
          </a:stretch>
        </p:blipFill>
        <p:spPr>
          <a:xfrm>
            <a:off x="76200" y="161925"/>
            <a:ext cx="1485900" cy="926450"/>
          </a:xfrm>
          <a:prstGeom prst="rect">
            <a:avLst/>
          </a:prstGeom>
          <a:noFill/>
          <a:ln>
            <a:noFill/>
          </a:ln>
        </p:spPr>
      </p:pic>
      <p:pic>
        <p:nvPicPr>
          <p:cNvPr id="508" name="Google Shape;508;p49"/>
          <p:cNvPicPr preferRelativeResize="0"/>
          <p:nvPr/>
        </p:nvPicPr>
        <p:blipFill>
          <a:blip r:embed="rId3">
            <a:alphaModFix/>
          </a:blip>
          <a:stretch>
            <a:fillRect/>
          </a:stretch>
        </p:blipFill>
        <p:spPr>
          <a:xfrm>
            <a:off x="7267575" y="76200"/>
            <a:ext cx="1485900" cy="926450"/>
          </a:xfrm>
          <a:prstGeom prst="rect">
            <a:avLst/>
          </a:prstGeom>
          <a:noFill/>
          <a:ln>
            <a:noFill/>
          </a:ln>
        </p:spPr>
      </p:pic>
      <p:sp>
        <p:nvSpPr>
          <p:cNvPr id="509" name="Google Shape;509;p49"/>
          <p:cNvSpPr txBox="1"/>
          <p:nvPr/>
        </p:nvSpPr>
        <p:spPr>
          <a:xfrm>
            <a:off x="76200" y="4248150"/>
            <a:ext cx="8858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E2E0E"/>
                </a:solidFill>
                <a:latin typeface="Nunito ExtraBold"/>
                <a:ea typeface="Nunito ExtraBold"/>
                <a:cs typeface="Nunito ExtraBold"/>
                <a:sym typeface="Nunito ExtraBold"/>
              </a:rPr>
              <a:t>GW241011: Heisenberg “what we observe is not nature itself, but nature exposed to our method of questioning”—Analysis tests for one specific finite-size effect relating to SIQMs, and by construction does not account for other possible effects, such as tidal deformability…</a:t>
            </a:r>
            <a:endParaRPr>
              <a:solidFill>
                <a:srgbClr val="DE2E0E"/>
              </a:solidFill>
              <a:latin typeface="Nunito ExtraBold"/>
              <a:ea typeface="Nunito ExtraBold"/>
              <a:cs typeface="Nunito ExtraBold"/>
              <a:sym typeface="Nunito ExtraBold"/>
            </a:endParaRPr>
          </a:p>
        </p:txBody>
      </p:sp>
      <p:pic>
        <p:nvPicPr>
          <p:cNvPr id="510" name="Google Shape;510;p49" title="Screenshot 2025-11-25 at 12.30.37 AM.png"/>
          <p:cNvPicPr preferRelativeResize="0"/>
          <p:nvPr/>
        </p:nvPicPr>
        <p:blipFill>
          <a:blip r:embed="rId4">
            <a:alphaModFix/>
          </a:blip>
          <a:stretch>
            <a:fillRect/>
          </a:stretch>
        </p:blipFill>
        <p:spPr>
          <a:xfrm>
            <a:off x="9525" y="105850"/>
            <a:ext cx="9144003" cy="1065725"/>
          </a:xfrm>
          <a:prstGeom prst="rect">
            <a:avLst/>
          </a:prstGeom>
          <a:noFill/>
          <a:ln>
            <a:noFill/>
          </a:ln>
        </p:spPr>
      </p:pic>
      <p:pic>
        <p:nvPicPr>
          <p:cNvPr id="511" name="Google Shape;511;p49" title="Screenshot 2026-03-18 at 4.43.06 PM.png"/>
          <p:cNvPicPr preferRelativeResize="0"/>
          <p:nvPr/>
        </p:nvPicPr>
        <p:blipFill rotWithShape="1">
          <a:blip r:embed="rId5">
            <a:alphaModFix/>
          </a:blip>
          <a:srcRect b="8468" l="3956" r="4678" t="6851"/>
          <a:stretch/>
        </p:blipFill>
        <p:spPr>
          <a:xfrm>
            <a:off x="2312625" y="1384550"/>
            <a:ext cx="4217200" cy="2590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15" name="Shape 515"/>
        <p:cNvGrpSpPr/>
        <p:nvPr/>
      </p:nvGrpSpPr>
      <p:grpSpPr>
        <a:xfrm>
          <a:off x="0" y="0"/>
          <a:ext cx="0" cy="0"/>
          <a:chOff x="0" y="0"/>
          <a:chExt cx="0" cy="0"/>
        </a:xfrm>
      </p:grpSpPr>
      <p:pic>
        <p:nvPicPr>
          <p:cNvPr id="516" name="Google Shape;516;p50" title="ChatGPT Image May 29, 2026, 12_03_12 AM.png"/>
          <p:cNvPicPr preferRelativeResize="0"/>
          <p:nvPr/>
        </p:nvPicPr>
        <p:blipFill>
          <a:blip r:embed="rId3">
            <a:alphaModFix/>
          </a:blip>
          <a:stretch>
            <a:fillRect/>
          </a:stretch>
        </p:blipFill>
        <p:spPr>
          <a:xfrm>
            <a:off x="326101" y="933450"/>
            <a:ext cx="4956675" cy="3676649"/>
          </a:xfrm>
          <a:prstGeom prst="rect">
            <a:avLst/>
          </a:prstGeom>
          <a:noFill/>
          <a:ln>
            <a:noFill/>
          </a:ln>
        </p:spPr>
      </p:pic>
      <p:sp>
        <p:nvSpPr>
          <p:cNvPr id="517" name="Google Shape;517;p50"/>
          <p:cNvSpPr txBox="1"/>
          <p:nvPr/>
        </p:nvSpPr>
        <p:spPr>
          <a:xfrm>
            <a:off x="5486400" y="1066800"/>
            <a:ext cx="30000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ExtraBold"/>
                <a:ea typeface="Nunito ExtraBold"/>
                <a:cs typeface="Nunito ExtraBold"/>
                <a:sym typeface="Nunito ExtraBold"/>
              </a:rPr>
              <a:t>Evidence for Multiple Black Hole Subpopulations </a:t>
            </a:r>
            <a:endParaRPr>
              <a:latin typeface="Nunito ExtraBold"/>
              <a:ea typeface="Nunito ExtraBold"/>
              <a:cs typeface="Nunito ExtraBold"/>
              <a:sym typeface="Nunito ExtraBold"/>
            </a:endParaRPr>
          </a:p>
          <a:p>
            <a:pPr indent="0" lvl="0" marL="0" rtl="0" algn="l">
              <a:spcBef>
                <a:spcPts val="0"/>
              </a:spcBef>
              <a:spcAft>
                <a:spcPts val="0"/>
              </a:spcAft>
              <a:buNone/>
            </a:pPr>
            <a:r>
              <a:t/>
            </a:r>
            <a:endParaRPr>
              <a:latin typeface="Nunito ExtraBold"/>
              <a:ea typeface="Nunito ExtraBold"/>
              <a:cs typeface="Nunito ExtraBold"/>
              <a:sym typeface="Nunito ExtraBold"/>
            </a:endParaRPr>
          </a:p>
          <a:p>
            <a:pPr indent="0" lvl="0" marL="0" rtl="0" algn="l">
              <a:spcBef>
                <a:spcPts val="0"/>
              </a:spcBef>
              <a:spcAft>
                <a:spcPts val="0"/>
              </a:spcAft>
              <a:buNone/>
            </a:pPr>
            <a:r>
              <a:t/>
            </a:r>
            <a:endParaRPr>
              <a:latin typeface="Nunito ExtraBold"/>
              <a:ea typeface="Nunito ExtraBold"/>
              <a:cs typeface="Nunito ExtraBold"/>
              <a:sym typeface="Nunito ExtraBold"/>
            </a:endParaRPr>
          </a:p>
          <a:p>
            <a:pPr indent="0" lvl="0" marL="0" rtl="0" algn="l">
              <a:spcBef>
                <a:spcPts val="0"/>
              </a:spcBef>
              <a:spcAft>
                <a:spcPts val="0"/>
              </a:spcAft>
              <a:buNone/>
            </a:pPr>
            <a:r>
              <a:t/>
            </a:r>
            <a:endParaRPr>
              <a:latin typeface="Nunito ExtraBold"/>
              <a:ea typeface="Nunito ExtraBold"/>
              <a:cs typeface="Nunito ExtraBold"/>
              <a:sym typeface="Nunito ExtraBold"/>
            </a:endParaRPr>
          </a:p>
          <a:p>
            <a:pPr indent="0" lvl="0" marL="0" rtl="0" algn="l">
              <a:spcBef>
                <a:spcPts val="0"/>
              </a:spcBef>
              <a:spcAft>
                <a:spcPts val="0"/>
              </a:spcAft>
              <a:buNone/>
            </a:pPr>
            <a:r>
              <a:rPr lang="en">
                <a:latin typeface="Nunito ExtraBold"/>
                <a:ea typeface="Nunito ExtraBold"/>
                <a:cs typeface="Nunito ExtraBold"/>
                <a:sym typeface="Nunito ExtraBold"/>
              </a:rPr>
              <a:t>Mass Distribution Features and Possible Hierarchical Mergers</a:t>
            </a:r>
            <a:endParaRPr>
              <a:latin typeface="Nunito ExtraBold"/>
              <a:ea typeface="Nunito ExtraBold"/>
              <a:cs typeface="Nunito ExtraBold"/>
              <a:sym typeface="Nunito ExtraBold"/>
            </a:endParaRPr>
          </a:p>
          <a:p>
            <a:pPr indent="0" lvl="0" marL="0" rtl="0" algn="l">
              <a:spcBef>
                <a:spcPts val="0"/>
              </a:spcBef>
              <a:spcAft>
                <a:spcPts val="0"/>
              </a:spcAft>
              <a:buNone/>
            </a:pPr>
            <a:r>
              <a:t/>
            </a:r>
            <a:endParaRPr>
              <a:latin typeface="Nunito ExtraBold"/>
              <a:ea typeface="Nunito ExtraBold"/>
              <a:cs typeface="Nunito ExtraBold"/>
              <a:sym typeface="Nunito ExtraBold"/>
            </a:endParaRPr>
          </a:p>
          <a:p>
            <a:pPr indent="0" lvl="0" marL="0" rtl="0" algn="l">
              <a:spcBef>
                <a:spcPts val="0"/>
              </a:spcBef>
              <a:spcAft>
                <a:spcPts val="0"/>
              </a:spcAft>
              <a:buNone/>
            </a:pPr>
            <a:r>
              <a:t/>
            </a:r>
            <a:endParaRPr>
              <a:latin typeface="Nunito ExtraBold"/>
              <a:ea typeface="Nunito ExtraBold"/>
              <a:cs typeface="Nunito ExtraBold"/>
              <a:sym typeface="Nunito ExtraBold"/>
            </a:endParaRPr>
          </a:p>
          <a:p>
            <a:pPr indent="0" lvl="0" marL="0" rtl="0" algn="l">
              <a:spcBef>
                <a:spcPts val="0"/>
              </a:spcBef>
              <a:spcAft>
                <a:spcPts val="0"/>
              </a:spcAft>
              <a:buNone/>
            </a:pPr>
            <a:r>
              <a:rPr lang="en">
                <a:latin typeface="Nunito ExtraBold"/>
                <a:ea typeface="Nunito ExtraBold"/>
                <a:cs typeface="Nunito ExtraBold"/>
                <a:sym typeface="Nunito ExtraBold"/>
              </a:rPr>
              <a:t>Spin Distribution Evolves with Mass Ratio and Redshift</a:t>
            </a:r>
            <a:endParaRPr>
              <a:latin typeface="Nunito ExtraBold"/>
              <a:ea typeface="Nunito ExtraBold"/>
              <a:cs typeface="Nunito ExtraBold"/>
              <a:sym typeface="Nunito ExtraBold"/>
            </a:endParaRPr>
          </a:p>
          <a:p>
            <a:pPr indent="0" lvl="0" marL="0" rtl="0" algn="l">
              <a:spcBef>
                <a:spcPts val="0"/>
              </a:spcBef>
              <a:spcAft>
                <a:spcPts val="0"/>
              </a:spcAft>
              <a:buNone/>
            </a:pPr>
            <a:r>
              <a:t/>
            </a:r>
            <a:endParaRPr>
              <a:latin typeface="Nunito ExtraBold"/>
              <a:ea typeface="Nunito ExtraBold"/>
              <a:cs typeface="Nunito ExtraBold"/>
              <a:sym typeface="Nunito ExtraBold"/>
            </a:endParaRPr>
          </a:p>
          <a:p>
            <a:pPr indent="0" lvl="0" marL="0" rtl="0" algn="l">
              <a:spcBef>
                <a:spcPts val="0"/>
              </a:spcBef>
              <a:spcAft>
                <a:spcPts val="0"/>
              </a:spcAft>
              <a:buNone/>
            </a:pPr>
            <a:r>
              <a:t/>
            </a:r>
            <a:endParaRPr>
              <a:latin typeface="Nunito ExtraBold"/>
              <a:ea typeface="Nunito ExtraBold"/>
              <a:cs typeface="Nunito ExtraBold"/>
              <a:sym typeface="Nunito ExtraBold"/>
            </a:endParaRPr>
          </a:p>
          <a:p>
            <a:pPr indent="0" lvl="0" marL="0" rtl="0" algn="l">
              <a:spcBef>
                <a:spcPts val="0"/>
              </a:spcBef>
              <a:spcAft>
                <a:spcPts val="0"/>
              </a:spcAft>
              <a:buNone/>
            </a:pPr>
            <a:r>
              <a:t/>
            </a:r>
            <a:endParaRPr>
              <a:latin typeface="Nunito ExtraBold"/>
              <a:ea typeface="Nunito ExtraBold"/>
              <a:cs typeface="Nunito ExtraBold"/>
              <a:sym typeface="Nunito ExtraBold"/>
            </a:endParaRPr>
          </a:p>
          <a:p>
            <a:pPr indent="0" lvl="0" marL="0" rtl="0" algn="l">
              <a:spcBef>
                <a:spcPts val="0"/>
              </a:spcBef>
              <a:spcAft>
                <a:spcPts val="0"/>
              </a:spcAft>
              <a:buNone/>
            </a:pPr>
            <a:r>
              <a:rPr lang="en">
                <a:latin typeface="Nunito ExtraBold"/>
                <a:ea typeface="Nunito ExtraBold"/>
                <a:cs typeface="Nunito ExtraBold"/>
                <a:sym typeface="Nunito ExtraBold"/>
              </a:rPr>
              <a:t>Total number of gravitational wave signals detected to date to 390.</a:t>
            </a:r>
            <a:endParaRPr>
              <a:latin typeface="Nunito ExtraBold"/>
              <a:ea typeface="Nunito ExtraBold"/>
              <a:cs typeface="Nunito ExtraBold"/>
              <a:sym typeface="Nunito ExtraBold"/>
            </a:endParaRPr>
          </a:p>
        </p:txBody>
      </p:sp>
      <p:sp>
        <p:nvSpPr>
          <p:cNvPr id="518" name="Google Shape;518;p50"/>
          <p:cNvSpPr txBox="1"/>
          <p:nvPr/>
        </p:nvSpPr>
        <p:spPr>
          <a:xfrm>
            <a:off x="326100" y="102150"/>
            <a:ext cx="8175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latin typeface="Nunito SemiBold"/>
                <a:ea typeface="Nunito SemiBold"/>
                <a:cs typeface="Nunito SemiBold"/>
                <a:sym typeface="Nunito SemiBold"/>
              </a:rPr>
              <a:t>This latest catalog update, together with the previous one GWTC-4, covering events collected between May 2023 and January 2024, contains 75% of all gravitational wave events observed so far since the first detection in 2015.</a:t>
            </a:r>
            <a:endParaRPr>
              <a:solidFill>
                <a:srgbClr val="0000FF"/>
              </a:solidFill>
              <a:latin typeface="Nunito SemiBold"/>
              <a:ea typeface="Nunito SemiBold"/>
              <a:cs typeface="Nunito SemiBold"/>
              <a:sym typeface="Nunito SemiBo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22" name="Shape 522"/>
        <p:cNvGrpSpPr/>
        <p:nvPr/>
      </p:nvGrpSpPr>
      <p:grpSpPr>
        <a:xfrm>
          <a:off x="0" y="0"/>
          <a:ext cx="0" cy="0"/>
          <a:chOff x="0" y="0"/>
          <a:chExt cx="0" cy="0"/>
        </a:xfrm>
      </p:grpSpPr>
      <p:sp>
        <p:nvSpPr>
          <p:cNvPr id="523" name="Google Shape;523;p51"/>
          <p:cNvSpPr txBox="1"/>
          <p:nvPr/>
        </p:nvSpPr>
        <p:spPr>
          <a:xfrm>
            <a:off x="3200400" y="-9525"/>
            <a:ext cx="2829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900">
                <a:solidFill>
                  <a:srgbClr val="1A1A1A"/>
                </a:solidFill>
                <a:latin typeface="Nunito ExtraBold"/>
                <a:ea typeface="Nunito ExtraBold"/>
                <a:cs typeface="Nunito ExtraBold"/>
                <a:sym typeface="Nunito ExtraBold"/>
              </a:rPr>
              <a:t>Conclusion</a:t>
            </a:r>
            <a:endParaRPr sz="2900">
              <a:solidFill>
                <a:srgbClr val="1A1A1A"/>
              </a:solidFill>
              <a:latin typeface="Nunito ExtraBold"/>
              <a:ea typeface="Nunito ExtraBold"/>
              <a:cs typeface="Nunito ExtraBold"/>
              <a:sym typeface="Nunito ExtraBold"/>
            </a:endParaRPr>
          </a:p>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           </a:t>
            </a:r>
            <a:endParaRPr sz="2500">
              <a:solidFill>
                <a:srgbClr val="1A1A1A"/>
              </a:solidFill>
              <a:latin typeface="Nunito ExtraBold"/>
              <a:ea typeface="Nunito ExtraBold"/>
              <a:cs typeface="Nunito ExtraBold"/>
              <a:sym typeface="Nunito ExtraBold"/>
            </a:endParaRPr>
          </a:p>
        </p:txBody>
      </p:sp>
      <p:pic>
        <p:nvPicPr>
          <p:cNvPr descr="The visualization shows binary black hole merger simulations with parameters consistent with the 86 events analyzed in detail from the GWTC-4.0 catalog. The numerical relativity simulations of the black hole mergers were provided by the Simulations of Extreme Spacetimes (SXS) waveform database.&#10;&#10;Each panel shows the tracks of the merging black holes at the center surrounded by the emitted gravitational waves. The reference physical time is shown at the bottom of the video. For visualization purposes, each individual panel uses a different speedup factor (stated in the upper left corner) relative to the reference time. This speedup factor is proportional to the total mass of the system, as typically less massive systems are observed for longer within the frequency range of the gravitational-wave detectors.&#10;&#10;The tracks of the black holes are shown in white, and the gravitational-wave emission is shown in colors ranging from purple to yellow. Dark purple colors represent comparatively weak gravitational waves, whereas yellow colors represent the strongest waves emitted around the merger. The strongest gravitational waves are emitted in the directions perpendicular to the instant orbital plane. For precessing systems, the orientation of their orbital plane is constantly changing.&#10;&#10;© I. Markin (Potsdam University), T. Dietrich (Potsdam University and Max Planck Institute for Gravitational Physics), H. Pfeiffer (Max Planck Institute for Gravitational Physics).&#10;&#10;Acknowledgements: Numerical relativity simulations of the black hole mergers provided by the Simulations of Extreme Spacetimes (SXS) waveform database. I. Markin and T. Dietrich gratefully acknowledge the support of Deutsche Forschungsgemeinschaft (DFG) through Project No. 504148597. This animation was rendered using the Rose gravitational-wave visualization toolkit and powered primarily by renewable energy." id="524" name="Google Shape;524;p51" title="Visualization of the GWTC-4.0 events">
            <a:hlinkClick r:id="rId3"/>
          </p:cNvPr>
          <p:cNvPicPr preferRelativeResize="0"/>
          <p:nvPr/>
        </p:nvPicPr>
        <p:blipFill>
          <a:blip r:embed="rId4">
            <a:alphaModFix/>
          </a:blip>
          <a:stretch>
            <a:fillRect/>
          </a:stretch>
        </p:blipFill>
        <p:spPr>
          <a:xfrm>
            <a:off x="788025" y="955025"/>
            <a:ext cx="7361514" cy="4140850"/>
          </a:xfrm>
          <a:prstGeom prst="rect">
            <a:avLst/>
          </a:prstGeom>
          <a:noFill/>
          <a:ln>
            <a:noFill/>
          </a:ln>
        </p:spPr>
      </p:pic>
      <p:sp>
        <p:nvSpPr>
          <p:cNvPr id="525" name="Google Shape;525;p51"/>
          <p:cNvSpPr txBox="1"/>
          <p:nvPr/>
        </p:nvSpPr>
        <p:spPr>
          <a:xfrm>
            <a:off x="104775" y="419775"/>
            <a:ext cx="8902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SemiBold"/>
                <a:ea typeface="Nunito SemiBold"/>
                <a:cs typeface="Nunito SemiBold"/>
                <a:sym typeface="Nunito SemiBold"/>
              </a:rPr>
              <a:t>Numerical relativity simulations of the black hole mergers provided by the Simulations of Extreme Spacetimes (SXS) waveform database</a:t>
            </a:r>
            <a:endParaRPr>
              <a:latin typeface="Nunito SemiBold"/>
              <a:ea typeface="Nunito SemiBold"/>
              <a:cs typeface="Nunito SemiBold"/>
              <a:sym typeface="Nunito SemiBo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29" name="Shape 529"/>
        <p:cNvGrpSpPr/>
        <p:nvPr/>
      </p:nvGrpSpPr>
      <p:grpSpPr>
        <a:xfrm>
          <a:off x="0" y="0"/>
          <a:ext cx="0" cy="0"/>
          <a:chOff x="0" y="0"/>
          <a:chExt cx="0" cy="0"/>
        </a:xfrm>
      </p:grpSpPr>
      <p:pic>
        <p:nvPicPr>
          <p:cNvPr id="530" name="Google Shape;530;p52"/>
          <p:cNvPicPr preferRelativeResize="0"/>
          <p:nvPr/>
        </p:nvPicPr>
        <p:blipFill>
          <a:blip r:embed="rId3">
            <a:alphaModFix/>
          </a:blip>
          <a:stretch>
            <a:fillRect/>
          </a:stretch>
        </p:blipFill>
        <p:spPr>
          <a:xfrm>
            <a:off x="152400" y="152400"/>
            <a:ext cx="5188956" cy="4838701"/>
          </a:xfrm>
          <a:prstGeom prst="rect">
            <a:avLst/>
          </a:prstGeom>
          <a:noFill/>
          <a:ln>
            <a:noFill/>
          </a:ln>
        </p:spPr>
      </p:pic>
      <p:sp>
        <p:nvSpPr>
          <p:cNvPr id="531" name="Google Shape;531;p52"/>
          <p:cNvSpPr txBox="1"/>
          <p:nvPr/>
        </p:nvSpPr>
        <p:spPr>
          <a:xfrm>
            <a:off x="6134750" y="3901375"/>
            <a:ext cx="3029700" cy="40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GW231028: Neutron star-black hole</a:t>
            </a:r>
            <a:endParaRPr/>
          </a:p>
        </p:txBody>
      </p:sp>
      <p:sp>
        <p:nvSpPr>
          <p:cNvPr id="532" name="Google Shape;532;p52"/>
          <p:cNvSpPr txBox="1"/>
          <p:nvPr/>
        </p:nvSpPr>
        <p:spPr>
          <a:xfrm>
            <a:off x="5948275" y="3124975"/>
            <a:ext cx="3216300" cy="40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 GW231114: Two unequal black holes</a:t>
            </a:r>
            <a:endParaRPr/>
          </a:p>
        </p:txBody>
      </p:sp>
      <p:sp>
        <p:nvSpPr>
          <p:cNvPr id="533" name="Google Shape;533;p52"/>
          <p:cNvSpPr txBox="1"/>
          <p:nvPr/>
        </p:nvSpPr>
        <p:spPr>
          <a:xfrm>
            <a:off x="6025428" y="1581975"/>
            <a:ext cx="2326800" cy="40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 GW230518: BIG</a:t>
            </a:r>
            <a:endParaRPr/>
          </a:p>
        </p:txBody>
      </p:sp>
      <p:sp>
        <p:nvSpPr>
          <p:cNvPr id="534" name="Google Shape;534;p52"/>
          <p:cNvSpPr txBox="1"/>
          <p:nvPr/>
        </p:nvSpPr>
        <p:spPr>
          <a:xfrm>
            <a:off x="5764575" y="224900"/>
            <a:ext cx="2848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Recent Results:</a:t>
            </a:r>
            <a:endParaRPr sz="2500">
              <a:solidFill>
                <a:srgbClr val="1A1A1A"/>
              </a:solidFill>
              <a:latin typeface="Nunito ExtraBold"/>
              <a:ea typeface="Nunito ExtraBold"/>
              <a:cs typeface="Nunito ExtraBold"/>
              <a:sym typeface="Nunito ExtraBold"/>
            </a:endParaRPr>
          </a:p>
        </p:txBody>
      </p:sp>
      <p:sp>
        <p:nvSpPr>
          <p:cNvPr id="535" name="Google Shape;535;p52"/>
          <p:cNvSpPr/>
          <p:nvPr/>
        </p:nvSpPr>
        <p:spPr>
          <a:xfrm>
            <a:off x="5230975" y="1766975"/>
            <a:ext cx="717300" cy="1050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
        <p:nvSpPr>
          <p:cNvPr id="536" name="Google Shape;536;p52"/>
          <p:cNvSpPr/>
          <p:nvPr/>
        </p:nvSpPr>
        <p:spPr>
          <a:xfrm>
            <a:off x="4338725" y="3350275"/>
            <a:ext cx="1539600" cy="1749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
        <p:nvSpPr>
          <p:cNvPr id="537" name="Google Shape;537;p52"/>
          <p:cNvSpPr/>
          <p:nvPr/>
        </p:nvSpPr>
        <p:spPr>
          <a:xfrm>
            <a:off x="3691425" y="4014000"/>
            <a:ext cx="2420100" cy="1749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3"/>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43" name="Google Shape;543;p53" title="Screenshot 2026-05-28 at 11.19.48 PM.png"/>
          <p:cNvPicPr preferRelativeResize="0"/>
          <p:nvPr/>
        </p:nvPicPr>
        <p:blipFill>
          <a:blip r:embed="rId3">
            <a:alphaModFix/>
          </a:blip>
          <a:stretch>
            <a:fillRect/>
          </a:stretch>
        </p:blipFill>
        <p:spPr>
          <a:xfrm>
            <a:off x="152400" y="514350"/>
            <a:ext cx="8839202" cy="400433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22" name="Shape 122"/>
        <p:cNvGrpSpPr/>
        <p:nvPr/>
      </p:nvGrpSpPr>
      <p:grpSpPr>
        <a:xfrm>
          <a:off x="0" y="0"/>
          <a:ext cx="0" cy="0"/>
          <a:chOff x="0" y="0"/>
          <a:chExt cx="0" cy="0"/>
        </a:xfrm>
      </p:grpSpPr>
      <p:pic>
        <p:nvPicPr>
          <p:cNvPr id="123" name="Google Shape;123;p18"/>
          <p:cNvPicPr preferRelativeResize="0"/>
          <p:nvPr/>
        </p:nvPicPr>
        <p:blipFill>
          <a:blip r:embed="rId3">
            <a:alphaModFix/>
          </a:blip>
          <a:stretch>
            <a:fillRect/>
          </a:stretch>
        </p:blipFill>
        <p:spPr>
          <a:xfrm>
            <a:off x="556050" y="647300"/>
            <a:ext cx="8077300" cy="4291300"/>
          </a:xfrm>
          <a:prstGeom prst="rect">
            <a:avLst/>
          </a:prstGeom>
          <a:noFill/>
          <a:ln>
            <a:noFill/>
          </a:ln>
        </p:spPr>
      </p:pic>
      <p:sp>
        <p:nvSpPr>
          <p:cNvPr id="124" name="Google Shape;124;p18"/>
          <p:cNvSpPr txBox="1"/>
          <p:nvPr/>
        </p:nvSpPr>
        <p:spPr>
          <a:xfrm>
            <a:off x="640950" y="-268800"/>
            <a:ext cx="8136900" cy="807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en" sz="3200">
                <a:solidFill>
                  <a:srgbClr val="222222"/>
                </a:solidFill>
                <a:latin typeface="Nunito"/>
                <a:ea typeface="Nunito"/>
                <a:cs typeface="Nunito"/>
                <a:sym typeface="Nunito"/>
              </a:rPr>
              <a:t>Einstein Field Equations : Meme Version</a:t>
            </a:r>
            <a:endParaRPr b="1" sz="3200">
              <a:solidFill>
                <a:srgbClr val="222222"/>
              </a:solidFill>
              <a:latin typeface="Nunito"/>
              <a:ea typeface="Nunito"/>
              <a:cs typeface="Nunito"/>
              <a:sym typeface="Nunito"/>
            </a:endParaRPr>
          </a:p>
        </p:txBody>
      </p:sp>
      <p:pic>
        <p:nvPicPr>
          <p:cNvPr id="125" name="Google Shape;125;p18"/>
          <p:cNvPicPr preferRelativeResize="0"/>
          <p:nvPr/>
        </p:nvPicPr>
        <p:blipFill rotWithShape="1">
          <a:blip r:embed="rId4">
            <a:alphaModFix/>
          </a:blip>
          <a:srcRect b="9387" l="0" r="0" t="0"/>
          <a:stretch/>
        </p:blipFill>
        <p:spPr>
          <a:xfrm>
            <a:off x="2456575" y="3274450"/>
            <a:ext cx="4125200" cy="1642150"/>
          </a:xfrm>
          <a:prstGeom prst="rect">
            <a:avLst/>
          </a:prstGeom>
          <a:noFill/>
          <a:ln cap="flat" cmpd="sng" w="19050">
            <a:solidFill>
              <a:srgbClr val="595959"/>
            </a:solidFill>
            <a:prstDash val="solid"/>
            <a:round/>
            <a:headEnd len="sm" w="sm" type="none"/>
            <a:tailEnd len="sm" w="sm" type="none"/>
          </a:ln>
        </p:spPr>
      </p:pic>
      <p:pic>
        <p:nvPicPr>
          <p:cNvPr id="126" name="Google Shape;126;p18"/>
          <p:cNvPicPr preferRelativeResize="0"/>
          <p:nvPr/>
        </p:nvPicPr>
        <p:blipFill>
          <a:blip r:embed="rId5">
            <a:alphaModFix/>
          </a:blip>
          <a:stretch>
            <a:fillRect/>
          </a:stretch>
        </p:blipFill>
        <p:spPr>
          <a:xfrm>
            <a:off x="146450" y="3213768"/>
            <a:ext cx="2370401" cy="1199100"/>
          </a:xfrm>
          <a:prstGeom prst="rect">
            <a:avLst/>
          </a:prstGeom>
          <a:noFill/>
          <a:ln>
            <a:noFill/>
          </a:ln>
        </p:spPr>
      </p:pic>
      <p:sp>
        <p:nvSpPr>
          <p:cNvPr id="127" name="Google Shape;127;p18"/>
          <p:cNvSpPr txBox="1"/>
          <p:nvPr/>
        </p:nvSpPr>
        <p:spPr>
          <a:xfrm>
            <a:off x="715775" y="4818500"/>
            <a:ext cx="79824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solidFill>
                  <a:srgbClr val="38761D"/>
                </a:solidFill>
                <a:latin typeface="Catamaran"/>
                <a:ea typeface="Catamaran"/>
                <a:cs typeface="Catamaran"/>
                <a:sym typeface="Catamaran"/>
              </a:rPr>
              <a:t>Non-linear nature, many types of spacetimes(compact objects, universe expanding etc . . .)</a:t>
            </a:r>
            <a:endParaRPr b="1">
              <a:solidFill>
                <a:srgbClr val="38761D"/>
              </a:solidFill>
              <a:latin typeface="Catamaran"/>
              <a:ea typeface="Catamaran"/>
              <a:cs typeface="Catamaran"/>
              <a:sym typeface="Catamaran"/>
            </a:endParaRPr>
          </a:p>
        </p:txBody>
      </p:sp>
      <p:sp>
        <p:nvSpPr>
          <p:cNvPr id="128" name="Google Shape;128;p18"/>
          <p:cNvSpPr txBox="1"/>
          <p:nvPr/>
        </p:nvSpPr>
        <p:spPr>
          <a:xfrm>
            <a:off x="1270970" y="2537016"/>
            <a:ext cx="2982900" cy="6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highlight>
                  <a:srgbClr val="000000"/>
                </a:highlight>
                <a:latin typeface="Barlow Semi Condensed"/>
                <a:ea typeface="Barlow Semi Condensed"/>
                <a:cs typeface="Barlow Semi Condensed"/>
                <a:sym typeface="Barlow Semi Condensed"/>
              </a:rPr>
              <a:t>Czasoprzestrzeń mówi materii jak się poruszać...</a:t>
            </a:r>
            <a:endParaRPr b="1" sz="2000">
              <a:solidFill>
                <a:srgbClr val="FFFFFF"/>
              </a:solidFill>
              <a:highlight>
                <a:srgbClr val="000000"/>
              </a:highlight>
              <a:latin typeface="Barlow Semi Condensed"/>
              <a:ea typeface="Barlow Semi Condensed"/>
              <a:cs typeface="Barlow Semi Condensed"/>
              <a:sym typeface="Barlow Semi Condensed"/>
            </a:endParaRPr>
          </a:p>
        </p:txBody>
      </p:sp>
      <p:sp>
        <p:nvSpPr>
          <p:cNvPr id="129" name="Google Shape;129;p18"/>
          <p:cNvSpPr txBox="1"/>
          <p:nvPr/>
        </p:nvSpPr>
        <p:spPr>
          <a:xfrm>
            <a:off x="4972050" y="2531650"/>
            <a:ext cx="3924000" cy="6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highlight>
                  <a:srgbClr val="000000"/>
                </a:highlight>
                <a:latin typeface="Barlow Semi Condensed"/>
                <a:ea typeface="Barlow Semi Condensed"/>
                <a:cs typeface="Barlow Semi Condensed"/>
                <a:sym typeface="Barlow Semi Condensed"/>
              </a:rPr>
              <a:t>...materia mówi czasoprzestrzeni,     jak się zakrzywiać</a:t>
            </a:r>
            <a:endParaRPr b="1" sz="2000">
              <a:solidFill>
                <a:srgbClr val="FFFFFF"/>
              </a:solidFill>
              <a:highlight>
                <a:srgbClr val="000000"/>
              </a:highlight>
              <a:latin typeface="Barlow Semi Condensed"/>
              <a:ea typeface="Barlow Semi Condensed"/>
              <a:cs typeface="Barlow Semi Condensed"/>
              <a:sym typeface="Barlow Semi Condense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4"/>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49" name="Google Shape;549;p54" title="Screenshot 2026-05-29 at 11.48.08 AM.png"/>
          <p:cNvPicPr preferRelativeResize="0"/>
          <p:nvPr/>
        </p:nvPicPr>
        <p:blipFill>
          <a:blip r:embed="rId3">
            <a:alphaModFix/>
          </a:blip>
          <a:stretch>
            <a:fillRect/>
          </a:stretch>
        </p:blipFill>
        <p:spPr>
          <a:xfrm>
            <a:off x="4904822" y="866775"/>
            <a:ext cx="3589174" cy="3409951"/>
          </a:xfrm>
          <a:prstGeom prst="rect">
            <a:avLst/>
          </a:prstGeom>
          <a:noFill/>
          <a:ln>
            <a:noFill/>
          </a:ln>
        </p:spPr>
      </p:pic>
      <p:pic>
        <p:nvPicPr>
          <p:cNvPr id="550" name="Google Shape;550;p54" title="Screenshot 2026-05-29 at 11.47.58 AM.png"/>
          <p:cNvPicPr preferRelativeResize="0"/>
          <p:nvPr/>
        </p:nvPicPr>
        <p:blipFill>
          <a:blip r:embed="rId4">
            <a:alphaModFix/>
          </a:blip>
          <a:stretch>
            <a:fillRect/>
          </a:stretch>
        </p:blipFill>
        <p:spPr>
          <a:xfrm>
            <a:off x="133350" y="1171575"/>
            <a:ext cx="4600024" cy="199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55"/>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56" name="Google Shape;556;p55" title="Screenshot 2025-11-24 at 11.28.38 PM.png"/>
          <p:cNvPicPr preferRelativeResize="0"/>
          <p:nvPr/>
        </p:nvPicPr>
        <p:blipFill>
          <a:blip r:embed="rId3">
            <a:alphaModFix/>
          </a:blip>
          <a:stretch>
            <a:fillRect/>
          </a:stretch>
        </p:blipFill>
        <p:spPr>
          <a:xfrm>
            <a:off x="1619025" y="152400"/>
            <a:ext cx="6748188" cy="483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60" name="Shape 560"/>
        <p:cNvGrpSpPr/>
        <p:nvPr/>
      </p:nvGrpSpPr>
      <p:grpSpPr>
        <a:xfrm>
          <a:off x="0" y="0"/>
          <a:ext cx="0" cy="0"/>
          <a:chOff x="0" y="0"/>
          <a:chExt cx="0" cy="0"/>
        </a:xfrm>
      </p:grpSpPr>
      <p:pic>
        <p:nvPicPr>
          <p:cNvPr id="561" name="Google Shape;561;p56"/>
          <p:cNvPicPr preferRelativeResize="0"/>
          <p:nvPr/>
        </p:nvPicPr>
        <p:blipFill>
          <a:blip r:embed="rId3">
            <a:alphaModFix/>
          </a:blip>
          <a:stretch>
            <a:fillRect/>
          </a:stretch>
        </p:blipFill>
        <p:spPr>
          <a:xfrm>
            <a:off x="695444" y="1342600"/>
            <a:ext cx="1384167" cy="240483"/>
          </a:xfrm>
          <a:prstGeom prst="rect">
            <a:avLst/>
          </a:prstGeom>
          <a:noFill/>
          <a:ln>
            <a:noFill/>
          </a:ln>
        </p:spPr>
      </p:pic>
      <p:pic>
        <p:nvPicPr>
          <p:cNvPr id="562" name="Google Shape;562;p56"/>
          <p:cNvPicPr preferRelativeResize="0"/>
          <p:nvPr/>
        </p:nvPicPr>
        <p:blipFill>
          <a:blip r:embed="rId4">
            <a:alphaModFix/>
          </a:blip>
          <a:stretch>
            <a:fillRect/>
          </a:stretch>
        </p:blipFill>
        <p:spPr>
          <a:xfrm>
            <a:off x="685800" y="1674995"/>
            <a:ext cx="1757200" cy="239430"/>
          </a:xfrm>
          <a:prstGeom prst="rect">
            <a:avLst/>
          </a:prstGeom>
          <a:noFill/>
          <a:ln>
            <a:noFill/>
          </a:ln>
        </p:spPr>
      </p:pic>
      <p:grpSp>
        <p:nvGrpSpPr>
          <p:cNvPr id="563" name="Google Shape;563;p56"/>
          <p:cNvGrpSpPr/>
          <p:nvPr/>
        </p:nvGrpSpPr>
        <p:grpSpPr>
          <a:xfrm>
            <a:off x="5405053" y="2055840"/>
            <a:ext cx="3071512" cy="617952"/>
            <a:chOff x="3821925" y="1464825"/>
            <a:chExt cx="4561200" cy="1038225"/>
          </a:xfrm>
        </p:grpSpPr>
        <p:pic>
          <p:nvPicPr>
            <p:cNvPr id="564" name="Google Shape;564;p56"/>
            <p:cNvPicPr preferRelativeResize="0"/>
            <p:nvPr/>
          </p:nvPicPr>
          <p:blipFill>
            <a:blip r:embed="rId5">
              <a:alphaModFix/>
            </a:blip>
            <a:stretch>
              <a:fillRect/>
            </a:stretch>
          </p:blipFill>
          <p:spPr>
            <a:xfrm>
              <a:off x="3821925" y="1464825"/>
              <a:ext cx="3476625" cy="1038225"/>
            </a:xfrm>
            <a:prstGeom prst="rect">
              <a:avLst/>
            </a:prstGeom>
            <a:noFill/>
            <a:ln>
              <a:noFill/>
            </a:ln>
          </p:spPr>
        </p:pic>
        <p:pic>
          <p:nvPicPr>
            <p:cNvPr id="565" name="Google Shape;565;p56"/>
            <p:cNvPicPr preferRelativeResize="0"/>
            <p:nvPr/>
          </p:nvPicPr>
          <p:blipFill>
            <a:blip r:embed="rId6">
              <a:alphaModFix/>
            </a:blip>
            <a:stretch>
              <a:fillRect/>
            </a:stretch>
          </p:blipFill>
          <p:spPr>
            <a:xfrm>
              <a:off x="7430625" y="1782475"/>
              <a:ext cx="952500" cy="304800"/>
            </a:xfrm>
            <a:prstGeom prst="rect">
              <a:avLst/>
            </a:prstGeom>
            <a:noFill/>
            <a:ln>
              <a:noFill/>
            </a:ln>
          </p:spPr>
        </p:pic>
      </p:grpSp>
      <p:pic>
        <p:nvPicPr>
          <p:cNvPr id="566" name="Google Shape;566;p56"/>
          <p:cNvPicPr preferRelativeResize="0"/>
          <p:nvPr/>
        </p:nvPicPr>
        <p:blipFill>
          <a:blip r:embed="rId7">
            <a:alphaModFix/>
          </a:blip>
          <a:stretch>
            <a:fillRect/>
          </a:stretch>
        </p:blipFill>
        <p:spPr>
          <a:xfrm>
            <a:off x="571583" y="2696575"/>
            <a:ext cx="3272667" cy="401894"/>
          </a:xfrm>
          <a:prstGeom prst="rect">
            <a:avLst/>
          </a:prstGeom>
          <a:noFill/>
          <a:ln>
            <a:noFill/>
          </a:ln>
        </p:spPr>
      </p:pic>
      <p:pic>
        <p:nvPicPr>
          <p:cNvPr id="567" name="Google Shape;567;p56"/>
          <p:cNvPicPr preferRelativeResize="0"/>
          <p:nvPr/>
        </p:nvPicPr>
        <p:blipFill>
          <a:blip r:embed="rId8">
            <a:alphaModFix/>
          </a:blip>
          <a:stretch>
            <a:fillRect/>
          </a:stretch>
        </p:blipFill>
        <p:spPr>
          <a:xfrm>
            <a:off x="470575" y="3195781"/>
            <a:ext cx="3373675" cy="401894"/>
          </a:xfrm>
          <a:prstGeom prst="rect">
            <a:avLst/>
          </a:prstGeom>
          <a:noFill/>
          <a:ln>
            <a:noFill/>
          </a:ln>
        </p:spPr>
      </p:pic>
      <p:sp>
        <p:nvSpPr>
          <p:cNvPr id="568" name="Google Shape;568;p56"/>
          <p:cNvSpPr txBox="1"/>
          <p:nvPr/>
        </p:nvSpPr>
        <p:spPr>
          <a:xfrm>
            <a:off x="1210250" y="79850"/>
            <a:ext cx="6968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Post-Newtonian (PN) Theory: Small Intro</a:t>
            </a:r>
            <a:endParaRPr sz="2500">
              <a:solidFill>
                <a:srgbClr val="1A1A1A"/>
              </a:solidFill>
              <a:latin typeface="Nunito ExtraBold"/>
              <a:ea typeface="Nunito ExtraBold"/>
              <a:cs typeface="Nunito ExtraBold"/>
              <a:sym typeface="Nunito ExtraBold"/>
            </a:endParaRPr>
          </a:p>
        </p:txBody>
      </p:sp>
      <p:sp>
        <p:nvSpPr>
          <p:cNvPr id="569" name="Google Shape;569;p56"/>
          <p:cNvSpPr/>
          <p:nvPr/>
        </p:nvSpPr>
        <p:spPr>
          <a:xfrm>
            <a:off x="152400" y="717300"/>
            <a:ext cx="5729700" cy="4410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latin typeface="Nunito"/>
              <a:ea typeface="Nunito"/>
              <a:cs typeface="Nunito"/>
              <a:sym typeface="Nunito"/>
            </a:endParaRPr>
          </a:p>
          <a:p>
            <a:pPr indent="0" lvl="0" marL="0" rtl="0" algn="l">
              <a:spcBef>
                <a:spcPts val="0"/>
              </a:spcBef>
              <a:spcAft>
                <a:spcPts val="0"/>
              </a:spcAft>
              <a:buNone/>
            </a:pPr>
            <a:r>
              <a:rPr b="1" lang="en">
                <a:solidFill>
                  <a:srgbClr val="FF0000"/>
                </a:solidFill>
                <a:latin typeface="Nunito"/>
                <a:ea typeface="Nunito"/>
                <a:cs typeface="Nunito"/>
                <a:sym typeface="Nunito"/>
              </a:rPr>
              <a:t>Rewrite Einstein Equations in terms of flat-space wave eqn: </a:t>
            </a:r>
            <a:endParaRPr b="1">
              <a:solidFill>
                <a:srgbClr val="FF0000"/>
              </a:solidFill>
              <a:latin typeface="Nunito"/>
              <a:ea typeface="Nunito"/>
              <a:cs typeface="Nunito"/>
              <a:sym typeface="Nunito"/>
            </a:endParaRPr>
          </a:p>
          <a:p>
            <a:pPr indent="0" lvl="0" marL="0" rtl="0" algn="l">
              <a:spcBef>
                <a:spcPts val="0"/>
              </a:spcBef>
              <a:spcAft>
                <a:spcPts val="0"/>
              </a:spcAft>
              <a:buNone/>
            </a:pPr>
            <a:r>
              <a:t/>
            </a:r>
            <a:endParaRPr b="1">
              <a:solidFill>
                <a:srgbClr val="FF0000"/>
              </a:solidFill>
              <a:latin typeface="Nunito"/>
              <a:ea typeface="Nunito"/>
              <a:cs typeface="Nunito"/>
              <a:sym typeface="Nunito"/>
            </a:endParaRPr>
          </a:p>
        </p:txBody>
      </p:sp>
      <p:sp>
        <p:nvSpPr>
          <p:cNvPr id="570" name="Google Shape;570;p56"/>
          <p:cNvSpPr/>
          <p:nvPr/>
        </p:nvSpPr>
        <p:spPr>
          <a:xfrm>
            <a:off x="218225" y="2178988"/>
            <a:ext cx="4317000" cy="3729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latin typeface="Nunito"/>
              <a:ea typeface="Nunito"/>
              <a:cs typeface="Nunito"/>
              <a:sym typeface="Nunito"/>
            </a:endParaRPr>
          </a:p>
          <a:p>
            <a:pPr indent="0" lvl="0" marL="0" rtl="0" algn="l">
              <a:spcBef>
                <a:spcPts val="0"/>
              </a:spcBef>
              <a:spcAft>
                <a:spcPts val="0"/>
              </a:spcAft>
              <a:buNone/>
            </a:pPr>
            <a:r>
              <a:rPr b="1" lang="en">
                <a:solidFill>
                  <a:srgbClr val="FF0000"/>
                </a:solidFill>
                <a:latin typeface="Nunito"/>
                <a:ea typeface="Nunito"/>
                <a:cs typeface="Nunito"/>
                <a:sym typeface="Nunito"/>
              </a:rPr>
              <a:t>Expand quantities in terms of small parameter ε</a:t>
            </a:r>
            <a:endParaRPr b="1">
              <a:solidFill>
                <a:srgbClr val="FF0000"/>
              </a:solidFill>
              <a:latin typeface="Nunito"/>
              <a:ea typeface="Nunito"/>
              <a:cs typeface="Nunito"/>
              <a:sym typeface="Nunito"/>
            </a:endParaRPr>
          </a:p>
          <a:p>
            <a:pPr indent="0" lvl="0" marL="0" rtl="0" algn="l">
              <a:spcBef>
                <a:spcPts val="0"/>
              </a:spcBef>
              <a:spcAft>
                <a:spcPts val="0"/>
              </a:spcAft>
              <a:buNone/>
            </a:pPr>
            <a:r>
              <a:t/>
            </a:r>
            <a:endParaRPr b="1">
              <a:solidFill>
                <a:srgbClr val="FF0000"/>
              </a:solidFill>
              <a:latin typeface="Nunito"/>
              <a:ea typeface="Nunito"/>
              <a:cs typeface="Nunito"/>
              <a:sym typeface="Nunito"/>
            </a:endParaRPr>
          </a:p>
        </p:txBody>
      </p:sp>
      <p:sp>
        <p:nvSpPr>
          <p:cNvPr id="571" name="Google Shape;571;p56"/>
          <p:cNvSpPr/>
          <p:nvPr/>
        </p:nvSpPr>
        <p:spPr>
          <a:xfrm>
            <a:off x="2503475" y="1270575"/>
            <a:ext cx="111300" cy="643800"/>
          </a:xfrm>
          <a:prstGeom prst="rightBrace">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572" name="Google Shape;572;p56"/>
          <p:cNvSpPr/>
          <p:nvPr/>
        </p:nvSpPr>
        <p:spPr>
          <a:xfrm>
            <a:off x="5214125" y="2004325"/>
            <a:ext cx="3433200" cy="719100"/>
          </a:xfrm>
          <a:prstGeom prst="bracePair">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573" name="Google Shape;573;p56"/>
          <p:cNvSpPr txBox="1"/>
          <p:nvPr/>
        </p:nvSpPr>
        <p:spPr>
          <a:xfrm>
            <a:off x="4891350" y="1709325"/>
            <a:ext cx="449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800E"/>
                </a:solidFill>
                <a:latin typeface="Nunito Medium"/>
                <a:ea typeface="Nunito Medium"/>
                <a:cs typeface="Nunito Medium"/>
                <a:sym typeface="Nunito Medium"/>
              </a:rPr>
              <a:t> (least quadratic in h and its space-time derivatives)</a:t>
            </a:r>
            <a:endParaRPr>
              <a:solidFill>
                <a:srgbClr val="FF800E"/>
              </a:solidFill>
              <a:latin typeface="Nunito Medium"/>
              <a:ea typeface="Nunito Medium"/>
              <a:cs typeface="Nunito Medium"/>
              <a:sym typeface="Nunito Medium"/>
            </a:endParaRPr>
          </a:p>
        </p:txBody>
      </p:sp>
      <p:sp>
        <p:nvSpPr>
          <p:cNvPr id="574" name="Google Shape;574;p56"/>
          <p:cNvSpPr/>
          <p:nvPr/>
        </p:nvSpPr>
        <p:spPr>
          <a:xfrm>
            <a:off x="5115675" y="1412700"/>
            <a:ext cx="624900" cy="400200"/>
          </a:xfrm>
          <a:prstGeom prst="ellipse">
            <a:avLst/>
          </a:prstGeom>
          <a:noFill/>
          <a:ln cap="flat" cmpd="sng" w="19050">
            <a:solidFill>
              <a:srgbClr val="FF9648"/>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575" name="Google Shape;575;p56"/>
          <p:cNvPicPr preferRelativeResize="0"/>
          <p:nvPr/>
        </p:nvPicPr>
        <p:blipFill>
          <a:blip r:embed="rId9">
            <a:alphaModFix/>
          </a:blip>
          <a:stretch>
            <a:fillRect/>
          </a:stretch>
        </p:blipFill>
        <p:spPr>
          <a:xfrm>
            <a:off x="2749635" y="1444750"/>
            <a:ext cx="3621475" cy="336100"/>
          </a:xfrm>
          <a:prstGeom prst="rect">
            <a:avLst/>
          </a:prstGeom>
          <a:noFill/>
          <a:ln>
            <a:noFill/>
          </a:ln>
        </p:spPr>
      </p:pic>
      <p:sp>
        <p:nvSpPr>
          <p:cNvPr id="576" name="Google Shape;576;p56"/>
          <p:cNvSpPr/>
          <p:nvPr/>
        </p:nvSpPr>
        <p:spPr>
          <a:xfrm>
            <a:off x="218225" y="3937283"/>
            <a:ext cx="5415000" cy="3360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latin typeface="Nunito"/>
              <a:ea typeface="Nunito"/>
              <a:cs typeface="Nunito"/>
              <a:sym typeface="Nunito"/>
            </a:endParaRPr>
          </a:p>
          <a:p>
            <a:pPr indent="0" lvl="0" marL="0" rtl="0" algn="l">
              <a:spcBef>
                <a:spcPts val="0"/>
              </a:spcBef>
              <a:spcAft>
                <a:spcPts val="0"/>
              </a:spcAft>
              <a:buNone/>
            </a:pPr>
            <a:r>
              <a:rPr b="1" lang="en">
                <a:solidFill>
                  <a:srgbClr val="FF0000"/>
                </a:solidFill>
                <a:latin typeface="Nunito"/>
                <a:ea typeface="Nunito"/>
                <a:cs typeface="Nunito"/>
                <a:sym typeface="Nunito"/>
              </a:rPr>
              <a:t>Each PN order folds in successively smaller (v/c)^n corrections:</a:t>
            </a:r>
            <a:endParaRPr b="1">
              <a:solidFill>
                <a:srgbClr val="FF0000"/>
              </a:solidFill>
              <a:latin typeface="Nunito"/>
              <a:ea typeface="Nunito"/>
              <a:cs typeface="Nunito"/>
              <a:sym typeface="Nunito"/>
            </a:endParaRPr>
          </a:p>
          <a:p>
            <a:pPr indent="0" lvl="0" marL="0" rtl="0" algn="l">
              <a:spcBef>
                <a:spcPts val="0"/>
              </a:spcBef>
              <a:spcAft>
                <a:spcPts val="0"/>
              </a:spcAft>
              <a:buNone/>
            </a:pPr>
            <a:r>
              <a:t/>
            </a:r>
            <a:endParaRPr b="1">
              <a:solidFill>
                <a:srgbClr val="FF0000"/>
              </a:solidFill>
              <a:latin typeface="Nunito"/>
              <a:ea typeface="Nunito"/>
              <a:cs typeface="Nunito"/>
              <a:sym typeface="Nunito"/>
            </a:endParaRPr>
          </a:p>
        </p:txBody>
      </p:sp>
      <p:sp>
        <p:nvSpPr>
          <p:cNvPr id="577" name="Google Shape;577;p56"/>
          <p:cNvSpPr txBox="1"/>
          <p:nvPr/>
        </p:nvSpPr>
        <p:spPr>
          <a:xfrm>
            <a:off x="470575" y="4312200"/>
            <a:ext cx="7454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Nunito"/>
                <a:ea typeface="Nunito"/>
                <a:cs typeface="Nunito"/>
                <a:sym typeface="Nunito"/>
              </a:rPr>
              <a:t>0 PN → Newtonian gravity, 1 PN → relativistic precession, 1.5 PN → GW energy loss, </a:t>
            </a:r>
            <a:endParaRPr b="1">
              <a:latin typeface="Nunito"/>
              <a:ea typeface="Nunito"/>
              <a:cs typeface="Nunito"/>
              <a:sym typeface="Nunito"/>
            </a:endParaRPr>
          </a:p>
          <a:p>
            <a:pPr indent="0" lvl="0" marL="0" rtl="0" algn="l">
              <a:spcBef>
                <a:spcPts val="0"/>
              </a:spcBef>
              <a:spcAft>
                <a:spcPts val="0"/>
              </a:spcAft>
              <a:buNone/>
            </a:pPr>
            <a:r>
              <a:rPr b="1" lang="en">
                <a:latin typeface="Nunito"/>
                <a:ea typeface="Nunito"/>
                <a:cs typeface="Nunito"/>
                <a:sym typeface="Nunito"/>
              </a:rPr>
              <a:t>2 PN → spin-orbit forces, 2.5 PN → GW back-reaction, 3 PN+ → spin-spin &amp; tail effects</a:t>
            </a:r>
            <a:endParaRPr b="1">
              <a:latin typeface="Nunito"/>
              <a:ea typeface="Nunito"/>
              <a:cs typeface="Nunito"/>
              <a:sym typeface="Nuni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81" name="Shape 581"/>
        <p:cNvGrpSpPr/>
        <p:nvPr/>
      </p:nvGrpSpPr>
      <p:grpSpPr>
        <a:xfrm>
          <a:off x="0" y="0"/>
          <a:ext cx="0" cy="0"/>
          <a:chOff x="0" y="0"/>
          <a:chExt cx="0" cy="0"/>
        </a:xfrm>
      </p:grpSpPr>
      <p:pic>
        <p:nvPicPr>
          <p:cNvPr id="582" name="Google Shape;582;p57"/>
          <p:cNvPicPr preferRelativeResize="0"/>
          <p:nvPr/>
        </p:nvPicPr>
        <p:blipFill>
          <a:blip r:embed="rId3">
            <a:alphaModFix/>
          </a:blip>
          <a:stretch>
            <a:fillRect/>
          </a:stretch>
        </p:blipFill>
        <p:spPr>
          <a:xfrm>
            <a:off x="365378" y="0"/>
            <a:ext cx="8413244"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6" name="Shape 586"/>
        <p:cNvGrpSpPr/>
        <p:nvPr/>
      </p:nvGrpSpPr>
      <p:grpSpPr>
        <a:xfrm>
          <a:off x="0" y="0"/>
          <a:ext cx="0" cy="0"/>
          <a:chOff x="0" y="0"/>
          <a:chExt cx="0" cy="0"/>
        </a:xfrm>
      </p:grpSpPr>
      <p:sp>
        <p:nvSpPr>
          <p:cNvPr id="587" name="Google Shape;587;p58"/>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88" name="Google Shape;588;p58"/>
          <p:cNvSpPr txBox="1"/>
          <p:nvPr/>
        </p:nvSpPr>
        <p:spPr>
          <a:xfrm>
            <a:off x="1362078" y="-266700"/>
            <a:ext cx="6840300" cy="1311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580">
                <a:solidFill>
                  <a:srgbClr val="FFFF00"/>
                </a:solidFill>
                <a:latin typeface="Nunito ExtraBold"/>
                <a:ea typeface="Nunito ExtraBold"/>
                <a:cs typeface="Nunito ExtraBold"/>
                <a:sym typeface="Nunito ExtraBold"/>
              </a:rPr>
              <a:t>Backup: GW230529</a:t>
            </a:r>
            <a:endParaRPr sz="2580">
              <a:solidFill>
                <a:srgbClr val="FF800E"/>
              </a:solidFill>
              <a:latin typeface="Nunito ExtraBold"/>
              <a:ea typeface="Nunito ExtraBold"/>
              <a:cs typeface="Nunito ExtraBold"/>
              <a:sym typeface="Nunito ExtraBold"/>
            </a:endParaRPr>
          </a:p>
          <a:p>
            <a:pPr indent="0" lvl="0" marL="0" rtl="0" algn="l">
              <a:spcBef>
                <a:spcPts val="0"/>
              </a:spcBef>
              <a:spcAft>
                <a:spcPts val="0"/>
              </a:spcAft>
              <a:buNone/>
            </a:pPr>
            <a:r>
              <a:t/>
            </a:r>
            <a:endParaRPr sz="2580">
              <a:solidFill>
                <a:srgbClr val="FFFF00"/>
              </a:solidFill>
              <a:latin typeface="Nunito ExtraBold"/>
              <a:ea typeface="Nunito ExtraBold"/>
              <a:cs typeface="Nunito ExtraBold"/>
              <a:sym typeface="Nunito ExtraBold"/>
            </a:endParaRPr>
          </a:p>
        </p:txBody>
      </p:sp>
      <p:pic>
        <p:nvPicPr>
          <p:cNvPr id="589" name="Google Shape;589;p58" title="Screenshot 2025-08-27 at 10.25.36 PM.png"/>
          <p:cNvPicPr preferRelativeResize="0"/>
          <p:nvPr/>
        </p:nvPicPr>
        <p:blipFill>
          <a:blip r:embed="rId3">
            <a:alphaModFix/>
          </a:blip>
          <a:stretch>
            <a:fillRect/>
          </a:stretch>
        </p:blipFill>
        <p:spPr>
          <a:xfrm>
            <a:off x="484800" y="1188250"/>
            <a:ext cx="8477328" cy="367189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93" name="Shape 593"/>
        <p:cNvGrpSpPr/>
        <p:nvPr/>
      </p:nvGrpSpPr>
      <p:grpSpPr>
        <a:xfrm>
          <a:off x="0" y="0"/>
          <a:ext cx="0" cy="0"/>
          <a:chOff x="0" y="0"/>
          <a:chExt cx="0" cy="0"/>
        </a:xfrm>
      </p:grpSpPr>
      <p:sp>
        <p:nvSpPr>
          <p:cNvPr id="594" name="Google Shape;594;p59"/>
          <p:cNvSpPr/>
          <p:nvPr/>
        </p:nvSpPr>
        <p:spPr>
          <a:xfrm>
            <a:off x="242850" y="1247775"/>
            <a:ext cx="7639200" cy="1046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pic>
        <p:nvPicPr>
          <p:cNvPr id="595" name="Google Shape;595;p59" title="Screenshot 2025-11-25 at 12.30.37 AM.png"/>
          <p:cNvPicPr preferRelativeResize="0"/>
          <p:nvPr/>
        </p:nvPicPr>
        <p:blipFill>
          <a:blip r:embed="rId3">
            <a:alphaModFix/>
          </a:blip>
          <a:stretch>
            <a:fillRect/>
          </a:stretch>
        </p:blipFill>
        <p:spPr>
          <a:xfrm>
            <a:off x="9525" y="105850"/>
            <a:ext cx="9144003" cy="1065725"/>
          </a:xfrm>
          <a:prstGeom prst="rect">
            <a:avLst/>
          </a:prstGeom>
          <a:noFill/>
          <a:ln>
            <a:noFill/>
          </a:ln>
        </p:spPr>
      </p:pic>
      <p:sp>
        <p:nvSpPr>
          <p:cNvPr id="596" name="Google Shape;596;p59"/>
          <p:cNvSpPr txBox="1"/>
          <p:nvPr/>
        </p:nvSpPr>
        <p:spPr>
          <a:xfrm>
            <a:off x="395250" y="1200750"/>
            <a:ext cx="8048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Nunito"/>
                <a:ea typeface="Nunito"/>
                <a:cs typeface="Nunito"/>
                <a:sym typeface="Nunito"/>
              </a:rPr>
              <a:t>(Krishnendu et al.) Consider GW241011 posterior from paper </a:t>
            </a:r>
            <a:r>
              <a:rPr b="1" lang="en">
                <a:solidFill>
                  <a:srgbClr val="DE2E0E"/>
                </a:solidFill>
                <a:highlight>
                  <a:schemeClr val="dk1"/>
                </a:highlight>
                <a:latin typeface="Nunito"/>
                <a:ea typeface="Nunito"/>
                <a:cs typeface="Nunito"/>
                <a:sym typeface="Nunito"/>
              </a:rPr>
              <a:t>$</a:t>
            </a:r>
            <a:r>
              <a:rPr b="1" lang="en">
                <a:solidFill>
                  <a:schemeClr val="dk1"/>
                </a:solidFill>
                <a:latin typeface="Nunito"/>
                <a:ea typeface="Nunito"/>
                <a:cs typeface="Nunito"/>
                <a:sym typeface="Nunito"/>
              </a:rPr>
              <a:t> </a:t>
            </a:r>
            <a:endParaRPr b="1">
              <a:solidFill>
                <a:schemeClr val="dk1"/>
              </a:solidFill>
              <a:latin typeface="Nunito"/>
              <a:ea typeface="Nunito"/>
              <a:cs typeface="Nunito"/>
              <a:sym typeface="Nunito"/>
            </a:endParaRPr>
          </a:p>
          <a:p>
            <a:pPr indent="0" lvl="0" marL="0" rtl="0" algn="l">
              <a:spcBef>
                <a:spcPts val="0"/>
              </a:spcBef>
              <a:spcAft>
                <a:spcPts val="0"/>
              </a:spcAft>
              <a:buNone/>
            </a:pPr>
            <a:r>
              <a:t/>
            </a:r>
            <a:endParaRPr b="1">
              <a:solidFill>
                <a:schemeClr val="dk1"/>
              </a:solidFill>
              <a:latin typeface="Nunito"/>
              <a:ea typeface="Nunito"/>
              <a:cs typeface="Nunito"/>
              <a:sym typeface="Nunito"/>
            </a:endParaRPr>
          </a:p>
          <a:p>
            <a:pPr indent="0" lvl="0" marL="0" rtl="0" algn="l">
              <a:spcBef>
                <a:spcPts val="0"/>
              </a:spcBef>
              <a:spcAft>
                <a:spcPts val="0"/>
              </a:spcAft>
              <a:buNone/>
            </a:pPr>
            <a:r>
              <a:rPr b="1" lang="en">
                <a:solidFill>
                  <a:schemeClr val="dk1"/>
                </a:solidFill>
                <a:latin typeface="Nunito"/>
                <a:ea typeface="Nunito"/>
                <a:cs typeface="Nunito"/>
                <a:sym typeface="Nunito"/>
              </a:rPr>
              <a:t>Question: Given this event, what does it imply for rotating exotic compact objects?</a:t>
            </a:r>
            <a:endParaRPr b="1">
              <a:solidFill>
                <a:schemeClr val="dk1"/>
              </a:solidFill>
              <a:latin typeface="Nunito"/>
              <a:ea typeface="Nunito"/>
              <a:cs typeface="Nunito"/>
              <a:sym typeface="Nunito"/>
            </a:endParaRPr>
          </a:p>
          <a:p>
            <a:pPr indent="0" lvl="0" marL="0" rtl="0" algn="l">
              <a:spcBef>
                <a:spcPts val="0"/>
              </a:spcBef>
              <a:spcAft>
                <a:spcPts val="0"/>
              </a:spcAft>
              <a:buNone/>
            </a:pPr>
            <a:r>
              <a:rPr b="1" lang="en">
                <a:solidFill>
                  <a:schemeClr val="dk1"/>
                </a:solidFill>
                <a:latin typeface="Nunito"/>
                <a:ea typeface="Nunito"/>
                <a:cs typeface="Nunito"/>
                <a:sym typeface="Nunito"/>
              </a:rPr>
              <a:t>It maps the </a:t>
            </a:r>
            <a:r>
              <a:rPr lang="en" sz="1300">
                <a:solidFill>
                  <a:schemeClr val="dk1"/>
                </a:solidFill>
                <a:latin typeface="Nunito SemiBold"/>
                <a:ea typeface="Nunito SemiBold"/>
                <a:cs typeface="Nunito SemiBold"/>
                <a:sym typeface="Nunito SemiBold"/>
              </a:rPr>
              <a:t>𝜅</a:t>
            </a:r>
            <a:r>
              <a:rPr b="1" lang="en">
                <a:solidFill>
                  <a:schemeClr val="dk1"/>
                </a:solidFill>
                <a:latin typeface="Nunito"/>
                <a:ea typeface="Nunito"/>
                <a:cs typeface="Nunito"/>
                <a:sym typeface="Nunito"/>
              </a:rPr>
              <a:t> measurement onto ECO model space and derives the compactness bounds. </a:t>
            </a:r>
            <a:endParaRPr b="1">
              <a:solidFill>
                <a:schemeClr val="dk1"/>
              </a:solidFill>
              <a:latin typeface="Nunito"/>
              <a:ea typeface="Nunito"/>
              <a:cs typeface="Nunito"/>
              <a:sym typeface="Nunito"/>
            </a:endParaRPr>
          </a:p>
        </p:txBody>
      </p:sp>
      <p:sp>
        <p:nvSpPr>
          <p:cNvPr id="597" name="Google Shape;597;p59"/>
          <p:cNvSpPr txBox="1"/>
          <p:nvPr/>
        </p:nvSpPr>
        <p:spPr>
          <a:xfrm>
            <a:off x="6753225" y="1344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Nunito"/>
                <a:ea typeface="Nunito"/>
                <a:cs typeface="Nunito"/>
                <a:sym typeface="Nunito"/>
              </a:rPr>
              <a:t>arxiv:2511.17341</a:t>
            </a:r>
            <a:endParaRPr b="1">
              <a:solidFill>
                <a:srgbClr val="FF0000"/>
              </a:solidFill>
              <a:latin typeface="Nunito"/>
              <a:ea typeface="Nunito"/>
              <a:cs typeface="Nunito"/>
              <a:sym typeface="Nunito"/>
            </a:endParaRPr>
          </a:p>
        </p:txBody>
      </p:sp>
      <p:pic>
        <p:nvPicPr>
          <p:cNvPr id="598" name="Google Shape;598;p59" title="qrcode_arxiv.org (2).png"/>
          <p:cNvPicPr preferRelativeResize="0"/>
          <p:nvPr/>
        </p:nvPicPr>
        <p:blipFill>
          <a:blip r:embed="rId4">
            <a:alphaModFix/>
          </a:blip>
          <a:stretch>
            <a:fillRect/>
          </a:stretch>
        </p:blipFill>
        <p:spPr>
          <a:xfrm>
            <a:off x="7934325" y="923925"/>
            <a:ext cx="1162050" cy="11620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02" name="Shape 602"/>
        <p:cNvGrpSpPr/>
        <p:nvPr/>
      </p:nvGrpSpPr>
      <p:grpSpPr>
        <a:xfrm>
          <a:off x="0" y="0"/>
          <a:ext cx="0" cy="0"/>
          <a:chOff x="0" y="0"/>
          <a:chExt cx="0" cy="0"/>
        </a:xfrm>
      </p:grpSpPr>
      <p:pic>
        <p:nvPicPr>
          <p:cNvPr id="603" name="Google Shape;603;p60" title="Screenshot 2025-11-25 at 12.30.37 AM.png"/>
          <p:cNvPicPr preferRelativeResize="0"/>
          <p:nvPr/>
        </p:nvPicPr>
        <p:blipFill>
          <a:blip r:embed="rId3">
            <a:alphaModFix/>
          </a:blip>
          <a:stretch>
            <a:fillRect/>
          </a:stretch>
        </p:blipFill>
        <p:spPr>
          <a:xfrm>
            <a:off x="9525" y="105850"/>
            <a:ext cx="9144003" cy="1065725"/>
          </a:xfrm>
          <a:prstGeom prst="rect">
            <a:avLst/>
          </a:prstGeom>
          <a:noFill/>
          <a:ln>
            <a:noFill/>
          </a:ln>
        </p:spPr>
      </p:pic>
      <p:sp>
        <p:nvSpPr>
          <p:cNvPr id="604" name="Google Shape;604;p60"/>
          <p:cNvSpPr txBox="1"/>
          <p:nvPr/>
        </p:nvSpPr>
        <p:spPr>
          <a:xfrm>
            <a:off x="90450" y="1171575"/>
            <a:ext cx="7458000" cy="13659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200"/>
              </a:spcBef>
              <a:spcAft>
                <a:spcPts val="0"/>
              </a:spcAft>
              <a:buSzPts val="1500"/>
              <a:buChar char="●"/>
            </a:pPr>
            <a:r>
              <a:rPr b="1" lang="en" sz="1500">
                <a:latin typeface="Nunito"/>
                <a:ea typeface="Nunito"/>
                <a:cs typeface="Nunito"/>
                <a:sym typeface="Nunito"/>
              </a:rPr>
              <a:t>GW241011 is an ideal ECO laboratory:</a:t>
            </a:r>
            <a:r>
              <a:rPr lang="en" sz="1500">
                <a:latin typeface="Nunito SemiBold"/>
                <a:ea typeface="Nunito SemiBold"/>
                <a:cs typeface="Nunito SemiBold"/>
                <a:sym typeface="Nunito SemiBold"/>
              </a:rPr>
              <a:t> highly spinning primary (χ₁ ~ 0.78) with a 3:1 mass ratio, giving strong SIQM sensitivity — the </a:t>
            </a:r>
            <a:r>
              <a:rPr lang="en" sz="1300">
                <a:latin typeface="Nunito SemiBold"/>
                <a:ea typeface="Nunito SemiBold"/>
                <a:cs typeface="Nunito SemiBold"/>
                <a:sym typeface="Nunito SemiBold"/>
              </a:rPr>
              <a:t>𝜅</a:t>
            </a:r>
            <a:r>
              <a:rPr lang="en" sz="1500">
                <a:latin typeface="Nunito SemiBold"/>
                <a:ea typeface="Nunito SemiBold"/>
                <a:cs typeface="Nunito SemiBold"/>
                <a:sym typeface="Nunito SemiBold"/>
              </a:rPr>
              <a:t> measurement is among the tightest from any single event.</a:t>
            </a:r>
            <a:endParaRPr sz="1500" u="sng">
              <a:solidFill>
                <a:schemeClr val="hlink"/>
              </a:solidFill>
              <a:latin typeface="Nunito SemiBold"/>
              <a:ea typeface="Nunito SemiBold"/>
              <a:cs typeface="Nunito SemiBold"/>
              <a:sym typeface="Nunito SemiBold"/>
            </a:endParaRPr>
          </a:p>
          <a:p>
            <a:pPr indent="0" lvl="0" marL="457200" rtl="0" algn="l">
              <a:lnSpc>
                <a:spcPct val="115000"/>
              </a:lnSpc>
              <a:spcBef>
                <a:spcPts val="1200"/>
              </a:spcBef>
              <a:spcAft>
                <a:spcPts val="1200"/>
              </a:spcAft>
              <a:buNone/>
            </a:pPr>
            <a:r>
              <a:t/>
            </a:r>
            <a:endParaRPr sz="1500">
              <a:latin typeface="Nunito SemiBold"/>
              <a:ea typeface="Nunito SemiBold"/>
              <a:cs typeface="Nunito SemiBold"/>
              <a:sym typeface="Nunito SemiBold"/>
            </a:endParaRPr>
          </a:p>
        </p:txBody>
      </p:sp>
      <p:sp>
        <p:nvSpPr>
          <p:cNvPr id="605" name="Google Shape;605;p60"/>
          <p:cNvSpPr txBox="1"/>
          <p:nvPr/>
        </p:nvSpPr>
        <p:spPr>
          <a:xfrm>
            <a:off x="6753225" y="1344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Nunito"/>
                <a:ea typeface="Nunito"/>
                <a:cs typeface="Nunito"/>
                <a:sym typeface="Nunito"/>
              </a:rPr>
              <a:t>arxiv:2511.17341</a:t>
            </a:r>
            <a:endParaRPr b="1">
              <a:solidFill>
                <a:srgbClr val="FF0000"/>
              </a:solidFill>
              <a:latin typeface="Nunito"/>
              <a:ea typeface="Nunito"/>
              <a:cs typeface="Nunito"/>
              <a:sym typeface="Nunito"/>
            </a:endParaRPr>
          </a:p>
        </p:txBody>
      </p:sp>
      <p:pic>
        <p:nvPicPr>
          <p:cNvPr id="606" name="Google Shape;606;p60" title="qrcode_arxiv.org (2).png"/>
          <p:cNvPicPr preferRelativeResize="0"/>
          <p:nvPr/>
        </p:nvPicPr>
        <p:blipFill>
          <a:blip r:embed="rId4">
            <a:alphaModFix/>
          </a:blip>
          <a:stretch>
            <a:fillRect/>
          </a:stretch>
        </p:blipFill>
        <p:spPr>
          <a:xfrm>
            <a:off x="7934325" y="923925"/>
            <a:ext cx="1162050" cy="1162050"/>
          </a:xfrm>
          <a:prstGeom prst="rect">
            <a:avLst/>
          </a:prstGeom>
          <a:noFill/>
          <a:ln>
            <a:noFill/>
          </a:ln>
        </p:spPr>
      </p:pic>
      <p:pic>
        <p:nvPicPr>
          <p:cNvPr id="607" name="Google Shape;607;p60" title="Screenshot 2026-03-18 at 4.43.06 PM.png"/>
          <p:cNvPicPr preferRelativeResize="0"/>
          <p:nvPr/>
        </p:nvPicPr>
        <p:blipFill rotWithShape="1">
          <a:blip r:embed="rId5">
            <a:alphaModFix/>
          </a:blip>
          <a:srcRect b="8468" l="3956" r="4678" t="6851"/>
          <a:stretch/>
        </p:blipFill>
        <p:spPr>
          <a:xfrm>
            <a:off x="2305050" y="2085975"/>
            <a:ext cx="4838698" cy="29717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11" name="Shape 611"/>
        <p:cNvGrpSpPr/>
        <p:nvPr/>
      </p:nvGrpSpPr>
      <p:grpSpPr>
        <a:xfrm>
          <a:off x="0" y="0"/>
          <a:ext cx="0" cy="0"/>
          <a:chOff x="0" y="0"/>
          <a:chExt cx="0" cy="0"/>
        </a:xfrm>
      </p:grpSpPr>
      <p:pic>
        <p:nvPicPr>
          <p:cNvPr id="612" name="Google Shape;612;p61" title="Screenshot 2025-11-25 at 12.30.37 AM.png"/>
          <p:cNvPicPr preferRelativeResize="0"/>
          <p:nvPr/>
        </p:nvPicPr>
        <p:blipFill>
          <a:blip r:embed="rId3">
            <a:alphaModFix/>
          </a:blip>
          <a:stretch>
            <a:fillRect/>
          </a:stretch>
        </p:blipFill>
        <p:spPr>
          <a:xfrm>
            <a:off x="9525" y="105850"/>
            <a:ext cx="9144003" cy="1065725"/>
          </a:xfrm>
          <a:prstGeom prst="rect">
            <a:avLst/>
          </a:prstGeom>
          <a:noFill/>
          <a:ln>
            <a:noFill/>
          </a:ln>
        </p:spPr>
      </p:pic>
      <p:sp>
        <p:nvSpPr>
          <p:cNvPr id="613" name="Google Shape;613;p61"/>
          <p:cNvSpPr txBox="1"/>
          <p:nvPr/>
        </p:nvSpPr>
        <p:spPr>
          <a:xfrm>
            <a:off x="6753225" y="1344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Nunito"/>
                <a:ea typeface="Nunito"/>
                <a:cs typeface="Nunito"/>
                <a:sym typeface="Nunito"/>
              </a:rPr>
              <a:t>arxiv:2511.17341</a:t>
            </a:r>
            <a:endParaRPr b="1">
              <a:solidFill>
                <a:srgbClr val="FF0000"/>
              </a:solidFill>
              <a:latin typeface="Nunito"/>
              <a:ea typeface="Nunito"/>
              <a:cs typeface="Nunito"/>
              <a:sym typeface="Nunito"/>
            </a:endParaRPr>
          </a:p>
        </p:txBody>
      </p:sp>
      <p:pic>
        <p:nvPicPr>
          <p:cNvPr id="614" name="Google Shape;614;p61" title="qrcode_arxiv.org (2).png"/>
          <p:cNvPicPr preferRelativeResize="0"/>
          <p:nvPr/>
        </p:nvPicPr>
        <p:blipFill>
          <a:blip r:embed="rId4">
            <a:alphaModFix/>
          </a:blip>
          <a:stretch>
            <a:fillRect/>
          </a:stretch>
        </p:blipFill>
        <p:spPr>
          <a:xfrm>
            <a:off x="7934325" y="923925"/>
            <a:ext cx="1162050" cy="1162050"/>
          </a:xfrm>
          <a:prstGeom prst="rect">
            <a:avLst/>
          </a:prstGeom>
          <a:noFill/>
          <a:ln>
            <a:noFill/>
          </a:ln>
        </p:spPr>
      </p:pic>
      <p:pic>
        <p:nvPicPr>
          <p:cNvPr id="615" name="Google Shape;615;p61" title="Screenshot 2026-03-18 at 4.49.54 PM.png"/>
          <p:cNvPicPr preferRelativeResize="0"/>
          <p:nvPr/>
        </p:nvPicPr>
        <p:blipFill>
          <a:blip r:embed="rId5">
            <a:alphaModFix/>
          </a:blip>
          <a:stretch>
            <a:fillRect/>
          </a:stretch>
        </p:blipFill>
        <p:spPr>
          <a:xfrm>
            <a:off x="4581525" y="2105025"/>
            <a:ext cx="4524374" cy="2943376"/>
          </a:xfrm>
          <a:prstGeom prst="rect">
            <a:avLst/>
          </a:prstGeom>
          <a:noFill/>
          <a:ln>
            <a:noFill/>
          </a:ln>
        </p:spPr>
      </p:pic>
      <p:sp>
        <p:nvSpPr>
          <p:cNvPr id="616" name="Google Shape;616;p61"/>
          <p:cNvSpPr txBox="1"/>
          <p:nvPr/>
        </p:nvSpPr>
        <p:spPr>
          <a:xfrm>
            <a:off x="5886525" y="1701075"/>
            <a:ext cx="4457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702A2"/>
                </a:solidFill>
                <a:latin typeface="Nunito ExtraBold"/>
                <a:ea typeface="Nunito ExtraBold"/>
                <a:cs typeface="Nunito ExtraBold"/>
                <a:sym typeface="Nunito ExtraBold"/>
              </a:rPr>
              <a:t>Slide: Paolo Pani talk</a:t>
            </a:r>
            <a:endParaRPr sz="1300">
              <a:solidFill>
                <a:srgbClr val="F702A2"/>
              </a:solidFill>
              <a:latin typeface="Nunito ExtraBold"/>
              <a:ea typeface="Nunito ExtraBold"/>
              <a:cs typeface="Nunito ExtraBold"/>
              <a:sym typeface="Nunito ExtraBold"/>
            </a:endParaRPr>
          </a:p>
        </p:txBody>
      </p:sp>
      <p:sp>
        <p:nvSpPr>
          <p:cNvPr id="617" name="Google Shape;617;p61"/>
          <p:cNvSpPr/>
          <p:nvPr/>
        </p:nvSpPr>
        <p:spPr>
          <a:xfrm>
            <a:off x="8867775" y="4514850"/>
            <a:ext cx="228600" cy="219000"/>
          </a:xfrm>
          <a:prstGeom prst="roundRect">
            <a:avLst>
              <a:gd fmla="val 16667" name="adj"/>
            </a:avLst>
          </a:prstGeom>
          <a:noFill/>
          <a:ln cap="flat" cmpd="sng" w="28575">
            <a:solidFill>
              <a:srgbClr val="DE2E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
        <p:nvSpPr>
          <p:cNvPr id="618" name="Google Shape;618;p61"/>
          <p:cNvSpPr/>
          <p:nvPr/>
        </p:nvSpPr>
        <p:spPr>
          <a:xfrm>
            <a:off x="6276975" y="2209800"/>
            <a:ext cx="180900" cy="219000"/>
          </a:xfrm>
          <a:prstGeom prst="roundRect">
            <a:avLst>
              <a:gd fmla="val 16667"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22" name="Shape 622"/>
        <p:cNvGrpSpPr/>
        <p:nvPr/>
      </p:nvGrpSpPr>
      <p:grpSpPr>
        <a:xfrm>
          <a:off x="0" y="0"/>
          <a:ext cx="0" cy="0"/>
          <a:chOff x="0" y="0"/>
          <a:chExt cx="0" cy="0"/>
        </a:xfrm>
      </p:grpSpPr>
      <p:pic>
        <p:nvPicPr>
          <p:cNvPr id="623" name="Google Shape;623;p62" title="Screenshot 2025-11-25 at 12.30.37 AM.png"/>
          <p:cNvPicPr preferRelativeResize="0"/>
          <p:nvPr/>
        </p:nvPicPr>
        <p:blipFill>
          <a:blip r:embed="rId3">
            <a:alphaModFix/>
          </a:blip>
          <a:stretch>
            <a:fillRect/>
          </a:stretch>
        </p:blipFill>
        <p:spPr>
          <a:xfrm>
            <a:off x="9525" y="105850"/>
            <a:ext cx="9144003" cy="1065725"/>
          </a:xfrm>
          <a:prstGeom prst="rect">
            <a:avLst/>
          </a:prstGeom>
          <a:noFill/>
          <a:ln>
            <a:noFill/>
          </a:ln>
        </p:spPr>
      </p:pic>
      <p:sp>
        <p:nvSpPr>
          <p:cNvPr id="624" name="Google Shape;624;p62"/>
          <p:cNvSpPr txBox="1"/>
          <p:nvPr/>
        </p:nvSpPr>
        <p:spPr>
          <a:xfrm>
            <a:off x="6753225" y="1344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Nunito"/>
                <a:ea typeface="Nunito"/>
                <a:cs typeface="Nunito"/>
                <a:sym typeface="Nunito"/>
              </a:rPr>
              <a:t>arxiv:2511.17341</a:t>
            </a:r>
            <a:endParaRPr b="1">
              <a:solidFill>
                <a:srgbClr val="FF0000"/>
              </a:solidFill>
              <a:latin typeface="Nunito"/>
              <a:ea typeface="Nunito"/>
              <a:cs typeface="Nunito"/>
              <a:sym typeface="Nunito"/>
            </a:endParaRPr>
          </a:p>
        </p:txBody>
      </p:sp>
      <p:pic>
        <p:nvPicPr>
          <p:cNvPr id="625" name="Google Shape;625;p62" title="qrcode_arxiv.org (2).png"/>
          <p:cNvPicPr preferRelativeResize="0"/>
          <p:nvPr/>
        </p:nvPicPr>
        <p:blipFill>
          <a:blip r:embed="rId4">
            <a:alphaModFix/>
          </a:blip>
          <a:stretch>
            <a:fillRect/>
          </a:stretch>
        </p:blipFill>
        <p:spPr>
          <a:xfrm>
            <a:off x="7934325" y="923925"/>
            <a:ext cx="1162050" cy="1162050"/>
          </a:xfrm>
          <a:prstGeom prst="rect">
            <a:avLst/>
          </a:prstGeom>
          <a:noFill/>
          <a:ln>
            <a:noFill/>
          </a:ln>
        </p:spPr>
      </p:pic>
      <p:pic>
        <p:nvPicPr>
          <p:cNvPr id="626" name="Google Shape;626;p62" title="Screenshot 2026-03-18 at 4.49.54 PM.png"/>
          <p:cNvPicPr preferRelativeResize="0"/>
          <p:nvPr/>
        </p:nvPicPr>
        <p:blipFill>
          <a:blip r:embed="rId5">
            <a:alphaModFix/>
          </a:blip>
          <a:stretch>
            <a:fillRect/>
          </a:stretch>
        </p:blipFill>
        <p:spPr>
          <a:xfrm>
            <a:off x="4581525" y="2105025"/>
            <a:ext cx="4524374" cy="2943376"/>
          </a:xfrm>
          <a:prstGeom prst="rect">
            <a:avLst/>
          </a:prstGeom>
          <a:noFill/>
          <a:ln>
            <a:noFill/>
          </a:ln>
        </p:spPr>
      </p:pic>
      <p:sp>
        <p:nvSpPr>
          <p:cNvPr id="627" name="Google Shape;627;p62"/>
          <p:cNvSpPr/>
          <p:nvPr/>
        </p:nvSpPr>
        <p:spPr>
          <a:xfrm>
            <a:off x="185700" y="1457325"/>
            <a:ext cx="5577000" cy="3629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
        <p:nvSpPr>
          <p:cNvPr id="628" name="Google Shape;628;p62"/>
          <p:cNvSpPr txBox="1"/>
          <p:nvPr/>
        </p:nvSpPr>
        <p:spPr>
          <a:xfrm>
            <a:off x="5886525" y="1701075"/>
            <a:ext cx="4457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702A2"/>
                </a:solidFill>
                <a:latin typeface="Nunito ExtraBold"/>
                <a:ea typeface="Nunito ExtraBold"/>
                <a:cs typeface="Nunito ExtraBold"/>
                <a:sym typeface="Nunito ExtraBold"/>
              </a:rPr>
              <a:t>Slide: Paolo Pani talk</a:t>
            </a:r>
            <a:endParaRPr sz="1300">
              <a:solidFill>
                <a:srgbClr val="F702A2"/>
              </a:solidFill>
              <a:latin typeface="Nunito ExtraBold"/>
              <a:ea typeface="Nunito ExtraBold"/>
              <a:cs typeface="Nunito ExtraBold"/>
              <a:sym typeface="Nunito ExtraBold"/>
            </a:endParaRPr>
          </a:p>
        </p:txBody>
      </p:sp>
      <p:sp>
        <p:nvSpPr>
          <p:cNvPr id="629" name="Google Shape;629;p62"/>
          <p:cNvSpPr txBox="1"/>
          <p:nvPr/>
        </p:nvSpPr>
        <p:spPr>
          <a:xfrm>
            <a:off x="347700" y="1547550"/>
            <a:ext cx="5072100" cy="31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500">
              <a:solidFill>
                <a:schemeClr val="dk1"/>
              </a:solidFill>
              <a:latin typeface="Nunito"/>
              <a:ea typeface="Nunito"/>
              <a:cs typeface="Nunito"/>
              <a:sym typeface="Nunito"/>
            </a:endParaRPr>
          </a:p>
          <a:p>
            <a:pPr indent="0" lvl="0" marL="0" rtl="0" algn="l">
              <a:spcBef>
                <a:spcPts val="0"/>
              </a:spcBef>
              <a:spcAft>
                <a:spcPts val="0"/>
              </a:spcAft>
              <a:buNone/>
            </a:pPr>
            <a:r>
              <a:rPr lang="en" sz="1300">
                <a:solidFill>
                  <a:schemeClr val="dk1"/>
                </a:solidFill>
                <a:latin typeface="Nunito SemiBold"/>
                <a:ea typeface="Nunito SemiBold"/>
                <a:cs typeface="Nunito SemiBold"/>
                <a:sym typeface="Nunito SemiBold"/>
              </a:rPr>
              <a:t>𝜅</a:t>
            </a:r>
            <a:r>
              <a:rPr b="1" lang="en" sz="1500">
                <a:solidFill>
                  <a:schemeClr val="dk1"/>
                </a:solidFill>
                <a:latin typeface="Nunito"/>
                <a:ea typeface="Nunito"/>
                <a:cs typeface="Nunito"/>
                <a:sym typeface="Nunito"/>
              </a:rPr>
              <a:t> probes only compactness — the spin-induced quadrupole moment is sensitive to how concentrated the mass is (C = M/R)</a:t>
            </a:r>
            <a:endParaRPr b="1" sz="1500">
              <a:solidFill>
                <a:schemeClr val="dk1"/>
              </a:solidFill>
              <a:latin typeface="Nunito"/>
              <a:ea typeface="Nunito"/>
              <a:cs typeface="Nunito"/>
              <a:sym typeface="Nunito"/>
            </a:endParaRPr>
          </a:p>
          <a:p>
            <a:pPr indent="0" lvl="0" marL="0" rtl="0" algn="l">
              <a:spcBef>
                <a:spcPts val="0"/>
              </a:spcBef>
              <a:spcAft>
                <a:spcPts val="0"/>
              </a:spcAft>
              <a:buNone/>
            </a:pPr>
            <a:r>
              <a:t/>
            </a:r>
            <a:endParaRPr b="1" sz="1500">
              <a:solidFill>
                <a:schemeClr val="dk1"/>
              </a:solidFill>
              <a:latin typeface="Nunito"/>
              <a:ea typeface="Nunito"/>
              <a:cs typeface="Nunito"/>
              <a:sym typeface="Nunito"/>
            </a:endParaRPr>
          </a:p>
          <a:p>
            <a:pPr indent="0" lvl="0" marL="0" rtl="0" algn="l">
              <a:spcBef>
                <a:spcPts val="0"/>
              </a:spcBef>
              <a:spcAft>
                <a:spcPts val="0"/>
              </a:spcAft>
              <a:buNone/>
            </a:pPr>
            <a:r>
              <a:rPr b="1" lang="en" sz="1500">
                <a:solidFill>
                  <a:schemeClr val="dk1"/>
                </a:solidFill>
                <a:latin typeface="Nunito"/>
                <a:ea typeface="Nunito"/>
                <a:cs typeface="Nunito"/>
                <a:sym typeface="Nunito"/>
              </a:rPr>
              <a:t>GW241011 sets a compactness threshold — the </a:t>
            </a:r>
            <a:r>
              <a:rPr lang="en" sz="1300">
                <a:solidFill>
                  <a:schemeClr val="dk1"/>
                </a:solidFill>
                <a:latin typeface="Nunito SemiBold"/>
                <a:ea typeface="Nunito SemiBold"/>
                <a:cs typeface="Nunito SemiBold"/>
                <a:sym typeface="Nunito SemiBold"/>
              </a:rPr>
              <a:t>𝜅</a:t>
            </a:r>
            <a:r>
              <a:rPr b="1" lang="en" sz="1500">
                <a:solidFill>
                  <a:schemeClr val="dk1"/>
                </a:solidFill>
                <a:latin typeface="Nunito"/>
                <a:ea typeface="Nunito"/>
                <a:cs typeface="Nunito"/>
                <a:sym typeface="Nunito"/>
              </a:rPr>
              <a:t>₁ measurement places a lower bound C ≳ 0.24.</a:t>
            </a:r>
            <a:endParaRPr b="1" sz="1500">
              <a:solidFill>
                <a:schemeClr val="dk1"/>
              </a:solidFill>
              <a:latin typeface="Nunito"/>
              <a:ea typeface="Nunito"/>
              <a:cs typeface="Nunito"/>
              <a:sym typeface="Nunito"/>
            </a:endParaRPr>
          </a:p>
          <a:p>
            <a:pPr indent="0" lvl="0" marL="0" rtl="0" algn="l">
              <a:spcBef>
                <a:spcPts val="0"/>
              </a:spcBef>
              <a:spcAft>
                <a:spcPts val="0"/>
              </a:spcAft>
              <a:buNone/>
            </a:pPr>
            <a:r>
              <a:t/>
            </a:r>
            <a:endParaRPr b="1" sz="1500">
              <a:solidFill>
                <a:schemeClr val="dk1"/>
              </a:solidFill>
              <a:latin typeface="Nunito"/>
              <a:ea typeface="Nunito"/>
              <a:cs typeface="Nunito"/>
              <a:sym typeface="Nunito"/>
            </a:endParaRPr>
          </a:p>
          <a:p>
            <a:pPr indent="0" lvl="0" marL="0" rtl="0" algn="l">
              <a:spcBef>
                <a:spcPts val="0"/>
              </a:spcBef>
              <a:spcAft>
                <a:spcPts val="0"/>
              </a:spcAft>
              <a:buNone/>
            </a:pPr>
            <a:r>
              <a:rPr b="1" lang="en" sz="1500">
                <a:solidFill>
                  <a:schemeClr val="dk1"/>
                </a:solidFill>
                <a:latin typeface="Nunito"/>
                <a:ea typeface="Nunito"/>
                <a:cs typeface="Nunito"/>
                <a:sym typeface="Nunito"/>
              </a:rPr>
              <a:t>A compact ECO with C ≳ 0.24 — whether a gravastar or a thin-wall solitonic star — remains viable.</a:t>
            </a:r>
            <a:endParaRPr b="1" sz="1500">
              <a:solidFill>
                <a:schemeClr val="dk1"/>
              </a:solidFill>
              <a:latin typeface="Nunito"/>
              <a:ea typeface="Nunito"/>
              <a:cs typeface="Nunito"/>
              <a:sym typeface="Nunito"/>
            </a:endParaRPr>
          </a:p>
          <a:p>
            <a:pPr indent="0" lvl="0" marL="0" rtl="0" algn="l">
              <a:spcBef>
                <a:spcPts val="0"/>
              </a:spcBef>
              <a:spcAft>
                <a:spcPts val="0"/>
              </a:spcAft>
              <a:buNone/>
            </a:pPr>
            <a:r>
              <a:rPr b="1" lang="en" sz="1500">
                <a:solidFill>
                  <a:schemeClr val="dk1"/>
                </a:solidFill>
                <a:latin typeface="Nunito"/>
                <a:ea typeface="Nunito"/>
                <a:cs typeface="Nunito"/>
                <a:sym typeface="Nunito"/>
              </a:rPr>
              <a:t>Not all boson stars are equal — whether a boson star survives depends entirely on its potential: some are fully excluded, some partially. </a:t>
            </a:r>
            <a:endParaRPr b="1" sz="1500">
              <a:solidFill>
                <a:schemeClr val="dk1"/>
              </a:solidFill>
              <a:latin typeface="Nunito"/>
              <a:ea typeface="Nunito"/>
              <a:cs typeface="Nunito"/>
              <a:sym typeface="Nunito"/>
            </a:endParaRPr>
          </a:p>
        </p:txBody>
      </p:sp>
      <p:sp>
        <p:nvSpPr>
          <p:cNvPr id="630" name="Google Shape;630;p62"/>
          <p:cNvSpPr/>
          <p:nvPr/>
        </p:nvSpPr>
        <p:spPr>
          <a:xfrm>
            <a:off x="8867775" y="4514850"/>
            <a:ext cx="228600" cy="219000"/>
          </a:xfrm>
          <a:prstGeom prst="roundRect">
            <a:avLst>
              <a:gd fmla="val 16667" name="adj"/>
            </a:avLst>
          </a:prstGeom>
          <a:noFill/>
          <a:ln cap="flat" cmpd="sng" w="28575">
            <a:solidFill>
              <a:srgbClr val="DE2E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
        <p:nvSpPr>
          <p:cNvPr id="631" name="Google Shape;631;p62"/>
          <p:cNvSpPr/>
          <p:nvPr/>
        </p:nvSpPr>
        <p:spPr>
          <a:xfrm>
            <a:off x="6276975" y="2209800"/>
            <a:ext cx="180900" cy="219000"/>
          </a:xfrm>
          <a:prstGeom prst="roundRect">
            <a:avLst>
              <a:gd fmla="val 16667"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35" name="Shape 635"/>
        <p:cNvGrpSpPr/>
        <p:nvPr/>
      </p:nvGrpSpPr>
      <p:grpSpPr>
        <a:xfrm>
          <a:off x="0" y="0"/>
          <a:ext cx="0" cy="0"/>
          <a:chOff x="0" y="0"/>
          <a:chExt cx="0" cy="0"/>
        </a:xfrm>
      </p:grpSpPr>
      <p:sp>
        <p:nvSpPr>
          <p:cNvPr id="636" name="Google Shape;636;p63"/>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37" name="Google Shape;637;p63"/>
          <p:cNvSpPr txBox="1"/>
          <p:nvPr/>
        </p:nvSpPr>
        <p:spPr>
          <a:xfrm>
            <a:off x="1362078" y="-266700"/>
            <a:ext cx="6840300" cy="1311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580">
                <a:solidFill>
                  <a:srgbClr val="FFFF00"/>
                </a:solidFill>
                <a:latin typeface="Nunito ExtraBold"/>
                <a:ea typeface="Nunito ExtraBold"/>
                <a:cs typeface="Nunito ExtraBold"/>
                <a:sym typeface="Nunito ExtraBold"/>
              </a:rPr>
              <a:t>Backup: GW231123</a:t>
            </a:r>
            <a:endParaRPr sz="2580">
              <a:solidFill>
                <a:srgbClr val="FF800E"/>
              </a:solidFill>
              <a:latin typeface="Nunito ExtraBold"/>
              <a:ea typeface="Nunito ExtraBold"/>
              <a:cs typeface="Nunito ExtraBold"/>
              <a:sym typeface="Nunito ExtraBold"/>
            </a:endParaRPr>
          </a:p>
          <a:p>
            <a:pPr indent="0" lvl="0" marL="0" rtl="0" algn="l">
              <a:spcBef>
                <a:spcPts val="0"/>
              </a:spcBef>
              <a:spcAft>
                <a:spcPts val="0"/>
              </a:spcAft>
              <a:buNone/>
            </a:pPr>
            <a:r>
              <a:t/>
            </a:r>
            <a:endParaRPr sz="2580">
              <a:solidFill>
                <a:srgbClr val="FFFF00"/>
              </a:solidFill>
              <a:latin typeface="Nunito ExtraBold"/>
              <a:ea typeface="Nunito ExtraBold"/>
              <a:cs typeface="Nunito ExtraBold"/>
              <a:sym typeface="Nunito ExtraBold"/>
            </a:endParaRPr>
          </a:p>
        </p:txBody>
      </p:sp>
      <p:pic>
        <p:nvPicPr>
          <p:cNvPr id="638" name="Google Shape;638;p63" title="Screenshot 2025-08-27 at 10.29.05 PM.png"/>
          <p:cNvPicPr preferRelativeResize="0"/>
          <p:nvPr/>
        </p:nvPicPr>
        <p:blipFill>
          <a:blip r:embed="rId3">
            <a:alphaModFix/>
          </a:blip>
          <a:stretch>
            <a:fillRect/>
          </a:stretch>
        </p:blipFill>
        <p:spPr>
          <a:xfrm>
            <a:off x="624750" y="1249475"/>
            <a:ext cx="8058934" cy="33067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33" name="Shape 133"/>
        <p:cNvGrpSpPr/>
        <p:nvPr/>
      </p:nvGrpSpPr>
      <p:grpSpPr>
        <a:xfrm>
          <a:off x="0" y="0"/>
          <a:ext cx="0" cy="0"/>
          <a:chOff x="0" y="0"/>
          <a:chExt cx="0" cy="0"/>
        </a:xfrm>
      </p:grpSpPr>
      <p:sp>
        <p:nvSpPr>
          <p:cNvPr id="134" name="Google Shape;134;p19"/>
          <p:cNvSpPr txBox="1"/>
          <p:nvPr/>
        </p:nvSpPr>
        <p:spPr>
          <a:xfrm>
            <a:off x="320291" y="103700"/>
            <a:ext cx="8927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0F0F0F"/>
                </a:solidFill>
                <a:latin typeface="Nunito Black"/>
                <a:ea typeface="Nunito Black"/>
                <a:cs typeface="Nunito Black"/>
                <a:sym typeface="Nunito Black"/>
              </a:rPr>
              <a:t>Different spacetimes represent different settings…</a:t>
            </a:r>
            <a:endParaRPr sz="2500">
              <a:solidFill>
                <a:srgbClr val="0F0F0F"/>
              </a:solidFill>
              <a:latin typeface="Nunito Black"/>
              <a:ea typeface="Nunito Black"/>
              <a:cs typeface="Nunito Black"/>
              <a:sym typeface="Nunito Black"/>
            </a:endParaRPr>
          </a:p>
        </p:txBody>
      </p:sp>
      <p:pic>
        <p:nvPicPr>
          <p:cNvPr id="135" name="Google Shape;135;p19"/>
          <p:cNvPicPr preferRelativeResize="0"/>
          <p:nvPr/>
        </p:nvPicPr>
        <p:blipFill>
          <a:blip r:embed="rId3">
            <a:alphaModFix/>
          </a:blip>
          <a:stretch>
            <a:fillRect/>
          </a:stretch>
        </p:blipFill>
        <p:spPr>
          <a:xfrm>
            <a:off x="2208950" y="949878"/>
            <a:ext cx="961824" cy="961826"/>
          </a:xfrm>
          <a:prstGeom prst="rect">
            <a:avLst/>
          </a:prstGeom>
          <a:noFill/>
          <a:ln>
            <a:noFill/>
          </a:ln>
        </p:spPr>
      </p:pic>
      <p:pic>
        <p:nvPicPr>
          <p:cNvPr id="136" name="Google Shape;136;p19"/>
          <p:cNvPicPr preferRelativeResize="0"/>
          <p:nvPr/>
        </p:nvPicPr>
        <p:blipFill>
          <a:blip r:embed="rId4">
            <a:alphaModFix/>
          </a:blip>
          <a:stretch>
            <a:fillRect/>
          </a:stretch>
        </p:blipFill>
        <p:spPr>
          <a:xfrm>
            <a:off x="2209801" y="2295274"/>
            <a:ext cx="960120" cy="960120"/>
          </a:xfrm>
          <a:prstGeom prst="rect">
            <a:avLst/>
          </a:prstGeom>
          <a:noFill/>
          <a:ln>
            <a:noFill/>
          </a:ln>
        </p:spPr>
      </p:pic>
      <p:sp>
        <p:nvSpPr>
          <p:cNvPr id="137" name="Google Shape;137;p19"/>
          <p:cNvSpPr txBox="1"/>
          <p:nvPr/>
        </p:nvSpPr>
        <p:spPr>
          <a:xfrm>
            <a:off x="3422400" y="1150775"/>
            <a:ext cx="3437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Nunito ExtraBold"/>
                <a:ea typeface="Nunito ExtraBold"/>
                <a:cs typeface="Nunito ExtraBold"/>
                <a:sym typeface="Nunito ExtraBold"/>
              </a:rPr>
              <a:t>Pierogi Ruskie:  Spacetimes of heavy objects Black Holes, NS etc….</a:t>
            </a:r>
            <a:endParaRPr>
              <a:solidFill>
                <a:srgbClr val="38761D"/>
              </a:solidFill>
              <a:latin typeface="Nunito ExtraBold"/>
              <a:ea typeface="Nunito ExtraBold"/>
              <a:cs typeface="Nunito ExtraBold"/>
              <a:sym typeface="Nunito ExtraBold"/>
            </a:endParaRPr>
          </a:p>
        </p:txBody>
      </p:sp>
      <p:pic>
        <p:nvPicPr>
          <p:cNvPr id="138" name="Google Shape;138;p19"/>
          <p:cNvPicPr preferRelativeResize="0"/>
          <p:nvPr/>
        </p:nvPicPr>
        <p:blipFill>
          <a:blip r:embed="rId5">
            <a:alphaModFix/>
          </a:blip>
          <a:stretch>
            <a:fillRect/>
          </a:stretch>
        </p:blipFill>
        <p:spPr>
          <a:xfrm>
            <a:off x="7122675" y="798250"/>
            <a:ext cx="1306224" cy="1160076"/>
          </a:xfrm>
          <a:prstGeom prst="rect">
            <a:avLst/>
          </a:prstGeom>
          <a:noFill/>
          <a:ln>
            <a:noFill/>
          </a:ln>
        </p:spPr>
      </p:pic>
      <p:sp>
        <p:nvSpPr>
          <p:cNvPr id="139" name="Google Shape;139;p19"/>
          <p:cNvSpPr txBox="1"/>
          <p:nvPr/>
        </p:nvSpPr>
        <p:spPr>
          <a:xfrm>
            <a:off x="3422400" y="2575975"/>
            <a:ext cx="3626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Nunito ExtraBold"/>
                <a:ea typeface="Nunito ExtraBold"/>
                <a:cs typeface="Nunito ExtraBold"/>
                <a:sym typeface="Nunito ExtraBold"/>
              </a:rPr>
              <a:t>Pierogi ze szpinakiem i serem feta: Spacetimes having radiation/Grav Waves from astrophysical sources</a:t>
            </a:r>
            <a:endParaRPr>
              <a:solidFill>
                <a:srgbClr val="38761D"/>
              </a:solidFill>
              <a:latin typeface="Nunito ExtraBold"/>
              <a:ea typeface="Nunito ExtraBold"/>
              <a:cs typeface="Nunito ExtraBold"/>
              <a:sym typeface="Nunito ExtraBold"/>
            </a:endParaRPr>
          </a:p>
        </p:txBody>
      </p:sp>
      <p:pic>
        <p:nvPicPr>
          <p:cNvPr id="140" name="Google Shape;140;p19"/>
          <p:cNvPicPr preferRelativeResize="0"/>
          <p:nvPr/>
        </p:nvPicPr>
        <p:blipFill>
          <a:blip r:embed="rId6">
            <a:alphaModFix/>
          </a:blip>
          <a:stretch>
            <a:fillRect/>
          </a:stretch>
        </p:blipFill>
        <p:spPr>
          <a:xfrm>
            <a:off x="7156588" y="2209812"/>
            <a:ext cx="1258825" cy="1258825"/>
          </a:xfrm>
          <a:prstGeom prst="rect">
            <a:avLst/>
          </a:prstGeom>
          <a:noFill/>
          <a:ln>
            <a:noFill/>
          </a:ln>
        </p:spPr>
      </p:pic>
      <p:sp>
        <p:nvSpPr>
          <p:cNvPr id="141" name="Google Shape;141;p19"/>
          <p:cNvSpPr txBox="1"/>
          <p:nvPr/>
        </p:nvSpPr>
        <p:spPr>
          <a:xfrm>
            <a:off x="2530600" y="3105150"/>
            <a:ext cx="4551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F0F0F"/>
                </a:solidFill>
                <a:latin typeface="Merriweather"/>
                <a:ea typeface="Merriweather"/>
                <a:cs typeface="Merriweather"/>
                <a:sym typeface="Merriweather"/>
              </a:rPr>
              <a:t>.</a:t>
            </a:r>
            <a:endParaRPr b="1" sz="1800">
              <a:solidFill>
                <a:srgbClr val="0F0F0F"/>
              </a:solidFill>
              <a:latin typeface="Merriweather"/>
              <a:ea typeface="Merriweather"/>
              <a:cs typeface="Merriweather"/>
              <a:sym typeface="Merriweather"/>
            </a:endParaRPr>
          </a:p>
          <a:p>
            <a:pPr indent="0" lvl="0" marL="0" rtl="0" algn="l">
              <a:spcBef>
                <a:spcPts val="0"/>
              </a:spcBef>
              <a:spcAft>
                <a:spcPts val="0"/>
              </a:spcAft>
              <a:buNone/>
            </a:pPr>
            <a:r>
              <a:rPr b="1" lang="en" sz="1800">
                <a:solidFill>
                  <a:srgbClr val="0F0F0F"/>
                </a:solidFill>
                <a:latin typeface="Merriweather"/>
                <a:ea typeface="Merriweather"/>
                <a:cs typeface="Merriweather"/>
                <a:sym typeface="Merriweather"/>
              </a:rPr>
              <a:t>.</a:t>
            </a:r>
            <a:endParaRPr b="1" sz="1800">
              <a:solidFill>
                <a:srgbClr val="0F0F0F"/>
              </a:solidFill>
              <a:latin typeface="Merriweather"/>
              <a:ea typeface="Merriweather"/>
              <a:cs typeface="Merriweather"/>
              <a:sym typeface="Merriweather"/>
            </a:endParaRPr>
          </a:p>
          <a:p>
            <a:pPr indent="0" lvl="0" marL="0" rtl="0" algn="l">
              <a:spcBef>
                <a:spcPts val="0"/>
              </a:spcBef>
              <a:spcAft>
                <a:spcPts val="0"/>
              </a:spcAft>
              <a:buNone/>
            </a:pPr>
            <a:r>
              <a:rPr b="1" lang="en" sz="1800">
                <a:solidFill>
                  <a:srgbClr val="0F0F0F"/>
                </a:solidFill>
                <a:latin typeface="Merriweather"/>
                <a:ea typeface="Merriweather"/>
                <a:cs typeface="Merriweather"/>
                <a:sym typeface="Merriweather"/>
              </a:rPr>
              <a:t>.</a:t>
            </a:r>
            <a:endParaRPr b="1" sz="1800">
              <a:solidFill>
                <a:srgbClr val="0F0F0F"/>
              </a:solidFill>
              <a:latin typeface="Merriweather"/>
              <a:ea typeface="Merriweather"/>
              <a:cs typeface="Merriweather"/>
              <a:sym typeface="Merriweather"/>
            </a:endParaRPr>
          </a:p>
        </p:txBody>
      </p:sp>
      <p:pic>
        <p:nvPicPr>
          <p:cNvPr id="142" name="Google Shape;142;p19"/>
          <p:cNvPicPr preferRelativeResize="0"/>
          <p:nvPr/>
        </p:nvPicPr>
        <p:blipFill>
          <a:blip r:embed="rId7">
            <a:alphaModFix/>
          </a:blip>
          <a:stretch>
            <a:fillRect/>
          </a:stretch>
        </p:blipFill>
        <p:spPr>
          <a:xfrm>
            <a:off x="2209800" y="4101600"/>
            <a:ext cx="960120" cy="960120"/>
          </a:xfrm>
          <a:prstGeom prst="rect">
            <a:avLst/>
          </a:prstGeom>
          <a:noFill/>
          <a:ln>
            <a:noFill/>
          </a:ln>
        </p:spPr>
      </p:pic>
      <p:sp>
        <p:nvSpPr>
          <p:cNvPr id="143" name="Google Shape;143;p19"/>
          <p:cNvSpPr txBox="1"/>
          <p:nvPr/>
        </p:nvSpPr>
        <p:spPr>
          <a:xfrm>
            <a:off x="3346200" y="4099975"/>
            <a:ext cx="3626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C0000"/>
                </a:solidFill>
                <a:latin typeface="Nunito ExtraBold"/>
                <a:ea typeface="Nunito ExtraBold"/>
                <a:cs typeface="Nunito ExtraBold"/>
                <a:sym typeface="Nunito ExtraBold"/>
              </a:rPr>
              <a:t>Indyjskie pierogi: Spacetimes having </a:t>
            </a:r>
            <a:endParaRPr>
              <a:solidFill>
                <a:srgbClr val="CC0000"/>
              </a:solidFill>
              <a:latin typeface="Nunito ExtraBold"/>
              <a:ea typeface="Nunito ExtraBold"/>
              <a:cs typeface="Nunito ExtraBold"/>
              <a:sym typeface="Nunito ExtraBold"/>
            </a:endParaRPr>
          </a:p>
          <a:p>
            <a:pPr indent="0" lvl="0" marL="0" rtl="0" algn="l">
              <a:spcBef>
                <a:spcPts val="0"/>
              </a:spcBef>
              <a:spcAft>
                <a:spcPts val="0"/>
              </a:spcAft>
              <a:buNone/>
            </a:pPr>
            <a:r>
              <a:rPr lang="en">
                <a:solidFill>
                  <a:srgbClr val="CC0000"/>
                </a:solidFill>
                <a:latin typeface="Nunito ExtraBold"/>
                <a:ea typeface="Nunito ExtraBold"/>
                <a:cs typeface="Nunito ExtraBold"/>
                <a:sym typeface="Nunito ExtraBold"/>
              </a:rPr>
              <a:t>Standing Grav. Waves</a:t>
            </a:r>
            <a:endParaRPr>
              <a:solidFill>
                <a:srgbClr val="CC0000"/>
              </a:solidFill>
              <a:latin typeface="Nunito ExtraBold"/>
              <a:ea typeface="Nunito ExtraBold"/>
              <a:cs typeface="Nunito ExtraBold"/>
              <a:sym typeface="Nunito ExtraBold"/>
            </a:endParaRPr>
          </a:p>
        </p:txBody>
      </p:sp>
      <p:grpSp>
        <p:nvGrpSpPr>
          <p:cNvPr id="144" name="Google Shape;144;p19"/>
          <p:cNvGrpSpPr/>
          <p:nvPr/>
        </p:nvGrpSpPr>
        <p:grpSpPr>
          <a:xfrm>
            <a:off x="7070925" y="3721800"/>
            <a:ext cx="1364528" cy="1258825"/>
            <a:chOff x="7070925" y="3721800"/>
            <a:chExt cx="1364528" cy="1258825"/>
          </a:xfrm>
        </p:grpSpPr>
        <p:pic>
          <p:nvPicPr>
            <p:cNvPr id="145" name="Google Shape;145;p19"/>
            <p:cNvPicPr preferRelativeResize="0"/>
            <p:nvPr/>
          </p:nvPicPr>
          <p:blipFill rotWithShape="1">
            <a:blip r:embed="rId8">
              <a:alphaModFix/>
            </a:blip>
            <a:srcRect b="28536" l="8202" r="57948" t="9159"/>
            <a:stretch/>
          </p:blipFill>
          <p:spPr>
            <a:xfrm>
              <a:off x="7070925" y="3721800"/>
              <a:ext cx="1364528" cy="1258825"/>
            </a:xfrm>
            <a:prstGeom prst="rect">
              <a:avLst/>
            </a:prstGeom>
            <a:noFill/>
            <a:ln>
              <a:noFill/>
            </a:ln>
          </p:spPr>
        </p:pic>
        <p:pic>
          <p:nvPicPr>
            <p:cNvPr id="146" name="Google Shape;146;p19"/>
            <p:cNvPicPr preferRelativeResize="0"/>
            <p:nvPr/>
          </p:nvPicPr>
          <p:blipFill rotWithShape="1">
            <a:blip r:embed="rId8">
              <a:alphaModFix amt="50000"/>
            </a:blip>
            <a:srcRect b="28536" l="8202" r="57948" t="9159"/>
            <a:stretch/>
          </p:blipFill>
          <p:spPr>
            <a:xfrm rot="10800000">
              <a:off x="7070925" y="3721800"/>
              <a:ext cx="1364528" cy="1258825"/>
            </a:xfrm>
            <a:prstGeom prst="rect">
              <a:avLst/>
            </a:prstGeom>
            <a:noFill/>
            <a:ln>
              <a:noFill/>
            </a:ln>
          </p:spPr>
        </p:pic>
      </p:grpSp>
      <p:sp>
        <p:nvSpPr>
          <p:cNvPr id="147" name="Google Shape;147;p19"/>
          <p:cNvSpPr txBox="1"/>
          <p:nvPr/>
        </p:nvSpPr>
        <p:spPr>
          <a:xfrm>
            <a:off x="4816600" y="3181350"/>
            <a:ext cx="4551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F0F0F"/>
                </a:solidFill>
                <a:latin typeface="Merriweather"/>
                <a:ea typeface="Merriweather"/>
                <a:cs typeface="Merriweather"/>
                <a:sym typeface="Merriweather"/>
              </a:rPr>
              <a:t>.</a:t>
            </a:r>
            <a:endParaRPr b="1" sz="1800">
              <a:solidFill>
                <a:srgbClr val="0F0F0F"/>
              </a:solidFill>
              <a:latin typeface="Merriweather"/>
              <a:ea typeface="Merriweather"/>
              <a:cs typeface="Merriweather"/>
              <a:sym typeface="Merriweather"/>
            </a:endParaRPr>
          </a:p>
          <a:p>
            <a:pPr indent="0" lvl="0" marL="0" rtl="0" algn="l">
              <a:spcBef>
                <a:spcPts val="0"/>
              </a:spcBef>
              <a:spcAft>
                <a:spcPts val="0"/>
              </a:spcAft>
              <a:buNone/>
            </a:pPr>
            <a:r>
              <a:rPr b="1" lang="en" sz="1800">
                <a:solidFill>
                  <a:srgbClr val="0F0F0F"/>
                </a:solidFill>
                <a:latin typeface="Merriweather"/>
                <a:ea typeface="Merriweather"/>
                <a:cs typeface="Merriweather"/>
                <a:sym typeface="Merriweather"/>
              </a:rPr>
              <a:t>.</a:t>
            </a:r>
            <a:endParaRPr b="1" sz="1800">
              <a:solidFill>
                <a:srgbClr val="0F0F0F"/>
              </a:solidFill>
              <a:latin typeface="Merriweather"/>
              <a:ea typeface="Merriweather"/>
              <a:cs typeface="Merriweather"/>
              <a:sym typeface="Merriweather"/>
            </a:endParaRPr>
          </a:p>
          <a:p>
            <a:pPr indent="0" lvl="0" marL="0" rtl="0" algn="l">
              <a:spcBef>
                <a:spcPts val="0"/>
              </a:spcBef>
              <a:spcAft>
                <a:spcPts val="0"/>
              </a:spcAft>
              <a:buNone/>
            </a:pPr>
            <a:r>
              <a:rPr b="1" lang="en" sz="1800">
                <a:solidFill>
                  <a:srgbClr val="0F0F0F"/>
                </a:solidFill>
                <a:latin typeface="Merriweather"/>
                <a:ea typeface="Merriweather"/>
                <a:cs typeface="Merriweather"/>
                <a:sym typeface="Merriweather"/>
              </a:rPr>
              <a:t>.</a:t>
            </a:r>
            <a:endParaRPr b="1" sz="1800">
              <a:solidFill>
                <a:srgbClr val="0F0F0F"/>
              </a:solidFill>
              <a:latin typeface="Merriweather"/>
              <a:ea typeface="Merriweather"/>
              <a:cs typeface="Merriweather"/>
              <a:sym typeface="Merriweather"/>
            </a:endParaRPr>
          </a:p>
        </p:txBody>
      </p:sp>
      <p:pic>
        <p:nvPicPr>
          <p:cNvPr descr="equation" id="148" name="Google Shape;148;p19"/>
          <p:cNvPicPr preferRelativeResize="0"/>
          <p:nvPr/>
        </p:nvPicPr>
        <p:blipFill>
          <a:blip r:embed="rId9">
            <a:alphaModFix/>
          </a:blip>
          <a:stretch>
            <a:fillRect/>
          </a:stretch>
        </p:blipFill>
        <p:spPr>
          <a:xfrm>
            <a:off x="87538" y="2370588"/>
            <a:ext cx="1801369" cy="402336"/>
          </a:xfrm>
          <a:prstGeom prst="rect">
            <a:avLst/>
          </a:prstGeom>
          <a:noFill/>
          <a:ln cap="flat" cmpd="sng" w="19050">
            <a:solidFill>
              <a:srgbClr val="FF0000"/>
            </a:solidFill>
            <a:prstDash val="solid"/>
            <a:round/>
            <a:headEnd len="sm" w="sm" type="none"/>
            <a:tailEnd len="sm" w="sm" type="none"/>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2" name="Shape 642"/>
        <p:cNvGrpSpPr/>
        <p:nvPr/>
      </p:nvGrpSpPr>
      <p:grpSpPr>
        <a:xfrm>
          <a:off x="0" y="0"/>
          <a:ext cx="0" cy="0"/>
          <a:chOff x="0" y="0"/>
          <a:chExt cx="0" cy="0"/>
        </a:xfrm>
      </p:grpSpPr>
      <p:sp>
        <p:nvSpPr>
          <p:cNvPr id="643" name="Google Shape;643;p64"/>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44" name="Google Shape;644;p64"/>
          <p:cNvSpPr txBox="1"/>
          <p:nvPr/>
        </p:nvSpPr>
        <p:spPr>
          <a:xfrm>
            <a:off x="1362078" y="-266700"/>
            <a:ext cx="6840300" cy="1311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580">
                <a:solidFill>
                  <a:srgbClr val="FFFF00"/>
                </a:solidFill>
                <a:latin typeface="Nunito ExtraBold"/>
                <a:ea typeface="Nunito ExtraBold"/>
                <a:cs typeface="Nunito ExtraBold"/>
                <a:sym typeface="Nunito ExtraBold"/>
              </a:rPr>
              <a:t>Backup: Harmonics in Ecc</a:t>
            </a:r>
            <a:endParaRPr sz="2580">
              <a:solidFill>
                <a:srgbClr val="FF800E"/>
              </a:solidFill>
              <a:latin typeface="Nunito ExtraBold"/>
              <a:ea typeface="Nunito ExtraBold"/>
              <a:cs typeface="Nunito ExtraBold"/>
              <a:sym typeface="Nunito ExtraBold"/>
            </a:endParaRPr>
          </a:p>
          <a:p>
            <a:pPr indent="0" lvl="0" marL="0" rtl="0" algn="l">
              <a:spcBef>
                <a:spcPts val="0"/>
              </a:spcBef>
              <a:spcAft>
                <a:spcPts val="0"/>
              </a:spcAft>
              <a:buNone/>
            </a:pPr>
            <a:r>
              <a:t/>
            </a:r>
            <a:endParaRPr sz="2580">
              <a:solidFill>
                <a:srgbClr val="FFFF00"/>
              </a:solidFill>
              <a:latin typeface="Nunito ExtraBold"/>
              <a:ea typeface="Nunito ExtraBold"/>
              <a:cs typeface="Nunito ExtraBold"/>
              <a:sym typeface="Nunito ExtraBold"/>
            </a:endParaRPr>
          </a:p>
        </p:txBody>
      </p:sp>
      <p:pic>
        <p:nvPicPr>
          <p:cNvPr id="645" name="Google Shape;645;p64" title="Screenshot 2025-08-27 at 11.57.16 PM.png"/>
          <p:cNvPicPr preferRelativeResize="0"/>
          <p:nvPr/>
        </p:nvPicPr>
        <p:blipFill>
          <a:blip r:embed="rId3">
            <a:alphaModFix/>
          </a:blip>
          <a:stretch>
            <a:fillRect/>
          </a:stretch>
        </p:blipFill>
        <p:spPr>
          <a:xfrm>
            <a:off x="333338" y="1092025"/>
            <a:ext cx="8477325" cy="36626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52" name="Shape 152"/>
        <p:cNvGrpSpPr/>
        <p:nvPr/>
      </p:nvGrpSpPr>
      <p:grpSpPr>
        <a:xfrm>
          <a:off x="0" y="0"/>
          <a:ext cx="0" cy="0"/>
          <a:chOff x="0" y="0"/>
          <a:chExt cx="0" cy="0"/>
        </a:xfrm>
      </p:grpSpPr>
      <p:sp>
        <p:nvSpPr>
          <p:cNvPr id="153" name="Google Shape;153;p20"/>
          <p:cNvSpPr/>
          <p:nvPr/>
        </p:nvSpPr>
        <p:spPr>
          <a:xfrm>
            <a:off x="510225" y="940425"/>
            <a:ext cx="6210300" cy="11220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latin typeface="Nunito"/>
              <a:ea typeface="Nunito"/>
              <a:cs typeface="Nunito"/>
              <a:sym typeface="Nunito"/>
            </a:endParaRPr>
          </a:p>
          <a:p>
            <a:pPr indent="0" lvl="0" marL="0" rtl="0" algn="l">
              <a:lnSpc>
                <a:spcPct val="115000"/>
              </a:lnSpc>
              <a:spcBef>
                <a:spcPts val="0"/>
              </a:spcBef>
              <a:spcAft>
                <a:spcPts val="0"/>
              </a:spcAft>
              <a:buNone/>
            </a:pPr>
            <a:r>
              <a:rPr b="1" lang="en">
                <a:solidFill>
                  <a:srgbClr val="FF0000"/>
                </a:solidFill>
                <a:latin typeface="Nunito"/>
                <a:ea typeface="Nunito"/>
                <a:cs typeface="Nunito"/>
                <a:sym typeface="Nunito"/>
              </a:rPr>
              <a:t>Einstein Field Equations in LINEARIZED form :         </a:t>
            </a:r>
            <a:r>
              <a:rPr b="1" i="1" lang="en">
                <a:solidFill>
                  <a:srgbClr val="FF0000"/>
                </a:solidFill>
                <a:latin typeface="Nunito"/>
                <a:ea typeface="Nunito"/>
                <a:cs typeface="Nunito"/>
                <a:sym typeface="Nunito"/>
              </a:rPr>
              <a:t>weak field </a:t>
            </a:r>
            <a:endParaRPr b="1" sz="1100">
              <a:latin typeface="Nunito"/>
              <a:ea typeface="Nunito"/>
              <a:cs typeface="Nunito"/>
              <a:sym typeface="Nunito"/>
            </a:endParaRPr>
          </a:p>
          <a:p>
            <a:pPr indent="0" lvl="0" marL="0" rtl="0" algn="ctr">
              <a:spcBef>
                <a:spcPts val="1600"/>
              </a:spcBef>
              <a:spcAft>
                <a:spcPts val="0"/>
              </a:spcAft>
              <a:buNone/>
            </a:pPr>
            <a:r>
              <a:t/>
            </a:r>
            <a:endParaRPr b="1" sz="1100">
              <a:latin typeface="Nunito"/>
              <a:ea typeface="Nunito"/>
              <a:cs typeface="Nunito"/>
              <a:sym typeface="Nunito"/>
            </a:endParaRPr>
          </a:p>
        </p:txBody>
      </p:sp>
      <p:sp>
        <p:nvSpPr>
          <p:cNvPr id="154" name="Google Shape;154;p20"/>
          <p:cNvSpPr/>
          <p:nvPr/>
        </p:nvSpPr>
        <p:spPr>
          <a:xfrm>
            <a:off x="891925" y="2571750"/>
            <a:ext cx="2535300" cy="372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latin typeface="Nunito"/>
              <a:ea typeface="Nunito"/>
              <a:cs typeface="Nunito"/>
              <a:sym typeface="Nunito"/>
            </a:endParaRPr>
          </a:p>
          <a:p>
            <a:pPr indent="0" lvl="0" marL="0" rtl="0" algn="ctr">
              <a:spcBef>
                <a:spcPts val="0"/>
              </a:spcBef>
              <a:spcAft>
                <a:spcPts val="0"/>
              </a:spcAft>
              <a:buNone/>
            </a:pPr>
            <a:r>
              <a:rPr b="1" lang="en" sz="1500">
                <a:solidFill>
                  <a:srgbClr val="FF0000"/>
                </a:solidFill>
                <a:latin typeface="Nunito"/>
                <a:ea typeface="Nunito"/>
                <a:cs typeface="Nunito"/>
                <a:sym typeface="Nunito"/>
              </a:rPr>
              <a:t>Metric Perturbations</a:t>
            </a:r>
            <a:endParaRPr b="1" sz="1500">
              <a:solidFill>
                <a:srgbClr val="FF0000"/>
              </a:solidFill>
              <a:latin typeface="Nunito"/>
              <a:ea typeface="Nunito"/>
              <a:cs typeface="Nunito"/>
              <a:sym typeface="Nunito"/>
            </a:endParaRPr>
          </a:p>
          <a:p>
            <a:pPr indent="0" lvl="0" marL="0" rtl="0" algn="ctr">
              <a:spcBef>
                <a:spcPts val="0"/>
              </a:spcBef>
              <a:spcAft>
                <a:spcPts val="0"/>
              </a:spcAft>
              <a:buNone/>
            </a:pPr>
            <a:r>
              <a:t/>
            </a:r>
            <a:endParaRPr b="1" sz="1500">
              <a:latin typeface="Nunito"/>
              <a:ea typeface="Nunito"/>
              <a:cs typeface="Nunito"/>
              <a:sym typeface="Nunito"/>
            </a:endParaRPr>
          </a:p>
        </p:txBody>
      </p:sp>
      <p:sp>
        <p:nvSpPr>
          <p:cNvPr id="155" name="Google Shape;155;p20"/>
          <p:cNvSpPr/>
          <p:nvPr/>
        </p:nvSpPr>
        <p:spPr>
          <a:xfrm>
            <a:off x="858500" y="3989900"/>
            <a:ext cx="2535300" cy="458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0000"/>
                </a:solidFill>
                <a:latin typeface="Nunito"/>
                <a:ea typeface="Nunito"/>
                <a:cs typeface="Nunito"/>
                <a:sym typeface="Nunito"/>
              </a:rPr>
              <a:t>Wave Equation </a:t>
            </a:r>
            <a:endParaRPr b="1" sz="1500">
              <a:solidFill>
                <a:srgbClr val="FF0000"/>
              </a:solidFill>
              <a:latin typeface="Nunito"/>
              <a:ea typeface="Nunito"/>
              <a:cs typeface="Nunito"/>
              <a:sym typeface="Nunito"/>
            </a:endParaRPr>
          </a:p>
        </p:txBody>
      </p:sp>
      <p:pic>
        <p:nvPicPr>
          <p:cNvPr id="156" name="Google Shape;156;p20"/>
          <p:cNvPicPr preferRelativeResize="0"/>
          <p:nvPr/>
        </p:nvPicPr>
        <p:blipFill rotWithShape="1">
          <a:blip r:embed="rId3">
            <a:alphaModFix/>
          </a:blip>
          <a:srcRect b="29304" l="14743" r="19350" t="37540"/>
          <a:stretch/>
        </p:blipFill>
        <p:spPr>
          <a:xfrm>
            <a:off x="7214023" y="1143497"/>
            <a:ext cx="1810800" cy="512400"/>
          </a:xfrm>
          <a:prstGeom prst="roundRect">
            <a:avLst>
              <a:gd fmla="val 16667" name="adj"/>
            </a:avLst>
          </a:prstGeom>
          <a:noFill/>
          <a:ln>
            <a:noFill/>
          </a:ln>
        </p:spPr>
      </p:pic>
      <p:pic>
        <p:nvPicPr>
          <p:cNvPr id="157" name="Google Shape;157;p20"/>
          <p:cNvPicPr preferRelativeResize="0"/>
          <p:nvPr/>
        </p:nvPicPr>
        <p:blipFill>
          <a:blip r:embed="rId4">
            <a:alphaModFix/>
          </a:blip>
          <a:stretch>
            <a:fillRect/>
          </a:stretch>
        </p:blipFill>
        <p:spPr>
          <a:xfrm>
            <a:off x="7168476" y="1815425"/>
            <a:ext cx="1810800" cy="1017900"/>
          </a:xfrm>
          <a:prstGeom prst="roundRect">
            <a:avLst>
              <a:gd fmla="val 16667" name="adj"/>
            </a:avLst>
          </a:prstGeom>
          <a:noFill/>
          <a:ln>
            <a:noFill/>
          </a:ln>
        </p:spPr>
      </p:pic>
      <p:grpSp>
        <p:nvGrpSpPr>
          <p:cNvPr id="158" name="Google Shape;158;p20"/>
          <p:cNvGrpSpPr/>
          <p:nvPr/>
        </p:nvGrpSpPr>
        <p:grpSpPr>
          <a:xfrm>
            <a:off x="5487440" y="2309725"/>
            <a:ext cx="2543239" cy="1993487"/>
            <a:chOff x="4155865" y="2114962"/>
            <a:chExt cx="2543239" cy="1993487"/>
          </a:xfrm>
        </p:grpSpPr>
        <p:pic>
          <p:nvPicPr>
            <p:cNvPr id="159" name="Google Shape;159;p20"/>
            <p:cNvPicPr preferRelativeResize="0"/>
            <p:nvPr/>
          </p:nvPicPr>
          <p:blipFill>
            <a:blip r:embed="rId5">
              <a:alphaModFix/>
            </a:blip>
            <a:stretch>
              <a:fillRect/>
            </a:stretch>
          </p:blipFill>
          <p:spPr>
            <a:xfrm>
              <a:off x="4155865" y="3300850"/>
              <a:ext cx="1441872" cy="807600"/>
            </a:xfrm>
            <a:prstGeom prst="rect">
              <a:avLst/>
            </a:prstGeom>
            <a:noFill/>
            <a:ln>
              <a:noFill/>
            </a:ln>
          </p:spPr>
        </p:pic>
        <p:sp>
          <p:nvSpPr>
            <p:cNvPr id="160" name="Google Shape;160;p20"/>
            <p:cNvSpPr/>
            <p:nvPr/>
          </p:nvSpPr>
          <p:spPr>
            <a:xfrm>
              <a:off x="5165889" y="2114962"/>
              <a:ext cx="1533215" cy="1441388"/>
            </a:xfrm>
            <a:custGeom>
              <a:rect b="b" l="l" r="r" t="t"/>
              <a:pathLst>
                <a:path extrusionOk="0" h="57719" w="59757">
                  <a:moveTo>
                    <a:pt x="59757" y="1973"/>
                  </a:moveTo>
                  <a:cubicBezTo>
                    <a:pt x="58045" y="-2307"/>
                    <a:pt x="47788" y="1551"/>
                    <a:pt x="46522" y="5984"/>
                  </a:cubicBezTo>
                  <a:cubicBezTo>
                    <a:pt x="45297" y="10274"/>
                    <a:pt x="48845" y="18136"/>
                    <a:pt x="44517" y="19218"/>
                  </a:cubicBezTo>
                  <a:cubicBezTo>
                    <a:pt x="39315" y="20519"/>
                    <a:pt x="30587" y="15492"/>
                    <a:pt x="28475" y="20421"/>
                  </a:cubicBezTo>
                  <a:cubicBezTo>
                    <a:pt x="25895" y="26442"/>
                    <a:pt x="32567" y="34958"/>
                    <a:pt x="28475" y="40073"/>
                  </a:cubicBezTo>
                  <a:cubicBezTo>
                    <a:pt x="25801" y="43415"/>
                    <a:pt x="19793" y="38634"/>
                    <a:pt x="15641" y="39672"/>
                  </a:cubicBezTo>
                  <a:cubicBezTo>
                    <a:pt x="12101" y="40557"/>
                    <a:pt x="15914" y="47371"/>
                    <a:pt x="14037" y="50500"/>
                  </a:cubicBezTo>
                  <a:cubicBezTo>
                    <a:pt x="11331" y="55012"/>
                    <a:pt x="3720" y="53999"/>
                    <a:pt x="0" y="57719"/>
                  </a:cubicBezTo>
                </a:path>
              </a:pathLst>
            </a:custGeom>
            <a:noFill/>
            <a:ln cap="flat" cmpd="sng" w="19050">
              <a:solidFill>
                <a:srgbClr val="FF9900"/>
              </a:solidFill>
              <a:prstDash val="lgDash"/>
              <a:round/>
              <a:headEnd len="med" w="med" type="none"/>
              <a:tailEnd len="med" w="med" type="none"/>
            </a:ln>
          </p:spPr>
        </p:sp>
        <p:sp>
          <p:nvSpPr>
            <p:cNvPr id="161" name="Google Shape;161;p20"/>
            <p:cNvSpPr/>
            <p:nvPr/>
          </p:nvSpPr>
          <p:spPr>
            <a:xfrm>
              <a:off x="5066978" y="3470252"/>
              <a:ext cx="331280" cy="129130"/>
            </a:xfrm>
            <a:custGeom>
              <a:rect b="b" l="l" r="r" t="t"/>
              <a:pathLst>
                <a:path extrusionOk="0" h="8422" w="6862">
                  <a:moveTo>
                    <a:pt x="2049" y="0"/>
                  </a:moveTo>
                  <a:cubicBezTo>
                    <a:pt x="754" y="1942"/>
                    <a:pt x="-756" y="4815"/>
                    <a:pt x="445" y="6817"/>
                  </a:cubicBezTo>
                  <a:cubicBezTo>
                    <a:pt x="1579" y="8708"/>
                    <a:pt x="4770" y="7725"/>
                    <a:pt x="6862" y="8422"/>
                  </a:cubicBezTo>
                </a:path>
              </a:pathLst>
            </a:custGeom>
            <a:noFill/>
            <a:ln cap="flat" cmpd="sng" w="19050">
              <a:solidFill>
                <a:srgbClr val="FF9900"/>
              </a:solidFill>
              <a:prstDash val="lgDash"/>
              <a:round/>
              <a:headEnd len="med" w="med" type="none"/>
              <a:tailEnd len="med" w="med" type="none"/>
            </a:ln>
          </p:spPr>
        </p:sp>
      </p:grpSp>
      <p:sp>
        <p:nvSpPr>
          <p:cNvPr id="162" name="Google Shape;162;p20"/>
          <p:cNvSpPr txBox="1"/>
          <p:nvPr/>
        </p:nvSpPr>
        <p:spPr>
          <a:xfrm>
            <a:off x="1146300" y="123400"/>
            <a:ext cx="7125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latin typeface="Nunito ExtraBold"/>
                <a:ea typeface="Nunito ExtraBold"/>
                <a:cs typeface="Nunito ExtraBold"/>
                <a:sym typeface="Nunito ExtraBold"/>
              </a:rPr>
              <a:t>GWs = Ripples of spacetime = Perturbations</a:t>
            </a:r>
            <a:endParaRPr sz="2500">
              <a:latin typeface="Nunito ExtraBold"/>
              <a:ea typeface="Nunito ExtraBold"/>
              <a:cs typeface="Nunito ExtraBold"/>
              <a:sym typeface="Nunito ExtraBold"/>
            </a:endParaRPr>
          </a:p>
        </p:txBody>
      </p:sp>
      <p:cxnSp>
        <p:nvCxnSpPr>
          <p:cNvPr id="163" name="Google Shape;163;p20"/>
          <p:cNvCxnSpPr/>
          <p:nvPr/>
        </p:nvCxnSpPr>
        <p:spPr>
          <a:xfrm flipH="1" rot="10800000">
            <a:off x="8335525" y="1168075"/>
            <a:ext cx="507900" cy="369900"/>
          </a:xfrm>
          <a:prstGeom prst="straightConnector1">
            <a:avLst/>
          </a:prstGeom>
          <a:noFill/>
          <a:ln cap="flat" cmpd="sng" w="38100">
            <a:solidFill>
              <a:srgbClr val="FFFFFF"/>
            </a:solidFill>
            <a:prstDash val="solid"/>
            <a:round/>
            <a:headEnd len="med" w="med" type="none"/>
            <a:tailEnd len="med" w="med" type="none"/>
          </a:ln>
        </p:spPr>
      </p:cxnSp>
      <p:pic>
        <p:nvPicPr>
          <p:cNvPr id="164" name="Google Shape;164;p20"/>
          <p:cNvPicPr preferRelativeResize="0"/>
          <p:nvPr/>
        </p:nvPicPr>
        <p:blipFill>
          <a:blip r:embed="rId6">
            <a:alphaModFix/>
          </a:blip>
          <a:stretch>
            <a:fillRect/>
          </a:stretch>
        </p:blipFill>
        <p:spPr>
          <a:xfrm>
            <a:off x="7757500" y="3037053"/>
            <a:ext cx="1021835" cy="787942"/>
          </a:xfrm>
          <a:prstGeom prst="rect">
            <a:avLst/>
          </a:prstGeom>
          <a:noFill/>
          <a:ln>
            <a:noFill/>
          </a:ln>
        </p:spPr>
      </p:pic>
      <p:pic>
        <p:nvPicPr>
          <p:cNvPr id="165" name="Google Shape;165;p20"/>
          <p:cNvPicPr preferRelativeResize="0"/>
          <p:nvPr/>
        </p:nvPicPr>
        <p:blipFill>
          <a:blip r:embed="rId7">
            <a:alphaModFix/>
          </a:blip>
          <a:stretch>
            <a:fillRect/>
          </a:stretch>
        </p:blipFill>
        <p:spPr>
          <a:xfrm>
            <a:off x="7757500" y="4244159"/>
            <a:ext cx="1085924" cy="837366"/>
          </a:xfrm>
          <a:prstGeom prst="rect">
            <a:avLst/>
          </a:prstGeom>
          <a:noFill/>
          <a:ln>
            <a:noFill/>
          </a:ln>
        </p:spPr>
      </p:pic>
      <p:sp>
        <p:nvSpPr>
          <p:cNvPr id="166" name="Google Shape;166;p20"/>
          <p:cNvSpPr/>
          <p:nvPr/>
        </p:nvSpPr>
        <p:spPr>
          <a:xfrm>
            <a:off x="7841998" y="3474689"/>
            <a:ext cx="214800" cy="241500"/>
          </a:xfrm>
          <a:prstGeom prst="mathPlus">
            <a:avLst>
              <a:gd fmla="val 23520" name="adj1"/>
            </a:avLst>
          </a:prstGeom>
          <a:solidFill>
            <a:srgbClr val="9999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0"/>
          <p:cNvSpPr/>
          <p:nvPr/>
        </p:nvSpPr>
        <p:spPr>
          <a:xfrm>
            <a:off x="7843583" y="4780284"/>
            <a:ext cx="231900" cy="185400"/>
          </a:xfrm>
          <a:prstGeom prst="mathMultiply">
            <a:avLst>
              <a:gd fmla="val 23520" name="adj1"/>
            </a:avLst>
          </a:prstGeom>
          <a:solidFill>
            <a:srgbClr val="9999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9" name="Google Shape;169;p20"/>
          <p:cNvPicPr preferRelativeResize="0"/>
          <p:nvPr/>
        </p:nvPicPr>
        <p:blipFill>
          <a:blip r:embed="rId8">
            <a:alphaModFix/>
          </a:blip>
          <a:stretch>
            <a:fillRect/>
          </a:stretch>
        </p:blipFill>
        <p:spPr>
          <a:xfrm>
            <a:off x="4713000" y="1683350"/>
            <a:ext cx="1268775" cy="257200"/>
          </a:xfrm>
          <a:prstGeom prst="rect">
            <a:avLst/>
          </a:prstGeom>
          <a:noFill/>
          <a:ln>
            <a:noFill/>
          </a:ln>
        </p:spPr>
      </p:pic>
      <p:pic>
        <p:nvPicPr>
          <p:cNvPr id="170" name="Google Shape;170;p20"/>
          <p:cNvPicPr preferRelativeResize="0"/>
          <p:nvPr/>
        </p:nvPicPr>
        <p:blipFill>
          <a:blip r:embed="rId9">
            <a:alphaModFix/>
          </a:blip>
          <a:stretch>
            <a:fillRect/>
          </a:stretch>
        </p:blipFill>
        <p:spPr>
          <a:xfrm>
            <a:off x="3933051" y="2598975"/>
            <a:ext cx="2214050" cy="318450"/>
          </a:xfrm>
          <a:prstGeom prst="rect">
            <a:avLst/>
          </a:prstGeom>
          <a:noFill/>
          <a:ln>
            <a:noFill/>
          </a:ln>
        </p:spPr>
      </p:pic>
      <p:pic>
        <p:nvPicPr>
          <p:cNvPr id="171" name="Google Shape;171;p20"/>
          <p:cNvPicPr preferRelativeResize="0"/>
          <p:nvPr/>
        </p:nvPicPr>
        <p:blipFill>
          <a:blip r:embed="rId10">
            <a:alphaModFix/>
          </a:blip>
          <a:stretch>
            <a:fillRect/>
          </a:stretch>
        </p:blipFill>
        <p:spPr>
          <a:xfrm>
            <a:off x="3810000" y="3991100"/>
            <a:ext cx="1470230" cy="390400"/>
          </a:xfrm>
          <a:prstGeom prst="rect">
            <a:avLst/>
          </a:prstGeom>
          <a:noFill/>
          <a:ln>
            <a:noFill/>
          </a:ln>
        </p:spPr>
      </p:pic>
      <p:pic>
        <p:nvPicPr>
          <p:cNvPr id="172" name="Google Shape;172;p20"/>
          <p:cNvPicPr preferRelativeResize="0"/>
          <p:nvPr/>
        </p:nvPicPr>
        <p:blipFill rotWithShape="1">
          <a:blip r:embed="rId11">
            <a:alphaModFix/>
          </a:blip>
          <a:srcRect b="0" l="0" r="80783" t="0"/>
          <a:stretch/>
        </p:blipFill>
        <p:spPr>
          <a:xfrm>
            <a:off x="3743685" y="4546325"/>
            <a:ext cx="382775" cy="535200"/>
          </a:xfrm>
          <a:prstGeom prst="rect">
            <a:avLst/>
          </a:prstGeom>
          <a:noFill/>
          <a:ln>
            <a:noFill/>
          </a:ln>
        </p:spPr>
      </p:pic>
      <p:pic>
        <p:nvPicPr>
          <p:cNvPr id="173" name="Google Shape;173;p20"/>
          <p:cNvPicPr preferRelativeResize="0"/>
          <p:nvPr/>
        </p:nvPicPr>
        <p:blipFill rotWithShape="1">
          <a:blip r:embed="rId11">
            <a:alphaModFix/>
          </a:blip>
          <a:srcRect b="0" l="58316" r="0" t="0"/>
          <a:stretch/>
        </p:blipFill>
        <p:spPr>
          <a:xfrm>
            <a:off x="4126460" y="4546325"/>
            <a:ext cx="830300" cy="535200"/>
          </a:xfrm>
          <a:prstGeom prst="rect">
            <a:avLst/>
          </a:prstGeom>
          <a:noFill/>
          <a:ln>
            <a:noFill/>
          </a:ln>
        </p:spPr>
      </p:pic>
      <p:sp>
        <p:nvSpPr>
          <p:cNvPr id="174" name="Google Shape;174;p20"/>
          <p:cNvSpPr txBox="1"/>
          <p:nvPr/>
        </p:nvSpPr>
        <p:spPr>
          <a:xfrm>
            <a:off x="1927875" y="4672875"/>
            <a:ext cx="172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d’Alembertian</a:t>
            </a:r>
            <a:endParaRPr/>
          </a:p>
        </p:txBody>
      </p:sp>
      <p:sp>
        <p:nvSpPr>
          <p:cNvPr id="175" name="Google Shape;175;p20"/>
          <p:cNvSpPr txBox="1"/>
          <p:nvPr/>
        </p:nvSpPr>
        <p:spPr>
          <a:xfrm>
            <a:off x="5435125" y="4550500"/>
            <a:ext cx="188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Effect on test masses</a:t>
            </a:r>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79" name="Shape 179"/>
        <p:cNvGrpSpPr/>
        <p:nvPr/>
      </p:nvGrpSpPr>
      <p:grpSpPr>
        <a:xfrm>
          <a:off x="0" y="0"/>
          <a:ext cx="0" cy="0"/>
          <a:chOff x="0" y="0"/>
          <a:chExt cx="0" cy="0"/>
        </a:xfrm>
      </p:grpSpPr>
      <p:pic>
        <p:nvPicPr>
          <p:cNvPr id="180" name="Google Shape;180;p21"/>
          <p:cNvPicPr preferRelativeResize="0"/>
          <p:nvPr/>
        </p:nvPicPr>
        <p:blipFill>
          <a:blip r:embed="rId3">
            <a:alphaModFix/>
          </a:blip>
          <a:stretch>
            <a:fillRect/>
          </a:stretch>
        </p:blipFill>
        <p:spPr>
          <a:xfrm>
            <a:off x="805438" y="540825"/>
            <a:ext cx="6905625" cy="4541050"/>
          </a:xfrm>
          <a:prstGeom prst="rect">
            <a:avLst/>
          </a:prstGeom>
          <a:noFill/>
          <a:ln>
            <a:noFill/>
          </a:ln>
        </p:spPr>
      </p:pic>
      <p:sp>
        <p:nvSpPr>
          <p:cNvPr id="181" name="Google Shape;181;p21"/>
          <p:cNvSpPr txBox="1"/>
          <p:nvPr/>
        </p:nvSpPr>
        <p:spPr>
          <a:xfrm>
            <a:off x="866175" y="126"/>
            <a:ext cx="7125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latin typeface="Nunito ExtraBold"/>
                <a:ea typeface="Nunito ExtraBold"/>
                <a:cs typeface="Nunito ExtraBold"/>
                <a:sym typeface="Nunito ExtraBold"/>
              </a:rPr>
              <a:t>Hartle Book: Rough GW and EM analogy </a:t>
            </a:r>
            <a:endParaRPr sz="2500">
              <a:latin typeface="Nunito ExtraBold"/>
              <a:ea typeface="Nunito ExtraBold"/>
              <a:cs typeface="Nunito ExtraBold"/>
              <a:sym typeface="Nunito Ex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85" name="Shape 185"/>
        <p:cNvGrpSpPr/>
        <p:nvPr/>
      </p:nvGrpSpPr>
      <p:grpSpPr>
        <a:xfrm>
          <a:off x="0" y="0"/>
          <a:ext cx="0" cy="0"/>
          <a:chOff x="0" y="0"/>
          <a:chExt cx="0" cy="0"/>
        </a:xfrm>
      </p:grpSpPr>
      <p:sp>
        <p:nvSpPr>
          <p:cNvPr id="186" name="Google Shape;186;p22"/>
          <p:cNvSpPr/>
          <p:nvPr/>
        </p:nvSpPr>
        <p:spPr>
          <a:xfrm>
            <a:off x="6768525" y="3141225"/>
            <a:ext cx="2299800" cy="19587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87" name="Google Shape;187;p22"/>
          <p:cNvSpPr txBox="1"/>
          <p:nvPr/>
        </p:nvSpPr>
        <p:spPr>
          <a:xfrm>
            <a:off x="1219200" y="76200"/>
            <a:ext cx="6906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Generation of G.Ws = Quadrupole radiation</a:t>
            </a:r>
            <a:endParaRPr sz="2500">
              <a:solidFill>
                <a:srgbClr val="1A1A1A"/>
              </a:solidFill>
              <a:latin typeface="Nunito ExtraBold"/>
              <a:ea typeface="Nunito ExtraBold"/>
              <a:cs typeface="Nunito ExtraBold"/>
              <a:sym typeface="Nunito ExtraBold"/>
            </a:endParaRPr>
          </a:p>
        </p:txBody>
      </p:sp>
      <p:sp>
        <p:nvSpPr>
          <p:cNvPr id="188" name="Google Shape;188;p22"/>
          <p:cNvSpPr/>
          <p:nvPr/>
        </p:nvSpPr>
        <p:spPr>
          <a:xfrm>
            <a:off x="277100" y="864225"/>
            <a:ext cx="2809200" cy="372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latin typeface="Nunito"/>
              <a:ea typeface="Nunito"/>
              <a:cs typeface="Nunito"/>
              <a:sym typeface="Nunito"/>
            </a:endParaRPr>
          </a:p>
          <a:p>
            <a:pPr indent="0" lvl="0" marL="0" rtl="0" algn="ctr">
              <a:spcBef>
                <a:spcPts val="0"/>
              </a:spcBef>
              <a:spcAft>
                <a:spcPts val="0"/>
              </a:spcAft>
              <a:buNone/>
            </a:pPr>
            <a:r>
              <a:rPr b="1" lang="en" sz="1500">
                <a:solidFill>
                  <a:srgbClr val="FF0000"/>
                </a:solidFill>
                <a:latin typeface="Nunito"/>
                <a:ea typeface="Nunito"/>
                <a:cs typeface="Nunito"/>
                <a:sym typeface="Nunito"/>
              </a:rPr>
              <a:t>Including matter source term</a:t>
            </a:r>
            <a:endParaRPr b="1" sz="1500">
              <a:solidFill>
                <a:srgbClr val="FF0000"/>
              </a:solidFill>
              <a:latin typeface="Nunito"/>
              <a:ea typeface="Nunito"/>
              <a:cs typeface="Nunito"/>
              <a:sym typeface="Nunito"/>
            </a:endParaRPr>
          </a:p>
          <a:p>
            <a:pPr indent="0" lvl="0" marL="0" rtl="0" algn="ctr">
              <a:spcBef>
                <a:spcPts val="0"/>
              </a:spcBef>
              <a:spcAft>
                <a:spcPts val="0"/>
              </a:spcAft>
              <a:buNone/>
            </a:pPr>
            <a:r>
              <a:t/>
            </a:r>
            <a:endParaRPr b="1" sz="1500">
              <a:latin typeface="Nunito"/>
              <a:ea typeface="Nunito"/>
              <a:cs typeface="Nunito"/>
              <a:sym typeface="Nunito"/>
            </a:endParaRPr>
          </a:p>
        </p:txBody>
      </p:sp>
      <p:pic>
        <p:nvPicPr>
          <p:cNvPr id="189" name="Google Shape;189;p22"/>
          <p:cNvPicPr preferRelativeResize="0"/>
          <p:nvPr/>
        </p:nvPicPr>
        <p:blipFill>
          <a:blip r:embed="rId3">
            <a:alphaModFix/>
          </a:blip>
          <a:stretch>
            <a:fillRect/>
          </a:stretch>
        </p:blipFill>
        <p:spPr>
          <a:xfrm>
            <a:off x="490330" y="1462513"/>
            <a:ext cx="2382741" cy="372900"/>
          </a:xfrm>
          <a:prstGeom prst="rect">
            <a:avLst/>
          </a:prstGeom>
          <a:noFill/>
          <a:ln>
            <a:noFill/>
          </a:ln>
        </p:spPr>
      </p:pic>
      <p:sp>
        <p:nvSpPr>
          <p:cNvPr id="190" name="Google Shape;190;p22"/>
          <p:cNvSpPr/>
          <p:nvPr/>
        </p:nvSpPr>
        <p:spPr>
          <a:xfrm>
            <a:off x="3269025" y="1583600"/>
            <a:ext cx="1006200" cy="201600"/>
          </a:xfrm>
          <a:prstGeom prst="rightArrow">
            <a:avLst>
              <a:gd fmla="val 50000" name="adj1"/>
              <a:gd fmla="val 50000" name="adj2"/>
            </a:avLst>
          </a:prstGeom>
          <a:solidFill>
            <a:srgbClr val="FFFFFF"/>
          </a:solidFill>
          <a:ln cap="flat" cmpd="sng" w="9525">
            <a:solidFill>
              <a:srgbClr val="004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 name="Google Shape;191;p22"/>
          <p:cNvPicPr preferRelativeResize="0"/>
          <p:nvPr/>
        </p:nvPicPr>
        <p:blipFill>
          <a:blip r:embed="rId4">
            <a:alphaModFix/>
          </a:blip>
          <a:stretch>
            <a:fillRect/>
          </a:stretch>
        </p:blipFill>
        <p:spPr>
          <a:xfrm>
            <a:off x="4537350" y="1331275"/>
            <a:ext cx="4364050" cy="635400"/>
          </a:xfrm>
          <a:prstGeom prst="rect">
            <a:avLst/>
          </a:prstGeom>
          <a:noFill/>
          <a:ln>
            <a:noFill/>
          </a:ln>
        </p:spPr>
      </p:pic>
      <p:sp>
        <p:nvSpPr>
          <p:cNvPr id="192" name="Google Shape;192;p22"/>
          <p:cNvSpPr/>
          <p:nvPr/>
        </p:nvSpPr>
        <p:spPr>
          <a:xfrm>
            <a:off x="306125" y="2571750"/>
            <a:ext cx="2809200" cy="473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latin typeface="Nunito"/>
              <a:ea typeface="Nunito"/>
              <a:cs typeface="Nunito"/>
              <a:sym typeface="Nunito"/>
            </a:endParaRPr>
          </a:p>
          <a:p>
            <a:pPr indent="0" lvl="0" marL="0" rtl="0" algn="ctr">
              <a:spcBef>
                <a:spcPts val="0"/>
              </a:spcBef>
              <a:spcAft>
                <a:spcPts val="0"/>
              </a:spcAft>
              <a:buNone/>
            </a:pPr>
            <a:r>
              <a:rPr b="1" lang="en" sz="1500">
                <a:solidFill>
                  <a:srgbClr val="FF0000"/>
                </a:solidFill>
                <a:latin typeface="Nunito"/>
                <a:ea typeface="Nunito"/>
                <a:cs typeface="Nunito"/>
                <a:sym typeface="Nunito"/>
              </a:rPr>
              <a:t>Quadrupole Formula </a:t>
            </a:r>
            <a:endParaRPr b="1" sz="1500">
              <a:solidFill>
                <a:srgbClr val="FF0000"/>
              </a:solidFill>
              <a:latin typeface="Nunito"/>
              <a:ea typeface="Nunito"/>
              <a:cs typeface="Nunito"/>
              <a:sym typeface="Nunito"/>
            </a:endParaRPr>
          </a:p>
          <a:p>
            <a:pPr indent="0" lvl="0" marL="0" rtl="0" algn="ctr">
              <a:spcBef>
                <a:spcPts val="0"/>
              </a:spcBef>
              <a:spcAft>
                <a:spcPts val="0"/>
              </a:spcAft>
              <a:buNone/>
            </a:pPr>
            <a:r>
              <a:rPr b="1" lang="en" sz="1500">
                <a:solidFill>
                  <a:srgbClr val="FF0000"/>
                </a:solidFill>
                <a:latin typeface="Nunito"/>
                <a:ea typeface="Nunito"/>
                <a:cs typeface="Nunito"/>
                <a:sym typeface="Nunito"/>
              </a:rPr>
              <a:t>(in units c,G)</a:t>
            </a:r>
            <a:endParaRPr b="1" sz="1500">
              <a:solidFill>
                <a:srgbClr val="FF0000"/>
              </a:solidFill>
              <a:latin typeface="Nunito"/>
              <a:ea typeface="Nunito"/>
              <a:cs typeface="Nunito"/>
              <a:sym typeface="Nunito"/>
            </a:endParaRPr>
          </a:p>
          <a:p>
            <a:pPr indent="0" lvl="0" marL="0" rtl="0" algn="ctr">
              <a:spcBef>
                <a:spcPts val="0"/>
              </a:spcBef>
              <a:spcAft>
                <a:spcPts val="0"/>
              </a:spcAft>
              <a:buNone/>
            </a:pPr>
            <a:r>
              <a:t/>
            </a:r>
            <a:endParaRPr b="1" sz="1500">
              <a:latin typeface="Nunito"/>
              <a:ea typeface="Nunito"/>
              <a:cs typeface="Nunito"/>
              <a:sym typeface="Nunito"/>
            </a:endParaRPr>
          </a:p>
        </p:txBody>
      </p:sp>
      <p:pic>
        <p:nvPicPr>
          <p:cNvPr id="193" name="Google Shape;193;p22"/>
          <p:cNvPicPr preferRelativeResize="0"/>
          <p:nvPr/>
        </p:nvPicPr>
        <p:blipFill>
          <a:blip r:embed="rId5">
            <a:alphaModFix/>
          </a:blip>
          <a:stretch>
            <a:fillRect/>
          </a:stretch>
        </p:blipFill>
        <p:spPr>
          <a:xfrm>
            <a:off x="6626200" y="2563490"/>
            <a:ext cx="2363249" cy="489920"/>
          </a:xfrm>
          <a:prstGeom prst="rect">
            <a:avLst/>
          </a:prstGeom>
          <a:noFill/>
          <a:ln>
            <a:noFill/>
          </a:ln>
        </p:spPr>
      </p:pic>
      <p:pic>
        <p:nvPicPr>
          <p:cNvPr id="194" name="Google Shape;194;p22"/>
          <p:cNvPicPr preferRelativeResize="0"/>
          <p:nvPr/>
        </p:nvPicPr>
        <p:blipFill>
          <a:blip r:embed="rId6">
            <a:alphaModFix/>
          </a:blip>
          <a:stretch>
            <a:fillRect/>
          </a:stretch>
        </p:blipFill>
        <p:spPr>
          <a:xfrm>
            <a:off x="6808325" y="3371950"/>
            <a:ext cx="2219325" cy="581025"/>
          </a:xfrm>
          <a:prstGeom prst="rect">
            <a:avLst/>
          </a:prstGeom>
          <a:noFill/>
          <a:ln>
            <a:noFill/>
          </a:ln>
        </p:spPr>
      </p:pic>
      <p:pic>
        <p:nvPicPr>
          <p:cNvPr id="195" name="Google Shape;195;p22"/>
          <p:cNvPicPr preferRelativeResize="0"/>
          <p:nvPr/>
        </p:nvPicPr>
        <p:blipFill>
          <a:blip r:embed="rId7">
            <a:alphaModFix/>
          </a:blip>
          <a:stretch>
            <a:fillRect/>
          </a:stretch>
        </p:blipFill>
        <p:spPr>
          <a:xfrm>
            <a:off x="7075137" y="4133983"/>
            <a:ext cx="1771650" cy="866708"/>
          </a:xfrm>
          <a:prstGeom prst="rect">
            <a:avLst/>
          </a:prstGeom>
          <a:noFill/>
          <a:ln>
            <a:noFill/>
          </a:ln>
        </p:spPr>
      </p:pic>
      <p:sp>
        <p:nvSpPr>
          <p:cNvPr id="196" name="Google Shape;196;p22"/>
          <p:cNvSpPr txBox="1"/>
          <p:nvPr/>
        </p:nvSpPr>
        <p:spPr>
          <a:xfrm>
            <a:off x="5559250" y="4271525"/>
            <a:ext cx="1339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A1A1A"/>
                </a:solidFill>
                <a:latin typeface="Nunito SemiBold"/>
                <a:ea typeface="Nunito SemiBold"/>
                <a:cs typeface="Nunito SemiBold"/>
                <a:sym typeface="Nunito SemiBold"/>
              </a:rPr>
              <a:t>Moment of Inertia tensor</a:t>
            </a:r>
            <a:endParaRPr>
              <a:solidFill>
                <a:srgbClr val="1A1A1A"/>
              </a:solidFill>
              <a:latin typeface="Nunito SemiBold"/>
              <a:ea typeface="Nunito SemiBold"/>
              <a:cs typeface="Nunito SemiBold"/>
              <a:sym typeface="Nunito SemiBold"/>
            </a:endParaRPr>
          </a:p>
        </p:txBody>
      </p:sp>
      <p:sp>
        <p:nvSpPr>
          <p:cNvPr id="197" name="Google Shape;197;p22"/>
          <p:cNvSpPr/>
          <p:nvPr/>
        </p:nvSpPr>
        <p:spPr>
          <a:xfrm>
            <a:off x="2306950" y="3547500"/>
            <a:ext cx="566100" cy="6354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98" name="Google Shape;198;p22"/>
          <p:cNvSpPr/>
          <p:nvPr/>
        </p:nvSpPr>
        <p:spPr>
          <a:xfrm>
            <a:off x="2814775" y="2814775"/>
            <a:ext cx="3649050" cy="812525"/>
          </a:xfrm>
          <a:custGeom>
            <a:rect b="b" l="l" r="r" t="t"/>
            <a:pathLst>
              <a:path extrusionOk="0" h="32501" w="145962">
                <a:moveTo>
                  <a:pt x="0" y="32501"/>
                </a:moveTo>
                <a:cubicBezTo>
                  <a:pt x="3855" y="31215"/>
                  <a:pt x="6195" y="27210"/>
                  <a:pt x="9576" y="24956"/>
                </a:cubicBezTo>
                <a:cubicBezTo>
                  <a:pt x="16919" y="20060"/>
                  <a:pt x="24577" y="15130"/>
                  <a:pt x="33081" y="12768"/>
                </a:cubicBezTo>
                <a:cubicBezTo>
                  <a:pt x="69567" y="2634"/>
                  <a:pt x="108095" y="0"/>
                  <a:pt x="145962" y="0"/>
                </a:cubicBezTo>
              </a:path>
            </a:pathLst>
          </a:custGeom>
          <a:noFill/>
          <a:ln cap="flat" cmpd="sng" w="9525">
            <a:solidFill>
              <a:srgbClr val="0000FF"/>
            </a:solidFill>
            <a:prstDash val="solid"/>
            <a:round/>
            <a:headEnd len="med" w="med" type="none"/>
            <a:tailEnd len="med" w="med" type="none"/>
          </a:ln>
        </p:spPr>
      </p:sp>
      <p:sp>
        <p:nvSpPr>
          <p:cNvPr id="199" name="Google Shape;199;p22"/>
          <p:cNvSpPr/>
          <p:nvPr/>
        </p:nvSpPr>
        <p:spPr>
          <a:xfrm>
            <a:off x="6384025" y="2698700"/>
            <a:ext cx="161225" cy="224900"/>
          </a:xfrm>
          <a:custGeom>
            <a:rect b="b" l="l" r="r" t="t"/>
            <a:pathLst>
              <a:path extrusionOk="0" h="8996" w="6449">
                <a:moveTo>
                  <a:pt x="0" y="0"/>
                </a:moveTo>
                <a:cubicBezTo>
                  <a:pt x="2237" y="1492"/>
                  <a:pt x="6911" y="2296"/>
                  <a:pt x="6384" y="4933"/>
                </a:cubicBezTo>
                <a:cubicBezTo>
                  <a:pt x="5952" y="7096"/>
                  <a:pt x="2721" y="7436"/>
                  <a:pt x="1161" y="8996"/>
                </a:cubicBezTo>
              </a:path>
            </a:pathLst>
          </a:custGeom>
          <a:noFill/>
          <a:ln cap="flat" cmpd="sng" w="9525">
            <a:solidFill>
              <a:srgbClr val="0000FF"/>
            </a:solidFill>
            <a:prstDash val="solid"/>
            <a:round/>
            <a:headEnd len="med" w="med" type="none"/>
            <a:tailEnd len="med" w="med" type="none"/>
          </a:ln>
        </p:spPr>
      </p:sp>
      <p:sp>
        <p:nvSpPr>
          <p:cNvPr id="200" name="Google Shape;200;p22"/>
          <p:cNvSpPr txBox="1"/>
          <p:nvPr/>
        </p:nvSpPr>
        <p:spPr>
          <a:xfrm>
            <a:off x="1510500" y="4421650"/>
            <a:ext cx="306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latin typeface="Nunito SemiBold"/>
                <a:ea typeface="Nunito SemiBold"/>
                <a:cs typeface="Nunito SemiBold"/>
                <a:sym typeface="Nunito SemiBold"/>
              </a:rPr>
              <a:t>Reduced Quadrupole Moment</a:t>
            </a:r>
            <a:endParaRPr>
              <a:solidFill>
                <a:srgbClr val="0000FF"/>
              </a:solidFill>
              <a:latin typeface="Nunito SemiBold"/>
              <a:ea typeface="Nunito SemiBold"/>
              <a:cs typeface="Nunito SemiBold"/>
              <a:sym typeface="Nunito SemiBold"/>
            </a:endParaRPr>
          </a:p>
        </p:txBody>
      </p:sp>
      <p:cxnSp>
        <p:nvCxnSpPr>
          <p:cNvPr id="201" name="Google Shape;201;p22"/>
          <p:cNvCxnSpPr/>
          <p:nvPr/>
        </p:nvCxnSpPr>
        <p:spPr>
          <a:xfrm rot="10800000">
            <a:off x="2717600" y="4133975"/>
            <a:ext cx="251100" cy="331800"/>
          </a:xfrm>
          <a:prstGeom prst="straightConnector1">
            <a:avLst/>
          </a:prstGeom>
          <a:noFill/>
          <a:ln cap="flat" cmpd="sng" w="9525">
            <a:solidFill>
              <a:srgbClr val="0000FF"/>
            </a:solidFill>
            <a:prstDash val="solid"/>
            <a:round/>
            <a:headEnd len="med" w="med" type="none"/>
            <a:tailEnd len="med" w="med" type="triangle"/>
          </a:ln>
        </p:spPr>
      </p:cxnSp>
      <p:pic>
        <p:nvPicPr>
          <p:cNvPr id="202" name="Google Shape;202;p22"/>
          <p:cNvPicPr preferRelativeResize="0"/>
          <p:nvPr/>
        </p:nvPicPr>
        <p:blipFill>
          <a:blip r:embed="rId8">
            <a:alphaModFix/>
          </a:blip>
          <a:stretch>
            <a:fillRect/>
          </a:stretch>
        </p:blipFill>
        <p:spPr>
          <a:xfrm>
            <a:off x="251967" y="3547500"/>
            <a:ext cx="3528316" cy="635400"/>
          </a:xfrm>
          <a:prstGeom prst="rect">
            <a:avLst/>
          </a:prstGeom>
          <a:noFill/>
          <a:ln>
            <a:noFill/>
          </a:ln>
        </p:spPr>
      </p:pic>
      <p:sp>
        <p:nvSpPr>
          <p:cNvPr id="203" name="Google Shape;203;p22"/>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4" name="Google Shape;204;p22"/>
          <p:cNvSpPr txBox="1"/>
          <p:nvPr/>
        </p:nvSpPr>
        <p:spPr>
          <a:xfrm>
            <a:off x="4275220" y="3223863"/>
            <a:ext cx="25266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rPr>
              <a:t>Stretching and </a:t>
            </a:r>
            <a:r>
              <a:rPr lang="en" sz="1500">
                <a:solidFill>
                  <a:schemeClr val="dk1"/>
                </a:solidFill>
              </a:rPr>
              <a:t>squeezing</a:t>
            </a:r>
            <a:r>
              <a:rPr lang="en" sz="1500">
                <a:solidFill>
                  <a:schemeClr val="dk1"/>
                </a:solidFill>
              </a:rPr>
              <a:t> due to </a:t>
            </a:r>
            <a:r>
              <a:rPr lang="en" sz="1500">
                <a:solidFill>
                  <a:schemeClr val="dk1"/>
                </a:solidFill>
              </a:rPr>
              <a:t>asymmetric</a:t>
            </a:r>
            <a:r>
              <a:rPr lang="en" sz="1500">
                <a:solidFill>
                  <a:schemeClr val="dk1"/>
                </a:solidFill>
              </a:rPr>
              <a:t> mass </a:t>
            </a:r>
            <a:r>
              <a:rPr lang="en" sz="1500">
                <a:solidFill>
                  <a:schemeClr val="dk1"/>
                </a:solidFill>
              </a:rPr>
              <a:t>distribution !</a:t>
            </a:r>
            <a:endParaRPr sz="1500">
              <a:solidFill>
                <a:schemeClr val="dk1"/>
              </a:solidFill>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08" name="Shape 208"/>
        <p:cNvGrpSpPr/>
        <p:nvPr/>
      </p:nvGrpSpPr>
      <p:grpSpPr>
        <a:xfrm>
          <a:off x="0" y="0"/>
          <a:ext cx="0" cy="0"/>
          <a:chOff x="0" y="0"/>
          <a:chExt cx="0" cy="0"/>
        </a:xfrm>
      </p:grpSpPr>
      <p:sp>
        <p:nvSpPr>
          <p:cNvPr id="209" name="Google Shape;209;p23"/>
          <p:cNvSpPr txBox="1"/>
          <p:nvPr/>
        </p:nvSpPr>
        <p:spPr>
          <a:xfrm>
            <a:off x="1219200" y="76200"/>
            <a:ext cx="6906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A1A1A"/>
                </a:solidFill>
                <a:latin typeface="Nunito ExtraBold"/>
                <a:ea typeface="Nunito ExtraBold"/>
                <a:cs typeface="Nunito ExtraBold"/>
                <a:sym typeface="Nunito ExtraBold"/>
              </a:rPr>
              <a:t>Generation of G.Ws = Quadrupole radiation</a:t>
            </a:r>
            <a:endParaRPr sz="2500">
              <a:solidFill>
                <a:srgbClr val="1A1A1A"/>
              </a:solidFill>
              <a:latin typeface="Nunito ExtraBold"/>
              <a:ea typeface="Nunito ExtraBold"/>
              <a:cs typeface="Nunito ExtraBold"/>
              <a:sym typeface="Nunito ExtraBold"/>
            </a:endParaRPr>
          </a:p>
        </p:txBody>
      </p:sp>
      <p:sp>
        <p:nvSpPr>
          <p:cNvPr id="210" name="Google Shape;210;p23"/>
          <p:cNvSpPr/>
          <p:nvPr/>
        </p:nvSpPr>
        <p:spPr>
          <a:xfrm>
            <a:off x="277100" y="864225"/>
            <a:ext cx="2809200" cy="372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latin typeface="Nunito"/>
              <a:ea typeface="Nunito"/>
              <a:cs typeface="Nunito"/>
              <a:sym typeface="Nunito"/>
            </a:endParaRPr>
          </a:p>
          <a:p>
            <a:pPr indent="0" lvl="0" marL="0" rtl="0" algn="ctr">
              <a:spcBef>
                <a:spcPts val="0"/>
              </a:spcBef>
              <a:spcAft>
                <a:spcPts val="0"/>
              </a:spcAft>
              <a:buNone/>
            </a:pPr>
            <a:r>
              <a:rPr b="1" lang="en" sz="1500">
                <a:solidFill>
                  <a:srgbClr val="FF0000"/>
                </a:solidFill>
                <a:latin typeface="Nunito"/>
                <a:ea typeface="Nunito"/>
                <a:cs typeface="Nunito"/>
                <a:sym typeface="Nunito"/>
              </a:rPr>
              <a:t>Including matter source term</a:t>
            </a:r>
            <a:endParaRPr b="1" sz="1500">
              <a:solidFill>
                <a:srgbClr val="FF0000"/>
              </a:solidFill>
              <a:latin typeface="Nunito"/>
              <a:ea typeface="Nunito"/>
              <a:cs typeface="Nunito"/>
              <a:sym typeface="Nunito"/>
            </a:endParaRPr>
          </a:p>
          <a:p>
            <a:pPr indent="0" lvl="0" marL="0" rtl="0" algn="ctr">
              <a:spcBef>
                <a:spcPts val="0"/>
              </a:spcBef>
              <a:spcAft>
                <a:spcPts val="0"/>
              </a:spcAft>
              <a:buNone/>
            </a:pPr>
            <a:r>
              <a:t/>
            </a:r>
            <a:endParaRPr b="1" sz="1500">
              <a:latin typeface="Nunito"/>
              <a:ea typeface="Nunito"/>
              <a:cs typeface="Nunito"/>
              <a:sym typeface="Nunito"/>
            </a:endParaRPr>
          </a:p>
        </p:txBody>
      </p:sp>
      <p:pic>
        <p:nvPicPr>
          <p:cNvPr id="211" name="Google Shape;211;p23"/>
          <p:cNvPicPr preferRelativeResize="0"/>
          <p:nvPr/>
        </p:nvPicPr>
        <p:blipFill>
          <a:blip r:embed="rId3">
            <a:alphaModFix/>
          </a:blip>
          <a:stretch>
            <a:fillRect/>
          </a:stretch>
        </p:blipFill>
        <p:spPr>
          <a:xfrm>
            <a:off x="490330" y="1462513"/>
            <a:ext cx="2382741" cy="372900"/>
          </a:xfrm>
          <a:prstGeom prst="rect">
            <a:avLst/>
          </a:prstGeom>
          <a:noFill/>
          <a:ln>
            <a:noFill/>
          </a:ln>
        </p:spPr>
      </p:pic>
      <p:sp>
        <p:nvSpPr>
          <p:cNvPr id="212" name="Google Shape;212;p23"/>
          <p:cNvSpPr/>
          <p:nvPr/>
        </p:nvSpPr>
        <p:spPr>
          <a:xfrm>
            <a:off x="3269025" y="1583600"/>
            <a:ext cx="1006200" cy="201600"/>
          </a:xfrm>
          <a:prstGeom prst="rightArrow">
            <a:avLst>
              <a:gd fmla="val 50000" name="adj1"/>
              <a:gd fmla="val 50000" name="adj2"/>
            </a:avLst>
          </a:prstGeom>
          <a:solidFill>
            <a:srgbClr val="FFFFFF"/>
          </a:solidFill>
          <a:ln cap="flat" cmpd="sng" w="9525">
            <a:solidFill>
              <a:srgbClr val="004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 name="Google Shape;213;p23"/>
          <p:cNvPicPr preferRelativeResize="0"/>
          <p:nvPr/>
        </p:nvPicPr>
        <p:blipFill>
          <a:blip r:embed="rId4">
            <a:alphaModFix/>
          </a:blip>
          <a:stretch>
            <a:fillRect/>
          </a:stretch>
        </p:blipFill>
        <p:spPr>
          <a:xfrm>
            <a:off x="4537350" y="1331275"/>
            <a:ext cx="4364050" cy="635400"/>
          </a:xfrm>
          <a:prstGeom prst="rect">
            <a:avLst/>
          </a:prstGeom>
          <a:noFill/>
          <a:ln>
            <a:noFill/>
          </a:ln>
        </p:spPr>
      </p:pic>
      <p:sp>
        <p:nvSpPr>
          <p:cNvPr id="214" name="Google Shape;214;p23"/>
          <p:cNvSpPr/>
          <p:nvPr/>
        </p:nvSpPr>
        <p:spPr>
          <a:xfrm>
            <a:off x="306125" y="2571750"/>
            <a:ext cx="2809200" cy="473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latin typeface="Nunito"/>
              <a:ea typeface="Nunito"/>
              <a:cs typeface="Nunito"/>
              <a:sym typeface="Nunito"/>
            </a:endParaRPr>
          </a:p>
          <a:p>
            <a:pPr indent="0" lvl="0" marL="0" rtl="0" algn="ctr">
              <a:spcBef>
                <a:spcPts val="0"/>
              </a:spcBef>
              <a:spcAft>
                <a:spcPts val="0"/>
              </a:spcAft>
              <a:buNone/>
            </a:pPr>
            <a:r>
              <a:rPr b="1" lang="en" sz="1500">
                <a:solidFill>
                  <a:srgbClr val="FF0000"/>
                </a:solidFill>
                <a:latin typeface="Nunito"/>
                <a:ea typeface="Nunito"/>
                <a:cs typeface="Nunito"/>
                <a:sym typeface="Nunito"/>
              </a:rPr>
              <a:t>Quadrupole Formula </a:t>
            </a:r>
            <a:endParaRPr b="1" sz="1500">
              <a:solidFill>
                <a:srgbClr val="FF0000"/>
              </a:solidFill>
              <a:latin typeface="Nunito"/>
              <a:ea typeface="Nunito"/>
              <a:cs typeface="Nunito"/>
              <a:sym typeface="Nunito"/>
            </a:endParaRPr>
          </a:p>
          <a:p>
            <a:pPr indent="0" lvl="0" marL="0" rtl="0" algn="ctr">
              <a:spcBef>
                <a:spcPts val="0"/>
              </a:spcBef>
              <a:spcAft>
                <a:spcPts val="0"/>
              </a:spcAft>
              <a:buNone/>
            </a:pPr>
            <a:r>
              <a:rPr b="1" lang="en" sz="1500">
                <a:solidFill>
                  <a:srgbClr val="FF0000"/>
                </a:solidFill>
                <a:latin typeface="Nunito"/>
                <a:ea typeface="Nunito"/>
                <a:cs typeface="Nunito"/>
                <a:sym typeface="Nunito"/>
              </a:rPr>
              <a:t>(in units c,G)</a:t>
            </a:r>
            <a:endParaRPr b="1" sz="1500">
              <a:solidFill>
                <a:srgbClr val="FF0000"/>
              </a:solidFill>
              <a:latin typeface="Nunito"/>
              <a:ea typeface="Nunito"/>
              <a:cs typeface="Nunito"/>
              <a:sym typeface="Nunito"/>
            </a:endParaRPr>
          </a:p>
          <a:p>
            <a:pPr indent="0" lvl="0" marL="0" rtl="0" algn="ctr">
              <a:spcBef>
                <a:spcPts val="0"/>
              </a:spcBef>
              <a:spcAft>
                <a:spcPts val="0"/>
              </a:spcAft>
              <a:buNone/>
            </a:pPr>
            <a:r>
              <a:t/>
            </a:r>
            <a:endParaRPr b="1" sz="1500">
              <a:latin typeface="Nunito"/>
              <a:ea typeface="Nunito"/>
              <a:cs typeface="Nunito"/>
              <a:sym typeface="Nunito"/>
            </a:endParaRPr>
          </a:p>
        </p:txBody>
      </p:sp>
      <p:pic>
        <p:nvPicPr>
          <p:cNvPr id="215" name="Google Shape;215;p23"/>
          <p:cNvPicPr preferRelativeResize="0"/>
          <p:nvPr/>
        </p:nvPicPr>
        <p:blipFill>
          <a:blip r:embed="rId5">
            <a:alphaModFix/>
          </a:blip>
          <a:stretch>
            <a:fillRect/>
          </a:stretch>
        </p:blipFill>
        <p:spPr>
          <a:xfrm>
            <a:off x="4571992" y="2490750"/>
            <a:ext cx="3528316" cy="635400"/>
          </a:xfrm>
          <a:prstGeom prst="rect">
            <a:avLst/>
          </a:prstGeom>
          <a:noFill/>
          <a:ln>
            <a:noFill/>
          </a:ln>
        </p:spPr>
      </p:pic>
      <p:sp>
        <p:nvSpPr>
          <p:cNvPr id="216" name="Google Shape;216;p23"/>
          <p:cNvSpPr/>
          <p:nvPr/>
        </p:nvSpPr>
        <p:spPr>
          <a:xfrm>
            <a:off x="306125" y="3867150"/>
            <a:ext cx="2809200" cy="473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0000"/>
                </a:solidFill>
                <a:latin typeface="Nunito"/>
                <a:ea typeface="Nunito"/>
                <a:cs typeface="Nunito"/>
                <a:sym typeface="Nunito"/>
              </a:rPr>
              <a:t>GW Luminosity</a:t>
            </a:r>
            <a:endParaRPr b="1" sz="1500">
              <a:solidFill>
                <a:srgbClr val="FF0000"/>
              </a:solidFill>
              <a:latin typeface="Nunito"/>
              <a:ea typeface="Nunito"/>
              <a:cs typeface="Nunito"/>
              <a:sym typeface="Nunito"/>
            </a:endParaRPr>
          </a:p>
        </p:txBody>
      </p:sp>
      <p:pic>
        <p:nvPicPr>
          <p:cNvPr id="217" name="Google Shape;217;p23"/>
          <p:cNvPicPr preferRelativeResize="0"/>
          <p:nvPr/>
        </p:nvPicPr>
        <p:blipFill rotWithShape="1">
          <a:blip r:embed="rId6">
            <a:alphaModFix/>
          </a:blip>
          <a:srcRect b="36218" l="27153" r="17488" t="45421"/>
          <a:stretch/>
        </p:blipFill>
        <p:spPr>
          <a:xfrm>
            <a:off x="4693273" y="3867150"/>
            <a:ext cx="3217200" cy="600300"/>
          </a:xfrm>
          <a:prstGeom prst="roundRect">
            <a:avLst>
              <a:gd fmla="val 16667" name="adj"/>
            </a:avLst>
          </a:prstGeom>
          <a:noFill/>
          <a:ln>
            <a:noFill/>
          </a:ln>
        </p:spPr>
      </p:pic>
      <p:sp>
        <p:nvSpPr>
          <p:cNvPr id="218" name="Google Shape;218;p23"/>
          <p:cNvSpPr txBox="1"/>
          <p:nvPr>
            <p:ph idx="12" type="sldNum"/>
          </p:nvPr>
        </p:nvSpPr>
        <p:spPr>
          <a:xfrm>
            <a:off x="8782128" y="4656163"/>
            <a:ext cx="548700" cy="729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9" name="Google Shape;219;p23"/>
          <p:cNvSpPr/>
          <p:nvPr/>
        </p:nvSpPr>
        <p:spPr>
          <a:xfrm>
            <a:off x="6354825" y="3857000"/>
            <a:ext cx="224100" cy="600300"/>
          </a:xfrm>
          <a:prstGeom prst="roundRect">
            <a:avLst>
              <a:gd fmla="val 16667" name="adj"/>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tamaran Light"/>
              <a:ea typeface="Catamaran Light"/>
              <a:cs typeface="Catamaran Light"/>
              <a:sym typeface="Catamaran Light"/>
            </a:endParaRPr>
          </a:p>
        </p:txBody>
      </p:sp>
      <p:sp>
        <p:nvSpPr>
          <p:cNvPr id="220" name="Google Shape;220;p23"/>
          <p:cNvSpPr txBox="1"/>
          <p:nvPr/>
        </p:nvSpPr>
        <p:spPr>
          <a:xfrm>
            <a:off x="681625" y="4656175"/>
            <a:ext cx="749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Energy carried away by GWs per second ~ Peak luminosity @ BH merger : </a:t>
            </a:r>
            <a:r>
              <a:rPr b="1" lang="en"/>
              <a:t>10</a:t>
            </a:r>
            <a:r>
              <a:rPr b="1" baseline="30000" lang="en"/>
              <a:t>50</a:t>
            </a:r>
            <a:r>
              <a:rPr b="1" lang="en"/>
              <a:t> watts!!!</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