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1pPr>
    <a:lvl2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2pPr>
    <a:lvl3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3pPr>
    <a:lvl4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4pPr>
    <a:lvl5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5pPr>
    <a:lvl6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6pPr>
    <a:lvl7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7pPr>
    <a:lvl8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8pPr>
    <a:lvl9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50"/>
          </a:xfrm>
          <a:prstGeom prst="rect">
            <a:avLst/>
          </a:prstGeom>
        </p:spPr>
        <p:txBody>
          <a:bodyPr/>
          <a:lstStyle/>
          <a:p>
            <a:pPr/>
            <a:r>
              <a:t>Slide Title</a:t>
            </a:r>
          </a:p>
        </p:txBody>
      </p:sp>
      <p:sp>
        <p:nvSpPr>
          <p:cNvPr id="100"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Agenda Subtitle</a:t>
            </a:r>
          </a:p>
          <a:p>
            <a:pPr lvl="1"/>
            <a:r>
              <a:t/>
            </a:r>
          </a:p>
          <a:p>
            <a:pPr lvl="2"/>
            <a:r>
              <a:t/>
            </a:r>
          </a:p>
          <a:p>
            <a:pPr lvl="3"/>
            <a:r>
              <a:t/>
            </a:r>
          </a:p>
          <a:p>
            <a:pPr lvl="4"/>
            <a:r>
              <a:t/>
            </a:r>
          </a:p>
        </p:txBody>
      </p:sp>
      <p:sp>
        <p:nvSpPr>
          <p:cNvPr id="110" name="Body Level One…"/>
          <p:cNvSpPr txBox="1"/>
          <p:nvPr>
            <p:ph type="body" idx="21" hasCustomPrompt="1"/>
          </p:nvPr>
        </p:nvSpPr>
        <p:spPr>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Body Level One…"/>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36" name="Body Level One…"/>
          <p:cNvSpPr txBox="1"/>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“Notable Quote”</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numCol="1" spcCol="38100">
            <a:noAutofit/>
          </a:bodyPr>
          <a:lstStyle/>
          <a:p>
            <a:pPr/>
          </a:p>
        </p:txBody>
      </p:sp>
      <p:sp>
        <p:nvSpPr>
          <p:cNvPr id="145" name="Bowl with salmon cakes, salad and houmous "/>
          <p:cNvSpPr/>
          <p:nvPr>
            <p:ph type="pic" sz="half" idx="22"/>
          </p:nvPr>
        </p:nvSpPr>
        <p:spPr>
          <a:xfrm>
            <a:off x="13500100" y="3978275"/>
            <a:ext cx="10439400" cy="12150181"/>
          </a:xfrm>
          <a:prstGeom prst="rect">
            <a:avLst/>
          </a:prstGeom>
        </p:spPr>
        <p:txBody>
          <a:bodyPr lIns="91439" tIns="45719" rIns="91439" bIns="45719" numCol="1" spcCol="38100">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numCol="1" spcCol="38100">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numCol="1" spcCol="38100">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p:cNvSpPr/>
          <p:nvPr>
            <p:ph type="pic" idx="21"/>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1079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61"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62" name="Bowl of pappardelle pasta with parsley butter, roasted hazelnuts and shaved parmesan cheese"/>
          <p:cNvSpPr/>
          <p:nvPr>
            <p:ph type="pic" idx="22"/>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72"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82"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png"/><Relationship Id="rId3" Type="http://schemas.openxmlformats.org/officeDocument/2006/relationships/image" Target="../media/image3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png"/><Relationship Id="rId3" Type="http://schemas.openxmlformats.org/officeDocument/2006/relationships/image" Target="../media/image3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 Id="rId3" Type="http://schemas.openxmlformats.org/officeDocument/2006/relationships/image" Target="../media/image3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5.png"/><Relationship Id="rId3" Type="http://schemas.openxmlformats.org/officeDocument/2006/relationships/image" Target="../media/image3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7.png"/><Relationship Id="rId3" Type="http://schemas.openxmlformats.org/officeDocument/2006/relationships/image" Target="../media/image3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png"/><Relationship Id="rId3" Type="http://schemas.openxmlformats.org/officeDocument/2006/relationships/image" Target="../media/image4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png"/><Relationship Id="rId3" Type="http://schemas.openxmlformats.org/officeDocument/2006/relationships/image" Target="../media/image1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uvendu Giri , IFJ PAN"/>
          <p:cNvSpPr txBox="1"/>
          <p:nvPr>
            <p:ph type="body" sz="quarter" idx="1"/>
          </p:nvPr>
        </p:nvSpPr>
        <p:spPr>
          <a:xfrm>
            <a:off x="838091" y="6103487"/>
            <a:ext cx="21971002" cy="636980"/>
          </a:xfrm>
          <a:prstGeom prst="rect">
            <a:avLst/>
          </a:prstGeom>
        </p:spPr>
        <p:txBody>
          <a:bodyPr/>
          <a:lstStyle/>
          <a:p>
            <a:pPr/>
            <a:r>
              <a:t>Suvendu Giri , IFJ PAN</a:t>
            </a:r>
          </a:p>
        </p:txBody>
      </p:sp>
      <p:sp>
        <p:nvSpPr>
          <p:cNvPr id="172" name="Gamma-ray Astrophysics"/>
          <p:cNvSpPr txBox="1"/>
          <p:nvPr>
            <p:ph type="title"/>
          </p:nvPr>
        </p:nvSpPr>
        <p:spPr>
          <a:xfrm>
            <a:off x="607833" y="249415"/>
            <a:ext cx="21971006" cy="4648203"/>
          </a:xfrm>
          <a:prstGeom prst="rect">
            <a:avLst/>
          </a:prstGeom>
        </p:spPr>
        <p:txBody>
          <a:bodyPr/>
          <a:lstStyle>
            <a:lvl1pPr>
              <a:defRPr spc="-300"/>
            </a:lvl1pPr>
          </a:lstStyle>
          <a:p>
            <a:pPr/>
            <a:r>
              <a:t>Gamma-ray Astrophysics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Screenshot 2026-05-28 at 8.46.37 AM.png" descr="Screenshot 2026-05-28 at 8.46.37 AM.png"/>
          <p:cNvPicPr>
            <a:picLocks noChangeAspect="1"/>
          </p:cNvPicPr>
          <p:nvPr/>
        </p:nvPicPr>
        <p:blipFill>
          <a:blip r:embed="rId2">
            <a:extLst/>
          </a:blip>
          <a:stretch>
            <a:fillRect/>
          </a:stretch>
        </p:blipFill>
        <p:spPr>
          <a:xfrm>
            <a:off x="197964" y="3200813"/>
            <a:ext cx="12559711" cy="8086198"/>
          </a:xfrm>
          <a:prstGeom prst="rect">
            <a:avLst/>
          </a:prstGeom>
          <a:ln w="12700">
            <a:miter lim="400000"/>
          </a:ln>
        </p:spPr>
      </p:pic>
      <p:pic>
        <p:nvPicPr>
          <p:cNvPr id="261" name="Screenshot 2026-05-28 at 8.48.03 AM.png" descr="Screenshot 2026-05-28 at 8.48.03 AM.png"/>
          <p:cNvPicPr>
            <a:picLocks noChangeAspect="1"/>
          </p:cNvPicPr>
          <p:nvPr/>
        </p:nvPicPr>
        <p:blipFill>
          <a:blip r:embed="rId3">
            <a:extLst/>
          </a:blip>
          <a:stretch>
            <a:fillRect/>
          </a:stretch>
        </p:blipFill>
        <p:spPr>
          <a:xfrm>
            <a:off x="12272696" y="3307701"/>
            <a:ext cx="12559710" cy="7872422"/>
          </a:xfrm>
          <a:prstGeom prst="rect">
            <a:avLst/>
          </a:prstGeom>
          <a:ln w="12700">
            <a:miter lim="400000"/>
          </a:ln>
        </p:spPr>
      </p:pic>
      <p:sp>
        <p:nvSpPr>
          <p:cNvPr id="262" name="Observing from the Ground"/>
          <p:cNvSpPr txBox="1"/>
          <p:nvPr/>
        </p:nvSpPr>
        <p:spPr>
          <a:xfrm>
            <a:off x="7892071" y="1319097"/>
            <a:ext cx="7556298"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Observing from the Ground</a:t>
            </a:r>
          </a:p>
        </p:txBody>
      </p:sp>
      <p:sp>
        <p:nvSpPr>
          <p:cNvPr id="263" name="9"/>
          <p:cNvSpPr txBox="1"/>
          <p:nvPr/>
        </p:nvSpPr>
        <p:spPr>
          <a:xfrm>
            <a:off x="23779663" y="214569"/>
            <a:ext cx="453238"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9</a:t>
            </a:r>
          </a:p>
        </p:txBody>
      </p:sp>
      <p:sp>
        <p:nvSpPr>
          <p:cNvPr id="264" name="CTAO"/>
          <p:cNvSpPr txBox="1"/>
          <p:nvPr/>
        </p:nvSpPr>
        <p:spPr>
          <a:xfrm>
            <a:off x="11933484" y="6718300"/>
            <a:ext cx="517030"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1200">
                <a:latin typeface="Times Roman"/>
                <a:ea typeface="Times Roman"/>
                <a:cs typeface="Times Roman"/>
                <a:sym typeface="Times Roman"/>
              </a:defRPr>
            </a:lvl1pPr>
          </a:lstStyle>
          <a:p>
            <a:pPr/>
            <a:r>
              <a:t>CTAO</a:t>
            </a:r>
          </a:p>
        </p:txBody>
      </p:sp>
      <p:pic>
        <p:nvPicPr>
          <p:cNvPr id="265" name="Screenshot 2026-05-28 at 9.37.49 PM.png" descr="Screenshot 2026-05-28 at 9.37.49 PM.png"/>
          <p:cNvPicPr>
            <a:picLocks noChangeAspect="1"/>
          </p:cNvPicPr>
          <p:nvPr/>
        </p:nvPicPr>
        <p:blipFill>
          <a:blip r:embed="rId4">
            <a:extLst/>
          </a:blip>
          <a:stretch>
            <a:fillRect/>
          </a:stretch>
        </p:blipFill>
        <p:spPr>
          <a:xfrm>
            <a:off x="19866517" y="6909372"/>
            <a:ext cx="2872139" cy="669079"/>
          </a:xfrm>
          <a:prstGeom prst="rect">
            <a:avLst/>
          </a:prstGeom>
          <a:ln w="12700">
            <a:miter lim="400000"/>
          </a:ln>
        </p:spPr>
      </p:pic>
      <p:pic>
        <p:nvPicPr>
          <p:cNvPr id="266" name="Screenshot 2026-05-28 at 9.37.49 PM.png" descr="Screenshot 2026-05-28 at 9.37.49 PM.png"/>
          <p:cNvPicPr>
            <a:picLocks noChangeAspect="1"/>
          </p:cNvPicPr>
          <p:nvPr/>
        </p:nvPicPr>
        <p:blipFill>
          <a:blip r:embed="rId4">
            <a:extLst/>
          </a:blip>
          <a:stretch>
            <a:fillRect/>
          </a:stretch>
        </p:blipFill>
        <p:spPr>
          <a:xfrm>
            <a:off x="21234158" y="6909372"/>
            <a:ext cx="2872139" cy="669079"/>
          </a:xfrm>
          <a:prstGeom prst="rect">
            <a:avLst/>
          </a:prstGeom>
          <a:ln w="12700">
            <a:miter lim="400000"/>
          </a:ln>
        </p:spPr>
      </p:pic>
      <p:pic>
        <p:nvPicPr>
          <p:cNvPr id="267" name="Screenshot 2026-05-28 at 9.37.00 PM.png" descr="Screenshot 2026-05-28 at 9.37.00 PM.png"/>
          <p:cNvPicPr>
            <a:picLocks noChangeAspect="1"/>
          </p:cNvPicPr>
          <p:nvPr/>
        </p:nvPicPr>
        <p:blipFill>
          <a:blip r:embed="rId5">
            <a:extLst/>
          </a:blip>
          <a:stretch>
            <a:fillRect/>
          </a:stretch>
        </p:blipFill>
        <p:spPr>
          <a:xfrm>
            <a:off x="19186912" y="3347761"/>
            <a:ext cx="6644274" cy="3653725"/>
          </a:xfrm>
          <a:prstGeom prst="rect">
            <a:avLst/>
          </a:prstGeom>
          <a:ln w="12700">
            <a:miter lim="400000"/>
          </a:ln>
        </p:spPr>
      </p:pic>
      <p:sp>
        <p:nvSpPr>
          <p:cNvPr id="268" name="CTAO"/>
          <p:cNvSpPr txBox="1"/>
          <p:nvPr/>
        </p:nvSpPr>
        <p:spPr>
          <a:xfrm>
            <a:off x="23284975" y="6988362"/>
            <a:ext cx="1009956" cy="511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pPr/>
            <a:r>
              <a:t>CTAO</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Imaging Atmospheric Cherenkov telescopes (IACT) :"/>
          <p:cNvSpPr txBox="1"/>
          <p:nvPr/>
        </p:nvSpPr>
        <p:spPr>
          <a:xfrm>
            <a:off x="546938" y="927665"/>
            <a:ext cx="14927581"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600" indent="-609600">
              <a:buSzPct val="123000"/>
              <a:buChar char="•"/>
            </a:lvl1pPr>
          </a:lstStyle>
          <a:p>
            <a:pPr/>
            <a:r>
              <a:t>Imaging Atmospheric Cherenkov telescopes (IACT) :</a:t>
            </a:r>
          </a:p>
        </p:txBody>
      </p:sp>
      <p:sp>
        <p:nvSpPr>
          <p:cNvPr id="271" name="1970s and 1980s some advanced made …"/>
          <p:cNvSpPr txBox="1"/>
          <p:nvPr/>
        </p:nvSpPr>
        <p:spPr>
          <a:xfrm>
            <a:off x="754168" y="2620043"/>
            <a:ext cx="9255735"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1970s and 1980s some advanced made … </a:t>
            </a:r>
          </a:p>
        </p:txBody>
      </p:sp>
      <p:sp>
        <p:nvSpPr>
          <p:cNvPr id="272" name="An array of PMTs in the focal plane of the mirror capable of"/>
          <p:cNvSpPr txBox="1"/>
          <p:nvPr/>
        </p:nvSpPr>
        <p:spPr>
          <a:xfrm>
            <a:off x="381845" y="3705123"/>
            <a:ext cx="12455284"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An array of PMTs in the focal plane of the mirror capable of</a:t>
            </a:r>
          </a:p>
        </p:txBody>
      </p:sp>
      <p:sp>
        <p:nvSpPr>
          <p:cNvPr id="273" name="- Improvement of angular resolution"/>
          <p:cNvSpPr txBox="1"/>
          <p:nvPr/>
        </p:nvSpPr>
        <p:spPr>
          <a:xfrm>
            <a:off x="385760" y="6321393"/>
            <a:ext cx="7870000" cy="647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 Improvement of angular resolution  </a:t>
            </a:r>
          </a:p>
        </p:txBody>
      </p:sp>
      <p:sp>
        <p:nvSpPr>
          <p:cNvPr id="274" name="- 1989 , discovery of Crab Nebula in TeV gamma rays"/>
          <p:cNvSpPr txBox="1"/>
          <p:nvPr/>
        </p:nvSpPr>
        <p:spPr>
          <a:xfrm>
            <a:off x="385759" y="7110015"/>
            <a:ext cx="11298861"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- 1989 , discovery of Crab Nebula in TeV gamma rays</a:t>
            </a:r>
          </a:p>
        </p:txBody>
      </p:sp>
      <p:sp>
        <p:nvSpPr>
          <p:cNvPr id="275" name="- Look like a ellipse"/>
          <p:cNvSpPr txBox="1"/>
          <p:nvPr/>
        </p:nvSpPr>
        <p:spPr>
          <a:xfrm>
            <a:off x="385759" y="5532768"/>
            <a:ext cx="4152622"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 Look like a ellipse</a:t>
            </a:r>
          </a:p>
        </p:txBody>
      </p:sp>
      <p:pic>
        <p:nvPicPr>
          <p:cNvPr id="276" name="Screenshot 2026-05-28 at 9.46.42 AM.png" descr="Screenshot 2026-05-28 at 9.46.42 AM.png"/>
          <p:cNvPicPr>
            <a:picLocks noChangeAspect="1"/>
          </p:cNvPicPr>
          <p:nvPr/>
        </p:nvPicPr>
        <p:blipFill>
          <a:blip r:embed="rId2">
            <a:extLst/>
          </a:blip>
          <a:stretch>
            <a:fillRect/>
          </a:stretch>
        </p:blipFill>
        <p:spPr>
          <a:xfrm>
            <a:off x="13269802" y="2107637"/>
            <a:ext cx="11477156" cy="10652002"/>
          </a:xfrm>
          <a:prstGeom prst="rect">
            <a:avLst/>
          </a:prstGeom>
          <a:ln w="12700">
            <a:miter lim="400000"/>
          </a:ln>
        </p:spPr>
      </p:pic>
      <p:sp>
        <p:nvSpPr>
          <p:cNvPr id="277" name="resolving the, cherenkov image of EAS"/>
          <p:cNvSpPr txBox="1"/>
          <p:nvPr/>
        </p:nvSpPr>
        <p:spPr>
          <a:xfrm>
            <a:off x="362734" y="4470717"/>
            <a:ext cx="8330503"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resolving the, cherenkov image of EAS </a:t>
            </a:r>
          </a:p>
        </p:txBody>
      </p:sp>
      <p:sp>
        <p:nvSpPr>
          <p:cNvPr id="278" name="( Whipple Telescope )"/>
          <p:cNvSpPr txBox="1"/>
          <p:nvPr/>
        </p:nvSpPr>
        <p:spPr>
          <a:xfrm>
            <a:off x="706701" y="7852582"/>
            <a:ext cx="4709453"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 Whipple Telescope ) </a:t>
            </a:r>
          </a:p>
        </p:txBody>
      </p:sp>
      <p:sp>
        <p:nvSpPr>
          <p:cNvPr id="279" name="A schematic view of stereoscopic observations of  imaging telescopes."/>
          <p:cNvSpPr txBox="1"/>
          <p:nvPr/>
        </p:nvSpPr>
        <p:spPr>
          <a:xfrm>
            <a:off x="12220864" y="12936011"/>
            <a:ext cx="11142902"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55168" indent="-355168" defTabSz="12700">
              <a:lnSpc>
                <a:spcPct val="100000"/>
              </a:lnSpc>
              <a:spcBef>
                <a:spcPts val="0"/>
              </a:spcBef>
              <a:buSzPct val="123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latin typeface="+mn-lt"/>
                <a:ea typeface="+mn-ea"/>
                <a:cs typeface="+mn-cs"/>
                <a:sym typeface="Helvetica"/>
              </a:defRPr>
            </a:lvl1pPr>
          </a:lstStyle>
          <a:p>
            <a:pPr/>
            <a:r>
              <a:t>A schematic view of stereoscopic observations of  imaging telescopes.</a:t>
            </a:r>
          </a:p>
        </p:txBody>
      </p:sp>
      <p:pic>
        <p:nvPicPr>
          <p:cNvPr id="280" name="Screenshot 2026-05-28 at 9.29.04 AM.png" descr="Screenshot 2026-05-28 at 9.29.04 AM.png"/>
          <p:cNvPicPr>
            <a:picLocks noChangeAspect="1"/>
          </p:cNvPicPr>
          <p:nvPr/>
        </p:nvPicPr>
        <p:blipFill>
          <a:blip r:embed="rId3">
            <a:extLst/>
          </a:blip>
          <a:stretch>
            <a:fillRect/>
          </a:stretch>
        </p:blipFill>
        <p:spPr>
          <a:xfrm>
            <a:off x="4572682" y="8687262"/>
            <a:ext cx="6876093" cy="4763930"/>
          </a:xfrm>
          <a:prstGeom prst="rect">
            <a:avLst/>
          </a:prstGeom>
          <a:ln w="12700">
            <a:miter lim="400000"/>
          </a:ln>
        </p:spPr>
      </p:pic>
      <p:sp>
        <p:nvSpPr>
          <p:cNvPr id="281" name="10"/>
          <p:cNvSpPr txBox="1"/>
          <p:nvPr/>
        </p:nvSpPr>
        <p:spPr>
          <a:xfrm>
            <a:off x="23411254" y="7339"/>
            <a:ext cx="792176"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EAS Array"/>
          <p:cNvSpPr txBox="1"/>
          <p:nvPr/>
        </p:nvSpPr>
        <p:spPr>
          <a:xfrm>
            <a:off x="523912" y="513206"/>
            <a:ext cx="3277516"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lvl1pPr>
          </a:lstStyle>
          <a:p>
            <a:pPr/>
            <a:r>
              <a:t> EAS Array</a:t>
            </a:r>
          </a:p>
        </p:txBody>
      </p:sp>
      <p:sp>
        <p:nvSpPr>
          <p:cNvPr id="284" name="- the primary particle is determined by measuring the relative arrival time of the EAS"/>
          <p:cNvSpPr txBox="1"/>
          <p:nvPr/>
        </p:nvSpPr>
        <p:spPr>
          <a:xfrm>
            <a:off x="178531" y="2364907"/>
            <a:ext cx="15748407" cy="5851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 the primary particle is determined by measuring the relative arrival time of the EAS</a:t>
            </a:r>
          </a:p>
        </p:txBody>
      </p:sp>
      <p:sp>
        <p:nvSpPr>
          <p:cNvPr id="285" name="- to reconstruct the direction and energy of the primary particle the shower core should be contained within the complete detector and many measurements of the pulse height and arrival time should be made across the EAS."/>
          <p:cNvSpPr txBox="1"/>
          <p:nvPr/>
        </p:nvSpPr>
        <p:spPr>
          <a:xfrm>
            <a:off x="169785" y="3620001"/>
            <a:ext cx="22839579" cy="10321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 to reconstruct the direction and energy of the primary particle the shower core should be contained within the complete detector and many measurements of the pulse height and arrival time should be made across the EAS.</a:t>
            </a:r>
          </a:p>
        </p:txBody>
      </p:sp>
      <p:sp>
        <p:nvSpPr>
          <p:cNvPr id="286" name="- leads concept of the EAS array"/>
          <p:cNvSpPr txBox="1"/>
          <p:nvPr/>
        </p:nvSpPr>
        <p:spPr>
          <a:xfrm>
            <a:off x="178530" y="5031035"/>
            <a:ext cx="6199633" cy="585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 leads concept of the EAS array</a:t>
            </a:r>
          </a:p>
        </p:txBody>
      </p:sp>
      <p:sp>
        <p:nvSpPr>
          <p:cNvPr id="287" name="- Individual detectors may be wire chambers, scintillation detectors or water Cherenkov detectors."/>
          <p:cNvSpPr txBox="1"/>
          <p:nvPr/>
        </p:nvSpPr>
        <p:spPr>
          <a:xfrm>
            <a:off x="132479" y="5995123"/>
            <a:ext cx="18456212" cy="585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 Individual detectors may be wire chambers, scintillation detectors or water Cherenkov detectors.</a:t>
            </a:r>
          </a:p>
        </p:txBody>
      </p:sp>
      <p:pic>
        <p:nvPicPr>
          <p:cNvPr id="288" name="Screenshot 2026-05-28 at 10.19.04 AM.png" descr="Screenshot 2026-05-28 at 10.19.04 AM.png"/>
          <p:cNvPicPr>
            <a:picLocks noChangeAspect="1"/>
          </p:cNvPicPr>
          <p:nvPr/>
        </p:nvPicPr>
        <p:blipFill>
          <a:blip r:embed="rId2">
            <a:extLst/>
          </a:blip>
          <a:stretch>
            <a:fillRect/>
          </a:stretch>
        </p:blipFill>
        <p:spPr>
          <a:xfrm>
            <a:off x="1116898" y="7512956"/>
            <a:ext cx="8955610" cy="4992721"/>
          </a:xfrm>
          <a:prstGeom prst="rect">
            <a:avLst/>
          </a:prstGeom>
          <a:ln w="12700">
            <a:miter lim="400000"/>
          </a:ln>
        </p:spPr>
      </p:pic>
      <p:sp>
        <p:nvSpPr>
          <p:cNvPr id="289" name="HAWC"/>
          <p:cNvSpPr txBox="1"/>
          <p:nvPr/>
        </p:nvSpPr>
        <p:spPr>
          <a:xfrm>
            <a:off x="3770507" y="12757113"/>
            <a:ext cx="2054733" cy="609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598" indent="-609598">
              <a:buSzPct val="123000"/>
              <a:buChar char="•"/>
              <a:defRPr sz="3500"/>
            </a:lvl1pPr>
          </a:lstStyle>
          <a:p>
            <a:pPr/>
            <a:r>
              <a:t>HAWC</a:t>
            </a:r>
          </a:p>
        </p:txBody>
      </p:sp>
      <p:pic>
        <p:nvPicPr>
          <p:cNvPr id="290" name="Screenshot 2026-05-28 at 10.23.37 AM.png" descr="Screenshot 2026-05-28 at 10.23.37 AM.png"/>
          <p:cNvPicPr>
            <a:picLocks noChangeAspect="1"/>
          </p:cNvPicPr>
          <p:nvPr/>
        </p:nvPicPr>
        <p:blipFill>
          <a:blip r:embed="rId3">
            <a:extLst/>
          </a:blip>
          <a:stretch>
            <a:fillRect/>
          </a:stretch>
        </p:blipFill>
        <p:spPr>
          <a:xfrm>
            <a:off x="11135465" y="7641259"/>
            <a:ext cx="10341807" cy="4736114"/>
          </a:xfrm>
          <a:prstGeom prst="rect">
            <a:avLst/>
          </a:prstGeom>
          <a:ln w="12700">
            <a:miter lim="400000"/>
          </a:ln>
        </p:spPr>
      </p:pic>
      <p:sp>
        <p:nvSpPr>
          <p:cNvPr id="291" name="LHAASO"/>
          <p:cNvSpPr txBox="1"/>
          <p:nvPr/>
        </p:nvSpPr>
        <p:spPr>
          <a:xfrm>
            <a:off x="14799721" y="12757113"/>
            <a:ext cx="2493899" cy="609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598" indent="-609598">
              <a:buSzPct val="123000"/>
              <a:buChar char="•"/>
              <a:defRPr sz="3500"/>
            </a:lvl1pPr>
          </a:lstStyle>
          <a:p>
            <a:pPr/>
            <a:r>
              <a:t>LHAASO</a:t>
            </a:r>
          </a:p>
        </p:txBody>
      </p:sp>
      <p:sp>
        <p:nvSpPr>
          <p:cNvPr id="292" name="11"/>
          <p:cNvSpPr txBox="1"/>
          <p:nvPr/>
        </p:nvSpPr>
        <p:spPr>
          <a:xfrm>
            <a:off x="23457306" y="30364"/>
            <a:ext cx="792176"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IACT vs EAS Array"/>
          <p:cNvSpPr txBox="1"/>
          <p:nvPr/>
        </p:nvSpPr>
        <p:spPr>
          <a:xfrm>
            <a:off x="7822996" y="1701138"/>
            <a:ext cx="5170933"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IACT vs EAS Array</a:t>
            </a:r>
          </a:p>
        </p:txBody>
      </p:sp>
      <p:sp>
        <p:nvSpPr>
          <p:cNvPr id="295" name="IACTs have significantly better angular and energy resolutions than the EAS arrays"/>
          <p:cNvSpPr txBox="1"/>
          <p:nvPr/>
        </p:nvSpPr>
        <p:spPr>
          <a:xfrm>
            <a:off x="270632" y="3997474"/>
            <a:ext cx="15668969" cy="585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3300"/>
            </a:lvl1pPr>
          </a:lstStyle>
          <a:p>
            <a:pPr/>
            <a:r>
              <a:t>IACTs have significantly better angular and energy resolutions than the EAS arrays</a:t>
            </a:r>
          </a:p>
        </p:txBody>
      </p:sp>
      <p:sp>
        <p:nvSpPr>
          <p:cNvPr id="296" name="the attenuation length of Cherenkov light in the atmosphere is much greater than the attenuation length of particles the energy threshold of IACTs is typically lower than that of an EAS array."/>
          <p:cNvSpPr txBox="1"/>
          <p:nvPr/>
        </p:nvSpPr>
        <p:spPr>
          <a:xfrm>
            <a:off x="-1226026" y="5057973"/>
            <a:ext cx="24790888" cy="10321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marL="1600200" indent="-228600">
              <a:buSzPct val="100000"/>
              <a:buChar char="•"/>
              <a:defRPr sz="3300"/>
            </a:pPr>
            <a:r>
              <a:t> the attenuation length of Cherenkov light in the atmosphere is much greater than the attenuation length of particles the energy threshold of IACTs is typically lower than that of an EAS array.</a:t>
            </a:r>
          </a:p>
        </p:txBody>
      </p:sp>
      <p:sp>
        <p:nvSpPr>
          <p:cNvPr id="297" name="IACT arrays give excellent background rejection both at the hardware (trigger) level rejecting the ‘diffuse’ images of cosmic ray"/>
          <p:cNvSpPr txBox="1"/>
          <p:nvPr/>
        </p:nvSpPr>
        <p:spPr>
          <a:xfrm>
            <a:off x="138111" y="6388329"/>
            <a:ext cx="24106519" cy="585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19100" indent="-419100">
              <a:buSzPct val="123000"/>
              <a:buChar char="•"/>
              <a:defRPr sz="3300"/>
            </a:lvl1pPr>
          </a:lstStyle>
          <a:p>
            <a:pPr/>
            <a:r>
              <a:t>IACT arrays give excellent background rejection both at the hardware (trigger) level rejecting the ‘diffuse’ images of cosmic ray</a:t>
            </a:r>
          </a:p>
        </p:txBody>
      </p:sp>
      <p:sp>
        <p:nvSpPr>
          <p:cNvPr id="298" name="showers as well as local muons and at the software level based on the analysis of image parameters from stereoscopic reproduction"/>
          <p:cNvSpPr txBox="1"/>
          <p:nvPr/>
        </p:nvSpPr>
        <p:spPr>
          <a:xfrm>
            <a:off x="133045" y="7043094"/>
            <a:ext cx="24117911" cy="572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showers as well as local muons and at the software level based on the analysis of image parameters from stereoscopic reproduction</a:t>
            </a:r>
          </a:p>
        </p:txBody>
      </p:sp>
      <p:sp>
        <p:nvSpPr>
          <p:cNvPr id="299" name="For point sources, this gives a much higher significance per unit observing time (  30σ/   for HESS and VERITAS) compared with water Cherenkov experiments (∼0.3σ/   for HAWC)"/>
          <p:cNvSpPr txBox="1"/>
          <p:nvPr/>
        </p:nvSpPr>
        <p:spPr>
          <a:xfrm>
            <a:off x="-25401" y="7685514"/>
            <a:ext cx="24434801" cy="1334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defRPr sz="3300"/>
            </a:pPr>
            <a:r>
              <a:t> For point sources, this gives a much higher significance per unit observing time ( </a:t>
            </a:r>
            <a14:m>
              <m:oMath>
                <m:r>
                  <a:rPr xmlns:a="http://schemas.openxmlformats.org/drawingml/2006/main" sz="3900" i="1">
                    <a:solidFill>
                      <a:srgbClr val="000000"/>
                    </a:solidFill>
                    <a:latin typeface="Cambria Math" panose="02040503050406030204" pitchFamily="18" charset="0"/>
                  </a:rPr>
                  <m:t>≥</m:t>
                </m:r>
              </m:oMath>
            </a14:m>
            <a:r>
              <a:t>30σ/ </a:t>
            </a:r>
            <a14:m>
              <m:oMath>
                <m:rad>
                  <m:radPr>
                    <m:ctrlPr>
                      <a:rPr xmlns:a="http://schemas.openxmlformats.org/drawingml/2006/main" sz="3900" i="1">
                        <a:solidFill>
                          <a:srgbClr val="000000"/>
                        </a:solidFill>
                        <a:latin typeface="Cambria Math" panose="02040503050406030204" pitchFamily="18" charset="0"/>
                      </a:rPr>
                    </m:ctrlPr>
                    <m:degHide m:val="on"/>
                  </m:radPr>
                  <m:deg/>
                  <m:e>
                    <m:r>
                      <a:rPr xmlns:a="http://schemas.openxmlformats.org/drawingml/2006/main" sz="3900" i="1">
                        <a:solidFill>
                          <a:srgbClr val="000000"/>
                        </a:solidFill>
                        <a:latin typeface="Cambria Math" panose="02040503050406030204" pitchFamily="18" charset="0"/>
                      </a:rPr>
                      <m:t>h</m:t>
                    </m:r>
                  </m:e>
                </m:rad>
                <m:r>
                  <a:rPr xmlns:a="http://schemas.openxmlformats.org/drawingml/2006/main" sz="3900" i="1">
                    <a:solidFill>
                      <a:srgbClr val="000000"/>
                    </a:solidFill>
                    <a:latin typeface="Cambria Math" panose="02040503050406030204" pitchFamily="18" charset="0"/>
                  </a:rPr>
                  <m:t>r</m:t>
                </m:r>
              </m:oMath>
            </a14:m>
            <a:r>
              <a:t> for HESS and VERITAS) compared with water Cherenkov experiments (∼0.3σ/ </a:t>
            </a:r>
            <a14:m>
              <m:oMath>
                <m:rad>
                  <m:radPr>
                    <m:ctrlPr>
                      <a:rPr xmlns:a="http://schemas.openxmlformats.org/drawingml/2006/main" sz="3900" i="1">
                        <a:solidFill>
                          <a:srgbClr val="000000"/>
                        </a:solidFill>
                        <a:latin typeface="Cambria Math" panose="02040503050406030204" pitchFamily="18" charset="0"/>
                      </a:rPr>
                    </m:ctrlPr>
                    <m:degHide m:val="on"/>
                  </m:radPr>
                  <m:deg/>
                  <m:e>
                    <m:r>
                      <a:rPr xmlns:a="http://schemas.openxmlformats.org/drawingml/2006/main" sz="3900" i="1">
                        <a:solidFill>
                          <a:srgbClr val="000000"/>
                        </a:solidFill>
                        <a:latin typeface="Cambria Math" panose="02040503050406030204" pitchFamily="18" charset="0"/>
                      </a:rPr>
                      <m:t>h</m:t>
                    </m:r>
                  </m:e>
                </m:rad>
                <m:r>
                  <a:rPr xmlns:a="http://schemas.openxmlformats.org/drawingml/2006/main" sz="3900" i="1">
                    <a:solidFill>
                      <a:srgbClr val="000000"/>
                    </a:solidFill>
                    <a:latin typeface="Cambria Math" panose="02040503050406030204" pitchFamily="18" charset="0"/>
                  </a:rPr>
                  <m:t>r</m:t>
                </m:r>
              </m:oMath>
            </a14:m>
            <a:r>
              <a:t> for HAWC)</a:t>
            </a:r>
            <a:endParaRPr sz="3679"/>
          </a:p>
        </p:txBody>
      </p:sp>
      <p:sp>
        <p:nvSpPr>
          <p:cNvPr id="300" name="On the other hand, IACTs are optical instruments and therefore can operate better on clear moonless nights and they have  relatively small field of view (∼few msr), while EAS arrays continuously view the entire overhead sky (&gt;2 sr) with duty cycles in ex"/>
          <p:cNvSpPr txBox="1"/>
          <p:nvPr/>
        </p:nvSpPr>
        <p:spPr>
          <a:xfrm>
            <a:off x="-340114" y="9317917"/>
            <a:ext cx="24216393" cy="15162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marL="685800" indent="-228600">
              <a:buSzPct val="100000"/>
              <a:buChar char="•"/>
              <a:defRPr sz="3300"/>
            </a:pPr>
            <a:r>
              <a:t> On the other hand, IACTs are optical instruments and therefore can operate better on clear moonless nights and they have  relatively small field of view (∼few msr), while EAS arrays continuously view the entire overhead sky (&gt;2 sr) with duty cycles in excess of 90%.</a:t>
            </a:r>
          </a:p>
        </p:txBody>
      </p:sp>
      <p:sp>
        <p:nvSpPr>
          <p:cNvPr id="301" name="12"/>
          <p:cNvSpPr txBox="1"/>
          <p:nvPr/>
        </p:nvSpPr>
        <p:spPr>
          <a:xfrm>
            <a:off x="23342178" y="99442"/>
            <a:ext cx="792176"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Screenshot 2026-05-28 at 1.12.28 PM.png" descr="Screenshot 2026-05-28 at 1.12.28 PM.png"/>
          <p:cNvPicPr>
            <a:picLocks noChangeAspect="1"/>
          </p:cNvPicPr>
          <p:nvPr/>
        </p:nvPicPr>
        <p:blipFill>
          <a:blip r:embed="rId2">
            <a:extLst/>
          </a:blip>
          <a:stretch>
            <a:fillRect/>
          </a:stretch>
        </p:blipFill>
        <p:spPr>
          <a:xfrm>
            <a:off x="1065936" y="3223029"/>
            <a:ext cx="10016133" cy="5828685"/>
          </a:xfrm>
          <a:prstGeom prst="rect">
            <a:avLst/>
          </a:prstGeom>
          <a:ln w="12700">
            <a:miter lim="400000"/>
          </a:ln>
        </p:spPr>
      </p:pic>
      <p:pic>
        <p:nvPicPr>
          <p:cNvPr id="304" name="Screenshot 2026-05-28 at 1.13.46 PM.png" descr="Screenshot 2026-05-28 at 1.13.46 PM.png"/>
          <p:cNvPicPr>
            <a:picLocks noChangeAspect="1"/>
          </p:cNvPicPr>
          <p:nvPr/>
        </p:nvPicPr>
        <p:blipFill>
          <a:blip r:embed="rId3">
            <a:extLst/>
          </a:blip>
          <a:stretch>
            <a:fillRect/>
          </a:stretch>
        </p:blipFill>
        <p:spPr>
          <a:xfrm>
            <a:off x="11182201" y="3427064"/>
            <a:ext cx="14043363" cy="5420614"/>
          </a:xfrm>
          <a:prstGeom prst="rect">
            <a:avLst/>
          </a:prstGeom>
          <a:ln w="12700">
            <a:miter lim="400000"/>
          </a:ln>
        </p:spPr>
      </p:pic>
      <p:sp>
        <p:nvSpPr>
          <p:cNvPr id="305" name="LHAASO all sky map above 25 TeV"/>
          <p:cNvSpPr txBox="1"/>
          <p:nvPr/>
        </p:nvSpPr>
        <p:spPr>
          <a:xfrm>
            <a:off x="14408286" y="9942151"/>
            <a:ext cx="8052930"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598" indent="-609598">
              <a:buSzPct val="123000"/>
              <a:buChar char="•"/>
              <a:defRPr sz="3700"/>
            </a:lvl1pPr>
          </a:lstStyle>
          <a:p>
            <a:pPr/>
            <a:r>
              <a:t>LHAASO all sky map above 25 TeV</a:t>
            </a:r>
          </a:p>
        </p:txBody>
      </p:sp>
      <p:sp>
        <p:nvSpPr>
          <p:cNvPr id="306" name="Fermi-Lat all sky map"/>
          <p:cNvSpPr txBox="1"/>
          <p:nvPr/>
        </p:nvSpPr>
        <p:spPr>
          <a:xfrm>
            <a:off x="2204773" y="9911112"/>
            <a:ext cx="5739805" cy="7093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600" indent="-609600">
              <a:buSzPct val="123000"/>
              <a:buChar char="•"/>
              <a:defRPr sz="4100"/>
            </a:lvl1pPr>
          </a:lstStyle>
          <a:p>
            <a:pPr/>
            <a:r>
              <a:t>Fermi-Lat all sky map</a:t>
            </a:r>
          </a:p>
        </p:txBody>
      </p:sp>
      <p:sp>
        <p:nvSpPr>
          <p:cNvPr id="307" name="14"/>
          <p:cNvSpPr txBox="1"/>
          <p:nvPr/>
        </p:nvSpPr>
        <p:spPr>
          <a:xfrm>
            <a:off x="23480332" y="30364"/>
            <a:ext cx="792176"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14</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Screenshot 2026-05-28 at 11.27.16 AM.png" descr="Screenshot 2026-05-28 at 11.27.16 AM.png"/>
          <p:cNvPicPr>
            <a:picLocks noChangeAspect="1"/>
          </p:cNvPicPr>
          <p:nvPr/>
        </p:nvPicPr>
        <p:blipFill>
          <a:blip r:embed="rId2">
            <a:extLst/>
          </a:blip>
          <a:stretch>
            <a:fillRect/>
          </a:stretch>
        </p:blipFill>
        <p:spPr>
          <a:xfrm>
            <a:off x="234228" y="3123794"/>
            <a:ext cx="12016012" cy="7468413"/>
          </a:xfrm>
          <a:prstGeom prst="rect">
            <a:avLst/>
          </a:prstGeom>
          <a:ln w="12700">
            <a:miter lim="400000"/>
          </a:ln>
        </p:spPr>
      </p:pic>
      <p:sp>
        <p:nvSpPr>
          <p:cNvPr id="310" name="Sensitivity of current and Future Detector"/>
          <p:cNvSpPr txBox="1"/>
          <p:nvPr/>
        </p:nvSpPr>
        <p:spPr>
          <a:xfrm>
            <a:off x="899016" y="10970284"/>
            <a:ext cx="10271977" cy="7093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600" indent="-609600">
              <a:buSzPct val="123000"/>
              <a:buChar char="•"/>
              <a:defRPr sz="4100"/>
            </a:lvl1pPr>
          </a:lstStyle>
          <a:p>
            <a:pPr/>
            <a:r>
              <a:t>Sensitivity of current and Future Detector</a:t>
            </a:r>
          </a:p>
        </p:txBody>
      </p:sp>
      <p:pic>
        <p:nvPicPr>
          <p:cNvPr id="311" name="Screenshot 2026-05-28 at 12.57.49 PM.png" descr="Screenshot 2026-05-28 at 12.57.49 PM.png"/>
          <p:cNvPicPr>
            <a:picLocks noChangeAspect="1"/>
          </p:cNvPicPr>
          <p:nvPr/>
        </p:nvPicPr>
        <p:blipFill>
          <a:blip r:embed="rId3">
            <a:extLst/>
          </a:blip>
          <a:stretch>
            <a:fillRect/>
          </a:stretch>
        </p:blipFill>
        <p:spPr>
          <a:xfrm>
            <a:off x="11968420" y="2730587"/>
            <a:ext cx="13429495" cy="8254827"/>
          </a:xfrm>
          <a:prstGeom prst="rect">
            <a:avLst/>
          </a:prstGeom>
          <a:ln w="12700">
            <a:miter lim="400000"/>
          </a:ln>
        </p:spPr>
      </p:pic>
      <p:sp>
        <p:nvSpPr>
          <p:cNvPr id="312" name="discovery history of astronomical sources over time."/>
          <p:cNvSpPr txBox="1"/>
          <p:nvPr/>
        </p:nvSpPr>
        <p:spPr>
          <a:xfrm>
            <a:off x="13233987" y="11032362"/>
            <a:ext cx="10200971" cy="5851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3300"/>
            </a:lvl1pPr>
          </a:lstStyle>
          <a:p>
            <a:pPr/>
            <a:r>
              <a:t> discovery history of astronomical sources over time.</a:t>
            </a:r>
          </a:p>
        </p:txBody>
      </p:sp>
      <p:sp>
        <p:nvSpPr>
          <p:cNvPr id="313" name="13"/>
          <p:cNvSpPr txBox="1"/>
          <p:nvPr/>
        </p:nvSpPr>
        <p:spPr>
          <a:xfrm>
            <a:off x="23526382" y="76415"/>
            <a:ext cx="792176"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13</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Conclusion"/>
          <p:cNvSpPr txBox="1"/>
          <p:nvPr/>
        </p:nvSpPr>
        <p:spPr>
          <a:xfrm>
            <a:off x="984422" y="917793"/>
            <a:ext cx="4337775" cy="9202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600" indent="-609600">
              <a:buSzPct val="123000"/>
              <a:buChar char="•"/>
              <a:defRPr b="1" sz="5300"/>
            </a:lvl1pPr>
          </a:lstStyle>
          <a:p>
            <a:pPr/>
            <a:r>
              <a:t>Conclusion</a:t>
            </a:r>
          </a:p>
        </p:txBody>
      </p:sp>
      <p:sp>
        <p:nvSpPr>
          <p:cNvPr id="316" name="- starting from a handful of sources we now know many very-high energy gamma-ray emitters"/>
          <p:cNvSpPr txBox="1"/>
          <p:nvPr/>
        </p:nvSpPr>
        <p:spPr>
          <a:xfrm>
            <a:off x="662065" y="4301833"/>
            <a:ext cx="22437091" cy="721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 starting from a handful of sources we now know many very-high energy gamma-ray emitters</a:t>
            </a:r>
          </a:p>
        </p:txBody>
      </p:sp>
      <p:sp>
        <p:nvSpPr>
          <p:cNvPr id="317" name="- from the initial quest for the Galactic source of cosmic rays, a new observational window allowing the study of the most extreme accelerators in the Universe"/>
          <p:cNvSpPr txBox="1"/>
          <p:nvPr/>
        </p:nvSpPr>
        <p:spPr>
          <a:xfrm>
            <a:off x="685091" y="5661045"/>
            <a:ext cx="23802062" cy="1294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 from the initial quest for the Galactic source of cosmic rays, a new observational window allowing the study of the most extreme accelerators in the Universe</a:t>
            </a:r>
          </a:p>
        </p:txBody>
      </p:sp>
      <p:sp>
        <p:nvSpPr>
          <p:cNvPr id="318" name="- Maybe, with the byproduct of probing the Universe and providing a new tool to unveil the dark matter of our Universe"/>
          <p:cNvSpPr txBox="1"/>
          <p:nvPr/>
        </p:nvSpPr>
        <p:spPr>
          <a:xfrm>
            <a:off x="683818" y="7487263"/>
            <a:ext cx="23016364" cy="1294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 Maybe, with the byproduct of probing the Universe and providing a new tool to unveil the dark matter of our Universe</a:t>
            </a:r>
          </a:p>
        </p:txBody>
      </p:sp>
      <p:sp>
        <p:nvSpPr>
          <p:cNvPr id="319" name="The domain of ground-based gamma-ray astrophysics has seen a revolution during the few last decades"/>
          <p:cNvSpPr txBox="1"/>
          <p:nvPr/>
        </p:nvSpPr>
        <p:spPr>
          <a:xfrm>
            <a:off x="269241" y="2721463"/>
            <a:ext cx="23845521"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The domain of ground-based gamma-ray astrophysics has seen a revolution during the few last decades</a:t>
            </a:r>
          </a:p>
        </p:txBody>
      </p:sp>
      <p:sp>
        <p:nvSpPr>
          <p:cNvPr id="320" name="Thanks !"/>
          <p:cNvSpPr txBox="1"/>
          <p:nvPr/>
        </p:nvSpPr>
        <p:spPr>
          <a:xfrm>
            <a:off x="9711086" y="10778680"/>
            <a:ext cx="2417979"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Thanks !</a:t>
            </a:r>
          </a:p>
        </p:txBody>
      </p:sp>
      <p:sp>
        <p:nvSpPr>
          <p:cNvPr id="321" name="15"/>
          <p:cNvSpPr txBox="1"/>
          <p:nvPr/>
        </p:nvSpPr>
        <p:spPr>
          <a:xfrm>
            <a:off x="23526382" y="30364"/>
            <a:ext cx="792176"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15</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Screenshot 2026-05-28 at 10.33.49 AM.png" descr="Screenshot 2026-05-28 at 10.33.49 AM.png"/>
          <p:cNvPicPr>
            <a:picLocks noChangeAspect="1"/>
          </p:cNvPicPr>
          <p:nvPr/>
        </p:nvPicPr>
        <p:blipFill>
          <a:blip r:embed="rId2">
            <a:extLst/>
          </a:blip>
          <a:stretch>
            <a:fillRect/>
          </a:stretch>
        </p:blipFill>
        <p:spPr>
          <a:xfrm>
            <a:off x="198324" y="2279631"/>
            <a:ext cx="11717186" cy="8558076"/>
          </a:xfrm>
          <a:prstGeom prst="rect">
            <a:avLst/>
          </a:prstGeom>
          <a:ln w="12700">
            <a:miter lim="400000"/>
          </a:ln>
        </p:spPr>
      </p:pic>
      <p:pic>
        <p:nvPicPr>
          <p:cNvPr id="324" name="Screenshot 2026-05-28 at 10.35.39 AM.png" descr="Screenshot 2026-05-28 at 10.35.39 AM.png"/>
          <p:cNvPicPr>
            <a:picLocks noChangeAspect="1"/>
          </p:cNvPicPr>
          <p:nvPr/>
        </p:nvPicPr>
        <p:blipFill>
          <a:blip r:embed="rId3">
            <a:extLst/>
          </a:blip>
          <a:stretch>
            <a:fillRect/>
          </a:stretch>
        </p:blipFill>
        <p:spPr>
          <a:xfrm>
            <a:off x="11516304" y="4115227"/>
            <a:ext cx="12948020" cy="5485545"/>
          </a:xfrm>
          <a:prstGeom prst="rect">
            <a:avLst/>
          </a:prstGeom>
          <a:ln w="12700">
            <a:miter lim="400000"/>
          </a:ln>
        </p:spPr>
      </p:pic>
      <p:sp>
        <p:nvSpPr>
          <p:cNvPr id="325" name="galactic latitude profile of H.E.S.S. galactic Plane Survey"/>
          <p:cNvSpPr txBox="1"/>
          <p:nvPr/>
        </p:nvSpPr>
        <p:spPr>
          <a:xfrm>
            <a:off x="5750700" y="11818724"/>
            <a:ext cx="12329885"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pPr>
            <a:r>
              <a:t> </a:t>
            </a:r>
            <a:r>
              <a:rPr sz="3700"/>
              <a:t>galactic latitude profile of H.E.S.S. galactic Plane Survey</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Credit : Jürgen Knödlseder"/>
          <p:cNvSpPr txBox="1"/>
          <p:nvPr/>
        </p:nvSpPr>
        <p:spPr>
          <a:xfrm>
            <a:off x="523912" y="10449186"/>
            <a:ext cx="376428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Credit : Jürgen Knödlseder</a:t>
            </a:r>
          </a:p>
        </p:txBody>
      </p:sp>
      <p:sp>
        <p:nvSpPr>
          <p:cNvPr id="328" name="SNR AS Accelerator of CRs"/>
          <p:cNvSpPr txBox="1"/>
          <p:nvPr/>
        </p:nvSpPr>
        <p:spPr>
          <a:xfrm>
            <a:off x="938372" y="1065818"/>
            <a:ext cx="7642861"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SNR AS Accelerator of CRs</a:t>
            </a:r>
          </a:p>
        </p:txBody>
      </p:sp>
      <p:pic>
        <p:nvPicPr>
          <p:cNvPr id="329" name="Screenshot 2026-05-28 at 10.51.47 AM.png" descr="Screenshot 2026-05-28 at 10.51.47 AM.png"/>
          <p:cNvPicPr>
            <a:picLocks noChangeAspect="1"/>
          </p:cNvPicPr>
          <p:nvPr/>
        </p:nvPicPr>
        <p:blipFill>
          <a:blip r:embed="rId2">
            <a:extLst/>
          </a:blip>
          <a:stretch>
            <a:fillRect/>
          </a:stretch>
        </p:blipFill>
        <p:spPr>
          <a:xfrm>
            <a:off x="10138323" y="2620025"/>
            <a:ext cx="14355537" cy="8475949"/>
          </a:xfrm>
          <a:prstGeom prst="rect">
            <a:avLst/>
          </a:prstGeom>
          <a:ln w="12700">
            <a:miter lim="400000"/>
          </a:ln>
        </p:spPr>
      </p:pic>
      <p:sp>
        <p:nvSpPr>
          <p:cNvPr id="330" name="Some SNR in TeV Gamma-rays"/>
          <p:cNvSpPr txBox="1"/>
          <p:nvPr/>
        </p:nvSpPr>
        <p:spPr>
          <a:xfrm>
            <a:off x="12474144" y="11358214"/>
            <a:ext cx="9026044"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lvl1pPr>
          </a:lstStyle>
          <a:p>
            <a:pPr/>
            <a:r>
              <a:t> Some SNR in TeV Gamma-rays</a:t>
            </a:r>
          </a:p>
        </p:txBody>
      </p:sp>
      <p:pic>
        <p:nvPicPr>
          <p:cNvPr id="331" name="Screenshot 2026-05-28 at 10.53.25 AM.png" descr="Screenshot 2026-05-28 at 10.53.25 AM.png"/>
          <p:cNvPicPr>
            <a:picLocks noChangeAspect="1"/>
          </p:cNvPicPr>
          <p:nvPr/>
        </p:nvPicPr>
        <p:blipFill>
          <a:blip r:embed="rId3">
            <a:extLst/>
          </a:blip>
          <a:stretch>
            <a:fillRect/>
          </a:stretch>
        </p:blipFill>
        <p:spPr>
          <a:xfrm>
            <a:off x="-135941" y="4140200"/>
            <a:ext cx="9893301" cy="5435600"/>
          </a:xfrm>
          <a:prstGeom prst="rect">
            <a:avLst/>
          </a:prstGeom>
          <a:ln w="12700">
            <a:miter lim="400000"/>
          </a:ln>
        </p:spPr>
      </p:pic>
      <p:sp>
        <p:nvSpPr>
          <p:cNvPr id="332" name="Non thermal x-ray emission, evidence for electron accelerate ~ 100 TeV"/>
          <p:cNvSpPr txBox="1"/>
          <p:nvPr/>
        </p:nvSpPr>
        <p:spPr>
          <a:xfrm>
            <a:off x="-401676" y="9896937"/>
            <a:ext cx="1042477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598" indent="-609598">
              <a:buSzPct val="123000"/>
              <a:buChar char="•"/>
              <a:defRPr sz="2400"/>
            </a:lvl1pPr>
          </a:lstStyle>
          <a:p>
            <a:pPr/>
            <a:r>
              <a:t>Non thermal x-ray emission, evidence for electron accelerate ~ 100 TeV</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What is gamma-ray?"/>
          <p:cNvSpPr txBox="1"/>
          <p:nvPr/>
        </p:nvSpPr>
        <p:spPr>
          <a:xfrm>
            <a:off x="385760" y="484834"/>
            <a:ext cx="7208495" cy="9572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5800"/>
            </a:lvl1pPr>
          </a:lstStyle>
          <a:p>
            <a:pPr/>
            <a:r>
              <a:t>What is gamma-ray?</a:t>
            </a:r>
          </a:p>
        </p:txBody>
      </p:sp>
      <p:pic>
        <p:nvPicPr>
          <p:cNvPr id="175" name="Screenshot 2026-05-27 at 8.00.36 AM.png" descr="Screenshot 2026-05-27 at 8.00.36 AM.png"/>
          <p:cNvPicPr>
            <a:picLocks noChangeAspect="1"/>
          </p:cNvPicPr>
          <p:nvPr/>
        </p:nvPicPr>
        <p:blipFill>
          <a:blip r:embed="rId2">
            <a:extLst/>
          </a:blip>
          <a:stretch>
            <a:fillRect/>
          </a:stretch>
        </p:blipFill>
        <p:spPr>
          <a:xfrm>
            <a:off x="1014921" y="4081462"/>
            <a:ext cx="14895122" cy="8270257"/>
          </a:xfrm>
          <a:prstGeom prst="rect">
            <a:avLst/>
          </a:prstGeom>
          <a:ln w="12700">
            <a:miter lim="400000"/>
          </a:ln>
        </p:spPr>
      </p:pic>
      <p:sp>
        <p:nvSpPr>
          <p:cNvPr id="176" name="LE , &lt; 30 MeV…"/>
          <p:cNvSpPr txBox="1"/>
          <p:nvPr/>
        </p:nvSpPr>
        <p:spPr>
          <a:xfrm>
            <a:off x="17770008" y="6572252"/>
            <a:ext cx="5317669" cy="48542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93700" indent="-393700">
              <a:buSzPct val="123000"/>
              <a:buChar char="•"/>
              <a:defRPr sz="3100"/>
            </a:pPr>
            <a:r>
              <a:t>LE , &lt; 30 MeV</a:t>
            </a:r>
          </a:p>
          <a:p>
            <a:pPr marL="393700" indent="-393700">
              <a:buSzPct val="123000"/>
              <a:buChar char="•"/>
              <a:defRPr sz="3100"/>
            </a:pPr>
            <a:r>
              <a:t>HE , 30 MeV </a:t>
            </a:r>
            <a14:m>
              <m:oMath>
                <m:r>
                  <a:rPr xmlns:a="http://schemas.openxmlformats.org/drawingml/2006/main" sz="3700" i="1">
                    <a:solidFill>
                      <a:srgbClr val="000000"/>
                    </a:solidFill>
                    <a:latin typeface="Cambria Math" panose="02040503050406030204" pitchFamily="18" charset="0"/>
                  </a:rPr>
                  <m:t>≤</m:t>
                </m:r>
              </m:oMath>
            </a14:m>
            <a:r>
              <a:t> E </a:t>
            </a:r>
            <a14:m>
              <m:oMath>
                <m:r>
                  <a:rPr xmlns:a="http://schemas.openxmlformats.org/drawingml/2006/main" sz="3700" i="1">
                    <a:solidFill>
                      <a:srgbClr val="000000"/>
                    </a:solidFill>
                    <a:latin typeface="Cambria Math" panose="02040503050406030204" pitchFamily="18" charset="0"/>
                  </a:rPr>
                  <m:t>&lt;</m:t>
                </m:r>
              </m:oMath>
            </a14:m>
            <a:r>
              <a:t>30 GeV</a:t>
            </a:r>
          </a:p>
          <a:p>
            <a:pPr marL="393700" indent="-393700">
              <a:buSzPct val="123000"/>
              <a:buChar char="•"/>
              <a:defRPr sz="3100"/>
            </a:pPr>
            <a:r>
              <a:t>VHE , 30 GeV </a:t>
            </a:r>
            <a14:m>
              <m:oMath>
                <m:r>
                  <a:rPr xmlns:a="http://schemas.openxmlformats.org/drawingml/2006/main" sz="3700" i="1">
                    <a:solidFill>
                      <a:srgbClr val="000000"/>
                    </a:solidFill>
                    <a:latin typeface="Cambria Math" panose="02040503050406030204" pitchFamily="18" charset="0"/>
                  </a:rPr>
                  <m:t>≤</m:t>
                </m:r>
              </m:oMath>
            </a14:m>
            <a:r>
              <a:t> E &lt; 30 TeV</a:t>
            </a:r>
          </a:p>
          <a:p>
            <a:pPr marL="393700" indent="-393700">
              <a:buSzPct val="123000"/>
              <a:buChar char="•"/>
              <a:defRPr sz="3100"/>
            </a:pPr>
            <a:r>
              <a:t>UHE , 30 TeV </a:t>
            </a:r>
            <a14:m>
              <m:oMath>
                <m:r>
                  <a:rPr xmlns:a="http://schemas.openxmlformats.org/drawingml/2006/main" sz="3700" i="1">
                    <a:solidFill>
                      <a:srgbClr val="000000"/>
                    </a:solidFill>
                    <a:latin typeface="Cambria Math" panose="02040503050406030204" pitchFamily="18" charset="0"/>
                  </a:rPr>
                  <m:t>≤</m:t>
                </m:r>
              </m:oMath>
            </a14:m>
            <a:r>
              <a:t> E &lt; 30 PeV</a:t>
            </a:r>
          </a:p>
          <a:p>
            <a:pPr marL="393700" indent="-393700">
              <a:buSzPct val="123000"/>
              <a:buChar char="•"/>
              <a:defRPr sz="3100"/>
            </a:pPr>
            <a:r>
              <a:t>EHE , </a:t>
            </a:r>
            <a14:m>
              <m:oMath>
                <m:r>
                  <a:rPr xmlns:a="http://schemas.openxmlformats.org/drawingml/2006/main" sz="3700" i="1">
                    <a:solidFill>
                      <a:srgbClr val="000000"/>
                    </a:solidFill>
                    <a:latin typeface="Cambria Math" panose="02040503050406030204" pitchFamily="18" charset="0"/>
                  </a:rPr>
                  <m:t>≥</m:t>
                </m:r>
              </m:oMath>
            </a14:m>
            <a:r>
              <a:t> 30 PeV</a:t>
            </a:r>
            <a:endParaRPr sz="3491"/>
          </a:p>
        </p:txBody>
      </p:sp>
      <p:sp>
        <p:nvSpPr>
          <p:cNvPr id="177" name="Gamma-rays are highest energy form of electro-magnetic radiation in the universe . ( start around 100 KeV, no upper Bound)"/>
          <p:cNvSpPr txBox="1"/>
          <p:nvPr/>
        </p:nvSpPr>
        <p:spPr>
          <a:xfrm>
            <a:off x="582123" y="1999518"/>
            <a:ext cx="23228212" cy="1151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Gamma-rays are highest energy form of electro-magnetic radiation in the universe . ( start around 100 KeV, no upper Bound)</a:t>
            </a:r>
          </a:p>
        </p:txBody>
      </p:sp>
      <p:sp>
        <p:nvSpPr>
          <p:cNvPr id="178" name="Wavelength and frequency range of various type of  EM waves"/>
          <p:cNvSpPr txBox="1"/>
          <p:nvPr/>
        </p:nvSpPr>
        <p:spPr>
          <a:xfrm>
            <a:off x="3931687" y="12323453"/>
            <a:ext cx="10748595"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68300" indent="-368300">
              <a:buSzPct val="123000"/>
              <a:buChar char="•"/>
              <a:defRPr sz="2900"/>
            </a:lvl1pPr>
          </a:lstStyle>
          <a:p>
            <a:pPr/>
            <a:r>
              <a:t>Wavelength and frequency range of various type of  EM waves</a:t>
            </a:r>
          </a:p>
        </p:txBody>
      </p:sp>
      <p:sp>
        <p:nvSpPr>
          <p:cNvPr id="179" name="1"/>
          <p:cNvSpPr txBox="1"/>
          <p:nvPr/>
        </p:nvSpPr>
        <p:spPr>
          <a:xfrm>
            <a:off x="23917817" y="-107788"/>
            <a:ext cx="453239"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he Source Zoo"/>
          <p:cNvSpPr txBox="1"/>
          <p:nvPr/>
        </p:nvSpPr>
        <p:spPr>
          <a:xfrm>
            <a:off x="339708" y="664513"/>
            <a:ext cx="6010429" cy="920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600" indent="-609600">
              <a:buSzPct val="123000"/>
              <a:buChar char="•"/>
              <a:defRPr b="1" sz="5300"/>
            </a:lvl1pPr>
          </a:lstStyle>
          <a:p>
            <a:pPr/>
            <a:r>
              <a:t>The Source Zoo </a:t>
            </a:r>
          </a:p>
        </p:txBody>
      </p:sp>
      <p:sp>
        <p:nvSpPr>
          <p:cNvPr id="182" name="Galactic ( SNR, Pulsars, X-ray Binaries …)…"/>
          <p:cNvSpPr txBox="1"/>
          <p:nvPr/>
        </p:nvSpPr>
        <p:spPr>
          <a:xfrm>
            <a:off x="800218" y="1790354"/>
            <a:ext cx="13865810" cy="4383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889000" indent="-889000">
              <a:buSzPct val="100000"/>
              <a:buAutoNum type="arabicPeriod" startAt="1"/>
            </a:pPr>
            <a:r>
              <a:t>Galactic ( SNR, Pulsars, X-ray Binaries …)</a:t>
            </a:r>
          </a:p>
          <a:p>
            <a:pPr marL="889000" indent="-889000">
              <a:buSzPct val="100000"/>
              <a:buAutoNum type="arabicPeriod" startAt="1"/>
            </a:pPr>
            <a:r>
              <a:t>Extragalactic ( AGN, GRBs … )</a:t>
            </a:r>
          </a:p>
          <a:p>
            <a:pPr marL="889000" indent="-889000">
              <a:buSzPct val="100000"/>
              <a:buAutoNum type="arabicPeriod" startAt="1"/>
            </a:pPr>
            <a:r>
              <a:t>Theoretical Source ( </a:t>
            </a:r>
            <a:r>
              <a:rPr sz="4100"/>
              <a:t>Like - Dark Matter annihilation )</a:t>
            </a:r>
            <a:endParaRPr sz="4100"/>
          </a:p>
          <a:p>
            <a:pPr marL="759353" indent="-759353">
              <a:buSzPct val="100000"/>
              <a:buAutoNum type="arabicPeriod" startAt="1"/>
              <a:defRPr sz="4100"/>
            </a:pPr>
            <a:r>
              <a:t>Radio-active decay </a:t>
            </a:r>
          </a:p>
        </p:txBody>
      </p:sp>
      <p:pic>
        <p:nvPicPr>
          <p:cNvPr id="183" name="Screenshot 2026-05-27 at 8.28.17 AM.png" descr="Screenshot 2026-05-27 at 8.28.17 AM.png"/>
          <p:cNvPicPr>
            <a:picLocks noChangeAspect="1"/>
          </p:cNvPicPr>
          <p:nvPr/>
        </p:nvPicPr>
        <p:blipFill>
          <a:blip r:embed="rId2">
            <a:extLst/>
          </a:blip>
          <a:stretch>
            <a:fillRect/>
          </a:stretch>
        </p:blipFill>
        <p:spPr>
          <a:xfrm>
            <a:off x="9453133" y="6896675"/>
            <a:ext cx="5477733" cy="4809381"/>
          </a:xfrm>
          <a:prstGeom prst="rect">
            <a:avLst/>
          </a:prstGeom>
          <a:ln w="12700">
            <a:miter lim="400000"/>
          </a:ln>
        </p:spPr>
      </p:pic>
      <p:pic>
        <p:nvPicPr>
          <p:cNvPr id="184" name="Screenshot 2026-05-27 at 8.29.40 AM.png" descr="Screenshot 2026-05-27 at 8.29.40 AM.png"/>
          <p:cNvPicPr>
            <a:picLocks noChangeAspect="1"/>
          </p:cNvPicPr>
          <p:nvPr/>
        </p:nvPicPr>
        <p:blipFill>
          <a:blip r:embed="rId3">
            <a:extLst/>
          </a:blip>
          <a:stretch>
            <a:fillRect/>
          </a:stretch>
        </p:blipFill>
        <p:spPr>
          <a:xfrm>
            <a:off x="864898" y="6832195"/>
            <a:ext cx="6649330" cy="4615985"/>
          </a:xfrm>
          <a:prstGeom prst="rect">
            <a:avLst/>
          </a:prstGeom>
          <a:ln w="12700">
            <a:miter lim="400000"/>
          </a:ln>
        </p:spPr>
      </p:pic>
      <p:pic>
        <p:nvPicPr>
          <p:cNvPr id="185" name="Screenshot 2026-05-27 at 8.31.10 AM.png" descr="Screenshot 2026-05-27 at 8.31.10 AM.png"/>
          <p:cNvPicPr>
            <a:picLocks noChangeAspect="1"/>
          </p:cNvPicPr>
          <p:nvPr/>
        </p:nvPicPr>
        <p:blipFill>
          <a:blip r:embed="rId4">
            <a:extLst/>
          </a:blip>
          <a:stretch>
            <a:fillRect/>
          </a:stretch>
        </p:blipFill>
        <p:spPr>
          <a:xfrm>
            <a:off x="16592582" y="6456527"/>
            <a:ext cx="6338679" cy="4809382"/>
          </a:xfrm>
          <a:prstGeom prst="rect">
            <a:avLst/>
          </a:prstGeom>
          <a:ln w="12700">
            <a:miter lim="400000"/>
          </a:ln>
        </p:spPr>
      </p:pic>
      <p:pic>
        <p:nvPicPr>
          <p:cNvPr id="186" name="Google Shape;62;p14" descr="Google Shape;62;p14"/>
          <p:cNvPicPr>
            <a:picLocks noChangeAspect="1"/>
          </p:cNvPicPr>
          <p:nvPr/>
        </p:nvPicPr>
        <p:blipFill>
          <a:blip r:embed="rId5">
            <a:extLst/>
          </a:blip>
          <a:srcRect l="4879" t="0" r="0" b="0"/>
          <a:stretch>
            <a:fillRect/>
          </a:stretch>
        </p:blipFill>
        <p:spPr>
          <a:xfrm>
            <a:off x="17109481" y="1043518"/>
            <a:ext cx="6105258" cy="4287725"/>
          </a:xfrm>
          <a:prstGeom prst="rect">
            <a:avLst/>
          </a:prstGeom>
          <a:ln w="12700">
            <a:miter lim="400000"/>
          </a:ln>
        </p:spPr>
      </p:pic>
      <p:sp>
        <p:nvSpPr>
          <p:cNvPr id="187" name="Blazer"/>
          <p:cNvSpPr txBox="1"/>
          <p:nvPr/>
        </p:nvSpPr>
        <p:spPr>
          <a:xfrm>
            <a:off x="2711335" y="12106547"/>
            <a:ext cx="1655801"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3700"/>
            </a:lvl1pPr>
          </a:lstStyle>
          <a:p>
            <a:pPr/>
            <a:r>
              <a:t>Blazer</a:t>
            </a:r>
          </a:p>
        </p:txBody>
      </p:sp>
      <p:sp>
        <p:nvSpPr>
          <p:cNvPr id="188" name="SNR"/>
          <p:cNvSpPr txBox="1"/>
          <p:nvPr/>
        </p:nvSpPr>
        <p:spPr>
          <a:xfrm>
            <a:off x="10977488" y="12106547"/>
            <a:ext cx="1308545"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3700"/>
            </a:lvl1pPr>
          </a:lstStyle>
          <a:p>
            <a:pPr/>
            <a:r>
              <a:t>SNR</a:t>
            </a:r>
          </a:p>
        </p:txBody>
      </p:sp>
      <p:sp>
        <p:nvSpPr>
          <p:cNvPr id="189" name="Axion-Axion interaction"/>
          <p:cNvSpPr txBox="1"/>
          <p:nvPr/>
        </p:nvSpPr>
        <p:spPr>
          <a:xfrm>
            <a:off x="17424820" y="11807217"/>
            <a:ext cx="5474450"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69900" indent="-469900">
              <a:buSzPct val="123000"/>
              <a:buChar char="•"/>
              <a:defRPr sz="3700"/>
            </a:lvl1pPr>
          </a:lstStyle>
          <a:p>
            <a:pPr/>
            <a:r>
              <a:t>Axion-Axion interaction</a:t>
            </a:r>
          </a:p>
        </p:txBody>
      </p:sp>
      <p:sp>
        <p:nvSpPr>
          <p:cNvPr id="190" name="2"/>
          <p:cNvSpPr txBox="1"/>
          <p:nvPr/>
        </p:nvSpPr>
        <p:spPr>
          <a:xfrm>
            <a:off x="23894791" y="-15687"/>
            <a:ext cx="453238"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Why Gamma-rays ?"/>
          <p:cNvSpPr txBox="1"/>
          <p:nvPr/>
        </p:nvSpPr>
        <p:spPr>
          <a:xfrm>
            <a:off x="685092" y="570773"/>
            <a:ext cx="7605281" cy="969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749300" indent="-749300">
              <a:buSzPct val="123000"/>
              <a:buChar char="•"/>
              <a:defRPr b="1" sz="5700"/>
            </a:lvl1pPr>
          </a:lstStyle>
          <a:p>
            <a:pPr/>
            <a:r>
              <a:t>Why Gamma-rays ?</a:t>
            </a:r>
          </a:p>
        </p:txBody>
      </p:sp>
      <p:sp>
        <p:nvSpPr>
          <p:cNvPr id="193" name="Thermal vs Non-Thermal Universe…"/>
          <p:cNvSpPr txBox="1"/>
          <p:nvPr/>
        </p:nvSpPr>
        <p:spPr>
          <a:xfrm>
            <a:off x="1007448" y="2083904"/>
            <a:ext cx="10061754" cy="44825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AutoNum type="arabicPeriod" startAt="1"/>
            </a:pPr>
            <a:r>
              <a:t> Thermal vs Non-Thermal Universe</a:t>
            </a:r>
          </a:p>
          <a:p>
            <a:pPr marL="228600" indent="-228600">
              <a:buSzPct val="100000"/>
              <a:buAutoNum type="arabicPeriod" startAt="1"/>
            </a:pPr>
            <a:r>
              <a:t> Neutral ( no Lorentz-force )</a:t>
            </a:r>
          </a:p>
          <a:p>
            <a:pPr marL="228600" indent="-228600">
              <a:buSzPct val="100000"/>
              <a:buAutoNum type="arabicPeriod" startAt="1"/>
            </a:pPr>
            <a:r>
              <a:t> Hadronic Acceleration</a:t>
            </a:r>
          </a:p>
          <a:p>
            <a:pPr marL="228600" indent="-228600">
              <a:buSzPct val="100000"/>
              <a:buAutoNum type="arabicPeriod" startAt="1"/>
            </a:pPr>
            <a:r>
              <a:t> Multi-Messenger Astronomy</a:t>
            </a:r>
          </a:p>
        </p:txBody>
      </p:sp>
      <p:pic>
        <p:nvPicPr>
          <p:cNvPr id="194" name="Screenshot 2026-05-27 at 8.51.29 AM.png" descr="Screenshot 2026-05-27 at 8.51.29 AM.png"/>
          <p:cNvPicPr>
            <a:picLocks noChangeAspect="1"/>
          </p:cNvPicPr>
          <p:nvPr/>
        </p:nvPicPr>
        <p:blipFill>
          <a:blip r:embed="rId2">
            <a:extLst/>
          </a:blip>
          <a:stretch>
            <a:fillRect/>
          </a:stretch>
        </p:blipFill>
        <p:spPr>
          <a:xfrm>
            <a:off x="12682425" y="249826"/>
            <a:ext cx="9867157" cy="6328591"/>
          </a:xfrm>
          <a:prstGeom prst="rect">
            <a:avLst/>
          </a:prstGeom>
          <a:ln w="12700">
            <a:miter lim="400000"/>
          </a:ln>
        </p:spPr>
      </p:pic>
      <p:pic>
        <p:nvPicPr>
          <p:cNvPr id="195" name="Screenshot 2026-05-27 at 8.57.55 AM.png" descr="Screenshot 2026-05-27 at 8.57.55 AM.png"/>
          <p:cNvPicPr>
            <a:picLocks noChangeAspect="1"/>
          </p:cNvPicPr>
          <p:nvPr/>
        </p:nvPicPr>
        <p:blipFill>
          <a:blip r:embed="rId3">
            <a:extLst/>
          </a:blip>
          <a:stretch>
            <a:fillRect/>
          </a:stretch>
        </p:blipFill>
        <p:spPr>
          <a:xfrm>
            <a:off x="131590" y="7337539"/>
            <a:ext cx="8290806" cy="5095733"/>
          </a:xfrm>
          <a:prstGeom prst="rect">
            <a:avLst/>
          </a:prstGeom>
          <a:ln w="12700">
            <a:miter lim="400000"/>
          </a:ln>
        </p:spPr>
      </p:pic>
      <p:pic>
        <p:nvPicPr>
          <p:cNvPr id="196" name="Screenshot 2026-05-27 at 9.36.37 AM.png" descr="Screenshot 2026-05-27 at 9.36.37 AM.png"/>
          <p:cNvPicPr>
            <a:picLocks noChangeAspect="1"/>
          </p:cNvPicPr>
          <p:nvPr/>
        </p:nvPicPr>
        <p:blipFill>
          <a:blip r:embed="rId4">
            <a:extLst/>
          </a:blip>
          <a:stretch>
            <a:fillRect/>
          </a:stretch>
        </p:blipFill>
        <p:spPr>
          <a:xfrm>
            <a:off x="13562767" y="8735845"/>
            <a:ext cx="4935845" cy="2823660"/>
          </a:xfrm>
          <a:prstGeom prst="rect">
            <a:avLst/>
          </a:prstGeom>
          <a:ln w="12700">
            <a:miter lim="400000"/>
          </a:ln>
        </p:spPr>
      </p:pic>
      <p:sp>
        <p:nvSpPr>
          <p:cNvPr id="197" name="Neutrino vs Gamma vs infrared rays"/>
          <p:cNvSpPr txBox="1"/>
          <p:nvPr/>
        </p:nvSpPr>
        <p:spPr>
          <a:xfrm>
            <a:off x="11599175" y="11876293"/>
            <a:ext cx="8104011" cy="647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69900" indent="-469900">
              <a:buSzPct val="123000"/>
              <a:buChar char="•"/>
              <a:defRPr sz="3700"/>
            </a:lvl1pPr>
          </a:lstStyle>
          <a:p>
            <a:pPr/>
            <a:r>
              <a:t>Neutrino vs Gamma vs infrared rays</a:t>
            </a:r>
          </a:p>
        </p:txBody>
      </p:sp>
      <p:sp>
        <p:nvSpPr>
          <p:cNvPr id="198" name="Path of Messenger Particle"/>
          <p:cNvSpPr txBox="1"/>
          <p:nvPr/>
        </p:nvSpPr>
        <p:spPr>
          <a:xfrm>
            <a:off x="1144141" y="12696370"/>
            <a:ext cx="5623459"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598" indent="-609598">
              <a:buSzPct val="123000"/>
              <a:buChar char="•"/>
              <a:defRPr sz="3200"/>
            </a:lvl1pPr>
          </a:lstStyle>
          <a:p>
            <a:pPr/>
            <a:r>
              <a:t>Path of Messenger Particle</a:t>
            </a:r>
          </a:p>
        </p:txBody>
      </p:sp>
      <p:sp>
        <p:nvSpPr>
          <p:cNvPr id="199" name="Thermal vs Non-thermal radiation"/>
          <p:cNvSpPr txBox="1"/>
          <p:nvPr/>
        </p:nvSpPr>
        <p:spPr>
          <a:xfrm>
            <a:off x="14411754" y="6990556"/>
            <a:ext cx="7359840"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598" indent="-609598">
              <a:buSzPct val="123000"/>
              <a:buChar char="•"/>
              <a:defRPr sz="3500"/>
            </a:lvl1pPr>
          </a:lstStyle>
          <a:p>
            <a:pPr/>
            <a:r>
              <a:t>Thermal vs Non-thermal radiation</a:t>
            </a:r>
          </a:p>
        </p:txBody>
      </p:sp>
      <p:pic>
        <p:nvPicPr>
          <p:cNvPr id="200" name="Screenshot 2026-05-27 at 11.43.44 AM.png" descr="Screenshot 2026-05-27 at 11.43.44 AM.png"/>
          <p:cNvPicPr>
            <a:picLocks noChangeAspect="1"/>
          </p:cNvPicPr>
          <p:nvPr/>
        </p:nvPicPr>
        <p:blipFill>
          <a:blip r:embed="rId5">
            <a:extLst/>
          </a:blip>
          <a:stretch>
            <a:fillRect/>
          </a:stretch>
        </p:blipFill>
        <p:spPr>
          <a:xfrm>
            <a:off x="18531473" y="8789823"/>
            <a:ext cx="5531727" cy="2715706"/>
          </a:xfrm>
          <a:prstGeom prst="rect">
            <a:avLst/>
          </a:prstGeom>
          <a:ln w="12700">
            <a:miter lim="400000"/>
          </a:ln>
        </p:spPr>
      </p:pic>
      <p:pic>
        <p:nvPicPr>
          <p:cNvPr id="201" name="Screenshot 2026-05-27 at 5.40.50 PM.png" descr="Screenshot 2026-05-27 at 5.40.50 PM.png"/>
          <p:cNvPicPr>
            <a:picLocks noChangeAspect="1"/>
          </p:cNvPicPr>
          <p:nvPr/>
        </p:nvPicPr>
        <p:blipFill>
          <a:blip r:embed="rId6">
            <a:extLst/>
          </a:blip>
          <a:stretch>
            <a:fillRect/>
          </a:stretch>
        </p:blipFill>
        <p:spPr>
          <a:xfrm>
            <a:off x="8594063" y="8764296"/>
            <a:ext cx="4935845" cy="2766760"/>
          </a:xfrm>
          <a:prstGeom prst="rect">
            <a:avLst/>
          </a:prstGeom>
          <a:ln w="12700">
            <a:miter lim="400000"/>
          </a:ln>
        </p:spPr>
      </p:pic>
      <p:sp>
        <p:nvSpPr>
          <p:cNvPr id="202" name="3"/>
          <p:cNvSpPr txBox="1"/>
          <p:nvPr/>
        </p:nvSpPr>
        <p:spPr>
          <a:xfrm>
            <a:off x="23641510" y="99442"/>
            <a:ext cx="453239"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Production of gamma rays"/>
          <p:cNvSpPr txBox="1"/>
          <p:nvPr/>
        </p:nvSpPr>
        <p:spPr>
          <a:xfrm>
            <a:off x="155505" y="754977"/>
            <a:ext cx="9640025" cy="969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pPr>
            <a:r>
              <a:t> </a:t>
            </a:r>
            <a:r>
              <a:rPr b="1" sz="5700"/>
              <a:t>Production of gamma rays</a:t>
            </a:r>
          </a:p>
        </p:txBody>
      </p:sp>
      <p:sp>
        <p:nvSpPr>
          <p:cNvPr id="205" name="Particle Accelerator -&gt; Interaction and emissions Target…"/>
          <p:cNvSpPr txBox="1"/>
          <p:nvPr/>
        </p:nvSpPr>
        <p:spPr>
          <a:xfrm>
            <a:off x="454837" y="2889045"/>
            <a:ext cx="11739627" cy="17229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700"/>
            </a:pPr>
            <a:r>
              <a:t>Particle Accelerator -&gt; Interaction and emissions Target</a:t>
            </a:r>
          </a:p>
          <a:p>
            <a:pPr>
              <a:defRPr sz="3700"/>
            </a:pPr>
            <a:r>
              <a:t>+ Absorption</a:t>
            </a:r>
          </a:p>
        </p:txBody>
      </p:sp>
      <p:sp>
        <p:nvSpPr>
          <p:cNvPr id="206" name="Cosmic Accelerator…"/>
          <p:cNvSpPr txBox="1"/>
          <p:nvPr/>
        </p:nvSpPr>
        <p:spPr>
          <a:xfrm>
            <a:off x="224582" y="6190949"/>
            <a:ext cx="16223882" cy="4023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pPr>
            <a:r>
              <a:t> Cosmic Accelerator</a:t>
            </a:r>
          </a:p>
          <a:p>
            <a:pPr marL="469900" indent="-469900">
              <a:buSzPct val="123000"/>
              <a:buChar char="-"/>
              <a:defRPr sz="3700"/>
            </a:pPr>
            <a:r>
              <a:t>Diffusive Shock Acceleration (TeV to PeV)</a:t>
            </a:r>
          </a:p>
          <a:p>
            <a:pPr marL="469900" indent="-469900">
              <a:buSzPct val="123000"/>
              <a:buChar char="-"/>
              <a:defRPr sz="3700"/>
            </a:pPr>
            <a:r>
              <a:t>Magnetic Reconnection ( MeV to GeV )</a:t>
            </a:r>
          </a:p>
          <a:p>
            <a:pPr marL="469900" indent="-469900">
              <a:buSzPct val="123000"/>
              <a:buChar char="-"/>
              <a:defRPr sz="3700"/>
            </a:pPr>
            <a:r>
              <a:t>Pulsar dynamos ( Pushes electron to Gev, before crash into radiation field )</a:t>
            </a:r>
          </a:p>
        </p:txBody>
      </p:sp>
      <p:pic>
        <p:nvPicPr>
          <p:cNvPr id="207" name="Screenshot 2026-05-27 at 2.21.00 PM.png" descr="Screenshot 2026-05-27 at 2.21.00 PM.png"/>
          <p:cNvPicPr>
            <a:picLocks noChangeAspect="1"/>
          </p:cNvPicPr>
          <p:nvPr/>
        </p:nvPicPr>
        <p:blipFill>
          <a:blip r:embed="rId2">
            <a:extLst/>
          </a:blip>
          <a:stretch>
            <a:fillRect/>
          </a:stretch>
        </p:blipFill>
        <p:spPr>
          <a:xfrm>
            <a:off x="17226040" y="7969787"/>
            <a:ext cx="4498789" cy="4108437"/>
          </a:xfrm>
          <a:prstGeom prst="rect">
            <a:avLst/>
          </a:prstGeom>
          <a:ln w="12700">
            <a:miter lim="400000"/>
          </a:ln>
        </p:spPr>
      </p:pic>
      <p:sp>
        <p:nvSpPr>
          <p:cNvPr id="208" name="Shock wave and acceleration of particle"/>
          <p:cNvSpPr txBox="1"/>
          <p:nvPr/>
        </p:nvSpPr>
        <p:spPr>
          <a:xfrm>
            <a:off x="15329307" y="6571411"/>
            <a:ext cx="7371234" cy="5731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3100"/>
            </a:lvl1pPr>
          </a:lstStyle>
          <a:p>
            <a:pPr/>
            <a:r>
              <a:t>Shock wave and acceleration of particle</a:t>
            </a:r>
          </a:p>
        </p:txBody>
      </p:sp>
      <p:sp>
        <p:nvSpPr>
          <p:cNvPr id="209" name="Accretion of particle"/>
          <p:cNvSpPr txBox="1"/>
          <p:nvPr/>
        </p:nvSpPr>
        <p:spPr>
          <a:xfrm>
            <a:off x="17794479" y="12535014"/>
            <a:ext cx="3871634" cy="5731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3100"/>
            </a:lvl1pPr>
          </a:lstStyle>
          <a:p>
            <a:pPr/>
            <a:r>
              <a:t>Accretion of particle</a:t>
            </a:r>
          </a:p>
        </p:txBody>
      </p:sp>
      <p:pic>
        <p:nvPicPr>
          <p:cNvPr id="210" name="Screenshot 2026-05-28 at 7.26.30 AM.png" descr="Screenshot 2026-05-28 at 7.26.30 AM.png"/>
          <p:cNvPicPr>
            <a:picLocks noChangeAspect="1"/>
          </p:cNvPicPr>
          <p:nvPr/>
        </p:nvPicPr>
        <p:blipFill>
          <a:blip r:embed="rId3">
            <a:extLst/>
          </a:blip>
          <a:stretch>
            <a:fillRect/>
          </a:stretch>
        </p:blipFill>
        <p:spPr>
          <a:xfrm>
            <a:off x="12446299" y="758804"/>
            <a:ext cx="12695764" cy="5579109"/>
          </a:xfrm>
          <a:prstGeom prst="rect">
            <a:avLst/>
          </a:prstGeom>
          <a:ln w="12700">
            <a:miter lim="400000"/>
          </a:ln>
        </p:spPr>
      </p:pic>
      <p:sp>
        <p:nvSpPr>
          <p:cNvPr id="211" name="4"/>
          <p:cNvSpPr txBox="1"/>
          <p:nvPr/>
        </p:nvSpPr>
        <p:spPr>
          <a:xfrm>
            <a:off x="23779663" y="145492"/>
            <a:ext cx="453238"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Leptonic:…"/>
          <p:cNvSpPr txBox="1"/>
          <p:nvPr/>
        </p:nvSpPr>
        <p:spPr>
          <a:xfrm>
            <a:off x="984422" y="2024656"/>
            <a:ext cx="4196323" cy="4034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pPr>
            <a:r>
              <a:t>Leptonic:</a:t>
            </a:r>
          </a:p>
          <a:p>
            <a:pPr marL="469900" indent="-469900">
              <a:buSzPct val="123000"/>
              <a:buChar char="-"/>
              <a:defRPr sz="3700"/>
            </a:pPr>
            <a:r>
              <a:t>Inverse Compton</a:t>
            </a:r>
          </a:p>
          <a:p>
            <a:pPr marL="469900" indent="-469900">
              <a:buSzPct val="123000"/>
              <a:buChar char="-"/>
              <a:defRPr sz="3700"/>
            </a:pPr>
            <a:r>
              <a:t>Bremsstrahlung</a:t>
            </a:r>
          </a:p>
          <a:p>
            <a:pPr>
              <a:defRPr sz="3700"/>
            </a:pPr>
            <a:r>
              <a:t>-   SSC</a:t>
            </a:r>
          </a:p>
        </p:txBody>
      </p:sp>
      <p:sp>
        <p:nvSpPr>
          <p:cNvPr id="214" name="Hadronic:…"/>
          <p:cNvSpPr txBox="1"/>
          <p:nvPr/>
        </p:nvSpPr>
        <p:spPr>
          <a:xfrm>
            <a:off x="777194" y="7091832"/>
            <a:ext cx="6781380" cy="30437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pPr>
            <a:r>
              <a:t>Hadronic:</a:t>
            </a:r>
          </a:p>
          <a:p>
            <a:pPr marL="609598" indent="-609598">
              <a:buSzPct val="123000"/>
              <a:buChar char="-"/>
              <a:defRPr sz="3700"/>
            </a:pPr>
            <a:r>
              <a:t>p-p interaction ( Pion decay )</a:t>
            </a:r>
          </a:p>
          <a:p>
            <a:pPr marL="609598" indent="-609598">
              <a:buSzPct val="123000"/>
              <a:buChar char="-"/>
              <a:defRPr sz="3700"/>
            </a:pPr>
            <a:r>
              <a:t>Photo-hadronic ( p-</a:t>
            </a:r>
            <a14:m>
              <m:oMath>
                <m:r>
                  <a:rPr xmlns:a="http://schemas.openxmlformats.org/drawingml/2006/main" sz="4400" i="1">
                    <a:solidFill>
                      <a:srgbClr val="000000"/>
                    </a:solidFill>
                    <a:latin typeface="Cambria Math" panose="02040503050406030204" pitchFamily="18" charset="0"/>
                  </a:rPr>
                  <m:t>γ</m:t>
                </m:r>
              </m:oMath>
            </a14:m>
            <a:r>
              <a:t> )</a:t>
            </a:r>
            <a:endParaRPr sz="4151"/>
          </a:p>
        </p:txBody>
      </p:sp>
      <p:pic>
        <p:nvPicPr>
          <p:cNvPr id="215" name="Screenshot 2026-05-27 at 1.05.50 PM.png" descr="Screenshot 2026-05-27 at 1.05.50 PM.png"/>
          <p:cNvPicPr>
            <a:picLocks noChangeAspect="1"/>
          </p:cNvPicPr>
          <p:nvPr/>
        </p:nvPicPr>
        <p:blipFill>
          <a:blip r:embed="rId2">
            <a:extLst/>
          </a:blip>
          <a:stretch>
            <a:fillRect/>
          </a:stretch>
        </p:blipFill>
        <p:spPr>
          <a:xfrm>
            <a:off x="6537135" y="1806699"/>
            <a:ext cx="8264488" cy="3425208"/>
          </a:xfrm>
          <a:prstGeom prst="rect">
            <a:avLst/>
          </a:prstGeom>
          <a:ln w="12700">
            <a:miter lim="400000"/>
          </a:ln>
        </p:spPr>
      </p:pic>
      <p:pic>
        <p:nvPicPr>
          <p:cNvPr id="216" name="Screenshot 2026-05-27 at 1.07.54 PM.png" descr="Screenshot 2026-05-27 at 1.07.54 PM.png"/>
          <p:cNvPicPr>
            <a:picLocks noChangeAspect="1"/>
          </p:cNvPicPr>
          <p:nvPr/>
        </p:nvPicPr>
        <p:blipFill>
          <a:blip r:embed="rId3">
            <a:extLst/>
          </a:blip>
          <a:stretch>
            <a:fillRect/>
          </a:stretch>
        </p:blipFill>
        <p:spPr>
          <a:xfrm>
            <a:off x="15166370" y="1056588"/>
            <a:ext cx="8702859" cy="4142563"/>
          </a:xfrm>
          <a:prstGeom prst="rect">
            <a:avLst/>
          </a:prstGeom>
          <a:ln w="12700">
            <a:miter lim="400000"/>
          </a:ln>
        </p:spPr>
      </p:pic>
      <p:pic>
        <p:nvPicPr>
          <p:cNvPr id="217" name="Screenshot 2026-05-27 at 1.12.02 PM.png" descr="Screenshot 2026-05-27 at 1.12.02 PM.png"/>
          <p:cNvPicPr>
            <a:picLocks noChangeAspect="1"/>
          </p:cNvPicPr>
          <p:nvPr/>
        </p:nvPicPr>
        <p:blipFill>
          <a:blip r:embed="rId4">
            <a:extLst/>
          </a:blip>
          <a:stretch>
            <a:fillRect/>
          </a:stretch>
        </p:blipFill>
        <p:spPr>
          <a:xfrm>
            <a:off x="9921716" y="7350318"/>
            <a:ext cx="7097577" cy="4034924"/>
          </a:xfrm>
          <a:prstGeom prst="rect">
            <a:avLst/>
          </a:prstGeom>
          <a:ln w="12700">
            <a:miter lim="400000"/>
          </a:ln>
        </p:spPr>
      </p:pic>
      <p:pic>
        <p:nvPicPr>
          <p:cNvPr id="218" name="Screenshot 2026-05-27 at 1.13.27 PM.png" descr="Screenshot 2026-05-27 at 1.13.27 PM.png"/>
          <p:cNvPicPr>
            <a:picLocks noChangeAspect="1"/>
          </p:cNvPicPr>
          <p:nvPr/>
        </p:nvPicPr>
        <p:blipFill>
          <a:blip r:embed="rId5">
            <a:extLst/>
          </a:blip>
          <a:stretch>
            <a:fillRect/>
          </a:stretch>
        </p:blipFill>
        <p:spPr>
          <a:xfrm>
            <a:off x="18142030" y="6798354"/>
            <a:ext cx="5942766" cy="4380885"/>
          </a:xfrm>
          <a:prstGeom prst="rect">
            <a:avLst/>
          </a:prstGeom>
          <a:ln w="12700">
            <a:miter lim="400000"/>
          </a:ln>
        </p:spPr>
      </p:pic>
      <p:sp>
        <p:nvSpPr>
          <p:cNvPr id="219" name="Absorption Mechanisms"/>
          <p:cNvSpPr txBox="1"/>
          <p:nvPr/>
        </p:nvSpPr>
        <p:spPr>
          <a:xfrm>
            <a:off x="273607" y="10853311"/>
            <a:ext cx="7788555" cy="8205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600" indent="-609600">
              <a:buSzPct val="123000"/>
              <a:buChar char="•"/>
              <a:defRPr b="1"/>
            </a:lvl1pPr>
          </a:lstStyle>
          <a:p>
            <a:pPr/>
            <a:r>
              <a:t>Absorption Mechanisms</a:t>
            </a:r>
          </a:p>
        </p:txBody>
      </p:sp>
      <p:sp>
        <p:nvSpPr>
          <p:cNvPr id="220" name="-     absorption and Pair Production"/>
          <p:cNvSpPr txBox="1"/>
          <p:nvPr/>
        </p:nvSpPr>
        <p:spPr>
          <a:xfrm>
            <a:off x="567589" y="11859690"/>
            <a:ext cx="8593298" cy="731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700"/>
            </a:pPr>
            <a:r>
              <a:t>-   </a:t>
            </a:r>
            <a14:m>
              <m:oMath>
                <m:r>
                  <a:rPr xmlns:a="http://schemas.openxmlformats.org/drawingml/2006/main" sz="4400" i="1">
                    <a:solidFill>
                      <a:srgbClr val="000000"/>
                    </a:solidFill>
                    <a:latin typeface="Cambria Math" panose="02040503050406030204" pitchFamily="18" charset="0"/>
                  </a:rPr>
                  <m:t>γ</m:t>
                </m:r>
                <m:r>
                  <a:rPr xmlns:a="http://schemas.openxmlformats.org/drawingml/2006/main" sz="4400" i="1">
                    <a:solidFill>
                      <a:srgbClr val="000000"/>
                    </a:solidFill>
                    <a:latin typeface="Cambria Math" panose="02040503050406030204" pitchFamily="18" charset="0"/>
                  </a:rPr>
                  <m:t>-</m:t>
                </m:r>
                <m:r>
                  <a:rPr xmlns:a="http://schemas.openxmlformats.org/drawingml/2006/main" sz="4400" i="1">
                    <a:solidFill>
                      <a:srgbClr val="000000"/>
                    </a:solidFill>
                    <a:latin typeface="Cambria Math" panose="02040503050406030204" pitchFamily="18" charset="0"/>
                  </a:rPr>
                  <m:t>γ</m:t>
                </m:r>
              </m:oMath>
            </a14:m>
            <a:r>
              <a:t> absorption and Pair Production </a:t>
            </a:r>
            <a:endParaRPr sz="4151"/>
          </a:p>
        </p:txBody>
      </p:sp>
      <p:sp>
        <p:nvSpPr>
          <p:cNvPr id="221" name="IC"/>
          <p:cNvSpPr txBox="1"/>
          <p:nvPr/>
        </p:nvSpPr>
        <p:spPr>
          <a:xfrm>
            <a:off x="9434779" y="5516446"/>
            <a:ext cx="838570" cy="5731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3100"/>
            </a:lvl1pPr>
          </a:lstStyle>
          <a:p>
            <a:pPr/>
            <a:r>
              <a:t>IC </a:t>
            </a:r>
          </a:p>
        </p:txBody>
      </p:sp>
      <p:sp>
        <p:nvSpPr>
          <p:cNvPr id="222" name="Bremsstrahlung"/>
          <p:cNvSpPr txBox="1"/>
          <p:nvPr/>
        </p:nvSpPr>
        <p:spPr>
          <a:xfrm>
            <a:off x="18809848" y="5516446"/>
            <a:ext cx="3114156" cy="5731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3100"/>
            </a:lvl1pPr>
          </a:lstStyle>
          <a:p>
            <a:pPr/>
            <a:r>
              <a:t>Bremsstrahlung</a:t>
            </a:r>
          </a:p>
        </p:txBody>
      </p:sp>
      <p:sp>
        <p:nvSpPr>
          <p:cNvPr id="223" name="Pion Decay"/>
          <p:cNvSpPr txBox="1"/>
          <p:nvPr/>
        </p:nvSpPr>
        <p:spPr>
          <a:xfrm>
            <a:off x="11944559" y="11662689"/>
            <a:ext cx="2513115" cy="5731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93700" indent="-393700">
              <a:buSzPct val="123000"/>
              <a:buChar char="•"/>
              <a:defRPr sz="3100"/>
            </a:lvl1pPr>
          </a:lstStyle>
          <a:p>
            <a:pPr/>
            <a:r>
              <a:t>Pion Decay</a:t>
            </a:r>
          </a:p>
        </p:txBody>
      </p:sp>
      <p:sp>
        <p:nvSpPr>
          <p:cNvPr id="224" name="Photo-Pion"/>
          <p:cNvSpPr txBox="1"/>
          <p:nvPr/>
        </p:nvSpPr>
        <p:spPr>
          <a:xfrm>
            <a:off x="20141635" y="11662689"/>
            <a:ext cx="2333448" cy="5731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3100"/>
            </a:lvl1pPr>
          </a:lstStyle>
          <a:p>
            <a:pPr/>
            <a:r>
              <a:t>Photo-Pion</a:t>
            </a:r>
          </a:p>
        </p:txBody>
      </p:sp>
      <p:sp>
        <p:nvSpPr>
          <p:cNvPr id="225" name="5"/>
          <p:cNvSpPr txBox="1"/>
          <p:nvPr/>
        </p:nvSpPr>
        <p:spPr>
          <a:xfrm>
            <a:off x="23779663" y="-69141"/>
            <a:ext cx="453238"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a:t>
            </a:r>
          </a:p>
        </p:txBody>
      </p:sp>
      <p:sp>
        <p:nvSpPr>
          <p:cNvPr id="226" name="Interaction and Emission Mechanisms"/>
          <p:cNvSpPr txBox="1"/>
          <p:nvPr/>
        </p:nvSpPr>
        <p:spPr>
          <a:xfrm>
            <a:off x="188038" y="467155"/>
            <a:ext cx="11067594"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600" indent="-609600">
              <a:buSzPct val="123000"/>
              <a:buChar char="•"/>
            </a:lvl1pPr>
          </a:lstStyle>
          <a:p>
            <a:pPr/>
            <a:r>
              <a:t>Interaction and Emission Mechanisms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How to detect :"/>
          <p:cNvSpPr txBox="1"/>
          <p:nvPr/>
        </p:nvSpPr>
        <p:spPr>
          <a:xfrm>
            <a:off x="731142" y="1082799"/>
            <a:ext cx="5160570" cy="8205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600" indent="-609600">
              <a:buSzPct val="123000"/>
              <a:buChar char="•"/>
              <a:defRPr b="1"/>
            </a:lvl1pPr>
          </a:lstStyle>
          <a:p>
            <a:pPr/>
            <a:r>
              <a:t>How to detect :</a:t>
            </a:r>
          </a:p>
        </p:txBody>
      </p:sp>
      <p:pic>
        <p:nvPicPr>
          <p:cNvPr id="229" name="Screenshot 2026-05-27 at 12.12.16 PM.png" descr="Screenshot 2026-05-27 at 12.12.16 PM.png"/>
          <p:cNvPicPr>
            <a:picLocks noChangeAspect="1"/>
          </p:cNvPicPr>
          <p:nvPr/>
        </p:nvPicPr>
        <p:blipFill>
          <a:blip r:embed="rId2">
            <a:extLst/>
          </a:blip>
          <a:stretch>
            <a:fillRect/>
          </a:stretch>
        </p:blipFill>
        <p:spPr>
          <a:xfrm>
            <a:off x="13365971" y="1505183"/>
            <a:ext cx="10536319" cy="9021619"/>
          </a:xfrm>
          <a:prstGeom prst="rect">
            <a:avLst/>
          </a:prstGeom>
          <a:ln w="12700">
            <a:miter lim="400000"/>
          </a:ln>
        </p:spPr>
      </p:pic>
      <p:sp>
        <p:nvSpPr>
          <p:cNvPr id="230" name="Our Earth’s Atmosphere behave as opaque to Gamma-rays"/>
          <p:cNvSpPr txBox="1"/>
          <p:nvPr/>
        </p:nvSpPr>
        <p:spPr>
          <a:xfrm>
            <a:off x="662065" y="2645652"/>
            <a:ext cx="12675198"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Our Earth’s Atmosphere behave as opaque to Gamma-rays </a:t>
            </a:r>
          </a:p>
        </p:txBody>
      </p:sp>
      <p:sp>
        <p:nvSpPr>
          <p:cNvPr id="231" name="Space Based detection :…"/>
          <p:cNvSpPr txBox="1"/>
          <p:nvPr/>
        </p:nvSpPr>
        <p:spPr>
          <a:xfrm>
            <a:off x="626171" y="4162474"/>
            <a:ext cx="6706190" cy="18538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555412" indent="-555412">
              <a:buSzPct val="123000"/>
              <a:buChar char="-"/>
              <a:defRPr b="1" sz="4100"/>
            </a:pPr>
            <a:r>
              <a:t>Space Based detection :</a:t>
            </a:r>
          </a:p>
          <a:p>
            <a:pPr>
              <a:defRPr sz="4100"/>
            </a:pPr>
            <a:r>
              <a:t>   Fermi-LAT, AGILE …</a:t>
            </a:r>
          </a:p>
        </p:txBody>
      </p:sp>
      <p:sp>
        <p:nvSpPr>
          <p:cNvPr id="232" name="- Ground Based Detection :"/>
          <p:cNvSpPr txBox="1"/>
          <p:nvPr/>
        </p:nvSpPr>
        <p:spPr>
          <a:xfrm>
            <a:off x="546939" y="6885886"/>
            <a:ext cx="6864655" cy="7214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100"/>
            </a:lvl1pPr>
          </a:lstStyle>
          <a:p>
            <a:pPr/>
            <a:r>
              <a:t>- Ground Based Detection :</a:t>
            </a:r>
          </a:p>
        </p:txBody>
      </p:sp>
      <p:sp>
        <p:nvSpPr>
          <p:cNvPr id="233" name="H.E.S.S , HAWC , MAGIC, LHAASO , CTAO etc."/>
          <p:cNvSpPr txBox="1"/>
          <p:nvPr/>
        </p:nvSpPr>
        <p:spPr>
          <a:xfrm>
            <a:off x="523912" y="8275464"/>
            <a:ext cx="11211981" cy="7093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H.E.S.S , HAWC , MAGIC, LHAASO , CTAO etc.</a:t>
            </a:r>
          </a:p>
        </p:txBody>
      </p:sp>
      <p:sp>
        <p:nvSpPr>
          <p:cNvPr id="234" name="Via Indirect detection …"/>
          <p:cNvSpPr txBox="1"/>
          <p:nvPr/>
        </p:nvSpPr>
        <p:spPr>
          <a:xfrm>
            <a:off x="2112671" y="9727347"/>
            <a:ext cx="5473511" cy="6594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700"/>
            </a:lvl1pPr>
          </a:lstStyle>
          <a:p>
            <a:pPr/>
            <a:r>
              <a:t>Via Indirect detection …</a:t>
            </a:r>
          </a:p>
        </p:txBody>
      </p:sp>
      <p:sp>
        <p:nvSpPr>
          <p:cNvPr id="235" name="Pictorial representation of source, gamma-ray, space and ground base telescope"/>
          <p:cNvSpPr txBox="1"/>
          <p:nvPr/>
        </p:nvSpPr>
        <p:spPr>
          <a:xfrm>
            <a:off x="11437997" y="11184524"/>
            <a:ext cx="12715419" cy="511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2700"/>
            </a:lvl1pPr>
          </a:lstStyle>
          <a:p>
            <a:pPr/>
            <a:r>
              <a:t>Pictorial representation of source, gamma-ray, space and ground base telescope</a:t>
            </a:r>
          </a:p>
        </p:txBody>
      </p:sp>
      <p:sp>
        <p:nvSpPr>
          <p:cNvPr id="236" name="6"/>
          <p:cNvSpPr txBox="1"/>
          <p:nvPr/>
        </p:nvSpPr>
        <p:spPr>
          <a:xfrm>
            <a:off x="23894791" y="30364"/>
            <a:ext cx="453238"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Ground-Based Observation :"/>
          <p:cNvSpPr txBox="1"/>
          <p:nvPr/>
        </p:nvSpPr>
        <p:spPr>
          <a:xfrm>
            <a:off x="454837" y="829520"/>
            <a:ext cx="8390230"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Ground-Based Observation :</a:t>
            </a:r>
          </a:p>
        </p:txBody>
      </p:sp>
      <p:sp>
        <p:nvSpPr>
          <p:cNvPr id="239" name="- Atmospheric Cherenkov telescopes"/>
          <p:cNvSpPr txBox="1"/>
          <p:nvPr/>
        </p:nvSpPr>
        <p:spPr>
          <a:xfrm>
            <a:off x="315467" y="3408375"/>
            <a:ext cx="7054177" cy="585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 Atmospheric Cherenkov telescopes</a:t>
            </a:r>
          </a:p>
        </p:txBody>
      </p:sp>
      <p:sp>
        <p:nvSpPr>
          <p:cNvPr id="240" name="Technique"/>
          <p:cNvSpPr txBox="1"/>
          <p:nvPr/>
        </p:nvSpPr>
        <p:spPr>
          <a:xfrm>
            <a:off x="523912" y="2174545"/>
            <a:ext cx="2860486" cy="7093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4100"/>
            </a:lvl1pPr>
          </a:lstStyle>
          <a:p>
            <a:pPr/>
            <a:r>
              <a:t> Technique</a:t>
            </a:r>
          </a:p>
        </p:txBody>
      </p:sp>
      <p:sp>
        <p:nvSpPr>
          <p:cNvPr id="241" name="- Air shower Particle Detector ( water Cherenkov Technique )"/>
          <p:cNvSpPr txBox="1"/>
          <p:nvPr/>
        </p:nvSpPr>
        <p:spPr>
          <a:xfrm>
            <a:off x="302160" y="4518048"/>
            <a:ext cx="110570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 Air shower Particle Detector ( water Cherenkov Technique )</a:t>
            </a:r>
          </a:p>
        </p:txBody>
      </p:sp>
      <p:pic>
        <p:nvPicPr>
          <p:cNvPr id="242" name="Screenshot 2026-05-27 at 6.28.10 PM.png" descr="Screenshot 2026-05-27 at 6.28.10 PM.png"/>
          <p:cNvPicPr>
            <a:picLocks noChangeAspect="1"/>
          </p:cNvPicPr>
          <p:nvPr/>
        </p:nvPicPr>
        <p:blipFill>
          <a:blip r:embed="rId2">
            <a:extLst/>
          </a:blip>
          <a:stretch>
            <a:fillRect/>
          </a:stretch>
        </p:blipFill>
        <p:spPr>
          <a:xfrm>
            <a:off x="12985174" y="7603625"/>
            <a:ext cx="6228632" cy="5066575"/>
          </a:xfrm>
          <a:prstGeom prst="rect">
            <a:avLst/>
          </a:prstGeom>
          <a:ln w="12700">
            <a:miter lim="400000"/>
          </a:ln>
        </p:spPr>
      </p:pic>
      <p:pic>
        <p:nvPicPr>
          <p:cNvPr id="243" name="Screenshot 2026-05-27 at 6.32.43 PM.png" descr="Screenshot 2026-05-27 at 6.32.43 PM.png"/>
          <p:cNvPicPr>
            <a:picLocks noChangeAspect="1"/>
          </p:cNvPicPr>
          <p:nvPr/>
        </p:nvPicPr>
        <p:blipFill>
          <a:blip r:embed="rId3">
            <a:extLst/>
          </a:blip>
          <a:stretch>
            <a:fillRect/>
          </a:stretch>
        </p:blipFill>
        <p:spPr>
          <a:xfrm>
            <a:off x="1246864" y="6419617"/>
            <a:ext cx="8668971" cy="5532034"/>
          </a:xfrm>
          <a:prstGeom prst="rect">
            <a:avLst/>
          </a:prstGeom>
          <a:ln w="12700">
            <a:miter lim="400000"/>
          </a:ln>
        </p:spPr>
      </p:pic>
      <p:sp>
        <p:nvSpPr>
          <p:cNvPr id="244" name="Water cherenkov technique"/>
          <p:cNvSpPr txBox="1"/>
          <p:nvPr/>
        </p:nvSpPr>
        <p:spPr>
          <a:xfrm>
            <a:off x="2515759" y="12585751"/>
            <a:ext cx="5892483"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3500"/>
            </a:lvl1pPr>
          </a:lstStyle>
          <a:p>
            <a:pPr/>
            <a:r>
              <a:t>Water cherenkov technique </a:t>
            </a:r>
          </a:p>
        </p:txBody>
      </p:sp>
      <p:sp>
        <p:nvSpPr>
          <p:cNvPr id="245" name="Principle of atmospheric Cherenkov technique"/>
          <p:cNvSpPr txBox="1"/>
          <p:nvPr/>
        </p:nvSpPr>
        <p:spPr>
          <a:xfrm>
            <a:off x="12266916" y="12834347"/>
            <a:ext cx="8466507" cy="5731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defRPr sz="3100"/>
            </a:lvl1pPr>
          </a:lstStyle>
          <a:p>
            <a:pPr/>
            <a:r>
              <a:t>Principle of atmospheric Cherenkov technique</a:t>
            </a:r>
          </a:p>
        </p:txBody>
      </p:sp>
      <p:pic>
        <p:nvPicPr>
          <p:cNvPr id="246" name="Screenshot 2026-05-28 at 9.08.20 AM.png" descr="Screenshot 2026-05-28 at 9.08.20 AM.png"/>
          <p:cNvPicPr>
            <a:picLocks noChangeAspect="1"/>
          </p:cNvPicPr>
          <p:nvPr/>
        </p:nvPicPr>
        <p:blipFill>
          <a:blip r:embed="rId4">
            <a:extLst/>
          </a:blip>
          <a:stretch>
            <a:fillRect/>
          </a:stretch>
        </p:blipFill>
        <p:spPr>
          <a:xfrm>
            <a:off x="13966316" y="442310"/>
            <a:ext cx="7643491" cy="5918634"/>
          </a:xfrm>
          <a:prstGeom prst="rect">
            <a:avLst/>
          </a:prstGeom>
          <a:ln w="12700">
            <a:miter lim="400000"/>
          </a:ln>
        </p:spPr>
      </p:pic>
      <p:sp>
        <p:nvSpPr>
          <p:cNvPr id="247" name="7"/>
          <p:cNvSpPr txBox="1"/>
          <p:nvPr/>
        </p:nvSpPr>
        <p:spPr>
          <a:xfrm>
            <a:off x="23848739" y="30364"/>
            <a:ext cx="453239"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PMT"/>
          <p:cNvSpPr txBox="1"/>
          <p:nvPr/>
        </p:nvSpPr>
        <p:spPr>
          <a:xfrm>
            <a:off x="846269" y="444128"/>
            <a:ext cx="1999794"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600" indent="-609600">
              <a:buSzPct val="123000"/>
              <a:buChar char="•"/>
            </a:lvl1pPr>
          </a:lstStyle>
          <a:p>
            <a:pPr/>
            <a:r>
              <a:t>PMT</a:t>
            </a:r>
          </a:p>
        </p:txBody>
      </p:sp>
      <p:pic>
        <p:nvPicPr>
          <p:cNvPr id="250" name="Screenshot 2026-05-28 at 9.12.37 AM.png" descr="Screenshot 2026-05-28 at 9.12.37 AM.png"/>
          <p:cNvPicPr>
            <a:picLocks noChangeAspect="1"/>
          </p:cNvPicPr>
          <p:nvPr/>
        </p:nvPicPr>
        <p:blipFill>
          <a:blip r:embed="rId2">
            <a:extLst/>
          </a:blip>
          <a:stretch>
            <a:fillRect/>
          </a:stretch>
        </p:blipFill>
        <p:spPr>
          <a:xfrm>
            <a:off x="14309157" y="1250373"/>
            <a:ext cx="9169402" cy="5168903"/>
          </a:xfrm>
          <a:prstGeom prst="rect">
            <a:avLst/>
          </a:prstGeom>
          <a:ln w="12700">
            <a:miter lim="400000"/>
          </a:ln>
        </p:spPr>
      </p:pic>
      <p:pic>
        <p:nvPicPr>
          <p:cNvPr id="251" name="Screenshot 2026-05-28 at 9.13.12 AM.png" descr="Screenshot 2026-05-28 at 9.13.12 AM.png"/>
          <p:cNvPicPr>
            <a:picLocks noChangeAspect="1"/>
          </p:cNvPicPr>
          <p:nvPr/>
        </p:nvPicPr>
        <p:blipFill>
          <a:blip r:embed="rId3">
            <a:extLst/>
          </a:blip>
          <a:stretch>
            <a:fillRect/>
          </a:stretch>
        </p:blipFill>
        <p:spPr>
          <a:xfrm>
            <a:off x="2066843" y="6663721"/>
            <a:ext cx="9844189" cy="5795016"/>
          </a:xfrm>
          <a:prstGeom prst="rect">
            <a:avLst/>
          </a:prstGeom>
          <a:ln w="12700">
            <a:miter lim="400000"/>
          </a:ln>
        </p:spPr>
      </p:pic>
      <p:pic>
        <p:nvPicPr>
          <p:cNvPr id="252" name="Screenshot 2026-05-28 at 9.13.54 AM.png" descr="Screenshot 2026-05-28 at 9.13.54 AM.png"/>
          <p:cNvPicPr>
            <a:picLocks noChangeAspect="1"/>
          </p:cNvPicPr>
          <p:nvPr/>
        </p:nvPicPr>
        <p:blipFill>
          <a:blip r:embed="rId4">
            <a:extLst/>
          </a:blip>
          <a:stretch>
            <a:fillRect/>
          </a:stretch>
        </p:blipFill>
        <p:spPr>
          <a:xfrm>
            <a:off x="14692388" y="7771734"/>
            <a:ext cx="7099302" cy="4254502"/>
          </a:xfrm>
          <a:prstGeom prst="rect">
            <a:avLst/>
          </a:prstGeom>
          <a:ln w="12700">
            <a:miter lim="400000"/>
          </a:ln>
        </p:spPr>
      </p:pic>
      <p:pic>
        <p:nvPicPr>
          <p:cNvPr id="253" name="Screenshot 2026-05-28 at 9.14.08 AM.png" descr="Screenshot 2026-05-28 at 9.14.08 AM.png"/>
          <p:cNvPicPr>
            <a:picLocks noChangeAspect="1"/>
          </p:cNvPicPr>
          <p:nvPr/>
        </p:nvPicPr>
        <p:blipFill>
          <a:blip r:embed="rId5">
            <a:extLst/>
          </a:blip>
          <a:stretch>
            <a:fillRect/>
          </a:stretch>
        </p:blipFill>
        <p:spPr>
          <a:xfrm>
            <a:off x="5160571" y="1523288"/>
            <a:ext cx="6226120" cy="4018278"/>
          </a:xfrm>
          <a:prstGeom prst="rect">
            <a:avLst/>
          </a:prstGeom>
          <a:ln w="12700">
            <a:miter lim="400000"/>
          </a:ln>
        </p:spPr>
      </p:pic>
      <p:sp>
        <p:nvSpPr>
          <p:cNvPr id="254" name="PMT"/>
          <p:cNvSpPr txBox="1"/>
          <p:nvPr/>
        </p:nvSpPr>
        <p:spPr>
          <a:xfrm>
            <a:off x="17388338" y="12313777"/>
            <a:ext cx="1707401"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598" indent="-609598">
              <a:buSzPct val="123000"/>
              <a:buChar char="•"/>
              <a:defRPr sz="3700"/>
            </a:lvl1pPr>
          </a:lstStyle>
          <a:p>
            <a:pPr/>
            <a:r>
              <a:t>PMT</a:t>
            </a:r>
          </a:p>
        </p:txBody>
      </p:sp>
      <p:sp>
        <p:nvSpPr>
          <p:cNvPr id="255" name="Efficiency of different material wrt wavelength"/>
          <p:cNvSpPr txBox="1"/>
          <p:nvPr/>
        </p:nvSpPr>
        <p:spPr>
          <a:xfrm>
            <a:off x="14905874" y="6453784"/>
            <a:ext cx="7973760"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pPr>
            <a:r>
              <a:t> </a:t>
            </a:r>
            <a:r>
              <a:rPr sz="2900"/>
              <a:t>Efficiency of different material wrt wavelength</a:t>
            </a:r>
          </a:p>
        </p:txBody>
      </p:sp>
      <p:sp>
        <p:nvSpPr>
          <p:cNvPr id="256" name="Photon detection in PMT"/>
          <p:cNvSpPr txBox="1"/>
          <p:nvPr/>
        </p:nvSpPr>
        <p:spPr>
          <a:xfrm>
            <a:off x="4439196" y="12696192"/>
            <a:ext cx="5099481" cy="5731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598" indent="-609598">
              <a:buSzPct val="123000"/>
              <a:buChar char="•"/>
              <a:defRPr sz="3100"/>
            </a:lvl1pPr>
          </a:lstStyle>
          <a:p>
            <a:pPr/>
            <a:r>
              <a:t>Photon detection in PMT</a:t>
            </a:r>
          </a:p>
        </p:txBody>
      </p:sp>
      <p:sp>
        <p:nvSpPr>
          <p:cNvPr id="257" name="Photo Electric effect"/>
          <p:cNvSpPr txBox="1"/>
          <p:nvPr/>
        </p:nvSpPr>
        <p:spPr>
          <a:xfrm>
            <a:off x="6027006" y="5594818"/>
            <a:ext cx="4970387" cy="647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598" indent="-609598">
              <a:buSzPct val="123000"/>
              <a:buChar char="•"/>
              <a:defRPr sz="3700"/>
            </a:lvl1pPr>
          </a:lstStyle>
          <a:p>
            <a:pPr/>
            <a:r>
              <a:t>Photo Electric effect</a:t>
            </a:r>
          </a:p>
        </p:txBody>
      </p:sp>
      <p:sp>
        <p:nvSpPr>
          <p:cNvPr id="258" name="8"/>
          <p:cNvSpPr txBox="1"/>
          <p:nvPr/>
        </p:nvSpPr>
        <p:spPr>
          <a:xfrm>
            <a:off x="23710586" y="99442"/>
            <a:ext cx="453239"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