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18" r:id="rId2"/>
    <p:sldId id="312" r:id="rId3"/>
    <p:sldId id="1043" r:id="rId4"/>
    <p:sldId id="1044" r:id="rId5"/>
    <p:sldId id="1110" r:id="rId6"/>
    <p:sldId id="1045" r:id="rId7"/>
    <p:sldId id="1111" r:id="rId8"/>
    <p:sldId id="1062" r:id="rId9"/>
    <p:sldId id="1066" r:id="rId10"/>
    <p:sldId id="1063" r:id="rId11"/>
    <p:sldId id="1087" r:id="rId12"/>
    <p:sldId id="1115" r:id="rId13"/>
    <p:sldId id="1099" r:id="rId14"/>
    <p:sldId id="1116" r:id="rId15"/>
    <p:sldId id="1119" r:id="rId16"/>
    <p:sldId id="1100" r:id="rId17"/>
    <p:sldId id="1103" r:id="rId18"/>
    <p:sldId id="313" r:id="rId19"/>
    <p:sldId id="1120" r:id="rId20"/>
    <p:sldId id="316" r:id="rId21"/>
    <p:sldId id="1141" r:id="rId22"/>
    <p:sldId id="1124" r:id="rId23"/>
    <p:sldId id="1127" r:id="rId24"/>
    <p:sldId id="1138" r:id="rId25"/>
    <p:sldId id="1126" r:id="rId26"/>
    <p:sldId id="299" r:id="rId27"/>
    <p:sldId id="300" r:id="rId28"/>
    <p:sldId id="304" r:id="rId29"/>
    <p:sldId id="311" r:id="rId30"/>
    <p:sldId id="1133" r:id="rId31"/>
    <p:sldId id="310" r:id="rId32"/>
    <p:sldId id="1135" r:id="rId33"/>
    <p:sldId id="274" r:id="rId34"/>
    <p:sldId id="1136" r:id="rId35"/>
    <p:sldId id="1114" r:id="rId36"/>
    <p:sldId id="1122" r:id="rId37"/>
    <p:sldId id="1147" r:id="rId38"/>
    <p:sldId id="1146" r:id="rId39"/>
    <p:sldId id="1142" r:id="rId40"/>
    <p:sldId id="1143" r:id="rId41"/>
    <p:sldId id="1129" r:id="rId42"/>
    <p:sldId id="1130" r:id="rId43"/>
    <p:sldId id="1144" r:id="rId44"/>
    <p:sldId id="1131" r:id="rId45"/>
    <p:sldId id="1132" r:id="rId46"/>
    <p:sldId id="1145" r:id="rId47"/>
    <p:sldId id="298" r:id="rId48"/>
    <p:sldId id="305" r:id="rId49"/>
    <p:sldId id="1113" r:id="rId50"/>
    <p:sldId id="1118" r:id="rId51"/>
    <p:sldId id="315" r:id="rId52"/>
    <p:sldId id="307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69C"/>
    <a:srgbClr val="4678B0"/>
    <a:srgbClr val="008B8B"/>
    <a:srgbClr val="F0F0F0"/>
    <a:srgbClr val="E0E0E0"/>
    <a:srgbClr val="AAAAAA"/>
    <a:srgbClr val="999999"/>
    <a:srgbClr val="B662A8"/>
    <a:srgbClr val="35A5DD"/>
    <a:srgbClr val="149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/>
    <p:restoredTop sz="92571"/>
  </p:normalViewPr>
  <p:slideViewPr>
    <p:cSldViewPr snapToGrid="0">
      <p:cViewPr varScale="1">
        <p:scale>
          <a:sx n="125" d="100"/>
          <a:sy n="125" d="100"/>
        </p:scale>
        <p:origin x="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1C53A-6D7C-9948-B06D-03A2AE4FDBA9}" type="doc">
      <dgm:prSet loTypeId="urn:microsoft.com/office/officeart/2005/8/layout/process2" loCatId="" qsTypeId="urn:microsoft.com/office/officeart/2005/8/quickstyle/simple2" qsCatId="simple" csTypeId="urn:microsoft.com/office/officeart/2005/8/colors/accent1_2" csCatId="accent1" phldr="1"/>
      <dgm:spPr/>
    </dgm:pt>
    <dgm:pt modelId="{0E35A135-91CF-CD41-BB4C-236FC3D1A636}">
      <dgm:prSet phldrT="[Text]" custT="1"/>
      <dgm:spPr>
        <a:solidFill>
          <a:srgbClr val="06569C">
            <a:alpha val="80000"/>
          </a:srgbClr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Amplitude modelling</a:t>
          </a:r>
        </a:p>
      </dgm:t>
    </dgm:pt>
    <dgm:pt modelId="{698CD168-6CFF-F941-B3A2-D68917B58673}" type="parTrans" cxnId="{775AB0F6-C97D-0D49-9AFA-FEB2D84EF4E6}">
      <dgm:prSet/>
      <dgm:spPr/>
      <dgm:t>
        <a:bodyPr/>
        <a:lstStyle/>
        <a:p>
          <a:endParaRPr lang="en-US"/>
        </a:p>
      </dgm:t>
    </dgm:pt>
    <dgm:pt modelId="{06D0BCB1-32C9-8C46-ACA5-6E8737D15646}" type="sibTrans" cxnId="{775AB0F6-C97D-0D49-9AFA-FEB2D84EF4E6}">
      <dgm:prSet/>
      <dgm:spPr>
        <a:solidFill>
          <a:srgbClr val="AAAAAA">
            <a:alpha val="65000"/>
          </a:srgbClr>
        </a:solidFill>
      </dgm:spPr>
      <dgm:t>
        <a:bodyPr/>
        <a:lstStyle/>
        <a:p>
          <a:endParaRPr lang="en-US"/>
        </a:p>
      </dgm:t>
    </dgm:pt>
    <dgm:pt modelId="{26DAED3D-C48F-8142-A048-98C113305B1E}">
      <dgm:prSet phldrT="[Text]" custT="1"/>
      <dgm:spPr>
        <a:solidFill>
          <a:srgbClr val="06569C">
            <a:alpha val="80000"/>
          </a:srgbClr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Fit to data</a:t>
          </a:r>
        </a:p>
      </dgm:t>
    </dgm:pt>
    <dgm:pt modelId="{097A3343-C2DA-CA47-8618-D10479FC0EB5}" type="parTrans" cxnId="{D6F667AE-DAC8-384F-8C0B-475C70C92E5B}">
      <dgm:prSet/>
      <dgm:spPr/>
      <dgm:t>
        <a:bodyPr/>
        <a:lstStyle/>
        <a:p>
          <a:endParaRPr lang="en-US"/>
        </a:p>
      </dgm:t>
    </dgm:pt>
    <dgm:pt modelId="{91ADF9DA-3F6A-9C48-98D2-89931889F9F5}" type="sibTrans" cxnId="{D6F667AE-DAC8-384F-8C0B-475C70C92E5B}">
      <dgm:prSet/>
      <dgm:spPr>
        <a:solidFill>
          <a:srgbClr val="AAAAAA">
            <a:alpha val="65000"/>
          </a:srgbClr>
        </a:solidFill>
      </dgm:spPr>
      <dgm:t>
        <a:bodyPr/>
        <a:lstStyle/>
        <a:p>
          <a:endParaRPr lang="en-US"/>
        </a:p>
      </dgm:t>
    </dgm:pt>
    <dgm:pt modelId="{C149D102-4DF5-0A42-A0D6-27DFF0A82806}">
      <dgm:prSet phldrT="[Text]" custT="1"/>
      <dgm:spPr>
        <a:solidFill>
          <a:srgbClr val="06569C">
            <a:alpha val="80000"/>
          </a:srgbClr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Obtain results</a:t>
          </a:r>
        </a:p>
      </dgm:t>
    </dgm:pt>
    <dgm:pt modelId="{003F8054-1B06-4B4E-AF8E-6BE62FB86185}" type="parTrans" cxnId="{610F08A0-4BA4-5D4B-8046-00BB0CF6EB76}">
      <dgm:prSet/>
      <dgm:spPr/>
      <dgm:t>
        <a:bodyPr/>
        <a:lstStyle/>
        <a:p>
          <a:endParaRPr lang="en-US"/>
        </a:p>
      </dgm:t>
    </dgm:pt>
    <dgm:pt modelId="{C3BEFFCA-3F25-104C-A15B-B5BD9CDE7F39}" type="sibTrans" cxnId="{610F08A0-4BA4-5D4B-8046-00BB0CF6EB76}">
      <dgm:prSet/>
      <dgm:spPr/>
      <dgm:t>
        <a:bodyPr/>
        <a:lstStyle/>
        <a:p>
          <a:endParaRPr lang="en-US"/>
        </a:p>
      </dgm:t>
    </dgm:pt>
    <dgm:pt modelId="{4F6F41D8-BE9E-A745-A475-BBA5C8955876}" type="pres">
      <dgm:prSet presAssocID="{F891C53A-6D7C-9948-B06D-03A2AE4FDBA9}" presName="linearFlow" presStyleCnt="0">
        <dgm:presLayoutVars>
          <dgm:resizeHandles val="exact"/>
        </dgm:presLayoutVars>
      </dgm:prSet>
      <dgm:spPr/>
    </dgm:pt>
    <dgm:pt modelId="{03CBB2DA-B26A-894E-9FCD-7EED0FA38119}" type="pres">
      <dgm:prSet presAssocID="{0E35A135-91CF-CD41-BB4C-236FC3D1A636}" presName="node" presStyleLbl="node1" presStyleIdx="0" presStyleCnt="3" custScaleX="79447" custScaleY="32911" custLinFactNeighborX="-65" custLinFactNeighborY="-28800">
        <dgm:presLayoutVars>
          <dgm:bulletEnabled val="1"/>
        </dgm:presLayoutVars>
      </dgm:prSet>
      <dgm:spPr/>
    </dgm:pt>
    <dgm:pt modelId="{AF44BC0D-CD27-DC46-94B4-B3D591E2BBD1}" type="pres">
      <dgm:prSet presAssocID="{06D0BCB1-32C9-8C46-ACA5-6E8737D15646}" presName="sibTrans" presStyleLbl="sibTrans2D1" presStyleIdx="0" presStyleCnt="2" custScaleX="110772" custLinFactNeighborX="-6601" custLinFactNeighborY="-786"/>
      <dgm:spPr/>
    </dgm:pt>
    <dgm:pt modelId="{277E3810-4924-9A4B-AD1F-F6F30262D6B4}" type="pres">
      <dgm:prSet presAssocID="{06D0BCB1-32C9-8C46-ACA5-6E8737D15646}" presName="connectorText" presStyleLbl="sibTrans2D1" presStyleIdx="0" presStyleCnt="2"/>
      <dgm:spPr/>
    </dgm:pt>
    <dgm:pt modelId="{BC199295-3FD3-9648-B4B1-A796EFACDEBB}" type="pres">
      <dgm:prSet presAssocID="{26DAED3D-C48F-8142-A048-98C113305B1E}" presName="node" presStyleLbl="node1" presStyleIdx="1" presStyleCnt="3" custScaleX="76065" custScaleY="28381" custLinFactNeighborX="6" custLinFactNeighborY="26611">
        <dgm:presLayoutVars>
          <dgm:bulletEnabled val="1"/>
        </dgm:presLayoutVars>
      </dgm:prSet>
      <dgm:spPr/>
    </dgm:pt>
    <dgm:pt modelId="{74C93365-6FDB-5C41-89B2-34E29A09B8B4}" type="pres">
      <dgm:prSet presAssocID="{91ADF9DA-3F6A-9C48-98D2-89931889F9F5}" presName="sibTrans" presStyleLbl="sibTrans2D1" presStyleIdx="1" presStyleCnt="2" custScaleX="100083" custLinFactNeighborX="-13770" custLinFactNeighborY="-1766"/>
      <dgm:spPr/>
    </dgm:pt>
    <dgm:pt modelId="{5EE72187-F34C-E249-8D4F-314AA5C41D67}" type="pres">
      <dgm:prSet presAssocID="{91ADF9DA-3F6A-9C48-98D2-89931889F9F5}" presName="connectorText" presStyleLbl="sibTrans2D1" presStyleIdx="1" presStyleCnt="2"/>
      <dgm:spPr/>
    </dgm:pt>
    <dgm:pt modelId="{B26AC7F1-6C19-B749-808C-DACAF4CEC01D}" type="pres">
      <dgm:prSet presAssocID="{C149D102-4DF5-0A42-A0D6-27DFF0A82806}" presName="node" presStyleLbl="node1" presStyleIdx="2" presStyleCnt="3" custScaleX="76363" custScaleY="16726" custLinFactNeighborY="-2925">
        <dgm:presLayoutVars>
          <dgm:bulletEnabled val="1"/>
        </dgm:presLayoutVars>
      </dgm:prSet>
      <dgm:spPr/>
    </dgm:pt>
  </dgm:ptLst>
  <dgm:cxnLst>
    <dgm:cxn modelId="{C5E9B024-85EA-084B-B6C4-E9960A86DE13}" type="presOf" srcId="{0E35A135-91CF-CD41-BB4C-236FC3D1A636}" destId="{03CBB2DA-B26A-894E-9FCD-7EED0FA38119}" srcOrd="0" destOrd="0" presId="urn:microsoft.com/office/officeart/2005/8/layout/process2"/>
    <dgm:cxn modelId="{46AD3540-2AF8-4349-B885-006AF0712FD8}" type="presOf" srcId="{91ADF9DA-3F6A-9C48-98D2-89931889F9F5}" destId="{74C93365-6FDB-5C41-89B2-34E29A09B8B4}" srcOrd="0" destOrd="0" presId="urn:microsoft.com/office/officeart/2005/8/layout/process2"/>
    <dgm:cxn modelId="{D3A3D951-B3FC-0F45-8F4A-203180B43796}" type="presOf" srcId="{06D0BCB1-32C9-8C46-ACA5-6E8737D15646}" destId="{AF44BC0D-CD27-DC46-94B4-B3D591E2BBD1}" srcOrd="0" destOrd="0" presId="urn:microsoft.com/office/officeart/2005/8/layout/process2"/>
    <dgm:cxn modelId="{8F9C149C-183F-3242-B6D3-3BA2A81EB600}" type="presOf" srcId="{C149D102-4DF5-0A42-A0D6-27DFF0A82806}" destId="{B26AC7F1-6C19-B749-808C-DACAF4CEC01D}" srcOrd="0" destOrd="0" presId="urn:microsoft.com/office/officeart/2005/8/layout/process2"/>
    <dgm:cxn modelId="{610F08A0-4BA4-5D4B-8046-00BB0CF6EB76}" srcId="{F891C53A-6D7C-9948-B06D-03A2AE4FDBA9}" destId="{C149D102-4DF5-0A42-A0D6-27DFF0A82806}" srcOrd="2" destOrd="0" parTransId="{003F8054-1B06-4B4E-AF8E-6BE62FB86185}" sibTransId="{C3BEFFCA-3F25-104C-A15B-B5BD9CDE7F39}"/>
    <dgm:cxn modelId="{F3AAE2AC-05E0-FA4E-BEB5-0F95C2328754}" type="presOf" srcId="{F891C53A-6D7C-9948-B06D-03A2AE4FDBA9}" destId="{4F6F41D8-BE9E-A745-A475-BBA5C8955876}" srcOrd="0" destOrd="0" presId="urn:microsoft.com/office/officeart/2005/8/layout/process2"/>
    <dgm:cxn modelId="{D6F667AE-DAC8-384F-8C0B-475C70C92E5B}" srcId="{F891C53A-6D7C-9948-B06D-03A2AE4FDBA9}" destId="{26DAED3D-C48F-8142-A048-98C113305B1E}" srcOrd="1" destOrd="0" parTransId="{097A3343-C2DA-CA47-8618-D10479FC0EB5}" sibTransId="{91ADF9DA-3F6A-9C48-98D2-89931889F9F5}"/>
    <dgm:cxn modelId="{3F4B87B7-DAC1-9F48-AAFB-3317FAFA4676}" type="presOf" srcId="{06D0BCB1-32C9-8C46-ACA5-6E8737D15646}" destId="{277E3810-4924-9A4B-AD1F-F6F30262D6B4}" srcOrd="1" destOrd="0" presId="urn:microsoft.com/office/officeart/2005/8/layout/process2"/>
    <dgm:cxn modelId="{D6CBC7E8-0584-8147-977B-A67DFE714310}" type="presOf" srcId="{26DAED3D-C48F-8142-A048-98C113305B1E}" destId="{BC199295-3FD3-9648-B4B1-A796EFACDEBB}" srcOrd="0" destOrd="0" presId="urn:microsoft.com/office/officeart/2005/8/layout/process2"/>
    <dgm:cxn modelId="{00D27BF2-FB9D-7B4E-80F2-9CB75BC3C70F}" type="presOf" srcId="{91ADF9DA-3F6A-9C48-98D2-89931889F9F5}" destId="{5EE72187-F34C-E249-8D4F-314AA5C41D67}" srcOrd="1" destOrd="0" presId="urn:microsoft.com/office/officeart/2005/8/layout/process2"/>
    <dgm:cxn modelId="{775AB0F6-C97D-0D49-9AFA-FEB2D84EF4E6}" srcId="{F891C53A-6D7C-9948-B06D-03A2AE4FDBA9}" destId="{0E35A135-91CF-CD41-BB4C-236FC3D1A636}" srcOrd="0" destOrd="0" parTransId="{698CD168-6CFF-F941-B3A2-D68917B58673}" sibTransId="{06D0BCB1-32C9-8C46-ACA5-6E8737D15646}"/>
    <dgm:cxn modelId="{16E1FE95-DD5F-A048-ABA7-FB5872DFD910}" type="presParOf" srcId="{4F6F41D8-BE9E-A745-A475-BBA5C8955876}" destId="{03CBB2DA-B26A-894E-9FCD-7EED0FA38119}" srcOrd="0" destOrd="0" presId="urn:microsoft.com/office/officeart/2005/8/layout/process2"/>
    <dgm:cxn modelId="{300B7351-E927-904B-89FD-9356A67BC555}" type="presParOf" srcId="{4F6F41D8-BE9E-A745-A475-BBA5C8955876}" destId="{AF44BC0D-CD27-DC46-94B4-B3D591E2BBD1}" srcOrd="1" destOrd="0" presId="urn:microsoft.com/office/officeart/2005/8/layout/process2"/>
    <dgm:cxn modelId="{28701F12-49C4-FF49-A023-808FC1EAF7FE}" type="presParOf" srcId="{AF44BC0D-CD27-DC46-94B4-B3D591E2BBD1}" destId="{277E3810-4924-9A4B-AD1F-F6F30262D6B4}" srcOrd="0" destOrd="0" presId="urn:microsoft.com/office/officeart/2005/8/layout/process2"/>
    <dgm:cxn modelId="{9EDA8147-A2A3-654B-8A3E-0AC19DF112CE}" type="presParOf" srcId="{4F6F41D8-BE9E-A745-A475-BBA5C8955876}" destId="{BC199295-3FD3-9648-B4B1-A796EFACDEBB}" srcOrd="2" destOrd="0" presId="urn:microsoft.com/office/officeart/2005/8/layout/process2"/>
    <dgm:cxn modelId="{BF66CBB6-2523-7F47-A19E-9D2C0DA3009A}" type="presParOf" srcId="{4F6F41D8-BE9E-A745-A475-BBA5C8955876}" destId="{74C93365-6FDB-5C41-89B2-34E29A09B8B4}" srcOrd="3" destOrd="0" presId="urn:microsoft.com/office/officeart/2005/8/layout/process2"/>
    <dgm:cxn modelId="{74E387D5-D229-0743-A5F7-B503D366C68D}" type="presParOf" srcId="{74C93365-6FDB-5C41-89B2-34E29A09B8B4}" destId="{5EE72187-F34C-E249-8D4F-314AA5C41D67}" srcOrd="0" destOrd="0" presId="urn:microsoft.com/office/officeart/2005/8/layout/process2"/>
    <dgm:cxn modelId="{9993C478-B779-FC44-B330-10CF1DD24B59}" type="presParOf" srcId="{4F6F41D8-BE9E-A745-A475-BBA5C8955876}" destId="{B26AC7F1-6C19-B749-808C-DACAF4CEC01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2DA-B26A-894E-9FCD-7EED0FA38119}">
      <dsp:nvSpPr>
        <dsp:cNvPr id="0" name=""/>
        <dsp:cNvSpPr/>
      </dsp:nvSpPr>
      <dsp:spPr>
        <a:xfrm>
          <a:off x="0" y="0"/>
          <a:ext cx="3163897" cy="1029447"/>
        </a:xfrm>
        <a:prstGeom prst="roundRect">
          <a:avLst>
            <a:gd name="adj" fmla="val 10000"/>
          </a:avLst>
        </a:prstGeom>
        <a:solidFill>
          <a:srgbClr val="06569C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Amplitude modelling</a:t>
          </a:r>
        </a:p>
      </dsp:txBody>
      <dsp:txXfrm>
        <a:off x="30151" y="30151"/>
        <a:ext cx="3103595" cy="969145"/>
      </dsp:txXfrm>
    </dsp:sp>
    <dsp:sp modelId="{AF44BC0D-CD27-DC46-94B4-B3D591E2BBD1}">
      <dsp:nvSpPr>
        <dsp:cNvPr id="0" name=""/>
        <dsp:cNvSpPr/>
      </dsp:nvSpPr>
      <dsp:spPr>
        <a:xfrm rot="5399721">
          <a:off x="659713" y="1306579"/>
          <a:ext cx="1648270" cy="1407587"/>
        </a:xfrm>
        <a:prstGeom prst="rightArrow">
          <a:avLst>
            <a:gd name="adj1" fmla="val 60000"/>
            <a:gd name="adj2" fmla="val 50000"/>
          </a:avLst>
        </a:prstGeom>
        <a:solidFill>
          <a:srgbClr val="AAAAAA">
            <a:alpha val="6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/>
        </a:p>
      </dsp:txBody>
      <dsp:txXfrm rot="-5400000">
        <a:off x="1061554" y="1186238"/>
        <a:ext cx="844553" cy="1225994"/>
      </dsp:txXfrm>
    </dsp:sp>
    <dsp:sp modelId="{BC199295-3FD3-9648-B4B1-A796EFACDEBB}">
      <dsp:nvSpPr>
        <dsp:cNvPr id="0" name=""/>
        <dsp:cNvSpPr/>
      </dsp:nvSpPr>
      <dsp:spPr>
        <a:xfrm>
          <a:off x="67581" y="3013427"/>
          <a:ext cx="3029212" cy="887749"/>
        </a:xfrm>
        <a:prstGeom prst="roundRect">
          <a:avLst>
            <a:gd name="adj" fmla="val 10000"/>
          </a:avLst>
        </a:prstGeom>
        <a:solidFill>
          <a:srgbClr val="06569C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Fit to data</a:t>
          </a:r>
        </a:p>
      </dsp:txBody>
      <dsp:txXfrm>
        <a:off x="93582" y="3039428"/>
        <a:ext cx="2977210" cy="835747"/>
      </dsp:txXfrm>
    </dsp:sp>
    <dsp:sp modelId="{74C93365-6FDB-5C41-89B2-34E29A09B8B4}">
      <dsp:nvSpPr>
        <dsp:cNvPr id="0" name=""/>
        <dsp:cNvSpPr/>
      </dsp:nvSpPr>
      <dsp:spPr>
        <a:xfrm rot="5400454">
          <a:off x="1054631" y="3723548"/>
          <a:ext cx="827221" cy="1407587"/>
        </a:xfrm>
        <a:prstGeom prst="rightArrow">
          <a:avLst>
            <a:gd name="adj1" fmla="val 60000"/>
            <a:gd name="adj2" fmla="val 50000"/>
          </a:avLst>
        </a:prstGeom>
        <a:solidFill>
          <a:srgbClr val="AAAAAA">
            <a:alpha val="6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045981" y="4013731"/>
        <a:ext cx="844553" cy="579055"/>
      </dsp:txXfrm>
    </dsp:sp>
    <dsp:sp modelId="{B26AC7F1-6C19-B749-808C-DACAF4CEC01D}">
      <dsp:nvSpPr>
        <dsp:cNvPr id="0" name=""/>
        <dsp:cNvSpPr/>
      </dsp:nvSpPr>
      <dsp:spPr>
        <a:xfrm>
          <a:off x="61408" y="5003224"/>
          <a:ext cx="3041079" cy="523184"/>
        </a:xfrm>
        <a:prstGeom prst="roundRect">
          <a:avLst>
            <a:gd name="adj" fmla="val 10000"/>
          </a:avLst>
        </a:prstGeom>
        <a:solidFill>
          <a:srgbClr val="06569C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Obtain results</a:t>
          </a:r>
        </a:p>
      </dsp:txBody>
      <dsp:txXfrm>
        <a:off x="76732" y="5018548"/>
        <a:ext cx="3010431" cy="492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CE0B82E-BDFE-EF77-C61B-31F801E5F2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26AA6C-5B82-E1BA-EB02-D484D203B2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F5498-287D-D041-ABAA-312A915B8A0A}" type="datetimeFigureOut">
              <a:rPr kumimoji="1" lang="zh-CN" altLang="en-US" smtClean="0"/>
              <a:t>2026/4/14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3E2B14-923E-A880-FD1C-0028DF0607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28536C-4EB7-09A6-DC5C-56A0E1F769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CE9A6-88A7-154D-9985-DB90740B6C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4184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6D65A-4E7D-9D45-A562-05A0BBF75B96}" type="datetimeFigureOut">
              <a:t>14/04/2026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33E43-FAF1-8345-9DB9-A86CACF02A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4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PL" smtClean="0"/>
              <a:t>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87465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let me turn to the analysis that I led. 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PL" smtClean="0"/>
              <a:t>21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805139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PL" smtClean="0"/>
              <a:t>23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6220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PL" smtClean="0"/>
              <a:t>25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5198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45118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27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83153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8709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31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37716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1min30s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36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29475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1min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44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45118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1min30s</a:t>
            </a:r>
          </a:p>
          <a:p>
            <a:r>
              <a:rPr lang="en-US" dirty="0"/>
              <a:t>This is a little bit shocking and calls for further studies both theoretically and significantly.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45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8315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PL" smtClean="0"/>
              <a:t>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62819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/>
              <a:t>45s</a:t>
            </a:r>
            <a:r>
              <a:rPr lang="zh-CN" altLang="en-US" dirty="0"/>
              <a:t>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47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96213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Tcsbar</a:t>
            </a:r>
            <a:r>
              <a:rPr lang="en-US" dirty="0"/>
              <a:t> low excited states results complement those obtained on other T </a:t>
            </a:r>
            <a:r>
              <a:rPr lang="en-US" dirty="0" err="1"/>
              <a:t>csand</a:t>
            </a:r>
            <a:r>
              <a:rPr lang="en-US" dirty="0"/>
              <a:t> T </a:t>
            </a:r>
            <a:r>
              <a:rPr lang="en-US" dirty="0" err="1"/>
              <a:t>c¯shadrons</a:t>
            </a:r>
            <a:r>
              <a:rPr lang="en-US" dirty="0"/>
              <a:t>. </a:t>
            </a:r>
            <a:r>
              <a:rPr lang="en-US" altLang="zh-CN" dirty="0"/>
              <a:t>.; 40s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48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40880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total 13min10s</a:t>
            </a:r>
            <a:r>
              <a:rPr lang="zh-CN" altLang="en-US" dirty="0"/>
              <a:t> </a:t>
            </a:r>
            <a:r>
              <a:rPr lang="en-US" altLang="zh-CN" dirty="0"/>
              <a:t>;  50s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51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25253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57F2-20BB-C0A0-50DF-81A16ED1E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97144-D5A3-5032-737E-5718A7BE4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CE8353-B590-6857-3AB7-2582AE433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8FFE6-3299-BD5C-FB57-F3C60BC8B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PL" smtClean="0"/>
              <a:t>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4913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B23CD-7BEF-2DAF-8C4D-70D1BC6F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D16434-08AE-670A-744C-37C67617F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E84A6-D9C0-D2DC-65BA-4170FAF95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story begins in 2003, when the Belle experiment observed …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C4980-77F0-E75B-F377-EB1BAB932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PL" smtClean="0"/>
              <a:t>8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1217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PL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next important step came in 2008 from Belle.</a:t>
                </a:r>
                <a:r>
                  <a:rPr lang="en-PL" dirty="0">
                    <a:effectLst/>
                  </a:rPr>
                  <a:t> </a:t>
                </a:r>
                <a:endParaRPr lang="en-GB" dirty="0"/>
              </a:p>
              <a:p>
                <a:r>
                  <a:rPr lang="en-GB" dirty="0"/>
                  <a:t>Unlike the </a:t>
                </a:r>
                <a14:m>
                  <m:oMath xmlns:m="http://schemas.openxmlformats.org/officeDocument/2006/math">
                    <m:r>
                      <a:rPr lang="en-GB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𝑋</m:t>
                    </m:r>
                    <m:d>
                      <m:d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3872</m:t>
                        </m:r>
                      </m:e>
                    </m:d>
                  </m:oMath>
                </a14:m>
                <a:r>
                  <a:rPr lang="ar-AE" dirty="0"/>
                  <a:t>, </a:t>
                </a:r>
                <a:r>
                  <a:rPr lang="en-GB" dirty="0"/>
                  <a:t>the charged nature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ar-AE" sz="1200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ar-AE" sz="1200" i="0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4430</m:t>
                            </m:r>
                          </m:e>
                        </m:d>
                      </m:e>
                      <m:sup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leaves no room for a conventional interpretation.</a:t>
                </a:r>
                <a:endParaRPr lang="en-PL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Unlike the </a:t>
                </a:r>
                <a:r>
                  <a:rPr lang="en-GB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𝑋</a:t>
                </a:r>
                <a:r>
                  <a:rPr lang="ar-AE" altLang="zh-CN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3872)</a:t>
                </a:r>
                <a:r>
                  <a:rPr lang="ar-AE" dirty="0"/>
                  <a:t>, </a:t>
                </a:r>
                <a:r>
                  <a:rPr lang="en-GB" dirty="0"/>
                  <a:t>the charged nature of 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𝑍_𝑐 </a:t>
                </a:r>
                <a:r>
                  <a:rPr lang="ar-AE" altLang="zh-CN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4430)^+</a:t>
                </a:r>
                <a:r>
                  <a:rPr lang="en-GB" dirty="0"/>
                  <a:t>leaves no room for a conventional interpretation.</a:t>
                </a:r>
                <a:endParaRPr lang="en-PL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PL" smtClean="0"/>
              <a:t>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788425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N" altLang="zh-CN"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Fully-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heavy</a:t>
            </a:r>
            <a:r>
              <a:rPr lang="en-CN" altLang="zh-CN"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tetraquark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707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929F3-CF4D-6888-F15A-5DA459C4F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913E2C-A161-0D05-C898-330A7F6F4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B50E3-CFAC-41D1-E707-F8279A16A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plot summarizes the exotic states discovered at LHCb over the years. As you can see, 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brings us to the main topic of my talk: what about exotic states with open charm?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E836F-ABB3-0D6D-C16B-146D67E6A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53799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5EB62-F501-51F1-9DFC-9665650F8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46AF8-738A-1670-052C-A450FD07D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C5F78-227A-18F0-3D92-8EC546E5E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1min20s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138CF-0C74-7A94-7DF1-7F3E1DE89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03740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1min30s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33E43-FAF1-8345-9DB9-A86CACF02A7D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2947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F12FF7-2A00-AB69-D2FE-0CE752705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8" y="1450434"/>
            <a:ext cx="9144000" cy="1108219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2B5DD1E9-429E-D11E-F5CF-6749DD1C83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8" y="3532688"/>
            <a:ext cx="9144001" cy="47293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Tianwen</a:t>
            </a:r>
            <a:r>
              <a:rPr lang="en-US" dirty="0"/>
              <a:t> Zhou</a:t>
            </a:r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321153C7-FE5A-E9BE-7F3C-AB6B600018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3998" y="4010246"/>
            <a:ext cx="9144002" cy="353943"/>
          </a:xfrm>
        </p:spPr>
        <p:txBody>
          <a:bodyPr>
            <a:noAutofit/>
          </a:bodyPr>
          <a:lstStyle>
            <a:lvl1pPr marL="0" indent="0" algn="ctr">
              <a:buNone/>
              <a:defRPr sz="17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569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en-US" altLang="zh-CN" sz="1700" i="1" dirty="0">
                <a:latin typeface="Arial" panose="020B0604020202020204" pitchFamily="34" charset="0"/>
                <a:cs typeface="Arial" panose="020B0604020202020204" pitchFamily="34" charset="0"/>
              </a:rPr>
              <a:t>School of Physics, Peking University</a:t>
            </a:r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B2CE1235-5495-86D5-9CB9-77F5253FA8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8" y="4926593"/>
            <a:ext cx="9144000" cy="480973"/>
          </a:xfrm>
        </p:spPr>
        <p:txBody>
          <a:bodyPr>
            <a:noAutofit/>
          </a:bodyPr>
          <a:lstStyle>
            <a:lvl1pPr marL="0" indent="0" algn="ctr">
              <a:buNone/>
              <a:defRPr sz="2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569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en-US" altLang="zh-CN" sz="2200" i="1" dirty="0">
                <a:latin typeface="Arial" panose="020B0604020202020204" pitchFamily="34" charset="0"/>
                <a:cs typeface="Arial" panose="020B0604020202020204" pitchFamily="34" charset="0"/>
              </a:rPr>
              <a:t>B2OC WG Meeting</a:t>
            </a:r>
          </a:p>
        </p:txBody>
      </p: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6E4A43D6-C021-05E7-FB75-BA5299A7D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8" y="5407567"/>
            <a:ext cx="9144002" cy="381000"/>
          </a:xfr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569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en-US" altLang="zh-CN" sz="1700" i="0"/>
              <a:t>October 9, 2022</a:t>
            </a:r>
          </a:p>
          <a:p>
            <a:pPr lvl="0"/>
            <a:endParaRPr lang="en-US"/>
          </a:p>
        </p:txBody>
      </p:sp>
      <p:sp>
        <p:nvSpPr>
          <p:cNvPr id="36" name="图片占位符 35">
            <a:extLst>
              <a:ext uri="{FF2B5EF4-FFF2-40B4-BE49-F238E27FC236}">
                <a16:creationId xmlns:a16="http://schemas.microsoft.com/office/drawing/2014/main" id="{FDCC2743-7771-0E4A-EFD8-F0DD2F86C1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9877" y="5788566"/>
            <a:ext cx="1104900" cy="762000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  <p:sp>
        <p:nvSpPr>
          <p:cNvPr id="51" name="图片占位符 35">
            <a:extLst>
              <a:ext uri="{FF2B5EF4-FFF2-40B4-BE49-F238E27FC236}">
                <a16:creationId xmlns:a16="http://schemas.microsoft.com/office/drawing/2014/main" id="{31A40C2D-7964-9F48-465E-C572F9263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667129" y="5788566"/>
            <a:ext cx="774124" cy="762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logo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9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C5896-C639-85AE-D9C3-F07ABC64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01A1A8-B652-BB63-7281-38240724A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31206F-392C-4F71-B9B9-16A18024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4762"/>
            <a:ext cx="4038600" cy="263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5CC8E-79F8-2186-46B8-1EAF03238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NO1 Seminar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D7A48C-D2DC-EE8D-57C4-380095FE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9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34F4431-914A-6148-1C78-22FC7E02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1D9A39-90DB-41DF-A2BC-1C8C65C33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E82B10-CC76-8321-53A1-68914D07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4762"/>
            <a:ext cx="4038600" cy="263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C97E1A-9BDE-379E-4806-44B20D28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NO1 Seminar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F7B758-2CDF-EAB1-546E-BF4084C8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5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45904F8B-3F4A-3611-5271-962217F84914}"/>
              </a:ext>
            </a:extLst>
          </p:cNvPr>
          <p:cNvSpPr txBox="1"/>
          <p:nvPr userDrawn="1"/>
        </p:nvSpPr>
        <p:spPr>
          <a:xfrm>
            <a:off x="8153400" y="6588101"/>
            <a:ext cx="4038600" cy="276999"/>
          </a:xfrm>
          <a:prstGeom prst="rect">
            <a:avLst/>
          </a:prstGeom>
          <a:solidFill>
            <a:srgbClr val="ECECEC"/>
          </a:solidFill>
        </p:spPr>
        <p:txBody>
          <a:bodyPr wrap="square" anchor="ctr">
            <a:spAutoFit/>
          </a:bodyPr>
          <a:lstStyle/>
          <a:p>
            <a:pPr algn="ctr"/>
            <a:fld id="{454AE501-732B-134E-AE35-492A66B808DE}" type="datetime1">
              <a:rPr lang="zh-CN" altLang="en-US" sz="1200" kern="1200" smtClean="0">
                <a:solidFill>
                  <a:srgbClr val="0856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ctr"/>
              <a:t>2026/4/14</a:t>
            </a:fld>
            <a:r>
              <a:rPr lang="zh-CN" altLang="en-US" sz="1200" kern="1200" dirty="0">
                <a:solidFill>
                  <a:srgbClr val="0856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1E42F83-5844-FE8C-4BC8-1D3B0988A6EC}"/>
              </a:ext>
            </a:extLst>
          </p:cNvPr>
          <p:cNvSpPr/>
          <p:nvPr userDrawn="1"/>
        </p:nvSpPr>
        <p:spPr>
          <a:xfrm>
            <a:off x="0" y="0"/>
            <a:ext cx="12192000" cy="845127"/>
          </a:xfrm>
          <a:prstGeom prst="rect">
            <a:avLst/>
          </a:prstGeom>
          <a:solidFill>
            <a:srgbClr val="0856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FE12FB4C-7E3E-5AD2-CFCD-8E28B6743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2" y="1253331"/>
            <a:ext cx="10855036" cy="4856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5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25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25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25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25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</a:p>
          <a:p>
            <a:pPr lvl="1"/>
            <a:r>
              <a:rPr lang="en-US" altLang="zh-CN"/>
              <a:t>2nd</a:t>
            </a:r>
            <a:endParaRPr lang="zh-CN" altLang="en-US"/>
          </a:p>
          <a:p>
            <a:pPr lvl="2"/>
            <a:r>
              <a:rPr lang="en-US" altLang="zh-CN"/>
              <a:t>3rd</a:t>
            </a:r>
            <a:endParaRPr lang="zh-CN" altLang="en-US"/>
          </a:p>
          <a:p>
            <a:pPr lvl="3"/>
            <a:r>
              <a:rPr lang="en-US" altLang="zh-CN"/>
              <a:t>4th</a:t>
            </a:r>
            <a:endParaRPr lang="zh-CN" altLang="en-US"/>
          </a:p>
          <a:p>
            <a:pPr lvl="4"/>
            <a:r>
              <a:rPr lang="en-US" altLang="zh-CN"/>
              <a:t>5th</a:t>
            </a:r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2CF57FC-72E6-028B-F8E0-CD171BB06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186" y="210809"/>
            <a:ext cx="10515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3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altLang="zh-CN"/>
              <a:t>Click Here to Add Title</a:t>
            </a:r>
            <a:endParaRPr 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F967018E-F0E3-B91B-7574-D82DC469E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5200"/>
            <a:ext cx="4114800" cy="262800"/>
          </a:xfrm>
          <a:prstGeom prst="rect">
            <a:avLst/>
          </a:prstGeom>
          <a:solidFill>
            <a:srgbClr val="F9F9F9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671ABB17-7F90-5FD3-411E-866812E80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  </a:t>
            </a:r>
            <a:fld id="{0A09CF3A-6BAF-1B49-ADE3-DCF2B54DAA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28C58A-5668-1EE3-E44D-CBFE60787C48}"/>
              </a:ext>
            </a:extLst>
          </p:cNvPr>
          <p:cNvSpPr txBox="1"/>
          <p:nvPr userDrawn="1"/>
        </p:nvSpPr>
        <p:spPr>
          <a:xfrm>
            <a:off x="0" y="6595200"/>
            <a:ext cx="4038600" cy="262800"/>
          </a:xfrm>
          <a:prstGeom prst="rect">
            <a:avLst/>
          </a:prstGeom>
          <a:solidFill>
            <a:srgbClr val="ECECEC"/>
          </a:solidFill>
        </p:spPr>
        <p:txBody>
          <a:bodyPr wrap="square" rtlCol="0" anchor="ctr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0856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Tianwen Zhou</a:t>
            </a:r>
            <a:endParaRPr lang="zh-CN" altLang="en-US" sz="1200" kern="1200" dirty="0">
              <a:solidFill>
                <a:srgbClr val="08569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3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89CFD-F712-59BA-DED1-2F7ED4980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06374"/>
            <a:ext cx="10515600" cy="922626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Subsection</a:t>
            </a:r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7A02695-068C-54E2-03F3-3575E94385D6}"/>
              </a:ext>
            </a:extLst>
          </p:cNvPr>
          <p:cNvSpPr txBox="1"/>
          <p:nvPr userDrawn="1"/>
        </p:nvSpPr>
        <p:spPr>
          <a:xfrm>
            <a:off x="8153400" y="6588101"/>
            <a:ext cx="4038600" cy="276999"/>
          </a:xfrm>
          <a:prstGeom prst="rect">
            <a:avLst/>
          </a:prstGeom>
          <a:solidFill>
            <a:srgbClr val="ECECEC"/>
          </a:solidFill>
        </p:spPr>
        <p:txBody>
          <a:bodyPr wrap="square" anchor="ctr">
            <a:spAutoFit/>
          </a:bodyPr>
          <a:lstStyle/>
          <a:p>
            <a:pPr algn="ctr"/>
            <a:fld id="{454AE501-732B-134E-AE35-492A66B808DE}" type="datetime1">
              <a:rPr lang="zh-CN" altLang="en-US" sz="1200" kern="1200" smtClean="0">
                <a:solidFill>
                  <a:srgbClr val="0856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ctr"/>
              <a:t>2026/4/14</a:t>
            </a:fld>
            <a:r>
              <a:rPr lang="zh-CN" altLang="en-US" sz="1200" kern="1200" dirty="0">
                <a:solidFill>
                  <a:srgbClr val="0856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页脚占位符 4">
            <a:extLst>
              <a:ext uri="{FF2B5EF4-FFF2-40B4-BE49-F238E27FC236}">
                <a16:creationId xmlns:a16="http://schemas.microsoft.com/office/drawing/2014/main" id="{E4C7FE1E-3275-CA5A-3423-C858A5B44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5200"/>
            <a:ext cx="4114800" cy="262800"/>
          </a:xfrm>
          <a:prstGeom prst="rect">
            <a:avLst/>
          </a:prstGeom>
          <a:solidFill>
            <a:srgbClr val="F9F9F9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2301D622-FA23-1E7F-374C-BB55A904D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  </a:t>
            </a:r>
            <a:fld id="{0A09CF3A-6BAF-1B49-ADE3-DCF2B54DAA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6D11CD7-8C57-04E3-CEF4-A509E65012C4}"/>
              </a:ext>
            </a:extLst>
          </p:cNvPr>
          <p:cNvSpPr txBox="1"/>
          <p:nvPr userDrawn="1"/>
        </p:nvSpPr>
        <p:spPr>
          <a:xfrm>
            <a:off x="0" y="6595200"/>
            <a:ext cx="4038600" cy="262800"/>
          </a:xfrm>
          <a:prstGeom prst="rect">
            <a:avLst/>
          </a:prstGeom>
          <a:solidFill>
            <a:srgbClr val="ECECEC"/>
          </a:solidFill>
        </p:spPr>
        <p:txBody>
          <a:bodyPr wrap="square" rtlCol="0" anchor="ctr">
            <a:spAutoFit/>
          </a:bodyPr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rgbClr val="0856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Tianwen Zhou</a:t>
            </a:r>
            <a:endParaRPr lang="zh-CN" altLang="en-US" sz="1200" kern="1200" dirty="0">
              <a:solidFill>
                <a:srgbClr val="08569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4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88940-DCCB-9FE3-17C9-62B0E33B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DC9D0-2FAC-1380-7504-469C16C58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722AD9-1919-C342-5238-76F906272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3DC68-0AFA-FCE9-C07E-4C8FC1C7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4762"/>
            <a:ext cx="4038600" cy="263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0910B1-3430-8120-F800-88404A7A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NO1 Seminar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7F0CC-4AE3-A3D9-764A-BB516669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6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8240E8-EA39-FCD3-A450-9873AEE1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B19721-C786-12C3-5F76-56DCCBA43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C64B53-6A0D-4695-EA99-D142C4FCC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8DF6-ED7B-4F66-729D-36E9CC52F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A936936-3DF1-AF34-DF2A-C7A9E47A8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E1D3C88-D837-AB0A-DD62-1D239E35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4762"/>
            <a:ext cx="4038600" cy="263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D6A0E2-303C-A98D-6988-9FB1B74F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NO1 Seminar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F77D158-E392-0CE4-E9E8-E06CBD1C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9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FFC47-F21A-A9A6-448E-C03A00EF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F4554F-86DE-3F6B-E1F9-24F60099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4762"/>
            <a:ext cx="4038600" cy="263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C100E15-BA9F-183A-034E-C79772A0F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NO1 Seminar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08C22D-6C16-0312-9BF1-6D19EAE1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4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FA8EA9-0654-E876-6033-7CE2640F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4762"/>
            <a:ext cx="4038600" cy="263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9C8ED8-A2E2-C92D-9720-E0D7E9534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NO1 Seminar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548193-1908-974D-E84C-9EE92707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8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FD6621-034A-BC92-8ADB-726F5A4A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83D0A-B354-8A9E-878D-7661AD9C7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07649D-CB13-D002-E64B-530D9B6B7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57935-3768-3887-0FF9-2ED72F2F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4762"/>
            <a:ext cx="4038600" cy="263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13F25E-24FC-CE77-A117-8FA1A0E7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NO1 Seminar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1F0678-7A77-F241-26DF-5950DBE9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0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8A2747-0D7C-F571-B752-788C4040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41404C1-5C46-2A44-596C-BD02A56C9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BD811A-389E-7637-F9AE-6BCE39B5E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BE30BD-ED2E-4042-76D8-13A38D95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94762"/>
            <a:ext cx="4038600" cy="263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3BCB41-6F03-62CF-EDAF-2C1B1E23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NO1 Seminar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5BF1F-F21C-F22B-B891-100D86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C53A9E-81D1-C693-D051-373C88F14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382" y="1253331"/>
            <a:ext cx="10855036" cy="4856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0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8569C"/>
        </a:buClr>
        <a:buSzPct val="60000"/>
        <a:buFont typeface="Wingdings" pitchFamily="2" charset="2"/>
        <a:buChar char="n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569C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569C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569C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569C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sciencedirect.com/science/article/pii/S2095927320305685?via%3Dihub" TargetMode="Externa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115.072001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hyperlink" Target="https://journals.aps.org/prl/abstract/10.1103/PhysRevLett.122.222001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www.koppenburg.ch/particles.html" TargetMode="Externa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08.02997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article/10.1088/1748-0221/3/08/S08005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hyperlink" Target="https://doi.org/10.1142/S0217751X15300227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doi.org/10.1103/PhysRevLett.125.242001" TargetMode="External"/><Relationship Id="rId10" Type="http://schemas.openxmlformats.org/officeDocument/2006/relationships/image" Target="../media/image75.png"/><Relationship Id="rId4" Type="http://schemas.openxmlformats.org/officeDocument/2006/relationships/hyperlink" Target="https://doi.org/10.1103/PhysRevD.102.112003" TargetMode="External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65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76.png"/><Relationship Id="rId4" Type="http://schemas.openxmlformats.org/officeDocument/2006/relationships/hyperlink" Target="https://doi.org/10.1103/PhysRevLett.133.131902" TargetMode="External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image" Target="../media/image98.png"/><Relationship Id="rId3" Type="http://schemas.openxmlformats.org/officeDocument/2006/relationships/image" Target="../media/image84.png"/><Relationship Id="rId21" Type="http://schemas.openxmlformats.org/officeDocument/2006/relationships/image" Target="../media/image103.png"/><Relationship Id="rId7" Type="http://schemas.openxmlformats.org/officeDocument/2006/relationships/image" Target="../media/image890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2" Type="http://schemas.openxmlformats.org/officeDocument/2006/relationships/image" Target="../media/image91.png"/><Relationship Id="rId16" Type="http://schemas.openxmlformats.org/officeDocument/2006/relationships/image" Target="../media/image77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30.png"/><Relationship Id="rId24" Type="http://schemas.openxmlformats.org/officeDocument/2006/relationships/image" Target="../media/image78.emf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10" Type="http://schemas.openxmlformats.org/officeDocument/2006/relationships/image" Target="../media/image920.png"/><Relationship Id="rId19" Type="http://schemas.openxmlformats.org/officeDocument/2006/relationships/image" Target="../media/image101.png"/><Relationship Id="rId4" Type="http://schemas.openxmlformats.org/officeDocument/2006/relationships/image" Target="../media/image71.png"/><Relationship Id="rId9" Type="http://schemas.openxmlformats.org/officeDocument/2006/relationships/image" Target="../media/image91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12" Type="http://schemas.openxmlformats.org/officeDocument/2006/relationships/hyperlink" Target="https://journals.aps.org/prl/abstract/10.1103/PhysRevLett.134.1019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00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3.png"/><Relationship Id="rId9" Type="http://schemas.openxmlformats.org/officeDocument/2006/relationships/image" Target="../media/image5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6.png"/><Relationship Id="rId9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12" Type="http://schemas.openxmlformats.org/officeDocument/2006/relationships/image" Target="../media/image67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10.png"/><Relationship Id="rId5" Type="http://schemas.openxmlformats.org/officeDocument/2006/relationships/hyperlink" Target="https://doi.org/10.1103/PhysRevD.108.012017" TargetMode="External"/><Relationship Id="rId15" Type="http://schemas.openxmlformats.org/officeDocument/2006/relationships/image" Target="../media/image133.png"/><Relationship Id="rId10" Type="http://schemas.openxmlformats.org/officeDocument/2006/relationships/image" Target="../media/image661.png"/><Relationship Id="rId4" Type="http://schemas.openxmlformats.org/officeDocument/2006/relationships/hyperlink" Target="https://doi.org/10.1103/PhysRevLett.131.041902" TargetMode="External"/><Relationship Id="rId9" Type="http://schemas.openxmlformats.org/officeDocument/2006/relationships/image" Target="../media/image119.png"/><Relationship Id="rId14" Type="http://schemas.openxmlformats.org/officeDocument/2006/relationships/image" Target="../media/image69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opscience.iop.org/article/10.1088/1674-1137/40/10/1000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png"/><Relationship Id="rId7" Type="http://schemas.openxmlformats.org/officeDocument/2006/relationships/hyperlink" Target="https://doi.org/10.1103/PhysRevLett.131.031901" TargetMode="External"/><Relationship Id="rId12" Type="http://schemas.openxmlformats.org/officeDocument/2006/relationships/image" Target="../media/image148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7.png"/><Relationship Id="rId5" Type="http://schemas.openxmlformats.org/officeDocument/2006/relationships/image" Target="../media/image138.png"/><Relationship Id="rId10" Type="http://schemas.openxmlformats.org/officeDocument/2006/relationships/image" Target="../media/image146.png"/><Relationship Id="rId4" Type="http://schemas.openxmlformats.org/officeDocument/2006/relationships/hyperlink" Target="https://doi.org/10.1016/j.scib.2021.02.030" TargetMode="External"/><Relationship Id="rId9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0.png"/><Relationship Id="rId18" Type="http://schemas.openxmlformats.org/officeDocument/2006/relationships/image" Target="../media/image410.png"/><Relationship Id="rId3" Type="http://schemas.openxmlformats.org/officeDocument/2006/relationships/image" Target="../media/image231.png"/><Relationship Id="rId7" Type="http://schemas.openxmlformats.org/officeDocument/2006/relationships/image" Target="../media/image139.png"/><Relationship Id="rId12" Type="http://schemas.openxmlformats.org/officeDocument/2006/relationships/image" Target="../media/image340.png"/><Relationship Id="rId17" Type="http://schemas.openxmlformats.org/officeDocument/2006/relationships/image" Target="../media/image40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5.png"/><Relationship Id="rId20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image" Target="../media/image330.png"/><Relationship Id="rId5" Type="http://schemas.openxmlformats.org/officeDocument/2006/relationships/image" Target="../media/image290.png"/><Relationship Id="rId15" Type="http://schemas.openxmlformats.org/officeDocument/2006/relationships/image" Target="../media/image380.png"/><Relationship Id="rId10" Type="http://schemas.openxmlformats.org/officeDocument/2006/relationships/image" Target="../media/image360.png"/><Relationship Id="rId19" Type="http://schemas.openxmlformats.org/officeDocument/2006/relationships/image" Target="../media/image420.png"/><Relationship Id="rId4" Type="http://schemas.openxmlformats.org/officeDocument/2006/relationships/hyperlink" Target="https://doi.org/10.1103/PhysRevLett.133.131902" TargetMode="External"/><Relationship Id="rId9" Type="http://schemas.openxmlformats.org/officeDocument/2006/relationships/image" Target="../media/image350.png"/><Relationship Id="rId14" Type="http://schemas.openxmlformats.org/officeDocument/2006/relationships/image" Target="../media/image3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21" Type="http://schemas.openxmlformats.org/officeDocument/2006/relationships/image" Target="../media/image610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9" Type="http://schemas.openxmlformats.org/officeDocument/2006/relationships/image" Target="../media/image4.svg"/><Relationship Id="rId14" Type="http://schemas.openxmlformats.org/officeDocument/2006/relationships/image" Target="../media/image22.png"/><Relationship Id="rId2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050.png"/><Relationship Id="rId7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070.png"/><Relationship Id="rId4" Type="http://schemas.openxmlformats.org/officeDocument/2006/relationships/image" Target="../media/image157.png"/><Relationship Id="rId9" Type="http://schemas.openxmlformats.org/officeDocument/2006/relationships/image" Target="../media/image1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490.png"/><Relationship Id="rId3" Type="http://schemas.openxmlformats.org/officeDocument/2006/relationships/image" Target="../media/image210.png"/><Relationship Id="rId7" Type="http://schemas.openxmlformats.org/officeDocument/2006/relationships/image" Target="../media/image113.png"/><Relationship Id="rId12" Type="http://schemas.openxmlformats.org/officeDocument/2006/relationships/image" Target="../media/image4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0" Type="http://schemas.openxmlformats.org/officeDocument/2006/relationships/image" Target="../media/image500.png"/><Relationship Id="rId4" Type="http://schemas.openxmlformats.org/officeDocument/2006/relationships/hyperlink" Target="https://journals.aps.org/prl/abstract/10.1103/PhysRevLett.134.101901" TargetMode="External"/><Relationship Id="rId9" Type="http://schemas.openxmlformats.org/officeDocument/2006/relationships/image" Target="../media/image5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21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581.png"/><Relationship Id="rId5" Type="http://schemas.openxmlformats.org/officeDocument/2006/relationships/image" Target="../media/image510.png"/><Relationship Id="rId10" Type="http://schemas.openxmlformats.org/officeDocument/2006/relationships/image" Target="../media/image570.png"/><Relationship Id="rId4" Type="http://schemas.openxmlformats.org/officeDocument/2006/relationships/hyperlink" Target="https://journals.aps.org/prl/abstract/10.1103/PhysRevLett.134.101901" TargetMode="External"/><Relationship Id="rId9" Type="http://schemas.openxmlformats.org/officeDocument/2006/relationships/image" Target="../media/image560.png"/><Relationship Id="rId14" Type="http://schemas.openxmlformats.org/officeDocument/2006/relationships/image" Target="../media/image5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0.png"/><Relationship Id="rId3" Type="http://schemas.openxmlformats.org/officeDocument/2006/relationships/image" Target="../media/image161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10" Type="http://schemas.openxmlformats.org/officeDocument/2006/relationships/image" Target="../media/image167.png"/><Relationship Id="rId4" Type="http://schemas.openxmlformats.org/officeDocument/2006/relationships/image" Target="../media/image1450.png"/><Relationship Id="rId9" Type="http://schemas.openxmlformats.org/officeDocument/2006/relationships/image" Target="../media/image15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230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3.131902" TargetMode="External"/><Relationship Id="rId5" Type="http://schemas.openxmlformats.org/officeDocument/2006/relationships/image" Target="../media/image4400.png"/><Relationship Id="rId10" Type="http://schemas.openxmlformats.org/officeDocument/2006/relationships/image" Target="../media/image470.png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0.png"/><Relationship Id="rId13" Type="http://schemas.openxmlformats.org/officeDocument/2006/relationships/image" Target="../media/image65.png"/><Relationship Id="rId18" Type="http://schemas.openxmlformats.org/officeDocument/2006/relationships/image" Target="../media/image1670.png"/><Relationship Id="rId3" Type="http://schemas.openxmlformats.org/officeDocument/2006/relationships/image" Target="../media/image1590.png"/><Relationship Id="rId7" Type="http://schemas.openxmlformats.org/officeDocument/2006/relationships/image" Target="../media/image1620.png"/><Relationship Id="rId12" Type="http://schemas.openxmlformats.org/officeDocument/2006/relationships/image" Target="../media/image810.png"/><Relationship Id="rId17" Type="http://schemas.openxmlformats.org/officeDocument/2006/relationships/hyperlink" Target="https://doi.org/10.1103/PhysRevLett.133.131902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doi.org/10.48550/arXiv.2411.033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JHEP08%282024%29165" TargetMode="External"/><Relationship Id="rId11" Type="http://schemas.openxmlformats.org/officeDocument/2006/relationships/image" Target="../media/image790.png"/><Relationship Id="rId5" Type="http://schemas.openxmlformats.org/officeDocument/2006/relationships/image" Target="../media/image162.png"/><Relationship Id="rId15" Type="http://schemas.openxmlformats.org/officeDocument/2006/relationships/image" Target="../media/image1660.png"/><Relationship Id="rId10" Type="http://schemas.openxmlformats.org/officeDocument/2006/relationships/image" Target="../media/image165.png"/><Relationship Id="rId4" Type="http://schemas.openxmlformats.org/officeDocument/2006/relationships/image" Target="../media/image1600.png"/><Relationship Id="rId9" Type="http://schemas.openxmlformats.org/officeDocument/2006/relationships/image" Target="../media/image163.png"/><Relationship Id="rId14" Type="http://schemas.openxmlformats.org/officeDocument/2006/relationships/image" Target="../media/image7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hyperlink" Target="https://cerncourier.com/a/a-bestiary-of-exotic-hadrons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1.png"/><Relationship Id="rId5" Type="http://schemas.openxmlformats.org/officeDocument/2006/relationships/image" Target="../media/image921.png"/><Relationship Id="rId4" Type="http://schemas.openxmlformats.org/officeDocument/2006/relationships/image" Target="../media/image9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170.png"/><Relationship Id="rId7" Type="http://schemas.openxmlformats.org/officeDocument/2006/relationships/hyperlink" Target="https://doi.org/10.1103/PhysRevD.102.051102" TargetMode="External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4" Type="http://schemas.openxmlformats.org/officeDocument/2006/relationships/image" Target="../media/image17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hyperlink" Target="https://journals.aps.org/prl/abstract/10.1103/PhysRevLett.91.2620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hyperlink" Target="https://journals.aps.org/prl/abstract/10.1103/PhysRevLett.100.1420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27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990EAA-E517-7CAE-2A71-0BFAA6B4B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895" y="1069434"/>
            <a:ext cx="10360210" cy="148922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dirty="0">
                <a:ea typeface="Microsoft YaHei" panose="020B0503020204020204" pitchFamily="34" charset="-122"/>
              </a:rPr>
              <a:t>Study</a:t>
            </a:r>
            <a:r>
              <a:rPr lang="zh-CN" altLang="en-US" dirty="0"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ea typeface="Microsoft YaHei" panose="020B0503020204020204" pitchFamily="34" charset="-122"/>
              </a:rPr>
              <a:t>of</a:t>
            </a:r>
            <a:r>
              <a:rPr lang="zh-CN" altLang="en-US" dirty="0"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ea typeface="Microsoft YaHei" panose="020B0503020204020204" pitchFamily="34" charset="-122"/>
              </a:rPr>
              <a:t>o</a:t>
            </a:r>
            <a:r>
              <a:rPr lang="en-CN">
                <a:ea typeface="Microsoft YaHei" panose="020B0503020204020204" pitchFamily="34" charset="-122"/>
              </a:rPr>
              <a:t>pen-charm tetraquark states</a:t>
            </a:r>
            <a:r>
              <a:rPr lang="zh-CN" altLang="en-US" dirty="0">
                <a:ea typeface="Microsoft YaHei" panose="020B0503020204020204" pitchFamily="34" charset="-122"/>
              </a:rPr>
              <a:t> </a:t>
            </a:r>
            <a:r>
              <a:rPr lang="en-CN">
                <a:ea typeface="Microsoft YaHei" panose="020B0503020204020204" pitchFamily="34" charset="-122"/>
              </a:rPr>
              <a:t>at </a:t>
            </a:r>
            <a:r>
              <a:rPr lang="en-US" dirty="0">
                <a:ea typeface="Microsoft YaHei" panose="020B0503020204020204" pitchFamily="34" charset="-122"/>
              </a:rPr>
              <a:t>the </a:t>
            </a:r>
            <a:r>
              <a:rPr lang="en-CN">
                <a:ea typeface="Microsoft YaHei" panose="020B0503020204020204" pitchFamily="34" charset="-122"/>
              </a:rPr>
              <a:t>LHCb</a:t>
            </a:r>
            <a:r>
              <a:rPr lang="en-US" dirty="0">
                <a:ea typeface="Microsoft YaHei" panose="020B0503020204020204" pitchFamily="34" charset="-122"/>
              </a:rPr>
              <a:t> experiment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A8A47D-1723-AF86-2EEE-18DCA1BA5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3998" y="3429000"/>
            <a:ext cx="9143999" cy="576623"/>
          </a:xfrm>
        </p:spPr>
        <p:txBody>
          <a:bodyPr>
            <a:normAutofit/>
          </a:bodyPr>
          <a:lstStyle/>
          <a:p>
            <a:r>
              <a:rPr lang="en-US" sz="3200" dirty="0">
                <a:ea typeface="Microsoft YaHei" panose="020B0503020204020204" pitchFamily="34" charset="-122"/>
              </a:rPr>
              <a:t>Tianwen</a:t>
            </a:r>
            <a:r>
              <a:rPr 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Zhou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241834-0BD0-CE46-E5E2-969238D510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ea typeface="Microsoft YaHei" panose="020B0503020204020204" pitchFamily="34" charset="-122"/>
              </a:rPr>
              <a:t>NO1 Seminar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D6B40F3-D7C8-1125-F9E8-5574BAD29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a typeface="Microsoft YaHei" panose="020B0503020204020204" pitchFamily="34" charset="-122"/>
              </a:rPr>
              <a:t>April 14, 2026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70535D-4E40-0C6E-D465-F5187952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1" y="5776866"/>
            <a:ext cx="1468800" cy="9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94E86-C78F-31E9-BF11-9B93562E2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337"/>
          <a:stretch>
            <a:fillRect/>
          </a:stretch>
        </p:blipFill>
        <p:spPr>
          <a:xfrm>
            <a:off x="10667997" y="5570614"/>
            <a:ext cx="1389320" cy="12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F62A5F-C2F9-9AAE-B0B8-23958271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6" y="210809"/>
            <a:ext cx="10515600" cy="590931"/>
          </a:xfrm>
        </p:spPr>
        <p:txBody>
          <a:bodyPr wrap="square">
            <a:normAutofit/>
          </a:bodyPr>
          <a:lstStyle/>
          <a:p>
            <a:r>
              <a:rPr lang="en-US" altLang="zh-CN" dirty="0"/>
              <a:t>Fully-charm</a:t>
            </a:r>
            <a:r>
              <a:rPr lang="zh-CN" altLang="en-US" dirty="0"/>
              <a:t> </a:t>
            </a:r>
            <a:r>
              <a:rPr lang="en-US" altLang="zh-CN" dirty="0"/>
              <a:t>tetraquark</a:t>
            </a:r>
            <a:endParaRPr lang="en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1DC7D-A04C-1A88-9106-184E7B7C6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5200"/>
            <a:ext cx="4114800" cy="262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/>
              <a:t>NO1 Seminar</a:t>
            </a:r>
            <a:endParaRPr lang="e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A32C0-8587-A66C-2DD9-92FC17419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/>
              <a:t>  </a:t>
            </a:r>
            <a:fld id="{0A09CF3A-6BAF-1B49-ADE3-DCF2B54DAA8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C738AA-6CC0-BF88-9046-AC18D0AAF4A8}"/>
                  </a:ext>
                </a:extLst>
              </p:cNvPr>
              <p:cNvSpPr txBox="1"/>
              <p:nvPr/>
            </p:nvSpPr>
            <p:spPr>
              <a:xfrm>
                <a:off x="4749935" y="1699132"/>
                <a:ext cx="7321722" cy="2923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Observed by </a:t>
                </a:r>
                <a:r>
                  <a:rPr lang="en-US" sz="2400" b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LHCb (2020)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in the di-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𝐽</m:t>
                    </m:r>
                    <m:r>
                      <a:rPr lang="en-US" sz="2400" i="1"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system, later confirmed by CMS and ATLAS</a:t>
                </a:r>
                <a:endParaRPr lang="en-US" sz="2400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First fully-heavy tetraquark candidate (no light quarks)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Theoretically "cleaner" for understanding multiquark dynamics</a:t>
                </a:r>
                <a:endParaRPr lang="en-US" sz="2400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C738AA-6CC0-BF88-9046-AC18D0AAF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935" y="1699132"/>
                <a:ext cx="7321722" cy="2923108"/>
              </a:xfrm>
              <a:prstGeom prst="rect">
                <a:avLst/>
              </a:prstGeom>
              <a:blipFill>
                <a:blip r:embed="rId3"/>
                <a:stretch>
                  <a:fillRect l="-1038" r="-346" b="-346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FC4E2D5-D0FC-E4ED-DB7F-DD8AACA5DCF9}"/>
              </a:ext>
            </a:extLst>
          </p:cNvPr>
          <p:cNvSpPr txBox="1"/>
          <p:nvPr/>
        </p:nvSpPr>
        <p:spPr>
          <a:xfrm>
            <a:off x="1084500" y="4831919"/>
            <a:ext cx="2733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18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Sci. Bull. 65 (2020) 1983</a:t>
            </a:r>
            <a:endParaRPr lang="en-CN" sz="18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309977-D225-C79B-68DF-490F02DDE225}"/>
              </a:ext>
            </a:extLst>
          </p:cNvPr>
          <p:cNvGrpSpPr/>
          <p:nvPr/>
        </p:nvGrpSpPr>
        <p:grpSpPr>
          <a:xfrm>
            <a:off x="152106" y="1165137"/>
            <a:ext cx="5404880" cy="3543164"/>
            <a:chOff x="152106" y="1079076"/>
            <a:chExt cx="5404880" cy="354316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1270F67-0859-F378-04E0-1DD0EE24C561}"/>
                </a:ext>
              </a:extLst>
            </p:cNvPr>
            <p:cNvGrpSpPr/>
            <p:nvPr/>
          </p:nvGrpSpPr>
          <p:grpSpPr>
            <a:xfrm>
              <a:off x="152106" y="1079076"/>
              <a:ext cx="5404880" cy="3543164"/>
              <a:chOff x="165705" y="1004603"/>
              <a:chExt cx="6270622" cy="41107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CAEFCA6-1695-C8FB-8F37-0C6955152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7320" b="14756"/>
              <a:stretch/>
            </p:blipFill>
            <p:spPr>
              <a:xfrm>
                <a:off x="165705" y="1532387"/>
                <a:ext cx="5334299" cy="3582917"/>
              </a:xfrm>
              <a:prstGeom prst="rect">
                <a:avLst/>
              </a:prstGeom>
              <a:noFill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BF8E7CC-0838-EA86-E3D6-B746DADAC6E7}"/>
                      </a:ext>
                    </a:extLst>
                  </p:cNvPr>
                  <p:cNvSpPr txBox="1"/>
                  <p:nvPr/>
                </p:nvSpPr>
                <p:spPr>
                  <a:xfrm>
                    <a:off x="1699562" y="1004603"/>
                    <a:ext cx="4736765" cy="43816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𝒄𝒄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en-US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𝒄</m:t>
                                  </m:r>
                                </m:e>
                              </m:acc>
                            </m:sub>
                          </m:sSub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𝟔𝟗𝟎𝟎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  (</m:t>
                          </m:r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𝐚𝐤𝐚</m:t>
                          </m:r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𝑿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𝟔𝟗𝟎𝟎</m:t>
                              </m:r>
                            </m:e>
                          </m:d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CN" sz="2400" b="1" dirty="0">
                      <a:solidFill>
                        <a:srgbClr val="C0000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BF8E7CC-0838-EA86-E3D6-B746DADAC6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99562" y="1004603"/>
                    <a:ext cx="4736765" cy="43816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174" t="-3226" r="-932" b="-38710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13B70A-8E4A-4C6A-C289-13C0A2C5FC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389" y="1518661"/>
              <a:ext cx="484088" cy="96086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22765B-363B-5F21-9E60-600961BED550}"/>
                  </a:ext>
                </a:extLst>
              </p:cNvPr>
              <p:cNvSpPr txBox="1"/>
              <p:nvPr/>
            </p:nvSpPr>
            <p:spPr>
              <a:xfrm>
                <a:off x="5602072" y="1120548"/>
                <a:ext cx="107597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[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𝒄𝒄</m:t>
                    </m:r>
                    <m:acc>
                      <m:accPr>
                        <m:chr m:val="̅"/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𝒄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]</m:t>
                    </m:r>
                  </m:oMath>
                </a14:m>
                <a:r>
                  <a:rPr lang="zh-CN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endParaRPr lang="en-P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22765B-363B-5F21-9E60-600961BED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072" y="1120548"/>
                <a:ext cx="1075974" cy="461665"/>
              </a:xfrm>
              <a:prstGeom prst="rect">
                <a:avLst/>
              </a:prstGeom>
              <a:blipFill>
                <a:blip r:embed="rId9"/>
                <a:stretch>
                  <a:fillRect l="-4706" b="-18919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16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3E60364-EEED-654A-7446-70B2F9F2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Pentaquark candidates</a:t>
            </a:r>
            <a:endParaRPr kumimoji="1"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4AD6FE-5FDF-450F-F061-DB4B673C9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D7A383-AE49-10E7-F216-83419B19F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98">
                <a:extLst>
                  <a:ext uri="{FF2B5EF4-FFF2-40B4-BE49-F238E27FC236}">
                    <a16:creationId xmlns:a16="http://schemas.microsoft.com/office/drawing/2014/main" id="{1AFB67A3-9C93-C051-3AC9-89BA3765270F}"/>
                  </a:ext>
                </a:extLst>
              </p:cNvPr>
              <p:cNvSpPr txBox="1"/>
              <p:nvPr/>
            </p:nvSpPr>
            <p:spPr>
              <a:xfrm>
                <a:off x="299186" y="4348528"/>
                <a:ext cx="5847159" cy="1166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 2015: First observation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20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𝟒𝟑𝟖𝟎</m:t>
                        </m:r>
                        <m:r>
                          <a:rPr lang="en-US" altLang="zh-CN" sz="20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1" i="1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𝟒𝟒𝟓𝟎</m:t>
                            </m:r>
                          </m:e>
                        </m:d>
                      </m:e>
                      <m:sup>
                        <m: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altLang="zh-CN" sz="2000" b="1" i="1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altLang="zh-CN" sz="2000" b="1" i="1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altLang="zh-CN" sz="2000" b="1" i="1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𝒖𝒖𝒅</m:t>
                    </m:r>
                    <m:r>
                      <a:rPr lang="en-US" altLang="zh-CN" sz="2000" b="1" i="1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98">
                <a:extLst>
                  <a:ext uri="{FF2B5EF4-FFF2-40B4-BE49-F238E27FC236}">
                    <a16:creationId xmlns:a16="http://schemas.microsoft.com/office/drawing/2014/main" id="{1AFB67A3-9C93-C051-3AC9-89BA3765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86" y="4348528"/>
                <a:ext cx="5847159" cy="1166345"/>
              </a:xfrm>
              <a:prstGeom prst="rect">
                <a:avLst/>
              </a:prstGeom>
              <a:blipFill>
                <a:blip r:embed="rId2"/>
                <a:stretch>
                  <a:fillRect l="-1085" b="-5376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98">
                <a:extLst>
                  <a:ext uri="{FF2B5EF4-FFF2-40B4-BE49-F238E27FC236}">
                    <a16:creationId xmlns:a16="http://schemas.microsoft.com/office/drawing/2014/main" id="{9A4D00D3-44CC-1A5E-AE3D-95144CB75312}"/>
                  </a:ext>
                </a:extLst>
              </p:cNvPr>
              <p:cNvSpPr txBox="1"/>
              <p:nvPr/>
            </p:nvSpPr>
            <p:spPr>
              <a:xfrm>
                <a:off x="5682122" y="4274357"/>
                <a:ext cx="6622456" cy="1905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b="1" dirty="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 2019 update: ~</a:t>
                </a:r>
                <a:r>
                  <a:rPr lang="en-US" altLang="zh-CN" sz="2000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n-US" sz="2000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× more data than 2015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44</m:t>
                            </m:r>
                            <m:r>
                              <a:rPr lang="en-US" altLang="zh-CN" sz="20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altLang="zh-CN" sz="2000" i="1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into two narrow peaks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1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𝟒𝟒𝟒𝟎</m:t>
                            </m:r>
                          </m:e>
                        </m:d>
                      </m:e>
                      <m:sup>
                        <m:r>
                          <a:rPr lang="en-US" altLang="zh-CN" sz="2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00CCC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0CCC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CCC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000" b="1" i="1">
                            <a:solidFill>
                              <a:srgbClr val="00CCC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1" i="1">
                                <a:solidFill>
                                  <a:srgbClr val="00CCCD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srgbClr val="00CCCD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𝟒𝟒𝟓𝟕</m:t>
                            </m:r>
                          </m:e>
                        </m:d>
                      </m:e>
                      <m:sup>
                        <m:r>
                          <a:rPr lang="en-US" altLang="zh-CN" sz="2000" b="1" i="1">
                            <a:solidFill>
                              <a:srgbClr val="00CCC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plus a new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1413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1413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1413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sz="2000" b="1" i="1">
                            <a:solidFill>
                              <a:srgbClr val="1413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1" i="1">
                                <a:solidFill>
                                  <a:srgbClr val="1413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solidFill>
                                  <a:srgbClr val="1413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𝟒𝟑𝟏𝟐</m:t>
                            </m:r>
                          </m:e>
                        </m:d>
                      </m:e>
                      <m:sup>
                        <m:r>
                          <a:rPr lang="en-US" sz="2000" b="1" i="1">
                            <a:solidFill>
                              <a:srgbClr val="1413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Masses near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+</m:t>
                        </m:r>
                      </m:sup>
                    </m:sSubSup>
                    <m:acc>
                      <m:accPr>
                        <m:chr m:val="̅"/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thresholds suggests a </a:t>
                </a:r>
                <a:r>
                  <a:rPr 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hadronic molecule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nature</a:t>
                </a:r>
                <a:endParaRPr lang="en-CN" sz="20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98">
                <a:extLst>
                  <a:ext uri="{FF2B5EF4-FFF2-40B4-BE49-F238E27FC236}">
                    <a16:creationId xmlns:a16="http://schemas.microsoft.com/office/drawing/2014/main" id="{9A4D00D3-44CC-1A5E-AE3D-95144CB75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122" y="4274357"/>
                <a:ext cx="6622456" cy="1905009"/>
              </a:xfrm>
              <a:prstGeom prst="rect">
                <a:avLst/>
              </a:prstGeom>
              <a:blipFill>
                <a:blip r:embed="rId3"/>
                <a:stretch>
                  <a:fillRect l="-766" b="-5298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17">
                <a:extLst>
                  <a:ext uri="{FF2B5EF4-FFF2-40B4-BE49-F238E27FC236}">
                    <a16:creationId xmlns:a16="http://schemas.microsoft.com/office/drawing/2014/main" id="{7688090F-D95E-F201-E86D-FBFB483134B2}"/>
                  </a:ext>
                </a:extLst>
              </p:cNvPr>
              <p:cNvSpPr txBox="1"/>
              <p:nvPr/>
            </p:nvSpPr>
            <p:spPr>
              <a:xfrm>
                <a:off x="1471917" y="3797770"/>
                <a:ext cx="1979644" cy="386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𝑏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0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𝑱</m:t>
                      </m:r>
                      <m:r>
                        <a:rPr lang="en-US" sz="24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/</m:t>
                      </m:r>
                      <m:r>
                        <a:rPr lang="en-US" sz="24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𝝍</m:t>
                      </m:r>
                      <m:r>
                        <a:rPr lang="en-US" sz="24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sz="2400" dirty="0">
                  <a:latin typeface="+mn-ea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TextBox 17">
                <a:extLst>
                  <a:ext uri="{FF2B5EF4-FFF2-40B4-BE49-F238E27FC236}">
                    <a16:creationId xmlns:a16="http://schemas.microsoft.com/office/drawing/2014/main" id="{7688090F-D95E-F201-E86D-FBFB48313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17" y="3797770"/>
                <a:ext cx="1979644" cy="386260"/>
              </a:xfrm>
              <a:prstGeom prst="rect">
                <a:avLst/>
              </a:prstGeom>
              <a:blipFill>
                <a:blip r:embed="rId4"/>
                <a:stretch>
                  <a:fillRect l="-4459" b="-32258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95">
            <a:extLst>
              <a:ext uri="{FF2B5EF4-FFF2-40B4-BE49-F238E27FC236}">
                <a16:creationId xmlns:a16="http://schemas.microsoft.com/office/drawing/2014/main" id="{8703E82B-8F49-37A0-B612-3EFA5958A2AF}"/>
              </a:ext>
            </a:extLst>
          </p:cNvPr>
          <p:cNvGrpSpPr/>
          <p:nvPr/>
        </p:nvGrpSpPr>
        <p:grpSpPr>
          <a:xfrm>
            <a:off x="661465" y="1235364"/>
            <a:ext cx="4140384" cy="2565086"/>
            <a:chOff x="280672" y="1150969"/>
            <a:chExt cx="4067609" cy="252000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9F0F30BB-5CFD-8AC6-A73E-43DB21976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672" y="1150969"/>
              <a:ext cx="4067609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BA209DC5-6D5F-DE0F-90F7-82539DF0081F}"/>
                    </a:ext>
                  </a:extLst>
                </p:cNvPr>
                <p:cNvSpPr txBox="1"/>
                <p:nvPr/>
              </p:nvSpPr>
              <p:spPr>
                <a:xfrm>
                  <a:off x="666214" y="1936267"/>
                  <a:ext cx="110228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4380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dirty="0">
                    <a:solidFill>
                      <a:srgbClr val="C00000"/>
                    </a:solidFill>
                    <a:latin typeface="+mn-ea"/>
                    <a:cs typeface="+mn-ea"/>
                    <a:sym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BA209DC5-6D5F-DE0F-90F7-82539DF00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214" y="1936267"/>
                  <a:ext cx="110228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618" b="-13043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0">
                  <a:extLst>
                    <a:ext uri="{FF2B5EF4-FFF2-40B4-BE49-F238E27FC236}">
                      <a16:creationId xmlns:a16="http://schemas.microsoft.com/office/drawing/2014/main" id="{750AD03B-77F7-3DCE-EEC0-B927A8542067}"/>
                    </a:ext>
                  </a:extLst>
                </p:cNvPr>
                <p:cNvSpPr txBox="1"/>
                <p:nvPr/>
              </p:nvSpPr>
              <p:spPr>
                <a:xfrm>
                  <a:off x="1517902" y="2332400"/>
                  <a:ext cx="110228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4450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dirty="0">
                    <a:solidFill>
                      <a:srgbClr val="C00000"/>
                    </a:solidFill>
                    <a:latin typeface="+mn-ea"/>
                    <a:cs typeface="+mn-ea"/>
                    <a:sym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0">
                  <a:extLst>
                    <a:ext uri="{FF2B5EF4-FFF2-40B4-BE49-F238E27FC236}">
                      <a16:creationId xmlns:a16="http://schemas.microsoft.com/office/drawing/2014/main" id="{750AD03B-77F7-3DCE-EEC0-B927A85420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7902" y="2332400"/>
                  <a:ext cx="110228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618" b="-8696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36">
              <a:extLst>
                <a:ext uri="{FF2B5EF4-FFF2-40B4-BE49-F238E27FC236}">
                  <a16:creationId xmlns:a16="http://schemas.microsoft.com/office/drawing/2014/main" id="{3B2ADD01-A789-48F9-A87C-2207EFA0EC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6454" y="2299559"/>
              <a:ext cx="446593" cy="830332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41">
              <a:extLst>
                <a:ext uri="{FF2B5EF4-FFF2-40B4-BE49-F238E27FC236}">
                  <a16:creationId xmlns:a16="http://schemas.microsoft.com/office/drawing/2014/main" id="{FA4B8AE3-6457-A270-14BB-733EE76C23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5219" y="2586639"/>
              <a:ext cx="237655" cy="300158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7">
            <a:extLst>
              <a:ext uri="{FF2B5EF4-FFF2-40B4-BE49-F238E27FC236}">
                <a16:creationId xmlns:a16="http://schemas.microsoft.com/office/drawing/2014/main" id="{79EFCAB6-66E9-4BC2-F685-8F377F8059C6}"/>
              </a:ext>
            </a:extLst>
          </p:cNvPr>
          <p:cNvSpPr txBox="1"/>
          <p:nvPr/>
        </p:nvSpPr>
        <p:spPr>
          <a:xfrm>
            <a:off x="-29403" y="946654"/>
            <a:ext cx="31224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115 (2015) 072001</a:t>
            </a:r>
            <a:endParaRPr lang="en-US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79DA50-125A-99A7-449D-F1B83ABA6E43}"/>
              </a:ext>
            </a:extLst>
          </p:cNvPr>
          <p:cNvGrpSpPr/>
          <p:nvPr/>
        </p:nvGrpSpPr>
        <p:grpSpPr>
          <a:xfrm>
            <a:off x="5789700" y="866758"/>
            <a:ext cx="6879409" cy="3414433"/>
            <a:chOff x="4308025" y="846749"/>
            <a:chExt cx="6287601" cy="31207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ABCFAB-A3B7-8AC0-9D7B-36741B3A9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8025" y="846749"/>
              <a:ext cx="3314910" cy="312070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5667EA-31CA-F107-607F-2C96F9A3E7E3}"/>
                </a:ext>
              </a:extLst>
            </p:cNvPr>
            <p:cNvSpPr/>
            <p:nvPr/>
          </p:nvSpPr>
          <p:spPr>
            <a:xfrm>
              <a:off x="5897205" y="2769782"/>
              <a:ext cx="1174173" cy="42602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84339D-D866-45EF-B432-EA8FEC30D092}"/>
                </a:ext>
              </a:extLst>
            </p:cNvPr>
            <p:cNvSpPr txBox="1"/>
            <p:nvPr/>
          </p:nvSpPr>
          <p:spPr>
            <a:xfrm>
              <a:off x="7464008" y="3317818"/>
              <a:ext cx="3131618" cy="281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4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Phys. Rev. Lett. 122 </a:t>
              </a:r>
              <a:r>
                <a:rPr lang="en-CN" sz="140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(2019) 222001</a:t>
              </a:r>
              <a:endParaRPr lang="en-CN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52D3FC-8D68-8B57-E259-1E54D65DDC16}"/>
                  </a:ext>
                </a:extLst>
              </p:cNvPr>
              <p:cNvSpPr txBox="1"/>
              <p:nvPr/>
            </p:nvSpPr>
            <p:spPr>
              <a:xfrm>
                <a:off x="761081" y="6166262"/>
                <a:ext cx="1066983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Recent extensions: evidence for strange pentaquarks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𝐽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𝜓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Λ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channel </a:t>
                </a:r>
                <a:r>
                  <a:rPr lang="el-G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LHCb 2021, 2023)</a:t>
                </a:r>
                <a:endParaRPr lang="en-PL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52D3FC-8D68-8B57-E259-1E54D65DD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81" y="6166262"/>
                <a:ext cx="10669837" cy="400110"/>
              </a:xfrm>
              <a:prstGeom prst="rect">
                <a:avLst/>
              </a:prstGeom>
              <a:blipFill>
                <a:blip r:embed="rId11"/>
                <a:stretch>
                  <a:fillRect l="-713" t="-9375" r="-238" b="-28125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652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CA8B7-355B-9CEA-7345-070BFDC86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F93C9A-816D-9E1B-D7B2-3523CCF53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5" y="210809"/>
            <a:ext cx="11768637" cy="590931"/>
          </a:xfrm>
        </p:spPr>
        <p:txBody>
          <a:bodyPr/>
          <a:lstStyle/>
          <a:p>
            <a:r>
              <a:rPr lang="en-CN"/>
              <a:t>Exotic hadrons at LHCb</a:t>
            </a:r>
            <a:endParaRPr lang="en-CN" dirty="0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819C2472-AA47-1F10-C28C-16BFECA9D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53F3EECF-494F-8791-94AE-8BDF1614B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67881E-3A3E-D00A-41D7-7DAD24C54DAB}"/>
              </a:ext>
            </a:extLst>
          </p:cNvPr>
          <p:cNvGrpSpPr/>
          <p:nvPr/>
        </p:nvGrpSpPr>
        <p:grpSpPr>
          <a:xfrm>
            <a:off x="1578251" y="910745"/>
            <a:ext cx="9035498" cy="5019721"/>
            <a:chOff x="766060" y="931389"/>
            <a:chExt cx="10188000" cy="566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5B8FB9-5B66-FBAA-FE7E-C47F8AC5E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060" y="931389"/>
              <a:ext cx="10188000" cy="56600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14DBF9E-AC62-79B9-CF5C-4B1FA4FC3ED8}"/>
                </a:ext>
              </a:extLst>
            </p:cNvPr>
            <p:cNvSpPr/>
            <p:nvPr/>
          </p:nvSpPr>
          <p:spPr>
            <a:xfrm>
              <a:off x="2739252" y="4213314"/>
              <a:ext cx="771841" cy="5412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76F415D-4FA0-E7DB-32AE-CE7C24E30601}"/>
                </a:ext>
              </a:extLst>
            </p:cNvPr>
            <p:cNvSpPr/>
            <p:nvPr/>
          </p:nvSpPr>
          <p:spPr>
            <a:xfrm>
              <a:off x="8189885" y="2504542"/>
              <a:ext cx="1002390" cy="6715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E8F173-A9DC-02A4-D5F3-E448B82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8182" y="1114280"/>
              <a:ext cx="5107938" cy="77170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236C9C7-CF12-0260-5B1F-A33B7E13EEBF}"/>
                </a:ext>
              </a:extLst>
            </p:cNvPr>
            <p:cNvSpPr txBox="1"/>
            <p:nvPr/>
          </p:nvSpPr>
          <p:spPr>
            <a:xfrm>
              <a:off x="1486746" y="5726364"/>
              <a:ext cx="4233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400" dirty="0">
                  <a:solidFill>
                    <a:srgbClr val="666666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https://www.koppenburg.ch/particles.html</a:t>
              </a:r>
              <a:endParaRPr lang="en-CN" sz="1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32FFD4-F0D6-6B10-136D-4BBBDD00AF80}"/>
                </a:ext>
              </a:extLst>
            </p:cNvPr>
            <p:cNvSpPr/>
            <p:nvPr/>
          </p:nvSpPr>
          <p:spPr>
            <a:xfrm>
              <a:off x="9647897" y="2197821"/>
              <a:ext cx="894597" cy="5412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203981-CAD3-2C00-D445-BE6BF32764F1}"/>
                  </a:ext>
                </a:extLst>
              </p:cNvPr>
              <p:cNvSpPr txBox="1"/>
              <p:nvPr/>
            </p:nvSpPr>
            <p:spPr>
              <a:xfrm>
                <a:off x="1857051" y="5930905"/>
                <a:ext cx="84778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P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Most exotic states discovered so far contain a hidden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P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pair.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203981-CAD3-2C00-D445-BE6BF3276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051" y="5930905"/>
                <a:ext cx="8477898" cy="461665"/>
              </a:xfrm>
              <a:prstGeom prst="rect">
                <a:avLst/>
              </a:prstGeom>
              <a:blipFill>
                <a:blip r:embed="rId6"/>
                <a:stretch>
                  <a:fillRect l="-1198" t="-10811" r="-299" b="-2702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6405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C92DE-C6DB-C9BE-65F1-FA645663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页脚占位符 16">
            <a:extLst>
              <a:ext uri="{FF2B5EF4-FFF2-40B4-BE49-F238E27FC236}">
                <a16:creationId xmlns:a16="http://schemas.microsoft.com/office/drawing/2014/main" id="{670BFFED-6083-B997-48C2-22AB2C2F3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28" name="灯片编号占位符 27">
            <a:extLst>
              <a:ext uri="{FF2B5EF4-FFF2-40B4-BE49-F238E27FC236}">
                <a16:creationId xmlns:a16="http://schemas.microsoft.com/office/drawing/2014/main" id="{FCBEE187-CB7A-716E-1050-C182B37FE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BD72B644-102F-A2DA-52A3-601EF71C0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11138"/>
            <a:ext cx="10515600" cy="590550"/>
          </a:xfrm>
        </p:spPr>
        <p:txBody>
          <a:bodyPr/>
          <a:lstStyle/>
          <a:p>
            <a:r>
              <a:rPr lang="en-US" dirty="0">
                <a:ea typeface="Microsoft YaHei" panose="020B0503020204020204" pitchFamily="34" charset="-122"/>
              </a:rPr>
              <a:t>From hidden-charm to open-charm</a:t>
            </a:r>
            <a:endParaRPr lang="en-CN" dirty="0">
              <a:ea typeface="Microsoft YaHei" panose="020B0503020204020204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CAD643-952B-7B18-C9A0-DF977352F11B}"/>
              </a:ext>
            </a:extLst>
          </p:cNvPr>
          <p:cNvGrpSpPr/>
          <p:nvPr/>
        </p:nvGrpSpPr>
        <p:grpSpPr>
          <a:xfrm>
            <a:off x="169354" y="1039096"/>
            <a:ext cx="11527809" cy="3512668"/>
            <a:chOff x="299185" y="919788"/>
            <a:chExt cx="11527809" cy="35126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A5CE22-1159-C8EC-F48D-5C4EF3B0E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185" y="1603140"/>
              <a:ext cx="11527809" cy="229369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89F3FC-7402-21DA-BBA0-39006D46FB54}"/>
                </a:ext>
              </a:extLst>
            </p:cNvPr>
            <p:cNvSpPr/>
            <p:nvPr/>
          </p:nvSpPr>
          <p:spPr>
            <a:xfrm>
              <a:off x="6772940" y="1479977"/>
              <a:ext cx="45719" cy="2952479"/>
            </a:xfrm>
            <a:prstGeom prst="rect">
              <a:avLst/>
            </a:prstGeom>
            <a:solidFill>
              <a:srgbClr val="ED7D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76BE652D-DA14-E813-10CE-29A671BF4C42}"/>
                </a:ext>
              </a:extLst>
            </p:cNvPr>
            <p:cNvSpPr txBox="1"/>
            <p:nvPr/>
          </p:nvSpPr>
          <p:spPr>
            <a:xfrm>
              <a:off x="6415343" y="919788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2400" b="1" i="0" u="none" strike="noStrike" kern="1200" cap="none" spc="0" normalizeH="0" baseline="0" noProof="0">
                  <a:ln>
                    <a:noFill/>
                  </a:ln>
                  <a:solidFill>
                    <a:srgbClr val="ED7D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202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0</a:t>
              </a:r>
              <a:endParaRPr kumimoji="0" lang="en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2" name="Right Arrow 1">
            <a:extLst>
              <a:ext uri="{FF2B5EF4-FFF2-40B4-BE49-F238E27FC236}">
                <a16:creationId xmlns:a16="http://schemas.microsoft.com/office/drawing/2014/main" id="{61B2544C-28E3-4056-7D8F-4A3FFE04E5EC}"/>
              </a:ext>
            </a:extLst>
          </p:cNvPr>
          <p:cNvSpPr/>
          <p:nvPr/>
        </p:nvSpPr>
        <p:spPr>
          <a:xfrm rot="16200000">
            <a:off x="6864171" y="3971793"/>
            <a:ext cx="544919" cy="23126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C8FC7-54FB-10A1-2682-24BE37CF89A6}"/>
              </a:ext>
            </a:extLst>
          </p:cNvPr>
          <p:cNvSpPr txBox="1"/>
          <p:nvPr/>
        </p:nvSpPr>
        <p:spPr>
          <a:xfrm>
            <a:off x="6817923" y="4434854"/>
            <a:ext cx="50219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CN" sz="22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irst discovery </a:t>
            </a:r>
            <a:r>
              <a:rPr lang="en-CN" sz="2200" b="1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PL" sz="22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manifestly </a:t>
            </a:r>
            <a:r>
              <a:rPr lang="en-CN" sz="2200" b="1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open-charm tetraquark candidate</a:t>
            </a:r>
            <a:r>
              <a:rPr lang="en-US" sz="22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CN" sz="22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D578E2-8765-6914-22DF-53AC8973E458}"/>
                  </a:ext>
                </a:extLst>
              </p:cNvPr>
              <p:cNvSpPr txBox="1"/>
              <p:nvPr/>
            </p:nvSpPr>
            <p:spPr>
              <a:xfrm>
                <a:off x="454226" y="4437890"/>
                <a:ext cx="6114903" cy="1959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2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Before 2020:</a:t>
                </a: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Mostly focused on c</a:t>
                </a:r>
                <a:r>
                  <a:rPr lang="en-CN" sz="2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harmonium-like multiquark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2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 sz="22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 sz="22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2200" b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Have established very rich c</a:t>
                </a:r>
                <a:r>
                  <a:rPr lang="en-CN" sz="2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harmonium spectroscopy</a:t>
                </a:r>
                <a:endParaRPr lang="en-CN" sz="2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D578E2-8765-6914-22DF-53AC8973E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26" y="4437890"/>
                <a:ext cx="6114903" cy="1959319"/>
              </a:xfrm>
              <a:prstGeom prst="rect">
                <a:avLst/>
              </a:prstGeom>
              <a:blipFill>
                <a:blip r:embed="rId4"/>
                <a:stretch>
                  <a:fillRect l="-1452" t="-1290" b="-3871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5-Point Star 6">
            <a:extLst>
              <a:ext uri="{FF2B5EF4-FFF2-40B4-BE49-F238E27FC236}">
                <a16:creationId xmlns:a16="http://schemas.microsoft.com/office/drawing/2014/main" id="{AE0A443D-B861-86E0-8DBF-3CB30B32009D}"/>
              </a:ext>
            </a:extLst>
          </p:cNvPr>
          <p:cNvSpPr>
            <a:spLocks noChangeAspect="1"/>
          </p:cNvSpPr>
          <p:nvPr/>
        </p:nvSpPr>
        <p:spPr>
          <a:xfrm>
            <a:off x="7252261" y="3443941"/>
            <a:ext cx="452919" cy="46800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115">
                <a:extLst>
                  <a:ext uri="{FF2B5EF4-FFF2-40B4-BE49-F238E27FC236}">
                    <a16:creationId xmlns:a16="http://schemas.microsoft.com/office/drawing/2014/main" id="{62DC713D-9FFE-047F-FE01-99C79B894577}"/>
                  </a:ext>
                </a:extLst>
              </p:cNvPr>
              <p:cNvSpPr txBox="1"/>
              <p:nvPr/>
            </p:nvSpPr>
            <p:spPr>
              <a:xfrm>
                <a:off x="7322642" y="3967580"/>
                <a:ext cx="877186" cy="40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[</m:t>
                      </m:r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𝒄𝒔</m:t>
                      </m:r>
                      <m:acc>
                        <m:accPr>
                          <m:chr m:val="̅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𝒖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𝒅</m:t>
                          </m:r>
                        </m:e>
                      </m:acc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文本框 115">
                <a:extLst>
                  <a:ext uri="{FF2B5EF4-FFF2-40B4-BE49-F238E27FC236}">
                    <a16:creationId xmlns:a16="http://schemas.microsoft.com/office/drawing/2014/main" id="{62DC713D-9FFE-047F-FE01-99C79B894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642" y="3967580"/>
                <a:ext cx="877186" cy="407356"/>
              </a:xfrm>
              <a:prstGeom prst="rect">
                <a:avLst/>
              </a:prstGeom>
              <a:blipFill>
                <a:blip r:embed="rId5"/>
                <a:stretch>
                  <a:fillRect l="-2857" r="-10000" b="-15152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116">
                <a:extLst>
                  <a:ext uri="{FF2B5EF4-FFF2-40B4-BE49-F238E27FC236}">
                    <a16:creationId xmlns:a16="http://schemas.microsoft.com/office/drawing/2014/main" id="{30A7B617-D1E0-88E2-D050-237BC0E38A95}"/>
                  </a:ext>
                </a:extLst>
              </p:cNvPr>
              <p:cNvSpPr txBox="1"/>
              <p:nvPr/>
            </p:nvSpPr>
            <p:spPr>
              <a:xfrm>
                <a:off x="8198986" y="3962846"/>
                <a:ext cx="877186" cy="40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[</m:t>
                      </m:r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𝒄𝒄</m:t>
                      </m:r>
                      <m:acc>
                        <m:accPr>
                          <m:chr m:val="̅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𝒖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𝒅</m:t>
                          </m:r>
                        </m:e>
                      </m:acc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文本框 116">
                <a:extLst>
                  <a:ext uri="{FF2B5EF4-FFF2-40B4-BE49-F238E27FC236}">
                    <a16:creationId xmlns:a16="http://schemas.microsoft.com/office/drawing/2014/main" id="{30A7B617-D1E0-88E2-D050-237BC0E38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86" y="3962846"/>
                <a:ext cx="877186" cy="407356"/>
              </a:xfrm>
              <a:prstGeom prst="rect">
                <a:avLst/>
              </a:prstGeom>
              <a:blipFill>
                <a:blip r:embed="rId6"/>
                <a:stretch>
                  <a:fillRect l="-2857" r="-10000" b="-12121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117">
                <a:extLst>
                  <a:ext uri="{FF2B5EF4-FFF2-40B4-BE49-F238E27FC236}">
                    <a16:creationId xmlns:a16="http://schemas.microsoft.com/office/drawing/2014/main" id="{13CD1937-C627-C6AF-6E8F-362C288AFF54}"/>
                  </a:ext>
                </a:extLst>
              </p:cNvPr>
              <p:cNvSpPr txBox="1"/>
              <p:nvPr/>
            </p:nvSpPr>
            <p:spPr>
              <a:xfrm>
                <a:off x="9323186" y="3956240"/>
                <a:ext cx="2064600" cy="43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𝒔</m:t>
                              </m:r>
                            </m:e>
                          </m:acc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𝒖</m:t>
                          </m:r>
                          <m:acc>
                            <m:accPr>
                              <m:chr m:val="̅"/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𝒅</m:t>
                              </m:r>
                            </m:e>
                          </m:acc>
                        </m:e>
                      </m:d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 </m:t>
                      </m:r>
                      <m:r>
                        <a:rPr kumimoji="0" lang="en-US" altLang="zh-CN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𝐚𝐧𝐝</m:t>
                      </m:r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𝒔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𝒖</m:t>
                              </m:r>
                            </m:e>
                          </m:acc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𝒅</m:t>
                          </m:r>
                        </m:e>
                      </m:d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文本框 117">
                <a:extLst>
                  <a:ext uri="{FF2B5EF4-FFF2-40B4-BE49-F238E27FC236}">
                    <a16:creationId xmlns:a16="http://schemas.microsoft.com/office/drawing/2014/main" id="{13CD1937-C627-C6AF-6E8F-362C288AF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186" y="3956240"/>
                <a:ext cx="2064600" cy="439736"/>
              </a:xfrm>
              <a:prstGeom prst="rect">
                <a:avLst/>
              </a:prstGeom>
              <a:blipFill>
                <a:blip r:embed="rId7"/>
                <a:stretch>
                  <a:fillRect r="-5488" b="-11111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FE409AEB-28B7-AC9D-B412-6C5EA647C030}"/>
              </a:ext>
            </a:extLst>
          </p:cNvPr>
          <p:cNvSpPr txBox="1"/>
          <p:nvPr/>
        </p:nvSpPr>
        <p:spPr>
          <a:xfrm>
            <a:off x="9864119" y="1408356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6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arXiv:2308.02997</a:t>
            </a:r>
            <a:endParaRPr lang="en-US" sz="16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CBFE90-83F1-0744-ACFA-57D9EBA551E0}"/>
              </a:ext>
            </a:extLst>
          </p:cNvPr>
          <p:cNvSpPr/>
          <p:nvPr/>
        </p:nvSpPr>
        <p:spPr>
          <a:xfrm>
            <a:off x="355600" y="4497028"/>
            <a:ext cx="50800" cy="3302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/>
          </a:p>
        </p:txBody>
      </p:sp>
      <p:sp>
        <p:nvSpPr>
          <p:cNvPr id="6" name="5-Point Star 6">
            <a:extLst>
              <a:ext uri="{FF2B5EF4-FFF2-40B4-BE49-F238E27FC236}">
                <a16:creationId xmlns:a16="http://schemas.microsoft.com/office/drawing/2014/main" id="{55C7C200-BBFB-3BDD-FD24-82E3499BBAF1}"/>
              </a:ext>
            </a:extLst>
          </p:cNvPr>
          <p:cNvSpPr>
            <a:spLocks noChangeAspect="1"/>
          </p:cNvSpPr>
          <p:nvPr/>
        </p:nvSpPr>
        <p:spPr>
          <a:xfrm>
            <a:off x="8215704" y="3443941"/>
            <a:ext cx="452919" cy="46800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0100C9DF-10AA-76FA-2B93-D32F0B7C2D48}"/>
              </a:ext>
            </a:extLst>
          </p:cNvPr>
          <p:cNvSpPr>
            <a:spLocks noChangeAspect="1"/>
          </p:cNvSpPr>
          <p:nvPr/>
        </p:nvSpPr>
        <p:spPr>
          <a:xfrm>
            <a:off x="9668807" y="3443941"/>
            <a:ext cx="452919" cy="46800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26D27-93E9-C644-B14B-DA5984EC9083}"/>
              </a:ext>
            </a:extLst>
          </p:cNvPr>
          <p:cNvSpPr txBox="1"/>
          <p:nvPr/>
        </p:nvSpPr>
        <p:spPr>
          <a:xfrm>
            <a:off x="6719007" y="5235731"/>
            <a:ext cx="5120819" cy="11663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pen-charm tetraquark: 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class of promising exotic states, with non-zero charm quantum number</a:t>
            </a:r>
            <a:endParaRPr lang="en-CN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12EEBB-3C81-3F7A-2F27-FECFEB51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Hidden-charm vs. open-charm exotic hadrons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04CDE-8E85-7FA3-09DB-BB48B4696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6097C-0958-78EB-585E-70EDCD25F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88E11F-F183-13E0-3329-FB2B965A9C7F}"/>
                  </a:ext>
                </a:extLst>
              </p:cNvPr>
              <p:cNvSpPr txBox="1"/>
              <p:nvPr/>
            </p:nvSpPr>
            <p:spPr>
              <a:xfrm>
                <a:off x="1215905" y="2876731"/>
                <a:ext cx="4983480" cy="16095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Hidden-charm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𝒒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′]</m:t>
                    </m:r>
                  </m:oMath>
                </a14:m>
                <a:endParaRPr lang="en-GB" sz="2400" b="1" dirty="0">
                  <a:solidFill>
                    <a:srgbClr val="0856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Contains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</m:acc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pair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Could mimic charmonium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Exotic nature requires careful analysis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88E11F-F183-13E0-3329-FB2B965A9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905" y="2876731"/>
                <a:ext cx="4983480" cy="1609543"/>
              </a:xfrm>
              <a:prstGeom prst="rect">
                <a:avLst/>
              </a:prstGeom>
              <a:blipFill>
                <a:blip r:embed="rId2"/>
                <a:stretch>
                  <a:fillRect l="-1777" t="-781" b="-625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0AE819-085F-AAC5-C60D-AF9F1699EB7E}"/>
                  </a:ext>
                </a:extLst>
              </p:cNvPr>
              <p:cNvSpPr txBox="1"/>
              <p:nvPr/>
            </p:nvSpPr>
            <p:spPr>
              <a:xfrm>
                <a:off x="6839083" y="2876731"/>
                <a:ext cx="4250093" cy="1987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Open-charm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𝒄𝑸</m:t>
                    </m:r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𝒒</m:t>
                        </m:r>
                      </m:e>
                    </m:acc>
                    <m:sSup>
                      <m:sSupPr>
                        <m:ctrlP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𝒒</m:t>
                            </m:r>
                          </m:e>
                        </m:acc>
                      </m:e>
                      <m:sup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GB" sz="2400" b="1" dirty="0">
                  <a:solidFill>
                    <a:srgbClr val="0856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e.g.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𝑐𝑠</m:t>
                    </m:r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four different flavours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state can match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Manifestly exotic</a:t>
                </a:r>
              </a:p>
              <a:p>
                <a:pPr>
                  <a:lnSpc>
                    <a:spcPct val="120000"/>
                  </a:lnSpc>
                </a:pPr>
                <a:endParaRPr lang="en-PL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0AE819-085F-AAC5-C60D-AF9F1699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083" y="2876731"/>
                <a:ext cx="4250093" cy="1987082"/>
              </a:xfrm>
              <a:prstGeom prst="rect">
                <a:avLst/>
              </a:prstGeom>
              <a:blipFill>
                <a:blip r:embed="rId3"/>
                <a:stretch>
                  <a:fillRect l="-2381" t="-63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4777D1-DC6E-03E3-07A6-6C6ADD1E4E88}"/>
                  </a:ext>
                </a:extLst>
              </p:cNvPr>
              <p:cNvSpPr txBox="1"/>
              <p:nvPr/>
            </p:nvSpPr>
            <p:spPr>
              <a:xfrm>
                <a:off x="1194601" y="4527376"/>
                <a:ext cx="10372858" cy="1826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GB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 open-charm tetraquarks?</a:t>
                </a:r>
              </a:p>
              <a:p>
                <a:pPr marL="285750" indent="-285750">
                  <a:lnSpc>
                    <a:spcPct val="110000"/>
                  </a:lnSpc>
                  <a:buFont typeface="Wingdings" pitchFamily="2" charset="2"/>
                  <a:buChar char="ü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annihilation: a cleaner probe of multiquark binding</a:t>
                </a:r>
              </a:p>
              <a:p>
                <a:pPr marL="285750" indent="-285750">
                  <a:lnSpc>
                    <a:spcPct val="110000"/>
                  </a:lnSpc>
                  <a:buFont typeface="Wingdings" pitchFamily="2" charset="2"/>
                  <a:buChar char="ü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Multiple distinct flavours yield rich </a:t>
                </a:r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flavour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symmetry 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predictions to search for and test</a:t>
                </a:r>
              </a:p>
              <a:p>
                <a:pPr marL="285750" indent="-285750">
                  <a:lnSpc>
                    <a:spcPct val="110000"/>
                  </a:lnSpc>
                  <a:buFont typeface="Wingdings" pitchFamily="2" charset="2"/>
                  <a:buChar char="ü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Opening a new experimental window to probe how quarks bind in the non-perturbative regime of QCD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4777D1-DC6E-03E3-07A6-6C6ADD1E4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601" y="4527376"/>
                <a:ext cx="10372858" cy="1826526"/>
              </a:xfrm>
              <a:prstGeom prst="rect">
                <a:avLst/>
              </a:prstGeom>
              <a:blipFill>
                <a:blip r:embed="rId4"/>
                <a:stretch>
                  <a:fillRect l="-978" t="-2069" b="-551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6653818E-48A7-518F-A7C0-5A4FE1399597}"/>
              </a:ext>
            </a:extLst>
          </p:cNvPr>
          <p:cNvGrpSpPr/>
          <p:nvPr/>
        </p:nvGrpSpPr>
        <p:grpSpPr>
          <a:xfrm>
            <a:off x="1589904" y="1097938"/>
            <a:ext cx="1800000" cy="1800000"/>
            <a:chOff x="1589904" y="1097938"/>
            <a:chExt cx="1800000" cy="1800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B5328C3-8507-30CB-7C15-E5AE6646D9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89904" y="1097938"/>
              <a:ext cx="1800000" cy="1800000"/>
              <a:chOff x="2850777" y="1251421"/>
              <a:chExt cx="1800000" cy="18000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DF653AA-5D3C-1B2A-5418-C0A60ACD75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50777" y="1251421"/>
                <a:ext cx="1800000" cy="1800000"/>
              </a:xfrm>
              <a:prstGeom prst="ellipse">
                <a:avLst/>
              </a:prstGeom>
              <a:solidFill>
                <a:srgbClr val="35A5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6F1DD22-F796-0795-20B2-C07BCF1F02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93353" y="1345486"/>
                <a:ext cx="900000" cy="90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89C2465-0C59-D833-E32D-74DF05D766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6843" y="2004003"/>
                <a:ext cx="900000" cy="9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3C34E31-BDC7-D2C6-6639-1A02D0FE11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4414" y="1790773"/>
                <a:ext cx="198000" cy="19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78FC93-C26B-43B0-F1FC-00E9A32014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4185" y="1599654"/>
                <a:ext cx="198000" cy="19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726AD5F-B2C9-8D36-F8B1-F4A8A68EC4AC}"/>
                    </a:ext>
                  </a:extLst>
                </p:cNvPr>
                <p:cNvSpPr txBox="1"/>
                <p:nvPr/>
              </p:nvSpPr>
              <p:spPr>
                <a:xfrm>
                  <a:off x="2658780" y="2005957"/>
                  <a:ext cx="3143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en-PL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726AD5F-B2C9-8D36-F8B1-F4A8A68EC4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8780" y="2005957"/>
                  <a:ext cx="314380" cy="492443"/>
                </a:xfrm>
                <a:prstGeom prst="rect">
                  <a:avLst/>
                </a:prstGeom>
                <a:blipFill>
                  <a:blip r:embed="rId5"/>
                  <a:stretch>
                    <a:fillRect l="-15385" r="-7692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56CA2C2-7327-350C-7F2E-200C2B94A6BA}"/>
                    </a:ext>
                  </a:extLst>
                </p:cNvPr>
                <p:cNvSpPr txBox="1"/>
                <p:nvPr/>
              </p:nvSpPr>
              <p:spPr>
                <a:xfrm>
                  <a:off x="2008771" y="1395781"/>
                  <a:ext cx="31438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PL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56CA2C2-7327-350C-7F2E-200C2B94A6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771" y="1395781"/>
                  <a:ext cx="314381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2000" r="-12000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9E74E2-BC34-456E-FC2B-3D4BFC8BDCBE}"/>
              </a:ext>
            </a:extLst>
          </p:cNvPr>
          <p:cNvGrpSpPr/>
          <p:nvPr/>
        </p:nvGrpSpPr>
        <p:grpSpPr>
          <a:xfrm>
            <a:off x="7866120" y="1357484"/>
            <a:ext cx="1336636" cy="1336636"/>
            <a:chOff x="7866120" y="1357484"/>
            <a:chExt cx="1336636" cy="13366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D77910F-266B-3583-4B2A-392CFC840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6120" y="1357484"/>
              <a:ext cx="1336636" cy="1336636"/>
            </a:xfrm>
            <a:prstGeom prst="ellipse">
              <a:avLst/>
            </a:prstGeom>
            <a:solidFill>
              <a:srgbClr val="B662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484C0EA-DE22-8F9C-E72A-5DFCCEFA0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7457" y="2136300"/>
              <a:ext cx="198000" cy="19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1779F26-FD78-F8E9-F5A8-1B4DBF2EE7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1745" y="1554009"/>
              <a:ext cx="900000" cy="90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BB73B6A-C8EA-4783-01EB-68A4803F49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756" y="1857242"/>
              <a:ext cx="288000" cy="28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EE8F2D-17BD-848E-3A5E-E3909DC414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1814" y="1664650"/>
              <a:ext cx="198000" cy="19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E48BFCB-5556-5CAD-C5E3-8736F2DEAD3A}"/>
                    </a:ext>
                  </a:extLst>
                </p:cNvPr>
                <p:cNvSpPr txBox="1"/>
                <p:nvPr/>
              </p:nvSpPr>
              <p:spPr>
                <a:xfrm>
                  <a:off x="8334554" y="1719468"/>
                  <a:ext cx="31438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PL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E48BFCB-5556-5CAD-C5E3-8736F2DEAD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554" y="1719468"/>
                  <a:ext cx="314381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15385" r="-7692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43BF475-2878-B5A5-1FBE-D04F6BD929F1}"/>
                    </a:ext>
                  </a:extLst>
                </p:cNvPr>
                <p:cNvSpPr txBox="1"/>
                <p:nvPr/>
              </p:nvSpPr>
              <p:spPr>
                <a:xfrm>
                  <a:off x="8937605" y="1812415"/>
                  <a:ext cx="25115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PL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43BF475-2878-B5A5-1FBE-D04F6BD929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7605" y="1812415"/>
                  <a:ext cx="251159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r="-23810" b="-26923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BC63CEB-CABC-5F9A-CF40-07524EDE01ED}"/>
              </a:ext>
            </a:extLst>
          </p:cNvPr>
          <p:cNvSpPr/>
          <p:nvPr/>
        </p:nvSpPr>
        <p:spPr>
          <a:xfrm>
            <a:off x="1100867" y="4608309"/>
            <a:ext cx="50800" cy="330200"/>
          </a:xfrm>
          <a:prstGeom prst="rect">
            <a:avLst/>
          </a:prstGeom>
          <a:solidFill>
            <a:srgbClr val="08569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40E614-F51F-50FE-B298-8A88840E061E}"/>
              </a:ext>
            </a:extLst>
          </p:cNvPr>
          <p:cNvSpPr/>
          <p:nvPr/>
        </p:nvSpPr>
        <p:spPr>
          <a:xfrm>
            <a:off x="6765274" y="2975054"/>
            <a:ext cx="50800" cy="330200"/>
          </a:xfrm>
          <a:prstGeom prst="rect">
            <a:avLst/>
          </a:prstGeom>
          <a:solidFill>
            <a:srgbClr val="08569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650DC8-5C2B-8454-3E63-A5271ADB1B4C}"/>
              </a:ext>
            </a:extLst>
          </p:cNvPr>
          <p:cNvSpPr/>
          <p:nvPr/>
        </p:nvSpPr>
        <p:spPr>
          <a:xfrm>
            <a:off x="1122171" y="2975054"/>
            <a:ext cx="50800" cy="330200"/>
          </a:xfrm>
          <a:prstGeom prst="rect">
            <a:avLst/>
          </a:prstGeom>
          <a:solidFill>
            <a:srgbClr val="08569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2680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FF9D-EF79-2B6C-7E21-D244E2323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LHCb experiment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78C96-DE9B-06B9-F96E-999F8771E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868DF-4A76-1324-6A9A-E12B1C4B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38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D4A1E83-8268-0D3B-09D0-0F46DAD27E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5740" y="1113703"/>
                <a:ext cx="10855036" cy="485652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 single-arm forward spectrometer covering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2&lt;</m:t>
                    </m:r>
                    <m:r>
                      <a:rPr lang="zh-CN" alt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&lt;5</m:t>
                    </m:r>
                  </m:oMath>
                </a14:m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production cross-section in forward region</a:t>
                </a:r>
              </a:p>
              <a:p>
                <a:pPr>
                  <a:lnSpc>
                    <a:spcPct val="120000"/>
                  </a:lnSpc>
                </a:pPr>
                <a:r>
                  <a:rPr 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Designed for heavy flavour physics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D4A1E83-8268-0D3B-09D0-0F46DAD27E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5740" y="1113703"/>
                <a:ext cx="10855036" cy="4856524"/>
              </a:xfrm>
              <a:blipFill>
                <a:blip r:embed="rId2"/>
                <a:stretch>
                  <a:fillRect l="-117" t="-261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C8CFC61-4307-A6E7-0E2A-2F53EC4D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/>
              <a:t>LHCb detector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C095C-5E7A-49D9-22BF-79686DE97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altLang="zh-CN"/>
              <a:t>NO1 Seminar</a:t>
            </a:r>
            <a:endParaRPr 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C8CF8-D9F3-2D25-A211-9F206E4F6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dirty="0"/>
              <a:t>  </a:t>
            </a:r>
            <a:fld id="{0A09CF3A-6BAF-1B49-ADE3-DCF2B54DAA85}" type="slidenum">
              <a:rPr lang="en-US" altLang="zh-CN" smtClean="0"/>
              <a:pPr/>
              <a:t>16</a:t>
            </a:fld>
            <a:endParaRPr lang="zh-CN" dirty="0"/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DD9EFD27-2EBE-6F5D-F4E3-F1CEB5D2D32F}"/>
              </a:ext>
            </a:extLst>
          </p:cNvPr>
          <p:cNvGrpSpPr/>
          <p:nvPr/>
        </p:nvGrpSpPr>
        <p:grpSpPr>
          <a:xfrm>
            <a:off x="535959" y="2881757"/>
            <a:ext cx="9305266" cy="3679689"/>
            <a:chOff x="-41344" y="1939014"/>
            <a:chExt cx="10214044" cy="40390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6A78595-750A-D9A0-7B86-C89D7D39A503}"/>
                </a:ext>
              </a:extLst>
            </p:cNvPr>
            <p:cNvGrpSpPr/>
            <p:nvPr/>
          </p:nvGrpSpPr>
          <p:grpSpPr>
            <a:xfrm>
              <a:off x="3691718" y="2073142"/>
              <a:ext cx="6480982" cy="3904931"/>
              <a:chOff x="2230526" y="2818584"/>
              <a:chExt cx="6739200" cy="4060513"/>
            </a:xfrm>
          </p:grpSpPr>
          <p:grpSp>
            <p:nvGrpSpPr>
              <p:cNvPr id="11" name="Group 7">
                <a:extLst>
                  <a:ext uri="{FF2B5EF4-FFF2-40B4-BE49-F238E27FC236}">
                    <a16:creationId xmlns:a16="http://schemas.microsoft.com/office/drawing/2014/main" id="{EB1BBD6F-26A3-C425-6DB2-1CAC2E258179}"/>
                  </a:ext>
                </a:extLst>
              </p:cNvPr>
              <p:cNvGrpSpPr/>
              <p:nvPr/>
            </p:nvGrpSpPr>
            <p:grpSpPr>
              <a:xfrm>
                <a:off x="2230526" y="2818584"/>
                <a:ext cx="6739200" cy="4060513"/>
                <a:chOff x="2624523" y="2541951"/>
                <a:chExt cx="6381342" cy="3814399"/>
              </a:xfrm>
            </p:grpSpPr>
            <p:pic>
              <p:nvPicPr>
                <p:cNvPr id="13" name="Picture 9">
                  <a:extLst>
                    <a:ext uri="{FF2B5EF4-FFF2-40B4-BE49-F238E27FC236}">
                      <a16:creationId xmlns:a16="http://schemas.microsoft.com/office/drawing/2014/main" id="{B9F52DDE-3579-BCD7-9016-F478564C3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32456" y="2541951"/>
                  <a:ext cx="5928992" cy="3814399"/>
                </a:xfrm>
                <a:prstGeom prst="rect">
                  <a:avLst/>
                </a:prstGeom>
              </p:spPr>
            </p:pic>
            <p:sp>
              <p:nvSpPr>
                <p:cNvPr id="14" name="Rectangle 10">
                  <a:extLst>
                    <a:ext uri="{FF2B5EF4-FFF2-40B4-BE49-F238E27FC236}">
                      <a16:creationId xmlns:a16="http://schemas.microsoft.com/office/drawing/2014/main" id="{F635738D-081C-76E2-DBB4-C33799A7D837}"/>
                    </a:ext>
                  </a:extLst>
                </p:cNvPr>
                <p:cNvSpPr/>
                <p:nvPr/>
              </p:nvSpPr>
              <p:spPr>
                <a:xfrm>
                  <a:off x="3044923" y="3422902"/>
                  <a:ext cx="515969" cy="2490218"/>
                </a:xfrm>
                <a:prstGeom prst="rect">
                  <a:avLst/>
                </a:prstGeom>
                <a:solidFill>
                  <a:srgbClr val="FFCBCC">
                    <a:alpha val="50000"/>
                  </a:srgbClr>
                </a:solidFill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l"/>
                  <a:endParaRPr lang="zh-CN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angle 11">
                  <a:extLst>
                    <a:ext uri="{FF2B5EF4-FFF2-40B4-BE49-F238E27FC236}">
                      <a16:creationId xmlns:a16="http://schemas.microsoft.com/office/drawing/2014/main" id="{473F577E-5F80-4261-CA92-CC048EBF4D8B}"/>
                    </a:ext>
                  </a:extLst>
                </p:cNvPr>
                <p:cNvSpPr/>
                <p:nvPr/>
              </p:nvSpPr>
              <p:spPr>
                <a:xfrm>
                  <a:off x="3527281" y="3422902"/>
                  <a:ext cx="340645" cy="2484121"/>
                </a:xfrm>
                <a:prstGeom prst="rect">
                  <a:avLst/>
                </a:prstGeom>
                <a:solidFill>
                  <a:srgbClr val="C7EAD6">
                    <a:alpha val="50000"/>
                  </a:srgbClr>
                </a:solidFill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l"/>
                  <a:endParaRPr lang="zh-CN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angle 12">
                  <a:extLst>
                    <a:ext uri="{FF2B5EF4-FFF2-40B4-BE49-F238E27FC236}">
                      <a16:creationId xmlns:a16="http://schemas.microsoft.com/office/drawing/2014/main" id="{7433FB6C-504B-3558-2EE5-97E999F6C6A7}"/>
                    </a:ext>
                  </a:extLst>
                </p:cNvPr>
                <p:cNvSpPr/>
                <p:nvPr/>
              </p:nvSpPr>
              <p:spPr>
                <a:xfrm>
                  <a:off x="5465762" y="3366045"/>
                  <a:ext cx="455081" cy="2565946"/>
                </a:xfrm>
                <a:prstGeom prst="rect">
                  <a:avLst/>
                </a:prstGeom>
                <a:solidFill>
                  <a:srgbClr val="C7EAD6">
                    <a:alpha val="50000"/>
                  </a:srgbClr>
                </a:solidFill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l"/>
                  <a:endParaRPr lang="zh-CN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angle 13">
                  <a:extLst>
                    <a:ext uri="{FF2B5EF4-FFF2-40B4-BE49-F238E27FC236}">
                      <a16:creationId xmlns:a16="http://schemas.microsoft.com/office/drawing/2014/main" id="{5F36575D-81B3-7D5B-F54E-787C573CD161}"/>
                    </a:ext>
                  </a:extLst>
                </p:cNvPr>
                <p:cNvSpPr/>
                <p:nvPr/>
              </p:nvSpPr>
              <p:spPr>
                <a:xfrm>
                  <a:off x="5042462" y="3366043"/>
                  <a:ext cx="455081" cy="2568341"/>
                </a:xfrm>
                <a:prstGeom prst="rect">
                  <a:avLst/>
                </a:prstGeom>
                <a:solidFill>
                  <a:srgbClr val="F9EDC6">
                    <a:alpha val="50000"/>
                  </a:srgbClr>
                </a:solidFill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l"/>
                  <a:endParaRPr lang="zh-CN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8" name="Group 14">
                  <a:extLst>
                    <a:ext uri="{FF2B5EF4-FFF2-40B4-BE49-F238E27FC236}">
                      <a16:creationId xmlns:a16="http://schemas.microsoft.com/office/drawing/2014/main" id="{97538F98-EB99-F342-C2D4-934458518C8C}"/>
                    </a:ext>
                  </a:extLst>
                </p:cNvPr>
                <p:cNvGrpSpPr/>
                <p:nvPr/>
              </p:nvGrpSpPr>
              <p:grpSpPr>
                <a:xfrm>
                  <a:off x="2624523" y="4361050"/>
                  <a:ext cx="6381342" cy="348002"/>
                  <a:chOff x="1352205" y="2631724"/>
                  <a:chExt cx="7199909" cy="348002"/>
                </a:xfrm>
              </p:grpSpPr>
              <p:cxnSp>
                <p:nvCxnSpPr>
                  <p:cNvPr id="21" name="Straight Arrow Connector 18">
                    <a:extLst>
                      <a:ext uri="{FF2B5EF4-FFF2-40B4-BE49-F238E27FC236}">
                        <a16:creationId xmlns:a16="http://schemas.microsoft.com/office/drawing/2014/main" id="{6B1296CF-367A-5ADC-315B-3F0A9FF651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462370" y="2813061"/>
                    <a:ext cx="6089744" cy="0"/>
                  </a:xfrm>
                  <a:prstGeom prst="straightConnector1">
                    <a:avLst/>
                  </a:prstGeom>
                  <a:ln w="38100">
                    <a:solidFill>
                      <a:srgbClr val="FA0900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Sun 19">
                    <a:extLst>
                      <a:ext uri="{FF2B5EF4-FFF2-40B4-BE49-F238E27FC236}">
                        <a16:creationId xmlns:a16="http://schemas.microsoft.com/office/drawing/2014/main" id="{014B9C9D-B001-9EC5-91E1-08534EA70AF0}"/>
                      </a:ext>
                    </a:extLst>
                  </p:cNvPr>
                  <p:cNvSpPr/>
                  <p:nvPr/>
                </p:nvSpPr>
                <p:spPr>
                  <a:xfrm>
                    <a:off x="1958599" y="2631724"/>
                    <a:ext cx="412166" cy="348002"/>
                  </a:xfrm>
                  <a:prstGeom prst="sun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dirty="0">
                      <a:solidFill>
                        <a:srgbClr val="1401FF"/>
                      </a:solidFill>
                    </a:endParaRPr>
                  </a:p>
                </p:txBody>
              </p:sp>
              <p:cxnSp>
                <p:nvCxnSpPr>
                  <p:cNvPr id="23" name="Straight Arrow Connector 17">
                    <a:extLst>
                      <a:ext uri="{FF2B5EF4-FFF2-40B4-BE49-F238E27FC236}">
                        <a16:creationId xmlns:a16="http://schemas.microsoft.com/office/drawing/2014/main" id="{FAC766DB-D561-B3C6-20ED-C644502B780D}"/>
                      </a:ext>
                    </a:extLst>
                  </p:cNvPr>
                  <p:cNvCxnSpPr/>
                  <p:nvPr/>
                </p:nvCxnSpPr>
                <p:spPr>
                  <a:xfrm>
                    <a:off x="1352205" y="2805725"/>
                    <a:ext cx="646771" cy="0"/>
                  </a:xfrm>
                  <a:prstGeom prst="straightConnector1">
                    <a:avLst/>
                  </a:prstGeom>
                  <a:ln w="50800">
                    <a:solidFill>
                      <a:srgbClr val="FA0900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Rectangle 15">
                  <a:extLst>
                    <a:ext uri="{FF2B5EF4-FFF2-40B4-BE49-F238E27FC236}">
                      <a16:creationId xmlns:a16="http://schemas.microsoft.com/office/drawing/2014/main" id="{3FA81BF9-85AF-E907-67D8-2C7942AF949E}"/>
                    </a:ext>
                  </a:extLst>
                </p:cNvPr>
                <p:cNvSpPr/>
                <p:nvPr/>
              </p:nvSpPr>
              <p:spPr>
                <a:xfrm>
                  <a:off x="5969913" y="3357183"/>
                  <a:ext cx="108020" cy="2568341"/>
                </a:xfrm>
                <a:prstGeom prst="rect">
                  <a:avLst/>
                </a:prstGeom>
                <a:solidFill>
                  <a:srgbClr val="BCACFF">
                    <a:alpha val="50196"/>
                  </a:srgbClr>
                </a:solidFill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l"/>
                  <a:endParaRPr lang="zh-CN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Rectangle 16">
                  <a:extLst>
                    <a:ext uri="{FF2B5EF4-FFF2-40B4-BE49-F238E27FC236}">
                      <a16:creationId xmlns:a16="http://schemas.microsoft.com/office/drawing/2014/main" id="{1BF0C058-9B5E-81CB-24B7-EA5A1767DBB3}"/>
                    </a:ext>
                  </a:extLst>
                </p:cNvPr>
                <p:cNvSpPr/>
                <p:nvPr/>
              </p:nvSpPr>
              <p:spPr>
                <a:xfrm>
                  <a:off x="6616660" y="3463943"/>
                  <a:ext cx="1040898" cy="2490218"/>
                </a:xfrm>
                <a:prstGeom prst="rect">
                  <a:avLst/>
                </a:prstGeom>
                <a:solidFill>
                  <a:srgbClr val="BCACFF">
                    <a:alpha val="50000"/>
                  </a:srgbClr>
                </a:solidFill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l"/>
                  <a:endParaRPr lang="zh-CN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FEC2DF00-C562-733E-C14C-4CDFDE449215}"/>
                  </a:ext>
                </a:extLst>
              </p:cNvPr>
              <p:cNvSpPr/>
              <p:nvPr/>
            </p:nvSpPr>
            <p:spPr>
              <a:xfrm>
                <a:off x="3542153" y="3749885"/>
                <a:ext cx="140618" cy="2617996"/>
              </a:xfrm>
              <a:prstGeom prst="rect">
                <a:avLst/>
              </a:prstGeom>
              <a:solidFill>
                <a:srgbClr val="F9EDC6">
                  <a:alpha val="50000"/>
                </a:srgb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20">
                  <a:extLst>
                    <a:ext uri="{FF2B5EF4-FFF2-40B4-BE49-F238E27FC236}">
                      <a16:creationId xmlns:a16="http://schemas.microsoft.com/office/drawing/2014/main" id="{068017D6-D616-5175-6999-D112B1067843}"/>
                    </a:ext>
                  </a:extLst>
                </p:cNvPr>
                <p:cNvSpPr txBox="1"/>
                <p:nvPr/>
              </p:nvSpPr>
              <p:spPr>
                <a:xfrm>
                  <a:off x="-41344" y="1939014"/>
                  <a:ext cx="3730116" cy="746967"/>
                </a:xfrm>
                <a:prstGeom prst="rect">
                  <a:avLst/>
                </a:prstGeom>
                <a:solidFill>
                  <a:srgbClr val="FFCBCC">
                    <a:alpha val="50000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High vertex resolution </a:t>
                  </a:r>
                </a:p>
                <a:p>
                  <a:pPr>
                    <a:lnSpc>
                      <a:spcPct val="11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IP</m:t>
                          </m:r>
                        </m:sub>
                      </m:sSub>
                      <m: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~20 </m:t>
                      </m:r>
                      <m:r>
                        <m:rPr>
                          <m:sty m:val="p"/>
                        </m:rPr>
                        <a:rPr lang="zh-CN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zh-CN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m</m:t>
                      </m:r>
                    </m:oMath>
                  </a14:m>
                  <a:r>
                    <a:rPr lang="zh-CN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zh-CN" sz="2000" b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20">
                  <a:extLst>
                    <a:ext uri="{FF2B5EF4-FFF2-40B4-BE49-F238E27FC236}">
                      <a16:creationId xmlns:a16="http://schemas.microsoft.com/office/drawing/2014/main" id="{068017D6-D616-5175-6999-D112B10678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1344" y="1939014"/>
                  <a:ext cx="3730116" cy="746967"/>
                </a:xfrm>
                <a:prstGeom prst="rect">
                  <a:avLst/>
                </a:prstGeom>
                <a:blipFill>
                  <a:blip r:embed="rId4"/>
                  <a:stretch>
                    <a:fillRect l="-1493" t="-5556" b="-1296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22">
                  <a:extLst>
                    <a:ext uri="{FF2B5EF4-FFF2-40B4-BE49-F238E27FC236}">
                      <a16:creationId xmlns:a16="http://schemas.microsoft.com/office/drawing/2014/main" id="{4157ECC7-A01B-C2B2-3A73-30C79E79A5C4}"/>
                    </a:ext>
                  </a:extLst>
                </p:cNvPr>
                <p:cNvSpPr txBox="1"/>
                <p:nvPr/>
              </p:nvSpPr>
              <p:spPr>
                <a:xfrm>
                  <a:off x="-41343" y="2948151"/>
                  <a:ext cx="3730116" cy="1492526"/>
                </a:xfrm>
                <a:prstGeom prst="rect">
                  <a:avLst/>
                </a:prstGeom>
                <a:solidFill>
                  <a:srgbClr val="F9EDC6">
                    <a:alpha val="50000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110000"/>
                    </a:lnSpc>
                  </a:pPr>
                  <a:r>
                    <a:rPr 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Good momentum resolution and tracking efficiency</a:t>
                  </a:r>
                  <a:endParaRPr lang="zh-CN" b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1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zh-CN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  <m:r>
                        <m:rPr>
                          <m:lit/>
                        </m:rP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~0.5%−1% (5−200 </m:t>
                      </m:r>
                      <m:r>
                        <m:rPr>
                          <m:sty m:val="p"/>
                        </m:rPr>
                        <a:rPr lang="zh-CN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GeV</m:t>
                      </m:r>
                      <m: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>
                    <a:lnSpc>
                      <a:spcPct val="11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tracking</m:t>
                          </m:r>
                        </m:sub>
                      </m:sSub>
                      <m: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~96%</m:t>
                      </m:r>
                    </m:oMath>
                  </a14:m>
                  <a:r>
                    <a:rPr 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" name="TextBox 22">
                  <a:extLst>
                    <a:ext uri="{FF2B5EF4-FFF2-40B4-BE49-F238E27FC236}">
                      <a16:creationId xmlns:a16="http://schemas.microsoft.com/office/drawing/2014/main" id="{4157ECC7-A01B-C2B2-3A73-30C79E79A5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1343" y="2948151"/>
                  <a:ext cx="3730116" cy="1492526"/>
                </a:xfrm>
                <a:prstGeom prst="rect">
                  <a:avLst/>
                </a:prstGeom>
                <a:blipFill>
                  <a:blip r:embed="rId5"/>
                  <a:stretch>
                    <a:fillRect l="-1493" t="-1852" r="-746" b="-185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27">
                  <a:extLst>
                    <a:ext uri="{FF2B5EF4-FFF2-40B4-BE49-F238E27FC236}">
                      <a16:creationId xmlns:a16="http://schemas.microsoft.com/office/drawing/2014/main" id="{0AA40CC9-09E0-1D4E-55B8-7A0BB296DCC8}"/>
                    </a:ext>
                  </a:extLst>
                </p:cNvPr>
                <p:cNvSpPr txBox="1"/>
                <p:nvPr/>
              </p:nvSpPr>
              <p:spPr>
                <a:xfrm>
                  <a:off x="-40665" y="4670769"/>
                  <a:ext cx="3729437" cy="1081424"/>
                </a:xfrm>
                <a:prstGeom prst="rect">
                  <a:avLst/>
                </a:prstGeom>
                <a:solidFill>
                  <a:srgbClr val="C7EAD6">
                    <a:alpha val="50000"/>
                  </a:srgb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110000"/>
                    </a:lnSpc>
                  </a:pPr>
                  <a:r>
                    <a:rPr 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Crucial particle identification</a:t>
                  </a:r>
                </a:p>
                <a:p>
                  <a:pPr algn="l">
                    <a:lnSpc>
                      <a:spcPct val="110000"/>
                    </a:lnSpc>
                  </a:pPr>
                  <a14:m>
                    <m:oMath xmlns:m="http://schemas.openxmlformats.org/officeDocument/2006/math">
                      <m: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d>
                        <m:dPr>
                          <m:ctrlP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𝐾</m:t>
                          </m:r>
                          <m: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𝐾</m:t>
                          </m:r>
                        </m:e>
                      </m:d>
                      <m: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~ 95%</m:t>
                      </m:r>
                    </m:oMath>
                  </a14:m>
                  <a:r>
                    <a:rPr lang="zh-CN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mis-ID </a:t>
                  </a:r>
                  <a14:m>
                    <m:oMath xmlns:m="http://schemas.openxmlformats.org/officeDocument/2006/math">
                      <m:r>
                        <a:rPr lang="zh-CN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d>
                        <m:dPr>
                          <m:ctrlPr>
                            <a:rPr lang="zh-CN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zh-CN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r>
                            <a:rPr lang="zh-CN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𝐾</m:t>
                          </m:r>
                        </m:e>
                      </m:d>
                      <m:r>
                        <a:rPr lang="zh-CN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 5%</m:t>
                      </m:r>
                    </m:oMath>
                  </a14:m>
                  <a:endParaRPr 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27">
                  <a:extLst>
                    <a:ext uri="{FF2B5EF4-FFF2-40B4-BE49-F238E27FC236}">
                      <a16:creationId xmlns:a16="http://schemas.microsoft.com/office/drawing/2014/main" id="{0AA40CC9-09E0-1D4E-55B8-7A0BB296D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665" y="4670769"/>
                  <a:ext cx="3729437" cy="1081424"/>
                </a:xfrm>
                <a:prstGeom prst="rect">
                  <a:avLst/>
                </a:prstGeom>
                <a:blipFill>
                  <a:blip r:embed="rId6"/>
                  <a:stretch>
                    <a:fillRect l="-1493" t="-2532" b="-75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256F4E78-57A9-C3B3-9073-AD2E70F68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57" y="4679421"/>
            <a:ext cx="1414019" cy="848212"/>
          </a:xfrm>
          <a:prstGeom prst="rect">
            <a:avLst/>
          </a:prstGeom>
        </p:spPr>
      </p:pic>
      <p:grpSp>
        <p:nvGrpSpPr>
          <p:cNvPr id="25" name="Group 23">
            <a:extLst>
              <a:ext uri="{FF2B5EF4-FFF2-40B4-BE49-F238E27FC236}">
                <a16:creationId xmlns:a16="http://schemas.microsoft.com/office/drawing/2014/main" id="{1B49C595-4B04-DAD7-1F08-DF83B16F18A0}"/>
              </a:ext>
            </a:extLst>
          </p:cNvPr>
          <p:cNvGrpSpPr/>
          <p:nvPr/>
        </p:nvGrpSpPr>
        <p:grpSpPr>
          <a:xfrm>
            <a:off x="9878495" y="5859663"/>
            <a:ext cx="2250168" cy="585694"/>
            <a:chOff x="191385" y="5887127"/>
            <a:chExt cx="2250168" cy="585694"/>
          </a:xfrm>
        </p:grpSpPr>
        <p:sp>
          <p:nvSpPr>
            <p:cNvPr id="26" name="TextBox 31">
              <a:extLst>
                <a:ext uri="{FF2B5EF4-FFF2-40B4-BE49-F238E27FC236}">
                  <a16:creationId xmlns:a16="http://schemas.microsoft.com/office/drawing/2014/main" id="{44AE45CE-85C3-8748-1267-90E085410E34}"/>
                </a:ext>
              </a:extLst>
            </p:cNvPr>
            <p:cNvSpPr txBox="1"/>
            <p:nvPr/>
          </p:nvSpPr>
          <p:spPr>
            <a:xfrm>
              <a:off x="191385" y="5887127"/>
              <a:ext cx="20617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14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JINST 3 (2008) S08005</a:t>
              </a:r>
              <a:endParaRPr lang="zh-CN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2">
              <a:extLst>
                <a:ext uri="{FF2B5EF4-FFF2-40B4-BE49-F238E27FC236}">
                  <a16:creationId xmlns:a16="http://schemas.microsoft.com/office/drawing/2014/main" id="{F28EF165-1560-5138-0CA9-D5EC76E5F4C0}"/>
                </a:ext>
              </a:extLst>
            </p:cNvPr>
            <p:cNvSpPr txBox="1"/>
            <p:nvPr/>
          </p:nvSpPr>
          <p:spPr>
            <a:xfrm>
              <a:off x="191385" y="6165044"/>
              <a:ext cx="2250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14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IJMPA 30 (2015) 1530022</a:t>
              </a:r>
              <a:endParaRPr lang="zh-CN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DD0ABF8-6412-1FF6-A0A4-28D205B94E56}"/>
              </a:ext>
            </a:extLst>
          </p:cNvPr>
          <p:cNvSpPr txBox="1"/>
          <p:nvPr/>
        </p:nvSpPr>
        <p:spPr>
          <a:xfrm>
            <a:off x="9901814" y="3966825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Run 1 and Run 2 </a:t>
            </a:r>
          </a:p>
        </p:txBody>
      </p:sp>
    </p:spTree>
    <p:extLst>
      <p:ext uri="{BB962C8B-B14F-4D97-AF65-F5344CB8AC3E}">
        <p14:creationId xmlns:p14="http://schemas.microsoft.com/office/powerpoint/2010/main" val="3974588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2BD67-55E5-7E10-9A09-02474BC03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D8C7E-2917-9470-6123-C95008E4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LHCb dataset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E0BEB-60E7-9FE7-C527-81A41605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B4CA2-F142-61AE-3170-9E4E34337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FC74AD-3DCC-EF14-514F-2E96C253459E}"/>
              </a:ext>
            </a:extLst>
          </p:cNvPr>
          <p:cNvSpPr txBox="1">
            <a:spLocks/>
          </p:cNvSpPr>
          <p:nvPr/>
        </p:nvSpPr>
        <p:spPr>
          <a:xfrm>
            <a:off x="407988" y="1750339"/>
            <a:ext cx="5589317" cy="34622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buFont typeface="Wingdings" pitchFamily="2" charset="2"/>
              <a:buChar char="§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~3 fb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collision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@ 7, 8 TeV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  <a:buFont typeface="Wingdings" pitchFamily="2" charset="2"/>
              <a:buChar char="§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~6 fb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collision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@ 13 TeV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</a:p>
          <a:p>
            <a:pPr marL="0" indent="0">
              <a:lnSpc>
                <a:spcPts val="32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~25 fb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collision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@ 13.6 TeV, still ongoing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  <a:buFont typeface="Wingdings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CF1DE1-1910-F428-C36E-D22710B0DFE1}"/>
              </a:ext>
            </a:extLst>
          </p:cNvPr>
          <p:cNvGrpSpPr/>
          <p:nvPr/>
        </p:nvGrpSpPr>
        <p:grpSpPr>
          <a:xfrm>
            <a:off x="6306629" y="1172481"/>
            <a:ext cx="5885371" cy="4841045"/>
            <a:chOff x="5730239" y="1086419"/>
            <a:chExt cx="5885371" cy="48410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A4EADB-1194-1EFA-3048-43126152C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483"/>
            <a:stretch>
              <a:fillRect/>
            </a:stretch>
          </p:blipFill>
          <p:spPr>
            <a:xfrm>
              <a:off x="5730239" y="1086419"/>
              <a:ext cx="5885371" cy="484104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1AC4178-18F8-842D-2120-5A356EB20A38}"/>
                </a:ext>
              </a:extLst>
            </p:cNvPr>
            <p:cNvSpPr/>
            <p:nvPr/>
          </p:nvSpPr>
          <p:spPr>
            <a:xfrm>
              <a:off x="6466427" y="4467103"/>
              <a:ext cx="784227" cy="999488"/>
            </a:xfrm>
            <a:prstGeom prst="rect">
              <a:avLst/>
            </a:prstGeom>
            <a:solidFill>
              <a:schemeClr val="bg2">
                <a:lumMod val="9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6BE68D-FC62-6170-FAAE-BE2B0E62593D}"/>
                </a:ext>
              </a:extLst>
            </p:cNvPr>
            <p:cNvSpPr txBox="1"/>
            <p:nvPr/>
          </p:nvSpPr>
          <p:spPr>
            <a:xfrm>
              <a:off x="6423965" y="4566735"/>
              <a:ext cx="869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Run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61CE0324-0766-F277-0B69-7EEE7429FB79}"/>
                </a:ext>
              </a:extLst>
            </p:cNvPr>
            <p:cNvSpPr/>
            <p:nvPr/>
          </p:nvSpPr>
          <p:spPr>
            <a:xfrm>
              <a:off x="7875282" y="4467101"/>
              <a:ext cx="1107353" cy="999489"/>
            </a:xfrm>
            <a:prstGeom prst="rect">
              <a:avLst/>
            </a:prstGeom>
            <a:solidFill>
              <a:schemeClr val="bg2">
                <a:lumMod val="9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0F0ECE-CBB9-EE83-0FC2-7D35D3EB9FF3}"/>
                </a:ext>
              </a:extLst>
            </p:cNvPr>
            <p:cNvSpPr txBox="1"/>
            <p:nvPr/>
          </p:nvSpPr>
          <p:spPr>
            <a:xfrm>
              <a:off x="7994383" y="4566735"/>
              <a:ext cx="869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Run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8B98BE1-E22A-0955-DCD5-20BAE21933EF}"/>
                </a:ext>
              </a:extLst>
            </p:cNvPr>
            <p:cNvSpPr/>
            <p:nvPr/>
          </p:nvSpPr>
          <p:spPr>
            <a:xfrm>
              <a:off x="10015981" y="2004293"/>
              <a:ext cx="1290305" cy="3462298"/>
            </a:xfrm>
            <a:prstGeom prst="rect">
              <a:avLst/>
            </a:prstGeom>
            <a:solidFill>
              <a:schemeClr val="bg2">
                <a:lumMod val="9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726754-A12C-AD44-EEBE-9BF252CB3810}"/>
                </a:ext>
              </a:extLst>
            </p:cNvPr>
            <p:cNvSpPr txBox="1"/>
            <p:nvPr/>
          </p:nvSpPr>
          <p:spPr>
            <a:xfrm>
              <a:off x="10226558" y="4566735"/>
              <a:ext cx="869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Run</a:t>
              </a:r>
              <a:r>
                <a: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51FEE2-A348-D2BB-F443-5FC26919D4AE}"/>
              </a:ext>
            </a:extLst>
          </p:cNvPr>
          <p:cNvSpPr txBox="1"/>
          <p:nvPr/>
        </p:nvSpPr>
        <p:spPr>
          <a:xfrm>
            <a:off x="299186" y="5743177"/>
            <a:ext cx="6431569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PL" sz="2000" i="1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talk focuses on Run 1 and Run 2 analyses (9 fb</a:t>
            </a:r>
            <a:r>
              <a:rPr lang="en-PL" sz="2000" i="1" baseline="30000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PL" sz="2000" i="1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00712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BBEB0-64D8-C0F9-B909-E9428714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0340"/>
            <a:ext cx="10515600" cy="141732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R</a:t>
            </a:r>
            <a:r>
              <a:rPr lang="en-CN"/>
              <a:t>ecent results</a:t>
            </a:r>
            <a:r>
              <a:rPr lang="en-US" dirty="0"/>
              <a:t> about open-charm tetraquarks at LHCb</a:t>
            </a:r>
            <a:endParaRPr lang="en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B49F5-69D8-2FE0-8A8A-616328760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946AF-8F6A-2DE5-8716-A08A25608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94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5959B7-514A-4057-7F83-7231C754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First observation of open-charm tetraquark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C8F373-42FF-195D-9766-73833A7FC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FAD7E-1A61-80A6-E2B8-98BBF70D9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356A37-F5BB-DB06-51C9-375880440366}"/>
                  </a:ext>
                </a:extLst>
              </p:cNvPr>
              <p:cNvSpPr txBox="1"/>
              <p:nvPr/>
            </p:nvSpPr>
            <p:spPr>
              <a:xfrm>
                <a:off x="1766376" y="5005812"/>
                <a:ext cx="281975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800" i="1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CN" sz="2800" dirty="0">
                  <a:solidFill>
                    <a:srgbClr val="06569C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356A37-F5BB-DB06-51C9-37588044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376" y="5005812"/>
                <a:ext cx="281975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436E37-0EB0-3CC7-10A2-5A1F4C04ACDF}"/>
                  </a:ext>
                </a:extLst>
              </p:cNvPr>
              <p:cNvSpPr txBox="1"/>
              <p:nvPr/>
            </p:nvSpPr>
            <p:spPr>
              <a:xfrm>
                <a:off x="5280691" y="1972416"/>
                <a:ext cx="6783488" cy="372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N" sz="2200">
                    <a:latin typeface="Arial" panose="020B0604020202020204" pitchFamily="34" charset="0"/>
                    <a:cs typeface="Arial" panose="020B0604020202020204" pitchFamily="34" charset="0"/>
                  </a:rPr>
                  <a:t>with overw</a:t>
                </a:r>
                <a:r>
                  <a:rPr lang="en-PL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CN" sz="2200">
                    <a:latin typeface="Arial" panose="020B0604020202020204" pitchFamily="34" charset="0"/>
                    <a:cs typeface="Arial" panose="020B0604020202020204" pitchFamily="34" charset="0"/>
                  </a:rPr>
                  <a:t>elming</a:t>
                </a:r>
                <a:r>
                  <a:rPr lang="el-G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N" sz="2200">
                    <a:latin typeface="Arial" panose="020B0604020202020204" pitchFamily="34" charset="0"/>
                    <a:cs typeface="Arial" panose="020B0604020202020204" pitchFamily="34" charset="0"/>
                  </a:rPr>
                  <a:t>significance</a:t>
                </a:r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Quark content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𝑐𝑠</m:t>
                    </m:r>
                    <m:acc>
                      <m:accPr>
                        <m:chr m:val="̅"/>
                        <m:ctrlPr>
                          <a:rPr lang="en-US" sz="2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: four </a:t>
                </a: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distinct</a:t>
                </a:r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flavours, manifestly exotic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≈2870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MeV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Γ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≈57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MeV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fit fraction (FF) </a:t>
                </a:r>
                <a:r>
                  <a:rPr lang="en-PL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≈ 6%</a:t>
                </a:r>
                <a:endParaRPr lang="en-GB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≈2900 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MeV</m:t>
                    </m:r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Γ</m:t>
                    </m:r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110</m:t>
                    </m:r>
                    <m:r>
                      <a:rPr lang="en-US" sz="2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MeV</m:t>
                    </m:r>
                  </m:oMath>
                </a14:m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, fit fraction (FF) </a:t>
                </a:r>
                <a:r>
                  <a:rPr lang="en-PL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≈ 31%</a:t>
                </a:r>
                <a:endParaRPr lang="en-GB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436E37-0EB0-3CC7-10A2-5A1F4C04A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691" y="1972416"/>
                <a:ext cx="6783488" cy="3724546"/>
              </a:xfrm>
              <a:prstGeom prst="rect">
                <a:avLst/>
              </a:prstGeom>
              <a:blipFill>
                <a:blip r:embed="rId3"/>
                <a:stretch>
                  <a:fillRect l="-935" r="-748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54">
            <a:extLst>
              <a:ext uri="{FF2B5EF4-FFF2-40B4-BE49-F238E27FC236}">
                <a16:creationId xmlns:a16="http://schemas.microsoft.com/office/drawing/2014/main" id="{5CA382C5-47A0-6164-FFBE-BE28F2E01D5E}"/>
              </a:ext>
            </a:extLst>
          </p:cNvPr>
          <p:cNvSpPr txBox="1"/>
          <p:nvPr/>
        </p:nvSpPr>
        <p:spPr>
          <a:xfrm>
            <a:off x="0" y="5973558"/>
            <a:ext cx="3592286" cy="562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102, 112003 (2020)</a:t>
            </a:r>
            <a:endParaRPr lang="en-US" sz="1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125, 242001 (2020)</a:t>
            </a:r>
            <a:endParaRPr lang="en-CN" sz="1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F70A6B-88F3-2A64-9292-F69967944674}"/>
              </a:ext>
            </a:extLst>
          </p:cNvPr>
          <p:cNvSpPr txBox="1"/>
          <p:nvPr/>
        </p:nvSpPr>
        <p:spPr>
          <a:xfrm>
            <a:off x="5279608" y="1328406"/>
            <a:ext cx="611572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 2020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B22537-72BB-A4ED-2EE8-141A25CDA26D}"/>
              </a:ext>
            </a:extLst>
          </p:cNvPr>
          <p:cNvGrpSpPr/>
          <p:nvPr/>
        </p:nvGrpSpPr>
        <p:grpSpPr>
          <a:xfrm>
            <a:off x="-9833" y="1416751"/>
            <a:ext cx="4995358" cy="3495016"/>
            <a:chOff x="0" y="1416751"/>
            <a:chExt cx="4995358" cy="34950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02863E-41ED-B5CF-71CD-6368CB1D838C}"/>
                </a:ext>
              </a:extLst>
            </p:cNvPr>
            <p:cNvGrpSpPr/>
            <p:nvPr/>
          </p:nvGrpSpPr>
          <p:grpSpPr>
            <a:xfrm>
              <a:off x="0" y="1416751"/>
              <a:ext cx="4995358" cy="3495016"/>
              <a:chOff x="171330" y="545196"/>
              <a:chExt cx="4179398" cy="296222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5C72ACE-9663-EBC4-DD16-0D4957453AA5}"/>
                  </a:ext>
                </a:extLst>
              </p:cNvPr>
              <p:cNvGrpSpPr/>
              <p:nvPr/>
            </p:nvGrpSpPr>
            <p:grpSpPr>
              <a:xfrm>
                <a:off x="171330" y="545196"/>
                <a:ext cx="4179398" cy="2962221"/>
                <a:chOff x="195725" y="543207"/>
                <a:chExt cx="4179398" cy="2962221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4006F494-7A15-02FF-FA16-24AD2D1A14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r="1854"/>
                <a:stretch>
                  <a:fillRect/>
                </a:stretch>
              </p:blipFill>
              <p:spPr>
                <a:xfrm>
                  <a:off x="932449" y="1131872"/>
                  <a:ext cx="3442674" cy="237355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3CF52610-7CE0-6E36-4B1A-E8CDD530F4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93635" y="543207"/>
                      <a:ext cx="1494127" cy="320344"/>
                    </a:xfrm>
                    <a:prstGeom prst="rect">
                      <a:avLst/>
                    </a:prstGeom>
                    <a:noFill/>
                    <a:ln w="19050"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𝑻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  <m:t>𝒄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  <m:t>𝒔</m:t>
                                    </m:r>
                                  </m:e>
                                </m:acc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  <m:t>𝟐𝟗𝟎𝟎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𝟎</m:t>
                                </m:r>
                              </m:sup>
                            </m:sSup>
                          </m:oMath>
                        </m:oMathPara>
                      </a14:m>
                      <a:endParaRPr lang="en-CN" sz="2000" b="1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3CF52610-7CE0-6E36-4B1A-E8CDD530F4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93635" y="543207"/>
                      <a:ext cx="1494127" cy="3203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190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P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2D4D022D-4A7B-5633-C34B-6F82A4D03F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184275" y="967157"/>
                  <a:ext cx="747721" cy="132172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CBBE066C-4150-04DA-8DBC-61A5F79FCE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343475" y="1161629"/>
                  <a:ext cx="1517907" cy="1650157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1B77B515-34F8-3F91-5207-5C692D65CD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5725" y="567315"/>
                      <a:ext cx="1494127" cy="320344"/>
                    </a:xfrm>
                    <a:prstGeom prst="rect">
                      <a:avLst/>
                    </a:prstGeom>
                    <a:noFill/>
                    <a:ln w="19050"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𝑻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  <m:t>𝒄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  <m:t>𝒔</m:t>
                                    </m:r>
                                  </m:e>
                                </m:acc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+mn-ea"/>
                                        <a:sym typeface="Arial" panose="020B0604020202020204" pitchFamily="34" charset="0"/>
                                      </a:rPr>
                                      <m:t>𝟐𝟖𝟕𝟎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𝟎</m:t>
                                </m:r>
                              </m:sup>
                            </m:sSup>
                          </m:oMath>
                        </m:oMathPara>
                      </a14:m>
                      <a:endParaRPr lang="en-CN" sz="2000" b="1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1B77B515-34F8-3F91-5207-5C692D65CD0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5725" y="567315"/>
                      <a:ext cx="1494127" cy="32034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190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P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3071D772-11B2-68BC-4D31-2C9A010CA740}"/>
                      </a:ext>
                    </a:extLst>
                  </p:cNvPr>
                  <p:cNvSpPr txBox="1"/>
                  <p:nvPr/>
                </p:nvSpPr>
                <p:spPr>
                  <a:xfrm>
                    <a:off x="431834" y="929009"/>
                    <a:ext cx="952440" cy="31329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𝑱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𝑷</m:t>
                                  </m:r>
                                </m:sup>
                              </m:sSup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FF000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3071D772-11B2-68BC-4D31-2C9A010CA7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1834" y="929009"/>
                    <a:ext cx="952440" cy="31329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99" b="-10000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67D4783-AD57-EF42-ED35-79FCB7B42D6C}"/>
                      </a:ext>
                    </a:extLst>
                  </p:cNvPr>
                  <p:cNvSpPr txBox="1"/>
                  <p:nvPr/>
                </p:nvSpPr>
                <p:spPr>
                  <a:xfrm>
                    <a:off x="2526643" y="870135"/>
                    <a:ext cx="952440" cy="313291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𝑱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𝑷</m:t>
                                  </m:r>
                                </m:sup>
                              </m:sSup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FF000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67D4783-AD57-EF42-ED35-79FCB7B42D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26643" y="870135"/>
                    <a:ext cx="952440" cy="31329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099" b="-13333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78E65D8-255C-8720-406B-D6584464F475}"/>
                </a:ext>
              </a:extLst>
            </p:cNvPr>
            <p:cNvSpPr/>
            <p:nvPr/>
          </p:nvSpPr>
          <p:spPr>
            <a:xfrm>
              <a:off x="4275435" y="2643514"/>
              <a:ext cx="414670" cy="31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3112818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5B67-8FE2-D0F3-5ED5-C1EE48F6D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6374"/>
            <a:ext cx="10515600" cy="922626"/>
          </a:xfrm>
        </p:spPr>
        <p:txBody>
          <a:bodyPr/>
          <a:lstStyle/>
          <a:p>
            <a:r>
              <a:rPr lang="en-CN">
                <a:ea typeface="Microsoft YaHei" panose="020B0503020204020204" pitchFamily="34" charset="-122"/>
              </a:rPr>
              <a:t>Introduction</a:t>
            </a:r>
            <a:endParaRPr lang="en-CN" dirty="0">
              <a:ea typeface="Microsoft YaHei" panose="020B0503020204020204" pitchFamily="34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A5388-E89D-344C-9C14-73A2C769D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26" name="灯片编号占位符 25">
            <a:extLst>
              <a:ext uri="{FF2B5EF4-FFF2-40B4-BE49-F238E27FC236}">
                <a16:creationId xmlns:a16="http://schemas.microsoft.com/office/drawing/2014/main" id="{499B35EB-754C-945A-FE1C-AE9989B47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99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标题 5">
                <a:extLst>
                  <a:ext uri="{FF2B5EF4-FFF2-40B4-BE49-F238E27FC236}">
                    <a16:creationId xmlns:a16="http://schemas.microsoft.com/office/drawing/2014/main" id="{1CD70F8C-DC51-0364-B801-F42D306074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5" y="210809"/>
                <a:ext cx="12654815" cy="63446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dirty="0"/>
                  <a:t> confirmed in a new production channel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标题 5">
                <a:extLst>
                  <a:ext uri="{FF2B5EF4-FFF2-40B4-BE49-F238E27FC236}">
                    <a16:creationId xmlns:a16="http://schemas.microsoft.com/office/drawing/2014/main" id="{1CD70F8C-DC51-0364-B801-F42D30607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5" y="210809"/>
                <a:ext cx="12654815" cy="634469"/>
              </a:xfrm>
              <a:blipFill>
                <a:blip r:embed="rId3"/>
                <a:stretch>
                  <a:fillRect l="-501" t="-21569" b="-29412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9631E53-F5AC-0EA9-C3F6-2079F4D93229}"/>
              </a:ext>
            </a:extLst>
          </p:cNvPr>
          <p:cNvSpPr txBox="1"/>
          <p:nvPr/>
        </p:nvSpPr>
        <p:spPr>
          <a:xfrm>
            <a:off x="22138" y="5828435"/>
            <a:ext cx="3514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133 (2024) 131902</a:t>
            </a:r>
            <a:endParaRPr lang="en-CN" sz="1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E9527C-2C7B-1CE1-E52C-45173A1E402D}"/>
                  </a:ext>
                </a:extLst>
              </p:cNvPr>
              <p:cNvSpPr txBox="1"/>
              <p:nvPr/>
            </p:nvSpPr>
            <p:spPr>
              <a:xfrm>
                <a:off x="4857541" y="1629110"/>
                <a:ext cx="6934871" cy="2789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confirmed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</m:acc>
                          </m:sub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∗0</m:t>
                            </m:r>
                          </m:sup>
                        </m:sSub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FF </a:t>
                </a:r>
                <a:r>
                  <a:rPr lang="en-PL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≈ </a:t>
                </a: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6% each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0,1</m:t>
                        </m:r>
                      </m:sub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(cf. 6% vs 31%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zh-CN" sz="2200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CN" sz="2200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asses</a:t>
                </a:r>
                <a:r>
                  <a:rPr lang="zh-CN" altLang="en-US" sz="2200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N" altLang="zh-CN" sz="2200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CN" sz="2200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widths show ~ 2</a:t>
                </a:r>
                <a:r>
                  <a:rPr lang="el-GR" sz="2200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CN" sz="2200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tension </a:t>
                </a:r>
                <a:r>
                  <a:rPr lang="en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the previous measurement.</a:t>
                </a:r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The ratios of p</a:t>
                </a:r>
                <a:r>
                  <a:rPr lang="en-CN" sz="22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roduction branching </a:t>
                </a:r>
                <a:r>
                  <a:rPr lang="en-CN" sz="220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fraction </a:t>
                </a:r>
                <a:r>
                  <a:rPr lang="en-CN" sz="22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differ</a:t>
                </a:r>
                <a:r>
                  <a:rPr lang="en-US" sz="2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PL" sz="22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between</a:t>
                </a:r>
                <a:r>
                  <a:rPr lang="en-CN" sz="220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the tw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o production modes</a:t>
                </a:r>
                <a:r>
                  <a:rPr lang="en-CN" sz="220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.</a:t>
                </a:r>
                <a:endParaRPr lang="en-CN" sz="22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E9527C-2C7B-1CE1-E52C-45173A1E4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541" y="1629110"/>
                <a:ext cx="6934871" cy="2789353"/>
              </a:xfrm>
              <a:prstGeom prst="rect">
                <a:avLst/>
              </a:prstGeom>
              <a:blipFill>
                <a:blip r:embed="rId5"/>
                <a:stretch>
                  <a:fillRect l="-1097" t="-455" b="-3636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161199-35FC-FFDE-EA48-C596AE5A7286}"/>
                  </a:ext>
                </a:extLst>
              </p:cNvPr>
              <p:cNvSpPr txBox="1"/>
              <p:nvPr/>
            </p:nvSpPr>
            <p:spPr>
              <a:xfrm>
                <a:off x="993581" y="4302522"/>
                <a:ext cx="315957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8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N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161199-35FC-FFDE-EA48-C596AE5A7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81" y="4302522"/>
                <a:ext cx="3159579" cy="523220"/>
              </a:xfrm>
              <a:prstGeom prst="rect">
                <a:avLst/>
              </a:prstGeom>
              <a:blipFill>
                <a:blip r:embed="rId6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FFE66-3BB0-9620-1E65-34C0C37A18F9}"/>
              </a:ext>
            </a:extLst>
          </p:cNvPr>
          <p:cNvGrpSpPr/>
          <p:nvPr/>
        </p:nvGrpSpPr>
        <p:grpSpPr>
          <a:xfrm>
            <a:off x="22138" y="1468939"/>
            <a:ext cx="4951285" cy="2912260"/>
            <a:chOff x="433958" y="1989485"/>
            <a:chExt cx="4535044" cy="266743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C9221A0-7D75-B1A8-34AD-287239C8D17E}"/>
                </a:ext>
              </a:extLst>
            </p:cNvPr>
            <p:cNvGrpSpPr/>
            <p:nvPr/>
          </p:nvGrpSpPr>
          <p:grpSpPr>
            <a:xfrm>
              <a:off x="433958" y="1989485"/>
              <a:ext cx="4535044" cy="2595371"/>
              <a:chOff x="856479" y="1987770"/>
              <a:chExt cx="4535044" cy="25953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A6B877D-F5CB-053D-EB7B-D1A462A153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9917" t="40346" b="30448"/>
              <a:stretch>
                <a:fillRect/>
              </a:stretch>
            </p:blipFill>
            <p:spPr>
              <a:xfrm>
                <a:off x="856479" y="2657253"/>
                <a:ext cx="3959798" cy="192588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F5A8DF1-4E48-8E64-1615-25BBC3965A99}"/>
                      </a:ext>
                    </a:extLst>
                  </p:cNvPr>
                  <p:cNvSpPr txBox="1"/>
                  <p:nvPr/>
                </p:nvSpPr>
                <p:spPr>
                  <a:xfrm>
                    <a:off x="3897396" y="2362660"/>
                    <a:ext cx="1494127" cy="320344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00B05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F5A8DF1-4E48-8E64-1615-25BBC3965A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7396" y="2362660"/>
                    <a:ext cx="1494127" cy="3203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75" b="-10345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4741F1D-BFC4-7E8A-3BDA-98585A29D3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1202" y="2255433"/>
                <a:ext cx="659000" cy="1456813"/>
              </a:xfrm>
              <a:prstGeom prst="straightConnector1">
                <a:avLst/>
              </a:prstGeom>
              <a:ln w="19050">
                <a:solidFill>
                  <a:srgbClr val="FF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FEFB6A4-83D0-4A2C-F11D-192EC4676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9229" y="2725403"/>
                <a:ext cx="795318" cy="1214143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E94FADB-2F1A-2E35-6378-114F75AD9FAF}"/>
                      </a:ext>
                    </a:extLst>
                  </p:cNvPr>
                  <p:cNvSpPr txBox="1"/>
                  <p:nvPr/>
                </p:nvSpPr>
                <p:spPr>
                  <a:xfrm>
                    <a:off x="3618835" y="1987770"/>
                    <a:ext cx="1756089" cy="293414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FF00FF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E94FADB-2F1A-2E35-6378-114F75AD9F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8835" y="1987770"/>
                    <a:ext cx="1756089" cy="29341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4815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752A10-C484-D0AB-87AB-3DC8E1B26F86}"/>
                </a:ext>
              </a:extLst>
            </p:cNvPr>
            <p:cNvSpPr/>
            <p:nvPr/>
          </p:nvSpPr>
          <p:spPr>
            <a:xfrm>
              <a:off x="1213303" y="3159911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4F13B0-0A2C-6FAD-8ED9-F808CEE5F1A3}"/>
                </a:ext>
              </a:extLst>
            </p:cNvPr>
            <p:cNvSpPr/>
            <p:nvPr/>
          </p:nvSpPr>
          <p:spPr>
            <a:xfrm>
              <a:off x="1240243" y="3002775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E3AE2A-4040-6327-2FDD-9CD5A0B07682}"/>
                </a:ext>
              </a:extLst>
            </p:cNvPr>
            <p:cNvSpPr/>
            <p:nvPr/>
          </p:nvSpPr>
          <p:spPr>
            <a:xfrm>
              <a:off x="1121366" y="4419852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16B997B-D017-708B-1776-13C7F843B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8868E007-DAA7-4795-94CA-3D8847C06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4C819-B0E7-75FE-1681-8B76230664DF}"/>
              </a:ext>
            </a:extLst>
          </p:cNvPr>
          <p:cNvSpPr txBox="1"/>
          <p:nvPr/>
        </p:nvSpPr>
        <p:spPr>
          <a:xfrm>
            <a:off x="4857541" y="1091446"/>
            <a:ext cx="611572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B88132F-321F-D643-18FF-2157972E8048}"/>
                  </a:ext>
                </a:extLst>
              </p:cNvPr>
              <p:cNvSpPr txBox="1"/>
              <p:nvPr/>
            </p:nvSpPr>
            <p:spPr>
              <a:xfrm>
                <a:off x="4710090" y="5913138"/>
                <a:ext cx="7261796" cy="488980"/>
              </a:xfrm>
              <a:prstGeom prst="rect">
                <a:avLst/>
              </a:prstGeom>
              <a:solidFill>
                <a:schemeClr val="bg1">
                  <a:alpha val="6692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 production dynamics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𝒄𝒔</m:t>
                        </m:r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  <m:sup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𝒄𝒔</m:t>
                        </m:r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CN" sz="2400" b="1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CN" sz="2400" b="1" dirty="0">
                  <a:solidFill>
                    <a:srgbClr val="0856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B88132F-321F-D643-18FF-2157972E8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090" y="5913138"/>
                <a:ext cx="7261796" cy="488980"/>
              </a:xfrm>
              <a:prstGeom prst="rect">
                <a:avLst/>
              </a:prstGeom>
              <a:blipFill>
                <a:blip r:embed="rId10"/>
                <a:stretch>
                  <a:fillRect l="-1399" t="-5000" r="-350" b="-2500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08D8978C-65AA-AC28-648C-65A0AD236BB2}"/>
              </a:ext>
            </a:extLst>
          </p:cNvPr>
          <p:cNvGrpSpPr/>
          <p:nvPr/>
        </p:nvGrpSpPr>
        <p:grpSpPr>
          <a:xfrm>
            <a:off x="4345379" y="4610672"/>
            <a:ext cx="7634621" cy="1129032"/>
            <a:chOff x="4325327" y="4057070"/>
            <a:chExt cx="7634621" cy="1129032"/>
          </a:xfrm>
        </p:grpSpPr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DF9C2E38-E485-1461-153D-63891973A5ED}"/>
                </a:ext>
              </a:extLst>
            </p:cNvPr>
            <p:cNvSpPr/>
            <p:nvPr/>
          </p:nvSpPr>
          <p:spPr>
            <a:xfrm>
              <a:off x="9604688" y="4057070"/>
              <a:ext cx="2355260" cy="1129032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10">
              <a:extLst>
                <a:ext uri="{FF2B5EF4-FFF2-40B4-BE49-F238E27FC236}">
                  <a16:creationId xmlns:a16="http://schemas.microsoft.com/office/drawing/2014/main" id="{8BF86797-D566-BEE9-B514-BCAC50D44B18}"/>
                </a:ext>
              </a:extLst>
            </p:cNvPr>
            <p:cNvSpPr/>
            <p:nvPr/>
          </p:nvSpPr>
          <p:spPr>
            <a:xfrm>
              <a:off x="7243317" y="4057070"/>
              <a:ext cx="2355260" cy="1129032"/>
            </a:xfrm>
            <a:prstGeom prst="rect">
              <a:avLst/>
            </a:prstGeom>
            <a:solidFill>
              <a:srgbClr val="FFCBCC">
                <a:alpha val="5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3BA2F5F-5D29-1CE0-F8B5-B6AF42B6E0C6}"/>
                </a:ext>
              </a:extLst>
            </p:cNvPr>
            <p:cNvGrpSpPr/>
            <p:nvPr/>
          </p:nvGrpSpPr>
          <p:grpSpPr>
            <a:xfrm>
              <a:off x="4325327" y="4205901"/>
              <a:ext cx="7381933" cy="789838"/>
              <a:chOff x="4325327" y="4205901"/>
              <a:chExt cx="7381933" cy="7898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ED713014-C22B-C97E-FEF0-BF696EDF77AE}"/>
                      </a:ext>
                    </a:extLst>
                  </p:cNvPr>
                  <p:cNvSpPr txBox="1"/>
                  <p:nvPr/>
                </p:nvSpPr>
                <p:spPr>
                  <a:xfrm>
                    <a:off x="4325327" y="4251389"/>
                    <a:ext cx="2865664" cy="74039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ℬ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[</m:t>
                                  </m:r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  <m:t>2870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  <m:t>∗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ℬ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[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  <m:t>2900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  <a:sym typeface="Arial" panose="020B0604020202020204" pitchFamily="34" charset="0"/>
                                        </a:rPr>
                                        <m:t>∗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]</m:t>
                              </m:r>
                            </m:den>
                          </m:f>
                        </m:oMath>
                      </m:oMathPara>
                    </a14:m>
                    <a:endParaRPr lang="en-CN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ED713014-C22B-C97E-FEF0-BF696EDF77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25327" y="4251389"/>
                    <a:ext cx="2865664" cy="74039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885" b="-8475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24A84FE1-02DB-688E-1962-1E782B7B239D}"/>
                      </a:ext>
                    </a:extLst>
                  </p:cNvPr>
                  <p:cNvSpPr txBox="1"/>
                  <p:nvPr/>
                </p:nvSpPr>
                <p:spPr>
                  <a:xfrm>
                    <a:off x="7217154" y="4687962"/>
                    <a:ext cx="2355260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oMath>
                      </m:oMathPara>
                    </a14:m>
                    <a:endParaRPr lang="en-CN" sz="20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24A84FE1-02DB-688E-1962-1E782B7B23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17154" y="4687962"/>
                    <a:ext cx="2355260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04" r="-1604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3517914-EBEC-A052-B9AA-AA3893F64119}"/>
                      </a:ext>
                    </a:extLst>
                  </p:cNvPr>
                  <p:cNvSpPr txBox="1"/>
                  <p:nvPr/>
                </p:nvSpPr>
                <p:spPr>
                  <a:xfrm>
                    <a:off x="9980889" y="4687962"/>
                    <a:ext cx="1491562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08569C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rgbClr val="08569C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08569C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  <m:r>
                            <a:rPr lang="en-US" sz="2000" b="1" i="1" smtClean="0">
                              <a:solidFill>
                                <a:srgbClr val="08569C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000" b="1" i="1" smtClean="0">
                              <a:solidFill>
                                <a:srgbClr val="08569C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rgbClr val="08569C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08569C"/>
                              </a:solidFill>
                              <a:latin typeface="Cambria Math" panose="02040503050406030204" pitchFamily="18" charset="0"/>
                            </a:rPr>
                            <m:t>𝟎𝟓</m:t>
                          </m:r>
                        </m:oMath>
                      </m:oMathPara>
                    </a14:m>
                    <a:endParaRPr lang="en-CN" sz="2000" b="1" dirty="0">
                      <a:solidFill>
                        <a:srgbClr val="08569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3517914-EBEC-A052-B9AA-AA3893F641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80889" y="4687962"/>
                    <a:ext cx="1491562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390" r="-339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58CBB07-3A98-A490-0E56-5C9F0041D0A4}"/>
                      </a:ext>
                    </a:extLst>
                  </p:cNvPr>
                  <p:cNvSpPr txBox="1"/>
                  <p:nvPr/>
                </p:nvSpPr>
                <p:spPr>
                  <a:xfrm>
                    <a:off x="9746081" y="4214750"/>
                    <a:ext cx="19611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In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endParaRPr lang="en-CN" sz="2000" dirty="0"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58CBB07-3A98-A490-0E56-5C9F0041D0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6081" y="4214750"/>
                    <a:ext cx="1961179" cy="30777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7051" t="-24000" r="-1923" b="-48000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FF343A46-4F46-6A69-9C79-A4B54AEEDBA4}"/>
                      </a:ext>
                    </a:extLst>
                  </p:cNvPr>
                  <p:cNvSpPr txBox="1"/>
                  <p:nvPr/>
                </p:nvSpPr>
                <p:spPr>
                  <a:xfrm>
                    <a:off x="7366105" y="4205901"/>
                    <a:ext cx="2057359" cy="3254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In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∗±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∓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endParaRPr lang="en-CN" sz="2000" dirty="0"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FF343A46-4F46-6A69-9C79-A4B54AEEDB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66105" y="4205901"/>
                    <a:ext cx="2057359" cy="32547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7362" t="-14815" r="-1840" b="-44444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39351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88233-02BD-10EE-65F5-C1428BAC4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53C1A-C217-984C-317B-CB6519268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DA8B6-16F5-3142-568E-E065FF94E8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1"/>
          <a:stretch>
            <a:fillRect/>
          </a:stretch>
        </p:blipFill>
        <p:spPr>
          <a:xfrm>
            <a:off x="1984875" y="1170432"/>
            <a:ext cx="8222250" cy="4681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B3B73-1754-5393-BBB3-C0E01DC32D29}"/>
              </a:ext>
            </a:extLst>
          </p:cNvPr>
          <p:cNvSpPr txBox="1"/>
          <p:nvPr/>
        </p:nvSpPr>
        <p:spPr>
          <a:xfrm>
            <a:off x="1872023" y="6023625"/>
            <a:ext cx="844795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PL" sz="2000" dirty="0">
                <a:latin typeface="Arial" panose="020B0604020202020204" pitchFamily="34" charset="0"/>
                <a:cs typeface="Arial" panose="020B0604020202020204" pitchFamily="34" charset="0"/>
              </a:rPr>
              <a:t>Analysis led by </a:t>
            </a:r>
            <a:r>
              <a:rPr lang="en-PL" sz="2000" u="sng" dirty="0">
                <a:latin typeface="Arial" panose="020B0604020202020204" pitchFamily="34" charset="0"/>
                <a:cs typeface="Arial" panose="020B0604020202020204" pitchFamily="34" charset="0"/>
              </a:rPr>
              <a:t>T. Zhou</a:t>
            </a:r>
            <a:r>
              <a:rPr lang="en-PL" sz="2000" dirty="0">
                <a:latin typeface="Arial" panose="020B0604020202020204" pitchFamily="34" charset="0"/>
                <a:cs typeface="Arial" panose="020B0604020202020204" pitchFamily="34" charset="0"/>
              </a:rPr>
              <a:t>, supervised by Prof. Y. Zhang (Peking University)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BC7454-32F5-76EA-992D-A7219DC0B760}"/>
              </a:ext>
            </a:extLst>
          </p:cNvPr>
          <p:cNvSpPr txBox="1"/>
          <p:nvPr/>
        </p:nvSpPr>
        <p:spPr>
          <a:xfrm>
            <a:off x="9779329" y="2309451"/>
            <a:ext cx="1908664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 202</a:t>
            </a:r>
            <a:r>
              <a:rPr lang="en-US" altLang="zh-CN" sz="2400" b="1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>
              <a:solidFill>
                <a:srgbClr val="0656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498531F1-194C-0C37-8D6F-A902BD3F8B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PL" dirty="0"/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PL" dirty="0"/>
                  <a:t> states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PL" dirty="0"/>
                  <a:t> decay</a:t>
                </a:r>
              </a:p>
            </p:txBody>
          </p:sp>
        </mc:Choice>
        <mc:Fallback xmlns=""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498531F1-194C-0C37-8D6F-A902BD3F8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689" t="-20833" b="-3958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2578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C94E262C-159E-4505-C0F2-01705934083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6" y="210809"/>
                <a:ext cx="10515600" cy="607154"/>
              </a:xfrm>
            </p:spPr>
            <p:txBody>
              <a:bodyPr/>
              <a:lstStyle/>
              <a:p>
                <a:r>
                  <a:rPr lang="en-PL" dirty="0"/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PL" dirty="0"/>
                  <a:t> states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PL" dirty="0"/>
                  <a:t> decay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C94E262C-159E-4505-C0F2-0170593408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6" y="210809"/>
                <a:ext cx="10515600" cy="607154"/>
              </a:xfrm>
              <a:blipFill>
                <a:blip r:embed="rId2"/>
                <a:stretch>
                  <a:fillRect l="-1689" t="-20408" b="-36735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7D196-9F94-2360-4AA4-EF7C6D872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F9465-7ECD-20CF-9859-1B523860D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15">
                <a:extLst>
                  <a:ext uri="{FF2B5EF4-FFF2-40B4-BE49-F238E27FC236}">
                    <a16:creationId xmlns:a16="http://schemas.microsoft.com/office/drawing/2014/main" id="{1D8A0936-0396-6784-3B31-88B40881C3B0}"/>
                  </a:ext>
                </a:extLst>
              </p:cNvPr>
              <p:cNvSpPr txBox="1"/>
              <p:nvPr/>
            </p:nvSpPr>
            <p:spPr>
              <a:xfrm>
                <a:off x="681094" y="4795714"/>
                <a:ext cx="11088671" cy="1472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 ideal platform to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GB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GB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channel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altLang="zh-CN" sz="24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 isospin invariance </a:t>
                </a:r>
                <a:r>
                  <a:rPr lang="en-GB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GB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decays by comparing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Also probes </a:t>
                </a:r>
                <a:r>
                  <a:rPr lang="en-GB" altLang="zh-CN" sz="2400" dirty="0">
                    <a:solidFill>
                      <a:srgbClr val="008B8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conventional mesons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𝑠𝐽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008B8B"/>
                        </a:solidFill>
                        <a:latin typeface="Cambria Math" panose="02040503050406030204" pitchFamily="18" charset="0"/>
                      </a:rPr>
                      <m:t> (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sz="2400" b="0" i="1" smtClean="0">
                        <a:solidFill>
                          <a:srgbClr val="008B8B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sz="2400" b="0" i="1" smtClean="0">
                        <a:solidFill>
                          <a:srgbClr val="008B8B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8B8B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GB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15">
                <a:extLst>
                  <a:ext uri="{FF2B5EF4-FFF2-40B4-BE49-F238E27FC236}">
                    <a16:creationId xmlns:a16="http://schemas.microsoft.com/office/drawing/2014/main" id="{1D8A0936-0396-6784-3B31-88B40881C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94" y="4795714"/>
                <a:ext cx="11088671" cy="1472839"/>
              </a:xfrm>
              <a:prstGeom prst="rect">
                <a:avLst/>
              </a:prstGeom>
              <a:blipFill>
                <a:blip r:embed="rId3"/>
                <a:stretch>
                  <a:fillRect l="-686" b="-598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">
            <a:extLst>
              <a:ext uri="{FF2B5EF4-FFF2-40B4-BE49-F238E27FC236}">
                <a16:creationId xmlns:a16="http://schemas.microsoft.com/office/drawing/2014/main" id="{965D4BFA-715F-5879-0A57-1FC40B9D7912}"/>
              </a:ext>
            </a:extLst>
          </p:cNvPr>
          <p:cNvSpPr txBox="1"/>
          <p:nvPr/>
        </p:nvSpPr>
        <p:spPr>
          <a:xfrm>
            <a:off x="4440669" y="3630011"/>
            <a:ext cx="2883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CN" sz="2000" b="1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sospin</a:t>
            </a:r>
            <a:r>
              <a:rPr lang="zh-CN" altLang="en-US" sz="2000" b="1" dirty="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sz="2000" b="1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</a:t>
            </a:r>
            <a:r>
              <a:rPr lang="en-US" sz="2000" b="1" dirty="0" err="1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endParaRPr lang="en-CN" sz="2000" b="1" dirty="0">
              <a:solidFill>
                <a:srgbClr val="0856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85">
            <a:extLst>
              <a:ext uri="{FF2B5EF4-FFF2-40B4-BE49-F238E27FC236}">
                <a16:creationId xmlns:a16="http://schemas.microsoft.com/office/drawing/2014/main" id="{AC6F9B96-80A3-1F0C-64C2-13ACB9F4477A}"/>
              </a:ext>
            </a:extLst>
          </p:cNvPr>
          <p:cNvGrpSpPr/>
          <p:nvPr/>
        </p:nvGrpSpPr>
        <p:grpSpPr>
          <a:xfrm>
            <a:off x="495204" y="1381039"/>
            <a:ext cx="5292577" cy="2417137"/>
            <a:chOff x="620485" y="4156586"/>
            <a:chExt cx="5292577" cy="2417137"/>
          </a:xfrm>
        </p:grpSpPr>
        <p:sp>
          <p:nvSpPr>
            <p:cNvPr id="9" name="椭圆 66">
              <a:extLst>
                <a:ext uri="{FF2B5EF4-FFF2-40B4-BE49-F238E27FC236}">
                  <a16:creationId xmlns:a16="http://schemas.microsoft.com/office/drawing/2014/main" id="{87EBB049-CDC6-6AEC-3FCE-AB19DBF2167A}"/>
                </a:ext>
              </a:extLst>
            </p:cNvPr>
            <p:cNvSpPr/>
            <p:nvPr/>
          </p:nvSpPr>
          <p:spPr>
            <a:xfrm>
              <a:off x="4176362" y="5702093"/>
              <a:ext cx="520386" cy="87163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0" name="组合 90">
              <a:extLst>
                <a:ext uri="{FF2B5EF4-FFF2-40B4-BE49-F238E27FC236}">
                  <a16:creationId xmlns:a16="http://schemas.microsoft.com/office/drawing/2014/main" id="{96D10993-AD52-EA6B-6B14-106624D3CF50}"/>
                </a:ext>
              </a:extLst>
            </p:cNvPr>
            <p:cNvGrpSpPr/>
            <p:nvPr/>
          </p:nvGrpSpPr>
          <p:grpSpPr>
            <a:xfrm>
              <a:off x="620485" y="4156586"/>
              <a:ext cx="5292577" cy="2291133"/>
              <a:chOff x="256661" y="3998600"/>
              <a:chExt cx="5657528" cy="2449119"/>
            </a:xfrm>
          </p:grpSpPr>
          <p:grpSp>
            <p:nvGrpSpPr>
              <p:cNvPr id="11" name="组合 91">
                <a:extLst>
                  <a:ext uri="{FF2B5EF4-FFF2-40B4-BE49-F238E27FC236}">
                    <a16:creationId xmlns:a16="http://schemas.microsoft.com/office/drawing/2014/main" id="{730DBE9B-DDA4-F4EB-3F8E-2A020E889BCB}"/>
                  </a:ext>
                </a:extLst>
              </p:cNvPr>
              <p:cNvGrpSpPr/>
              <p:nvPr/>
            </p:nvGrpSpPr>
            <p:grpSpPr>
              <a:xfrm>
                <a:off x="813046" y="4157334"/>
                <a:ext cx="3643113" cy="2290385"/>
                <a:chOff x="813046" y="3951416"/>
                <a:chExt cx="3643113" cy="2496304"/>
              </a:xfrm>
            </p:grpSpPr>
            <p:pic>
              <p:nvPicPr>
                <p:cNvPr id="24" name="图片 152">
                  <a:extLst>
                    <a:ext uri="{FF2B5EF4-FFF2-40B4-BE49-F238E27FC236}">
                      <a16:creationId xmlns:a16="http://schemas.microsoft.com/office/drawing/2014/main" id="{D4104659-CF14-784F-EC67-565EFF091D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66899" y="4060604"/>
                  <a:ext cx="3370380" cy="2358633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文本框 153">
                      <a:extLst>
                        <a:ext uri="{FF2B5EF4-FFF2-40B4-BE49-F238E27FC236}">
                          <a16:creationId xmlns:a16="http://schemas.microsoft.com/office/drawing/2014/main" id="{D8FE3ECE-7857-ADB1-AD51-2C7B655E37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3562" y="6139943"/>
                      <a:ext cx="21884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𝑏</m:t>
                            </m:r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4" name="文本框 153">
                      <a:extLst>
                        <a:ext uri="{FF2B5EF4-FFF2-40B4-BE49-F238E27FC236}">
                          <a16:creationId xmlns:a16="http://schemas.microsoft.com/office/drawing/2014/main" id="{181595B7-D56A-9EB2-667E-CAA603D3ECD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3562" y="6139943"/>
                      <a:ext cx="218842" cy="30777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47059" r="-5882" b="-2272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文本框 154">
                      <a:extLst>
                        <a:ext uri="{FF2B5EF4-FFF2-40B4-BE49-F238E27FC236}">
                          <a16:creationId xmlns:a16="http://schemas.microsoft.com/office/drawing/2014/main" id="{4DBA2B16-4327-A5EA-C5DD-396C95C09A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38824" y="6139944"/>
                      <a:ext cx="202107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𝑐</m:t>
                            </m:r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5" name="文本框 154">
                      <a:extLst>
                        <a:ext uri="{FF2B5EF4-FFF2-40B4-BE49-F238E27FC236}">
                          <a16:creationId xmlns:a16="http://schemas.microsoft.com/office/drawing/2014/main" id="{CAF17DDA-246F-68A9-F580-837F34CD934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38824" y="6139944"/>
                      <a:ext cx="202107" cy="30777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1250" b="-1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文本框 155">
                      <a:extLst>
                        <a:ext uri="{FF2B5EF4-FFF2-40B4-BE49-F238E27FC236}">
                          <a16:creationId xmlns:a16="http://schemas.microsoft.com/office/drawing/2014/main" id="{7296CB4C-1A9C-A25A-088A-6C7D97A05D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3046" y="3951416"/>
                      <a:ext cx="22935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𝑢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6" name="文本框 155">
                      <a:extLst>
                        <a:ext uri="{FF2B5EF4-FFF2-40B4-BE49-F238E27FC236}">
                          <a16:creationId xmlns:a16="http://schemas.microsoft.com/office/drawing/2014/main" id="{56043612-C1B2-5C0F-01DE-FE5E5487064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3046" y="3951416"/>
                      <a:ext cx="229358" cy="30777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3333" b="-1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文本框 156">
                      <a:extLst>
                        <a:ext uri="{FF2B5EF4-FFF2-40B4-BE49-F238E27FC236}">
                          <a16:creationId xmlns:a16="http://schemas.microsoft.com/office/drawing/2014/main" id="{AA556060-A027-FF9B-A3FA-DB01837D6A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88319" y="5384205"/>
                      <a:ext cx="57169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∗−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7" name="文本框 156">
                      <a:extLst>
                        <a:ext uri="{FF2B5EF4-FFF2-40B4-BE49-F238E27FC236}">
                          <a16:creationId xmlns:a16="http://schemas.microsoft.com/office/drawing/2014/main" id="{89B8D317-6108-ABED-6F5F-D135643B882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88319" y="5384205"/>
                      <a:ext cx="571695" cy="30777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18605" b="-2272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文本框 157">
                      <a:extLst>
                        <a:ext uri="{FF2B5EF4-FFF2-40B4-BE49-F238E27FC236}">
                          <a16:creationId xmlns:a16="http://schemas.microsoft.com/office/drawing/2014/main" id="{E6546148-6198-96DD-C3B0-CC8569F1DE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23595" y="5665997"/>
                      <a:ext cx="232564" cy="314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𝑑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8" name="文本框 157">
                      <a:extLst>
                        <a:ext uri="{FF2B5EF4-FFF2-40B4-BE49-F238E27FC236}">
                          <a16:creationId xmlns:a16="http://schemas.microsoft.com/office/drawing/2014/main" id="{405A7101-8633-9431-8B2C-D60EA3DDD4C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23595" y="5665997"/>
                      <a:ext cx="232564" cy="314638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44444" r="-5556" b="-272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文本框 158">
                      <a:extLst>
                        <a:ext uri="{FF2B5EF4-FFF2-40B4-BE49-F238E27FC236}">
                          <a16:creationId xmlns:a16="http://schemas.microsoft.com/office/drawing/2014/main" id="{FE1B0111-4B84-E9C6-E39A-448C17E4F9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23595" y="5264382"/>
                      <a:ext cx="232564" cy="314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𝑑</m:t>
                            </m:r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9" name="文本框 158">
                      <a:extLst>
                        <a:ext uri="{FF2B5EF4-FFF2-40B4-BE49-F238E27FC236}">
                          <a16:creationId xmlns:a16="http://schemas.microsoft.com/office/drawing/2014/main" id="{ABF8F160-9934-211F-9630-57A879573EC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23595" y="5264382"/>
                      <a:ext cx="232564" cy="314638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44444" r="-5556" b="-2272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文本框 159">
                      <a:extLst>
                        <a:ext uri="{FF2B5EF4-FFF2-40B4-BE49-F238E27FC236}">
                          <a16:creationId xmlns:a16="http://schemas.microsoft.com/office/drawing/2014/main" id="{707E17FE-31D8-D915-E9FB-38BC0974B6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38824" y="4358194"/>
                      <a:ext cx="202107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𝑠</m:t>
                            </m:r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0" name="文本框 159">
                      <a:extLst>
                        <a:ext uri="{FF2B5EF4-FFF2-40B4-BE49-F238E27FC236}">
                          <a16:creationId xmlns:a16="http://schemas.microsoft.com/office/drawing/2014/main" id="{DFB59EFF-D872-48A0-B7DA-59EAA98B38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38824" y="4358194"/>
                      <a:ext cx="202107" cy="307776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31250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文本框 160">
                      <a:extLst>
                        <a:ext uri="{FF2B5EF4-FFF2-40B4-BE49-F238E27FC236}">
                          <a16:creationId xmlns:a16="http://schemas.microsoft.com/office/drawing/2014/main" id="{E45BEC97-77EC-B2A9-70DC-101DEDDCC6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25199" y="3951416"/>
                      <a:ext cx="229358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𝑢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1" name="文本框 160">
                      <a:extLst>
                        <a:ext uri="{FF2B5EF4-FFF2-40B4-BE49-F238E27FC236}">
                          <a16:creationId xmlns:a16="http://schemas.microsoft.com/office/drawing/2014/main" id="{240B9C6D-E089-FBCE-C6E9-921747D5A3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25199" y="3951416"/>
                      <a:ext cx="229358" cy="307776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3333" b="-1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文本框 161">
                      <a:extLst>
                        <a:ext uri="{FF2B5EF4-FFF2-40B4-BE49-F238E27FC236}">
                          <a16:creationId xmlns:a16="http://schemas.microsoft.com/office/drawing/2014/main" id="{E4353653-0A70-DE28-7A6E-8279F92B3C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38824" y="4842292"/>
                      <a:ext cx="202107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𝑐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zh-CN" altLang="en-US" sz="2000" dirty="0"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2" name="文本框 161">
                      <a:extLst>
                        <a:ext uri="{FF2B5EF4-FFF2-40B4-BE49-F238E27FC236}">
                          <a16:creationId xmlns:a16="http://schemas.microsoft.com/office/drawing/2014/main" id="{B0D38CA3-2BC9-98EA-6272-38A214DDF7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38824" y="4842292"/>
                      <a:ext cx="202107" cy="307776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31250" b="-1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12" name="图片 138">
                <a:extLst>
                  <a:ext uri="{FF2B5EF4-FFF2-40B4-BE49-F238E27FC236}">
                    <a16:creationId xmlns:a16="http://schemas.microsoft.com/office/drawing/2014/main" id="{A36CE6D5-4019-38F5-84B3-71FF2BA8B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33789" y="4153821"/>
                <a:ext cx="144000" cy="65828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39">
                    <a:extLst>
                      <a:ext uri="{FF2B5EF4-FFF2-40B4-BE49-F238E27FC236}">
                        <a16:creationId xmlns:a16="http://schemas.microsoft.com/office/drawing/2014/main" id="{92F33414-ABF4-BD6A-C99B-816E95739A40}"/>
                      </a:ext>
                    </a:extLst>
                  </p:cNvPr>
                  <p:cNvSpPr txBox="1"/>
                  <p:nvPr/>
                </p:nvSpPr>
                <p:spPr>
                  <a:xfrm>
                    <a:off x="4652123" y="4338147"/>
                    <a:ext cx="415178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000" dirty="0"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0" name="文本框 139">
                    <a:extLst>
                      <a:ext uri="{FF2B5EF4-FFF2-40B4-BE49-F238E27FC236}">
                        <a16:creationId xmlns:a16="http://schemas.microsoft.com/office/drawing/2014/main" id="{C5B0A502-EEC5-177B-81FE-261B239F5C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2123" y="4338147"/>
                    <a:ext cx="415178" cy="30777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25806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4" name="图片 140">
                <a:extLst>
                  <a:ext uri="{FF2B5EF4-FFF2-40B4-BE49-F238E27FC236}">
                    <a16:creationId xmlns:a16="http://schemas.microsoft.com/office/drawing/2014/main" id="{BF8F9504-FBC0-1C5D-B9E2-60C11CD08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69844" y="4992391"/>
                <a:ext cx="144000" cy="65828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1">
                    <a:extLst>
                      <a:ext uri="{FF2B5EF4-FFF2-40B4-BE49-F238E27FC236}">
                        <a16:creationId xmlns:a16="http://schemas.microsoft.com/office/drawing/2014/main" id="{E86A05DC-40FE-9455-55AF-17A14BF4D94B}"/>
                      </a:ext>
                    </a:extLst>
                  </p:cNvPr>
                  <p:cNvSpPr txBox="1"/>
                  <p:nvPr/>
                </p:nvSpPr>
                <p:spPr>
                  <a:xfrm>
                    <a:off x="4652123" y="5128900"/>
                    <a:ext cx="415178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000" dirty="0"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2" name="文本框 141">
                    <a:extLst>
                      <a:ext uri="{FF2B5EF4-FFF2-40B4-BE49-F238E27FC236}">
                        <a16:creationId xmlns:a16="http://schemas.microsoft.com/office/drawing/2014/main" id="{EB492274-86D0-FAD0-8F2C-E301660EE7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2123" y="5128900"/>
                    <a:ext cx="415178" cy="3077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2581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6" name="图片 144">
                <a:extLst>
                  <a:ext uri="{FF2B5EF4-FFF2-40B4-BE49-F238E27FC236}">
                    <a16:creationId xmlns:a16="http://schemas.microsoft.com/office/drawing/2014/main" id="{0224FEF8-5081-50BD-0867-05FAF1556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69844" y="5725159"/>
                <a:ext cx="144000" cy="65828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45">
                    <a:extLst>
                      <a:ext uri="{FF2B5EF4-FFF2-40B4-BE49-F238E27FC236}">
                        <a16:creationId xmlns:a16="http://schemas.microsoft.com/office/drawing/2014/main" id="{E06598C8-C0E2-AFA6-F28E-F8633DE2F023}"/>
                      </a:ext>
                    </a:extLst>
                  </p:cNvPr>
                  <p:cNvSpPr txBox="1"/>
                  <p:nvPr/>
                </p:nvSpPr>
                <p:spPr>
                  <a:xfrm>
                    <a:off x="4655873" y="5857553"/>
                    <a:ext cx="407676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000" dirty="0"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6" name="文本框 145">
                    <a:extLst>
                      <a:ext uri="{FF2B5EF4-FFF2-40B4-BE49-F238E27FC236}">
                        <a16:creationId xmlns:a16="http://schemas.microsoft.com/office/drawing/2014/main" id="{1BF9DC0E-C4E0-BC96-A7E7-CC426D5559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5873" y="5857553"/>
                    <a:ext cx="407676" cy="30777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22581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椭圆 66">
                <a:extLst>
                  <a:ext uri="{FF2B5EF4-FFF2-40B4-BE49-F238E27FC236}">
                    <a16:creationId xmlns:a16="http://schemas.microsoft.com/office/drawing/2014/main" id="{198C9408-6D76-CC39-8F59-D9EAD56987FB}"/>
                  </a:ext>
                </a:extLst>
              </p:cNvPr>
              <p:cNvSpPr/>
              <p:nvPr/>
            </p:nvSpPr>
            <p:spPr>
              <a:xfrm>
                <a:off x="4115393" y="3998600"/>
                <a:ext cx="520386" cy="96702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36">
                    <a:extLst>
                      <a:ext uri="{FF2B5EF4-FFF2-40B4-BE49-F238E27FC236}">
                        <a16:creationId xmlns:a16="http://schemas.microsoft.com/office/drawing/2014/main" id="{E97E38E5-70DD-8BF2-6709-494D7DE67BBE}"/>
                      </a:ext>
                    </a:extLst>
                  </p:cNvPr>
                  <p:cNvSpPr txBox="1"/>
                  <p:nvPr/>
                </p:nvSpPr>
                <p:spPr>
                  <a:xfrm>
                    <a:off x="5248857" y="5035263"/>
                    <a:ext cx="665332" cy="47101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𝒄𝒔</m:t>
                              </m:r>
                            </m:sub>
                            <m:sup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∗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bSup>
                        </m:oMath>
                      </m:oMathPara>
                    </a14:m>
                    <a:endParaRPr lang="en-CN" sz="2800" b="1" dirty="0">
                      <a:solidFill>
                        <a:srgbClr val="C0000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Box 36">
                    <a:extLst>
                      <a:ext uri="{FF2B5EF4-FFF2-40B4-BE49-F238E27FC236}">
                        <a16:creationId xmlns:a16="http://schemas.microsoft.com/office/drawing/2014/main" id="{E97E38E5-70DD-8BF2-6709-494D7DE67B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8857" y="5035263"/>
                    <a:ext cx="665332" cy="47101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8000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直线箭头连接符 148">
                <a:extLst>
                  <a:ext uri="{FF2B5EF4-FFF2-40B4-BE49-F238E27FC236}">
                    <a16:creationId xmlns:a16="http://schemas.microsoft.com/office/drawing/2014/main" id="{DC81E454-92A3-3790-534F-281699ABBB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6896" y="4627747"/>
                <a:ext cx="498463" cy="437393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线箭头连接符 149">
                <a:extLst>
                  <a:ext uri="{FF2B5EF4-FFF2-40B4-BE49-F238E27FC236}">
                    <a16:creationId xmlns:a16="http://schemas.microsoft.com/office/drawing/2014/main" id="{E4CF2ADB-95CD-11CA-93B7-0FD52DC80F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5120" y="5489281"/>
                <a:ext cx="319570" cy="50983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图片 150">
                <a:extLst>
                  <a:ext uri="{FF2B5EF4-FFF2-40B4-BE49-F238E27FC236}">
                    <a16:creationId xmlns:a16="http://schemas.microsoft.com/office/drawing/2014/main" id="{98C8C3CD-754D-17DD-8175-AEE124EB5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643304" y="4218910"/>
                <a:ext cx="229360" cy="216407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151">
                    <a:extLst>
                      <a:ext uri="{FF2B5EF4-FFF2-40B4-BE49-F238E27FC236}">
                        <a16:creationId xmlns:a16="http://schemas.microsoft.com/office/drawing/2014/main" id="{7DD07844-DC87-5919-EE29-4D04AE0AFF9B}"/>
                      </a:ext>
                    </a:extLst>
                  </p:cNvPr>
                  <p:cNvSpPr txBox="1"/>
                  <p:nvPr/>
                </p:nvSpPr>
                <p:spPr>
                  <a:xfrm>
                    <a:off x="256661" y="5208105"/>
                    <a:ext cx="397416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000" dirty="0"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2" name="文本框 151">
                    <a:extLst>
                      <a:ext uri="{FF2B5EF4-FFF2-40B4-BE49-F238E27FC236}">
                        <a16:creationId xmlns:a16="http://schemas.microsoft.com/office/drawing/2014/main" id="{C2135D86-6AF7-2C2F-5295-549DD77019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661" y="5208105"/>
                    <a:ext cx="397416" cy="307777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3333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4" name="组合 162">
            <a:extLst>
              <a:ext uri="{FF2B5EF4-FFF2-40B4-BE49-F238E27FC236}">
                <a16:creationId xmlns:a16="http://schemas.microsoft.com/office/drawing/2014/main" id="{0DBC2BF7-33C7-D5C5-0014-DA1337CC9F08}"/>
              </a:ext>
            </a:extLst>
          </p:cNvPr>
          <p:cNvGrpSpPr/>
          <p:nvPr/>
        </p:nvGrpSpPr>
        <p:grpSpPr>
          <a:xfrm>
            <a:off x="1600905" y="4019363"/>
            <a:ext cx="2835702" cy="517146"/>
            <a:chOff x="1948001" y="5884820"/>
            <a:chExt cx="2461880" cy="51714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95AB9CCF-C05A-79B3-333A-7BC317ADB178}"/>
                </a:ext>
              </a:extLst>
            </p:cNvPr>
            <p:cNvSpPr/>
            <p:nvPr/>
          </p:nvSpPr>
          <p:spPr>
            <a:xfrm>
              <a:off x="3234267" y="5884820"/>
              <a:ext cx="856489" cy="442953"/>
            </a:xfrm>
            <a:prstGeom prst="rect">
              <a:avLst/>
            </a:prstGeom>
            <a:noFill/>
            <a:ln w="19050">
              <a:solidFill>
                <a:srgbClr val="08569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ontent Placeholder 2">
                  <a:extLst>
                    <a:ext uri="{FF2B5EF4-FFF2-40B4-BE49-F238E27FC236}">
                      <a16:creationId xmlns:a16="http://schemas.microsoft.com/office/drawing/2014/main" id="{703A8505-37C4-86A1-E31C-796EDC6B042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48001" y="5884820"/>
                  <a:ext cx="2461880" cy="51714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ts val="3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  <m:sup>
                          <m: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kumimoji="0" lang="en-US" altLang="zh-CN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6" name="Content Placeholder 2">
                  <a:extLst>
                    <a:ext uri="{FF2B5EF4-FFF2-40B4-BE49-F238E27FC236}">
                      <a16:creationId xmlns:a16="http://schemas.microsoft.com/office/drawing/2014/main" id="{703A8505-37C4-86A1-E31C-796EDC6B0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001" y="5884820"/>
                  <a:ext cx="2461880" cy="517146"/>
                </a:xfrm>
                <a:prstGeom prst="rect">
                  <a:avLst/>
                </a:prstGeom>
                <a:blipFill>
                  <a:blip r:embed="rId22"/>
                  <a:stretch>
                    <a:fillRect l="-1339" t="-21429" b="-23810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组合 165">
            <a:extLst>
              <a:ext uri="{FF2B5EF4-FFF2-40B4-BE49-F238E27FC236}">
                <a16:creationId xmlns:a16="http://schemas.microsoft.com/office/drawing/2014/main" id="{C5A10EBB-DD5D-345C-55DA-21FC248E8090}"/>
              </a:ext>
            </a:extLst>
          </p:cNvPr>
          <p:cNvGrpSpPr/>
          <p:nvPr/>
        </p:nvGrpSpPr>
        <p:grpSpPr>
          <a:xfrm>
            <a:off x="7809744" y="4008605"/>
            <a:ext cx="2557461" cy="538662"/>
            <a:chOff x="7112314" y="5863304"/>
            <a:chExt cx="2557461" cy="5386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ontent Placeholder 2">
                  <a:extLst>
                    <a:ext uri="{FF2B5EF4-FFF2-40B4-BE49-F238E27FC236}">
                      <a16:creationId xmlns:a16="http://schemas.microsoft.com/office/drawing/2014/main" id="{656510D6-0541-7422-12A5-C1AD84C154D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112314" y="5884820"/>
                  <a:ext cx="2557461" cy="51714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ts val="3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en-US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kumimoji="0" lang="en-US" altLang="zh-CN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Content Placeholder 2">
                  <a:extLst>
                    <a:ext uri="{FF2B5EF4-FFF2-40B4-BE49-F238E27FC236}">
                      <a16:creationId xmlns:a16="http://schemas.microsoft.com/office/drawing/2014/main" id="{656510D6-0541-7422-12A5-C1AD84C154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314" y="5884820"/>
                  <a:ext cx="2557461" cy="517146"/>
                </a:xfrm>
                <a:prstGeom prst="rect">
                  <a:avLst/>
                </a:prstGeom>
                <a:blipFill>
                  <a:blip r:embed="rId23"/>
                  <a:stretch>
                    <a:fillRect l="-985" t="-4762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78287F7B-C55F-9903-2DAE-BD887B03E4B6}"/>
                </a:ext>
              </a:extLst>
            </p:cNvPr>
            <p:cNvSpPr/>
            <p:nvPr/>
          </p:nvSpPr>
          <p:spPr>
            <a:xfrm>
              <a:off x="8623035" y="5863304"/>
              <a:ext cx="870496" cy="454057"/>
            </a:xfrm>
            <a:prstGeom prst="rect">
              <a:avLst/>
            </a:prstGeom>
            <a:noFill/>
            <a:ln w="19050">
              <a:solidFill>
                <a:srgbClr val="08569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40" name="左右箭头 168">
            <a:extLst>
              <a:ext uri="{FF2B5EF4-FFF2-40B4-BE49-F238E27FC236}">
                <a16:creationId xmlns:a16="http://schemas.microsoft.com/office/drawing/2014/main" id="{4102C196-2AFE-060B-ED6E-31CA4248897D}"/>
              </a:ext>
            </a:extLst>
          </p:cNvPr>
          <p:cNvSpPr/>
          <p:nvPr/>
        </p:nvSpPr>
        <p:spPr>
          <a:xfrm>
            <a:off x="4891185" y="4041856"/>
            <a:ext cx="1948155" cy="431218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41" name="组合 169">
            <a:extLst>
              <a:ext uri="{FF2B5EF4-FFF2-40B4-BE49-F238E27FC236}">
                <a16:creationId xmlns:a16="http://schemas.microsoft.com/office/drawing/2014/main" id="{0755C419-C988-E877-98FE-340BC527953C}"/>
              </a:ext>
            </a:extLst>
          </p:cNvPr>
          <p:cNvGrpSpPr/>
          <p:nvPr/>
        </p:nvGrpSpPr>
        <p:grpSpPr>
          <a:xfrm>
            <a:off x="6612483" y="1068087"/>
            <a:ext cx="4693714" cy="2639394"/>
            <a:chOff x="6552203" y="2925157"/>
            <a:chExt cx="4693714" cy="2639394"/>
          </a:xfrm>
        </p:grpSpPr>
        <p:grpSp>
          <p:nvGrpSpPr>
            <p:cNvPr id="42" name="Group 81">
              <a:extLst>
                <a:ext uri="{FF2B5EF4-FFF2-40B4-BE49-F238E27FC236}">
                  <a16:creationId xmlns:a16="http://schemas.microsoft.com/office/drawing/2014/main" id="{4732A47A-7898-72C0-2BC0-99A532B37C1D}"/>
                </a:ext>
              </a:extLst>
            </p:cNvPr>
            <p:cNvGrpSpPr/>
            <p:nvPr/>
          </p:nvGrpSpPr>
          <p:grpSpPr>
            <a:xfrm>
              <a:off x="6552203" y="2991935"/>
              <a:ext cx="4693714" cy="2497677"/>
              <a:chOff x="4143106" y="2167981"/>
              <a:chExt cx="4590899" cy="2442965"/>
            </a:xfrm>
          </p:grpSpPr>
          <p:pic>
            <p:nvPicPr>
              <p:cNvPr id="44" name="Picture 5">
                <a:extLst>
                  <a:ext uri="{FF2B5EF4-FFF2-40B4-BE49-F238E27FC236}">
                    <a16:creationId xmlns:a16="http://schemas.microsoft.com/office/drawing/2014/main" id="{9B4A28AF-9FE7-DC68-CE4F-73023A18E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43106" y="2342658"/>
                <a:ext cx="3672475" cy="2218398"/>
              </a:xfrm>
              <a:prstGeom prst="rect">
                <a:avLst/>
              </a:prstGeom>
            </p:spPr>
          </p:pic>
          <p:sp>
            <p:nvSpPr>
              <p:cNvPr id="45" name="椭圆 66">
                <a:extLst>
                  <a:ext uri="{FF2B5EF4-FFF2-40B4-BE49-F238E27FC236}">
                    <a16:creationId xmlns:a16="http://schemas.microsoft.com/office/drawing/2014/main" id="{9798866D-D6D2-EEEF-022F-8A8C305E3495}"/>
                  </a:ext>
                </a:extLst>
              </p:cNvPr>
              <p:cNvSpPr/>
              <p:nvPr/>
            </p:nvSpPr>
            <p:spPr>
              <a:xfrm>
                <a:off x="7004757" y="3102341"/>
                <a:ext cx="810824" cy="150860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C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36">
                    <a:extLst>
                      <a:ext uri="{FF2B5EF4-FFF2-40B4-BE49-F238E27FC236}">
                        <a16:creationId xmlns:a16="http://schemas.microsoft.com/office/drawing/2014/main" id="{7E1FEFD5-D797-86A9-F2FC-E246FA07D3A9}"/>
                      </a:ext>
                    </a:extLst>
                  </p:cNvPr>
                  <p:cNvSpPr txBox="1"/>
                  <p:nvPr/>
                </p:nvSpPr>
                <p:spPr>
                  <a:xfrm>
                    <a:off x="7976645" y="3614198"/>
                    <a:ext cx="608780" cy="43098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𝒄𝒔</m:t>
                              </m:r>
                            </m:sub>
                            <m:sup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∗</m:t>
                              </m:r>
                              <m:r>
                                <a:rPr lang="en-US" sz="2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bSup>
                        </m:oMath>
                      </m:oMathPara>
                    </a14:m>
                    <a:endParaRPr lang="en-CN" sz="2800" b="1" dirty="0">
                      <a:solidFill>
                        <a:srgbClr val="C0000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36">
                    <a:extLst>
                      <a:ext uri="{FF2B5EF4-FFF2-40B4-BE49-F238E27FC236}">
                        <a16:creationId xmlns:a16="http://schemas.microsoft.com/office/drawing/2014/main" id="{7E1FEFD5-D797-86A9-F2FC-E246FA07D3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76645" y="3614198"/>
                    <a:ext cx="608780" cy="430981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0000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椭圆 66">
                <a:extLst>
                  <a:ext uri="{FF2B5EF4-FFF2-40B4-BE49-F238E27FC236}">
                    <a16:creationId xmlns:a16="http://schemas.microsoft.com/office/drawing/2014/main" id="{42F4A353-D1C4-22B6-00DC-5AF62463C65D}"/>
                  </a:ext>
                </a:extLst>
              </p:cNvPr>
              <p:cNvSpPr/>
              <p:nvPr/>
            </p:nvSpPr>
            <p:spPr>
              <a:xfrm>
                <a:off x="7004757" y="2167981"/>
                <a:ext cx="810824" cy="1688661"/>
              </a:xfrm>
              <a:prstGeom prst="ellipse">
                <a:avLst/>
              </a:prstGeom>
              <a:noFill/>
              <a:ln w="28575">
                <a:solidFill>
                  <a:srgbClr val="008B8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008B8B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79">
                    <a:extLst>
                      <a:ext uri="{FF2B5EF4-FFF2-40B4-BE49-F238E27FC236}">
                        <a16:creationId xmlns:a16="http://schemas.microsoft.com/office/drawing/2014/main" id="{80DBFC2A-557A-6C9C-ABA8-AB55B71F7AAF}"/>
                      </a:ext>
                    </a:extLst>
                  </p:cNvPr>
                  <p:cNvSpPr txBox="1"/>
                  <p:nvPr/>
                </p:nvSpPr>
                <p:spPr>
                  <a:xfrm>
                    <a:off x="7971571" y="2571761"/>
                    <a:ext cx="762434" cy="46472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800" b="1" i="1" smtClean="0">
                                  <a:ln>
                                    <a:noFill/>
                                  </a:ln>
                                  <a:solidFill>
                                    <a:srgbClr val="008B8B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 smtClean="0">
                                  <a:ln>
                                    <a:noFill/>
                                  </a:ln>
                                  <a:solidFill>
                                    <a:srgbClr val="008B8B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2800" b="1" i="1" smtClean="0">
                                  <a:ln>
                                    <a:noFill/>
                                  </a:ln>
                                  <a:solidFill>
                                    <a:srgbClr val="008B8B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𝒔𝑱</m:t>
                              </m:r>
                            </m:sub>
                            <m:sup>
                              <m:r>
                                <a:rPr lang="en-US" sz="2800" b="1" i="1" smtClean="0">
                                  <a:ln>
                                    <a:noFill/>
                                  </a:ln>
                                  <a:solidFill>
                                    <a:srgbClr val="008B8B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∗−</m:t>
                              </m:r>
                            </m:sup>
                          </m:sSubSup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8B8B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 </m:t>
                          </m:r>
                        </m:oMath>
                      </m:oMathPara>
                    </a14:m>
                    <a:endParaRPr lang="en-CN" sz="2800" dirty="0">
                      <a:ln>
                        <a:noFill/>
                      </a:ln>
                      <a:solidFill>
                        <a:srgbClr val="008B8B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79">
                    <a:extLst>
                      <a:ext uri="{FF2B5EF4-FFF2-40B4-BE49-F238E27FC236}">
                        <a16:creationId xmlns:a16="http://schemas.microsoft.com/office/drawing/2014/main" id="{80DBFC2A-557A-6C9C-ABA8-AB55B71F7A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71571" y="2571761"/>
                    <a:ext cx="762434" cy="46472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286" t="-2564" r="-9524" b="-2564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圆角矩形 171">
              <a:extLst>
                <a:ext uri="{FF2B5EF4-FFF2-40B4-BE49-F238E27FC236}">
                  <a16:creationId xmlns:a16="http://schemas.microsoft.com/office/drawing/2014/main" id="{779737C2-1980-3735-672A-10E131A80D71}"/>
                </a:ext>
              </a:extLst>
            </p:cNvPr>
            <p:cNvSpPr/>
            <p:nvPr/>
          </p:nvSpPr>
          <p:spPr>
            <a:xfrm>
              <a:off x="6552203" y="2925157"/>
              <a:ext cx="4521001" cy="2639394"/>
            </a:xfrm>
            <a:prstGeom prst="roundRect">
              <a:avLst/>
            </a:prstGeom>
            <a:noFill/>
            <a:ln w="19050">
              <a:solidFill>
                <a:srgbClr val="0856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448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09667-F9A8-DD5D-18E8-57F203B14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CCE9E7-B47F-49E3-82B7-7D31062B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Dataset and event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06671-6184-3D16-94BC-83CB848C7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86675-6122-1CF2-4622-84BC41308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DC02C193-0120-7B53-C666-90479CB557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8800" y="1112401"/>
                <a:ext cx="11425324" cy="3349872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ü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CN"/>
                  <a:t>LHCb </a:t>
                </a:r>
                <a:r>
                  <a:rPr lang="en-CN" dirty="0"/>
                  <a:t>Run 1 + Run 2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CN" dirty="0"/>
                  <a:t> collision dataset</a:t>
                </a:r>
                <a:r>
                  <a:rPr lang="en-CN"/>
                  <a:t>, 9 fb</a:t>
                </a:r>
                <a:r>
                  <a:rPr lang="en-CN" baseline="30000"/>
                  <a:t>-1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 reconstruction: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DC02C193-0120-7B53-C666-90479CB55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0" y="1112401"/>
                <a:ext cx="11425324" cy="3349872"/>
              </a:xfrm>
              <a:prstGeom prst="rect">
                <a:avLst/>
              </a:prstGeom>
              <a:blipFill>
                <a:blip r:embed="rId3"/>
                <a:stretch>
                  <a:fillRect l="-777" t="-1132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C052F4B-68AF-7079-0906-A4548760FCF3}"/>
              </a:ext>
            </a:extLst>
          </p:cNvPr>
          <p:cNvGrpSpPr/>
          <p:nvPr/>
        </p:nvGrpSpPr>
        <p:grpSpPr>
          <a:xfrm>
            <a:off x="2029190" y="2202214"/>
            <a:ext cx="8122864" cy="1157903"/>
            <a:chOff x="1408788" y="3351791"/>
            <a:chExt cx="8122864" cy="1157903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1375483B-66A1-469E-8A4E-742FECB9C615}"/>
                </a:ext>
              </a:extLst>
            </p:cNvPr>
            <p:cNvGrpSpPr/>
            <p:nvPr/>
          </p:nvGrpSpPr>
          <p:grpSpPr>
            <a:xfrm>
              <a:off x="1408788" y="3351791"/>
              <a:ext cx="8122864" cy="1157903"/>
              <a:chOff x="775005" y="4773492"/>
              <a:chExt cx="8122864" cy="1157903"/>
            </a:xfrm>
          </p:grpSpPr>
          <p:grpSp>
            <p:nvGrpSpPr>
              <p:cNvPr id="13" name="Group 55">
                <a:extLst>
                  <a:ext uri="{FF2B5EF4-FFF2-40B4-BE49-F238E27FC236}">
                    <a16:creationId xmlns:a16="http://schemas.microsoft.com/office/drawing/2014/main" id="{02CE4594-30F7-02A1-164B-69D2346708AE}"/>
                  </a:ext>
                </a:extLst>
              </p:cNvPr>
              <p:cNvGrpSpPr/>
              <p:nvPr/>
            </p:nvGrpSpPr>
            <p:grpSpPr>
              <a:xfrm>
                <a:off x="775005" y="4773492"/>
                <a:ext cx="7288727" cy="1157903"/>
                <a:chOff x="5636794" y="3001879"/>
                <a:chExt cx="7288727" cy="95034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56">
                      <a:extLst>
                        <a:ext uri="{FF2B5EF4-FFF2-40B4-BE49-F238E27FC236}">
                          <a16:creationId xmlns:a16="http://schemas.microsoft.com/office/drawing/2014/main" id="{2E264295-974C-76CF-B90C-E68F7512AA7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36794" y="3001879"/>
                      <a:ext cx="7288727" cy="31297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sz="240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zh-CN" alt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→</m:t>
                            </m:r>
                            <m:r>
                              <a:rPr lang="zh-CN" alt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           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 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             </m:t>
                            </m:r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     </m:t>
                            </m:r>
                            <m:sSubSup>
                              <m:sSub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                            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sub>
                              <m:sup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p>
                            </m:sSubSup>
                          </m:oMath>
                        </m:oMathPara>
                      </a14:m>
                      <a:endParaRPr lang="en-C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56">
                      <a:extLst>
                        <a:ext uri="{FF2B5EF4-FFF2-40B4-BE49-F238E27FC236}">
                          <a16:creationId xmlns:a16="http://schemas.microsoft.com/office/drawing/2014/main" id="{2E264295-974C-76CF-B90C-E68F7512AA7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36794" y="3001879"/>
                      <a:ext cx="7288727" cy="31297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391" t="-3226" b="-387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P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ctangle 58">
                      <a:extLst>
                        <a:ext uri="{FF2B5EF4-FFF2-40B4-BE49-F238E27FC236}">
                          <a16:creationId xmlns:a16="http://schemas.microsoft.com/office/drawing/2014/main" id="{89CF8A0E-8C31-CF06-C09F-5C0B4B1C0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19115" y="3232295"/>
                      <a:ext cx="1767728" cy="37891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↪</m:t>
                            </m:r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CN" sz="2400" dirty="0"/>
                    </a:p>
                  </p:txBody>
                </p:sp>
              </mc:Choice>
              <mc:Fallback xmlns="">
                <p:sp>
                  <p:nvSpPr>
                    <p:cNvPr id="16" name="Rectangle 58">
                      <a:extLst>
                        <a:ext uri="{FF2B5EF4-FFF2-40B4-BE49-F238E27FC236}">
                          <a16:creationId xmlns:a16="http://schemas.microsoft.com/office/drawing/2014/main" id="{89CF8A0E-8C31-CF06-C09F-5C0B4B1C0DB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19115" y="3232295"/>
                      <a:ext cx="1767728" cy="37891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P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Rectangle 59">
                      <a:extLst>
                        <a:ext uri="{FF2B5EF4-FFF2-40B4-BE49-F238E27FC236}">
                          <a16:creationId xmlns:a16="http://schemas.microsoft.com/office/drawing/2014/main" id="{48BE9055-9CAE-DDEB-875A-E7FA0E742F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3193" y="3270186"/>
                      <a:ext cx="2143857" cy="68204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↪</m:t>
                            </m:r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CN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↪</m:t>
                            </m:r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CN" altLang="zh-CN" sz="2400" dirty="0"/>
                    </a:p>
                  </p:txBody>
                </p:sp>
              </mc:Choice>
              <mc:Fallback xmlns="">
                <p:sp>
                  <p:nvSpPr>
                    <p:cNvPr id="17" name="Rectangle 59">
                      <a:extLst>
                        <a:ext uri="{FF2B5EF4-FFF2-40B4-BE49-F238E27FC236}">
                          <a16:creationId xmlns:a16="http://schemas.microsoft.com/office/drawing/2014/main" id="{48BE9055-9CAE-DDEB-875A-E7FA0E742F2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33193" y="3270186"/>
                      <a:ext cx="2143857" cy="68204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P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59">
                    <a:extLst>
                      <a:ext uri="{FF2B5EF4-FFF2-40B4-BE49-F238E27FC236}">
                        <a16:creationId xmlns:a16="http://schemas.microsoft.com/office/drawing/2014/main" id="{BCBA8ED0-3B6B-647D-E38A-A31DB839E20B}"/>
                      </a:ext>
                    </a:extLst>
                  </p:cNvPr>
                  <p:cNvSpPr/>
                  <p:nvPr/>
                </p:nvSpPr>
                <p:spPr>
                  <a:xfrm>
                    <a:off x="7537240" y="5115755"/>
                    <a:ext cx="136062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↪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CN" sz="2400" dirty="0"/>
                  </a:p>
                </p:txBody>
              </p:sp>
            </mc:Choice>
            <mc:Fallback xmlns="">
              <p:sp>
                <p:nvSpPr>
                  <p:cNvPr id="14" name="Rectangle 59">
                    <a:extLst>
                      <a:ext uri="{FF2B5EF4-FFF2-40B4-BE49-F238E27FC236}">
                        <a16:creationId xmlns:a16="http://schemas.microsoft.com/office/drawing/2014/main" id="{BCBA8ED0-3B6B-647D-E38A-A31DB839E2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7240" y="5115755"/>
                    <a:ext cx="1360629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67A2E2-9959-BFF5-847F-F559A632457B}"/>
                </a:ext>
              </a:extLst>
            </p:cNvPr>
            <p:cNvSpPr txBox="1"/>
            <p:nvPr/>
          </p:nvSpPr>
          <p:spPr>
            <a:xfrm>
              <a:off x="6260858" y="4080255"/>
              <a:ext cx="2048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4-body decay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1353AE-6E22-2050-52F9-7698205ACF8F}"/>
                </a:ext>
              </a:extLst>
            </p:cNvPr>
            <p:cNvSpPr txBox="1"/>
            <p:nvPr/>
          </p:nvSpPr>
          <p:spPr>
            <a:xfrm>
              <a:off x="6260858" y="3703723"/>
              <a:ext cx="1746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0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2-body decay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226D6B2-1A62-5348-99C9-7C53B304DF6D}"/>
              </a:ext>
            </a:extLst>
          </p:cNvPr>
          <p:cNvSpPr txBox="1"/>
          <p:nvPr/>
        </p:nvSpPr>
        <p:spPr>
          <a:xfrm>
            <a:off x="298800" y="3125151"/>
            <a:ext cx="9997934" cy="2472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700" indent="-34290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Selections:</a:t>
            </a:r>
          </a:p>
          <a:p>
            <a:pPr marL="801900" lvl="3" indent="-3429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Trigger: Level-0 + High Level Trigger (Hlt1 + Hlt2)</a:t>
            </a:r>
          </a:p>
          <a:p>
            <a:pPr marL="801900" lvl="3" indent="-3429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Offline selections: </a:t>
            </a:r>
          </a:p>
          <a:p>
            <a:pPr marL="1259100" lvl="6" indent="-34290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Boosted Decision Tree (BDT) to suppress combinatorial background</a:t>
            </a:r>
          </a:p>
          <a:p>
            <a:pPr marL="1259100" lvl="6" indent="-34290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Charmless peaking background suppressed</a:t>
            </a:r>
          </a:p>
        </p:txBody>
      </p:sp>
    </p:spTree>
    <p:extLst>
      <p:ext uri="{BB962C8B-B14F-4D97-AF65-F5344CB8AC3E}">
        <p14:creationId xmlns:p14="http://schemas.microsoft.com/office/powerpoint/2010/main" val="440289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176A-9CB2-CBCB-19EE-19DB88112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64B005-39B1-9E1F-5300-788DD360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Signal extraction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122E7-7BDB-8FC1-5F1B-7648FEB08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CD296-48FD-06F9-8D2C-145B9183B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EA3577A4-AC55-4932-3550-105132ED7E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186" y="1110706"/>
                <a:ext cx="11425324" cy="5004513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ü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sz="2800" dirty="0"/>
                  <a:t>Fit to extract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/>
                  <a:t> signals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400" dirty="0"/>
                  <a:t>1540 signal candidates, purity ~93%</a:t>
                </a:r>
                <a:endParaRPr lang="en-CN" sz="2400" dirty="0"/>
              </a:p>
            </p:txBody>
          </p:sp>
        </mc:Choice>
        <mc:Fallback xmlns="">
          <p:sp>
            <p:nvSpPr>
              <p:cNvPr id="6" name="Content Placeholder 6">
                <a:extLst>
                  <a:ext uri="{FF2B5EF4-FFF2-40B4-BE49-F238E27FC236}">
                    <a16:creationId xmlns:a16="http://schemas.microsoft.com/office/drawing/2014/main" id="{EA3577A4-AC55-4932-3550-105132ED7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86" y="1110706"/>
                <a:ext cx="11425324" cy="5004513"/>
              </a:xfrm>
              <a:prstGeom prst="rect">
                <a:avLst/>
              </a:prstGeom>
              <a:blipFill>
                <a:blip r:embed="rId2"/>
                <a:stretch>
                  <a:fillRect l="-999" t="-101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139A3F85-ED78-027B-D9DF-136D05EBF98C}"/>
              </a:ext>
            </a:extLst>
          </p:cNvPr>
          <p:cNvGrpSpPr/>
          <p:nvPr/>
        </p:nvGrpSpPr>
        <p:grpSpPr>
          <a:xfrm>
            <a:off x="6383305" y="2554695"/>
            <a:ext cx="4088255" cy="3192599"/>
            <a:chOff x="6096001" y="3451470"/>
            <a:chExt cx="4049224" cy="3162119"/>
          </a:xfrm>
        </p:grpSpPr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05016CA2-D10D-A8B7-1E76-EFD5DE0A0497}"/>
                </a:ext>
              </a:extLst>
            </p:cNvPr>
            <p:cNvGrpSpPr/>
            <p:nvPr/>
          </p:nvGrpSpPr>
          <p:grpSpPr>
            <a:xfrm>
              <a:off x="6096001" y="3451470"/>
              <a:ext cx="4049224" cy="3162119"/>
              <a:chOff x="6079547" y="2429646"/>
              <a:chExt cx="4727528" cy="3691817"/>
            </a:xfrm>
          </p:grpSpPr>
          <p:pic>
            <p:nvPicPr>
              <p:cNvPr id="24" name="Picture 17">
                <a:extLst>
                  <a:ext uri="{FF2B5EF4-FFF2-40B4-BE49-F238E27FC236}">
                    <a16:creationId xmlns:a16="http://schemas.microsoft.com/office/drawing/2014/main" id="{AC7A1AA2-DAA2-08A5-B92C-4AC66B093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9547" y="2429646"/>
                <a:ext cx="4727528" cy="3691817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15">
                    <a:extLst>
                      <a:ext uri="{FF2B5EF4-FFF2-40B4-BE49-F238E27FC236}">
                        <a16:creationId xmlns:a16="http://schemas.microsoft.com/office/drawing/2014/main" id="{0834E05A-8A50-6E23-F1E3-473C41137934}"/>
                      </a:ext>
                    </a:extLst>
                  </p:cNvPr>
                  <p:cNvSpPr txBox="1"/>
                  <p:nvPr/>
                </p:nvSpPr>
                <p:spPr>
                  <a:xfrm>
                    <a:off x="8523684" y="4216513"/>
                    <a:ext cx="2254753" cy="4937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𝒄𝒔</m:t>
                            </m:r>
                          </m:sub>
                          <m:sup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  <m:sup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</m:oMath>
                    </a14:m>
                    <a:r>
                      <a: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MU Serif" panose="02000603000000000000" pitchFamily="2" charset="0"/>
                        <a:cs typeface="Calibri" panose="020F0502020204030204" pitchFamily="34" charset="0"/>
                      </a:rPr>
                      <a:t> ?</a:t>
                    </a:r>
                  </a:p>
                </p:txBody>
              </p:sp>
            </mc:Choice>
            <mc:Fallback xmlns="">
              <p:sp>
                <p:nvSpPr>
                  <p:cNvPr id="25" name="TextBox 15">
                    <a:extLst>
                      <a:ext uri="{FF2B5EF4-FFF2-40B4-BE49-F238E27FC236}">
                        <a16:creationId xmlns:a16="http://schemas.microsoft.com/office/drawing/2014/main" id="{0834E05A-8A50-6E23-F1E3-473C411379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23684" y="4216513"/>
                    <a:ext cx="2254753" cy="49378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941" b="-23529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6F4634E9-ED34-FFF5-6B3B-A743D576B0E8}"/>
                  </a:ext>
                </a:extLst>
              </p:cNvPr>
              <p:cNvSpPr/>
              <p:nvPr/>
            </p:nvSpPr>
            <p:spPr>
              <a:xfrm>
                <a:off x="7007739" y="4033530"/>
                <a:ext cx="3200400" cy="242024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Rectangle 19">
              <a:extLst>
                <a:ext uri="{FF2B5EF4-FFF2-40B4-BE49-F238E27FC236}">
                  <a16:creationId xmlns:a16="http://schemas.microsoft.com/office/drawing/2014/main" id="{EAA0955E-8588-BFDB-8A0B-D94C33239281}"/>
                </a:ext>
              </a:extLst>
            </p:cNvPr>
            <p:cNvSpPr/>
            <p:nvPr/>
          </p:nvSpPr>
          <p:spPr>
            <a:xfrm rot="16200000">
              <a:off x="6706103" y="4489327"/>
              <a:ext cx="2134814" cy="807064"/>
            </a:xfrm>
            <a:prstGeom prst="rect">
              <a:avLst/>
            </a:prstGeom>
            <a:noFill/>
            <a:ln w="28575">
              <a:solidFill>
                <a:srgbClr val="08569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15">
                  <a:extLst>
                    <a:ext uri="{FF2B5EF4-FFF2-40B4-BE49-F238E27FC236}">
                      <a16:creationId xmlns:a16="http://schemas.microsoft.com/office/drawing/2014/main" id="{367A2A21-C40C-EB1F-660A-0D129969BDA0}"/>
                    </a:ext>
                  </a:extLst>
                </p:cNvPr>
                <p:cNvSpPr txBox="1"/>
                <p:nvPr/>
              </p:nvSpPr>
              <p:spPr>
                <a:xfrm>
                  <a:off x="8120612" y="3580603"/>
                  <a:ext cx="1931242" cy="455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  <m:t>𝒔𝑱</m:t>
                            </m:r>
                          </m:sub>
                          <m:sup>
                            <m: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  <m:t>∗−</m:t>
                            </m:r>
                          </m:sup>
                        </m:sSubSup>
                        <m:r>
                          <a:rPr lang="en-US" altLang="zh-CN" sz="20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  <m:sup>
                            <m:r>
                              <a:rPr lang="en-US" altLang="zh-CN" sz="2000" b="1" i="1" smtClean="0">
                                <a:solidFill>
                                  <a:srgbClr val="08569C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</m:oMath>
                    </m:oMathPara>
                  </a14:m>
                  <a:endParaRPr lang="en-GB" sz="2000" b="1" dirty="0">
                    <a:solidFill>
                      <a:srgbClr val="08569C"/>
                    </a:solidFill>
                    <a:latin typeface="Calibri" panose="020F0502020204030204" pitchFamily="34" charset="0"/>
                    <a:ea typeface="CMU Serif" panose="02000603000000000000" pitchFamily="2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15">
                  <a:extLst>
                    <a:ext uri="{FF2B5EF4-FFF2-40B4-BE49-F238E27FC236}">
                      <a16:creationId xmlns:a16="http://schemas.microsoft.com/office/drawing/2014/main" id="{39EEDC3D-63EB-8F50-221D-E0A237F25E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0612" y="3580603"/>
                  <a:ext cx="1931242" cy="455317"/>
                </a:xfrm>
                <a:prstGeom prst="rect">
                  <a:avLst/>
                </a:prstGeom>
                <a:blipFill>
                  <a:blip r:embed="rId6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CFB9ABC-E497-3CB1-279B-081B1F265BBC}"/>
              </a:ext>
            </a:extLst>
          </p:cNvPr>
          <p:cNvGrpSpPr/>
          <p:nvPr/>
        </p:nvGrpSpPr>
        <p:grpSpPr>
          <a:xfrm>
            <a:off x="1501708" y="2136251"/>
            <a:ext cx="3908206" cy="3764526"/>
            <a:chOff x="1453090" y="3005994"/>
            <a:chExt cx="3725741" cy="3588769"/>
          </a:xfrm>
        </p:grpSpPr>
        <p:grpSp>
          <p:nvGrpSpPr>
            <p:cNvPr id="28" name="组合 79">
              <a:extLst>
                <a:ext uri="{FF2B5EF4-FFF2-40B4-BE49-F238E27FC236}">
                  <a16:creationId xmlns:a16="http://schemas.microsoft.com/office/drawing/2014/main" id="{4E7303B4-146D-EF10-0C51-8315625C79F1}"/>
                </a:ext>
              </a:extLst>
            </p:cNvPr>
            <p:cNvGrpSpPr/>
            <p:nvPr/>
          </p:nvGrpSpPr>
          <p:grpSpPr>
            <a:xfrm>
              <a:off x="1453090" y="3300535"/>
              <a:ext cx="3725741" cy="3294228"/>
              <a:chOff x="1118419" y="2019584"/>
              <a:chExt cx="3664409" cy="3240000"/>
            </a:xfrm>
          </p:grpSpPr>
          <p:pic>
            <p:nvPicPr>
              <p:cNvPr id="31" name="Picture 11">
                <a:extLst>
                  <a:ext uri="{FF2B5EF4-FFF2-40B4-BE49-F238E27FC236}">
                    <a16:creationId xmlns:a16="http://schemas.microsoft.com/office/drawing/2014/main" id="{3C6A41CB-B7DE-55F3-E6C9-685E5DAC7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8419" y="2019584"/>
                <a:ext cx="3664409" cy="3240000"/>
              </a:xfrm>
              <a:prstGeom prst="rect">
                <a:avLst/>
              </a:prstGeom>
            </p:spPr>
          </p:pic>
          <p:sp>
            <p:nvSpPr>
              <p:cNvPr id="30" name="矩形 81">
                <a:extLst>
                  <a:ext uri="{FF2B5EF4-FFF2-40B4-BE49-F238E27FC236}">
                    <a16:creationId xmlns:a16="http://schemas.microsoft.com/office/drawing/2014/main" id="{EC448352-43D2-CBD4-14EB-801AAA78A397}"/>
                  </a:ext>
                </a:extLst>
              </p:cNvPr>
              <p:cNvSpPr/>
              <p:nvPr/>
            </p:nvSpPr>
            <p:spPr>
              <a:xfrm>
                <a:off x="4114800" y="2349795"/>
                <a:ext cx="393405" cy="412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596E77-E04A-5579-BA79-2B668F9B14C3}"/>
                </a:ext>
              </a:extLst>
            </p:cNvPr>
            <p:cNvSpPr txBox="1"/>
            <p:nvPr/>
          </p:nvSpPr>
          <p:spPr>
            <a:xfrm>
              <a:off x="2098857" y="3005994"/>
              <a:ext cx="1892172" cy="44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N" sz="2400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Signal region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18A30E-AAF2-1AFB-AD20-F5A49DEAE8CA}"/>
                  </a:ext>
                </a:extLst>
              </p:cNvPr>
              <p:cNvSpPr txBox="1"/>
              <p:nvPr/>
            </p:nvSpPr>
            <p:spPr>
              <a:xfrm>
                <a:off x="6004751" y="5886412"/>
                <a:ext cx="5108606" cy="473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Dalitz plot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𝑆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signals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18A30E-AAF2-1AFB-AD20-F5A49DEAE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751" y="5886412"/>
                <a:ext cx="5108606" cy="473656"/>
              </a:xfrm>
              <a:prstGeom prst="rect">
                <a:avLst/>
              </a:prstGeom>
              <a:blipFill>
                <a:blip r:embed="rId8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487A245-7647-9591-9828-E6FEC05DACD8}"/>
              </a:ext>
            </a:extLst>
          </p:cNvPr>
          <p:cNvSpPr txBox="1"/>
          <p:nvPr/>
        </p:nvSpPr>
        <p:spPr>
          <a:xfrm>
            <a:off x="1035208" y="5892408"/>
            <a:ext cx="462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L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Invariant-mass fit</a:t>
            </a:r>
            <a:endParaRPr lang="en-CN" sz="2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954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4B25F67-4E8E-6D65-E99C-4821281EB034}"/>
              </a:ext>
            </a:extLst>
          </p:cNvPr>
          <p:cNvGrpSpPr/>
          <p:nvPr/>
        </p:nvGrpSpPr>
        <p:grpSpPr>
          <a:xfrm>
            <a:off x="3821008" y="939517"/>
            <a:ext cx="8348920" cy="2489483"/>
            <a:chOff x="3914755" y="852652"/>
            <a:chExt cx="8348920" cy="2489483"/>
          </a:xfrm>
        </p:grpSpPr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89717E11-BC09-5F29-8541-BF0131109EDF}"/>
                </a:ext>
              </a:extLst>
            </p:cNvPr>
            <p:cNvSpPr/>
            <p:nvPr/>
          </p:nvSpPr>
          <p:spPr>
            <a:xfrm>
              <a:off x="3914755" y="852652"/>
              <a:ext cx="8274169" cy="2387631"/>
            </a:xfrm>
            <a:prstGeom prst="roundRect">
              <a:avLst/>
            </a:prstGeom>
            <a:solidFill>
              <a:srgbClr val="F0F0F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2A825A2E-7E1C-EF59-DB21-1528AB3E50AC}"/>
                </a:ext>
              </a:extLst>
            </p:cNvPr>
            <p:cNvSpPr txBox="1">
              <a:spLocks/>
            </p:cNvSpPr>
            <p:nvPr/>
          </p:nvSpPr>
          <p:spPr>
            <a:xfrm>
              <a:off x="3983221" y="954504"/>
              <a:ext cx="8280454" cy="23876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ü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GB" dirty="0">
                  <a:ea typeface="Microsoft YaHei" panose="020B0503020204020204" pitchFamily="34" charset="-122"/>
                </a:rPr>
                <a:t>Signal PDF constructed with coherent sum of resonances</a:t>
              </a:r>
            </a:p>
            <a:p>
              <a:pPr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GB" dirty="0">
                  <a:ea typeface="Microsoft YaHei" panose="020B0503020204020204" pitchFamily="34" charset="-122"/>
                </a:rPr>
                <a:t>Efficiency variation across the Dalitz space corrected using simulation</a:t>
              </a:r>
              <a:endParaRPr 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4DF861A-A92F-6A72-9C70-8FAB6203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Amplitude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084EA-330D-F5A9-591A-F6318656F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4C15A-2C9B-E1B8-3292-D60C5858F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25" name="直接连接符 74">
            <a:extLst>
              <a:ext uri="{FF2B5EF4-FFF2-40B4-BE49-F238E27FC236}">
                <a16:creationId xmlns:a16="http://schemas.microsoft.com/office/drawing/2014/main" id="{C0D3190D-59CA-D418-8B38-C1958C78C8B7}"/>
              </a:ext>
            </a:extLst>
          </p:cNvPr>
          <p:cNvCxnSpPr>
            <a:cxnSpLocks/>
          </p:cNvCxnSpPr>
          <p:nvPr/>
        </p:nvCxnSpPr>
        <p:spPr>
          <a:xfrm>
            <a:off x="528706" y="867990"/>
            <a:ext cx="243302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Diagram 5">
            <a:extLst>
              <a:ext uri="{FF2B5EF4-FFF2-40B4-BE49-F238E27FC236}">
                <a16:creationId xmlns:a16="http://schemas.microsoft.com/office/drawing/2014/main" id="{52F68017-E4CC-EB96-F37A-78A28EE368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8669157"/>
              </p:ext>
            </p:extLst>
          </p:nvPr>
        </p:nvGraphicFramePr>
        <p:xfrm>
          <a:off x="370673" y="969770"/>
          <a:ext cx="3163897" cy="5575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TextBox 8">
            <a:extLst>
              <a:ext uri="{FF2B5EF4-FFF2-40B4-BE49-F238E27FC236}">
                <a16:creationId xmlns:a16="http://schemas.microsoft.com/office/drawing/2014/main" id="{EEA60CFB-9932-1D51-D342-49D296116291}"/>
              </a:ext>
            </a:extLst>
          </p:cNvPr>
          <p:cNvSpPr txBox="1"/>
          <p:nvPr/>
        </p:nvSpPr>
        <p:spPr>
          <a:xfrm>
            <a:off x="8275329" y="2940211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CN" sz="2000" dirty="0">
              <a:latin typeface="+mn-ea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1" name="Group 49">
            <a:extLst>
              <a:ext uri="{FF2B5EF4-FFF2-40B4-BE49-F238E27FC236}">
                <a16:creationId xmlns:a16="http://schemas.microsoft.com/office/drawing/2014/main" id="{C250AE6C-98C0-A39E-D88E-99784EF768FF}"/>
              </a:ext>
            </a:extLst>
          </p:cNvPr>
          <p:cNvGrpSpPr/>
          <p:nvPr/>
        </p:nvGrpSpPr>
        <p:grpSpPr>
          <a:xfrm>
            <a:off x="3821007" y="5966295"/>
            <a:ext cx="8274169" cy="516737"/>
            <a:chOff x="3312458" y="6180733"/>
            <a:chExt cx="8873013" cy="516737"/>
          </a:xfrm>
          <a:solidFill>
            <a:srgbClr val="F0F0F0"/>
          </a:solidFill>
        </p:grpSpPr>
        <p:sp>
          <p:nvSpPr>
            <p:cNvPr id="43" name="Rounded Rectangle 46">
              <a:extLst>
                <a:ext uri="{FF2B5EF4-FFF2-40B4-BE49-F238E27FC236}">
                  <a16:creationId xmlns:a16="http://schemas.microsoft.com/office/drawing/2014/main" id="{1AB6A6B7-E7D5-F103-B312-7349C6CD7C5C}"/>
                </a:ext>
              </a:extLst>
            </p:cNvPr>
            <p:cNvSpPr/>
            <p:nvPr/>
          </p:nvSpPr>
          <p:spPr>
            <a:xfrm>
              <a:off x="3312458" y="6197422"/>
              <a:ext cx="8873013" cy="497462"/>
            </a:xfrm>
            <a:prstGeom prst="roundRect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2" name="TextBox 45">
              <a:extLst>
                <a:ext uri="{FF2B5EF4-FFF2-40B4-BE49-F238E27FC236}">
                  <a16:creationId xmlns:a16="http://schemas.microsoft.com/office/drawing/2014/main" id="{F6019ACE-A378-951D-283D-2ED266CDEB6B}"/>
                </a:ext>
              </a:extLst>
            </p:cNvPr>
            <p:cNvSpPr txBox="1"/>
            <p:nvPr/>
          </p:nvSpPr>
          <p:spPr>
            <a:xfrm>
              <a:off x="3385880" y="6180733"/>
              <a:ext cx="7743070" cy="51673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28600" lvl="0" indent="-228600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Mass (</a:t>
              </a:r>
              <a:r>
                <a:rPr lang="en-US" altLang="zh-CN" sz="2400" i="1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m</a:t>
              </a:r>
              <a:r>
                <a:rPr lang="en-US" altLang="zh-CN" sz="24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), width (</a:t>
              </a:r>
              <a:r>
                <a:rPr lang="el-GR" altLang="zh-CN" sz="2400" i="1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Γ</a:t>
              </a:r>
              <a:r>
                <a:rPr lang="en-US" altLang="zh-CN" sz="24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), fit fraction (FF), spin-parity …</a:t>
              </a:r>
              <a:endParaRPr lang="en-US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48">
            <a:extLst>
              <a:ext uri="{FF2B5EF4-FFF2-40B4-BE49-F238E27FC236}">
                <a16:creationId xmlns:a16="http://schemas.microsoft.com/office/drawing/2014/main" id="{A46EBDA3-403D-897F-022B-FDC7820CC079}"/>
              </a:ext>
            </a:extLst>
          </p:cNvPr>
          <p:cNvGrpSpPr/>
          <p:nvPr/>
        </p:nvGrpSpPr>
        <p:grpSpPr>
          <a:xfrm>
            <a:off x="3821007" y="3431801"/>
            <a:ext cx="8274169" cy="2378943"/>
            <a:chOff x="3341936" y="3752951"/>
            <a:chExt cx="8274169" cy="2378943"/>
          </a:xfrm>
        </p:grpSpPr>
        <p:sp>
          <p:nvSpPr>
            <p:cNvPr id="38" name="Rounded Rectangle 43">
              <a:extLst>
                <a:ext uri="{FF2B5EF4-FFF2-40B4-BE49-F238E27FC236}">
                  <a16:creationId xmlns:a16="http://schemas.microsoft.com/office/drawing/2014/main" id="{8470FAAA-2D55-A2D0-AB1A-9870F9392807}"/>
                </a:ext>
              </a:extLst>
            </p:cNvPr>
            <p:cNvSpPr/>
            <p:nvPr/>
          </p:nvSpPr>
          <p:spPr>
            <a:xfrm>
              <a:off x="3341936" y="3752951"/>
              <a:ext cx="8274169" cy="2378943"/>
            </a:xfrm>
            <a:prstGeom prst="roundRect">
              <a:avLst/>
            </a:prstGeom>
            <a:solidFill>
              <a:srgbClr val="F0F0F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9" name="Content Placeholder 6">
              <a:extLst>
                <a:ext uri="{FF2B5EF4-FFF2-40B4-BE49-F238E27FC236}">
                  <a16:creationId xmlns:a16="http://schemas.microsoft.com/office/drawing/2014/main" id="{DD3E1276-009C-7BD4-C526-7E13F2FBFDC6}"/>
                </a:ext>
              </a:extLst>
            </p:cNvPr>
            <p:cNvSpPr txBox="1">
              <a:spLocks/>
            </p:cNvSpPr>
            <p:nvPr/>
          </p:nvSpPr>
          <p:spPr>
            <a:xfrm>
              <a:off x="3378442" y="3894110"/>
              <a:ext cx="7824693" cy="165003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ü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ea typeface="Microsoft YaHei" panose="020B0503020204020204" pitchFamily="34" charset="-122"/>
                </a:rPr>
                <a:t>Background distribution modelled from sideband data, included in the total PDF</a:t>
              </a:r>
            </a:p>
            <a:p>
              <a:pPr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dirty="0" err="1">
                  <a:ea typeface="Microsoft YaHei" panose="020B0503020204020204" pitchFamily="34" charset="-122"/>
                </a:rPr>
                <a:t>Unbinned</a:t>
              </a:r>
              <a:r>
                <a:rPr lang="en-US" dirty="0">
                  <a:ea typeface="Microsoft YaHei" panose="020B0503020204020204" pitchFamily="34" charset="-122"/>
                </a:rPr>
                <a:t> maximum-likelihood fit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2F24725-18E5-C346-CFC6-3831992422C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70" t="16785" r="16888" b="43873"/>
          <a:stretch>
            <a:fillRect/>
          </a:stretch>
        </p:blipFill>
        <p:spPr>
          <a:xfrm>
            <a:off x="4642075" y="2240572"/>
            <a:ext cx="6647394" cy="1035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84655E2-E2D5-510E-718E-F6EC67B980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36" t="61610" r="15876"/>
          <a:stretch>
            <a:fillRect/>
          </a:stretch>
        </p:blipFill>
        <p:spPr>
          <a:xfrm>
            <a:off x="4154589" y="4836197"/>
            <a:ext cx="7797923" cy="11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7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标题 5">
                <a:extLst>
                  <a:ext uri="{FF2B5EF4-FFF2-40B4-BE49-F238E27FC236}">
                    <a16:creationId xmlns:a16="http://schemas.microsoft.com/office/drawing/2014/main" id="{46EC7C72-B426-4B75-A3B9-6BC1975549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5" y="210809"/>
                <a:ext cx="12654815" cy="603883"/>
              </a:xfrm>
            </p:spPr>
            <p:txBody>
              <a:bodyPr/>
              <a:lstStyle/>
              <a:p>
                <a:r>
                  <a:rPr lang="en-US" altLang="zh-CN" dirty="0"/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US" altLang="zh-CN" dirty="0"/>
                  <a:t>, no evidence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标题 5">
                <a:extLst>
                  <a:ext uri="{FF2B5EF4-FFF2-40B4-BE49-F238E27FC236}">
                    <a16:creationId xmlns:a16="http://schemas.microsoft.com/office/drawing/2014/main" id="{46EC7C72-B426-4B75-A3B9-6BC197554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5" y="210809"/>
                <a:ext cx="12654815" cy="603883"/>
              </a:xfrm>
              <a:blipFill>
                <a:blip r:embed="rId3"/>
                <a:stretch>
                  <a:fillRect l="-1403" t="-22449" b="-34694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23F740B2-FF91-395A-4558-19BB00E2271C}"/>
              </a:ext>
            </a:extLst>
          </p:cNvPr>
          <p:cNvGrpSpPr/>
          <p:nvPr/>
        </p:nvGrpSpPr>
        <p:grpSpPr>
          <a:xfrm>
            <a:off x="0" y="1704050"/>
            <a:ext cx="5238415" cy="2545166"/>
            <a:chOff x="299185" y="1552761"/>
            <a:chExt cx="5478975" cy="266204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1490577-1BAF-971F-A0F7-26A70BEC6B59}"/>
                </a:ext>
              </a:extLst>
            </p:cNvPr>
            <p:cNvGrpSpPr/>
            <p:nvPr/>
          </p:nvGrpSpPr>
          <p:grpSpPr>
            <a:xfrm>
              <a:off x="299185" y="1552761"/>
              <a:ext cx="5478975" cy="2662046"/>
              <a:chOff x="354249" y="1800954"/>
              <a:chExt cx="4912468" cy="23868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7C8F5D6-D36F-953A-C06E-EDE95777FA79}"/>
                  </a:ext>
                </a:extLst>
              </p:cNvPr>
              <p:cNvGrpSpPr/>
              <p:nvPr/>
            </p:nvGrpSpPr>
            <p:grpSpPr>
              <a:xfrm>
                <a:off x="354249" y="1800954"/>
                <a:ext cx="4912468" cy="2386800"/>
                <a:chOff x="508704" y="3880125"/>
                <a:chExt cx="4912468" cy="2386800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8FA0914-5CA0-1028-5B40-57B66E6B3F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8704" y="3880125"/>
                  <a:ext cx="2456234" cy="2386800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7FF64D1C-030F-39B2-A2BA-A3738C5D1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64938" y="3880125"/>
                  <a:ext cx="2456234" cy="238680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A4F3685-2027-E4EB-6843-D669447AD43B}"/>
                      </a:ext>
                    </a:extLst>
                  </p:cNvPr>
                  <p:cNvSpPr txBox="1"/>
                  <p:nvPr/>
                </p:nvSpPr>
                <p:spPr>
                  <a:xfrm>
                    <a:off x="3365915" y="2005388"/>
                    <a:ext cx="1237206" cy="38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（"/>
                                  <m:endChr m:val="）"/>
                                  <m:ctrlPr>
                                    <a:rPr lang="zh-CN" alt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A4F3685-2027-E4EB-6843-D669447AD4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5915" y="2005388"/>
                    <a:ext cx="1237206" cy="38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7143"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7A304FD-FD39-21BF-8EC5-2ABB0330DD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32078" y="2481645"/>
                <a:ext cx="161685" cy="111717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05760A-BDB0-A337-EDB5-E1A832B53C41}"/>
                </a:ext>
              </a:extLst>
            </p:cNvPr>
            <p:cNvSpPr txBox="1"/>
            <p:nvPr/>
          </p:nvSpPr>
          <p:spPr>
            <a:xfrm>
              <a:off x="753149" y="1788730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LHCb</a:t>
              </a:r>
            </a:p>
            <a:p>
              <a:r>
                <a: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fb</a:t>
              </a:r>
              <a:r>
                <a:rPr lang="en-CN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C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6AC9E8AB-F4F0-BA13-E43D-687A42848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677D10EE-54B6-F8F8-63BB-434D2638F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5F958D-3602-154C-73FE-3C0CB832B5E3}"/>
                  </a:ext>
                </a:extLst>
              </p:cNvPr>
              <p:cNvSpPr txBox="1"/>
              <p:nvPr/>
            </p:nvSpPr>
            <p:spPr>
              <a:xfrm>
                <a:off x="5123074" y="1586728"/>
                <a:ext cx="7284484" cy="3049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PL" sz="28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✓</a:t>
                </a:r>
                <a:r>
                  <a:rPr lang="en-PL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P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observed (</a:t>
                </a:r>
                <a:r>
                  <a:rPr lang="en-P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5.3</a:t>
                </a:r>
                <a:r>
                  <a:rPr lang="el-G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l-G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800100" lvl="1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a new decay mode</a:t>
                </a:r>
              </a:p>
              <a:p>
                <a:pPr marL="800100" lvl="1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and width consistent with discovery channel</a:t>
                </a:r>
              </a:p>
              <a:p>
                <a:pPr>
                  <a:lnSpc>
                    <a:spcPct val="110000"/>
                  </a:lnSpc>
                </a:pPr>
                <a:r>
                  <a:rPr lang="en-P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✗</a:t>
                </a:r>
                <a:r>
                  <a:rPr lang="en-PL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P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:r>
                  <a:rPr lang="en-P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no significant signal</a:t>
                </a:r>
              </a:p>
              <a:p>
                <a:pPr marL="800100" lvl="1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Models with/without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show no significant improvement in likelihood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value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5F958D-3602-154C-73FE-3C0CB832B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074" y="1586728"/>
                <a:ext cx="7284484" cy="3049425"/>
              </a:xfrm>
              <a:prstGeom prst="rect">
                <a:avLst/>
              </a:prstGeom>
              <a:blipFill>
                <a:blip r:embed="rId10"/>
                <a:stretch>
                  <a:fillRect l="-1742" t="-1653" b="-3719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769899-7EE2-A9A0-7CA8-520C8B25BAFF}"/>
                  </a:ext>
                </a:extLst>
              </p:cNvPr>
              <p:cNvSpPr txBox="1"/>
              <p:nvPr/>
            </p:nvSpPr>
            <p:spPr>
              <a:xfrm>
                <a:off x="1878330" y="5173092"/>
                <a:ext cx="8435340" cy="470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i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the absence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 dirty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sz="2400" b="0" i="1" dirty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GB" sz="2400" i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consistent with isospin invariance?</a:t>
                </a:r>
                <a:endParaRPr lang="en-PL" sz="2400" i="1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769899-7EE2-A9A0-7CA8-520C8B25B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330" y="5173092"/>
                <a:ext cx="8435340" cy="470193"/>
              </a:xfrm>
              <a:prstGeom prst="rect">
                <a:avLst/>
              </a:prstGeom>
              <a:blipFill>
                <a:blip r:embed="rId11"/>
                <a:stretch>
                  <a:fillRect l="-1051" t="-7895" b="-26316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379C4EB-50DC-35BB-94D7-BC0087EE4AA6}"/>
              </a:ext>
            </a:extLst>
          </p:cNvPr>
          <p:cNvSpPr txBox="1"/>
          <p:nvPr/>
        </p:nvSpPr>
        <p:spPr>
          <a:xfrm>
            <a:off x="0" y="6180224"/>
            <a:ext cx="3369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134 (2025) 101901</a:t>
            </a:r>
            <a:endParaRPr lang="en-CN" sz="1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37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">
            <a:extLst>
              <a:ext uri="{FF2B5EF4-FFF2-40B4-BE49-F238E27FC236}">
                <a16:creationId xmlns:a16="http://schemas.microsoft.com/office/drawing/2014/main" id="{46EC7C72-B426-4B75-A3B9-6BC19755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5" y="210809"/>
            <a:ext cx="12654815" cy="590931"/>
          </a:xfrm>
        </p:spPr>
        <p:txBody>
          <a:bodyPr/>
          <a:lstStyle/>
          <a:p>
            <a:r>
              <a:rPr lang="en-US" altLang="zh-CN" dirty="0"/>
              <a:t>Test for isospin invariance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12983A-DFD6-EFC1-9424-22825EE8F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ED4698F1-B4F9-D806-A4DA-ECDCA5878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09EAB7-D290-4D1F-6E86-8D0809CD963D}"/>
              </a:ext>
            </a:extLst>
          </p:cNvPr>
          <p:cNvGrpSpPr/>
          <p:nvPr/>
        </p:nvGrpSpPr>
        <p:grpSpPr>
          <a:xfrm>
            <a:off x="4718500" y="2982109"/>
            <a:ext cx="6143575" cy="1426392"/>
            <a:chOff x="5037798" y="2906236"/>
            <a:chExt cx="6143575" cy="14263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44F03F8-3A55-B251-870E-15E4B412E058}"/>
                </a:ext>
              </a:extLst>
            </p:cNvPr>
            <p:cNvGrpSpPr/>
            <p:nvPr/>
          </p:nvGrpSpPr>
          <p:grpSpPr>
            <a:xfrm>
              <a:off x="5037798" y="3612628"/>
              <a:ext cx="6143575" cy="720000"/>
              <a:chOff x="8010027" y="4059527"/>
              <a:chExt cx="6143575" cy="720000"/>
            </a:xfrm>
          </p:grpSpPr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810DAE8C-DC88-D7F7-7D38-223A2DF296F5}"/>
                  </a:ext>
                </a:extLst>
              </p:cNvPr>
              <p:cNvSpPr/>
              <p:nvPr/>
            </p:nvSpPr>
            <p:spPr>
              <a:xfrm>
                <a:off x="8010027" y="4059527"/>
                <a:ext cx="5702512" cy="720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44144F5F-EAB3-0696-3F7B-810E07ED517A}"/>
                      </a:ext>
                    </a:extLst>
                  </p:cNvPr>
                  <p:cNvSpPr txBox="1"/>
                  <p:nvPr/>
                </p:nvSpPr>
                <p:spPr>
                  <a:xfrm>
                    <a:off x="8354272" y="4199659"/>
                    <a:ext cx="5799330" cy="4397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𝑐𝑠</m:t>
                            </m:r>
                            <m:r>
                              <a:rPr lang="en-US" sz="22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∗0</m:t>
                            </m:r>
                          </m:sup>
                        </m:sSubSup>
                      </m:oMath>
                    </a14:m>
                    <a:r>
                      <a:rPr lang="en-US" sz="2200" dirty="0">
                        <a:solidFill>
                          <a:srgbClr val="06569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 consistent with isospin invariance</a:t>
                    </a:r>
                    <a:endParaRPr lang="en-CN" sz="2200" dirty="0">
                      <a:solidFill>
                        <a:srgbClr val="06569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44144F5F-EAB3-0696-3F7B-810E07ED51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54272" y="4199659"/>
                    <a:ext cx="5799330" cy="43973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18" t="-5556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78E802-7112-2777-15E8-006AD803C37B}"/>
                </a:ext>
              </a:extLst>
            </p:cNvPr>
            <p:cNvGrpSpPr/>
            <p:nvPr/>
          </p:nvGrpSpPr>
          <p:grpSpPr>
            <a:xfrm>
              <a:off x="5037798" y="2906236"/>
              <a:ext cx="6043578" cy="720000"/>
              <a:chOff x="178043" y="2311301"/>
              <a:chExt cx="6043578" cy="745200"/>
            </a:xfrm>
          </p:grpSpPr>
          <p:sp>
            <p:nvSpPr>
              <p:cNvPr id="2" name="Rectangle 10">
                <a:extLst>
                  <a:ext uri="{FF2B5EF4-FFF2-40B4-BE49-F238E27FC236}">
                    <a16:creationId xmlns:a16="http://schemas.microsoft.com/office/drawing/2014/main" id="{28DDCBF9-F26A-559B-A42B-681759078FA7}"/>
                  </a:ext>
                </a:extLst>
              </p:cNvPr>
              <p:cNvSpPr/>
              <p:nvPr/>
            </p:nvSpPr>
            <p:spPr>
              <a:xfrm>
                <a:off x="178043" y="2311301"/>
                <a:ext cx="5702512" cy="745200"/>
              </a:xfrm>
              <a:prstGeom prst="rect">
                <a:avLst/>
              </a:prstGeom>
              <a:solidFill>
                <a:srgbClr val="FFCBCC">
                  <a:alpha val="50000"/>
                </a:srgb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4053E2FB-DA96-9AEF-2B8E-DCB848C3C666}"/>
                      </a:ext>
                    </a:extLst>
                  </p:cNvPr>
                  <p:cNvSpPr txBox="1"/>
                  <p:nvPr/>
                </p:nvSpPr>
                <p:spPr>
                  <a:xfrm>
                    <a:off x="207251" y="2438291"/>
                    <a:ext cx="6014370" cy="4592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𝑐𝑠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∗0</m:t>
                            </m:r>
                          </m:sup>
                        </m:sSubSup>
                      </m:oMath>
                    </a14:m>
                    <a:r>
                      <a:rPr lang="en-US" sz="2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 i</a:t>
                    </a:r>
                    <a:r>
                      <a:rPr lang="en-CN" sz="22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ndicate </a:t>
                    </a:r>
                    <a:r>
                      <a:rPr lang="en-CN" sz="2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 violation of </a:t>
                    </a:r>
                    <a:r>
                      <a:rPr lang="en-CN" sz="22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isospin invariance</a:t>
                    </a:r>
                    <a:endParaRPr lang="en-CN" sz="22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4053E2FB-DA96-9AEF-2B8E-DCB848C3C6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7251" y="2438291"/>
                    <a:ext cx="6014370" cy="45924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5556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5A2E084-2A41-8B56-EF4C-D702542963AD}"/>
                  </a:ext>
                </a:extLst>
              </p:cNvPr>
              <p:cNvSpPr txBox="1"/>
              <p:nvPr/>
            </p:nvSpPr>
            <p:spPr>
              <a:xfrm>
                <a:off x="4718500" y="4698488"/>
                <a:ext cx="7591854" cy="1320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𝒄𝒔</m:t>
                        </m:r>
                        <m:r>
                          <a:rPr lang="en-US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sz="20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sz="2000" b="1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sz="2000" b="1" i="1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show very different behaviour under isospin symmetry</a:t>
                </a:r>
                <a:endParaRPr lang="en-US" sz="20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structure may arise from kinematic effects or as a genuine state does not have a definite isospin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5A2E084-2A41-8B56-EF4C-D70254296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500" y="4698488"/>
                <a:ext cx="7591854" cy="1320618"/>
              </a:xfrm>
              <a:prstGeom prst="rect">
                <a:avLst/>
              </a:prstGeom>
              <a:blipFill>
                <a:blip r:embed="rId7"/>
                <a:stretch>
                  <a:fillRect l="-835" b="-7692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FCA0D50-826C-C3CD-13C7-F6C5F47A6D01}"/>
              </a:ext>
            </a:extLst>
          </p:cNvPr>
          <p:cNvGrpSpPr/>
          <p:nvPr/>
        </p:nvGrpSpPr>
        <p:grpSpPr>
          <a:xfrm>
            <a:off x="438240" y="2712624"/>
            <a:ext cx="3839198" cy="3388443"/>
            <a:chOff x="438240" y="2742120"/>
            <a:chExt cx="3839198" cy="33884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AD0CF9-5E13-B26B-46E1-C0F74713A5EC}"/>
                </a:ext>
              </a:extLst>
            </p:cNvPr>
            <p:cNvGrpSpPr/>
            <p:nvPr/>
          </p:nvGrpSpPr>
          <p:grpSpPr>
            <a:xfrm>
              <a:off x="438240" y="2742120"/>
              <a:ext cx="3839198" cy="3388443"/>
              <a:chOff x="438240" y="2761784"/>
              <a:chExt cx="3839198" cy="338844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159C5AC-553E-3E00-3A88-C8A52EB121DD}"/>
                  </a:ext>
                </a:extLst>
              </p:cNvPr>
              <p:cNvGrpSpPr/>
              <p:nvPr/>
            </p:nvGrpSpPr>
            <p:grpSpPr>
              <a:xfrm>
                <a:off x="438240" y="2761784"/>
                <a:ext cx="3839198" cy="3388443"/>
                <a:chOff x="7381703" y="2831686"/>
                <a:chExt cx="3940530" cy="3477877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2E737E7-66E4-ECE8-3CED-AE3A60F3DC62}"/>
                    </a:ext>
                  </a:extLst>
                </p:cNvPr>
                <p:cNvGrpSpPr/>
                <p:nvPr/>
              </p:nvGrpSpPr>
              <p:grpSpPr>
                <a:xfrm>
                  <a:off x="7381703" y="2831686"/>
                  <a:ext cx="3940530" cy="3477877"/>
                  <a:chOff x="7244649" y="2839715"/>
                  <a:chExt cx="3940530" cy="3477877"/>
                </a:xfrm>
              </p:grpSpPr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F6622FF0-061C-C165-1940-C5D73229DF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r="3913"/>
                  <a:stretch>
                    <a:fillRect/>
                  </a:stretch>
                </p:blipFill>
                <p:spPr>
                  <a:xfrm>
                    <a:off x="7244649" y="2839715"/>
                    <a:ext cx="3940530" cy="3477877"/>
                  </a:xfrm>
                  <a:prstGeom prst="rect">
                    <a:avLst/>
                  </a:prstGeom>
                </p:spPr>
              </p:pic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942DBFF5-A99B-48FF-9DE5-ECE568CF2544}"/>
                      </a:ext>
                    </a:extLst>
                  </p:cNvPr>
                  <p:cNvSpPr/>
                  <p:nvPr/>
                </p:nvSpPr>
                <p:spPr>
                  <a:xfrm>
                    <a:off x="9650565" y="3765521"/>
                    <a:ext cx="1427035" cy="5896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N"/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817A018-9EEF-29CE-D2AA-BC44734DF4C3}"/>
                    </a:ext>
                  </a:extLst>
                </p:cNvPr>
                <p:cNvSpPr txBox="1"/>
                <p:nvPr/>
              </p:nvSpPr>
              <p:spPr>
                <a:xfrm>
                  <a:off x="7792842" y="5158095"/>
                  <a:ext cx="537445" cy="4438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LHCb</a:t>
                  </a:r>
                </a:p>
                <a:p>
                  <a:r>
                    <a:rPr lang="en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 fb</a:t>
                  </a:r>
                  <a:r>
                    <a:rPr lang="en-CN" sz="14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endParaRPr lang="en-CN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4B4C2916-DB63-BA1B-DEAB-F627D7F1EEB6}"/>
                  </a:ext>
                </a:extLst>
              </p:cNvPr>
              <p:cNvSpPr/>
              <p:nvPr/>
            </p:nvSpPr>
            <p:spPr>
              <a:xfrm>
                <a:off x="2506860" y="4579725"/>
                <a:ext cx="1584520" cy="72456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0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7E172E6D-E128-409A-912A-FCA971CC35A0}"/>
                </a:ext>
              </a:extLst>
            </p:cNvPr>
            <p:cNvSpPr/>
            <p:nvPr/>
          </p:nvSpPr>
          <p:spPr>
            <a:xfrm>
              <a:off x="746094" y="3248734"/>
              <a:ext cx="1675464" cy="1140104"/>
            </a:xfrm>
            <a:prstGeom prst="rect">
              <a:avLst/>
            </a:prstGeom>
            <a:solidFill>
              <a:srgbClr val="FFCBCC">
                <a:alpha val="2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98FDA0-4BE9-B2C8-AA67-28C0FBD73507}"/>
                  </a:ext>
                </a:extLst>
              </p:cNvPr>
              <p:cNvSpPr txBox="1"/>
              <p:nvPr/>
            </p:nvSpPr>
            <p:spPr>
              <a:xfrm>
                <a:off x="301965" y="1021189"/>
                <a:ext cx="11563720" cy="1796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Font typeface="Wingdings" pitchFamily="2" charset="2"/>
                  <a:buChar char="§"/>
                </a:pPr>
                <a:r>
                  <a:rPr lang="en-US" altLang="zh-CN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Approach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assume both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present, constrain masses and widths to discovery values, extract fit fractions</a:t>
                </a:r>
              </a:p>
              <a:p>
                <a:pPr marL="342900" indent="-342900">
                  <a:lnSpc>
                    <a:spcPct val="114000"/>
                  </a:lnSpc>
                  <a:buFont typeface="Wingdings" pitchFamily="2" charset="2"/>
                  <a:buChar char="§"/>
                </a:pPr>
                <a:r>
                  <a:rPr lang="en-GB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If isospin is conserved: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key observables comparing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0,1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∗0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decay rates should be consistent with unity</a:t>
                </a:r>
                <a:endPara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98FDA0-4BE9-B2C8-AA67-28C0FBD73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65" y="1021189"/>
                <a:ext cx="11563720" cy="1796326"/>
              </a:xfrm>
              <a:prstGeom prst="rect">
                <a:avLst/>
              </a:prstGeom>
              <a:blipFill>
                <a:blip r:embed="rId9"/>
                <a:stretch>
                  <a:fillRect l="-768" t="-1408" b="-6338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24399-72E2-D823-B1CA-D61CE3DFDCFF}"/>
                  </a:ext>
                </a:extLst>
              </p:cNvPr>
              <p:cNvSpPr txBox="1"/>
              <p:nvPr/>
            </p:nvSpPr>
            <p:spPr>
              <a:xfrm>
                <a:off x="991214" y="6009480"/>
                <a:ext cx="10209571" cy="52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GB" sz="2400" i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Further studies with Run 3 data will be crucial to clarify the nature of</a:t>
                </a:r>
                <a:r>
                  <a:rPr lang="zh-CN" altLang="en-US" sz="2400" i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PL" sz="2400" i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24399-72E2-D823-B1CA-D61CE3DFD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214" y="6009480"/>
                <a:ext cx="10209571" cy="522322"/>
              </a:xfrm>
              <a:prstGeom prst="rect">
                <a:avLst/>
              </a:prstGeom>
              <a:blipFill>
                <a:blip r:embed="rId10"/>
                <a:stretch>
                  <a:fillRect l="-995" b="-2381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0053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91DCD2C5-9123-A711-B7F6-51B15FFDC4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6" y="210809"/>
                <a:ext cx="10515600" cy="617157"/>
              </a:xfrm>
            </p:spPr>
            <p:txBody>
              <a:bodyPr/>
              <a:lstStyle/>
              <a:p>
                <a:r>
                  <a:rPr lang="en-PL" dirty="0"/>
                  <a:t>Flavour partners: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0/++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91DCD2C5-9123-A711-B7F6-51B15FFDC4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6" y="210809"/>
                <a:ext cx="10515600" cy="617157"/>
              </a:xfrm>
              <a:blipFill>
                <a:blip r:embed="rId3"/>
                <a:stretch>
                  <a:fillRect l="-1689" t="-20000" b="-3400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2E50F74-EAA3-6F63-AB53-169A01710077}"/>
              </a:ext>
            </a:extLst>
          </p:cNvPr>
          <p:cNvGrpSpPr/>
          <p:nvPr/>
        </p:nvGrpSpPr>
        <p:grpSpPr>
          <a:xfrm>
            <a:off x="3331635" y="5983159"/>
            <a:ext cx="3440289" cy="582714"/>
            <a:chOff x="8623329" y="5949460"/>
            <a:chExt cx="3440289" cy="5827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283BDA-60B8-3F04-BAC2-0685AB10172A}"/>
                </a:ext>
              </a:extLst>
            </p:cNvPr>
            <p:cNvSpPr txBox="1"/>
            <p:nvPr/>
          </p:nvSpPr>
          <p:spPr>
            <a:xfrm>
              <a:off x="8623329" y="5949460"/>
              <a:ext cx="344028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Phys. Rev. Lett. 131, 041902 (2023)</a:t>
              </a:r>
              <a:endParaRPr lang="en-CN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9A3EA9-29C1-2100-7A72-502A360EE006}"/>
                </a:ext>
              </a:extLst>
            </p:cNvPr>
            <p:cNvSpPr txBox="1"/>
            <p:nvPr/>
          </p:nvSpPr>
          <p:spPr>
            <a:xfrm>
              <a:off x="8623329" y="6224397"/>
              <a:ext cx="32078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Phys. Rev. D 108, 012017 (2023)</a:t>
              </a:r>
              <a:endParaRPr lang="en-CN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556B59-0772-8CA0-EB27-B910EDA0FCFC}"/>
                  </a:ext>
                </a:extLst>
              </p:cNvPr>
              <p:cNvSpPr txBox="1"/>
              <p:nvPr/>
            </p:nvSpPr>
            <p:spPr>
              <a:xfrm>
                <a:off x="299185" y="888289"/>
                <a:ext cx="11217901" cy="63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Flavour SU(3) symmetry predicts: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sz="28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sz="28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𝒔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sz="280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800" b="1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++/0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800" b="1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/ </m:t>
                        </m:r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800" b="1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𝒔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</m:e>
                    </m:d>
                  </m:oMath>
                </a14:m>
                <a:endParaRPr lang="en-CN" sz="2800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556B59-0772-8CA0-EB27-B910EDA0F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85" y="888289"/>
                <a:ext cx="11217901" cy="631583"/>
              </a:xfrm>
              <a:prstGeom prst="rect">
                <a:avLst/>
              </a:prstGeom>
              <a:blipFill>
                <a:blip r:embed="rId6"/>
                <a:stretch>
                  <a:fillRect l="-1131" b="-2000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5B5FB68-F0C6-EB71-EAD3-D0281AC9EF7A}"/>
                  </a:ext>
                </a:extLst>
              </p:cNvPr>
              <p:cNvSpPr txBox="1"/>
              <p:nvPr/>
            </p:nvSpPr>
            <p:spPr>
              <a:xfrm>
                <a:off x="5180697" y="2040792"/>
                <a:ext cx="6870061" cy="2733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Joint amplitude </a:t>
                </a:r>
                <a:r>
                  <a:rPr lang="en-CN" sz="2400">
                    <a:latin typeface="Arial" panose="020B0604020202020204" pitchFamily="34" charset="0"/>
                    <a:cs typeface="Arial" panose="020B0604020202020204" pitchFamily="34" charset="0"/>
                  </a:rPr>
                  <a:t>analysis performed</a:t>
                </a:r>
                <a:endParaRPr lang="en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N" sz="2400">
                    <a:latin typeface="Arial" panose="020B0604020202020204" pitchFamily="34" charset="0"/>
                    <a:cs typeface="Arial" panose="020B0604020202020204" pitchFamily="34" charset="0"/>
                  </a:rPr>
                  <a:t>observed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N" sz="2400"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:r>
                  <a:rPr lang="en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N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(&gt;</a:t>
                </a:r>
                <a:r>
                  <a:rPr lang="en-CN" sz="24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l-G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Isospin partners: consistent masses and widths</a:t>
                </a:r>
                <a:endParaRPr lang="en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confirmation of </a:t>
                </a:r>
                <a:r>
                  <a:rPr lang="en-US" sz="2400" b="1" dirty="0" err="1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flavour</a:t>
                </a:r>
                <a:r>
                  <a:rPr lang="en-US" sz="2400" b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multiplet</a:t>
                </a:r>
                <a:r>
                  <a:rPr lang="en-US" sz="2400" b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structure in open-charm tetraquarks</a:t>
                </a:r>
                <a:endParaRPr lang="en-CN" sz="2400" b="1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5B5FB68-F0C6-EB71-EAD3-D0281AC9E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697" y="2040792"/>
                <a:ext cx="6870061" cy="2733954"/>
              </a:xfrm>
              <a:prstGeom prst="rect">
                <a:avLst/>
              </a:prstGeom>
              <a:blipFill>
                <a:blip r:embed="rId7"/>
                <a:stretch>
                  <a:fillRect l="-1294" t="-463" r="-1294" b="-3704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844FECD-E76C-3871-04FB-B44B84792FD8}"/>
              </a:ext>
            </a:extLst>
          </p:cNvPr>
          <p:cNvGrpSpPr/>
          <p:nvPr/>
        </p:nvGrpSpPr>
        <p:grpSpPr>
          <a:xfrm>
            <a:off x="299185" y="1474095"/>
            <a:ext cx="4838283" cy="5184891"/>
            <a:chOff x="298898" y="1480605"/>
            <a:chExt cx="4433571" cy="47511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D434C6-491B-7178-A246-6846AB3EC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77690" y="2445920"/>
              <a:ext cx="1429998" cy="218705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F304E9A-F788-10F4-D927-56DB96E11B75}"/>
                </a:ext>
              </a:extLst>
            </p:cNvPr>
            <p:cNvGrpSpPr/>
            <p:nvPr/>
          </p:nvGrpSpPr>
          <p:grpSpPr>
            <a:xfrm>
              <a:off x="298898" y="3833671"/>
              <a:ext cx="3773183" cy="2398119"/>
              <a:chOff x="-2554848" y="3822628"/>
              <a:chExt cx="3773183" cy="239811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651579-F706-3B66-A2FC-41DE26ECC5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554848" y="3822628"/>
                <a:ext cx="2705876" cy="203867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61565064-D271-5682-8371-A84A233AD2A7}"/>
                      </a:ext>
                    </a:extLst>
                  </p:cNvPr>
                  <p:cNvSpPr txBox="1"/>
                  <p:nvPr/>
                </p:nvSpPr>
                <p:spPr>
                  <a:xfrm>
                    <a:off x="151028" y="4710935"/>
                    <a:ext cx="1067307" cy="37815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𝒄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（"/>
                                  <m:endChr m:val="）"/>
                                  <m:ctrlPr>
                                    <a:rPr lang="zh-CN" altLang="en-US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61565064-D271-5682-8371-A84A233AD2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028" y="4710935"/>
                    <a:ext cx="1067307" cy="37815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33696" b="-294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35AEE95-B080-4F28-9ABA-ECCC6F8AA9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731028" y="5006534"/>
                <a:ext cx="882057" cy="363710"/>
              </a:xfrm>
              <a:prstGeom prst="straightConnector1">
                <a:avLst/>
              </a:prstGeom>
              <a:ln w="19050">
                <a:solidFill>
                  <a:srgbClr val="852E8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DB3CA7A-2751-7A86-08B2-8D6A01FD63EC}"/>
                      </a:ext>
                    </a:extLst>
                  </p:cNvPr>
                  <p:cNvSpPr txBox="1"/>
                  <p:nvPr/>
                </p:nvSpPr>
                <p:spPr>
                  <a:xfrm>
                    <a:off x="-2110263" y="5742468"/>
                    <a:ext cx="2468457" cy="47827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6569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6569C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800" b="1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sz="2800" b="1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800" b="1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sz="2800" b="1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800" b="1" i="1" dirty="0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CN" sz="1800" dirty="0">
                        <a:solidFill>
                          <a:srgbClr val="06569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endParaRPr lang="en-CN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DB3CA7A-2751-7A86-08B2-8D6A01FD63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10263" y="5742468"/>
                    <a:ext cx="2468457" cy="47827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935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62DDAA5F-AE29-1039-70D9-6080F1F28548}"/>
                      </a:ext>
                    </a:extLst>
                  </p:cNvPr>
                  <p:cNvSpPr txBox="1"/>
                  <p:nvPr/>
                </p:nvSpPr>
                <p:spPr>
                  <a:xfrm>
                    <a:off x="258622" y="5083159"/>
                    <a:ext cx="872770" cy="287085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𝑱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𝑷</m:t>
                                  </m:r>
                                </m:sup>
                              </m:sSup>
                              <m: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7030A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62DDAA5F-AE29-1039-70D9-6080F1F285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622" y="5083159"/>
                    <a:ext cx="872770" cy="28708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526" b="-30769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8914BB9-AEC2-4EE3-E456-86D1EC0FAAFF}"/>
                </a:ext>
              </a:extLst>
            </p:cNvPr>
            <p:cNvGrpSpPr/>
            <p:nvPr/>
          </p:nvGrpSpPr>
          <p:grpSpPr>
            <a:xfrm>
              <a:off x="298898" y="1480605"/>
              <a:ext cx="4433571" cy="2385594"/>
              <a:chOff x="2850647" y="1470844"/>
              <a:chExt cx="4433571" cy="238559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31B06E5-BBC4-2227-9CE4-F7C9A0C58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50647" y="1470844"/>
                <a:ext cx="2705876" cy="203867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11B276B-2485-AA27-03FB-EF415E98113B}"/>
                      </a:ext>
                    </a:extLst>
                  </p:cNvPr>
                  <p:cNvSpPr txBox="1"/>
                  <p:nvPr/>
                </p:nvSpPr>
                <p:spPr>
                  <a:xfrm>
                    <a:off x="5763688" y="1597818"/>
                    <a:ext cx="1520530" cy="36664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𝒄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（"/>
                                  <m:endChr m:val="）"/>
                                  <m:ctrlPr>
                                    <a:rPr lang="zh-CN" altLang="en-US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++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11B276B-2485-AA27-03FB-EF415E9811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3688" y="1597818"/>
                    <a:ext cx="1520530" cy="36664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2273"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2C9C80B-0DC3-D337-6807-C7B7CBD765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4466" y="2164984"/>
                <a:ext cx="954973" cy="860813"/>
              </a:xfrm>
              <a:prstGeom prst="straightConnector1">
                <a:avLst/>
              </a:prstGeom>
              <a:ln w="19050">
                <a:solidFill>
                  <a:srgbClr val="852E8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D61BB9F-9890-1A1F-DB00-047D36E016AF}"/>
                      </a:ext>
                    </a:extLst>
                  </p:cNvPr>
                  <p:cNvSpPr txBox="1"/>
                  <p:nvPr/>
                </p:nvSpPr>
                <p:spPr>
                  <a:xfrm>
                    <a:off x="3151392" y="3376984"/>
                    <a:ext cx="2625761" cy="4794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1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sz="2800" b="1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CN" b="1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D61BB9F-9890-1A1F-DB00-047D36E016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1392" y="3376984"/>
                    <a:ext cx="2625761" cy="47945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E0CF8CF-5A7A-86B1-3D96-AE568C513FF8}"/>
                      </a:ext>
                    </a:extLst>
                  </p:cNvPr>
                  <p:cNvSpPr txBox="1"/>
                  <p:nvPr/>
                </p:nvSpPr>
                <p:spPr>
                  <a:xfrm>
                    <a:off x="5858345" y="2052130"/>
                    <a:ext cx="872770" cy="287085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𝑱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𝑷</m:t>
                                  </m:r>
                                </m:sup>
                              </m:sSup>
                              <m: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7030A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E0CF8CF-5A7A-86B1-3D96-AE568C513F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8345" y="2052130"/>
                    <a:ext cx="872770" cy="28708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2000" b="-32000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0A22F2-9020-7231-BB4F-6C93904DE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78835B8-98D3-C1C3-C36B-ED0397AEE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9BA4F-7BFC-F9B4-1FAF-E7BADA42DFB9}"/>
              </a:ext>
            </a:extLst>
          </p:cNvPr>
          <p:cNvSpPr txBox="1"/>
          <p:nvPr/>
        </p:nvSpPr>
        <p:spPr>
          <a:xfrm>
            <a:off x="5363544" y="1532956"/>
            <a:ext cx="6115722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 </a:t>
            </a:r>
            <a:r>
              <a:rPr lang="en-US" altLang="zh-CN" sz="2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2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345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3943-926C-DBBF-369E-ED1980CB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Summary and prospects</a:t>
            </a:r>
            <a:endParaRPr lang="en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C4A96-1755-12FF-B401-EB62D7209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4B1BAD-6B9D-0B76-0099-6890CA0A4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8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205C1-4579-6180-8137-A7BFEBD9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>
                <a:ea typeface="Microsoft YaHei" panose="020B0503020204020204" pitchFamily="34" charset="-122"/>
              </a:rPr>
              <a:t>Standard Model and QCD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1BF34-4BD3-FE4E-C43B-6666CCFC8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F8F81-232F-DBB8-EA1A-2113A4977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9FAE6-6FBC-6838-DE44-12E141D820AF}"/>
              </a:ext>
            </a:extLst>
          </p:cNvPr>
          <p:cNvSpPr txBox="1"/>
          <p:nvPr/>
        </p:nvSpPr>
        <p:spPr>
          <a:xfrm>
            <a:off x="8228820" y="5084534"/>
            <a:ext cx="3887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Chin.Phys.C 40 (2016) 10, 100001</a:t>
            </a:r>
            <a:endParaRPr lang="en-GB" sz="16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1EF2E259-EA83-631D-46C8-F1C5A4D2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674" y="1183319"/>
            <a:ext cx="4914483" cy="387698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210499-4427-3AF8-3B49-6ECA823AFD1B}"/>
              </a:ext>
            </a:extLst>
          </p:cNvPr>
          <p:cNvSpPr/>
          <p:nvPr/>
        </p:nvSpPr>
        <p:spPr>
          <a:xfrm>
            <a:off x="7626536" y="3461673"/>
            <a:ext cx="1078898" cy="282767"/>
          </a:xfrm>
          <a:prstGeom prst="roundRect">
            <a:avLst/>
          </a:prstGeom>
          <a:noFill/>
          <a:ln w="38100">
            <a:solidFill>
              <a:srgbClr val="43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C6BB94B-DDBE-5AD6-2239-C627545877D0}"/>
              </a:ext>
            </a:extLst>
          </p:cNvPr>
          <p:cNvSpPr/>
          <p:nvPr/>
        </p:nvSpPr>
        <p:spPr>
          <a:xfrm>
            <a:off x="9931057" y="3916874"/>
            <a:ext cx="1563143" cy="369331"/>
          </a:xfrm>
          <a:prstGeom prst="roundRect">
            <a:avLst/>
          </a:prstGeom>
          <a:noFill/>
          <a:ln w="38100">
            <a:solidFill>
              <a:srgbClr val="43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CC0BB-23C0-C7D8-6C7A-FBD1A031C34B}"/>
              </a:ext>
            </a:extLst>
          </p:cNvPr>
          <p:cNvSpPr txBox="1">
            <a:spLocks/>
          </p:cNvSpPr>
          <p:nvPr/>
        </p:nvSpPr>
        <p:spPr>
          <a:xfrm>
            <a:off x="9849681" y="3945266"/>
            <a:ext cx="1644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Non-perturbative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0BD7DA-67B5-D28C-8AC6-6E7377A5F702}"/>
              </a:ext>
            </a:extLst>
          </p:cNvPr>
          <p:cNvSpPr txBox="1">
            <a:spLocks/>
          </p:cNvSpPr>
          <p:nvPr/>
        </p:nvSpPr>
        <p:spPr>
          <a:xfrm>
            <a:off x="7581035" y="3461673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Perturbative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347BDB3B-858E-0E42-ED3F-E9C572DD37AC}"/>
              </a:ext>
            </a:extLst>
          </p:cNvPr>
          <p:cNvSpPr txBox="1"/>
          <p:nvPr/>
        </p:nvSpPr>
        <p:spPr>
          <a:xfrm>
            <a:off x="9208915" y="3500933"/>
            <a:ext cx="303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B9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Formation of hadrons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4B9C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887D4FE-42EF-CD3B-3F8C-76378E9BEC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326" y="1061040"/>
                <a:ext cx="6572763" cy="55533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914400" rtl="0" eaLnBrk="1" fontAlgn="auto" latinLnBrk="0" hangingPunct="1">
                  <a:lnSpc>
                    <a:spcPts val="3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Standard Model (SM): describe fundamental particles and their interactions</a:t>
                </a:r>
              </a:p>
              <a:p>
                <a:pPr marR="0" lvl="0" algn="l" defTabSz="914400" rtl="0" eaLnBrk="1" fontAlgn="auto" latinLnBrk="0" hangingPunct="1">
                  <a:lnSpc>
                    <a:spcPts val="3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Quantum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Chromodynamics (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D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): theory for the strong force</a:t>
                </a:r>
              </a:p>
              <a:p>
                <a:pPr lvl="1" indent="-300600">
                  <a:lnSpc>
                    <a:spcPct val="100000"/>
                  </a:lnSpc>
                  <a:buFont typeface="Wingdings" pitchFamily="2" charset="2"/>
                  <a:buChar char="Ø"/>
                </a:pPr>
                <a:r>
                  <a:rPr lang="en-US" altLang="zh-CN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Coupling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running with energy Q</a:t>
                </a:r>
              </a:p>
              <a:p>
                <a:pPr marR="0" lvl="1" indent="-30060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High energies: </a:t>
                </a:r>
                <a:r>
                  <a:rPr lang="en-US" altLang="zh-CN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perturbative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calculations</a:t>
                </a:r>
              </a:p>
              <a:p>
                <a:pPr marR="0" lvl="1" indent="-30060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Low energies: non-perturbative</a:t>
                </a:r>
              </a:p>
              <a:p>
                <a:pPr marR="0" lvl="2" indent="-30060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color confinement</a:t>
                </a:r>
                <a:r>
                  <a: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and formation of hadrons</a:t>
                </a:r>
              </a:p>
              <a:p>
                <a:pPr lvl="2" indent="-300600">
                  <a:lnSpc>
                    <a:spcPct val="100000"/>
                  </a:lnSpc>
                  <a:buFont typeface="Wingdings" pitchFamily="2" charset="2"/>
                  <a:buChar char="ü"/>
                  <a:defRPr/>
                </a:pPr>
                <a:r>
                  <a:rPr lang="en-US" altLang="zh-CN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accurate</a:t>
                </a:r>
                <a:r>
                  <a: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prediction</a:t>
                </a:r>
                <a:r>
                  <a: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difficult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Improving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understanding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strong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interaction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at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low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energies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is</a:t>
                </a:r>
                <a:r>
                  <a:rPr lang="zh-CN" altLang="en-US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essential</a:t>
                </a:r>
              </a:p>
              <a:p>
                <a:pPr>
                  <a:lnSpc>
                    <a:spcPct val="100000"/>
                  </a:lnSpc>
                  <a:buFont typeface="Courier New" panose="02070309020205020404" pitchFamily="49" charset="0"/>
                  <a:buChar char="o"/>
                </a:pP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887D4FE-42EF-CD3B-3F8C-76378E9BE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26" y="1061040"/>
                <a:ext cx="6572763" cy="5553391"/>
              </a:xfrm>
              <a:prstGeom prst="rect">
                <a:avLst/>
              </a:prstGeom>
              <a:blipFill>
                <a:blip r:embed="rId4"/>
                <a:stretch>
                  <a:fillRect l="-1156" t="-913" r="-2312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9283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258F3B-12F7-A7EE-170F-7CDB5C57E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2C1DF-22B9-11D5-F446-1B4170183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4F0A5-8D24-721A-40D5-F89A80CC0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B15791-A837-F9F9-3837-9AE8BCE55880}"/>
              </a:ext>
            </a:extLst>
          </p:cNvPr>
          <p:cNvGrpSpPr/>
          <p:nvPr/>
        </p:nvGrpSpPr>
        <p:grpSpPr>
          <a:xfrm>
            <a:off x="299186" y="1289279"/>
            <a:ext cx="5374873" cy="1279581"/>
            <a:chOff x="299186" y="1063095"/>
            <a:chExt cx="5374873" cy="12795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D6AA75-C456-05E2-4393-2BAEFA743DA3}"/>
                </a:ext>
              </a:extLst>
            </p:cNvPr>
            <p:cNvSpPr txBox="1"/>
            <p:nvPr/>
          </p:nvSpPr>
          <p:spPr>
            <a:xfrm>
              <a:off x="412943" y="1063095"/>
              <a:ext cx="5261116" cy="1279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None/>
              </a:pPr>
              <a:r>
                <a:rPr lang="en-GB" sz="2400" b="1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exotic hadrons exist?</a:t>
              </a:r>
              <a:endParaRPr lang="en-GB" sz="2400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  <a:buNone/>
              </a:pPr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Yes. Tetraquarks and pentaquarks firmly established at LHCb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1ABD95-B701-B6F9-C8C1-BB1865DC7848}"/>
                </a:ext>
              </a:extLst>
            </p:cNvPr>
            <p:cNvSpPr/>
            <p:nvPr/>
          </p:nvSpPr>
          <p:spPr>
            <a:xfrm>
              <a:off x="299186" y="1155754"/>
              <a:ext cx="50800" cy="33020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08569C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L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C8E4D5-FCA1-77D0-EC89-C9AE9CCD3C91}"/>
              </a:ext>
            </a:extLst>
          </p:cNvPr>
          <p:cNvGrpSpPr/>
          <p:nvPr/>
        </p:nvGrpSpPr>
        <p:grpSpPr>
          <a:xfrm>
            <a:off x="5912793" y="1289279"/>
            <a:ext cx="5405748" cy="1279581"/>
            <a:chOff x="5912793" y="1063095"/>
            <a:chExt cx="5405748" cy="12795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CED09A-939C-ABC1-BED7-69188CCD1B19}"/>
                </a:ext>
              </a:extLst>
            </p:cNvPr>
            <p:cNvSpPr txBox="1"/>
            <p:nvPr/>
          </p:nvSpPr>
          <p:spPr>
            <a:xfrm>
              <a:off x="6006625" y="1063095"/>
              <a:ext cx="5311916" cy="1279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2400" b="1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their internal structure?</a:t>
              </a:r>
              <a:endParaRPr lang="en-GB" sz="2400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Still an open question, actively being explored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F5634C-1CFF-4254-A93A-E3DC21F99F17}"/>
                </a:ext>
              </a:extLst>
            </p:cNvPr>
            <p:cNvSpPr/>
            <p:nvPr/>
          </p:nvSpPr>
          <p:spPr>
            <a:xfrm>
              <a:off x="5912793" y="1155754"/>
              <a:ext cx="50800" cy="330200"/>
            </a:xfrm>
            <a:prstGeom prst="rect">
              <a:avLst/>
            </a:prstGeom>
            <a:solidFill>
              <a:srgbClr val="08569C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ADDD3E-3A37-FD17-34AB-C8C903F5434F}"/>
                  </a:ext>
                </a:extLst>
              </p:cNvPr>
              <p:cNvSpPr txBox="1"/>
              <p:nvPr/>
            </p:nvSpPr>
            <p:spPr>
              <a:xfrm>
                <a:off x="230782" y="3056400"/>
                <a:ext cx="11961217" cy="2313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First open-charm tetraquarks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observed at LHCb, manifestly exotic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new decay mode observed</a:t>
                </a:r>
                <a:r>
                  <a:rPr lang="en-GB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(5.3</a:t>
                </a:r>
                <a:r>
                  <a:rPr lang="el-GR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σ)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not seen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Isospin test reveals different dynamics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endParaRPr lang="en-GB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</m:acc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++/0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confirm </a:t>
                </a:r>
                <a:r>
                  <a:rPr lang="en-GB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multiplet</a:t>
                </a:r>
                <a:r>
                  <a:rPr lang="en-GB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structure under SU(3) flavour symmetry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ADDD3E-3A37-FD17-34AB-C8C903F54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82" y="3056400"/>
                <a:ext cx="11961217" cy="2313839"/>
              </a:xfrm>
              <a:prstGeom prst="rect">
                <a:avLst/>
              </a:prstGeom>
              <a:blipFill>
                <a:blip r:embed="rId2"/>
                <a:stretch>
                  <a:fillRect l="-742" b="-4918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713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60E6A3-3C51-5C2E-4D50-4B287E6D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</a:t>
            </a:r>
            <a:endParaRPr lang="en-CN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2CEE0742-CB30-A891-F173-319F5A5C8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21496F-22A5-A1E2-0003-0DB325E27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B99BB20-95CF-9CD0-A15A-EC405D4868F5}"/>
              </a:ext>
            </a:extLst>
          </p:cNvPr>
          <p:cNvSpPr txBox="1">
            <a:spLocks/>
          </p:cNvSpPr>
          <p:nvPr/>
        </p:nvSpPr>
        <p:spPr>
          <a:xfrm>
            <a:off x="442912" y="1080580"/>
            <a:ext cx="5653087" cy="14041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LHCb Run 3 ongoing,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full software trigger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~50 fb⁻¹ expected by 2032</a:t>
            </a:r>
          </a:p>
          <a:p>
            <a:pPr>
              <a:lnSpc>
                <a:spcPct val="110000"/>
              </a:lnSpc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300 fb</a:t>
            </a:r>
            <a:r>
              <a:rPr lang="en-GB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by the end of Run 5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623C914F-EA17-CEFE-6282-7EE519B025AA}"/>
              </a:ext>
            </a:extLst>
          </p:cNvPr>
          <p:cNvSpPr txBox="1"/>
          <p:nvPr/>
        </p:nvSpPr>
        <p:spPr>
          <a:xfrm>
            <a:off x="440196" y="275401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6569C"/>
                </a:solidFill>
                <a:latin typeface="微软雅黑"/>
                <a:cs typeface="Arial" panose="020B0604020202020204" pitchFamily="34" charset="0"/>
              </a:rPr>
              <a:t>What can we do in the future?</a:t>
            </a:r>
            <a:endParaRPr lang="zh-CN" altLang="en-US" sz="2800" b="1" dirty="0">
              <a:solidFill>
                <a:srgbClr val="06569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4820F25-A14B-44E2-DC9B-FB3853EE01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912" y="3847952"/>
                <a:ext cx="5740770" cy="17712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ü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2200" dirty="0"/>
                  <a:t>Higher precision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sz="2200" dirty="0"/>
                  <a:t>, further confirmation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sz="2200" dirty="0"/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2200" dirty="0"/>
                  <a:t>Improved isospin invariance test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2200" dirty="0"/>
                  <a:t>Search for higher-spin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200" dirty="0"/>
                  <a:t>states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4820F25-A14B-44E2-DC9B-FB3853EE0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" y="3847952"/>
                <a:ext cx="5740770" cy="1771257"/>
              </a:xfrm>
              <a:prstGeom prst="rect">
                <a:avLst/>
              </a:prstGeom>
              <a:blipFill>
                <a:blip r:embed="rId3"/>
                <a:stretch>
                  <a:fillRect l="-1327" t="-283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7">
                <a:extLst>
                  <a:ext uri="{FF2B5EF4-FFF2-40B4-BE49-F238E27FC236}">
                    <a16:creationId xmlns:a16="http://schemas.microsoft.com/office/drawing/2014/main" id="{B0147E12-9090-5BDD-4A89-52AF57B82620}"/>
                  </a:ext>
                </a:extLst>
              </p:cNvPr>
              <p:cNvSpPr txBox="1"/>
              <p:nvPr/>
            </p:nvSpPr>
            <p:spPr>
              <a:xfrm>
                <a:off x="593973" y="3320098"/>
                <a:ext cx="5245507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About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b="1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solidFill>
                      <a:srgbClr val="06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states</a:t>
                </a:r>
                <a:endParaRPr lang="zh-CN" altLang="en-US" sz="2400" b="1" dirty="0">
                  <a:solidFill>
                    <a:srgbClr val="0656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文本框 7">
                <a:extLst>
                  <a:ext uri="{FF2B5EF4-FFF2-40B4-BE49-F238E27FC236}">
                    <a16:creationId xmlns:a16="http://schemas.microsoft.com/office/drawing/2014/main" id="{B0147E12-9090-5BDD-4A89-52AF57B8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73" y="3320098"/>
                <a:ext cx="5245507" cy="470000"/>
              </a:xfrm>
              <a:prstGeom prst="rect">
                <a:avLst/>
              </a:prstGeom>
              <a:blipFill>
                <a:blip r:embed="rId4"/>
                <a:stretch>
                  <a:fillRect l="-1691" t="-7895" b="-26316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9">
                <a:extLst>
                  <a:ext uri="{FF2B5EF4-FFF2-40B4-BE49-F238E27FC236}">
                    <a16:creationId xmlns:a16="http://schemas.microsoft.com/office/drawing/2014/main" id="{190164E0-37D4-6B8F-21D6-5C4C1CA75FC4}"/>
                  </a:ext>
                </a:extLst>
              </p:cNvPr>
              <p:cNvSpPr txBox="1"/>
              <p:nvPr/>
            </p:nvSpPr>
            <p:spPr>
              <a:xfrm>
                <a:off x="5839480" y="3847952"/>
                <a:ext cx="6352520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Search for charged isospin partners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∗+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/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∗−</m:t>
                        </m:r>
                      </m:sup>
                    </m:sSubSup>
                  </m:oMath>
                </a14:m>
                <a:endParaRPr lang="en-GB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More flavour partners to map out the full  SU(3) </a:t>
                </a:r>
                <a:r>
                  <a:rPr lang="en-GB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multiplet</a:t>
                </a:r>
                <a:endParaRPr lang="en-GB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GB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Distinguish between different interpretations</a:t>
                </a:r>
              </a:p>
            </p:txBody>
          </p:sp>
        </mc:Choice>
        <mc:Fallback xmlns="">
          <p:sp>
            <p:nvSpPr>
              <p:cNvPr id="18" name="文本框 9">
                <a:extLst>
                  <a:ext uri="{FF2B5EF4-FFF2-40B4-BE49-F238E27FC236}">
                    <a16:creationId xmlns:a16="http://schemas.microsoft.com/office/drawing/2014/main" id="{190164E0-37D4-6B8F-21D6-5C4C1CA75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480" y="3847952"/>
                <a:ext cx="6352520" cy="1553054"/>
              </a:xfrm>
              <a:prstGeom prst="rect">
                <a:avLst/>
              </a:prstGeom>
              <a:blipFill>
                <a:blip r:embed="rId5"/>
                <a:stretch>
                  <a:fillRect l="-996" t="-1613" b="-6452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7">
            <a:extLst>
              <a:ext uri="{FF2B5EF4-FFF2-40B4-BE49-F238E27FC236}">
                <a16:creationId xmlns:a16="http://schemas.microsoft.com/office/drawing/2014/main" id="{89F9FE11-3D07-F5D1-11D0-CBA3F2A4A88B}"/>
              </a:ext>
            </a:extLst>
          </p:cNvPr>
          <p:cNvSpPr txBox="1"/>
          <p:nvPr/>
        </p:nvSpPr>
        <p:spPr>
          <a:xfrm>
            <a:off x="6002351" y="3324406"/>
            <a:ext cx="5245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Completing the </a:t>
            </a:r>
            <a:r>
              <a:rPr lang="en-GB" sz="2400" b="1" dirty="0" err="1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multiplet</a:t>
            </a:r>
            <a:endParaRPr lang="zh-CN" altLang="en-US" sz="2400" b="1" dirty="0">
              <a:solidFill>
                <a:srgbClr val="0656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75E051-5B25-BB57-D573-5C139B467F91}"/>
              </a:ext>
            </a:extLst>
          </p:cNvPr>
          <p:cNvSpPr txBox="1"/>
          <p:nvPr/>
        </p:nvSpPr>
        <p:spPr>
          <a:xfrm>
            <a:off x="137188" y="5675706"/>
            <a:ext cx="11917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hadrons open a new window into non-perturbative QCD</a:t>
            </a:r>
          </a:p>
          <a:p>
            <a:pPr algn="ctr"/>
            <a:r>
              <a:rPr lang="en-GB" sz="2400" b="1" dirty="0">
                <a:solidFill>
                  <a:srgbClr val="06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just getting started</a:t>
            </a:r>
            <a:endParaRPr lang="en-PL" sz="2400" b="1" dirty="0">
              <a:solidFill>
                <a:srgbClr val="0656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6BF960-E72E-B226-2365-F77C322D54E9}"/>
              </a:ext>
            </a:extLst>
          </p:cNvPr>
          <p:cNvGrpSpPr/>
          <p:nvPr/>
        </p:nvGrpSpPr>
        <p:grpSpPr>
          <a:xfrm>
            <a:off x="6101705" y="475934"/>
            <a:ext cx="5884850" cy="2917547"/>
            <a:chOff x="5980835" y="469389"/>
            <a:chExt cx="5884850" cy="291754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C0F5B5E-4072-65D7-378E-37BB8D4ABC24}"/>
                </a:ext>
              </a:extLst>
            </p:cNvPr>
            <p:cNvGrpSpPr/>
            <p:nvPr/>
          </p:nvGrpSpPr>
          <p:grpSpPr>
            <a:xfrm>
              <a:off x="5980835" y="469389"/>
              <a:ext cx="5884850" cy="2917547"/>
              <a:chOff x="5980835" y="318778"/>
              <a:chExt cx="5884850" cy="291754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3163CBE-651F-B35C-5D70-BEA4B4809A70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0835" y="657372"/>
                <a:ext cx="5884850" cy="257895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876D35B-C178-92CE-3C29-B05E0A0A1941}"/>
                  </a:ext>
                </a:extLst>
              </p:cNvPr>
              <p:cNvSpPr txBox="1"/>
              <p:nvPr/>
            </p:nvSpPr>
            <p:spPr>
              <a:xfrm>
                <a:off x="7376679" y="318778"/>
                <a:ext cx="113043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Upgrade</a:t>
                </a:r>
                <a:r>
                  <a:rPr lang="zh-CN" alt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endParaRPr lang="en-PL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10FED57-BCF4-4126-30AC-A81959B25D4F}"/>
                  </a:ext>
                </a:extLst>
              </p:cNvPr>
              <p:cNvSpPr txBox="1"/>
              <p:nvPr/>
            </p:nvSpPr>
            <p:spPr>
              <a:xfrm>
                <a:off x="8664405" y="318778"/>
                <a:ext cx="61747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B662A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Now</a:t>
                </a:r>
                <a:endParaRPr lang="en-PL" sz="1600" b="1" dirty="0">
                  <a:solidFill>
                    <a:srgbClr val="B662A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3AF7EA-9D3F-5C75-5AC2-27056343ECA2}"/>
                  </a:ext>
                </a:extLst>
              </p:cNvPr>
              <p:cNvSpPr txBox="1"/>
              <p:nvPr/>
            </p:nvSpPr>
            <p:spPr>
              <a:xfrm>
                <a:off x="9856671" y="318778"/>
                <a:ext cx="118814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008B8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Upgrade</a:t>
                </a:r>
                <a:r>
                  <a:rPr lang="zh-CN" altLang="en-US" sz="1600" b="1" dirty="0">
                    <a:solidFill>
                      <a:srgbClr val="008B8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8B8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</a:t>
                </a:r>
                <a:endParaRPr lang="en-PL" sz="1600" b="1" dirty="0">
                  <a:solidFill>
                    <a:srgbClr val="008B8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A17734-E29C-1CC7-978B-40D9D97592B8}"/>
                </a:ext>
              </a:extLst>
            </p:cNvPr>
            <p:cNvCxnSpPr/>
            <p:nvPr/>
          </p:nvCxnSpPr>
          <p:spPr>
            <a:xfrm>
              <a:off x="8961121" y="989437"/>
              <a:ext cx="0" cy="768876"/>
            </a:xfrm>
            <a:prstGeom prst="line">
              <a:avLst/>
            </a:prstGeom>
            <a:ln w="38100">
              <a:solidFill>
                <a:srgbClr val="B662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DB0A011-CBF3-8C17-ED51-15C4016911DF}"/>
                </a:ext>
              </a:extLst>
            </p:cNvPr>
            <p:cNvCxnSpPr/>
            <p:nvPr/>
          </p:nvCxnSpPr>
          <p:spPr>
            <a:xfrm>
              <a:off x="8280416" y="989437"/>
              <a:ext cx="0" cy="76887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11F2B1-BF28-C176-23C7-521F4AA4A738}"/>
                </a:ext>
              </a:extLst>
            </p:cNvPr>
            <p:cNvCxnSpPr/>
            <p:nvPr/>
          </p:nvCxnSpPr>
          <p:spPr>
            <a:xfrm>
              <a:off x="10408875" y="989437"/>
              <a:ext cx="0" cy="768876"/>
            </a:xfrm>
            <a:prstGeom prst="line">
              <a:avLst/>
            </a:prstGeom>
            <a:ln w="38100">
              <a:solidFill>
                <a:srgbClr val="008B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A4DBF038-686C-C68A-7185-079C5E748452}"/>
              </a:ext>
            </a:extLst>
          </p:cNvPr>
          <p:cNvSpPr/>
          <p:nvPr/>
        </p:nvSpPr>
        <p:spPr>
          <a:xfrm>
            <a:off x="543173" y="3395416"/>
            <a:ext cx="50800" cy="3302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08569C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6AC3CFC-D7F8-DAA6-BC4B-13FAFBDBB4BB}"/>
              </a:ext>
            </a:extLst>
          </p:cNvPr>
          <p:cNvSpPr/>
          <p:nvPr/>
        </p:nvSpPr>
        <p:spPr>
          <a:xfrm>
            <a:off x="5949524" y="3393481"/>
            <a:ext cx="50800" cy="3302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08569C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315705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C490-B1E1-35F0-0264-FD74E434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/>
              <a:t>Thanks for your listening!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B299A-4C55-C267-8EDD-9032750D4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C4489-59EB-7910-0A28-A56B83638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75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17EE-E49A-12AD-3915-556F7A5EA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Backup</a:t>
            </a:r>
            <a:endParaRPr lang="en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F07CEC-6269-D2B4-5227-ADBCE2CED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061636-CF4A-1EED-B1B2-CA0460D70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4763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99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D29B0E-35AD-79DB-95AB-0E56B0D5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Fit fraction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64718-B0E0-F5D3-D84F-B38A6C2AF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01F00-99DB-B54A-F82C-F648AF129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B76F44-5A45-30B8-DB31-CA76BB38B9C8}"/>
              </a:ext>
            </a:extLst>
          </p:cNvPr>
          <p:cNvGrpSpPr/>
          <p:nvPr/>
        </p:nvGrpSpPr>
        <p:grpSpPr>
          <a:xfrm>
            <a:off x="968759" y="2563015"/>
            <a:ext cx="8992608" cy="1420003"/>
            <a:chOff x="3483359" y="11839"/>
            <a:chExt cx="8992608" cy="14200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B1C4A6-BE66-91BE-4CAE-E9C288268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809" y="11839"/>
              <a:ext cx="6219158" cy="14200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6C41C9-1414-8D41-4B74-BA300B7107DD}"/>
                </a:ext>
              </a:extLst>
            </p:cNvPr>
            <p:cNvSpPr txBox="1"/>
            <p:nvPr/>
          </p:nvSpPr>
          <p:spPr>
            <a:xfrm>
              <a:off x="3483359" y="335287"/>
              <a:ext cx="3069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</a:t>
              </a:r>
              <a:r>
                <a:rPr lang="en-CN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it fraction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782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C7F3D-A75F-D87F-F89C-F028701C8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C676C-24AC-1382-7ECC-18B8F081D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D58617-AE17-255F-8F4F-910017715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标题 2">
            <a:extLst>
              <a:ext uri="{FF2B5EF4-FFF2-40B4-BE49-F238E27FC236}">
                <a16:creationId xmlns:a16="http://schemas.microsoft.com/office/drawing/2014/main" id="{88D445F7-642F-16E3-D359-5719020B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Pentaquark candidates</a:t>
            </a:r>
            <a:endParaRPr kumimoji="1" lang="zh-CN" altLang="en-US" dirty="0"/>
          </a:p>
        </p:txBody>
      </p:sp>
      <p:grpSp>
        <p:nvGrpSpPr>
          <p:cNvPr id="7" name="Group 94">
            <a:extLst>
              <a:ext uri="{FF2B5EF4-FFF2-40B4-BE49-F238E27FC236}">
                <a16:creationId xmlns:a16="http://schemas.microsoft.com/office/drawing/2014/main" id="{7EE1EAFE-EBEE-E216-A783-6BDABC7295A3}"/>
              </a:ext>
            </a:extLst>
          </p:cNvPr>
          <p:cNvGrpSpPr/>
          <p:nvPr/>
        </p:nvGrpSpPr>
        <p:grpSpPr>
          <a:xfrm>
            <a:off x="190500" y="1345763"/>
            <a:ext cx="5562600" cy="2717800"/>
            <a:chOff x="0" y="4026253"/>
            <a:chExt cx="5565955" cy="2714141"/>
          </a:xfrm>
        </p:grpSpPr>
        <p:grpSp>
          <p:nvGrpSpPr>
            <p:cNvPr id="8" name="Group 83">
              <a:extLst>
                <a:ext uri="{FF2B5EF4-FFF2-40B4-BE49-F238E27FC236}">
                  <a16:creationId xmlns:a16="http://schemas.microsoft.com/office/drawing/2014/main" id="{83ADAF28-3CA9-2879-669D-B380BE00F90B}"/>
                </a:ext>
              </a:extLst>
            </p:cNvPr>
            <p:cNvGrpSpPr/>
            <p:nvPr/>
          </p:nvGrpSpPr>
          <p:grpSpPr>
            <a:xfrm>
              <a:off x="0" y="4026253"/>
              <a:ext cx="4202430" cy="2675287"/>
              <a:chOff x="102949" y="4026253"/>
              <a:chExt cx="4202430" cy="2675287"/>
            </a:xfrm>
          </p:grpSpPr>
          <p:pic>
            <p:nvPicPr>
              <p:cNvPr id="10" name="Picture 35">
                <a:extLst>
                  <a:ext uri="{FF2B5EF4-FFF2-40B4-BE49-F238E27FC236}">
                    <a16:creationId xmlns:a16="http://schemas.microsoft.com/office/drawing/2014/main" id="{80B598FA-24DD-A3F9-8362-83146D09A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2949" y="4026253"/>
                <a:ext cx="4202430" cy="267528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80">
                    <a:extLst>
                      <a:ext uri="{FF2B5EF4-FFF2-40B4-BE49-F238E27FC236}">
                        <a16:creationId xmlns:a16="http://schemas.microsoft.com/office/drawing/2014/main" id="{E394FC2C-67FC-8040-9FBB-ED62107E8FBF}"/>
                      </a:ext>
                    </a:extLst>
                  </p:cNvPr>
                  <p:cNvSpPr txBox="1"/>
                  <p:nvPr/>
                </p:nvSpPr>
                <p:spPr>
                  <a:xfrm>
                    <a:off x="749700" y="4920416"/>
                    <a:ext cx="115813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139899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139899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139899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𝑐𝑠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139899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139899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139899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4459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139899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CN" dirty="0">
                      <a:solidFill>
                        <a:srgbClr val="139899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80">
                    <a:extLst>
                      <a:ext uri="{FF2B5EF4-FFF2-40B4-BE49-F238E27FC236}">
                        <a16:creationId xmlns:a16="http://schemas.microsoft.com/office/drawing/2014/main" id="{E394FC2C-67FC-8040-9FBB-ED62107E8F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700" y="4920416"/>
                    <a:ext cx="1158138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435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P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Arrow Connector 81">
                <a:extLst>
                  <a:ext uri="{FF2B5EF4-FFF2-40B4-BE49-F238E27FC236}">
                    <a16:creationId xmlns:a16="http://schemas.microsoft.com/office/drawing/2014/main" id="{7BA27C21-194C-0F23-60A8-77BDC300DC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3753" y="5244490"/>
                <a:ext cx="362447" cy="450554"/>
              </a:xfrm>
              <a:prstGeom prst="straightConnector1">
                <a:avLst/>
              </a:prstGeom>
              <a:ln w="9525">
                <a:solidFill>
                  <a:srgbClr val="1398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5">
              <a:extLst>
                <a:ext uri="{FF2B5EF4-FFF2-40B4-BE49-F238E27FC236}">
                  <a16:creationId xmlns:a16="http://schemas.microsoft.com/office/drawing/2014/main" id="{95C0207E-1A9B-7DD8-AFEE-86938D0B97C3}"/>
                </a:ext>
              </a:extLst>
            </p:cNvPr>
            <p:cNvSpPr txBox="1"/>
            <p:nvPr/>
          </p:nvSpPr>
          <p:spPr>
            <a:xfrm>
              <a:off x="3028302" y="6432617"/>
              <a:ext cx="253765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Sci.Bull. 66 (2021) 1278-1287</a:t>
              </a:r>
              <a:endParaRPr lang="en-US" sz="14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91">
            <a:extLst>
              <a:ext uri="{FF2B5EF4-FFF2-40B4-BE49-F238E27FC236}">
                <a16:creationId xmlns:a16="http://schemas.microsoft.com/office/drawing/2014/main" id="{028198A1-416C-30A6-69BB-0CFB579C086A}"/>
              </a:ext>
            </a:extLst>
          </p:cNvPr>
          <p:cNvGrpSpPr/>
          <p:nvPr/>
        </p:nvGrpSpPr>
        <p:grpSpPr>
          <a:xfrm>
            <a:off x="6540502" y="1345763"/>
            <a:ext cx="5799736" cy="2882900"/>
            <a:chOff x="4348280" y="3993517"/>
            <a:chExt cx="5800721" cy="2881350"/>
          </a:xfrm>
        </p:grpSpPr>
        <p:pic>
          <p:nvPicPr>
            <p:cNvPr id="14" name="Picture 37">
              <a:extLst>
                <a:ext uri="{FF2B5EF4-FFF2-40B4-BE49-F238E27FC236}">
                  <a16:creationId xmlns:a16="http://schemas.microsoft.com/office/drawing/2014/main" id="{51E3A479-2AE0-7524-99DC-C4BA97F43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8280" y="3993517"/>
              <a:ext cx="3125654" cy="28813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86">
                  <a:extLst>
                    <a:ext uri="{FF2B5EF4-FFF2-40B4-BE49-F238E27FC236}">
                      <a16:creationId xmlns:a16="http://schemas.microsoft.com/office/drawing/2014/main" id="{F4115AF0-B840-2B52-2698-3D41E7628B4B}"/>
                    </a:ext>
                  </a:extLst>
                </p:cNvPr>
                <p:cNvSpPr txBox="1"/>
                <p:nvPr/>
              </p:nvSpPr>
              <p:spPr>
                <a:xfrm>
                  <a:off x="7355171" y="5218954"/>
                  <a:ext cx="12740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FFF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FFF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FFF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solidFill>
                                      <a:srgbClr val="FF0FFF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FF0FFF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𝑐</m:t>
                                </m:r>
                              </m:e>
                            </m:acc>
                            <m:r>
                              <a:rPr lang="en-US" b="0" i="1" smtClean="0">
                                <a:solidFill>
                                  <a:srgbClr val="FF0FFF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FFF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FF0FFF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FF0FFF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4338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FF0FFF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CN" dirty="0">
                    <a:solidFill>
                      <a:srgbClr val="FF0FFF"/>
                    </a:solidFill>
                    <a:latin typeface="+mn-ea"/>
                    <a:cs typeface="+mn-ea"/>
                    <a:sym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86">
                  <a:extLst>
                    <a:ext uri="{FF2B5EF4-FFF2-40B4-BE49-F238E27FC236}">
                      <a16:creationId xmlns:a16="http://schemas.microsoft.com/office/drawing/2014/main" id="{F4115AF0-B840-2B52-2698-3D41E7628B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5171" y="5218954"/>
                  <a:ext cx="127400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882" b="-13043"/>
                  </a:stretch>
                </a:blipFill>
              </p:spPr>
              <p:txBody>
                <a:bodyPr/>
                <a:lstStyle/>
                <a:p>
                  <a:r>
                    <a:rPr lang="en-P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87">
              <a:extLst>
                <a:ext uri="{FF2B5EF4-FFF2-40B4-BE49-F238E27FC236}">
                  <a16:creationId xmlns:a16="http://schemas.microsoft.com/office/drawing/2014/main" id="{F42C8934-DCB5-64CE-CFD0-DA4B1F96B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280" y="5518727"/>
              <a:ext cx="237655" cy="300158"/>
            </a:xfrm>
            <a:prstGeom prst="straightConnector1">
              <a:avLst/>
            </a:prstGeom>
            <a:ln w="9525">
              <a:solidFill>
                <a:srgbClr val="FF0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89">
              <a:extLst>
                <a:ext uri="{FF2B5EF4-FFF2-40B4-BE49-F238E27FC236}">
                  <a16:creationId xmlns:a16="http://schemas.microsoft.com/office/drawing/2014/main" id="{2CADB2AF-8AB6-740D-B565-B6D8313A2A66}"/>
                </a:ext>
              </a:extLst>
            </p:cNvPr>
            <p:cNvSpPr txBox="1"/>
            <p:nvPr/>
          </p:nvSpPr>
          <p:spPr>
            <a:xfrm>
              <a:off x="7109346" y="6522067"/>
              <a:ext cx="303965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accent5">
                      <a:lumMod val="60000"/>
                      <a:lumOff val="40000"/>
                    </a:schemeClr>
                  </a:solidFill>
                </a:defRPr>
              </a:lvl1pPr>
            </a:lstStyle>
            <a:p>
              <a:r>
                <a:rPr lang="en-US" dirty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Phys. Rev. Lett. 131 (2023) 031901</a:t>
              </a:r>
              <a:endParaRPr lang="en-CN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99">
            <a:extLst>
              <a:ext uri="{FF2B5EF4-FFF2-40B4-BE49-F238E27FC236}">
                <a16:creationId xmlns:a16="http://schemas.microsoft.com/office/drawing/2014/main" id="{03E29620-86F0-1E97-B4A1-C7D714F0876B}"/>
              </a:ext>
            </a:extLst>
          </p:cNvPr>
          <p:cNvSpPr txBox="1"/>
          <p:nvPr/>
        </p:nvSpPr>
        <p:spPr>
          <a:xfrm>
            <a:off x="215900" y="913963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evidence of open-strangeness pentaquark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98">
                <a:extLst>
                  <a:ext uri="{FF2B5EF4-FFF2-40B4-BE49-F238E27FC236}">
                    <a16:creationId xmlns:a16="http://schemas.microsoft.com/office/drawing/2014/main" id="{8BA21E68-7A85-326B-DA91-2B7B1AF30EFE}"/>
                  </a:ext>
                </a:extLst>
              </p:cNvPr>
              <p:cNvSpPr txBox="1"/>
              <p:nvPr/>
            </p:nvSpPr>
            <p:spPr>
              <a:xfrm>
                <a:off x="317500" y="4762079"/>
                <a:ext cx="5842000" cy="12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2000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 2021</a:t>
                </a:r>
                <a:endParaRPr lang="en-US" sz="2000" b="1" i="1" baseline="30000" dirty="0">
                  <a:solidFill>
                    <a:srgbClr val="06569C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Found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𝐽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𝜓𝛬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final states; significance &gt;3σ</a:t>
                </a: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 ~19 MeV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𝛯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threshold; narrow width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400"/>
                  </a:spcBef>
                  <a:buNone/>
                </a:pPr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98">
                <a:extLst>
                  <a:ext uri="{FF2B5EF4-FFF2-40B4-BE49-F238E27FC236}">
                    <a16:creationId xmlns:a16="http://schemas.microsoft.com/office/drawing/2014/main" id="{8BA21E68-7A85-326B-DA91-2B7B1AF3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" y="4762079"/>
                <a:ext cx="5842000" cy="1270000"/>
              </a:xfrm>
              <a:prstGeom prst="rect">
                <a:avLst/>
              </a:prstGeom>
              <a:blipFill>
                <a:blip r:embed="rId8"/>
                <a:stretch>
                  <a:fillRect l="-868" t="-980" b="-1862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5AA97A-D4FB-1EC2-4628-8F9D3A52369C}"/>
                  </a:ext>
                </a:extLst>
              </p:cNvPr>
              <p:cNvSpPr txBox="1"/>
              <p:nvPr/>
            </p:nvSpPr>
            <p:spPr>
              <a:xfrm>
                <a:off x="6489702" y="4819000"/>
                <a:ext cx="5676900" cy="12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10000"/>
                  </a:lnSpc>
                  <a:spcBef>
                    <a:spcPts val="400"/>
                  </a:spcBef>
                  <a:buNone/>
                </a:pPr>
                <a:r>
                  <a:rPr lang="en-US" sz="2000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 2023</a:t>
                </a:r>
                <a:endParaRPr lang="en-US" sz="2000" b="1" i="1" baseline="30000" dirty="0">
                  <a:solidFill>
                    <a:srgbClr val="FF00FF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Found in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𝐽</m:t>
                    </m:r>
                    <m:r>
                      <a:rPr lang="en-US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𝜓𝛬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spectrum</a:t>
                </a: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Significance &gt;15σ</a:t>
                </a:r>
                <a:endParaRPr lang="en-PL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5AA97A-D4FB-1EC2-4628-8F9D3A523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702" y="4819000"/>
                <a:ext cx="5676900" cy="1270000"/>
              </a:xfrm>
              <a:prstGeom prst="rect">
                <a:avLst/>
              </a:prstGeom>
              <a:blipFill>
                <a:blip r:embed="rId9"/>
                <a:stretch>
                  <a:fillRect l="-1339" t="-198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46E093-8FB2-FDEC-A6EE-21CAD4BABFA8}"/>
                  </a:ext>
                </a:extLst>
              </p:cNvPr>
              <p:cNvSpPr txBox="1"/>
              <p:nvPr/>
            </p:nvSpPr>
            <p:spPr>
              <a:xfrm>
                <a:off x="1297002" y="4215542"/>
                <a:ext cx="2286000" cy="482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𝛯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r>
                        <a:rPr lang="en-US" sz="28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𝑱</m:t>
                      </m:r>
                      <m:r>
                        <a:rPr lang="en-US" sz="28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sz="28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𝝍</m:t>
                      </m:r>
                      <m:r>
                        <a:rPr lang="en-US" sz="2800" b="1" i="0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𝚲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𝐾</m:t>
                      </m:r>
                    </m:oMath>
                  </m:oMathPara>
                </a14:m>
                <a:endParaRPr lang="en-PL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46E093-8FB2-FDEC-A6EE-21CAD4BAB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002" y="4215542"/>
                <a:ext cx="2286000" cy="482600"/>
              </a:xfrm>
              <a:prstGeom prst="rect">
                <a:avLst/>
              </a:prstGeom>
              <a:blipFill>
                <a:blip r:embed="rId10"/>
                <a:stretch>
                  <a:fillRect b="-25641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47EEED-563C-53D1-4C1D-0AE808909CA9}"/>
                  </a:ext>
                </a:extLst>
              </p:cNvPr>
              <p:cNvSpPr txBox="1"/>
              <p:nvPr/>
            </p:nvSpPr>
            <p:spPr>
              <a:xfrm>
                <a:off x="7239000" y="4215542"/>
                <a:ext cx="2286000" cy="482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r>
                        <a:rPr lang="en-US" sz="28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𝑱</m:t>
                      </m:r>
                      <m:r>
                        <a:rPr lang="en-US" sz="28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sz="2800" b="1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𝝍𝜦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PL" sz="2800" i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47EEED-563C-53D1-4C1D-0AE808909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4215542"/>
                <a:ext cx="2286000" cy="482600"/>
              </a:xfrm>
              <a:prstGeom prst="rect">
                <a:avLst/>
              </a:prstGeom>
              <a:blipFill>
                <a:blip r:embed="rId11"/>
                <a:stretch>
                  <a:fillRect b="-25641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61D9D3D9-FF7A-0ACA-A6EB-6BD30A3A1630}"/>
              </a:ext>
            </a:extLst>
          </p:cNvPr>
          <p:cNvSpPr/>
          <p:nvPr/>
        </p:nvSpPr>
        <p:spPr>
          <a:xfrm>
            <a:off x="114300" y="939363"/>
            <a:ext cx="50800" cy="3302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1921B4-1889-6C0D-5A6A-A9DD824FF3A3}"/>
              </a:ext>
            </a:extLst>
          </p:cNvPr>
          <p:cNvSpPr/>
          <p:nvPr/>
        </p:nvSpPr>
        <p:spPr>
          <a:xfrm>
            <a:off x="6083300" y="4850963"/>
            <a:ext cx="19050" cy="120650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>
              <a:solidFill>
                <a:srgbClr val="E7E6E6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D9A217B-D62C-7702-ED99-D53CC09F4140}"/>
              </a:ext>
            </a:extLst>
          </p:cNvPr>
          <p:cNvSpPr/>
          <p:nvPr/>
        </p:nvSpPr>
        <p:spPr>
          <a:xfrm>
            <a:off x="2667000" y="6121400"/>
            <a:ext cx="6858000" cy="431800"/>
          </a:xfrm>
          <a:prstGeom prst="roundRect">
            <a:avLst/>
          </a:prstGeom>
          <a:solidFill>
            <a:srgbClr val="2B4C7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ctr"/>
            <a:r>
              <a:rPr lang="en-GB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new avenues for pentaquark research</a:t>
            </a:r>
            <a:endParaRPr lang="en-PL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2C13F2-30CF-454E-ED02-AC384DF497ED}"/>
              </a:ext>
            </a:extLst>
          </p:cNvPr>
          <p:cNvSpPr/>
          <p:nvPr/>
        </p:nvSpPr>
        <p:spPr>
          <a:xfrm>
            <a:off x="6438902" y="939363"/>
            <a:ext cx="50800" cy="3302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F6F06AD-882A-FA27-D33E-D73B920BECF0}"/>
                  </a:ext>
                </a:extLst>
              </p:cNvPr>
              <p:cNvSpPr txBox="1"/>
              <p:nvPr/>
            </p:nvSpPr>
            <p:spPr>
              <a:xfrm>
                <a:off x="6540502" y="913963"/>
                <a:ext cx="5676900" cy="38100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r>
                  <a:rPr lang="en-US" sz="2000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 observation: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r>
                          <a:rPr lang="en-US" sz="20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sz="20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1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  <m:t>𝟒𝟑𝟑𝟖</m:t>
                            </m:r>
                          </m:e>
                        </m:d>
                      </m:e>
                      <m:sup>
                        <m:r>
                          <a:rPr lang="en-US" sz="2000" b="1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2000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F6F06AD-882A-FA27-D33E-D73B920BE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502" y="913963"/>
                <a:ext cx="5676900" cy="381000"/>
              </a:xfrm>
              <a:prstGeom prst="rect">
                <a:avLst/>
              </a:prstGeom>
              <a:blipFill>
                <a:blip r:embed="rId12"/>
                <a:stretch>
                  <a:fillRect l="-1342" t="-6667" b="-3666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803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54890-0412-32AA-C815-39BEAF7AF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NO1 Seminar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标题 5">
                <a:extLst>
                  <a:ext uri="{FF2B5EF4-FFF2-40B4-BE49-F238E27FC236}">
                    <a16:creationId xmlns:a16="http://schemas.microsoft.com/office/drawing/2014/main" id="{1CD70F8C-DC51-0364-B801-F42D306074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5" y="210809"/>
                <a:ext cx="12654815" cy="54591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𝑐𝑠</m:t>
                    </m:r>
                    <m:acc>
                      <m:accPr>
                        <m:chr m:val="̅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0" name="标题 5">
                <a:extLst>
                  <a:ext uri="{FF2B5EF4-FFF2-40B4-BE49-F238E27FC236}">
                    <a16:creationId xmlns:a16="http://schemas.microsoft.com/office/drawing/2014/main" id="{1CD70F8C-DC51-0364-B801-F42D30607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5" y="210809"/>
                <a:ext cx="12654815" cy="545919"/>
              </a:xfrm>
              <a:blipFill>
                <a:blip r:embed="rId3"/>
                <a:stretch>
                  <a:fillRect l="-301" t="-20455" b="-3409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9631E53-F5AC-0EA9-C3F6-2079F4D93229}"/>
              </a:ext>
            </a:extLst>
          </p:cNvPr>
          <p:cNvSpPr txBox="1"/>
          <p:nvPr/>
        </p:nvSpPr>
        <p:spPr>
          <a:xfrm>
            <a:off x="8715600" y="302245"/>
            <a:ext cx="3514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133 (2024) 131902</a:t>
            </a:r>
            <a:endParaRPr lang="en-CN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C9100B5-228B-D8AA-EB62-2387B1841222}"/>
              </a:ext>
            </a:extLst>
          </p:cNvPr>
          <p:cNvGrpSpPr/>
          <p:nvPr/>
        </p:nvGrpSpPr>
        <p:grpSpPr>
          <a:xfrm>
            <a:off x="5124901" y="2005474"/>
            <a:ext cx="7398659" cy="2533129"/>
            <a:chOff x="5742663" y="2009774"/>
            <a:chExt cx="7398659" cy="2533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DE9527C-2C7B-1CE1-E52C-45173A1E402D}"/>
                    </a:ext>
                  </a:extLst>
                </p:cNvPr>
                <p:cNvSpPr txBox="1"/>
                <p:nvPr/>
              </p:nvSpPr>
              <p:spPr>
                <a:xfrm>
                  <a:off x="5742663" y="2009774"/>
                  <a:ext cx="6533422" cy="25331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14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2870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  <a:r>
                    <a:rPr lang="en-US" altLang="zh-CN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and</a:t>
                  </a:r>
                  <a:r>
                    <a:rPr lang="en-US" altLang="zh-CN" sz="20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2900</m:t>
                              </m:r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confirmed 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𝑐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∗0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altLang="zh-CN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FF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~6%</m:t>
                      </m:r>
                    </m:oMath>
                  </a14:m>
                  <a:r>
                    <a:rPr lang="en-US" altLang="zh-CN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each for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0,1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85750" indent="-285750">
                    <a:lnSpc>
                      <a:spcPct val="114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𝑐𝑠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∗0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lang="en-US" altLang="zh-CN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</a:t>
                  </a:r>
                  <a:r>
                    <a:rPr lang="en-CN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asses</a:t>
                  </a:r>
                  <a:r>
                    <a:rPr lang="zh-CN" altLang="en-US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CN" altLang="zh-CN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and</a:t>
                  </a:r>
                  <a:r>
                    <a:rPr lang="en-CN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widths show ~ 2</a:t>
                  </a:r>
                  <a:r>
                    <a:rPr lang="el-GR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σ</a:t>
                  </a:r>
                  <a:r>
                    <a:rPr lang="en-CN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tension </a:t>
                  </a:r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with the previous measurement.</a:t>
                  </a:r>
                </a:p>
                <a:p>
                  <a:pPr marL="285750" indent="-285750">
                    <a:lnSpc>
                      <a:spcPct val="114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The ratios of p</a:t>
                  </a:r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roduction branching fraction </a:t>
                  </a:r>
                </a:p>
                <a:p>
                  <a:pPr>
                    <a:lnSpc>
                      <a:spcPct val="114000"/>
                    </a:lnSpc>
                  </a:pPr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    </a:t>
                  </a:r>
                  <a:r>
                    <a:rPr lang="en-CN" sz="2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differ</a:t>
                  </a:r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in the two processes.</a:t>
                  </a:r>
                </a:p>
                <a:p>
                  <a:pPr marL="285750" indent="-285750">
                    <a:lnSpc>
                      <a:spcPct val="114000"/>
                    </a:lnSpc>
                    <a:buFont typeface="Arial" panose="020B0604020202020204" pitchFamily="34" charset="0"/>
                    <a:buChar char="•"/>
                  </a:pPr>
                  <a:endParaRPr lang="en-CN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DE9527C-2C7B-1CE1-E52C-45173A1E40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2663" y="2009774"/>
                  <a:ext cx="6533422" cy="2533129"/>
                </a:xfrm>
                <a:prstGeom prst="rect">
                  <a:avLst/>
                </a:prstGeom>
                <a:blipFill>
                  <a:blip r:embed="rId5"/>
                  <a:stretch>
                    <a:fillRect l="-777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D713014-C22B-C97E-FEF0-BF696EDF77AE}"/>
                    </a:ext>
                  </a:extLst>
                </p:cNvPr>
                <p:cNvSpPr txBox="1"/>
                <p:nvPr/>
              </p:nvSpPr>
              <p:spPr>
                <a:xfrm>
                  <a:off x="10275658" y="3401745"/>
                  <a:ext cx="2865664" cy="5963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ℬ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[</m:t>
                                </m:r>
                                <m:r>
                                  <a:rPr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altLang="zh-CN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Arial" panose="020B0604020202020204" pitchFamily="34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𝑇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  <m:t>𝑐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  <m:t>2870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𝐷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  <m:t>∗</m:t>
                                    </m:r>
                                  </m:e>
                                </m:d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Arial" panose="020B0604020202020204" pitchFamily="34" charset="0"/>
                              </a:rPr>
                              <m:t>]</m:t>
                            </m:r>
                          </m:num>
                          <m:den>
                            <m: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Arial" panose="020B0604020202020204" pitchFamily="34" charset="0"/>
                              </a:rPr>
                              <m:t>ℬ</m:t>
                            </m:r>
                            <m: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Arial" panose="020B0604020202020204" pitchFamily="34" charset="0"/>
                              </a:rPr>
                              <m:t>[</m:t>
                            </m:r>
                            <m:sSup>
                              <m:sSupPr>
                                <m:ctrlP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Arial" panose="020B0604020202020204" pitchFamily="34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𝑇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  <m:t>𝑐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  <m:t>2900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Arial" panose="020B0604020202020204" pitchFamily="34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𝐷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Arial" panose="020B0604020202020204" pitchFamily="34" charset="0"/>
                                      </a:rPr>
                                      <m:t>∗</m:t>
                                    </m:r>
                                  </m:e>
                                </m:d>
                                <m:r>
                                  <a:rPr lang="en-US" altLang="zh-CN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altLang="zh-CN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Arial" panose="020B0604020202020204" pitchFamily="34" charset="0"/>
                              </a:rPr>
                              <m:t>]</m:t>
                            </m:r>
                          </m:den>
                        </m:f>
                      </m:oMath>
                    </m:oMathPara>
                  </a14:m>
                  <a:endParaRPr lang="en-CN" sz="14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D713014-C22B-C97E-FEF0-BF696EDF77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5658" y="3401745"/>
                  <a:ext cx="2865664" cy="596382"/>
                </a:xfrm>
                <a:prstGeom prst="rect">
                  <a:avLst/>
                </a:prstGeom>
                <a:blipFill>
                  <a:blip r:embed="rId6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E4459E-2715-A63E-BA73-8F55FE0DAD73}"/>
              </a:ext>
            </a:extLst>
          </p:cNvPr>
          <p:cNvGrpSpPr/>
          <p:nvPr/>
        </p:nvGrpSpPr>
        <p:grpSpPr>
          <a:xfrm>
            <a:off x="4716130" y="4438128"/>
            <a:ext cx="6950846" cy="2027290"/>
            <a:chOff x="5241154" y="4833257"/>
            <a:chExt cx="6950846" cy="202729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73274E2-D32A-4DDA-5C5B-C8A174BFE8C6}"/>
                </a:ext>
              </a:extLst>
            </p:cNvPr>
            <p:cNvGrpSpPr/>
            <p:nvPr/>
          </p:nvGrpSpPr>
          <p:grpSpPr>
            <a:xfrm>
              <a:off x="5241154" y="4833257"/>
              <a:ext cx="6950846" cy="2027290"/>
              <a:chOff x="5119044" y="4830820"/>
              <a:chExt cx="7055766" cy="205789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0FB1BED-9FFB-939C-85D0-9F873CAF50B5}"/>
                  </a:ext>
                </a:extLst>
              </p:cNvPr>
              <p:cNvGrpSpPr/>
              <p:nvPr/>
            </p:nvGrpSpPr>
            <p:grpSpPr>
              <a:xfrm>
                <a:off x="5119044" y="4830820"/>
                <a:ext cx="7055766" cy="1763942"/>
                <a:chOff x="5344156" y="4169229"/>
                <a:chExt cx="6805250" cy="170131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3BFEBE1-2EFB-F6A6-55D2-A53DE04D260E}"/>
                    </a:ext>
                  </a:extLst>
                </p:cNvPr>
                <p:cNvGrpSpPr/>
                <p:nvPr/>
              </p:nvGrpSpPr>
              <p:grpSpPr>
                <a:xfrm>
                  <a:off x="5344156" y="4169229"/>
                  <a:ext cx="6805250" cy="1701313"/>
                  <a:chOff x="621343" y="4456101"/>
                  <a:chExt cx="9260412" cy="2315103"/>
                </a:xfrm>
              </p:grpSpPr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657E881-DA45-7824-0530-D944B62C4C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21343" y="4456101"/>
                    <a:ext cx="9260412" cy="2315103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AF7C69EA-509D-D1CF-B77B-03C980E93C6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99663" y="4603278"/>
                        <a:ext cx="1370952" cy="21544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In </a:t>
                        </a:r>
                        <a14:m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a14:m>
                        <a:endParaRPr lang="en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AF7C69EA-509D-D1CF-B77B-03C980E93C6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299663" y="4603278"/>
                        <a:ext cx="1370952" cy="21544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6829" t="-35714" r="-19512" b="-9285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B7226806-F88A-E9B0-156F-A7EEEF3C4DC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59872" y="4603278"/>
                        <a:ext cx="1439881" cy="22775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In </a:t>
                        </a:r>
                        <a14:m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∗±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∓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a14:m>
                        <a:endParaRPr lang="en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B7226806-F88A-E9B0-156F-A7EEEF3C4DC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859872" y="4603278"/>
                        <a:ext cx="1439881" cy="227756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26744" t="-28571" r="-18605" b="-100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CN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8A3974F2-4D67-351F-F800-A9E358308D21}"/>
                    </a:ext>
                  </a:extLst>
                </p:cNvPr>
                <p:cNvSpPr/>
                <p:nvPr/>
              </p:nvSpPr>
              <p:spPr>
                <a:xfrm>
                  <a:off x="5387799" y="5551715"/>
                  <a:ext cx="6761607" cy="25377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D1963B5-8D52-3863-887D-11DC3AD88E8F}"/>
                  </a:ext>
                </a:extLst>
              </p:cNvPr>
              <p:cNvSpPr/>
              <p:nvPr/>
            </p:nvSpPr>
            <p:spPr>
              <a:xfrm>
                <a:off x="5141669" y="5177392"/>
                <a:ext cx="7010516" cy="728310"/>
              </a:xfrm>
              <a:prstGeom prst="rect">
                <a:avLst/>
              </a:prstGeom>
              <a:noFill/>
              <a:ln w="19050">
                <a:solidFill>
                  <a:srgbClr val="0656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2D17B241-EB27-A2CA-EFCF-1774D6905B08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2921" y="6576288"/>
                    <a:ext cx="439181" cy="31242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oMath>
                      </m:oMathPara>
                    </a14:m>
                    <a:endParaRPr lang="en-CN" sz="20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2D17B241-EB27-A2CA-EFCF-1774D6905B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2921" y="6576288"/>
                    <a:ext cx="439181" cy="31242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8E89CD5-3FBB-2302-F6F6-00C84899F193}"/>
                    </a:ext>
                  </a:extLst>
                </p:cNvPr>
                <p:cNvSpPr txBox="1"/>
                <p:nvPr/>
              </p:nvSpPr>
              <p:spPr>
                <a:xfrm>
                  <a:off x="8173450" y="5829522"/>
                  <a:ext cx="3675814" cy="400110"/>
                </a:xfrm>
                <a:prstGeom prst="rect">
                  <a:avLst/>
                </a:prstGeom>
                <a:solidFill>
                  <a:schemeClr val="bg1">
                    <a:alpha val="6692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r>
                    <a:rPr lang="en-CN" sz="20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ew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𝑐𝑠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∗0</m:t>
                          </m:r>
                        </m:sup>
                      </m:sSubSup>
                    </m:oMath>
                  </a14:m>
                  <a:r>
                    <a:rPr lang="en-CN" sz="20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production mechanism?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8E89CD5-3FBB-2302-F6F6-00C84899F1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3450" y="5829522"/>
                  <a:ext cx="3675814" cy="400110"/>
                </a:xfrm>
                <a:prstGeom prst="rect">
                  <a:avLst/>
                </a:prstGeom>
                <a:blipFill>
                  <a:blip r:embed="rId12"/>
                  <a:stretch>
                    <a:fillRect l="-1724" t="-9091" r="-1034" b="-24242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161199-35FC-FFDE-EA48-C596AE5A7286}"/>
                  </a:ext>
                </a:extLst>
              </p:cNvPr>
              <p:cNvSpPr txBox="1"/>
              <p:nvPr/>
            </p:nvSpPr>
            <p:spPr>
              <a:xfrm>
                <a:off x="879021" y="5760940"/>
                <a:ext cx="315957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8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N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161199-35FC-FFDE-EA48-C596AE5A7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21" y="5760940"/>
                <a:ext cx="3159579" cy="523220"/>
              </a:xfrm>
              <a:prstGeom prst="rect">
                <a:avLst/>
              </a:prstGeom>
              <a:blipFill>
                <a:blip r:embed="rId13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A84FE1-02DB-688E-1962-1E782B7B239D}"/>
                  </a:ext>
                </a:extLst>
              </p:cNvPr>
              <p:cNvSpPr txBox="1"/>
              <p:nvPr/>
            </p:nvSpPr>
            <p:spPr>
              <a:xfrm>
                <a:off x="8101812" y="6181335"/>
                <a:ext cx="19123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1.17±0.31±0.48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A84FE1-02DB-688E-1962-1E782B7B2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812" y="6181335"/>
                <a:ext cx="1912383" cy="276999"/>
              </a:xfrm>
              <a:prstGeom prst="rect">
                <a:avLst/>
              </a:prstGeom>
              <a:blipFill>
                <a:blip r:embed="rId14"/>
                <a:stretch>
                  <a:fillRect l="-1316" r="-1974" b="-217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517914-EBEC-A052-B9AA-AA3893F64119}"/>
                  </a:ext>
                </a:extLst>
              </p:cNvPr>
              <p:cNvSpPr txBox="1"/>
              <p:nvPr/>
            </p:nvSpPr>
            <p:spPr>
              <a:xfrm>
                <a:off x="10515458" y="6177207"/>
                <a:ext cx="12038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0.18±0.05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517914-EBEC-A052-B9AA-AA3893F64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458" y="6177207"/>
                <a:ext cx="1203856" cy="276999"/>
              </a:xfrm>
              <a:prstGeom prst="rect">
                <a:avLst/>
              </a:prstGeom>
              <a:blipFill>
                <a:blip r:embed="rId15"/>
                <a:stretch>
                  <a:fillRect l="-4211" r="-4211" b="-1739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FFE66-3BB0-9620-1E65-34C0C37A18F9}"/>
              </a:ext>
            </a:extLst>
          </p:cNvPr>
          <p:cNvGrpSpPr/>
          <p:nvPr/>
        </p:nvGrpSpPr>
        <p:grpSpPr>
          <a:xfrm>
            <a:off x="631989" y="1503640"/>
            <a:ext cx="4690227" cy="4686388"/>
            <a:chOff x="433958" y="1085806"/>
            <a:chExt cx="4690227" cy="468638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C9221A0-7D75-B1A8-34AD-287239C8D17E}"/>
                </a:ext>
              </a:extLst>
            </p:cNvPr>
            <p:cNvGrpSpPr/>
            <p:nvPr/>
          </p:nvGrpSpPr>
          <p:grpSpPr>
            <a:xfrm>
              <a:off x="433958" y="1085806"/>
              <a:ext cx="4690227" cy="4686388"/>
              <a:chOff x="856479" y="1084091"/>
              <a:chExt cx="4690227" cy="46863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A6B877D-F5CB-053D-EB7B-D1A462A153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49917" t="10931"/>
              <a:stretch/>
            </p:blipFill>
            <p:spPr>
              <a:xfrm>
                <a:off x="856479" y="1084091"/>
                <a:ext cx="3159579" cy="468638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F5A8DF1-4E48-8E64-1615-25BBC3965A99}"/>
                      </a:ext>
                    </a:extLst>
                  </p:cNvPr>
                  <p:cNvSpPr txBox="1"/>
                  <p:nvPr/>
                </p:nvSpPr>
                <p:spPr>
                  <a:xfrm>
                    <a:off x="4016058" y="2896960"/>
                    <a:ext cx="1494127" cy="320344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00B050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F5A8DF1-4E48-8E64-1615-25BBC3965A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16058" y="2896960"/>
                    <a:ext cx="1494127" cy="32034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5042" b="-19231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4741F1D-BFC4-7E8A-3BDA-98585A29D3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78604" y="2531068"/>
                <a:ext cx="1337454" cy="984036"/>
              </a:xfrm>
              <a:prstGeom prst="straightConnector1">
                <a:avLst/>
              </a:prstGeom>
              <a:ln w="19050">
                <a:solidFill>
                  <a:srgbClr val="FF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FEFB6A4-83D0-4A2C-F11D-192EC4676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8596" y="3170209"/>
                <a:ext cx="1157462" cy="50442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E94FADB-2F1A-2E35-6378-114F75AD9FAF}"/>
                      </a:ext>
                    </a:extLst>
                  </p:cNvPr>
                  <p:cNvSpPr txBox="1"/>
                  <p:nvPr/>
                </p:nvSpPr>
                <p:spPr>
                  <a:xfrm>
                    <a:off x="3769756" y="2141227"/>
                    <a:ext cx="1776950" cy="320344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>
                      <a:solidFill>
                        <a:srgbClr val="FF00FF"/>
                      </a:solidFill>
                      <a:latin typeface="+mn-ea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E94FADB-2F1A-2E35-6378-114F75AD9F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69756" y="2141227"/>
                    <a:ext cx="1776950" cy="32034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4815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752A10-C484-D0AB-87AB-3DC8E1B26F86}"/>
                </a:ext>
              </a:extLst>
            </p:cNvPr>
            <p:cNvSpPr/>
            <p:nvPr/>
          </p:nvSpPr>
          <p:spPr>
            <a:xfrm>
              <a:off x="3014806" y="1353864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4F13B0-0A2C-6FAD-8ED9-F808CEE5F1A3}"/>
                </a:ext>
              </a:extLst>
            </p:cNvPr>
            <p:cNvSpPr/>
            <p:nvPr/>
          </p:nvSpPr>
          <p:spPr>
            <a:xfrm>
              <a:off x="1121366" y="2898675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E3AE2A-4040-6327-2FDD-9CD5A0B07682}"/>
                </a:ext>
              </a:extLst>
            </p:cNvPr>
            <p:cNvSpPr/>
            <p:nvPr/>
          </p:nvSpPr>
          <p:spPr>
            <a:xfrm>
              <a:off x="1121366" y="4419852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EA8AF5-B036-11D4-6C73-455F82FFFACF}"/>
                  </a:ext>
                </a:extLst>
              </p:cNvPr>
              <p:cNvSpPr txBox="1"/>
              <p:nvPr/>
            </p:nvSpPr>
            <p:spPr>
              <a:xfrm>
                <a:off x="4822602" y="1460251"/>
                <a:ext cx="7579446" cy="4768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Confirmation in a new production channel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∗+</m:t>
                        </m:r>
                      </m:sup>
                    </m:sSup>
                    <m:sSubSup>
                      <m:sSubSupPr>
                        <m:ctrlP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acc>
                      </m:sub>
                      <m:sup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∗0</m:t>
                        </m:r>
                      </m:sup>
                    </m:sSubSup>
                  </m:oMath>
                </a14:m>
                <a:endParaRPr lang="en-CN" sz="2400" dirty="0">
                  <a:solidFill>
                    <a:srgbClr val="06569C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EA8AF5-B036-11D4-6C73-455F82FFF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602" y="1460251"/>
                <a:ext cx="7579446" cy="476862"/>
              </a:xfrm>
              <a:prstGeom prst="rect">
                <a:avLst/>
              </a:prstGeom>
              <a:blipFill>
                <a:blip r:embed="rId19"/>
                <a:stretch>
                  <a:fillRect l="-1171" t="-5263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FB58CDC-3459-49AE-4467-376710DBC2C3}"/>
                  </a:ext>
                </a:extLst>
              </p:cNvPr>
              <p:cNvSpPr txBox="1"/>
              <p:nvPr/>
            </p:nvSpPr>
            <p:spPr>
              <a:xfrm>
                <a:off x="1054316" y="6059658"/>
                <a:ext cx="315957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8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N" sz="28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FB58CDC-3459-49AE-4467-376710DBC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316" y="6059658"/>
                <a:ext cx="3159579" cy="523220"/>
              </a:xfrm>
              <a:prstGeom prst="rect">
                <a:avLst/>
              </a:prstGeom>
              <a:blipFill>
                <a:blip r:embed="rId20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92D6E632-9213-BCA9-0746-CCA94A45294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9054"/>
          <a:stretch/>
        </p:blipFill>
        <p:spPr>
          <a:xfrm>
            <a:off x="125823" y="866269"/>
            <a:ext cx="6816844" cy="62230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997DA5-15DA-B9A3-2A9A-762A17756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54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3F20CE-6FDF-BB26-1F1E-3D2A19EA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MVA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E8783-0F21-8BBD-B1A2-B560CBBF6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21FA0-2DA7-2844-1559-1BD668F4E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0554C1-0EA4-FD98-7217-F275DAB13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729"/>
            <a:ext cx="5067300" cy="264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CB62B5-71ED-2F4B-5B45-AF4459ABD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0329"/>
            <a:ext cx="5067300" cy="264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2C9BCD-1043-2A25-D433-65657E76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928729"/>
            <a:ext cx="5067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A0BF23-1195-CA54-9C93-BCC36046F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MVA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60E33-131F-A34C-42B7-33180FA30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8D064-2A96-B138-4A9F-CB84CA33B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872C8E-C577-A57E-8076-2BD4A6FE1D10}"/>
              </a:ext>
            </a:extLst>
          </p:cNvPr>
          <p:cNvGrpSpPr/>
          <p:nvPr/>
        </p:nvGrpSpPr>
        <p:grpSpPr>
          <a:xfrm>
            <a:off x="838625" y="2165950"/>
            <a:ext cx="4268878" cy="3169535"/>
            <a:chOff x="823562" y="1799844"/>
            <a:chExt cx="3797300" cy="2819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613BBB-2F5F-3327-421E-4676B88D0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562" y="1799844"/>
              <a:ext cx="3797300" cy="2819400"/>
            </a:xfrm>
            <a:prstGeom prst="rect">
              <a:avLst/>
            </a:prstGeom>
          </p:spPr>
        </p:pic>
        <p:sp>
          <p:nvSpPr>
            <p:cNvPr id="8" name="Up Arrow 7">
              <a:extLst>
                <a:ext uri="{FF2B5EF4-FFF2-40B4-BE49-F238E27FC236}">
                  <a16:creationId xmlns:a16="http://schemas.microsoft.com/office/drawing/2014/main" id="{FD55F506-76A9-5D8E-861F-D6BE053559AA}"/>
                </a:ext>
              </a:extLst>
            </p:cNvPr>
            <p:cNvSpPr/>
            <p:nvPr/>
          </p:nvSpPr>
          <p:spPr>
            <a:xfrm>
              <a:off x="3566984" y="3130378"/>
              <a:ext cx="45719" cy="1136822"/>
            </a:xfrm>
            <a:prstGeom prst="upArrow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098ED54-E27A-C030-80AC-50446677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449" y="2512287"/>
            <a:ext cx="4389494" cy="317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EF3063-7FB2-9A55-F674-4333FED85838}"/>
                  </a:ext>
                </a:extLst>
              </p:cNvPr>
              <p:cNvSpPr txBox="1"/>
              <p:nvPr/>
            </p:nvSpPr>
            <p:spPr>
              <a:xfrm>
                <a:off x="7679045" y="1600974"/>
                <a:ext cx="2333331" cy="673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𝐹𝑜𝑀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CN" sz="2000" dirty="0">
                  <a:latin typeface="+mn-ea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EF3063-7FB2-9A55-F674-4333FED85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045" y="1600974"/>
                <a:ext cx="2333331" cy="673389"/>
              </a:xfrm>
              <a:prstGeom prst="rect">
                <a:avLst/>
              </a:prstGeom>
              <a:blipFill>
                <a:blip r:embed="rId4"/>
                <a:stretch>
                  <a:fillRect l="-2703" b="-740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3BEE4E0-201C-3B6D-A8CB-74ABEFD90CE1}"/>
              </a:ext>
            </a:extLst>
          </p:cNvPr>
          <p:cNvSpPr txBox="1"/>
          <p:nvPr/>
        </p:nvSpPr>
        <p:spPr>
          <a:xfrm>
            <a:off x="0" y="5493212"/>
            <a:ext cx="610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L" dirty="0">
                <a:latin typeface="Arial" panose="020B0604020202020204" pitchFamily="34" charset="0"/>
                <a:cs typeface="Arial" panose="020B0604020202020204" pitchFamily="34" charset="0"/>
              </a:rPr>
              <a:t>removing 99.5% of the background</a:t>
            </a:r>
          </a:p>
          <a:p>
            <a:pPr algn="ctr"/>
            <a:r>
              <a:rPr lang="en-PL" dirty="0">
                <a:latin typeface="Arial" panose="020B0604020202020204" pitchFamily="34" charset="0"/>
                <a:cs typeface="Arial" panose="020B0604020202020204" pitchFamily="34" charset="0"/>
              </a:rPr>
              <a:t>retaining 74.4% of the signal</a:t>
            </a:r>
          </a:p>
        </p:txBody>
      </p:sp>
    </p:spTree>
    <p:extLst>
      <p:ext uri="{BB962C8B-B14F-4D97-AF65-F5344CB8AC3E}">
        <p14:creationId xmlns:p14="http://schemas.microsoft.com/office/powerpoint/2010/main" val="2257509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6DDF3A-4A73-9F4C-D035-1AD40CA0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6" y="210809"/>
            <a:ext cx="11191774" cy="1089529"/>
          </a:xfrm>
        </p:spPr>
        <p:txBody>
          <a:bodyPr/>
          <a:lstStyle/>
          <a:p>
            <a:r>
              <a:rPr lang="en-PL" dirty="0"/>
              <a:t>Background from single-charm or charmless decays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A7419-47F5-D60E-E365-476680D9D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697A2-FDA9-65BB-7504-EA692F182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73C5E19B-F7E5-E892-F5CF-61DFBE2085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31" b="8724"/>
          <a:stretch>
            <a:fillRect/>
          </a:stretch>
        </p:blipFill>
        <p:spPr>
          <a:xfrm>
            <a:off x="0" y="931126"/>
            <a:ext cx="10713474" cy="56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0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9D56037-83CE-8B8F-CABF-DE284540DD4A}"/>
              </a:ext>
            </a:extLst>
          </p:cNvPr>
          <p:cNvGrpSpPr/>
          <p:nvPr/>
        </p:nvGrpSpPr>
        <p:grpSpPr>
          <a:xfrm>
            <a:off x="-413613" y="3606128"/>
            <a:ext cx="6903412" cy="3132892"/>
            <a:chOff x="367326" y="3019939"/>
            <a:chExt cx="6238428" cy="2831111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8087ACC0-856B-88B3-499A-D07A2D3FB4D4}"/>
                </a:ext>
              </a:extLst>
            </p:cNvPr>
            <p:cNvSpPr txBox="1">
              <a:spLocks/>
            </p:cNvSpPr>
            <p:nvPr/>
          </p:nvSpPr>
          <p:spPr>
            <a:xfrm>
              <a:off x="367326" y="3864376"/>
              <a:ext cx="6238428" cy="198667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Font typeface="Wingdings" pitchFamily="2" charset="2"/>
                <a:buChar char="§"/>
              </a:pPr>
              <a:endPara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椭圆 30">
              <a:extLst>
                <a:ext uri="{FF2B5EF4-FFF2-40B4-BE49-F238E27FC236}">
                  <a16:creationId xmlns:a16="http://schemas.microsoft.com/office/drawing/2014/main" id="{B9BCA2C5-8D75-9E23-9572-CDAB8BE6D14E}"/>
                </a:ext>
              </a:extLst>
            </p:cNvPr>
            <p:cNvSpPr/>
            <p:nvPr/>
          </p:nvSpPr>
          <p:spPr>
            <a:xfrm rot="7557294">
              <a:off x="1124219" y="3512642"/>
              <a:ext cx="1154939" cy="1128093"/>
            </a:xfrm>
            <a:prstGeom prst="ellipse">
              <a:avLst/>
            </a:prstGeom>
            <a:gradFill flip="none" rotWithShape="1">
              <a:gsLst>
                <a:gs pos="16000">
                  <a:srgbClr val="F1D5E1"/>
                </a:gs>
                <a:gs pos="0">
                  <a:srgbClr val="FBF3F6"/>
                </a:gs>
                <a:gs pos="56000">
                  <a:srgbClr val="E7B7CC"/>
                </a:gs>
                <a:gs pos="86000">
                  <a:srgbClr val="E19DB7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椭圆 32">
              <a:extLst>
                <a:ext uri="{FF2B5EF4-FFF2-40B4-BE49-F238E27FC236}">
                  <a16:creationId xmlns:a16="http://schemas.microsoft.com/office/drawing/2014/main" id="{D467823F-F655-E8AF-1465-66E0598ADA08}"/>
                </a:ext>
              </a:extLst>
            </p:cNvPr>
            <p:cNvSpPr/>
            <p:nvPr/>
          </p:nvSpPr>
          <p:spPr>
            <a:xfrm>
              <a:off x="1429334" y="4128940"/>
              <a:ext cx="272354" cy="256751"/>
            </a:xfrm>
            <a:prstGeom prst="ellipse">
              <a:avLst/>
            </a:prstGeom>
            <a:gradFill flip="none" rotWithShape="1">
              <a:gsLst>
                <a:gs pos="0">
                  <a:srgbClr val="F9F6FA"/>
                </a:gs>
                <a:gs pos="53000">
                  <a:srgbClr val="B899C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35">
                  <a:extLst>
                    <a:ext uri="{FF2B5EF4-FFF2-40B4-BE49-F238E27FC236}">
                      <a16:creationId xmlns:a16="http://schemas.microsoft.com/office/drawing/2014/main" id="{5BDFD365-3612-76D9-690A-311FBA085EDD}"/>
                    </a:ext>
                  </a:extLst>
                </p:cNvPr>
                <p:cNvSpPr txBox="1"/>
                <p:nvPr/>
              </p:nvSpPr>
              <p:spPr>
                <a:xfrm>
                  <a:off x="1437446" y="4115937"/>
                  <a:ext cx="27235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GB" sz="10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8" name="文本框 35">
                  <a:extLst>
                    <a:ext uri="{FF2B5EF4-FFF2-40B4-BE49-F238E27FC236}">
                      <a16:creationId xmlns:a16="http://schemas.microsoft.com/office/drawing/2014/main" id="{1D6BBD1B-D92B-873A-1457-492A63D52B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446" y="4115937"/>
                  <a:ext cx="272354" cy="2462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椭圆 36">
              <a:extLst>
                <a:ext uri="{FF2B5EF4-FFF2-40B4-BE49-F238E27FC236}">
                  <a16:creationId xmlns:a16="http://schemas.microsoft.com/office/drawing/2014/main" id="{71BA2EC3-7663-8506-9AF0-6F0862D1B926}"/>
                </a:ext>
              </a:extLst>
            </p:cNvPr>
            <p:cNvSpPr/>
            <p:nvPr/>
          </p:nvSpPr>
          <p:spPr>
            <a:xfrm rot="7009899">
              <a:off x="2690468" y="3479362"/>
              <a:ext cx="1154939" cy="1128093"/>
            </a:xfrm>
            <a:prstGeom prst="ellipse">
              <a:avLst/>
            </a:prstGeom>
            <a:gradFill flip="none" rotWithShape="1">
              <a:gsLst>
                <a:gs pos="21000">
                  <a:srgbClr val="F1D5E1"/>
                </a:gs>
                <a:gs pos="10000">
                  <a:srgbClr val="FBF3F6"/>
                </a:gs>
                <a:gs pos="56000">
                  <a:srgbClr val="E7B7CC"/>
                </a:gs>
                <a:gs pos="86000">
                  <a:srgbClr val="E19DB7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45">
              <a:extLst>
                <a:ext uri="{FF2B5EF4-FFF2-40B4-BE49-F238E27FC236}">
                  <a16:creationId xmlns:a16="http://schemas.microsoft.com/office/drawing/2014/main" id="{7A3D34FD-D262-AB4B-A02D-65B8431AE9FA}"/>
                </a:ext>
              </a:extLst>
            </p:cNvPr>
            <p:cNvSpPr txBox="1"/>
            <p:nvPr/>
          </p:nvSpPr>
          <p:spPr>
            <a:xfrm>
              <a:off x="558846" y="4644063"/>
              <a:ext cx="2274277" cy="61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Conventional</a:t>
              </a:r>
              <a:br>
                <a:rPr lang="en-GB" sz="16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</a:br>
              <a:r>
                <a:rPr lang="en-GB" sz="16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meson</a:t>
              </a:r>
            </a:p>
          </p:txBody>
        </p:sp>
        <p:sp>
          <p:nvSpPr>
            <p:cNvPr id="24" name="文本框 46">
              <a:extLst>
                <a:ext uri="{FF2B5EF4-FFF2-40B4-BE49-F238E27FC236}">
                  <a16:creationId xmlns:a16="http://schemas.microsoft.com/office/drawing/2014/main" id="{0A64C38E-3F24-5034-95C3-A2B567907A3B}"/>
                </a:ext>
              </a:extLst>
            </p:cNvPr>
            <p:cNvSpPr txBox="1"/>
            <p:nvPr/>
          </p:nvSpPr>
          <p:spPr>
            <a:xfrm>
              <a:off x="2184018" y="4676419"/>
              <a:ext cx="2274277" cy="61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Conventional </a:t>
              </a:r>
              <a:br>
                <a:rPr lang="en-GB" sz="16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</a:br>
              <a:r>
                <a:rPr lang="en-GB" sz="16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baryon</a:t>
              </a:r>
            </a:p>
          </p:txBody>
        </p:sp>
        <p:sp>
          <p:nvSpPr>
            <p:cNvPr id="29" name="椭圆 32">
              <a:extLst>
                <a:ext uri="{FF2B5EF4-FFF2-40B4-BE49-F238E27FC236}">
                  <a16:creationId xmlns:a16="http://schemas.microsoft.com/office/drawing/2014/main" id="{61896764-92E8-6E3F-2FFA-D3DADC71CFE2}"/>
                </a:ext>
              </a:extLst>
            </p:cNvPr>
            <p:cNvSpPr/>
            <p:nvPr/>
          </p:nvSpPr>
          <p:spPr>
            <a:xfrm>
              <a:off x="1694910" y="3800995"/>
              <a:ext cx="272354" cy="256751"/>
            </a:xfrm>
            <a:prstGeom prst="ellipse">
              <a:avLst/>
            </a:prstGeom>
            <a:gradFill flip="none" rotWithShape="1">
              <a:gsLst>
                <a:gs pos="0">
                  <a:srgbClr val="F9F6FA"/>
                </a:gs>
                <a:gs pos="53000">
                  <a:srgbClr val="B899C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35">
                  <a:extLst>
                    <a:ext uri="{FF2B5EF4-FFF2-40B4-BE49-F238E27FC236}">
                      <a16:creationId xmlns:a16="http://schemas.microsoft.com/office/drawing/2014/main" id="{05EFC05D-184A-2421-A4AF-E1F449C1A50F}"/>
                    </a:ext>
                  </a:extLst>
                </p:cNvPr>
                <p:cNvSpPr txBox="1"/>
                <p:nvPr/>
              </p:nvSpPr>
              <p:spPr>
                <a:xfrm>
                  <a:off x="1693575" y="3782204"/>
                  <a:ext cx="27235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oMath>
                    </m:oMathPara>
                  </a14:m>
                  <a:endParaRPr lang="en-GB" sz="10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7" name="文本框 35">
                  <a:extLst>
                    <a:ext uri="{FF2B5EF4-FFF2-40B4-BE49-F238E27FC236}">
                      <a16:creationId xmlns:a16="http://schemas.microsoft.com/office/drawing/2014/main" id="{92F4EB41-E134-1490-F692-35A0BEA597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575" y="3782204"/>
                  <a:ext cx="272354" cy="2462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96BBE47-1AB5-EFCD-77C1-B86AD28D293A}"/>
                </a:ext>
              </a:extLst>
            </p:cNvPr>
            <p:cNvGrpSpPr/>
            <p:nvPr/>
          </p:nvGrpSpPr>
          <p:grpSpPr>
            <a:xfrm>
              <a:off x="2883778" y="4049932"/>
              <a:ext cx="273689" cy="275542"/>
              <a:chOff x="1912882" y="3109428"/>
              <a:chExt cx="273689" cy="275542"/>
            </a:xfrm>
          </p:grpSpPr>
          <p:sp>
            <p:nvSpPr>
              <p:cNvPr id="46" name="椭圆 32">
                <a:extLst>
                  <a:ext uri="{FF2B5EF4-FFF2-40B4-BE49-F238E27FC236}">
                    <a16:creationId xmlns:a16="http://schemas.microsoft.com/office/drawing/2014/main" id="{4D5FCB0A-4B32-90D8-F2A5-D2AF5C59EBB5}"/>
                  </a:ext>
                </a:extLst>
              </p:cNvPr>
              <p:cNvSpPr/>
              <p:nvPr/>
            </p:nvSpPr>
            <p:spPr>
              <a:xfrm>
                <a:off x="1914217" y="3128219"/>
                <a:ext cx="272354" cy="256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9F6FA"/>
                  </a:gs>
                  <a:gs pos="53000">
                    <a:srgbClr val="B899C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文本框 35">
                    <a:extLst>
                      <a:ext uri="{FF2B5EF4-FFF2-40B4-BE49-F238E27FC236}">
                        <a16:creationId xmlns:a16="http://schemas.microsoft.com/office/drawing/2014/main" id="{2A6619A3-6D25-4776-A21E-7627B0C7EA31}"/>
                      </a:ext>
                    </a:extLst>
                  </p:cNvPr>
                  <p:cNvSpPr txBox="1"/>
                  <p:nvPr/>
                </p:nvSpPr>
                <p:spPr>
                  <a:xfrm>
                    <a:off x="1912882" y="3109428"/>
                    <a:ext cx="27235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</m:oMath>
                      </m:oMathPara>
                    </a14:m>
                    <a:endParaRPr lang="en-GB" sz="10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2" name="文本框 35">
                    <a:extLst>
                      <a:ext uri="{FF2B5EF4-FFF2-40B4-BE49-F238E27FC236}">
                        <a16:creationId xmlns:a16="http://schemas.microsoft.com/office/drawing/2014/main" id="{A67D5DEA-06AE-9849-EE66-220471A62D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2882" y="3109428"/>
                    <a:ext cx="272354" cy="24622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516E290-811A-9A73-529C-B91D2106A3C6}"/>
                </a:ext>
              </a:extLst>
            </p:cNvPr>
            <p:cNvGrpSpPr/>
            <p:nvPr/>
          </p:nvGrpSpPr>
          <p:grpSpPr>
            <a:xfrm>
              <a:off x="3354783" y="4075509"/>
              <a:ext cx="273689" cy="275542"/>
              <a:chOff x="1912882" y="3109428"/>
              <a:chExt cx="273689" cy="275542"/>
            </a:xfrm>
          </p:grpSpPr>
          <p:sp>
            <p:nvSpPr>
              <p:cNvPr id="44" name="椭圆 32">
                <a:extLst>
                  <a:ext uri="{FF2B5EF4-FFF2-40B4-BE49-F238E27FC236}">
                    <a16:creationId xmlns:a16="http://schemas.microsoft.com/office/drawing/2014/main" id="{42F121C7-8B02-169E-0587-D47C90211C58}"/>
                  </a:ext>
                </a:extLst>
              </p:cNvPr>
              <p:cNvSpPr/>
              <p:nvPr/>
            </p:nvSpPr>
            <p:spPr>
              <a:xfrm>
                <a:off x="1914217" y="3128219"/>
                <a:ext cx="272354" cy="256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9F6FA"/>
                  </a:gs>
                  <a:gs pos="53000">
                    <a:srgbClr val="B899C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35">
                    <a:extLst>
                      <a:ext uri="{FF2B5EF4-FFF2-40B4-BE49-F238E27FC236}">
                        <a16:creationId xmlns:a16="http://schemas.microsoft.com/office/drawing/2014/main" id="{41D4BC6D-FC1A-3A1C-80E6-D55902CBC513}"/>
                      </a:ext>
                    </a:extLst>
                  </p:cNvPr>
                  <p:cNvSpPr txBox="1"/>
                  <p:nvPr/>
                </p:nvSpPr>
                <p:spPr>
                  <a:xfrm>
                    <a:off x="1912882" y="3109428"/>
                    <a:ext cx="27235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</m:oMath>
                      </m:oMathPara>
                    </a14:m>
                    <a:endParaRPr lang="en-GB" sz="10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6" name="文本框 35">
                    <a:extLst>
                      <a:ext uri="{FF2B5EF4-FFF2-40B4-BE49-F238E27FC236}">
                        <a16:creationId xmlns:a16="http://schemas.microsoft.com/office/drawing/2014/main" id="{93CB356D-781B-EBE5-A542-9114835A50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2882" y="3109428"/>
                    <a:ext cx="272354" cy="24622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A337CD4-10D9-6510-8B5B-4E49850C518A}"/>
                </a:ext>
              </a:extLst>
            </p:cNvPr>
            <p:cNvGrpSpPr/>
            <p:nvPr/>
          </p:nvGrpSpPr>
          <p:grpSpPr>
            <a:xfrm>
              <a:off x="3139557" y="3716198"/>
              <a:ext cx="273689" cy="275542"/>
              <a:chOff x="1912882" y="3109428"/>
              <a:chExt cx="273689" cy="275542"/>
            </a:xfrm>
          </p:grpSpPr>
          <p:sp>
            <p:nvSpPr>
              <p:cNvPr id="42" name="椭圆 32">
                <a:extLst>
                  <a:ext uri="{FF2B5EF4-FFF2-40B4-BE49-F238E27FC236}">
                    <a16:creationId xmlns:a16="http://schemas.microsoft.com/office/drawing/2014/main" id="{6C5E3D0C-AD10-8E82-318C-DF300E93F91F}"/>
                  </a:ext>
                </a:extLst>
              </p:cNvPr>
              <p:cNvSpPr/>
              <p:nvPr/>
            </p:nvSpPr>
            <p:spPr>
              <a:xfrm>
                <a:off x="1914217" y="3128219"/>
                <a:ext cx="272354" cy="256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9F6FA"/>
                  </a:gs>
                  <a:gs pos="53000">
                    <a:srgbClr val="B899C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文本框 35">
                    <a:extLst>
                      <a:ext uri="{FF2B5EF4-FFF2-40B4-BE49-F238E27FC236}">
                        <a16:creationId xmlns:a16="http://schemas.microsoft.com/office/drawing/2014/main" id="{48D74A22-06EE-B71E-DF7D-8714E457FFA6}"/>
                      </a:ext>
                    </a:extLst>
                  </p:cNvPr>
                  <p:cNvSpPr txBox="1"/>
                  <p:nvPr/>
                </p:nvSpPr>
                <p:spPr>
                  <a:xfrm>
                    <a:off x="1912882" y="3109428"/>
                    <a:ext cx="27235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</m:oMath>
                      </m:oMathPara>
                    </a14:m>
                    <a:endParaRPr lang="en-GB" sz="10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9" name="文本框 35">
                    <a:extLst>
                      <a:ext uri="{FF2B5EF4-FFF2-40B4-BE49-F238E27FC236}">
                        <a16:creationId xmlns:a16="http://schemas.microsoft.com/office/drawing/2014/main" id="{85EA4A4F-C364-9915-755A-99FE03384D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2882" y="3109428"/>
                    <a:ext cx="272354" cy="246221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860A7A9-9A76-AD9A-E433-C14688B0B024}"/>
                    </a:ext>
                  </a:extLst>
                </p:cNvPr>
                <p:cNvSpPr txBox="1"/>
                <p:nvPr/>
              </p:nvSpPr>
              <p:spPr>
                <a:xfrm>
                  <a:off x="1307734" y="3031229"/>
                  <a:ext cx="80413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, …</m:t>
                        </m:r>
                      </m:oMath>
                    </m:oMathPara>
                  </a14:m>
                  <a:endParaRPr lang="en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6D0110AF-E4AA-0640-6874-10B0DD5B5C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7734" y="3031229"/>
                  <a:ext cx="804131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10938" b="-4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411DF58-C881-B05B-6CEB-7C70560A050F}"/>
                    </a:ext>
                  </a:extLst>
                </p:cNvPr>
                <p:cNvSpPr txBox="1"/>
                <p:nvPr/>
              </p:nvSpPr>
              <p:spPr>
                <a:xfrm>
                  <a:off x="2907505" y="3019939"/>
                  <a:ext cx="7566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, …</m:t>
                        </m:r>
                      </m:oMath>
                    </m:oMathPara>
                  </a14:m>
                  <a:endParaRPr lang="en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FECB075B-37B9-FD57-36E7-7323B1963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7505" y="3019939"/>
                  <a:ext cx="756681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9836" b="-2400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8471ECB-9212-A0F8-88F8-67B0F227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Quark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7ADC8-BA64-5A3D-2AF3-EB103F68E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EA518-2DF0-6B8E-343E-46CC8E832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AAFA05C8-517E-785C-BBDD-401E65763D32}"/>
              </a:ext>
            </a:extLst>
          </p:cNvPr>
          <p:cNvSpPr txBox="1">
            <a:spLocks/>
          </p:cNvSpPr>
          <p:nvPr/>
        </p:nvSpPr>
        <p:spPr>
          <a:xfrm>
            <a:off x="274510" y="966066"/>
            <a:ext cx="7623795" cy="555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Hadron: strong interaction system of quark and gluon 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Quark model: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zh-CN" sz="22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aim to categorize hadrons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zh-CN" sz="22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proposed by Gell-Mann and Zweig in 1964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Great success in classifying hadrons: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endParaRPr lang="en-US" altLang="zh-CN" sz="24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7F44005-4BF3-2465-B8BC-D60D5B85D9BB}"/>
              </a:ext>
            </a:extLst>
          </p:cNvPr>
          <p:cNvGrpSpPr/>
          <p:nvPr/>
        </p:nvGrpSpPr>
        <p:grpSpPr>
          <a:xfrm>
            <a:off x="8354472" y="801740"/>
            <a:ext cx="4778149" cy="2617691"/>
            <a:chOff x="6348080" y="-8295"/>
            <a:chExt cx="4778149" cy="2617691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0D7AC9E-786B-F5E6-677C-68295CE26B8B}"/>
                </a:ext>
              </a:extLst>
            </p:cNvPr>
            <p:cNvGrpSpPr/>
            <p:nvPr/>
          </p:nvGrpSpPr>
          <p:grpSpPr>
            <a:xfrm>
              <a:off x="6348080" y="-8295"/>
              <a:ext cx="3443671" cy="2617691"/>
              <a:chOff x="6348080" y="-8295"/>
              <a:chExt cx="3443671" cy="2617691"/>
            </a:xfrm>
          </p:grpSpPr>
          <p:pic>
            <p:nvPicPr>
              <p:cNvPr id="106" name="图形 10">
                <a:extLst>
                  <a:ext uri="{FF2B5EF4-FFF2-40B4-BE49-F238E27FC236}">
                    <a16:creationId xmlns:a16="http://schemas.microsoft.com/office/drawing/2014/main" id="{ADDEADE3-717B-FE10-3CB1-E6870EC00E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 l="278" t="16128" r="38326" b="40649"/>
              <a:stretch/>
            </p:blipFill>
            <p:spPr>
              <a:xfrm>
                <a:off x="6348080" y="289771"/>
                <a:ext cx="3443671" cy="2319625"/>
              </a:xfrm>
              <a:prstGeom prst="rect">
                <a:avLst/>
              </a:prstGeom>
            </p:spPr>
          </p:pic>
          <p:sp>
            <p:nvSpPr>
              <p:cNvPr id="107" name="L 形 12">
                <a:extLst>
                  <a:ext uri="{FF2B5EF4-FFF2-40B4-BE49-F238E27FC236}">
                    <a16:creationId xmlns:a16="http://schemas.microsoft.com/office/drawing/2014/main" id="{DB13A5DC-7972-C7AC-2D67-0BF0655A3FCF}"/>
                  </a:ext>
                </a:extLst>
              </p:cNvPr>
              <p:cNvSpPr/>
              <p:nvPr/>
            </p:nvSpPr>
            <p:spPr>
              <a:xfrm>
                <a:off x="6754161" y="590745"/>
                <a:ext cx="1939480" cy="1891164"/>
              </a:xfrm>
              <a:prstGeom prst="corner">
                <a:avLst>
                  <a:gd name="adj1" fmla="val 51358"/>
                  <a:gd name="adj2" fmla="val 50050"/>
                </a:avLst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+mj-ea"/>
                  <a:ea typeface="+mj-ea"/>
                </a:endParaRPr>
              </a:p>
            </p:txBody>
          </p:sp>
          <p:sp>
            <p:nvSpPr>
              <p:cNvPr id="108" name="L 形 12">
                <a:extLst>
                  <a:ext uri="{FF2B5EF4-FFF2-40B4-BE49-F238E27FC236}">
                    <a16:creationId xmlns:a16="http://schemas.microsoft.com/office/drawing/2014/main" id="{7ABB5FEE-A024-78D6-FB5A-AF9F39C96E28}"/>
                  </a:ext>
                </a:extLst>
              </p:cNvPr>
              <p:cNvSpPr/>
              <p:nvPr/>
            </p:nvSpPr>
            <p:spPr>
              <a:xfrm rot="10800000">
                <a:off x="7796549" y="559957"/>
                <a:ext cx="1923317" cy="1921952"/>
              </a:xfrm>
              <a:prstGeom prst="corner">
                <a:avLst>
                  <a:gd name="adj1" fmla="val 45251"/>
                  <a:gd name="adj2" fmla="val 47827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+mj-ea"/>
                  <a:ea typeface="+mj-ea"/>
                </a:endParaRPr>
              </a:p>
            </p:txBody>
          </p:sp>
          <p:sp>
            <p:nvSpPr>
              <p:cNvPr id="109" name="文本框 13">
                <a:extLst>
                  <a:ext uri="{FF2B5EF4-FFF2-40B4-BE49-F238E27FC236}">
                    <a16:creationId xmlns:a16="http://schemas.microsoft.com/office/drawing/2014/main" id="{D07390CE-5502-35AF-22BD-8BD1750B368D}"/>
                  </a:ext>
                </a:extLst>
              </p:cNvPr>
              <p:cNvSpPr txBox="1"/>
              <p:nvPr/>
            </p:nvSpPr>
            <p:spPr>
              <a:xfrm>
                <a:off x="6510975" y="-8295"/>
                <a:ext cx="2812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b="1" dirty="0">
                    <a:solidFill>
                      <a:srgbClr val="00B0F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Light quarks</a:t>
                </a:r>
              </a:p>
            </p:txBody>
          </p:sp>
        </p:grpSp>
        <p:sp>
          <p:nvSpPr>
            <p:cNvPr id="105" name="文本框 14">
              <a:extLst>
                <a:ext uri="{FF2B5EF4-FFF2-40B4-BE49-F238E27FC236}">
                  <a16:creationId xmlns:a16="http://schemas.microsoft.com/office/drawing/2014/main" id="{2099794D-5DD4-89BB-0F88-CAE6A65736F1}"/>
                </a:ext>
              </a:extLst>
            </p:cNvPr>
            <p:cNvSpPr txBox="1"/>
            <p:nvPr/>
          </p:nvSpPr>
          <p:spPr>
            <a:xfrm>
              <a:off x="8313503" y="-8295"/>
              <a:ext cx="2812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b="1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Heavy quarks</a:t>
              </a:r>
            </a:p>
          </p:txBody>
        </p:sp>
      </p:grp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6861374E-58D9-9A93-B183-A418F43E0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3644342" y="3291944"/>
            <a:ext cx="4043230" cy="3315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7F5CB8-8069-70CE-4060-637528E3CB4B}"/>
              </a:ext>
            </a:extLst>
          </p:cNvPr>
          <p:cNvSpPr txBox="1"/>
          <p:nvPr/>
        </p:nvSpPr>
        <p:spPr>
          <a:xfrm>
            <a:off x="5749962" y="299600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5B34B64-3E80-8322-A392-11607C41D398}"/>
                  </a:ext>
                </a:extLst>
              </p:cNvPr>
              <p:cNvSpPr txBox="1"/>
              <p:nvPr/>
            </p:nvSpPr>
            <p:spPr>
              <a:xfrm>
                <a:off x="4863641" y="3308235"/>
                <a:ext cx="14737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PL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eutron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𝑢𝑑𝑑</m:t>
                    </m:r>
                  </m:oMath>
                </a14:m>
                <a:endParaRPr lang="en-PL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5B34B64-3E80-8322-A392-11607C41D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641" y="3308235"/>
                <a:ext cx="1473782" cy="369332"/>
              </a:xfrm>
              <a:prstGeom prst="rect">
                <a:avLst/>
              </a:prstGeom>
              <a:blipFill>
                <a:blip r:embed="rId21"/>
                <a:stretch>
                  <a:fillRect l="-4274" t="-6667" b="-2666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A4AA162-C5BD-8874-1663-16A2D9B319CB}"/>
                  </a:ext>
                </a:extLst>
              </p:cNvPr>
              <p:cNvSpPr txBox="1"/>
              <p:nvPr/>
            </p:nvSpPr>
            <p:spPr>
              <a:xfrm>
                <a:off x="6731131" y="3342242"/>
                <a:ext cx="14737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𝑢𝑢𝑑</m:t>
                    </m:r>
                  </m:oMath>
                </a14:m>
                <a:endParaRPr lang="en-PL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A4AA162-C5BD-8874-1663-16A2D9B31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131" y="3342242"/>
                <a:ext cx="1473782" cy="369332"/>
              </a:xfrm>
              <a:prstGeom prst="rect">
                <a:avLst/>
              </a:prstGeom>
              <a:blipFill>
                <a:blip r:embed="rId22"/>
                <a:stretch>
                  <a:fillRect l="-2542" t="-6667" b="-2333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C1F54A18-A25C-CEB3-FA23-5EB17E739D39}"/>
              </a:ext>
            </a:extLst>
          </p:cNvPr>
          <p:cNvSpPr txBox="1"/>
          <p:nvPr/>
        </p:nvSpPr>
        <p:spPr>
          <a:xfrm>
            <a:off x="7624353" y="3935634"/>
            <a:ext cx="4574100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PL" sz="2000" dirty="0">
                <a:latin typeface="Arial" panose="020B0604020202020204" pitchFamily="34" charset="0"/>
                <a:cs typeface="Arial" panose="020B0604020202020204" pitchFamily="34" charset="0"/>
              </a:rPr>
              <a:t>SU(3) flavour symmetry: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PL" sz="2000" dirty="0">
                <a:latin typeface="Arial" panose="020B0604020202020204" pitchFamily="34" charset="0"/>
                <a:cs typeface="Arial" panose="020B0604020202020204" pitchFamily="34" charset="0"/>
              </a:rPr>
              <a:t>adron organised into multiplets ( decuplet, octet)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successfully predicted new particles (e.g.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Ω⁻)</a:t>
            </a:r>
            <a:endParaRPr lang="en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484E4D9-4405-5F3B-312A-A3208068281E}"/>
              </a:ext>
            </a:extLst>
          </p:cNvPr>
          <p:cNvSpPr/>
          <p:nvPr/>
        </p:nvSpPr>
        <p:spPr>
          <a:xfrm>
            <a:off x="4508639" y="5426149"/>
            <a:ext cx="447814" cy="5346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629611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F3DD63-4C99-F541-839E-082442D1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6" y="210809"/>
            <a:ext cx="11130814" cy="1089529"/>
          </a:xfrm>
        </p:spPr>
        <p:txBody>
          <a:bodyPr/>
          <a:lstStyle/>
          <a:p>
            <a:r>
              <a:rPr lang="en-PL" dirty="0"/>
              <a:t>Background from single-charm or charmless decays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9264F-57F1-5947-AEFA-7EE2782F8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08A08-82D0-0B27-25A3-3EF86B9CA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EA3D0407-67D5-7583-60F2-2A50D3C7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37"/>
          <a:stretch>
            <a:fillRect/>
          </a:stretch>
        </p:blipFill>
        <p:spPr>
          <a:xfrm>
            <a:off x="0" y="873783"/>
            <a:ext cx="9084788" cy="57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95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15D0A2-6EC6-8AB1-ACD4-7DE34E0F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Efficiency maps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CE1D7-4307-4E18-2CD2-17CB0DA0B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E1AB2-97A3-8DF2-5FEF-D0A16ED54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E8565CCF-41BE-5B32-D8BA-62F7F3CAE180}"/>
              </a:ext>
            </a:extLst>
          </p:cNvPr>
          <p:cNvSpPr txBox="1"/>
          <p:nvPr/>
        </p:nvSpPr>
        <p:spPr>
          <a:xfrm>
            <a:off x="412972" y="1115124"/>
            <a:ext cx="1201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Modeled by simulation samples (MC)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ADC0D7A6-1539-1EA5-9DE0-6E2895BC7E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972" y="1745386"/>
            <a:ext cx="10264408" cy="4771316"/>
          </a:xfrm>
          <a:prstGeom prst="rect">
            <a:avLst/>
          </a:prstGeom>
        </p:spPr>
      </p:pic>
      <p:sp>
        <p:nvSpPr>
          <p:cNvPr id="11" name="文本框 67">
            <a:extLst>
              <a:ext uri="{FF2B5EF4-FFF2-40B4-BE49-F238E27FC236}">
                <a16:creationId xmlns:a16="http://schemas.microsoft.com/office/drawing/2014/main" id="{BEED0644-F143-FE4C-4787-BB81548ADC60}"/>
              </a:ext>
            </a:extLst>
          </p:cNvPr>
          <p:cNvSpPr txBox="1"/>
          <p:nvPr/>
        </p:nvSpPr>
        <p:spPr>
          <a:xfrm>
            <a:off x="10121759" y="3930989"/>
            <a:ext cx="196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LHCb Unofficial</a:t>
            </a:r>
            <a:endParaRPr kumimoji="1" lang="zh-CN" altLang="en-US" sz="2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33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6BC08-DD03-CB71-86F8-FF2EECFD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Background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444BC-A7A6-2C96-C9DE-B30628E4C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46504-45C0-0763-9DEF-56FB82C05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42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1">
                <a:extLst>
                  <a:ext uri="{FF2B5EF4-FFF2-40B4-BE49-F238E27FC236}">
                    <a16:creationId xmlns:a16="http://schemas.microsoft.com/office/drawing/2014/main" id="{1B132C75-5C46-B65B-E506-8F59AA02E748}"/>
                  </a:ext>
                </a:extLst>
              </p:cNvPr>
              <p:cNvSpPr txBox="1"/>
              <p:nvPr/>
            </p:nvSpPr>
            <p:spPr>
              <a:xfrm>
                <a:off x="412972" y="1086594"/>
                <a:ext cx="120185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 panose="020B0604020202020204" pitchFamily="34" charset="0"/>
                  </a:rPr>
                  <a:t>Determined using data in the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+mn-ea"/>
                            <a:sym typeface="Arial" panose="020B0604020202020204" pitchFamily="34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/>
                                <a:cs typeface="+mn-ea"/>
                                <a:sym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/>
                                <a:cs typeface="+mn-ea"/>
                                <a:sym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kumimoji="1" lang="en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 panose="020B0604020202020204" pitchFamily="34" charset="0"/>
                  </a:rPr>
                  <a:t> mass region</a:t>
                </a:r>
                <a:endParaRPr kumimoji="1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1">
                <a:extLst>
                  <a:ext uri="{FF2B5EF4-FFF2-40B4-BE49-F238E27FC236}">
                    <a16:creationId xmlns:a16="http://schemas.microsoft.com/office/drawing/2014/main" id="{1B132C75-5C46-B65B-E506-8F59AA02E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72" y="1086594"/>
                <a:ext cx="12018514" cy="461665"/>
              </a:xfrm>
              <a:prstGeom prst="rect">
                <a:avLst/>
              </a:prstGeom>
              <a:blipFill>
                <a:blip r:embed="rId2"/>
                <a:stretch>
                  <a:fillRect l="-845" t="-10811" b="-2702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2">
            <a:extLst>
              <a:ext uri="{FF2B5EF4-FFF2-40B4-BE49-F238E27FC236}">
                <a16:creationId xmlns:a16="http://schemas.microsoft.com/office/drawing/2014/main" id="{22FE1F41-36B5-4CCA-DAE6-D02C472060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706" y="1807201"/>
            <a:ext cx="11232172" cy="4134364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94F50329-25CF-7CAE-AE45-124A16ED94C4}"/>
              </a:ext>
            </a:extLst>
          </p:cNvPr>
          <p:cNvSpPr txBox="1"/>
          <p:nvPr/>
        </p:nvSpPr>
        <p:spPr>
          <a:xfrm>
            <a:off x="9848898" y="1245242"/>
            <a:ext cx="196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LHCb Unofficial</a:t>
            </a:r>
            <a:endParaRPr kumimoji="1" lang="zh-CN" altLang="en-US" sz="2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61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FACF8D-A6EE-3C42-A5A6-D3353269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Amplitude modelling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E62CA-476A-A3A5-D345-3AB0D3FB1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513AD-D527-7815-A427-5395A1B6C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43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64A161-9C70-3C4B-D11E-25433C38738D}"/>
              </a:ext>
            </a:extLst>
          </p:cNvPr>
          <p:cNvGrpSpPr/>
          <p:nvPr/>
        </p:nvGrpSpPr>
        <p:grpSpPr>
          <a:xfrm>
            <a:off x="7736442" y="1622716"/>
            <a:ext cx="4062945" cy="2219827"/>
            <a:chOff x="7716083" y="2668388"/>
            <a:chExt cx="4062945" cy="22198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9D0849F-C77D-70B6-6DB0-EFEBFE33130C}"/>
                    </a:ext>
                  </a:extLst>
                </p:cNvPr>
                <p:cNvSpPr txBox="1"/>
                <p:nvPr/>
              </p:nvSpPr>
              <p:spPr>
                <a:xfrm>
                  <a:off x="7962602" y="2668388"/>
                  <a:ext cx="3550267" cy="426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𝑠𝐽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∗−</m:t>
                          </m:r>
                        </m:sup>
                      </m:sSubSup>
                    </m:oMath>
                  </a14:m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states that can decay to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m:t>𝐷𝐾</m:t>
                      </m:r>
                    </m:oMath>
                  </a14:m>
                  <a:endParaRPr lang="en-CN" sz="2000" dirty="0"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1276A12-0ED9-BF24-EDF8-BDAF6468A9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602" y="2668388"/>
                  <a:ext cx="3550267" cy="426527"/>
                </a:xfrm>
                <a:prstGeom prst="rect">
                  <a:avLst/>
                </a:prstGeom>
                <a:blipFill>
                  <a:blip r:embed="rId3"/>
                  <a:stretch>
                    <a:fillRect t="-5714" b="-1714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CCDD1D-C9D2-45F2-03A7-E699BE714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6083" y="3094915"/>
              <a:ext cx="4062945" cy="17933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4846A9-4289-0F9C-C769-3C500E19F781}"/>
              </a:ext>
            </a:extLst>
          </p:cNvPr>
          <p:cNvGrpSpPr/>
          <p:nvPr/>
        </p:nvGrpSpPr>
        <p:grpSpPr>
          <a:xfrm>
            <a:off x="412972" y="1191606"/>
            <a:ext cx="9120134" cy="5610704"/>
            <a:chOff x="414167" y="1065126"/>
            <a:chExt cx="10096200" cy="56107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F5D3B1-8311-2968-4A26-668EEB524E44}"/>
                </a:ext>
              </a:extLst>
            </p:cNvPr>
            <p:cNvGrpSpPr/>
            <p:nvPr/>
          </p:nvGrpSpPr>
          <p:grpSpPr>
            <a:xfrm>
              <a:off x="414167" y="1065126"/>
              <a:ext cx="10096200" cy="5610704"/>
              <a:chOff x="414167" y="1065126"/>
              <a:chExt cx="10096200" cy="561070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9B08636-F53D-755E-AA68-799F7B46BF21}"/>
                  </a:ext>
                </a:extLst>
              </p:cNvPr>
              <p:cNvGrpSpPr/>
              <p:nvPr/>
            </p:nvGrpSpPr>
            <p:grpSpPr>
              <a:xfrm>
                <a:off x="414167" y="1065126"/>
                <a:ext cx="10096200" cy="5610704"/>
                <a:chOff x="412972" y="1187377"/>
                <a:chExt cx="10096200" cy="561070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Content Placeholder 11">
                      <a:extLst>
                        <a:ext uri="{FF2B5EF4-FFF2-40B4-BE49-F238E27FC236}">
                          <a16:creationId xmlns:a16="http://schemas.microsoft.com/office/drawing/2014/main" id="{97A07713-E89F-A3D9-4F97-0E90A5D4A436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412972" y="1187377"/>
                      <a:ext cx="10096200" cy="5610704"/>
                    </a:xfrm>
                    <a:prstGeom prst="rect">
                      <a:avLst/>
                    </a:prstGeom>
                  </p:spPr>
                  <p:txBody>
                    <a:bodyPr/>
                    <a:lstStyle>
                      <a:lvl1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</a:t>
                      </a:r>
                      <a:r>
                        <a:rPr lang="zh-CN" alt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decay</a:t>
                      </a:r>
                      <a:r>
                        <a:rPr lang="zh-CN" alt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sequences</a:t>
                      </a:r>
                      <a:r>
                        <a:rPr lang="zh-CN" alt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(collectively 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denoted as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→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𝑎𝑏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𝑐</m:t>
                          </m:r>
                        </m:oMath>
                      </a14:m>
                      <a:r>
                        <a:rPr lang="en-US" altLang="zh-C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in the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p>
                          </m:sSubSup>
                        </m:oMath>
                      </a14:m>
                      <a:r>
                        <a:rPr lang="en-US" altLang="zh-C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process:</a:t>
                      </a:r>
                    </a:p>
                    <a:p>
                      <a:pPr lvl="1">
                        <a:lnSpc>
                          <a:spcPct val="120000"/>
                        </a:lnSpc>
                      </a:pP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CN" sz="2000" b="0" i="1" smtClean="0">
                                  <a:solidFill>
                                    <a:srgbClr val="004B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004B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004B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𝑠𝐽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solidFill>
                                    <a:srgbClr val="004B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∗−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sub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p>
                          </m:sSup>
                        </m:oMath>
                      </a14:m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457200" lvl="1" indent="0">
                        <a:lnSpc>
                          <a:spcPct val="120000"/>
                        </a:lnSpc>
                        <a:buNone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lvl="1" indent="0">
                        <a:lnSpc>
                          <a:spcPct val="120000"/>
                        </a:lnSpc>
                        <a:buNone/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1">
                        <a:lnSpc>
                          <a:spcPct val="120000"/>
                        </a:lnSpc>
                      </a:pP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004B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004B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4B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𝑐𝑠𝐽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004B9C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∗0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lvl="1">
                        <a:lnSpc>
                          <a:spcPct val="120000"/>
                        </a:lnSpc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1">
                        <a:lnSpc>
                          <a:spcPct val="120000"/>
                        </a:lnSpc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amplitude:</a:t>
                      </a:r>
                    </a:p>
                  </p:txBody>
                </p:sp>
              </mc:Choice>
              <mc:Fallback xmlns="">
                <p:sp>
                  <p:nvSpPr>
                    <p:cNvPr id="6" name="Content Placeholder 11">
                      <a:extLst>
                        <a:ext uri="{FF2B5EF4-FFF2-40B4-BE49-F238E27FC236}">
                          <a16:creationId xmlns:a16="http://schemas.microsoft.com/office/drawing/2014/main" id="{A373AC7B-14B0-B7F3-DB62-A3A575E826C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2972" y="1187377"/>
                      <a:ext cx="10096200" cy="561070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834" r="-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B919CE00-7A04-F88F-C600-9DBE9E3C5B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94723" y="2613458"/>
                  <a:ext cx="6261100" cy="698500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5363778-0FDB-6778-A256-79FFF5424C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94723" y="3946282"/>
                  <a:ext cx="6311900" cy="67310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0447FF7-5E5D-1B03-9205-73102230E71C}"/>
                      </a:ext>
                    </a:extLst>
                  </p:cNvPr>
                  <p:cNvSpPr txBox="1"/>
                  <p:nvPr/>
                </p:nvSpPr>
                <p:spPr>
                  <a:xfrm>
                    <a:off x="1595918" y="4403771"/>
                    <a:ext cx="6391072" cy="1459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ℳ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bSup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ℳ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𝑠𝐽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∗−</m:t>
                                      </m:r>
                                    </m:sup>
                                  </m:sSubSup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𝑐𝑠𝐽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∗0</m:t>
                                      </m:r>
                                    </m:sup>
                                  </m:sSubSup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𝑐𝑠𝐽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∗0</m:t>
                                          </m:r>
                                        </m:sup>
                                      </m:sSubSup>
                                    </m:sub>
                                  </m:sSub>
                                </m:e>
                              </m:nary>
                            </m:e>
                          </m:nary>
                        </m:oMath>
                      </m:oMathPara>
                    </a14:m>
                    <a:endParaRPr lang="en-US" sz="2000" dirty="0"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20000"/>
                      </a:lnSpc>
                    </a:pPr>
                    <a:r>
                      <a:rPr lang="en-US" sz="2000" dirty="0">
                        <a:cs typeface="Arial" panose="020B0604020202020204" pitchFamily="34" charset="0"/>
                      </a:rPr>
                      <a:t>		    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𝑎𝑏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𝑎𝑏</m:t>
                                    </m:r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𝜔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oMath>
                    </a14:m>
                    <a:r>
                      <a:rPr lang="en-CN" sz="2000" dirty="0"/>
                      <a:t>  </a:t>
                    </a: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E70821B7-AD79-03FD-5B43-175B83E0B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95918" y="4403771"/>
                    <a:ext cx="6391072" cy="145975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60345" b="-69828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79082A-EAF3-50AC-C8B0-E251335EB574}"/>
                </a:ext>
              </a:extLst>
            </p:cNvPr>
            <p:cNvSpPr txBox="1"/>
            <p:nvPr/>
          </p:nvSpPr>
          <p:spPr>
            <a:xfrm>
              <a:off x="4791453" y="3379445"/>
              <a:ext cx="3456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4B9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via possible tetraquark resonances</a:t>
              </a:r>
              <a:endParaRPr lang="en-CN" dirty="0">
                <a:solidFill>
                  <a:srgbClr val="004B9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7851ED4-5FED-3AA4-CF46-541DFEA8490D}"/>
                    </a:ext>
                  </a:extLst>
                </p:cNvPr>
                <p:cNvSpPr txBox="1"/>
                <p:nvPr/>
              </p:nvSpPr>
              <p:spPr>
                <a:xfrm>
                  <a:off x="4791454" y="1979893"/>
                  <a:ext cx="3262368" cy="393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004B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via conventional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004B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4B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4B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𝑠𝐽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4B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∗−</m:t>
                          </m:r>
                        </m:sup>
                      </m:sSubSup>
                    </m:oMath>
                  </a14:m>
                  <a:r>
                    <a:rPr lang="en-CN" dirty="0">
                      <a:solidFill>
                        <a:srgbClr val="004B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resonances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81D663E-BBFA-45CF-47FA-D858ED7739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1454" y="1979893"/>
                  <a:ext cx="3262368" cy="393185"/>
                </a:xfrm>
                <a:prstGeom prst="rect">
                  <a:avLst/>
                </a:prstGeom>
                <a:blipFill>
                  <a:blip r:embed="rId9"/>
                  <a:stretch>
                    <a:fillRect l="-6438" t="-9677" r="-6867" b="-1935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59B0E61-6B16-10FA-6631-48D0EA40DC3A}"/>
              </a:ext>
            </a:extLst>
          </p:cNvPr>
          <p:cNvSpPr txBox="1"/>
          <p:nvPr/>
        </p:nvSpPr>
        <p:spPr>
          <a:xfrm>
            <a:off x="9633094" y="3910077"/>
            <a:ext cx="2558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Phys.Rev.D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110 (2024) 3, 030001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1B43D-249D-C09F-6131-AC47D61838BB}"/>
              </a:ext>
            </a:extLst>
          </p:cNvPr>
          <p:cNvSpPr txBox="1"/>
          <p:nvPr/>
        </p:nvSpPr>
        <p:spPr>
          <a:xfrm>
            <a:off x="7314051" y="4211835"/>
            <a:ext cx="340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4B9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Breit</a:t>
            </a:r>
            <a:r>
              <a:rPr lang="en-US" dirty="0">
                <a:solidFill>
                  <a:srgbClr val="004B9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-Wigner functions used to describe the resonance </a:t>
            </a:r>
            <a:r>
              <a:rPr lang="en-US" dirty="0" err="1">
                <a:solidFill>
                  <a:srgbClr val="004B9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lineshape</a:t>
            </a:r>
            <a:r>
              <a:rPr lang="en-US" dirty="0">
                <a:solidFill>
                  <a:srgbClr val="004B9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endParaRPr lang="en-CN" dirty="0">
              <a:solidFill>
                <a:srgbClr val="004B9C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27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89CD8-3004-02C4-F318-4C53F2D0B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NO1 Seminar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标题 5">
                <a:extLst>
                  <a:ext uri="{FF2B5EF4-FFF2-40B4-BE49-F238E27FC236}">
                    <a16:creationId xmlns:a16="http://schemas.microsoft.com/office/drawing/2014/main" id="{46EC7C72-B426-4B75-A3B9-6BC1975549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5" y="210809"/>
                <a:ext cx="12654815" cy="54591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𝑐𝑠</m:t>
                    </m:r>
                    <m:acc>
                      <m:accPr>
                        <m:chr m:val="̅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9" name="标题 5">
                <a:extLst>
                  <a:ext uri="{FF2B5EF4-FFF2-40B4-BE49-F238E27FC236}">
                    <a16:creationId xmlns:a16="http://schemas.microsoft.com/office/drawing/2014/main" id="{46EC7C72-B426-4B75-A3B9-6BC197554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5" y="210809"/>
                <a:ext cx="12654815" cy="545919"/>
              </a:xfrm>
              <a:blipFill>
                <a:blip r:embed="rId3"/>
                <a:stretch>
                  <a:fillRect l="-301" t="-20455" b="-3409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47FD9F7-0CB2-8602-F9D6-3C8CF8AC4F9C}"/>
              </a:ext>
            </a:extLst>
          </p:cNvPr>
          <p:cNvSpPr txBox="1"/>
          <p:nvPr/>
        </p:nvSpPr>
        <p:spPr>
          <a:xfrm>
            <a:off x="8715600" y="302400"/>
            <a:ext cx="3369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134 (2025) 101901</a:t>
            </a:r>
            <a:endParaRPr lang="en-CN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C4A36C-E54E-C060-8C83-9692076CDD34}"/>
                  </a:ext>
                </a:extLst>
              </p:cNvPr>
              <p:cNvSpPr txBox="1"/>
              <p:nvPr/>
            </p:nvSpPr>
            <p:spPr>
              <a:xfrm>
                <a:off x="299185" y="928929"/>
                <a:ext cx="11217901" cy="463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Observation of a new decay mode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CN" sz="2400" dirty="0">
                  <a:solidFill>
                    <a:srgbClr val="06569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C4A36C-E54E-C060-8C83-9692076C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85" y="928929"/>
                <a:ext cx="11217901" cy="463204"/>
              </a:xfrm>
              <a:prstGeom prst="rect">
                <a:avLst/>
              </a:prstGeom>
              <a:blipFill>
                <a:blip r:embed="rId5"/>
                <a:stretch>
                  <a:fillRect l="-905" t="-5263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23F740B2-FF91-395A-4558-19BB00E2271C}"/>
              </a:ext>
            </a:extLst>
          </p:cNvPr>
          <p:cNvGrpSpPr/>
          <p:nvPr/>
        </p:nvGrpSpPr>
        <p:grpSpPr>
          <a:xfrm>
            <a:off x="299185" y="1551381"/>
            <a:ext cx="7857622" cy="2546485"/>
            <a:chOff x="299185" y="1551382"/>
            <a:chExt cx="8218462" cy="266342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1490577-1BAF-971F-A0F7-26A70BEC6B59}"/>
                </a:ext>
              </a:extLst>
            </p:cNvPr>
            <p:cNvGrpSpPr/>
            <p:nvPr/>
          </p:nvGrpSpPr>
          <p:grpSpPr>
            <a:xfrm>
              <a:off x="299185" y="1551382"/>
              <a:ext cx="8218462" cy="2663426"/>
              <a:chOff x="354249" y="1799717"/>
              <a:chExt cx="7368702" cy="238803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7C8F5D6-D36F-953A-C06E-EDE95777FA79}"/>
                  </a:ext>
                </a:extLst>
              </p:cNvPr>
              <p:cNvGrpSpPr/>
              <p:nvPr/>
            </p:nvGrpSpPr>
            <p:grpSpPr>
              <a:xfrm>
                <a:off x="354249" y="1799717"/>
                <a:ext cx="7368702" cy="2388037"/>
                <a:chOff x="508704" y="3878888"/>
                <a:chExt cx="7368702" cy="2388037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C99D0BFC-6634-D589-D134-D3F6E472A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21172" y="3878888"/>
                  <a:ext cx="2456234" cy="2386800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8FA0914-5CA0-1028-5B40-57B66E6B3F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8704" y="3880125"/>
                  <a:ext cx="2456234" cy="2386800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7FF64D1C-030F-39B2-A2BA-A3738C5D1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64938" y="3880125"/>
                  <a:ext cx="2456234" cy="238680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A4F3685-2027-E4EB-6843-D669447AD43B}"/>
                      </a:ext>
                    </a:extLst>
                  </p:cNvPr>
                  <p:cNvSpPr txBox="1"/>
                  <p:nvPr/>
                </p:nvSpPr>
                <p:spPr>
                  <a:xfrm>
                    <a:off x="3365915" y="2005388"/>
                    <a:ext cx="1237206" cy="38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（"/>
                                  <m:endChr m:val="）"/>
                                  <m:ctrlPr>
                                    <a:rPr lang="zh-CN" alt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  <a:sym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  <a:sym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</m:oMath>
                      </m:oMathPara>
                    </a14:m>
                    <a:endParaRPr lang="en-CN" sz="2000" b="1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A4F3685-2027-E4EB-6843-D669447AD4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5915" y="2005388"/>
                    <a:ext cx="1237206" cy="38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7143"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7A304FD-FD39-21BF-8EC5-2ABB0330DD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32078" y="2481645"/>
                <a:ext cx="161685" cy="111717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05760A-BDB0-A337-EDB5-E1A832B53C41}"/>
                </a:ext>
              </a:extLst>
            </p:cNvPr>
            <p:cNvSpPr txBox="1"/>
            <p:nvPr/>
          </p:nvSpPr>
          <p:spPr>
            <a:xfrm>
              <a:off x="753149" y="1788730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LHCb</a:t>
              </a:r>
            </a:p>
            <a:p>
              <a:r>
                <a: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fb</a:t>
              </a:r>
              <a:r>
                <a:rPr lang="en-CN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C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821744-53DB-84EC-9CB9-736B27540781}"/>
                  </a:ext>
                </a:extLst>
              </p:cNvPr>
              <p:cNvSpPr txBox="1"/>
              <p:nvPr/>
            </p:nvSpPr>
            <p:spPr>
              <a:xfrm>
                <a:off x="299185" y="4334849"/>
                <a:ext cx="8861748" cy="2110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Observed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 a new decay mode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altLang="zh-CN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at a significance of </a:t>
                </a:r>
                <a:r>
                  <a:rPr lang="en-CN" sz="22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5.3</a:t>
                </a:r>
                <a:r>
                  <a:rPr lang="el-GR" sz="22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σ</a:t>
                </a:r>
                <a:endParaRPr lang="en-US" sz="2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l-GR" sz="22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</a:t>
                </a:r>
                <a:r>
                  <a:rPr 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ss, width and fit fraction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measured, consistent with results from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decay</a:t>
                </a:r>
              </a:p>
              <a:p>
                <a:pPr marL="285750" indent="-285750">
                  <a:lnSpc>
                    <a:spcPct val="12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sz="22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also searched for, but without any evidence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821744-53DB-84EC-9CB9-736B2754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85" y="4334849"/>
                <a:ext cx="8861748" cy="2110001"/>
              </a:xfrm>
              <a:prstGeom prst="rect">
                <a:avLst/>
              </a:prstGeom>
              <a:blipFill>
                <a:blip r:embed="rId10"/>
                <a:stretch>
                  <a:fillRect l="-715" b="-47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BB627ED-6603-28CB-933B-0A5986BE01D7}"/>
                  </a:ext>
                </a:extLst>
              </p:cNvPr>
              <p:cNvSpPr txBox="1"/>
              <p:nvPr/>
            </p:nvSpPr>
            <p:spPr>
              <a:xfrm>
                <a:off x="8077200" y="2014499"/>
                <a:ext cx="3159579" cy="537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b="0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sub>
                        <m:sup>
                          <m:r>
                            <a:rPr lang="en-US" altLang="zh-CN" sz="28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CN" sz="28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BB627ED-6603-28CB-933B-0A5986BE0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2014499"/>
                <a:ext cx="3159579" cy="537198"/>
              </a:xfrm>
              <a:prstGeom prst="rect">
                <a:avLst/>
              </a:prstGeom>
              <a:blipFill>
                <a:blip r:embed="rId1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3F6F93A-5ADE-A02E-1229-A44C3A3948AA}"/>
                  </a:ext>
                </a:extLst>
              </p:cNvPr>
              <p:cNvSpPr txBox="1"/>
              <p:nvPr/>
            </p:nvSpPr>
            <p:spPr>
              <a:xfrm>
                <a:off x="8153400" y="2668815"/>
                <a:ext cx="4129657" cy="1081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=2883±11±8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dirty="0"/>
                  <a:t> 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87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−47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+22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±17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CN" dirty="0"/>
                  <a:t> 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FF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2.6±1.2±0.4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CN" dirty="0"/>
                  <a:t> 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3F6F93A-5ADE-A02E-1229-A44C3A394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2668815"/>
                <a:ext cx="4129657" cy="10811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3D5BFC1-B8F5-2FEA-5C7C-731268D00244}"/>
                  </a:ext>
                </a:extLst>
              </p:cNvPr>
              <p:cNvSpPr txBox="1"/>
              <p:nvPr/>
            </p:nvSpPr>
            <p:spPr>
              <a:xfrm>
                <a:off x="9212719" y="1211384"/>
                <a:ext cx="26192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CN" sz="20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sospin</a:t>
                </a:r>
                <a:r>
                  <a:rPr lang="zh-CN" altLang="en-US" sz="20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CN" sz="20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symmetry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0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decay mode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3D5BFC1-B8F5-2FEA-5C7C-731268D00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719" y="1211384"/>
                <a:ext cx="2619207" cy="707886"/>
              </a:xfrm>
              <a:prstGeom prst="rect">
                <a:avLst/>
              </a:prstGeom>
              <a:blipFill>
                <a:blip r:embed="rId13"/>
                <a:stretch>
                  <a:fillRect l="-483" t="-5263" r="-2415" b="-140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BCF34FC-6998-D7C4-7928-2C35D60CA845}"/>
              </a:ext>
            </a:extLst>
          </p:cNvPr>
          <p:cNvSpPr/>
          <p:nvPr/>
        </p:nvSpPr>
        <p:spPr>
          <a:xfrm>
            <a:off x="9937820" y="2014499"/>
            <a:ext cx="838195" cy="537198"/>
          </a:xfrm>
          <a:prstGeom prst="rect">
            <a:avLst/>
          </a:prstGeom>
          <a:noFill/>
          <a:ln w="19050">
            <a:solidFill>
              <a:srgbClr val="06569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EA1EE-7F89-1055-27E5-442F524D4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05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89CD8-3004-02C4-F318-4C53F2D0B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NO1 Seminar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标题 5">
                <a:extLst>
                  <a:ext uri="{FF2B5EF4-FFF2-40B4-BE49-F238E27FC236}">
                    <a16:creationId xmlns:a16="http://schemas.microsoft.com/office/drawing/2014/main" id="{46EC7C72-B426-4B75-A3B9-6BC1975549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5" y="210809"/>
                <a:ext cx="12654815" cy="54591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𝑐𝑠</m:t>
                    </m:r>
                    <m:acc>
                      <m:accPr>
                        <m:chr m:val="̅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9" name="标题 5">
                <a:extLst>
                  <a:ext uri="{FF2B5EF4-FFF2-40B4-BE49-F238E27FC236}">
                    <a16:creationId xmlns:a16="http://schemas.microsoft.com/office/drawing/2014/main" id="{46EC7C72-B426-4B75-A3B9-6BC197554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5" y="210809"/>
                <a:ext cx="12654815" cy="545919"/>
              </a:xfrm>
              <a:blipFill>
                <a:blip r:embed="rId3"/>
                <a:stretch>
                  <a:fillRect l="-301" t="-20455" b="-3409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47FD9F7-0CB2-8602-F9D6-3C8CF8AC4F9C}"/>
              </a:ext>
            </a:extLst>
          </p:cNvPr>
          <p:cNvSpPr txBox="1"/>
          <p:nvPr/>
        </p:nvSpPr>
        <p:spPr>
          <a:xfrm>
            <a:off x="8715600" y="302400"/>
            <a:ext cx="3369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134 (2025) 101901</a:t>
            </a:r>
            <a:endParaRPr lang="en-CN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C4A36C-E54E-C060-8C83-9692076CDD34}"/>
                  </a:ext>
                </a:extLst>
              </p:cNvPr>
              <p:cNvSpPr txBox="1"/>
              <p:nvPr/>
            </p:nvSpPr>
            <p:spPr>
              <a:xfrm>
                <a:off x="299185" y="1058608"/>
                <a:ext cx="112179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N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Test of isospin invariance</a:t>
                </a:r>
                <a:r>
                  <a:rPr lang="zh-CN" altLang="en-US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∗0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∗0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dirty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en-US" altLang="zh-CN" sz="2400" b="0" i="1" dirty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CN" sz="2400" dirty="0">
                  <a:solidFill>
                    <a:srgbClr val="06569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C4A36C-E54E-C060-8C83-9692076C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85" y="1058608"/>
                <a:ext cx="11217901" cy="461665"/>
              </a:xfrm>
              <a:prstGeom prst="rect">
                <a:avLst/>
              </a:prstGeom>
              <a:blipFill>
                <a:blip r:embed="rId5"/>
                <a:stretch>
                  <a:fillRect l="-905" t="-8108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8D60F75-CC0F-BBE4-8A75-0361C08DB245}"/>
              </a:ext>
            </a:extLst>
          </p:cNvPr>
          <p:cNvGrpSpPr/>
          <p:nvPr/>
        </p:nvGrpSpPr>
        <p:grpSpPr>
          <a:xfrm>
            <a:off x="7098224" y="1773692"/>
            <a:ext cx="5186865" cy="3281636"/>
            <a:chOff x="7381703" y="2831687"/>
            <a:chExt cx="5186865" cy="328163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159C5AC-553E-3E00-3A88-C8A52EB121DD}"/>
                </a:ext>
              </a:extLst>
            </p:cNvPr>
            <p:cNvGrpSpPr/>
            <p:nvPr/>
          </p:nvGrpSpPr>
          <p:grpSpPr>
            <a:xfrm>
              <a:off x="7381703" y="2831687"/>
              <a:ext cx="3869596" cy="3281636"/>
              <a:chOff x="7381703" y="2831687"/>
              <a:chExt cx="3869596" cy="328163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2E737E7-66E4-ECE8-3CED-AE3A60F3DC62}"/>
                  </a:ext>
                </a:extLst>
              </p:cNvPr>
              <p:cNvGrpSpPr/>
              <p:nvPr/>
            </p:nvGrpSpPr>
            <p:grpSpPr>
              <a:xfrm>
                <a:off x="7381703" y="2831687"/>
                <a:ext cx="3869596" cy="3281636"/>
                <a:chOff x="7244649" y="2839716"/>
                <a:chExt cx="3869596" cy="3281636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F6622FF0-061C-C165-1940-C5D73229DF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44649" y="2839716"/>
                  <a:ext cx="3869596" cy="3281636"/>
                </a:xfrm>
                <a:prstGeom prst="rect">
                  <a:avLst/>
                </a:prstGeom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42DBFF5-A99B-48FF-9DE5-ECE568CF2544}"/>
                    </a:ext>
                  </a:extLst>
                </p:cNvPr>
                <p:cNvSpPr/>
                <p:nvPr/>
              </p:nvSpPr>
              <p:spPr>
                <a:xfrm>
                  <a:off x="9482667" y="3787827"/>
                  <a:ext cx="1354666" cy="5896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17A018-9EEF-29CE-D2AA-BC44734DF4C3}"/>
                  </a:ext>
                </a:extLst>
              </p:cNvPr>
              <p:cNvSpPr txBox="1"/>
              <p:nvPr/>
            </p:nvSpPr>
            <p:spPr>
              <a:xfrm>
                <a:off x="7700579" y="5013602"/>
                <a:ext cx="537445" cy="4438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</a:p>
              <a:p>
                <a:r>
                  <a:rPr lang="en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fb</a:t>
                </a:r>
                <a:r>
                  <a:rPr lang="en-CN" sz="1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C7075CD-257E-2E10-5361-DB0DBDFCFFBE}"/>
                </a:ext>
              </a:extLst>
            </p:cNvPr>
            <p:cNvSpPr/>
            <p:nvPr/>
          </p:nvSpPr>
          <p:spPr>
            <a:xfrm>
              <a:off x="7614013" y="3056291"/>
              <a:ext cx="1656801" cy="165680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44144F5F-EAB3-0696-3F7B-810E07ED517A}"/>
                    </a:ext>
                  </a:extLst>
                </p:cNvPr>
                <p:cNvSpPr txBox="1"/>
                <p:nvPr/>
              </p:nvSpPr>
              <p:spPr>
                <a:xfrm>
                  <a:off x="9821664" y="3710160"/>
                  <a:ext cx="2746904" cy="715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</a:t>
                  </a:r>
                  <a:r>
                    <a:rPr lang="en-CN" sz="2000" dirty="0">
                      <a:solidFill>
                        <a:srgbClr val="06569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sospin invariance for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𝑐𝑠</m:t>
                          </m:r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6569C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dirty="0" smtClean="0">
                          <a:solidFill>
                            <a:srgbClr val="06569C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06569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CN" sz="20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44144F5F-EAB3-0696-3F7B-810E07ED51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664" y="3710160"/>
                  <a:ext cx="2746904" cy="715837"/>
                </a:xfrm>
                <a:prstGeom prst="rect">
                  <a:avLst/>
                </a:prstGeom>
                <a:blipFill>
                  <a:blip r:embed="rId7"/>
                  <a:stretch>
                    <a:fillRect l="-2765" t="-3509" b="-7018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A8F5DD7-4470-553A-DF52-DBFE730034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7212" y="4439088"/>
              <a:ext cx="250746" cy="330282"/>
            </a:xfrm>
            <a:prstGeom prst="straightConnector1">
              <a:avLst/>
            </a:prstGeom>
            <a:ln w="19050">
              <a:solidFill>
                <a:srgbClr val="0656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53E2FB-DA96-9AEF-2B8E-DCB848C3C666}"/>
                  </a:ext>
                </a:extLst>
              </p:cNvPr>
              <p:cNvSpPr txBox="1"/>
              <p:nvPr/>
            </p:nvSpPr>
            <p:spPr>
              <a:xfrm>
                <a:off x="6011498" y="4727185"/>
                <a:ext cx="4038600" cy="7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Indicate a violation of isospin invariance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53E2FB-DA96-9AEF-2B8E-DCB848C3C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498" y="4727185"/>
                <a:ext cx="4038600" cy="714876"/>
              </a:xfrm>
              <a:prstGeom prst="rect">
                <a:avLst/>
              </a:prstGeom>
              <a:blipFill>
                <a:blip r:embed="rId8"/>
                <a:stretch>
                  <a:fillRect l="-1567" t="-5263" b="-122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98FDA0-4BE9-B2C8-AA67-28C0FBD73507}"/>
                  </a:ext>
                </a:extLst>
              </p:cNvPr>
              <p:cNvSpPr txBox="1"/>
              <p:nvPr/>
            </p:nvSpPr>
            <p:spPr>
              <a:xfrm>
                <a:off x="301965" y="1652460"/>
                <a:ext cx="7028569" cy="2471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Assumption: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0,1</m:t>
                        </m:r>
                      </m:sub>
                      <m:sup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present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Quantities under isospin invariance:</a:t>
                </a: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Relative decay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∗0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≡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𝑐𝑠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∗0</m:t>
                                </m:r>
                              </m:sup>
                            </m:sSub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𝑐𝑠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∗0</m:t>
                                </m:r>
                              </m:sup>
                            </m:sSub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≈1</m:t>
                    </m:r>
                  </m:oMath>
                </a14:m>
                <a:endParaRPr lang="en-US" sz="22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Ratio of fit fractions: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98FDA0-4BE9-B2C8-AA67-28C0FBD73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65" y="1652460"/>
                <a:ext cx="7028569" cy="2471767"/>
              </a:xfrm>
              <a:prstGeom prst="rect">
                <a:avLst/>
              </a:prstGeom>
              <a:blipFill>
                <a:blip r:embed="rId9"/>
                <a:stretch>
                  <a:fillRect l="-1083" b="-46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DBCC61BD-0A3A-0349-96D0-B221690BC5E8}"/>
              </a:ext>
            </a:extLst>
          </p:cNvPr>
          <p:cNvGrpSpPr/>
          <p:nvPr/>
        </p:nvGrpSpPr>
        <p:grpSpPr>
          <a:xfrm>
            <a:off x="649526" y="4102141"/>
            <a:ext cx="5131429" cy="2338715"/>
            <a:chOff x="1365088" y="3290216"/>
            <a:chExt cx="4403553" cy="20069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5AFD7AD-A0F0-CC9C-3BCD-69F8CC244685}"/>
                    </a:ext>
                  </a:extLst>
                </p:cNvPr>
                <p:cNvSpPr txBox="1"/>
                <p:nvPr/>
              </p:nvSpPr>
              <p:spPr>
                <a:xfrm>
                  <a:off x="1390489" y="3976667"/>
                  <a:ext cx="3974577" cy="6813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FF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≡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FF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∗0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FF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∗0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CN" sz="20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5AFD7AD-A0F0-CC9C-3BCD-69F8CC2446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0489" y="3976667"/>
                  <a:ext cx="3974577" cy="681374"/>
                </a:xfrm>
                <a:prstGeom prst="rect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6F2210C-6B1F-1139-9EB5-8652684FC952}"/>
                    </a:ext>
                  </a:extLst>
                </p:cNvPr>
                <p:cNvSpPr txBox="1"/>
                <p:nvPr/>
              </p:nvSpPr>
              <p:spPr>
                <a:xfrm>
                  <a:off x="1710267" y="3290216"/>
                  <a:ext cx="3316149" cy="6813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FF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0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≡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FF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∗0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FF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∗0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CN" sz="2000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6F2210C-6B1F-1139-9EB5-8652684FC9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267" y="3290216"/>
                  <a:ext cx="3316149" cy="681374"/>
                </a:xfrm>
                <a:prstGeom prst="rect">
                  <a:avLst/>
                </a:prstGeom>
                <a:blipFill>
                  <a:blip r:embed="rId11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0EC13F6A-8C86-F929-872E-08EE6F36D427}"/>
                    </a:ext>
                  </a:extLst>
                </p:cNvPr>
                <p:cNvSpPr txBox="1"/>
                <p:nvPr/>
              </p:nvSpPr>
              <p:spPr>
                <a:xfrm>
                  <a:off x="1365088" y="4644817"/>
                  <a:ext cx="4403553" cy="6523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FF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/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FF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FF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≈1</m:t>
                        </m:r>
                      </m:oMath>
                    </m:oMathPara>
                  </a14:m>
                  <a:endParaRPr lang="en-CN" sz="200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0EC13F6A-8C86-F929-872E-08EE6F36D4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088" y="4644817"/>
                  <a:ext cx="4403553" cy="652375"/>
                </a:xfrm>
                <a:prstGeom prst="rect">
                  <a:avLst/>
                </a:prstGeom>
                <a:blipFill>
                  <a:blip r:embed="rId12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5A2E084-2A41-8B56-EF4C-D702542963AD}"/>
                  </a:ext>
                </a:extLst>
              </p:cNvPr>
              <p:cNvSpPr txBox="1"/>
              <p:nvPr/>
            </p:nvSpPr>
            <p:spPr>
              <a:xfrm>
                <a:off x="6384861" y="5758671"/>
                <a:ext cx="52963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Complicated internal structures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!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5A2E084-2A41-8B56-EF4C-D70254296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861" y="5758671"/>
                <a:ext cx="5296322" cy="400110"/>
              </a:xfrm>
              <a:prstGeom prst="rect">
                <a:avLst/>
              </a:prstGeom>
              <a:blipFill>
                <a:blip r:embed="rId13"/>
                <a:stretch>
                  <a:fillRect l="-1196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9296E13-975F-8DED-AD2B-632C2040D613}"/>
                  </a:ext>
                </a:extLst>
              </p:cNvPr>
              <p:cNvSpPr txBox="1"/>
              <p:nvPr/>
            </p:nvSpPr>
            <p:spPr>
              <a:xfrm>
                <a:off x="8289710" y="1431338"/>
                <a:ext cx="3953088" cy="378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 re</a:t>
                </a:r>
                <a:r>
                  <a:rPr lang="en-CN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constructed in mass-eigenstate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endParaRPr lang="en-CN" dirty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9296E13-975F-8DED-AD2B-632C2040D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9710" y="1431338"/>
                <a:ext cx="3953088" cy="378309"/>
              </a:xfrm>
              <a:prstGeom prst="rect">
                <a:avLst/>
              </a:prstGeom>
              <a:blipFill>
                <a:blip r:embed="rId14"/>
                <a:stretch>
                  <a:fillRect t="-3226" b="-2580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D318F2-6674-823D-DDCE-AC195D11F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811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FCCAD200-F63F-4459-C1DA-7066C8856A5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PL" dirty="0"/>
                  <a:t>Significance 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PL" dirty="0"/>
                  <a:t> state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FCCAD200-F63F-4459-C1DA-7066C8856A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89" t="-22917" b="-3750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6944E-73B2-11A8-7E88-4772F4E7C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50C49-F84D-72D7-7E82-ABA11BD99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14D64C-2AAA-3AE1-CBCF-FF361DD5CF7B}"/>
              </a:ext>
            </a:extLst>
          </p:cNvPr>
          <p:cNvGrpSpPr/>
          <p:nvPr/>
        </p:nvGrpSpPr>
        <p:grpSpPr>
          <a:xfrm>
            <a:off x="8056812" y="1236944"/>
            <a:ext cx="4035600" cy="2909054"/>
            <a:chOff x="8056812" y="1236944"/>
            <a:chExt cx="4035600" cy="29090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A8AC42-9536-C6E0-81D5-6004234EB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6812" y="1236944"/>
              <a:ext cx="4035600" cy="29090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A388DDF-41F6-B3B9-7BA7-F96A9DBB671A}"/>
                    </a:ext>
                  </a:extLst>
                </p:cNvPr>
                <p:cNvSpPr txBox="1"/>
                <p:nvPr/>
              </p:nvSpPr>
              <p:spPr>
                <a:xfrm>
                  <a:off x="10513191" y="3173721"/>
                  <a:ext cx="137847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ata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=50.6</m:t>
                        </m:r>
                      </m:oMath>
                    </m:oMathPara>
                  </a14:m>
                  <a:endParaRPr lang="en-CN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75F1FB4-56F5-656F-1423-A2F8C569D4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3191" y="3173721"/>
                  <a:ext cx="1378475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18851FE-DEF6-26DB-5412-FEC7F291E6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426" y="1091752"/>
                <a:ext cx="7433799" cy="517561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3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Likelihood ratio test</a:t>
                </a:r>
              </a:p>
              <a:p>
                <a:pPr lvl="1">
                  <a:lnSpc>
                    <a:spcPts val="3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Null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hypothesis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r>
                  <a:rPr lang="zh-CN" altLang="en-US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2000" b="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rgbClr val="004B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rgbClr val="004B9C"/>
                                </a:solidFill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included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ts val="3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Alternative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hypothesis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included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ts val="3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Test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statistics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defined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≡2 </m:t>
                    </m:r>
                    <m:r>
                      <m:rPr>
                        <m:sty m:val="p"/>
                      </m:rPr>
                      <a:rPr lang="en-US" altLang="zh-CN" sz="200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altLang="zh-CN" sz="2000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ℒ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200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∼</m:t>
                    </m:r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dof</m:t>
                            </m:r>
                          </m:sub>
                        </m:sSub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distribution</a:t>
                </a:r>
              </a:p>
              <a:p>
                <a:pPr>
                  <a:lnSpc>
                    <a:spcPts val="3000"/>
                  </a:lnSpc>
                </a:pP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Pseudoexperiment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</a:p>
              <a:p>
                <a:pPr lvl="1">
                  <a:lnSpc>
                    <a:spcPts val="3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Toy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samples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generated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</a:p>
              <a:p>
                <a:pPr lvl="1">
                  <a:lnSpc>
                    <a:spcPts val="3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Fit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toy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samples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4B9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004B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 to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obtain the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distribution</a:t>
                </a:r>
              </a:p>
              <a:p>
                <a:pPr lvl="1">
                  <a:lnSpc>
                    <a:spcPts val="3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Fit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distribution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function</a:t>
                </a:r>
              </a:p>
              <a:p>
                <a:pPr>
                  <a:lnSpc>
                    <a:spcPts val="3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Significance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18851FE-DEF6-26DB-5412-FEC7F291E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26" y="1091752"/>
                <a:ext cx="7433799" cy="5175611"/>
              </a:xfrm>
              <a:prstGeom prst="rect">
                <a:avLst/>
              </a:prstGeom>
              <a:blipFill>
                <a:blip r:embed="rId5"/>
                <a:stretch>
                  <a:fillRect l="-1195" t="-73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1D8D5E3D-D13A-A495-5DF7-43153653462B}"/>
              </a:ext>
            </a:extLst>
          </p:cNvPr>
          <p:cNvGrpSpPr/>
          <p:nvPr/>
        </p:nvGrpSpPr>
        <p:grpSpPr>
          <a:xfrm>
            <a:off x="7525579" y="4518272"/>
            <a:ext cx="4666421" cy="1608608"/>
            <a:chOff x="7309188" y="4491006"/>
            <a:chExt cx="4666421" cy="1608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4775549-55E6-7180-13C3-968AD7D9145A}"/>
                    </a:ext>
                  </a:extLst>
                </p:cNvPr>
                <p:cNvSpPr txBox="1"/>
                <p:nvPr/>
              </p:nvSpPr>
              <p:spPr>
                <a:xfrm>
                  <a:off x="7725996" y="4491006"/>
                  <a:ext cx="4249613" cy="709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CN" sz="2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5.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3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𝜎</m:t>
                      </m:r>
                    </m:oMath>
                  </a14:m>
                  <a:r>
                    <a:rPr lang="en-CN" sz="2000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</a:t>
                  </a:r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for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𝑐𝑠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2870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with systematic uncertainties considered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BC39790-ACEE-FC67-5FF7-19A1370A8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996" y="4491006"/>
                  <a:ext cx="4249613" cy="709105"/>
                </a:xfrm>
                <a:prstGeom prst="rect">
                  <a:avLst/>
                </a:prstGeom>
                <a:blipFill>
                  <a:blip r:embed="rId8"/>
                  <a:stretch>
                    <a:fillRect l="-1488" t="-3509" b="-1403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FCD2E0-2668-3649-6BD5-6CD66D8DBF9E}"/>
                    </a:ext>
                  </a:extLst>
                </p:cNvPr>
                <p:cNvSpPr txBox="1"/>
                <p:nvPr/>
              </p:nvSpPr>
              <p:spPr>
                <a:xfrm>
                  <a:off x="7725996" y="5380506"/>
                  <a:ext cx="3917596" cy="719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0" u="sng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Observation</a:t>
                  </a:r>
                  <a:r>
                    <a:rPr lang="en-US" sz="2000" b="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of the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𝑐𝑠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2870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state in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0</m:t>
                          </m:r>
                        </m:sup>
                      </m:sSup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𝑆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Arial" panose="020B0604020202020204" pitchFamily="34" charset="0"/>
                            </a:rPr>
                            <m:t>0</m:t>
                          </m:r>
                        </m:sup>
                      </m:sSubSup>
                    </m:oMath>
                  </a14:m>
                  <a:r>
                    <a:rPr lang="en-CN" sz="2000" dirty="0">
                      <a:latin typeface="Calibri" panose="020F0502020204030204" pitchFamily="34" charset="0"/>
                      <a:cs typeface="Calibri" panose="020F0502020204030204" pitchFamily="34" charset="0"/>
                      <a:sym typeface="Arial" panose="020B0604020202020204" pitchFamily="34" charset="0"/>
                    </a:rPr>
                    <a:t> decay!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0BB1F67-AAE7-DF54-843F-A79203C651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996" y="5380506"/>
                  <a:ext cx="3917596" cy="719108"/>
                </a:xfrm>
                <a:prstGeom prst="rect">
                  <a:avLst/>
                </a:prstGeom>
                <a:blipFill>
                  <a:blip r:embed="rId9"/>
                  <a:stretch>
                    <a:fillRect l="-1613" t="-3448" b="-1379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urved Right Arrow 13">
              <a:extLst>
                <a:ext uri="{FF2B5EF4-FFF2-40B4-BE49-F238E27FC236}">
                  <a16:creationId xmlns:a16="http://schemas.microsoft.com/office/drawing/2014/main" id="{AC007E5A-5610-4AF5-C8E2-F0D16AA07905}"/>
                </a:ext>
              </a:extLst>
            </p:cNvPr>
            <p:cNvSpPr/>
            <p:nvPr/>
          </p:nvSpPr>
          <p:spPr>
            <a:xfrm>
              <a:off x="7309188" y="4920865"/>
              <a:ext cx="408561" cy="865173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66152C-9E5A-CAFB-0FFC-4EC5ABF90ED7}"/>
                  </a:ext>
                </a:extLst>
              </p:cNvPr>
              <p:cNvSpPr txBox="1"/>
              <p:nvPr/>
            </p:nvSpPr>
            <p:spPr>
              <a:xfrm>
                <a:off x="2643624" y="5380506"/>
                <a:ext cx="4631909" cy="865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2</m:t>
                          </m:r>
                        </m:e>
                      </m:rad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erfc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23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  <m:brk m:alnAt="23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d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ata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ea"/>
                                      <a:sym typeface="Arial" panose="020B0604020202020204" pitchFamily="34" charset="0"/>
                                    </a:rPr>
                                    <m:t>∞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+mn-ea"/>
                                              <a:sym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+mn-ea"/>
                                              <a:sym typeface="Arial" panose="020B0604020202020204" pitchFamily="34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+mn-ea"/>
                                              <a:sym typeface="Arial" panose="020B0604020202020204" pitchFamily="34" charset="0"/>
                                            </a:rPr>
                                            <m:t>𝑑𝑜𝑓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+mn-ea"/>
                                          <a:sym typeface="Arial" panose="020B0604020202020204" pitchFamily="34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𝑑𝑡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CN" sz="2400" dirty="0">
                  <a:latin typeface="+mn-ea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66152C-9E5A-CAFB-0FFC-4EC5ABF90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624" y="5380506"/>
                <a:ext cx="4631909" cy="865173"/>
              </a:xfrm>
              <a:prstGeom prst="rect">
                <a:avLst/>
              </a:prstGeom>
              <a:blipFill>
                <a:blip r:embed="rId10"/>
                <a:stretch>
                  <a:fillRect l="-822" t="-174286" b="-24714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435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标题 5">
                <a:extLst>
                  <a:ext uri="{FF2B5EF4-FFF2-40B4-BE49-F238E27FC236}">
                    <a16:creationId xmlns:a16="http://schemas.microsoft.com/office/drawing/2014/main" id="{1CD70F8C-DC51-0364-B801-F42D306074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5" y="210809"/>
                <a:ext cx="12654815" cy="54591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𝑐𝑠</m:t>
                    </m:r>
                    <m:acc>
                      <m:accPr>
                        <m:chr m:val="̅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0" name="标题 5">
                <a:extLst>
                  <a:ext uri="{FF2B5EF4-FFF2-40B4-BE49-F238E27FC236}">
                    <a16:creationId xmlns:a16="http://schemas.microsoft.com/office/drawing/2014/main" id="{1CD70F8C-DC51-0364-B801-F42D30607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5" y="210809"/>
                <a:ext cx="12654815" cy="545919"/>
              </a:xfrm>
              <a:blipFill>
                <a:blip r:embed="rId3"/>
                <a:stretch>
                  <a:fillRect l="-301" t="-20455" b="-34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EA8AF5-B036-11D4-6C73-455F82FFFACF}"/>
                  </a:ext>
                </a:extLst>
              </p:cNvPr>
              <p:cNvSpPr txBox="1"/>
              <p:nvPr/>
            </p:nvSpPr>
            <p:spPr>
              <a:xfrm>
                <a:off x="5573508" y="1835299"/>
                <a:ext cx="6618491" cy="4768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  <m:r>
                          <a:rPr lang="en-US" altLang="zh-CN" sz="2400" b="0" i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channel: a</a:t>
                </a:r>
                <a:r>
                  <a:rPr lang="en-CN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ccess to new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CN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sub>
                      <m:sup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CN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states </a:t>
                </a:r>
                <a:r>
                  <a:rPr lang="en-US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endParaRPr lang="en-CN" sz="2400" dirty="0">
                  <a:solidFill>
                    <a:srgbClr val="06569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EA8AF5-B036-11D4-6C73-455F82FFF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508" y="1835299"/>
                <a:ext cx="6618491" cy="476862"/>
              </a:xfrm>
              <a:prstGeom prst="rect">
                <a:avLst/>
              </a:prstGeom>
              <a:blipFill>
                <a:blip r:embed="rId5"/>
                <a:stretch>
                  <a:fillRect l="-191" t="-5263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9631E53-F5AC-0EA9-C3F6-2079F4D93229}"/>
              </a:ext>
            </a:extLst>
          </p:cNvPr>
          <p:cNvSpPr txBox="1"/>
          <p:nvPr/>
        </p:nvSpPr>
        <p:spPr>
          <a:xfrm>
            <a:off x="8715600" y="302400"/>
            <a:ext cx="3514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133 (2024) 131902</a:t>
            </a:r>
            <a:endParaRPr lang="en-CN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E9527C-2C7B-1CE1-E52C-45173A1E402D}"/>
                  </a:ext>
                </a:extLst>
              </p:cNvPr>
              <p:cNvSpPr txBox="1"/>
              <p:nvPr/>
            </p:nvSpPr>
            <p:spPr>
              <a:xfrm>
                <a:off x="5361688" y="2420669"/>
                <a:ext cx="6618490" cy="3373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studied simultaneously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linked by C parity conservation</a:t>
                </a:r>
                <a:endParaRPr lang="en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r>
                  <a:rPr lang="en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However, no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obvious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signals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channel</a:t>
                </a:r>
              </a:p>
              <a:p>
                <a:pPr marL="742950" lvl="1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2870</m:t>
                            </m:r>
                          </m:e>
                        </m:d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forbidden</a:t>
                </a:r>
                <a:r>
                  <a:rPr lang="zh-CN" alt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 spin-parity</a:t>
                </a:r>
              </a:p>
              <a:p>
                <a:pPr marL="742950" lvl="1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 clear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acc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contribution, </a:t>
                </a:r>
              </a:p>
              <a:p>
                <a:pPr lvl="1">
                  <a:lnSpc>
                    <a:spcPct val="114000"/>
                  </a:lnSpc>
                </a:pPr>
                <a:r>
                  <a:rPr lang="en-CN" altLang="zh-CN" sz="22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b="0" i="0" smtClean="0">
                        <a:latin typeface="Cambria Math" panose="02040503050406030204" pitchFamily="18" charset="0"/>
                      </a:rPr>
                      <m:t>FF</m:t>
                    </m:r>
                    <m:r>
                      <a:rPr lang="en-US" altLang="zh-CN" sz="2200" b="0" i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i="1"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2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)&lt;1.5%</m:t>
                    </m:r>
                  </m:oMath>
                </a14:m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(95% CL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CN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endParaRPr lang="en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E9527C-2C7B-1CE1-E52C-45173A1E4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688" y="2420669"/>
                <a:ext cx="6618490" cy="3373680"/>
              </a:xfrm>
              <a:prstGeom prst="rect">
                <a:avLst/>
              </a:prstGeom>
              <a:blipFill>
                <a:blip r:embed="rId7"/>
                <a:stretch>
                  <a:fillRect l="-1341" t="-3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FCEA789-4324-7763-68CB-7888C9FFC260}"/>
                  </a:ext>
                </a:extLst>
              </p:cNvPr>
              <p:cNvSpPr txBox="1"/>
              <p:nvPr/>
            </p:nvSpPr>
            <p:spPr>
              <a:xfrm>
                <a:off x="3993719" y="5730121"/>
                <a:ext cx="315957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8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N" sz="28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FCEA789-4324-7763-68CB-7888C9FFC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719" y="5730121"/>
                <a:ext cx="3159579" cy="523220"/>
              </a:xfrm>
              <a:prstGeom prst="rect">
                <a:avLst/>
              </a:prstGeom>
              <a:blipFill>
                <a:blip r:embed="rId8"/>
                <a:stretch>
                  <a:fillRect l="-8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17EA3A-7909-88DF-CED1-E162A3D93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8F875C4D-250F-4799-1AD9-157EC21C8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47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75A396-99CA-B46D-69FB-B1762702E48B}"/>
              </a:ext>
            </a:extLst>
          </p:cNvPr>
          <p:cNvGrpSpPr/>
          <p:nvPr/>
        </p:nvGrpSpPr>
        <p:grpSpPr>
          <a:xfrm>
            <a:off x="125823" y="866269"/>
            <a:ext cx="7875562" cy="5584840"/>
            <a:chOff x="125823" y="866269"/>
            <a:chExt cx="7875562" cy="558484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18EBDC-BF22-8402-0AC6-B90DA8546A96}"/>
                </a:ext>
              </a:extLst>
            </p:cNvPr>
            <p:cNvGrpSpPr/>
            <p:nvPr/>
          </p:nvGrpSpPr>
          <p:grpSpPr>
            <a:xfrm>
              <a:off x="125823" y="866269"/>
              <a:ext cx="7875562" cy="5584840"/>
              <a:chOff x="125823" y="900097"/>
              <a:chExt cx="7875562" cy="558484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FC815B5-0B91-41F8-9E45-C75E29088F3F}"/>
                  </a:ext>
                </a:extLst>
              </p:cNvPr>
              <p:cNvGrpSpPr/>
              <p:nvPr/>
            </p:nvGrpSpPr>
            <p:grpSpPr>
              <a:xfrm>
                <a:off x="125823" y="900097"/>
                <a:ext cx="7875562" cy="5584840"/>
                <a:chOff x="249192" y="989452"/>
                <a:chExt cx="7875562" cy="5584840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CE887B6-8011-6AB1-A140-3E23E61D7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700" t="10486" r="49595" b="-303"/>
                <a:stretch/>
              </p:blipFill>
              <p:spPr>
                <a:xfrm>
                  <a:off x="852724" y="1887092"/>
                  <a:ext cx="3047627" cy="4687200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3E1B6CE-A406-52AE-9678-CAD04E562D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b="89054"/>
                <a:stretch/>
              </p:blipFill>
              <p:spPr>
                <a:xfrm>
                  <a:off x="249192" y="989452"/>
                  <a:ext cx="7875562" cy="718952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C3DD730-B129-0465-E4BC-D86BF0800958}"/>
                      </a:ext>
                    </a:extLst>
                  </p:cNvPr>
                  <p:cNvSpPr txBox="1"/>
                  <p:nvPr/>
                </p:nvSpPr>
                <p:spPr>
                  <a:xfrm>
                    <a:off x="3760071" y="4909844"/>
                    <a:ext cx="2074343" cy="457176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 panose="020B0604020202020204" pitchFamily="34" charset="0"/>
                      </a:rPr>
                      <a:t>No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𝒄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𝒔</m:t>
                                </m:r>
                              </m:e>
                            </m:acc>
                          </m:sub>
                          <m:sup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∗</m:t>
                            </m:r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</m:oMath>
                    </a14:m>
                    <a:r>
                      <a:rPr lang="en-CN" sz="2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 panose="020B0604020202020204" pitchFamily="34" charset="0"/>
                      </a:rPr>
                      <a:t> signal</a:t>
                    </a: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1341E5A8-B03F-4D8D-D77B-90F7DE82AE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60071" y="4909844"/>
                    <a:ext cx="2074343" cy="45717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7927" t="-18919" r="-7317" b="-43243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98DAB3-E045-1947-8D10-B266BE524AB8}"/>
                </a:ext>
              </a:extLst>
            </p:cNvPr>
            <p:cNvSpPr/>
            <p:nvPr/>
          </p:nvSpPr>
          <p:spPr>
            <a:xfrm>
              <a:off x="3234450" y="2075094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29118B-1F98-70CD-037A-8B00B1412152}"/>
                </a:ext>
              </a:extLst>
            </p:cNvPr>
            <p:cNvSpPr/>
            <p:nvPr/>
          </p:nvSpPr>
          <p:spPr>
            <a:xfrm>
              <a:off x="1272684" y="3544689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06494A-550C-C4AD-D79B-26999D279C91}"/>
                </a:ext>
              </a:extLst>
            </p:cNvPr>
            <p:cNvSpPr/>
            <p:nvPr/>
          </p:nvSpPr>
          <p:spPr>
            <a:xfrm>
              <a:off x="1272684" y="5096333"/>
              <a:ext cx="363016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1849302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43A29C-9893-24BC-8A99-189BD06E5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01ACEF5-5A7A-0F5D-1DEB-371A3C9C1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48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5">
                <a:extLst>
                  <a:ext uri="{FF2B5EF4-FFF2-40B4-BE49-F238E27FC236}">
                    <a16:creationId xmlns:a16="http://schemas.microsoft.com/office/drawing/2014/main" id="{B597483B-3A49-2C96-8DD6-2DB8CDDE79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824" y="119242"/>
                <a:ext cx="10515600" cy="722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en-US" sz="36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</a:lstStyle>
              <a:p>
                <a:r>
                  <a:rPr lang="en-CN" dirty="0"/>
                  <a:t>Other recent researches about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sub>
                      <m:sup>
                        <m:r>
                          <a:rPr lang="ar-AE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ar-AE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ar-AE" dirty="0"/>
                  <a:t> </a:t>
                </a:r>
                <a:r>
                  <a:rPr lang="en-CN" dirty="0"/>
                  <a:t>states</a:t>
                </a:r>
              </a:p>
            </p:txBody>
          </p:sp>
        </mc:Choice>
        <mc:Fallback xmlns="">
          <p:sp>
            <p:nvSpPr>
              <p:cNvPr id="4" name="Title 5">
                <a:extLst>
                  <a:ext uri="{FF2B5EF4-FFF2-40B4-BE49-F238E27FC236}">
                    <a16:creationId xmlns:a16="http://schemas.microsoft.com/office/drawing/2014/main" id="{B597483B-3A49-2C96-8DD6-2DB8CDDE7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24" y="119242"/>
                <a:ext cx="10515600" cy="722121"/>
              </a:xfrm>
              <a:prstGeom prst="rect">
                <a:avLst/>
              </a:prstGeom>
              <a:blipFill>
                <a:blip r:embed="rId3"/>
                <a:stretch>
                  <a:fillRect l="-1689" t="-8621" b="-24138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A8F4CC-C627-5B62-911E-8C16E61C6BC8}"/>
                  </a:ext>
                </a:extLst>
              </p:cNvPr>
              <p:cNvSpPr txBox="1"/>
              <p:nvPr/>
            </p:nvSpPr>
            <p:spPr>
              <a:xfrm>
                <a:off x="334824" y="1304311"/>
                <a:ext cx="597965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 strong evidence</a:t>
                </a:r>
                <a:endParaRPr lang="en-US" sz="2200" b="0" i="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FF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2900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&lt;2.3%</m:t>
                    </m:r>
                  </m:oMath>
                </a14:m>
                <a:r>
                  <a:rPr lang="en-CN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 90% CL</a:t>
                </a:r>
                <a:endParaRPr lang="en-CN" sz="2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A8F4CC-C627-5B62-911E-8C16E61C6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24" y="1304311"/>
                <a:ext cx="5979650" cy="769441"/>
              </a:xfrm>
              <a:prstGeom prst="rect">
                <a:avLst/>
              </a:prstGeom>
              <a:blipFill>
                <a:blip r:embed="rId4"/>
                <a:stretch>
                  <a:fillRect l="-1271" t="-4839" r="-212" b="-14516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FC5B0A2-532E-8154-7941-681A099A5D80}"/>
              </a:ext>
            </a:extLst>
          </p:cNvPr>
          <p:cNvGrpSpPr/>
          <p:nvPr/>
        </p:nvGrpSpPr>
        <p:grpSpPr>
          <a:xfrm>
            <a:off x="368361" y="1995907"/>
            <a:ext cx="4613679" cy="1992947"/>
            <a:chOff x="558959" y="2464904"/>
            <a:chExt cx="4998027" cy="21589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9059DF4-32BA-05FF-9F71-F5DD4264AD68}"/>
                </a:ext>
              </a:extLst>
            </p:cNvPr>
            <p:cNvGrpSpPr/>
            <p:nvPr/>
          </p:nvGrpSpPr>
          <p:grpSpPr>
            <a:xfrm>
              <a:off x="558959" y="2464904"/>
              <a:ext cx="4998027" cy="2158972"/>
              <a:chOff x="455695" y="2393150"/>
              <a:chExt cx="4998027" cy="2158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2B2FEB0-9A91-C989-D163-8F9E8DC68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-869" b="64057"/>
              <a:stretch/>
            </p:blipFill>
            <p:spPr>
              <a:xfrm>
                <a:off x="455695" y="2393150"/>
                <a:ext cx="2791638" cy="215897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455CAF5-254A-283D-32F0-E515595CD6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888" t="75581" r="8950" b="156"/>
              <a:stretch/>
            </p:blipFill>
            <p:spPr>
              <a:xfrm>
                <a:off x="3077258" y="2713383"/>
                <a:ext cx="2376464" cy="1358616"/>
              </a:xfrm>
              <a:prstGeom prst="rect">
                <a:avLst/>
              </a:prstGeom>
            </p:spPr>
          </p:pic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D6982F-2885-C5D4-D279-2C65D994C99B}"/>
                </a:ext>
              </a:extLst>
            </p:cNvPr>
            <p:cNvSpPr/>
            <p:nvPr/>
          </p:nvSpPr>
          <p:spPr>
            <a:xfrm>
              <a:off x="1805691" y="3878441"/>
              <a:ext cx="1053548" cy="496957"/>
            </a:xfrm>
            <a:prstGeom prst="ellipse">
              <a:avLst/>
            </a:prstGeom>
            <a:noFill/>
            <a:ln w="28575">
              <a:solidFill>
                <a:srgbClr val="1C1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6C4188-2E99-7FB7-BFA4-B3DD5A353762}"/>
                </a:ext>
              </a:extLst>
            </p:cNvPr>
            <p:cNvSpPr txBox="1"/>
            <p:nvPr/>
          </p:nvSpPr>
          <p:spPr>
            <a:xfrm>
              <a:off x="3044400" y="4214857"/>
              <a:ext cx="2376464" cy="400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JHEP08 (2024) 165</a:t>
              </a:r>
              <a:endParaRPr lang="en-C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E5B299-B9B0-E08F-0909-B8F28BA8335E}"/>
                  </a:ext>
                </a:extLst>
              </p:cNvPr>
              <p:cNvSpPr txBox="1"/>
              <p:nvPr/>
            </p:nvSpPr>
            <p:spPr>
              <a:xfrm>
                <a:off x="-325294" y="920491"/>
                <a:ext cx="65362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buClr>
                    <a:srgbClr val="06569C"/>
                  </a:buClr>
                </a:pPr>
                <a:r>
                  <a:rPr lang="en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decays: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E5B299-B9B0-E08F-0909-B8F28BA83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5294" y="920491"/>
                <a:ext cx="6536212" cy="461665"/>
              </a:xfrm>
              <a:prstGeom prst="rect">
                <a:avLst/>
              </a:prstGeom>
              <a:blipFill>
                <a:blip r:embed="rId7"/>
                <a:stretch>
                  <a:fillRect t="-8108" b="-32432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38BB04-179D-1144-F0A7-FF652FC81FDB}"/>
                  </a:ext>
                </a:extLst>
              </p:cNvPr>
              <p:cNvSpPr txBox="1"/>
              <p:nvPr/>
            </p:nvSpPr>
            <p:spPr>
              <a:xfrm>
                <a:off x="-316902" y="3994831"/>
                <a:ext cx="6471748" cy="476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buClr>
                    <a:srgbClr val="06569C"/>
                  </a:buClr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(∗)</m:t>
                        </m:r>
                      </m:sup>
                    </m:sSup>
                    <m:sSubSup>
                      <m:sSubSupPr>
                        <m:ctrlPr>
                          <a:rPr lang="en-US" sz="2400" b="1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2400" b="1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decays: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38BB04-179D-1144-F0A7-FF652FC81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6902" y="3994831"/>
                <a:ext cx="6471748" cy="476990"/>
              </a:xfrm>
              <a:prstGeom prst="rect">
                <a:avLst/>
              </a:prstGeom>
              <a:blipFill>
                <a:blip r:embed="rId8"/>
                <a:stretch>
                  <a:fillRect t="-5128" b="-25641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186135E-E8CE-C4F4-55FC-4C723C084830}"/>
              </a:ext>
            </a:extLst>
          </p:cNvPr>
          <p:cNvGrpSpPr/>
          <p:nvPr/>
        </p:nvGrpSpPr>
        <p:grpSpPr>
          <a:xfrm>
            <a:off x="163710" y="4432985"/>
            <a:ext cx="6363154" cy="2002049"/>
            <a:chOff x="742708" y="4512515"/>
            <a:chExt cx="6363154" cy="200204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5F2ACC3-A8DF-AB39-84C7-62BC2A50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2708" y="4512515"/>
              <a:ext cx="5428914" cy="200204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9467172-C389-E2D8-4D8E-402EACE4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71622" y="4521149"/>
              <a:ext cx="934240" cy="87992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E9C04E-E18C-DB7F-CD64-1FCEF428C103}"/>
              </a:ext>
            </a:extLst>
          </p:cNvPr>
          <p:cNvGrpSpPr/>
          <p:nvPr/>
        </p:nvGrpSpPr>
        <p:grpSpPr>
          <a:xfrm>
            <a:off x="6082916" y="924790"/>
            <a:ext cx="6471747" cy="1512478"/>
            <a:chOff x="6277872" y="1452557"/>
            <a:chExt cx="6471747" cy="15124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1C93686-03FB-8381-DAF9-FE0C910965C9}"/>
                    </a:ext>
                  </a:extLst>
                </p:cNvPr>
                <p:cNvSpPr txBox="1"/>
                <p:nvPr/>
              </p:nvSpPr>
              <p:spPr>
                <a:xfrm>
                  <a:off x="6509430" y="1857039"/>
                  <a:ext cx="5951437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CN" sz="22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no strong evidence</a:t>
                  </a:r>
                  <a:endParaRPr lang="en-US" altLang="zh-CN" sz="2200" b="0" i="0" dirty="0">
                    <a:latin typeface="Cambria Math" panose="02040503050406030204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200" b="0" i="0" smtClean="0">
                          <a:latin typeface="Cambria Math" panose="02040503050406030204" pitchFamily="18" charset="0"/>
                        </a:rPr>
                        <m:t>FF</m:t>
                      </m:r>
                      <m:d>
                        <m:dPr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20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altLang="zh-CN" sz="22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2900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p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&lt;3.3%</m:t>
                      </m:r>
                    </m:oMath>
                  </a14:m>
                  <a:r>
                    <a:rPr lang="en-CN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at 95% CL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CN" sz="22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483AF2E-E521-A4D4-2D6E-4896482D01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9430" y="1857039"/>
                  <a:ext cx="5951437" cy="1107996"/>
                </a:xfrm>
                <a:prstGeom prst="rect">
                  <a:avLst/>
                </a:prstGeom>
                <a:blipFill>
                  <a:blip r:embed="rId11"/>
                  <a:stretch>
                    <a:fillRect l="-1279" t="-3409" r="-42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523D333-C8D3-24A0-930E-01D9C62AA110}"/>
                    </a:ext>
                  </a:extLst>
                </p:cNvPr>
                <p:cNvSpPr txBox="1"/>
                <p:nvPr/>
              </p:nvSpPr>
              <p:spPr>
                <a:xfrm>
                  <a:off x="6277872" y="1452557"/>
                  <a:ext cx="6471747" cy="482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rgbClr val="06569C"/>
                    </a:buClr>
                  </a:pPr>
                  <a:r>
                    <a:rPr lang="en-US" sz="24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∗±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∓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lang="en-CN" sz="24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decays:</a:t>
                  </a:r>
                  <a:endParaRPr lang="en-CN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670AFFC-5E06-0EBA-6A0F-2B4D576678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7872" y="1452557"/>
                  <a:ext cx="6471747" cy="482824"/>
                </a:xfrm>
                <a:prstGeom prst="rect">
                  <a:avLst/>
                </a:prstGeom>
                <a:blipFill>
                  <a:blip r:embed="rId12"/>
                  <a:stretch>
                    <a:fillRect l="-1569" t="-2564" b="-2564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A9AAB5-E041-1717-4E40-1C8D12C3B4CD}"/>
              </a:ext>
            </a:extLst>
          </p:cNvPr>
          <p:cNvGrpSpPr/>
          <p:nvPr/>
        </p:nvGrpSpPr>
        <p:grpSpPr>
          <a:xfrm>
            <a:off x="6328693" y="2264160"/>
            <a:ext cx="5494946" cy="1652216"/>
            <a:chOff x="6515977" y="2306803"/>
            <a:chExt cx="5494946" cy="16522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A094022-AA2E-770E-D5E4-38960C7DD64E}"/>
                </a:ext>
              </a:extLst>
            </p:cNvPr>
            <p:cNvGrpSpPr/>
            <p:nvPr/>
          </p:nvGrpSpPr>
          <p:grpSpPr>
            <a:xfrm>
              <a:off x="6515977" y="2306803"/>
              <a:ext cx="5494946" cy="1652216"/>
              <a:chOff x="6482136" y="2312496"/>
              <a:chExt cx="5494946" cy="165221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BAC70C1C-E92C-E5DB-FC2C-25D09DE8F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40017" r="48723" b="30762"/>
              <a:stretch/>
            </p:blipFill>
            <p:spPr>
              <a:xfrm>
                <a:off x="6482136" y="2312496"/>
                <a:ext cx="3476429" cy="165221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842B0DE8-B4D7-320C-B70F-E96CE19EC782}"/>
                      </a:ext>
                    </a:extLst>
                  </p:cNvPr>
                  <p:cNvSpPr txBox="1"/>
                  <p:nvPr/>
                </p:nvSpPr>
                <p:spPr>
                  <a:xfrm>
                    <a:off x="9847756" y="3251672"/>
                    <a:ext cx="2129326" cy="375616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 panose="020B0604020202020204" pitchFamily="34" charset="0"/>
                      </a:rPr>
                      <a:t>No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+mn-ea"/>
                                    <a:sym typeface="Arial" panose="020B0604020202020204" pitchFamily="34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lang="en-US" sz="24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∗++</m:t>
                            </m:r>
                          </m:sup>
                        </m:sSubSup>
                      </m:oMath>
                    </a14:m>
                    <a:r>
                      <a:rPr lang="en-CN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 panose="020B0604020202020204" pitchFamily="34" charset="0"/>
                      </a:rPr>
                      <a:t> signal</a:t>
                    </a: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A2169E05-AB4D-FD29-3DCA-8DDCDF9D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47756" y="3251672"/>
                    <a:ext cx="2129326" cy="37561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959" t="-23333" r="-2367" b="-50000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61B0195-F944-26DA-ED76-AA08B7EA8EAC}"/>
                </a:ext>
              </a:extLst>
            </p:cNvPr>
            <p:cNvSpPr/>
            <p:nvPr/>
          </p:nvSpPr>
          <p:spPr>
            <a:xfrm>
              <a:off x="7342025" y="2625764"/>
              <a:ext cx="282350" cy="331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972DEFB-0F99-8FC6-EE72-27C6263DFC39}"/>
                  </a:ext>
                </a:extLst>
              </p:cNvPr>
              <p:cNvSpPr txBox="1"/>
              <p:nvPr/>
            </p:nvSpPr>
            <p:spPr>
              <a:xfrm>
                <a:off x="5592624" y="5321543"/>
                <a:ext cx="6115877" cy="853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Another two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acc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++/0</m:t>
                        </m:r>
                      </m:sup>
                    </m:sSubSup>
                  </m:oMath>
                </a14:m>
                <a:r>
                  <a:rPr lang="en-CN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low excited states observed ~2.3 GeV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CN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972DEFB-0F99-8FC6-EE72-27C6263DF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624" y="5321543"/>
                <a:ext cx="6115877" cy="853952"/>
              </a:xfrm>
              <a:prstGeom prst="rect">
                <a:avLst/>
              </a:prstGeom>
              <a:blipFill>
                <a:blip r:embed="rId15"/>
                <a:stretch>
                  <a:fillRect l="-1242" b="-13235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F6135FA2-D4CB-01D7-52A6-C35F4173A503}"/>
              </a:ext>
            </a:extLst>
          </p:cNvPr>
          <p:cNvSpPr txBox="1"/>
          <p:nvPr/>
        </p:nvSpPr>
        <p:spPr>
          <a:xfrm>
            <a:off x="3921674" y="4063653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Calibri" panose="020F0502020204030204" pitchFamily="34" charset="0"/>
                <a:cs typeface="Calibri" panose="020F0502020204030204" pitchFamily="34" charset="0"/>
                <a:hlinkClick r:id="rId16"/>
              </a:rPr>
              <a:t>arXiv:2411.03399</a:t>
            </a:r>
            <a:endParaRPr lang="en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BE806B-40FC-27D3-721C-45251682FC13}"/>
              </a:ext>
            </a:extLst>
          </p:cNvPr>
          <p:cNvSpPr txBox="1"/>
          <p:nvPr/>
        </p:nvSpPr>
        <p:spPr>
          <a:xfrm>
            <a:off x="9961755" y="2429100"/>
            <a:ext cx="1956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62C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133 (2024) 131902</a:t>
            </a:r>
            <a:endParaRPr lang="en-CN" dirty="0">
              <a:solidFill>
                <a:srgbClr val="0462C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70C9FFD-EE95-FA5B-1364-4B6575A641D7}"/>
                  </a:ext>
                </a:extLst>
              </p:cNvPr>
              <p:cNvSpPr txBox="1"/>
              <p:nvPr/>
            </p:nvSpPr>
            <p:spPr>
              <a:xfrm>
                <a:off x="7308753" y="4202503"/>
                <a:ext cx="4074531" cy="92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Further confirmations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acc>
                      </m:sub>
                      <m:sup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6569C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∗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CN" sz="24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are needed in new channels!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70C9FFD-EE95-FA5B-1364-4B6575A64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753" y="4202503"/>
                <a:ext cx="4074531" cy="928267"/>
              </a:xfrm>
              <a:prstGeom prst="rect">
                <a:avLst/>
              </a:prstGeom>
              <a:blipFill>
                <a:blip r:embed="rId18"/>
                <a:stretch>
                  <a:fillRect l="-2484" b="-1200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308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9D0BF6-526C-9C0A-0CF5-127655F6C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21" y="874243"/>
            <a:ext cx="10117757" cy="4856524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141A871-5567-4D0E-9479-8A26B648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6" y="210809"/>
            <a:ext cx="10515600" cy="5909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42AC4-0A4F-8F8C-9395-64917D975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5200"/>
            <a:ext cx="4114800" cy="262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/>
              <a:t>NO1 Seminar</a:t>
            </a:r>
            <a:endParaRPr lang="e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330EB-2A51-86C7-2769-98591DDEF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/>
              <a:t>  </a:t>
            </a:r>
            <a:fld id="{0A09CF3A-6BAF-1B49-ADE3-DCF2B54DAA8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3FBB8-C328-2A8B-5DC7-F6D298BFFF87}"/>
              </a:ext>
            </a:extLst>
          </p:cNvPr>
          <p:cNvSpPr txBox="1"/>
          <p:nvPr/>
        </p:nvSpPr>
        <p:spPr>
          <a:xfrm>
            <a:off x="1589442" y="5671433"/>
            <a:ext cx="97491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L" dirty="0">
                <a:latin typeface="Arial" panose="020B0604020202020204" pitchFamily="34" charset="0"/>
                <a:cs typeface="Arial" panose="020B0604020202020204" pitchFamily="34" charset="0"/>
              </a:rPr>
              <a:t>Summary of tetraquark candidates with heavy quarks observed by various experiments. The 𝑦 axis represents the mass of the candidate, while the 𝑥 axis represents the year of observation. The colour of the line indicates the category to which the state belongs.</a:t>
            </a:r>
          </a:p>
        </p:txBody>
      </p:sp>
    </p:spTree>
    <p:extLst>
      <p:ext uri="{BB962C8B-B14F-4D97-AF65-F5344CB8AC3E}">
        <p14:creationId xmlns:p14="http://schemas.microsoft.com/office/powerpoint/2010/main" val="64710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B4DBF-9E11-082D-725B-A28152818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4107A4-00FD-D9FB-73A8-2AADD45A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Quark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010FE-9B3A-ABEF-6EEB-BF4E18278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DDF40-A765-F208-4522-9A265CC20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1C149A0F-07DA-9ECD-0F8B-FE19DCAD226D}"/>
              </a:ext>
            </a:extLst>
          </p:cNvPr>
          <p:cNvSpPr txBox="1">
            <a:spLocks/>
          </p:cNvSpPr>
          <p:nvPr/>
        </p:nvSpPr>
        <p:spPr>
          <a:xfrm>
            <a:off x="274510" y="1041372"/>
            <a:ext cx="7623795" cy="555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endParaRPr lang="en-US" altLang="zh-CN" sz="24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50790-B7B9-D1C7-DE18-808A87AC5DCE}"/>
              </a:ext>
            </a:extLst>
          </p:cNvPr>
          <p:cNvSpPr txBox="1"/>
          <p:nvPr/>
        </p:nvSpPr>
        <p:spPr>
          <a:xfrm>
            <a:off x="299186" y="1327437"/>
            <a:ext cx="11109025" cy="89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QCD and the quark model allow colour-singlet states beyond conventional mesons and baryons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7F2209-7108-D095-FC23-8497FCD065E5}"/>
              </a:ext>
            </a:extLst>
          </p:cNvPr>
          <p:cNvGrpSpPr/>
          <p:nvPr/>
        </p:nvGrpSpPr>
        <p:grpSpPr>
          <a:xfrm>
            <a:off x="-432333" y="2499900"/>
            <a:ext cx="14097138" cy="3480442"/>
            <a:chOff x="299186" y="2394461"/>
            <a:chExt cx="12008078" cy="296467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6AE611B-B16D-8A10-1E56-2946D9DBAD7E}"/>
                </a:ext>
              </a:extLst>
            </p:cNvPr>
            <p:cNvGrpSpPr/>
            <p:nvPr/>
          </p:nvGrpSpPr>
          <p:grpSpPr>
            <a:xfrm>
              <a:off x="299186" y="2394461"/>
              <a:ext cx="12008078" cy="2964674"/>
              <a:chOff x="367326" y="2588704"/>
              <a:chExt cx="13213761" cy="3262346"/>
            </a:xfrm>
          </p:grpSpPr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14B4A586-1FDD-D0CF-70F1-57F6B7A492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326" y="3864376"/>
                <a:ext cx="6238428" cy="19866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itchFamily="2" charset="2"/>
                  <a:buChar char="§"/>
                </a:pP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5" name="图片 19">
                <a:extLst>
                  <a:ext uri="{FF2B5EF4-FFF2-40B4-BE49-F238E27FC236}">
                    <a16:creationId xmlns:a16="http://schemas.microsoft.com/office/drawing/2014/main" id="{CF22BD0F-12E6-D993-56FA-984D38D6E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422" b="92771" l="3279" r="88525">
                            <a14:foregroundMark x1="27322" y1="19277" x2="27322" y2="19277"/>
                            <a14:foregroundMark x1="36066" y1="9639" x2="11475" y2="40361"/>
                            <a14:foregroundMark x1="11475" y1="40361" x2="11475" y2="60843"/>
                            <a14:foregroundMark x1="5464" y1="56627" x2="3825" y2="47590"/>
                            <a14:foregroundMark x1="42623" y1="12048" x2="37158" y2="5422"/>
                            <a14:foregroundMark x1="49727" y1="89759" x2="39891" y2="90361"/>
                            <a14:foregroundMark x1="38798" y1="92771" x2="38798" y2="9277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29123" y="3464411"/>
                <a:ext cx="1304479" cy="1183298"/>
              </a:xfrm>
              <a:prstGeom prst="rect">
                <a:avLst/>
              </a:prstGeom>
            </p:spPr>
          </p:pic>
          <p:sp>
            <p:nvSpPr>
              <p:cNvPr id="66" name="文本框 20">
                <a:extLst>
                  <a:ext uri="{FF2B5EF4-FFF2-40B4-BE49-F238E27FC236}">
                    <a16:creationId xmlns:a16="http://schemas.microsoft.com/office/drawing/2014/main" id="{AAA8ED2D-34D3-B7BC-9CEB-9FB548A2C840}"/>
                  </a:ext>
                </a:extLst>
              </p:cNvPr>
              <p:cNvSpPr txBox="1"/>
              <p:nvPr/>
            </p:nvSpPr>
            <p:spPr>
              <a:xfrm>
                <a:off x="6046677" y="4640735"/>
                <a:ext cx="2274277" cy="355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Pentaquark states</a:t>
                </a:r>
              </a:p>
            </p:txBody>
          </p:sp>
          <p:pic>
            <p:nvPicPr>
              <p:cNvPr id="67" name="图片 22">
                <a:extLst>
                  <a:ext uri="{FF2B5EF4-FFF2-40B4-BE49-F238E27FC236}">
                    <a16:creationId xmlns:a16="http://schemas.microsoft.com/office/drawing/2014/main" id="{FF9271B2-B1B9-531C-4534-4F27309B8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249" b="91908" l="9091" r="89840">
                            <a14:foregroundMark x1="35829" y1="12139" x2="62032" y2="10983"/>
                            <a14:foregroundMark x1="41711" y1="9827" x2="61497" y2="9249"/>
                            <a14:foregroundMark x1="40642" y1="90751" x2="49198" y2="91908"/>
                            <a14:foregroundMark x1="9091" y1="48555" x2="9091" y2="48555"/>
                            <a14:foregroundMark x1="57754" y1="47977" x2="57754" y2="47977"/>
                            <a14:backgroundMark x1="25134" y1="10983" x2="25134" y2="1098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04250" y="3429340"/>
                <a:ext cx="1335051" cy="1235100"/>
              </a:xfrm>
              <a:prstGeom prst="rect">
                <a:avLst/>
              </a:prstGeom>
            </p:spPr>
          </p:pic>
          <p:sp>
            <p:nvSpPr>
              <p:cNvPr id="68" name="文本框 23">
                <a:extLst>
                  <a:ext uri="{FF2B5EF4-FFF2-40B4-BE49-F238E27FC236}">
                    <a16:creationId xmlns:a16="http://schemas.microsoft.com/office/drawing/2014/main" id="{06799886-587C-4060-36D6-EFA293A7402C}"/>
                  </a:ext>
                </a:extLst>
              </p:cNvPr>
              <p:cNvSpPr txBox="1"/>
              <p:nvPr/>
            </p:nvSpPr>
            <p:spPr>
              <a:xfrm>
                <a:off x="3973946" y="4640735"/>
                <a:ext cx="2274277" cy="355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Tetraquark states</a:t>
                </a:r>
              </a:p>
            </p:txBody>
          </p:sp>
          <p:pic>
            <p:nvPicPr>
              <p:cNvPr id="69" name="图片 25">
                <a:extLst>
                  <a:ext uri="{FF2B5EF4-FFF2-40B4-BE49-F238E27FC236}">
                    <a16:creationId xmlns:a16="http://schemas.microsoft.com/office/drawing/2014/main" id="{B051BA22-D37E-F12B-03EC-72509F495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824" b="95882" l="3659" r="93293">
                            <a14:foregroundMark x1="53049" y1="15882" x2="59756" y2="17059"/>
                            <a14:foregroundMark x1="59756" y1="15882" x2="86585" y2="44118"/>
                            <a14:foregroundMark x1="86585" y1="44118" x2="84756" y2="68235"/>
                            <a14:foregroundMark x1="89024" y1="57059" x2="93293" y2="50588"/>
                            <a14:foregroundMark x1="4268" y1="54706" x2="4268" y2="54706"/>
                            <a14:foregroundMark x1="48780" y1="86471" x2="51829" y2="91765"/>
                            <a14:foregroundMark x1="42683" y1="10000" x2="48171" y2="8824"/>
                            <a14:foregroundMark x1="43902" y1="92353" x2="46951" y2="9588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88839" y="3385359"/>
                <a:ext cx="1211069" cy="1255376"/>
              </a:xfrm>
              <a:prstGeom prst="rect">
                <a:avLst/>
              </a:prstGeom>
            </p:spPr>
          </p:pic>
          <p:sp>
            <p:nvSpPr>
              <p:cNvPr id="70" name="文本框 26">
                <a:extLst>
                  <a:ext uri="{FF2B5EF4-FFF2-40B4-BE49-F238E27FC236}">
                    <a16:creationId xmlns:a16="http://schemas.microsoft.com/office/drawing/2014/main" id="{7DAB886A-3EDD-B6AF-38FA-6576F02149B3}"/>
                  </a:ext>
                </a:extLst>
              </p:cNvPr>
              <p:cNvSpPr txBox="1"/>
              <p:nvPr/>
            </p:nvSpPr>
            <p:spPr>
              <a:xfrm>
                <a:off x="7919459" y="4640735"/>
                <a:ext cx="2274277" cy="355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Hybrid states</a:t>
                </a:r>
              </a:p>
            </p:txBody>
          </p:sp>
          <p:sp>
            <p:nvSpPr>
              <p:cNvPr id="71" name="文本框 27">
                <a:extLst>
                  <a:ext uri="{FF2B5EF4-FFF2-40B4-BE49-F238E27FC236}">
                    <a16:creationId xmlns:a16="http://schemas.microsoft.com/office/drawing/2014/main" id="{C52CBB30-F37F-2269-CB49-2B8B38F342AD}"/>
                  </a:ext>
                </a:extLst>
              </p:cNvPr>
              <p:cNvSpPr txBox="1"/>
              <p:nvPr/>
            </p:nvSpPr>
            <p:spPr>
              <a:xfrm>
                <a:off x="11306810" y="3763096"/>
                <a:ext cx="22742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48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72" name="右大括号 28">
                <a:extLst>
                  <a:ext uri="{FF2B5EF4-FFF2-40B4-BE49-F238E27FC236}">
                    <a16:creationId xmlns:a16="http://schemas.microsoft.com/office/drawing/2014/main" id="{1D12FF37-FBAF-34F1-81EC-5A1DEFF70A75}"/>
                  </a:ext>
                </a:extLst>
              </p:cNvPr>
              <p:cNvSpPr/>
              <p:nvPr/>
            </p:nvSpPr>
            <p:spPr>
              <a:xfrm rot="5400000">
                <a:off x="7455048" y="2093857"/>
                <a:ext cx="307777" cy="6183977"/>
              </a:xfrm>
              <a:prstGeom prst="rightBrace">
                <a:avLst>
                  <a:gd name="adj1" fmla="val 77333"/>
                  <a:gd name="adj2" fmla="val 4941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3" name="文本框 29">
                <a:extLst>
                  <a:ext uri="{FF2B5EF4-FFF2-40B4-BE49-F238E27FC236}">
                    <a16:creationId xmlns:a16="http://schemas.microsoft.com/office/drawing/2014/main" id="{43076B2C-1804-0153-69AE-207284D42CAE}"/>
                  </a:ext>
                </a:extLst>
              </p:cNvPr>
              <p:cNvSpPr txBox="1"/>
              <p:nvPr/>
            </p:nvSpPr>
            <p:spPr>
              <a:xfrm>
                <a:off x="6667434" y="5316738"/>
                <a:ext cx="2344334" cy="420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20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Exotic hadrons</a:t>
                </a:r>
              </a:p>
            </p:txBody>
          </p:sp>
          <p:sp>
            <p:nvSpPr>
              <p:cNvPr id="74" name="椭圆 30">
                <a:extLst>
                  <a:ext uri="{FF2B5EF4-FFF2-40B4-BE49-F238E27FC236}">
                    <a16:creationId xmlns:a16="http://schemas.microsoft.com/office/drawing/2014/main" id="{D93D7CCE-D3CF-23E0-19C9-DE83C9EA51E5}"/>
                  </a:ext>
                </a:extLst>
              </p:cNvPr>
              <p:cNvSpPr/>
              <p:nvPr/>
            </p:nvSpPr>
            <p:spPr>
              <a:xfrm rot="7557294">
                <a:off x="1124219" y="3512642"/>
                <a:ext cx="1154939" cy="1128093"/>
              </a:xfrm>
              <a:prstGeom prst="ellipse">
                <a:avLst/>
              </a:prstGeom>
              <a:gradFill flip="none" rotWithShape="1">
                <a:gsLst>
                  <a:gs pos="16000">
                    <a:srgbClr val="F1D5E1"/>
                  </a:gs>
                  <a:gs pos="0">
                    <a:srgbClr val="FBF3F6"/>
                  </a:gs>
                  <a:gs pos="56000">
                    <a:srgbClr val="E7B7CC"/>
                  </a:gs>
                  <a:gs pos="86000">
                    <a:srgbClr val="E19DB7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5" name="椭圆 32">
                <a:extLst>
                  <a:ext uri="{FF2B5EF4-FFF2-40B4-BE49-F238E27FC236}">
                    <a16:creationId xmlns:a16="http://schemas.microsoft.com/office/drawing/2014/main" id="{2CEEE6CE-BDDB-B507-85AB-B440326F4525}"/>
                  </a:ext>
                </a:extLst>
              </p:cNvPr>
              <p:cNvSpPr/>
              <p:nvPr/>
            </p:nvSpPr>
            <p:spPr>
              <a:xfrm>
                <a:off x="1429334" y="4128940"/>
                <a:ext cx="272354" cy="256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9F6FA"/>
                  </a:gs>
                  <a:gs pos="53000">
                    <a:srgbClr val="B899C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文本框 35">
                    <a:extLst>
                      <a:ext uri="{FF2B5EF4-FFF2-40B4-BE49-F238E27FC236}">
                        <a16:creationId xmlns:a16="http://schemas.microsoft.com/office/drawing/2014/main" id="{8347096E-AB37-D972-4648-87054CF58B31}"/>
                      </a:ext>
                    </a:extLst>
                  </p:cNvPr>
                  <p:cNvSpPr txBox="1"/>
                  <p:nvPr/>
                </p:nvSpPr>
                <p:spPr>
                  <a:xfrm>
                    <a:off x="1437446" y="4115937"/>
                    <a:ext cx="27235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en-GB" sz="10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8" name="文本框 35">
                    <a:extLst>
                      <a:ext uri="{FF2B5EF4-FFF2-40B4-BE49-F238E27FC236}">
                        <a16:creationId xmlns:a16="http://schemas.microsoft.com/office/drawing/2014/main" id="{1D6BBD1B-D92B-873A-1457-492A63D52B8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7446" y="4115937"/>
                    <a:ext cx="272354" cy="24622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椭圆 36">
                <a:extLst>
                  <a:ext uri="{FF2B5EF4-FFF2-40B4-BE49-F238E27FC236}">
                    <a16:creationId xmlns:a16="http://schemas.microsoft.com/office/drawing/2014/main" id="{B5DA12E7-5E36-FCC9-C531-EF4AD4F94311}"/>
                  </a:ext>
                </a:extLst>
              </p:cNvPr>
              <p:cNvSpPr/>
              <p:nvPr/>
            </p:nvSpPr>
            <p:spPr>
              <a:xfrm rot="7009899">
                <a:off x="2690468" y="3479362"/>
                <a:ext cx="1154939" cy="1128093"/>
              </a:xfrm>
              <a:prstGeom prst="ellipse">
                <a:avLst/>
              </a:prstGeom>
              <a:gradFill flip="none" rotWithShape="1">
                <a:gsLst>
                  <a:gs pos="21000">
                    <a:srgbClr val="F1D5E1"/>
                  </a:gs>
                  <a:gs pos="10000">
                    <a:srgbClr val="FBF3F6"/>
                  </a:gs>
                  <a:gs pos="56000">
                    <a:srgbClr val="E7B7CC"/>
                  </a:gs>
                  <a:gs pos="86000">
                    <a:srgbClr val="E19DB7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8" name="文本框 45">
                <a:extLst>
                  <a:ext uri="{FF2B5EF4-FFF2-40B4-BE49-F238E27FC236}">
                    <a16:creationId xmlns:a16="http://schemas.microsoft.com/office/drawing/2014/main" id="{4C586DE9-F366-A9C8-3977-0DC71AD878E7}"/>
                  </a:ext>
                </a:extLst>
              </p:cNvPr>
              <p:cNvSpPr txBox="1"/>
              <p:nvPr/>
            </p:nvSpPr>
            <p:spPr>
              <a:xfrm>
                <a:off x="558846" y="4644063"/>
                <a:ext cx="2274277" cy="61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Conventional</a:t>
                </a:r>
                <a:b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</a:br>
                <a: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meson</a:t>
                </a:r>
              </a:p>
            </p:txBody>
          </p:sp>
          <p:sp>
            <p:nvSpPr>
              <p:cNvPr id="79" name="文本框 46">
                <a:extLst>
                  <a:ext uri="{FF2B5EF4-FFF2-40B4-BE49-F238E27FC236}">
                    <a16:creationId xmlns:a16="http://schemas.microsoft.com/office/drawing/2014/main" id="{A051CC4E-1B44-BCE2-D92C-2EF20CCADCDD}"/>
                  </a:ext>
                </a:extLst>
              </p:cNvPr>
              <p:cNvSpPr txBox="1"/>
              <p:nvPr/>
            </p:nvSpPr>
            <p:spPr>
              <a:xfrm>
                <a:off x="2184018" y="4676419"/>
                <a:ext cx="2274277" cy="61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Conventional </a:t>
                </a:r>
                <a:b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</a:br>
                <a:r>
                  <a:rPr lang="en-GB" sz="16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baryon</a:t>
                </a:r>
              </a:p>
            </p:txBody>
          </p:sp>
          <p:sp>
            <p:nvSpPr>
              <p:cNvPr id="80" name="右大括号 47">
                <a:extLst>
                  <a:ext uri="{FF2B5EF4-FFF2-40B4-BE49-F238E27FC236}">
                    <a16:creationId xmlns:a16="http://schemas.microsoft.com/office/drawing/2014/main" id="{80D23DC6-0AD1-83F1-E5D0-BB86E3DFD7B5}"/>
                  </a:ext>
                </a:extLst>
              </p:cNvPr>
              <p:cNvSpPr/>
              <p:nvPr/>
            </p:nvSpPr>
            <p:spPr>
              <a:xfrm rot="5400000">
                <a:off x="2304276" y="3845693"/>
                <a:ext cx="307777" cy="2848022"/>
              </a:xfrm>
              <a:prstGeom prst="rightBrace">
                <a:avLst>
                  <a:gd name="adj1" fmla="val 77333"/>
                  <a:gd name="adj2" fmla="val 4941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1" name="文本框 48">
                <a:extLst>
                  <a:ext uri="{FF2B5EF4-FFF2-40B4-BE49-F238E27FC236}">
                    <a16:creationId xmlns:a16="http://schemas.microsoft.com/office/drawing/2014/main" id="{4A44B8B1-4234-E51C-7F74-7B005A7F6EFB}"/>
                  </a:ext>
                </a:extLst>
              </p:cNvPr>
              <p:cNvSpPr txBox="1"/>
              <p:nvPr/>
            </p:nvSpPr>
            <p:spPr>
              <a:xfrm>
                <a:off x="901013" y="5411122"/>
                <a:ext cx="3186575" cy="420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20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Conventional hadrons</a:t>
                </a:r>
              </a:p>
            </p:txBody>
          </p:sp>
          <p:sp>
            <p:nvSpPr>
              <p:cNvPr id="84" name="椭圆 32">
                <a:extLst>
                  <a:ext uri="{FF2B5EF4-FFF2-40B4-BE49-F238E27FC236}">
                    <a16:creationId xmlns:a16="http://schemas.microsoft.com/office/drawing/2014/main" id="{63A0070B-5EC9-F5F4-F67C-40D1B550A3C0}"/>
                  </a:ext>
                </a:extLst>
              </p:cNvPr>
              <p:cNvSpPr/>
              <p:nvPr/>
            </p:nvSpPr>
            <p:spPr>
              <a:xfrm>
                <a:off x="1694910" y="3800995"/>
                <a:ext cx="272354" cy="256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9F6FA"/>
                  </a:gs>
                  <a:gs pos="53000">
                    <a:srgbClr val="B899C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文本框 35">
                    <a:extLst>
                      <a:ext uri="{FF2B5EF4-FFF2-40B4-BE49-F238E27FC236}">
                        <a16:creationId xmlns:a16="http://schemas.microsoft.com/office/drawing/2014/main" id="{1262AD05-CCC1-F45B-3EE8-6A541348C8C6}"/>
                      </a:ext>
                    </a:extLst>
                  </p:cNvPr>
                  <p:cNvSpPr txBox="1"/>
                  <p:nvPr/>
                </p:nvSpPr>
                <p:spPr>
                  <a:xfrm>
                    <a:off x="1693575" y="3782204"/>
                    <a:ext cx="27235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</m:oMath>
                      </m:oMathPara>
                    </a14:m>
                    <a:endParaRPr lang="en-GB" sz="10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7" name="文本框 35">
                    <a:extLst>
                      <a:ext uri="{FF2B5EF4-FFF2-40B4-BE49-F238E27FC236}">
                        <a16:creationId xmlns:a16="http://schemas.microsoft.com/office/drawing/2014/main" id="{92F4EB41-E134-1490-F692-35A0BEA597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93575" y="3782204"/>
                    <a:ext cx="272354" cy="24622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742F82F-E3B1-AD89-53D7-4D5B8839AE36}"/>
                  </a:ext>
                </a:extLst>
              </p:cNvPr>
              <p:cNvGrpSpPr/>
              <p:nvPr/>
            </p:nvGrpSpPr>
            <p:grpSpPr>
              <a:xfrm>
                <a:off x="2883778" y="4049932"/>
                <a:ext cx="273689" cy="275542"/>
                <a:chOff x="1912882" y="3109428"/>
                <a:chExt cx="273689" cy="275542"/>
              </a:xfrm>
            </p:grpSpPr>
            <p:sp>
              <p:nvSpPr>
                <p:cNvPr id="101" name="椭圆 32">
                  <a:extLst>
                    <a:ext uri="{FF2B5EF4-FFF2-40B4-BE49-F238E27FC236}">
                      <a16:creationId xmlns:a16="http://schemas.microsoft.com/office/drawing/2014/main" id="{363E991A-06A6-C93A-C401-7F868841C3DB}"/>
                    </a:ext>
                  </a:extLst>
                </p:cNvPr>
                <p:cNvSpPr/>
                <p:nvPr/>
              </p:nvSpPr>
              <p:spPr>
                <a:xfrm>
                  <a:off x="1914217" y="3128219"/>
                  <a:ext cx="272354" cy="2567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F6FA"/>
                    </a:gs>
                    <a:gs pos="53000">
                      <a:srgbClr val="B899C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文本框 35">
                      <a:extLst>
                        <a:ext uri="{FF2B5EF4-FFF2-40B4-BE49-F238E27FC236}">
                          <a16:creationId xmlns:a16="http://schemas.microsoft.com/office/drawing/2014/main" id="{3241B64C-EC4C-FBBF-96A2-3DAA6F38AE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2882" y="3109428"/>
                      <a:ext cx="27235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en-GB" sz="1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2" name="文本框 35">
                      <a:extLst>
                        <a:ext uri="{FF2B5EF4-FFF2-40B4-BE49-F238E27FC236}">
                          <a16:creationId xmlns:a16="http://schemas.microsoft.com/office/drawing/2014/main" id="{A67D5DEA-06AE-9849-EE66-220471A62D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2882" y="3109428"/>
                      <a:ext cx="272354" cy="246221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4DD9ECE-C8C3-9D14-4147-9BAEE2C26926}"/>
                  </a:ext>
                </a:extLst>
              </p:cNvPr>
              <p:cNvGrpSpPr/>
              <p:nvPr/>
            </p:nvGrpSpPr>
            <p:grpSpPr>
              <a:xfrm>
                <a:off x="3354783" y="4075509"/>
                <a:ext cx="273689" cy="275542"/>
                <a:chOff x="1912882" y="3109428"/>
                <a:chExt cx="273689" cy="275542"/>
              </a:xfrm>
            </p:grpSpPr>
            <p:sp>
              <p:nvSpPr>
                <p:cNvPr id="99" name="椭圆 32">
                  <a:extLst>
                    <a:ext uri="{FF2B5EF4-FFF2-40B4-BE49-F238E27FC236}">
                      <a16:creationId xmlns:a16="http://schemas.microsoft.com/office/drawing/2014/main" id="{E197B729-34CF-C285-74C4-25DF48B30F25}"/>
                    </a:ext>
                  </a:extLst>
                </p:cNvPr>
                <p:cNvSpPr/>
                <p:nvPr/>
              </p:nvSpPr>
              <p:spPr>
                <a:xfrm>
                  <a:off x="1914217" y="3128219"/>
                  <a:ext cx="272354" cy="2567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F6FA"/>
                    </a:gs>
                    <a:gs pos="53000">
                      <a:srgbClr val="B899C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文本框 35">
                      <a:extLst>
                        <a:ext uri="{FF2B5EF4-FFF2-40B4-BE49-F238E27FC236}">
                          <a16:creationId xmlns:a16="http://schemas.microsoft.com/office/drawing/2014/main" id="{C988B7D5-3F09-05FC-C985-047FCB4BBB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2882" y="3109428"/>
                      <a:ext cx="27235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en-GB" sz="1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6" name="文本框 35">
                      <a:extLst>
                        <a:ext uri="{FF2B5EF4-FFF2-40B4-BE49-F238E27FC236}">
                          <a16:creationId xmlns:a16="http://schemas.microsoft.com/office/drawing/2014/main" id="{93CB356D-781B-EBE5-A542-9114835A50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2882" y="3109428"/>
                      <a:ext cx="272354" cy="246221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93BEF55-1B1A-C126-4537-37A461A69FE9}"/>
                  </a:ext>
                </a:extLst>
              </p:cNvPr>
              <p:cNvGrpSpPr/>
              <p:nvPr/>
            </p:nvGrpSpPr>
            <p:grpSpPr>
              <a:xfrm>
                <a:off x="3139557" y="3716198"/>
                <a:ext cx="273689" cy="275542"/>
                <a:chOff x="1912882" y="3109428"/>
                <a:chExt cx="273689" cy="275542"/>
              </a:xfrm>
            </p:grpSpPr>
            <p:sp>
              <p:nvSpPr>
                <p:cNvPr id="97" name="椭圆 32">
                  <a:extLst>
                    <a:ext uri="{FF2B5EF4-FFF2-40B4-BE49-F238E27FC236}">
                      <a16:creationId xmlns:a16="http://schemas.microsoft.com/office/drawing/2014/main" id="{248B32A2-9ABE-A5EF-DB18-0A933171041F}"/>
                    </a:ext>
                  </a:extLst>
                </p:cNvPr>
                <p:cNvSpPr/>
                <p:nvPr/>
              </p:nvSpPr>
              <p:spPr>
                <a:xfrm>
                  <a:off x="1914217" y="3128219"/>
                  <a:ext cx="272354" cy="2567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F6FA"/>
                    </a:gs>
                    <a:gs pos="53000">
                      <a:srgbClr val="B899C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文本框 35">
                      <a:extLst>
                        <a:ext uri="{FF2B5EF4-FFF2-40B4-BE49-F238E27FC236}">
                          <a16:creationId xmlns:a16="http://schemas.microsoft.com/office/drawing/2014/main" id="{5F92DF87-DC17-6AF2-8CFD-C7F3B8E64F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2882" y="3109428"/>
                      <a:ext cx="27235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en-GB" sz="1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9" name="文本框 35">
                      <a:extLst>
                        <a:ext uri="{FF2B5EF4-FFF2-40B4-BE49-F238E27FC236}">
                          <a16:creationId xmlns:a16="http://schemas.microsoft.com/office/drawing/2014/main" id="{85EA4A4F-C364-9915-755A-99FE03384D9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2882" y="3109428"/>
                      <a:ext cx="272354" cy="246221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9" name="右大括号 28">
                <a:extLst>
                  <a:ext uri="{FF2B5EF4-FFF2-40B4-BE49-F238E27FC236}">
                    <a16:creationId xmlns:a16="http://schemas.microsoft.com/office/drawing/2014/main" id="{BEDC404B-1348-784D-2B1A-5F96200F6AFE}"/>
                  </a:ext>
                </a:extLst>
              </p:cNvPr>
              <p:cNvSpPr/>
              <p:nvPr/>
            </p:nvSpPr>
            <p:spPr>
              <a:xfrm rot="16200000">
                <a:off x="6024869" y="1939716"/>
                <a:ext cx="307777" cy="2609958"/>
              </a:xfrm>
              <a:prstGeom prst="rightBrace">
                <a:avLst>
                  <a:gd name="adj1" fmla="val 77333"/>
                  <a:gd name="adj2" fmla="val 4941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0" name="文本框 29">
                <a:extLst>
                  <a:ext uri="{FF2B5EF4-FFF2-40B4-BE49-F238E27FC236}">
                    <a16:creationId xmlns:a16="http://schemas.microsoft.com/office/drawing/2014/main" id="{DDEEDCA3-D678-68DA-CDE8-C8C5C3B81760}"/>
                  </a:ext>
                </a:extLst>
              </p:cNvPr>
              <p:cNvSpPr txBox="1"/>
              <p:nvPr/>
            </p:nvSpPr>
            <p:spPr>
              <a:xfrm>
                <a:off x="5281404" y="2649626"/>
                <a:ext cx="2274277" cy="440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20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Multiquarks</a:t>
                </a:r>
              </a:p>
            </p:txBody>
          </p:sp>
          <p:sp>
            <p:nvSpPr>
              <p:cNvPr id="91" name="文本框 29">
                <a:extLst>
                  <a:ext uri="{FF2B5EF4-FFF2-40B4-BE49-F238E27FC236}">
                    <a16:creationId xmlns:a16="http://schemas.microsoft.com/office/drawing/2014/main" id="{EA65A948-1FB1-7735-FC6F-BEDECC5D8EC4}"/>
                  </a:ext>
                </a:extLst>
              </p:cNvPr>
              <p:cNvSpPr txBox="1"/>
              <p:nvPr/>
            </p:nvSpPr>
            <p:spPr>
              <a:xfrm>
                <a:off x="8785421" y="2588704"/>
                <a:ext cx="2274277" cy="440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20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Gluonic states</a:t>
                </a: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5F025A32-6325-178A-F61A-70210BE72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330" b="95685" l="6618" r="92402">
                            <a14:foregroundMark x1="59804" y1="18528" x2="72549" y2="26142"/>
                            <a14:foregroundMark x1="57843" y1="12183" x2="85049" y2="39086"/>
                            <a14:foregroundMark x1="85049" y1="39086" x2="81863" y2="77157"/>
                            <a14:foregroundMark x1="81863" y1="77157" x2="45588" y2="87310"/>
                            <a14:foregroundMark x1="45588" y1="87310" x2="22059" y2="76904"/>
                            <a14:foregroundMark x1="91912" y1="47970" x2="91912" y2="57107"/>
                            <a14:foregroundMark x1="91176" y1="49492" x2="91176" y2="49492"/>
                            <a14:foregroundMark x1="91176" y1="48731" x2="91176" y2="48731"/>
                            <a14:foregroundMark x1="87745" y1="48731" x2="93137" y2="50761"/>
                            <a14:foregroundMark x1="36029" y1="17766" x2="45833" y2="5330"/>
                            <a14:foregroundMark x1="12010" y1="42640" x2="6618" y2="43909"/>
                            <a14:foregroundMark x1="44608" y1="90102" x2="48529" y2="9568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22560" y="3425164"/>
                <a:ext cx="1297316" cy="1252800"/>
              </a:xfrm>
              <a:prstGeom prst="rect">
                <a:avLst/>
              </a:prstGeom>
            </p:spPr>
          </p:pic>
          <p:sp>
            <p:nvSpPr>
              <p:cNvPr id="93" name="文本框 26">
                <a:extLst>
                  <a:ext uri="{FF2B5EF4-FFF2-40B4-BE49-F238E27FC236}">
                    <a16:creationId xmlns:a16="http://schemas.microsoft.com/office/drawing/2014/main" id="{E214A4C4-3537-A2D0-886F-1CC3A3EC82BF}"/>
                  </a:ext>
                </a:extLst>
              </p:cNvPr>
              <p:cNvSpPr txBox="1"/>
              <p:nvPr/>
            </p:nvSpPr>
            <p:spPr>
              <a:xfrm>
                <a:off x="10035531" y="4640735"/>
                <a:ext cx="1274760" cy="355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Gluonballs</a:t>
                </a:r>
                <a:endParaRPr lang="en-GB" sz="16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右大括号 28">
                <a:extLst>
                  <a:ext uri="{FF2B5EF4-FFF2-40B4-BE49-F238E27FC236}">
                    <a16:creationId xmlns:a16="http://schemas.microsoft.com/office/drawing/2014/main" id="{C9AC8EE7-1753-1CE5-42F5-A56876FF0BBB}"/>
                  </a:ext>
                </a:extLst>
              </p:cNvPr>
              <p:cNvSpPr/>
              <p:nvPr/>
            </p:nvSpPr>
            <p:spPr>
              <a:xfrm rot="16200000">
                <a:off x="9605072" y="2224458"/>
                <a:ext cx="307777" cy="2066516"/>
              </a:xfrm>
              <a:prstGeom prst="rightBrace">
                <a:avLst>
                  <a:gd name="adj1" fmla="val 77333"/>
                  <a:gd name="adj2" fmla="val 4941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9EDF737A-23E4-9B20-2F2A-EA2B12559125}"/>
                      </a:ext>
                    </a:extLst>
                  </p:cNvPr>
                  <p:cNvSpPr txBox="1"/>
                  <p:nvPr/>
                </p:nvSpPr>
                <p:spPr>
                  <a:xfrm>
                    <a:off x="1307734" y="3031229"/>
                    <a:ext cx="80413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𝐾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, …</m:t>
                          </m:r>
                        </m:oMath>
                      </m:oMathPara>
                    </a14:m>
                    <a:endParaRPr lang="en-CN" sz="20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6D0110AF-E4AA-0640-6874-10B0DD5B5C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07734" y="3031229"/>
                    <a:ext cx="804131" cy="30777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0938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84807477-0FFD-19B0-A388-1304D5BF03C4}"/>
                      </a:ext>
                    </a:extLst>
                  </p:cNvPr>
                  <p:cNvSpPr txBox="1"/>
                  <p:nvPr/>
                </p:nvSpPr>
                <p:spPr>
                  <a:xfrm>
                    <a:off x="2907505" y="3019939"/>
                    <a:ext cx="75668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, …</m:t>
                          </m:r>
                        </m:oMath>
                      </m:oMathPara>
                    </a14:m>
                    <a:endParaRPr lang="en-CN" sz="2000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FECB075B-37B9-FD57-36E7-7323B19637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7505" y="3019939"/>
                    <a:ext cx="756681" cy="3077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9836" b="-24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51FF64-EBBB-F2F0-FD05-C74B0A4730F0}"/>
                </a:ext>
              </a:extLst>
            </p:cNvPr>
            <p:cNvSpPr/>
            <p:nvPr/>
          </p:nvSpPr>
          <p:spPr>
            <a:xfrm>
              <a:off x="3783268" y="2430130"/>
              <a:ext cx="7238743" cy="282083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1BD2DB2C-C789-9C3E-43C2-B76A59BEE9E5}"/>
                </a:ext>
              </a:extLst>
            </p:cNvPr>
            <p:cNvSpPr/>
            <p:nvPr/>
          </p:nvSpPr>
          <p:spPr>
            <a:xfrm>
              <a:off x="660862" y="2430130"/>
              <a:ext cx="3130510" cy="2871139"/>
            </a:xfrm>
            <a:prstGeom prst="rect">
              <a:avLst/>
            </a:prstGeom>
            <a:solidFill>
              <a:schemeClr val="bg2">
                <a:lumMod val="9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39115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0E9144-E882-6081-14F4-8170F191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81" y="1000738"/>
            <a:ext cx="10855036" cy="4856524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https://cerncourier.com/a/a-bestiary-of-exotic-hadrons/</a:t>
            </a:r>
            <a:r>
              <a:rPr lang="en-GB" dirty="0"/>
              <a:t> </a:t>
            </a:r>
            <a:endParaRPr lang="en-P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176D4E-9155-37DF-12B0-AAF64224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89FAC-E331-D6C7-C4EC-1A8237A34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65ED5-9D21-1C6D-7711-94C4B6A21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86D993D-9463-F282-09A5-BC2714E73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97" y="1625461"/>
            <a:ext cx="4496781" cy="485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90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2ECC3492-0A9E-729A-A042-D9F7F6D82F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6" y="210809"/>
                <a:ext cx="11971836" cy="535531"/>
              </a:xfrm>
            </p:spPr>
            <p:txBody>
              <a:bodyPr/>
              <a:lstStyle/>
              <a:p>
                <a:r>
                  <a:rPr lang="en-CN" sz="3200" dirty="0"/>
                  <a:t>Potential processes to 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  <m:sup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CN" sz="3200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32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acc>
                      </m:sub>
                      <m:sup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isospin partners</a:t>
                </a:r>
                <a:endParaRPr lang="en-CN" sz="3200" dirty="0"/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2ECC3492-0A9E-729A-A042-D9F7F6D82F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6" y="210809"/>
                <a:ext cx="11971836" cy="535531"/>
              </a:xfrm>
              <a:blipFill>
                <a:blip r:embed="rId3"/>
                <a:stretch>
                  <a:fillRect l="-1271" t="-25581" b="-348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2555C7-A7DA-2040-6437-47641B0FA4F0}"/>
                  </a:ext>
                </a:extLst>
              </p:cNvPr>
              <p:cNvSpPr txBox="1"/>
              <p:nvPr/>
            </p:nvSpPr>
            <p:spPr>
              <a:xfrm>
                <a:off x="7404427" y="4241802"/>
                <a:ext cx="44017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 probe unnatural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states</a:t>
                </a:r>
                <a:endParaRPr lang="en-CN" sz="2800" dirty="0">
                  <a:solidFill>
                    <a:srgbClr val="06569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2555C7-A7DA-2040-6437-47641B0FA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427" y="4241802"/>
                <a:ext cx="4401702" cy="523220"/>
              </a:xfrm>
              <a:prstGeom prst="rect">
                <a:avLst/>
              </a:prstGeom>
              <a:blipFill>
                <a:blip r:embed="rId4"/>
                <a:stretch>
                  <a:fillRect l="-1729" t="-14286" r="-1441" b="-2857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6ED641-1B10-E7EE-9931-AC4AA54024B4}"/>
                  </a:ext>
                </a:extLst>
              </p:cNvPr>
              <p:cNvSpPr txBox="1"/>
              <p:nvPr/>
            </p:nvSpPr>
            <p:spPr>
              <a:xfrm>
                <a:off x="7585978" y="2697781"/>
                <a:ext cx="4038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 probe natural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6569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states</a:t>
                </a:r>
                <a:endParaRPr lang="en-CN" sz="2800" dirty="0">
                  <a:solidFill>
                    <a:srgbClr val="06569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6ED641-1B10-E7EE-9931-AC4AA5402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978" y="2697781"/>
                <a:ext cx="4038600" cy="523220"/>
              </a:xfrm>
              <a:prstGeom prst="rect">
                <a:avLst/>
              </a:prstGeom>
              <a:blipFill>
                <a:blip r:embed="rId5"/>
                <a:stretch>
                  <a:fillRect l="-3135" t="-11905" b="-309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0E84B2-D0F9-4EC4-3E04-ADDEF2D7B22B}"/>
                  </a:ext>
                </a:extLst>
              </p:cNvPr>
              <p:cNvSpPr txBox="1"/>
              <p:nvPr/>
            </p:nvSpPr>
            <p:spPr>
              <a:xfrm>
                <a:off x="613214" y="2080377"/>
                <a:ext cx="7257253" cy="3231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spcBef>
                    <a:spcPts val="500"/>
                  </a:spcBef>
                  <a:buClr>
                    <a:srgbClr val="06569C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Ground-state modes</a:t>
                </a:r>
                <a:r>
                  <a:rPr lang="en-US" sz="2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57300" lvl="2" indent="-342900">
                  <a:lnSpc>
                    <a:spcPct val="110000"/>
                  </a:lnSpc>
                  <a:spcBef>
                    <a:spcPts val="500"/>
                  </a:spcBef>
                  <a:buClr>
                    <a:srgbClr val="06569C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b="0" dirty="0">
                    <a:latin typeface="Cambria Math" panose="02040503050406030204" pitchFamily="18" charset="0"/>
                  </a:rPr>
                  <a:t>,</a:t>
                </a:r>
              </a:p>
              <a:p>
                <a:pPr marL="1257300" lvl="2" indent="-342900">
                  <a:lnSpc>
                    <a:spcPct val="110000"/>
                  </a:lnSpc>
                  <a:spcBef>
                    <a:spcPts val="500"/>
                  </a:spcBef>
                  <a:buClr>
                    <a:srgbClr val="06569C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b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b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…</a:t>
                </a:r>
              </a:p>
              <a:p>
                <a:pPr marL="342900" indent="-342900">
                  <a:lnSpc>
                    <a:spcPct val="110000"/>
                  </a:lnSpc>
                  <a:spcBef>
                    <a:spcPts val="500"/>
                  </a:spcBef>
                  <a:buClr>
                    <a:srgbClr val="06569C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Excited-state modes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marL="800100" lvl="1" indent="-342900">
                  <a:lnSpc>
                    <a:spcPct val="110000"/>
                  </a:lnSpc>
                  <a:spcBef>
                    <a:spcPts val="500"/>
                  </a:spcBef>
                  <a:buClr>
                    <a:srgbClr val="06569C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𝐷𝐷hh</m:t>
                    </m:r>
                  </m:oMath>
                </a14:m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four-body decays</a:t>
                </a:r>
              </a:p>
              <a:p>
                <a:pPr marL="800100" lvl="1" indent="-342900">
                  <a:lnSpc>
                    <a:spcPct val="110000"/>
                  </a:lnSpc>
                  <a:spcBef>
                    <a:spcPts val="500"/>
                  </a:spcBef>
                  <a:buClr>
                    <a:srgbClr val="06569C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𝐷𝐷h</m:t>
                    </m:r>
                  </m:oMath>
                </a14:m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decays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0E84B2-D0F9-4EC4-3E04-ADDEF2D7B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14" y="2080377"/>
                <a:ext cx="7257253" cy="3231975"/>
              </a:xfrm>
              <a:prstGeom prst="rect">
                <a:avLst/>
              </a:prstGeom>
              <a:blipFill>
                <a:blip r:embed="rId6"/>
                <a:stretch>
                  <a:fillRect l="-1573" t="-1172" b="-429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EB6A6A92-1B5F-50CC-AB04-380E6A91E184}"/>
              </a:ext>
            </a:extLst>
          </p:cNvPr>
          <p:cNvSpPr/>
          <p:nvPr/>
        </p:nvSpPr>
        <p:spPr>
          <a:xfrm>
            <a:off x="6886222" y="2811277"/>
            <a:ext cx="481559" cy="28143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9057F35-6EDB-B9BC-306E-BED563523B94}"/>
              </a:ext>
            </a:extLst>
          </p:cNvPr>
          <p:cNvSpPr/>
          <p:nvPr/>
        </p:nvSpPr>
        <p:spPr>
          <a:xfrm>
            <a:off x="6766555" y="4362697"/>
            <a:ext cx="481559" cy="28143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99248C-7451-EE55-0B53-8965C875C516}"/>
                  </a:ext>
                </a:extLst>
              </p:cNvPr>
              <p:cNvSpPr txBox="1"/>
              <p:nvPr/>
            </p:nvSpPr>
            <p:spPr>
              <a:xfrm>
                <a:off x="613214" y="1383615"/>
                <a:ext cx="627300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n-US" sz="3200" b="0" i="1" smtClean="0">
                        <a:solidFill>
                          <a:srgbClr val="06569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𝐷𝐷h</m:t>
                    </m:r>
                  </m:oMath>
                </a14:m>
                <a:r>
                  <a:rPr lang="en-CN" sz="32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decays</a:t>
                </a:r>
                <a:r>
                  <a:rPr lang="zh-CN" altLang="en-US" sz="32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2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play a crucial role!</a:t>
                </a:r>
                <a:r>
                  <a:rPr lang="en-CN" sz="3200" dirty="0">
                    <a:solidFill>
                      <a:srgbClr val="06569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99248C-7451-EE55-0B53-8965C875C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14" y="1383615"/>
                <a:ext cx="6273008" cy="584775"/>
              </a:xfrm>
              <a:prstGeom prst="rect">
                <a:avLst/>
              </a:prstGeom>
              <a:blipFill>
                <a:blip r:embed="rId7"/>
                <a:stretch>
                  <a:fillRect l="-808" t="-12500" b="-291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8AA623-346D-1194-CE42-1474632A6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BD29C7E-D5F2-3ADC-2921-C9A59E4AD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64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C3AA90F-BB5E-A4A6-A473-D22A2A90DE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b="0" dirty="0"/>
                  <a:t>One potential decay to be searched for: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US" sz="20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? </a:t>
                </a:r>
              </a:p>
              <a:p>
                <a:pPr lvl="1"/>
                <a:r>
                  <a:rPr lang="en-US" sz="2000" dirty="0"/>
                  <a:t>Also rich conventional charmonium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∗∗</m:t>
                        </m:r>
                      </m:sup>
                    </m:sSubSup>
                  </m:oMath>
                </a14:m>
                <a:r>
                  <a:rPr lang="en-US" sz="2000" dirty="0"/>
                  <a:t> states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C3AA90F-BB5E-A4A6-A473-D22A2A90DE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4567016-292A-DB30-8C4D-2E37A96EE02A}"/>
              </a:ext>
            </a:extLst>
          </p:cNvPr>
          <p:cNvGrpSpPr/>
          <p:nvPr/>
        </p:nvGrpSpPr>
        <p:grpSpPr>
          <a:xfrm>
            <a:off x="630382" y="2991509"/>
            <a:ext cx="10422820" cy="2160001"/>
            <a:chOff x="630382" y="2991509"/>
            <a:chExt cx="10422820" cy="2160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F4465C-A916-C42A-1899-77CAD3DC3AA4}"/>
                </a:ext>
              </a:extLst>
            </p:cNvPr>
            <p:cNvGrpSpPr/>
            <p:nvPr/>
          </p:nvGrpSpPr>
          <p:grpSpPr>
            <a:xfrm>
              <a:off x="630382" y="2991509"/>
              <a:ext cx="10422820" cy="2160001"/>
              <a:chOff x="630382" y="1999847"/>
              <a:chExt cx="10422820" cy="216000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D936BC-E696-4D3A-FA18-E06843873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382" y="1999848"/>
                <a:ext cx="2942819" cy="2160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C833FE1-3663-39DA-894C-23B1D3F6D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73201" y="1999847"/>
                <a:ext cx="7480001" cy="216000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9BA2B3-C5B8-1203-4A78-8CF8EA072774}"/>
                </a:ext>
              </a:extLst>
            </p:cNvPr>
            <p:cNvSpPr txBox="1"/>
            <p:nvPr/>
          </p:nvSpPr>
          <p:spPr>
            <a:xfrm>
              <a:off x="2013354" y="4071509"/>
              <a:ext cx="1330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297 signals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547A0ED-F997-5508-185B-CB5E75A188E6}"/>
                  </a:ext>
                </a:extLst>
              </p:cNvPr>
              <p:cNvSpPr txBox="1"/>
              <p:nvPr/>
            </p:nvSpPr>
            <p:spPr>
              <a:xfrm>
                <a:off x="1131351" y="5227735"/>
                <a:ext cx="8998041" cy="1290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ℬ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has been measured.</a:t>
                </a:r>
              </a:p>
              <a:p>
                <a:pPr>
                  <a:lnSpc>
                    <a:spcPct val="110000"/>
                  </a:lnSpc>
                </a:pPr>
                <a:r>
                  <a:rPr lang="en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Amplitude model is under developing!</a:t>
                </a:r>
              </a:p>
              <a:p>
                <a:pPr>
                  <a:lnSpc>
                    <a:spcPct val="110000"/>
                  </a:lnSpc>
                </a:pPr>
                <a:r>
                  <a:rPr lang="en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Wait for the LHCb Run 3 data to perform a detailed amplitude analysis.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547A0ED-F997-5508-185B-CB5E75A18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51" y="5227735"/>
                <a:ext cx="8998041" cy="1290803"/>
              </a:xfrm>
              <a:prstGeom prst="rect">
                <a:avLst/>
              </a:prstGeom>
              <a:blipFill>
                <a:blip r:embed="rId6"/>
                <a:stretch>
                  <a:fillRect l="-1128" t="-1942" r="-141" b="-970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E2AFAF6-722E-B234-4D04-DB8AB60E978B}"/>
              </a:ext>
            </a:extLst>
          </p:cNvPr>
          <p:cNvSpPr txBox="1"/>
          <p:nvPr/>
        </p:nvSpPr>
        <p:spPr>
          <a:xfrm>
            <a:off x="7124726" y="1568422"/>
            <a:ext cx="3324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Phys. Rev. D 102, 051102 (2020)</a:t>
            </a:r>
            <a:endParaRPr lang="en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5">
                <a:extLst>
                  <a:ext uri="{FF2B5EF4-FFF2-40B4-BE49-F238E27FC236}">
                    <a16:creationId xmlns:a16="http://schemas.microsoft.com/office/drawing/2014/main" id="{63ED6657-F7C4-C56D-E7CC-E00BDFAA44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9186" y="210809"/>
                <a:ext cx="11971836" cy="535531"/>
              </a:xfrm>
            </p:spPr>
            <p:txBody>
              <a:bodyPr/>
              <a:lstStyle/>
              <a:p>
                <a:r>
                  <a:rPr lang="en-CN" sz="3200" dirty="0"/>
                  <a:t>Potential processes to 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𝑐𝑠</m:t>
                        </m:r>
                      </m:sub>
                      <m:sup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CN" sz="3200" dirty="0"/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32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acc>
                      </m:sub>
                      <m:sup>
                        <m:r>
                          <a:rPr lang="en-US" sz="32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isospin partners</a:t>
                </a:r>
                <a:endParaRPr lang="en-CN" sz="3200" dirty="0"/>
              </a:p>
            </p:txBody>
          </p:sp>
        </mc:Choice>
        <mc:Fallback xmlns="">
          <p:sp>
            <p:nvSpPr>
              <p:cNvPr id="19" name="Title 5">
                <a:extLst>
                  <a:ext uri="{FF2B5EF4-FFF2-40B4-BE49-F238E27FC236}">
                    <a16:creationId xmlns:a16="http://schemas.microsoft.com/office/drawing/2014/main" id="{63ED6657-F7C4-C56D-E7CC-E00BDFAA44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9186" y="210809"/>
                <a:ext cx="11971836" cy="535531"/>
              </a:xfrm>
              <a:blipFill>
                <a:blip r:embed="rId8"/>
                <a:stretch>
                  <a:fillRect l="-1271" t="-25581" b="-348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DEAF7A-F20D-67B3-7DEA-AFBDF9266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4763"/>
            <a:ext cx="4114800" cy="2632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DDDE3ED-AECB-2B41-C13A-E880F17BC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95200"/>
            <a:ext cx="4038600" cy="263237"/>
          </a:xfrm>
          <a:prstGeom prst="rect">
            <a:avLst/>
          </a:prstGeom>
        </p:spPr>
        <p:txBody>
          <a:bodyPr/>
          <a:lstStyle/>
          <a:p>
            <a:fld id="{0A09CF3A-6BAF-1B49-ADE3-DCF2B54DAA8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81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B592E9-E3E2-1AC8-60BF-4014BD5B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Exotic hadron interpretations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049753-781A-7FFF-DEA9-D674D6A1F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C12CD-4AC9-9E0D-0716-87CB7A492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文本框 15">
            <a:extLst>
              <a:ext uri="{FF2B5EF4-FFF2-40B4-BE49-F238E27FC236}">
                <a16:creationId xmlns:a16="http://schemas.microsoft.com/office/drawing/2014/main" id="{B38CBD83-A5B2-EA21-2271-9A72612EB3B3}"/>
              </a:ext>
            </a:extLst>
          </p:cNvPr>
          <p:cNvSpPr txBox="1"/>
          <p:nvPr/>
        </p:nvSpPr>
        <p:spPr>
          <a:xfrm>
            <a:off x="367528" y="2875881"/>
            <a:ext cx="3104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06569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Compact</a:t>
            </a:r>
            <a:r>
              <a:rPr lang="zh-CN" altLang="en-US" sz="2800" b="1" dirty="0">
                <a:solidFill>
                  <a:srgbClr val="06569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6569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model </a:t>
            </a:r>
          </a:p>
        </p:txBody>
      </p:sp>
      <p:sp>
        <p:nvSpPr>
          <p:cNvPr id="8" name="文本框 24">
            <a:extLst>
              <a:ext uri="{FF2B5EF4-FFF2-40B4-BE49-F238E27FC236}">
                <a16:creationId xmlns:a16="http://schemas.microsoft.com/office/drawing/2014/main" id="{65F79427-CC71-B5DF-E4FD-883DCC7DF8AE}"/>
              </a:ext>
            </a:extLst>
          </p:cNvPr>
          <p:cNvSpPr txBox="1"/>
          <p:nvPr/>
        </p:nvSpPr>
        <p:spPr>
          <a:xfrm>
            <a:off x="4256265" y="2875881"/>
            <a:ext cx="393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06569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Hadronic molecule</a:t>
            </a:r>
          </a:p>
        </p:txBody>
      </p:sp>
      <p:sp>
        <p:nvSpPr>
          <p:cNvPr id="9" name="文本框 74">
            <a:extLst>
              <a:ext uri="{FF2B5EF4-FFF2-40B4-BE49-F238E27FC236}">
                <a16:creationId xmlns:a16="http://schemas.microsoft.com/office/drawing/2014/main" id="{39F142C3-FA11-95F5-5E55-56C1A08FB23F}"/>
              </a:ext>
            </a:extLst>
          </p:cNvPr>
          <p:cNvSpPr txBox="1"/>
          <p:nvPr/>
        </p:nvSpPr>
        <p:spPr>
          <a:xfrm>
            <a:off x="8242139" y="2875881"/>
            <a:ext cx="327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06569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Kinematic effect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F79E72-A5C8-0AC0-0A64-1548C690C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188" b="19247"/>
          <a:stretch/>
        </p:blipFill>
        <p:spPr>
          <a:xfrm>
            <a:off x="8389674" y="1026393"/>
            <a:ext cx="2863175" cy="1727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638683-0B44-8005-FC3C-D61B958E8441}"/>
              </a:ext>
            </a:extLst>
          </p:cNvPr>
          <p:cNvSpPr txBox="1"/>
          <p:nvPr/>
        </p:nvSpPr>
        <p:spPr>
          <a:xfrm>
            <a:off x="8242139" y="3399101"/>
            <a:ext cx="3582333" cy="14433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N" sz="2000" b="1" dirty="0">
                <a:solidFill>
                  <a:srgbClr val="06569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Not a genuine resonance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</a:t>
            </a:r>
            <a:r>
              <a:rPr lang="en-CN" sz="200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escattering amplitudes mimic</a:t>
            </a:r>
            <a:r>
              <a:rPr lang="en-US" altLang="zh-CN" sz="20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ing</a:t>
            </a:r>
            <a:r>
              <a:rPr lang="en-CN" sz="200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resonance peaks </a:t>
            </a:r>
            <a:r>
              <a:rPr lang="en-CN" sz="200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in </a:t>
            </a: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the</a:t>
            </a:r>
            <a:r>
              <a:rPr lang="zh-CN" altLang="en-US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CN" sz="200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mass </a:t>
            </a:r>
            <a:r>
              <a:rPr lang="en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47C77F8D-648F-25C1-64FC-9500A185CB7A}"/>
                  </a:ext>
                </a:extLst>
              </p:cNvPr>
              <p:cNvSpPr txBox="1"/>
              <p:nvPr/>
            </p:nvSpPr>
            <p:spPr>
              <a:xfrm>
                <a:off x="4256265" y="3384011"/>
                <a:ext cx="3456473" cy="195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6569C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Loosely bound states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by residual nuclear forces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Arial" panose="020B0604020202020204" pitchFamily="34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[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𝑞</m:t>
                        </m:r>
                      </m:e>
                    </m:acc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Mass close to two-body thresholds</a:t>
                </a:r>
                <a:endParaRPr lang="en-CN" sz="2000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47C77F8D-648F-25C1-64FC-9500A185C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265" y="3384011"/>
                <a:ext cx="3456473" cy="1950086"/>
              </a:xfrm>
              <a:prstGeom prst="rect">
                <a:avLst/>
              </a:prstGeom>
              <a:blipFill>
                <a:blip r:embed="rId10"/>
                <a:stretch>
                  <a:fillRect l="-1465" r="-2564" b="-2581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6082FCE6-FE38-FA32-0D1E-D8B1ADB658BF}"/>
                  </a:ext>
                </a:extLst>
              </p:cNvPr>
              <p:cNvSpPr txBox="1"/>
              <p:nvPr/>
            </p:nvSpPr>
            <p:spPr>
              <a:xfrm>
                <a:off x="299187" y="3384011"/>
                <a:ext cx="3739414" cy="1211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6569C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Tightly bounded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diquarks and antidiquarks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𝑞𝑞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𝑞</m:t>
                        </m:r>
                      </m:e>
                    </m:acc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Masquerade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𝑄</m:t>
                        </m:r>
                      </m:e>
                    </m:acc>
                  </m:oMath>
                </a14:m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6082FCE6-FE38-FA32-0D1E-D8B1ADB65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87" y="3384011"/>
                <a:ext cx="3739414" cy="1211807"/>
              </a:xfrm>
              <a:prstGeom prst="rect">
                <a:avLst/>
              </a:prstGeom>
              <a:blipFill>
                <a:blip r:embed="rId11"/>
                <a:stretch>
                  <a:fillRect l="-1351" b="-5208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E1309A8-05E3-D147-F0AE-10C1BFDB11BB}"/>
              </a:ext>
            </a:extLst>
          </p:cNvPr>
          <p:cNvSpPr txBox="1"/>
          <p:nvPr/>
        </p:nvSpPr>
        <p:spPr>
          <a:xfrm>
            <a:off x="778463" y="5533058"/>
            <a:ext cx="10635074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dirty="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 for decades, no unambiguous exotic hadron was observed.</a:t>
            </a:r>
          </a:p>
          <a:p>
            <a:pPr algn="ctr">
              <a:lnSpc>
                <a:spcPct val="120000"/>
              </a:lnSpc>
            </a:pPr>
            <a:r>
              <a:rPr lang="en-GB" sz="2400" dirty="0">
                <a:solidFill>
                  <a:srgbClr val="0856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exotic hadrons exist? What is their internal structure?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2224A4-4C53-6C66-AF68-A1D056E27D0B}"/>
              </a:ext>
            </a:extLst>
          </p:cNvPr>
          <p:cNvSpPr/>
          <p:nvPr/>
        </p:nvSpPr>
        <p:spPr>
          <a:xfrm rot="16200000" flipH="1">
            <a:off x="6073141" y="-370519"/>
            <a:ext cx="45719" cy="11641801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L">
              <a:solidFill>
                <a:srgbClr val="E7E6E6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7F9393-F164-10B6-0DAC-E77BC08FAB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184" y="1237144"/>
            <a:ext cx="2006600" cy="1638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35AA69-5BF2-2E21-D85A-51798B2893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2006" y="1110144"/>
            <a:ext cx="23749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7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C76A-DA28-EE5B-0704-0ECE3B01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sz="4000" dirty="0"/>
              <a:t>Milestones in the discovery of exotic hadrons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16DE2-6DF3-55FD-4F14-1B5280F30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91E46-2748-392F-528F-F27076BF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924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FBF27-27F3-B3EB-F13F-73743D009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CCCA6F5-BDEC-3678-38BA-FEDDBF7728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PL" dirty="0"/>
                  <a:t>: the first exotic hadron candidate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CCCA6F5-BDEC-3678-38BA-FEDDBF7728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603" t="-22917" b="-3750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2B6FC-D512-1062-02D9-1946F0CF1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0582D-44D2-F144-9922-D83A3CD17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04BC2C-5B48-37D4-3526-594860CC75D1}"/>
              </a:ext>
            </a:extLst>
          </p:cNvPr>
          <p:cNvGrpSpPr/>
          <p:nvPr/>
        </p:nvGrpSpPr>
        <p:grpSpPr>
          <a:xfrm>
            <a:off x="399653" y="1240492"/>
            <a:ext cx="3142109" cy="3512566"/>
            <a:chOff x="488311" y="1518496"/>
            <a:chExt cx="3142109" cy="35125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14F1FA-4F64-D345-695F-8390456F9D22}"/>
                </a:ext>
              </a:extLst>
            </p:cNvPr>
            <p:cNvGrpSpPr/>
            <p:nvPr/>
          </p:nvGrpSpPr>
          <p:grpSpPr>
            <a:xfrm>
              <a:off x="488311" y="1518496"/>
              <a:ext cx="3142109" cy="3512566"/>
              <a:chOff x="1259840" y="1535685"/>
              <a:chExt cx="2834639" cy="325983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6E998DD-7645-C236-892A-A9D2E46449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332" t="-1836" r="33034" b="9"/>
              <a:stretch/>
            </p:blipFill>
            <p:spPr>
              <a:xfrm>
                <a:off x="1259840" y="1535685"/>
                <a:ext cx="2834639" cy="3259835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03B3151-5DD5-07AF-A56B-83942B02A07E}"/>
                  </a:ext>
                </a:extLst>
              </p:cNvPr>
              <p:cNvSpPr/>
              <p:nvPr/>
            </p:nvSpPr>
            <p:spPr>
              <a:xfrm>
                <a:off x="1910080" y="1828800"/>
                <a:ext cx="386080" cy="335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N" dirty="0"/>
                  <a:t>Belle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5857AA-D3AE-806B-0941-953EF610044F}"/>
                </a:ext>
              </a:extLst>
            </p:cNvPr>
            <p:cNvSpPr txBox="1"/>
            <p:nvPr/>
          </p:nvSpPr>
          <p:spPr>
            <a:xfrm>
              <a:off x="1065408" y="1842096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N" sz="16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Belle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607B41-B71F-3807-6381-2C46ADE5E6B8}"/>
                  </a:ext>
                </a:extLst>
              </p:cNvPr>
              <p:cNvSpPr txBox="1"/>
              <p:nvPr/>
            </p:nvSpPr>
            <p:spPr>
              <a:xfrm>
                <a:off x="680765" y="4814614"/>
                <a:ext cx="29829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𝐾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/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𝜓</m:t>
                      </m:r>
                    </m:oMath>
                  </m:oMathPara>
                </a14:m>
                <a:endParaRPr lang="en-CN" sz="2800" dirty="0">
                  <a:latin typeface="+mn-ea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607B41-B71F-3807-6381-2C46ADE5E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65" y="4814614"/>
                <a:ext cx="2982932" cy="430887"/>
              </a:xfrm>
              <a:prstGeom prst="rect">
                <a:avLst/>
              </a:prstGeom>
              <a:blipFill>
                <a:blip r:embed="rId5"/>
                <a:stretch>
                  <a:fillRect l="-3390" r="-1271" b="-38235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984D42-2A7E-1B4E-DA9A-6B69D75DCB47}"/>
                  </a:ext>
                </a:extLst>
              </p:cNvPr>
              <p:cNvSpPr txBox="1"/>
              <p:nvPr/>
            </p:nvSpPr>
            <p:spPr>
              <a:xfrm>
                <a:off x="4032794" y="1697171"/>
                <a:ext cx="8159206" cy="2922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Observed by </a:t>
                </a:r>
                <a:r>
                  <a:rPr lang="en-US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Belle (2003)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Extremely narrow, mass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threshold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⇒ 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not fit any predicted charmonium state</a:t>
                </a:r>
                <a:endParaRPr lang="en-US" sz="2400" b="1" dirty="0">
                  <a:solidFill>
                    <a:srgbClr val="0856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Tetraquark candidate, minimal quark content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[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𝒒</m:t>
                        </m:r>
                      </m:e>
                    </m:acc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endPara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Later confirmed by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BaBar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CDF, DØ, and LHCb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P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avored interpretation: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molecule</a:t>
                </a:r>
                <a:endParaRPr lang="en-PL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984D42-2A7E-1B4E-DA9A-6B69D75DC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794" y="1697171"/>
                <a:ext cx="8159206" cy="2922980"/>
              </a:xfrm>
              <a:prstGeom prst="rect">
                <a:avLst/>
              </a:prstGeom>
              <a:blipFill>
                <a:blip r:embed="rId6"/>
                <a:stretch>
                  <a:fillRect l="-1087" b="-3463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D6E3AC-B265-CD9E-B805-3BFEA4337A50}"/>
              </a:ext>
            </a:extLst>
          </p:cNvPr>
          <p:cNvSpPr txBox="1"/>
          <p:nvPr/>
        </p:nvSpPr>
        <p:spPr>
          <a:xfrm>
            <a:off x="299186" y="5330437"/>
            <a:ext cx="4272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91 (2003) 262001</a:t>
            </a:r>
            <a:endParaRPr lang="en-US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8AD73C-1379-1B88-4C54-2F91EA26B633}"/>
                  </a:ext>
                </a:extLst>
              </p:cNvPr>
              <p:cNvSpPr txBox="1"/>
              <p:nvPr/>
            </p:nvSpPr>
            <p:spPr>
              <a:xfrm>
                <a:off x="1790620" y="1034016"/>
                <a:ext cx="37328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𝝌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𝒄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𝟑𝟖𝟕𝟐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  </m:t>
                      </m:r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(</m:t>
                      </m:r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𝐚𝐤𝐚</m:t>
                      </m:r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𝑿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𝟑𝟖𝟕𝟐</m:t>
                          </m:r>
                        </m:e>
                      </m:d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2400" b="1" dirty="0">
                  <a:solidFill>
                    <a:srgbClr val="C00000"/>
                  </a:solidFill>
                  <a:latin typeface="+mn-ea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8AD73C-1379-1B88-4C54-2F91EA26B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620" y="1034016"/>
                <a:ext cx="3732881" cy="369332"/>
              </a:xfrm>
              <a:prstGeom prst="rect">
                <a:avLst/>
              </a:prstGeom>
              <a:blipFill>
                <a:blip r:embed="rId8"/>
                <a:stretch>
                  <a:fillRect l="-2721" t="-6667" r="-1361" b="-3666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4A3235-B1C7-CD27-2D60-EAF4ADF0119E}"/>
              </a:ext>
            </a:extLst>
          </p:cNvPr>
          <p:cNvCxnSpPr>
            <a:cxnSpLocks/>
          </p:cNvCxnSpPr>
          <p:nvPr/>
        </p:nvCxnSpPr>
        <p:spPr>
          <a:xfrm flipV="1">
            <a:off x="2311083" y="1426729"/>
            <a:ext cx="386490" cy="66955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D25803-3D8A-30F8-94BD-66F722684D48}"/>
                  </a:ext>
                </a:extLst>
              </p:cNvPr>
              <p:cNvSpPr txBox="1"/>
              <p:nvPr/>
            </p:nvSpPr>
            <p:spPr>
              <a:xfrm>
                <a:off x="5423998" y="983698"/>
                <a:ext cx="18085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[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𝒒</m:t>
                        </m:r>
                      </m:e>
                    </m:acc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endParaRPr lang="en-P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D25803-3D8A-30F8-94BD-66F722684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998" y="983698"/>
                <a:ext cx="1808571" cy="461665"/>
              </a:xfrm>
              <a:prstGeom prst="rect">
                <a:avLst/>
              </a:prstGeom>
              <a:blipFill>
                <a:blip r:embed="rId13"/>
                <a:stretch>
                  <a:fillRect l="-3497" b="-18919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1030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B6C7CD6-4BBA-6878-5DA7-C570872696C9}"/>
              </a:ext>
            </a:extLst>
          </p:cNvPr>
          <p:cNvGrpSpPr/>
          <p:nvPr/>
        </p:nvGrpSpPr>
        <p:grpSpPr>
          <a:xfrm>
            <a:off x="380376" y="1857828"/>
            <a:ext cx="3267621" cy="3301763"/>
            <a:chOff x="380376" y="1739844"/>
            <a:chExt cx="3267621" cy="33017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8C2BF9-0715-7144-3817-8E1BAF5A8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376" y="1739844"/>
              <a:ext cx="3267621" cy="3184780"/>
            </a:xfrm>
            <a:prstGeom prst="rect">
              <a:avLst/>
            </a:prstGeom>
            <a:noFill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55DF02-B828-3905-DABB-DC0AB989F6E4}"/>
                </a:ext>
              </a:extLst>
            </p:cNvPr>
            <p:cNvSpPr txBox="1"/>
            <p:nvPr/>
          </p:nvSpPr>
          <p:spPr>
            <a:xfrm>
              <a:off x="895102" y="2157690"/>
              <a:ext cx="736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N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Belle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AD5EEEA-10C0-B9E0-5A3A-571F3EB5F508}"/>
                    </a:ext>
                  </a:extLst>
                </p:cNvPr>
                <p:cNvSpPr txBox="1"/>
                <p:nvPr/>
              </p:nvSpPr>
              <p:spPr>
                <a:xfrm>
                  <a:off x="1263152" y="4764608"/>
                  <a:ext cx="211993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𝝍</m:t>
                                </m:r>
                                <m:d>
                                  <m:d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e>
                                </m:d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𝐆𝐞𝐕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PL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AD5EEEA-10C0-B9E0-5A3A-571F3EB5F5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152" y="4764608"/>
                  <a:ext cx="2119939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786" t="-9091" r="-2976" b="-409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7B16414-04EB-13A1-E5CB-FE29C476DC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𝑐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4430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PL" dirty="0"/>
                  <a:t> : charged hidden-charm tetraquark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7B16414-04EB-13A1-E5CB-FE29C476D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603" t="-22917" b="-37500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EE67C-9EA9-3DEE-9841-387A2026B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NO1 Seminar</a:t>
            </a:r>
            <a:endParaRPr lang="e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AA316-510D-5B55-BA9B-EFE25A2E9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  </a:t>
            </a:r>
            <a:fld id="{0A09CF3A-6BAF-1B49-ADE3-DCF2B54DAA85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790CFA-60CC-3445-AF8F-70400B150C2A}"/>
                  </a:ext>
                </a:extLst>
              </p:cNvPr>
              <p:cNvSpPr txBox="1"/>
              <p:nvPr/>
            </p:nvSpPr>
            <p:spPr>
              <a:xfrm>
                <a:off x="3992221" y="1751316"/>
                <a:ext cx="8303045" cy="4494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Observed by Belle (2008)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Decays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into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𝜓</m:t>
                        </m:r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  <m:t>𝑆</m:t>
                            </m:r>
                          </m:e>
                        </m:d>
                        <m:r>
                          <a:rPr lang="zh-CN" alt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⇒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must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contain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𝑐</m:t>
                        </m:r>
                      </m:e>
                    </m:acc>
                  </m:oMath>
                </a14:m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Electrically charged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⇒ cannot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be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a conventional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charmonium state</a:t>
                </a:r>
              </a:p>
              <a:p>
                <a:pPr marL="284400" indent="-2844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Minimal quark content: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[</m:t>
                    </m:r>
                    <m:r>
                      <a:rPr lang="en-US" altLang="zh-CN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altLang="zh-CN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 smtClean="0">
                            <a:solidFill>
                              <a:srgbClr val="08569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𝒅</m:t>
                        </m:r>
                      </m:e>
                    </m:acc>
                    <m:r>
                      <a:rPr lang="en-US" altLang="zh-CN" sz="2400" b="1" i="1" smtClean="0">
                        <a:solidFill>
                          <a:srgbClr val="08569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altLang="zh-CN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, the first </a:t>
                </a:r>
                <a:r>
                  <a:rPr lang="en-PL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unambiguous tetraquark </a:t>
                </a:r>
                <a:r>
                  <a:rPr lang="en-CN" sz="2400" b="1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candidate</a:t>
                </a:r>
                <a:r>
                  <a:rPr lang="en-US" altLang="zh-CN" sz="2400" b="1" dirty="0">
                    <a:solidFill>
                      <a:srgbClr val="08569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Interpretation debated: compact tetraquark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 panose="020B0604020202020204" pitchFamily="34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400" i="1" dirty="0"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molecule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Followed by discoveries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</m:oMath>
                </a14:m>
                <a:r>
                  <a:rPr lang="en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family: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3900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+mn-ea"/>
                                <a:sym typeface="Arial" panose="020B0604020202020204" pitchFamily="34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+mn-ea"/>
                            <a:sym typeface="Arial" panose="020B0604020202020204" pitchFamily="34" charset="0"/>
                          </a:rPr>
                          <m:t>4020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+mn-ea"/>
                        <a:sym typeface="Arial" panose="020B0604020202020204" pitchFamily="34" charset="0"/>
                      </a:rPr>
                      <m:t>, </m:t>
                    </m:r>
                  </m:oMath>
                </a14:m>
                <a:r>
                  <a:rPr lang="en-CN" sz="2400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790CFA-60CC-3445-AF8F-70400B150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221" y="1751316"/>
                <a:ext cx="8303045" cy="4494244"/>
              </a:xfrm>
              <a:prstGeom prst="rect">
                <a:avLst/>
              </a:prstGeom>
              <a:blipFill>
                <a:blip r:embed="rId6"/>
                <a:stretch>
                  <a:fillRect l="-1069" t="-281" r="-458" b="-1966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3FB6740-5D9E-A1D4-5309-B9C839082E7D}"/>
              </a:ext>
            </a:extLst>
          </p:cNvPr>
          <p:cNvSpPr txBox="1"/>
          <p:nvPr/>
        </p:nvSpPr>
        <p:spPr>
          <a:xfrm>
            <a:off x="380376" y="5772518"/>
            <a:ext cx="3823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18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(2008) 100 142001</a:t>
            </a:r>
            <a:endParaRPr lang="en-CN" sz="18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1192B2-D54E-6B2E-577C-4AA6DDE8F2DB}"/>
                  </a:ext>
                </a:extLst>
              </p:cNvPr>
              <p:cNvSpPr txBox="1"/>
              <p:nvPr/>
            </p:nvSpPr>
            <p:spPr>
              <a:xfrm>
                <a:off x="916617" y="5244531"/>
                <a:ext cx="24874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𝐾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𝑆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CN" sz="2800" dirty="0">
                  <a:latin typeface="+mn-ea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1192B2-D54E-6B2E-577C-4AA6DDE8F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17" y="5244531"/>
                <a:ext cx="2487476" cy="430887"/>
              </a:xfrm>
              <a:prstGeom prst="rect">
                <a:avLst/>
              </a:prstGeom>
              <a:blipFill>
                <a:blip r:embed="rId8"/>
                <a:stretch>
                  <a:fillRect l="-4592" b="-34286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1A9620-C535-088C-2170-43098D141103}"/>
                  </a:ext>
                </a:extLst>
              </p:cNvPr>
              <p:cNvSpPr txBox="1"/>
              <p:nvPr/>
            </p:nvSpPr>
            <p:spPr>
              <a:xfrm>
                <a:off x="1445690" y="1315344"/>
                <a:ext cx="39168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𝒄</m:t>
                              </m:r>
                            </m:e>
                          </m:acc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+mn-ea"/>
                                  <a:sym typeface="Arial" panose="020B0604020202020204" pitchFamily="34" charset="0"/>
                                </a:rPr>
                                <m:t>𝟒𝟒𝟑𝟎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+mn-ea"/>
                              <a:sym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 (</m:t>
                      </m:r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𝐚𝐤𝐚</m:t>
                      </m:r>
                      <m: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+mn-ea"/>
                          <a:sym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 panose="020B0604020202020204" pitchFamily="34" charset="0"/>
                                </a:rPr>
                                <m:t>𝟒𝟒𝟑𝟎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2400" b="1" dirty="0">
                  <a:solidFill>
                    <a:srgbClr val="C00000"/>
                  </a:solidFill>
                  <a:latin typeface="+mn-ea"/>
                  <a:cs typeface="+mn-ea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1A9620-C535-088C-2170-43098D141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690" y="1315344"/>
                <a:ext cx="3916805" cy="369332"/>
              </a:xfrm>
              <a:prstGeom prst="rect">
                <a:avLst/>
              </a:prstGeom>
              <a:blipFill>
                <a:blip r:embed="rId9"/>
                <a:stretch>
                  <a:fillRect l="-5806" t="-6667" r="-4839" b="-36667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3B4DFF-0726-E7F6-8865-85CBFCBB8B82}"/>
              </a:ext>
            </a:extLst>
          </p:cNvPr>
          <p:cNvCxnSpPr>
            <a:cxnSpLocks/>
          </p:cNvCxnSpPr>
          <p:nvPr/>
        </p:nvCxnSpPr>
        <p:spPr>
          <a:xfrm flipV="1">
            <a:off x="2603357" y="1739844"/>
            <a:ext cx="344238" cy="7253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65D78D-4755-3DFD-8FAF-79B9F73658E9}"/>
                  </a:ext>
                </a:extLst>
              </p:cNvPr>
              <p:cNvSpPr txBox="1"/>
              <p:nvPr/>
            </p:nvSpPr>
            <p:spPr>
              <a:xfrm>
                <a:off x="5556986" y="1264721"/>
                <a:ext cx="6104964" cy="470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[</m:t>
                    </m:r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𝒅</m:t>
                        </m:r>
                      </m:e>
                    </m:acc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m:t>]</m:t>
                    </m:r>
                  </m:oMath>
                </a14:m>
                <a:r>
                  <a:rPr lang="zh-CN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endParaRPr lang="en-P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65D78D-4755-3DFD-8FAF-79B9F7365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986" y="1264721"/>
                <a:ext cx="6104964" cy="470578"/>
              </a:xfrm>
              <a:prstGeom prst="rect">
                <a:avLst/>
              </a:prstGeom>
              <a:blipFill>
                <a:blip r:embed="rId10"/>
                <a:stretch>
                  <a:fillRect l="-830" b="-15789"/>
                </a:stretch>
              </a:blipFill>
            </p:spPr>
            <p:txBody>
              <a:bodyPr/>
              <a:lstStyle/>
              <a:p>
                <a:r>
                  <a:rPr lang="en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DFE0E3B-AD01-25CB-0714-6F0795EFBE66}"/>
              </a:ext>
            </a:extLst>
          </p:cNvPr>
          <p:cNvGrpSpPr/>
          <p:nvPr/>
        </p:nvGrpSpPr>
        <p:grpSpPr>
          <a:xfrm>
            <a:off x="7478551" y="874633"/>
            <a:ext cx="4857355" cy="923766"/>
            <a:chOff x="7585476" y="801304"/>
            <a:chExt cx="4857355" cy="923766"/>
          </a:xfrm>
        </p:grpSpPr>
        <p:sp>
          <p:nvSpPr>
            <p:cNvPr id="6" name="Rounded Rectangle 43">
              <a:extLst>
                <a:ext uri="{FF2B5EF4-FFF2-40B4-BE49-F238E27FC236}">
                  <a16:creationId xmlns:a16="http://schemas.microsoft.com/office/drawing/2014/main" id="{CE38D28C-1A55-296C-A3D7-4CED5145D715}"/>
                </a:ext>
              </a:extLst>
            </p:cNvPr>
            <p:cNvSpPr/>
            <p:nvPr/>
          </p:nvSpPr>
          <p:spPr>
            <a:xfrm>
              <a:off x="7585476" y="801304"/>
              <a:ext cx="4664288" cy="896622"/>
            </a:xfrm>
            <a:prstGeom prst="roundRect">
              <a:avLst/>
            </a:prstGeom>
            <a:solidFill>
              <a:srgbClr val="F0F0F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CN" sz="160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8BF4E2-820A-75F0-4F1A-C30095DBA22F}"/>
                </a:ext>
              </a:extLst>
            </p:cNvPr>
            <p:cNvSpPr txBox="1"/>
            <p:nvPr/>
          </p:nvSpPr>
          <p:spPr>
            <a:xfrm>
              <a:off x="7656440" y="801740"/>
              <a:ext cx="4786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L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 PDG naming scheme</a:t>
              </a:r>
            </a:p>
            <a:p>
              <a:r>
                <a:rPr lang="en-P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T: tetraquark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P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P: pentaquark</a:t>
              </a:r>
            </a:p>
            <a:p>
              <a:r>
                <a:rPr lang="en-P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subscript: heavy and strange quark 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515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24253E-396F-4844-850A-BFF92EFA1DE8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bf73f9fa-95ed-4f09-b41d-cd68c81bc048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21803</TotalTime>
  <Words>3529</Words>
  <Application>Microsoft Macintosh PowerPoint</Application>
  <PresentationFormat>Widescreen</PresentationFormat>
  <Paragraphs>625</Paragraphs>
  <Slides>52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等线</vt:lpstr>
      <vt:lpstr>Microsoft YaHei</vt:lpstr>
      <vt:lpstr>Microsoft YaHei</vt:lpstr>
      <vt:lpstr>Arial</vt:lpstr>
      <vt:lpstr>Calibri</vt:lpstr>
      <vt:lpstr>Cambria Math</vt:lpstr>
      <vt:lpstr>Courier New</vt:lpstr>
      <vt:lpstr>Times New Roman</vt:lpstr>
      <vt:lpstr>Wingdings</vt:lpstr>
      <vt:lpstr>Office 主题​​</vt:lpstr>
      <vt:lpstr>Study of open-charm tetraquark states at the LHCb experiment</vt:lpstr>
      <vt:lpstr>Introduction</vt:lpstr>
      <vt:lpstr>Standard Model and QCD</vt:lpstr>
      <vt:lpstr>Quark model</vt:lpstr>
      <vt:lpstr>Quark model</vt:lpstr>
      <vt:lpstr>Exotic hadron interpretations</vt:lpstr>
      <vt:lpstr>Milestones in the discovery of exotic hadrons</vt:lpstr>
      <vt:lpstr>χ_c1 (3872): the first exotic hadron candidate</vt:lpstr>
      <vt:lpstr>T_(cc ̅1) (4430)^+ : charged hidden-charm tetraquark</vt:lpstr>
      <vt:lpstr>Fully-charm tetraquark</vt:lpstr>
      <vt:lpstr>Pentaquark candidates</vt:lpstr>
      <vt:lpstr>Exotic hadrons at LHCb</vt:lpstr>
      <vt:lpstr>From hidden-charm to open-charm</vt:lpstr>
      <vt:lpstr>Hidden-charm vs. open-charm exotic hadrons</vt:lpstr>
      <vt:lpstr>LHCb experiment</vt:lpstr>
      <vt:lpstr>LHCb detector</vt:lpstr>
      <vt:lpstr>LHCb dataset</vt:lpstr>
      <vt:lpstr>Recent results about open-charm tetraquarks at LHCb</vt:lpstr>
      <vt:lpstr>First observation of open-charm tetraquark  </vt:lpstr>
      <vt:lpstr>T_cs0,1^∗ confirmed in a new production channel</vt:lpstr>
      <vt:lpstr>Search for T_cs^(∗0) states in B^-→D^- D^0 K_S^0 decay</vt:lpstr>
      <vt:lpstr>Search for T_cs^(∗0) states in B^-→D^- D^0 K_S^0 decay</vt:lpstr>
      <vt:lpstr>Dataset and event selection</vt:lpstr>
      <vt:lpstr>Signal extraction</vt:lpstr>
      <vt:lpstr>Amplitude analysis</vt:lpstr>
      <vt:lpstr>Observation of T_cs0^(∗0), no evidence for T_cs1^(∗0)</vt:lpstr>
      <vt:lpstr>Test for isospin invariance</vt:lpstr>
      <vt:lpstr>Flavour partners: T_(cs ̅0)^∗ (2900)^(0/++)</vt:lpstr>
      <vt:lpstr>Summary and prospects</vt:lpstr>
      <vt:lpstr>Summary</vt:lpstr>
      <vt:lpstr>Prospects</vt:lpstr>
      <vt:lpstr>Thanks for your listening!</vt:lpstr>
      <vt:lpstr>Backup</vt:lpstr>
      <vt:lpstr>Fit fraction</vt:lpstr>
      <vt:lpstr>Pentaquark candidates</vt:lpstr>
      <vt:lpstr>T_cs0^∗ (2870)^0 and T_cs1^∗ (2900)^0 [csu ̅d ̅]</vt:lpstr>
      <vt:lpstr>MVA</vt:lpstr>
      <vt:lpstr>MVA</vt:lpstr>
      <vt:lpstr>Background from single-charm or charmless decays</vt:lpstr>
      <vt:lpstr>Background from single-charm or charmless decays</vt:lpstr>
      <vt:lpstr>Efficiency maps</vt:lpstr>
      <vt:lpstr>Background model</vt:lpstr>
      <vt:lpstr>Amplitude modelling</vt:lpstr>
      <vt:lpstr>T_cs0^∗ (2870)^0 and T_cs1^∗ (2900)^0 [csu ̅d ̅]</vt:lpstr>
      <vt:lpstr>T_cs0^∗ (2870)^0 and T_cs1^∗ (2900)^0 [csu ̅d ̅]</vt:lpstr>
      <vt:lpstr>Significance for the T_cs0^∗ (2870)^0 state</vt:lpstr>
      <vt:lpstr>T_cs0^∗ (2870)^0 and T_cs1^∗ (2900)^0 [csu ̅d ̅]</vt:lpstr>
      <vt:lpstr>PowerPoint Presentation</vt:lpstr>
      <vt:lpstr>PowerPoint Presentation</vt:lpstr>
      <vt:lpstr>PowerPoint Presentation</vt:lpstr>
      <vt:lpstr>Potential processes to search for T_cs^∗ or T_(cs ̅)^∗ isospin partners</vt:lpstr>
      <vt:lpstr>Potential processes to search for T_cs^∗ or T_(cs ̅)^∗ isospin 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伍 彦西</dc:creator>
  <cp:lastModifiedBy>天雯 周</cp:lastModifiedBy>
  <cp:revision>1321</cp:revision>
  <dcterms:created xsi:type="dcterms:W3CDTF">2022-10-09T13:05:56Z</dcterms:created>
  <dcterms:modified xsi:type="dcterms:W3CDTF">2026-04-14T07:42:59Z</dcterms:modified>
</cp:coreProperties>
</file>