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49"/>
  </p:notesMasterIdLst>
  <p:sldIdLst>
    <p:sldId id="256" r:id="rId2"/>
    <p:sldId id="260" r:id="rId3"/>
    <p:sldId id="315" r:id="rId4"/>
    <p:sldId id="331" r:id="rId5"/>
    <p:sldId id="334" r:id="rId6"/>
    <p:sldId id="333" r:id="rId7"/>
    <p:sldId id="298" r:id="rId8"/>
    <p:sldId id="300" r:id="rId9"/>
    <p:sldId id="335" r:id="rId10"/>
    <p:sldId id="314" r:id="rId11"/>
    <p:sldId id="317" r:id="rId12"/>
    <p:sldId id="259" r:id="rId13"/>
    <p:sldId id="304" r:id="rId14"/>
    <p:sldId id="303" r:id="rId15"/>
    <p:sldId id="308" r:id="rId16"/>
    <p:sldId id="305" r:id="rId17"/>
    <p:sldId id="307" r:id="rId18"/>
    <p:sldId id="309" r:id="rId19"/>
    <p:sldId id="316" r:id="rId20"/>
    <p:sldId id="263" r:id="rId21"/>
    <p:sldId id="264" r:id="rId22"/>
    <p:sldId id="266" r:id="rId23"/>
    <p:sldId id="286" r:id="rId24"/>
    <p:sldId id="261" r:id="rId25"/>
    <p:sldId id="292" r:id="rId26"/>
    <p:sldId id="338" r:id="rId27"/>
    <p:sldId id="295" r:id="rId28"/>
    <p:sldId id="290" r:id="rId29"/>
    <p:sldId id="324" r:id="rId30"/>
    <p:sldId id="336" r:id="rId31"/>
    <p:sldId id="325" r:id="rId32"/>
    <p:sldId id="321" r:id="rId33"/>
    <p:sldId id="339" r:id="rId34"/>
    <p:sldId id="340" r:id="rId35"/>
    <p:sldId id="341" r:id="rId36"/>
    <p:sldId id="342" r:id="rId37"/>
    <p:sldId id="328" r:id="rId38"/>
    <p:sldId id="332" r:id="rId39"/>
    <p:sldId id="296" r:id="rId40"/>
    <p:sldId id="299" r:id="rId41"/>
    <p:sldId id="262" r:id="rId42"/>
    <p:sldId id="268" r:id="rId43"/>
    <p:sldId id="337" r:id="rId44"/>
    <p:sldId id="323" r:id="rId45"/>
    <p:sldId id="322" r:id="rId46"/>
    <p:sldId id="294" r:id="rId47"/>
    <p:sldId id="34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61" userDrawn="1">
          <p15:clr>
            <a:srgbClr val="A4A3A4"/>
          </p15:clr>
        </p15:guide>
        <p15:guide id="3" pos="7219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0FA"/>
    <a:srgbClr val="FF23A6"/>
    <a:srgbClr val="9900FF"/>
    <a:srgbClr val="FFFFFF"/>
    <a:srgbClr val="1C5CFC"/>
    <a:srgbClr val="AFC6FE"/>
    <a:srgbClr val="008176"/>
    <a:srgbClr val="0000A7"/>
    <a:srgbClr val="B61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" y="228"/>
      </p:cViewPr>
      <p:guideLst>
        <p:guide pos="461"/>
        <p:guide pos="7219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3DB8B-2B05-4E00-A1E1-0534DC232AA0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E464A-7BD7-4D71-AFA5-604F32A17C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178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e5cc340283_4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e5cc340283_4_3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e5cc340283_4_3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e5cc340283_4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e5cc340283_4_3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2e5cc340283_4_3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854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e5cc340283_4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e5cc340283_4_3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2e5cc340283_4_3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9dae2db9a4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9dae2db9a4_0_3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9dae2db9a4_0_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9dae2db9a4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9dae2db9a4_0_3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9dae2db9a4_0_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100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9dae2db9a4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9dae2db9a4_0_3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9dae2db9a4_0_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662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9dae2db9a4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9dae2db9a4_0_3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9dae2db9a4_0_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026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e2366b0d22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e2366b0d22_0_3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2e2366b0d22_0_3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e5cc340283_4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e5cc340283_4_4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2e5cc340283_4_4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43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e5cc340283_4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e5cc340283_4_3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2e5cc340283_4_3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379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9B536-1094-F2FB-5646-858ADB2AE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963" y="2761862"/>
            <a:ext cx="9654074" cy="1380930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8B07C7-01A5-7E54-0A8C-84CE9499C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8963" y="4562669"/>
            <a:ext cx="9654074" cy="138093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816FC-0B81-BD86-8AF5-FC5D67803976}"/>
              </a:ext>
            </a:extLst>
          </p:cNvPr>
          <p:cNvSpPr/>
          <p:nvPr userDrawn="1"/>
        </p:nvSpPr>
        <p:spPr>
          <a:xfrm>
            <a:off x="10696755" y="6202392"/>
            <a:ext cx="767751" cy="5348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057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A7B19-C7B9-76BC-FDA5-619DCF834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27AC9-571E-2572-8844-0A52B5CA4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9766BEE-96BB-6690-5066-01B979BDD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25D6ABB-99D2-DE87-931B-3F4FFA58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51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9F68B-CFC9-A85B-A838-52E56566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0370DD7-27C3-0327-1044-E165C904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6328381-E35D-8B10-0883-3987EC84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393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 top 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A7B19-C7B9-76BC-FDA5-619DCF83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335" y="136525"/>
            <a:ext cx="7548465" cy="664321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27AC9-571E-2572-8844-0A52B5CA4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5200"/>
            <a:ext cx="10515600" cy="52117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7F45EA1-2E2D-E826-3FCF-1F9464A2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A7F968B-4EAE-228A-7F48-1FF12EAF1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382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646F793-9C55-CDD8-DA81-00EB6C3C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0ED2E7B-16A5-866D-067F-534AC195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0A83FE-F2DE-83D5-D796-92A698C4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CB82-FCEC-451C-94DC-04A60F0DB095}" type="slidenum">
              <a:rPr lang="en-AU" smtClean="0"/>
              <a:pPr/>
              <a:t>‹#›</a:t>
            </a:fld>
            <a:r>
              <a:rPr lang="en-AU"/>
              <a:t>/26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839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912A065-FEED-4A9D-0445-98BBD47A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D81D72D-70C0-CDC7-A780-F205DA5E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60D65E2-8BE6-8FC0-B26A-76D28849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F1CB82-FCEC-451C-94DC-04A60F0DB095}" type="slidenum">
              <a:rPr lang="en-AU" smtClean="0"/>
              <a:pPr/>
              <a:t>‹#›</a:t>
            </a:fld>
            <a:r>
              <a:rPr lang="en-AU"/>
              <a:t>/26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174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689585-45E3-CC14-74E8-6E16481A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367"/>
            <a:ext cx="10515600" cy="664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53098-ACB6-3DE2-9EEC-1C86BB29B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B293C-25B1-F662-9D77-8BC3B7953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D06DDC2-E1F8-A64B-5B58-83A0C5E29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/>
              <a:t>André Torres – IFJ PAN Seminar for the Young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0DC7FA-B824-63C3-3E07-A85FCF5EE6A6}"/>
              </a:ext>
            </a:extLst>
          </p:cNvPr>
          <p:cNvSpPr txBox="1"/>
          <p:nvPr userDrawn="1"/>
        </p:nvSpPr>
        <p:spPr>
          <a:xfrm>
            <a:off x="9816861" y="6400800"/>
            <a:ext cx="1552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8840D3A-F2A3-47FC-BB37-0AAA2EB53B8A}" type="slidenum">
              <a:rPr lang="en-AU" sz="1400" smtClean="0">
                <a:solidFill>
                  <a:schemeClr val="bg1"/>
                </a:solidFill>
              </a:rPr>
              <a:pPr algn="r"/>
              <a:t>‹#›</a:t>
            </a:fld>
            <a:r>
              <a:rPr lang="en-AU" sz="1400" dirty="0">
                <a:solidFill>
                  <a:schemeClr val="bg1"/>
                </a:solidFill>
              </a:rPr>
              <a:t>/37</a:t>
            </a:r>
          </a:p>
        </p:txBody>
      </p:sp>
    </p:spTree>
    <p:extLst>
      <p:ext uri="{BB962C8B-B14F-4D97-AF65-F5344CB8AC3E}">
        <p14:creationId xmlns:p14="http://schemas.microsoft.com/office/powerpoint/2010/main" val="259849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2" r:id="rId3"/>
    <p:sldLayoutId id="2147483704" r:id="rId4"/>
    <p:sldLayoutId id="2147483703" r:id="rId5"/>
    <p:sldLayoutId id="2147483705" r:id="rId6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hyperlink" Target="https://imgs.xkcd.com/comics/dependency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www.sciencedirect.com/science/article/pii/S092037962100243X?via%3Dihub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20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mgs.xkcd.com/comics/dependency.p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opscience.iop.org/article/10.1088/1748-0221/14/09/C09043/meta" TargetMode="Externa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www.sciencedirect.com/science/article/pii/S092037962100243X?via%3Dihub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6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2A609-19F2-43D8-68F7-C02EAE5877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4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Enabling controlled nuclear fusion </a:t>
            </a:r>
            <a:r>
              <a:rPr lang="en-AU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</a:t>
            </a:r>
            <a:br>
              <a:rPr lang="en-AU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AU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role of magnetic diagnostics in tokamaks</a:t>
            </a:r>
            <a:endParaRPr lang="en-AU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912DA-ACC2-6B30-688D-CB44C7F100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Andr</a:t>
            </a:r>
            <a:r>
              <a:rPr lang="pt-PT" dirty="0"/>
              <a:t>é</a:t>
            </a:r>
            <a:r>
              <a:rPr lang="en-AU" dirty="0"/>
              <a:t> Torres</a:t>
            </a:r>
          </a:p>
          <a:p>
            <a:r>
              <a:rPr lang="en-AU" dirty="0"/>
              <a:t>Prepared for the Seminar for Young Researchers</a:t>
            </a:r>
          </a:p>
          <a:p>
            <a:r>
              <a:rPr lang="en-AU" dirty="0"/>
              <a:t>26</a:t>
            </a:r>
            <a:r>
              <a:rPr lang="en-AU" baseline="30000" dirty="0"/>
              <a:t>th</a:t>
            </a:r>
            <a:r>
              <a:rPr lang="en-AU" dirty="0"/>
              <a:t> March 2026</a:t>
            </a:r>
          </a:p>
        </p:txBody>
      </p:sp>
    </p:spTree>
    <p:extLst>
      <p:ext uri="{BB962C8B-B14F-4D97-AF65-F5344CB8AC3E}">
        <p14:creationId xmlns:p14="http://schemas.microsoft.com/office/powerpoint/2010/main" val="24571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2481FED-F7C5-E9AE-681B-403465DD9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1" b="23147"/>
          <a:stretch/>
        </p:blipFill>
        <p:spPr bwMode="auto">
          <a:xfrm>
            <a:off x="0" y="904827"/>
            <a:ext cx="12192000" cy="532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761BB4-7719-E51A-0273-63375B8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22" y="136525"/>
            <a:ext cx="7777253" cy="664321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The modern tokamak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26067-2838-47A8-E895-00D05C53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3" name="Google Shape;828;p65">
            <a:extLst>
              <a:ext uri="{FF2B5EF4-FFF2-40B4-BE49-F238E27FC236}">
                <a16:creationId xmlns:a16="http://schemas.microsoft.com/office/drawing/2014/main" id="{6B20D7E2-7B10-F7D9-3416-A86F59B54867}"/>
              </a:ext>
            </a:extLst>
          </p:cNvPr>
          <p:cNvSpPr txBox="1"/>
          <p:nvPr/>
        </p:nvSpPr>
        <p:spPr>
          <a:xfrm>
            <a:off x="261357" y="1007615"/>
            <a:ext cx="3458065" cy="206578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0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1600" b="1" dirty="0">
                <a:solidFill>
                  <a:schemeClr val="tx2"/>
                </a:solidFill>
                <a:latin typeface="+mj-lt"/>
              </a:rPr>
              <a:t>ITER</a:t>
            </a:r>
          </a:p>
          <a:p>
            <a:pPr marL="3600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chemeClr val="tx1"/>
                </a:solidFill>
                <a:latin typeface="+mj-lt"/>
              </a:rPr>
              <a:t>Under </a:t>
            </a:r>
            <a:r>
              <a:rPr lang="en-AU" sz="1600" dirty="0">
                <a:solidFill>
                  <a:schemeClr val="tx1"/>
                </a:solidFill>
                <a:latin typeface="+mj-lt"/>
              </a:rPr>
              <a:t>construction</a:t>
            </a:r>
            <a:r>
              <a:rPr lang="pl-PL" sz="1600" dirty="0">
                <a:solidFill>
                  <a:schemeClr val="tx1"/>
                </a:solidFill>
                <a:latin typeface="+mj-lt"/>
              </a:rPr>
              <a:t> in France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  <a:p>
            <a:pPr marL="3600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~20 B EUR</a:t>
            </a:r>
          </a:p>
          <a:p>
            <a:pPr marL="3600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In-kind contributions form 7 members</a:t>
            </a:r>
          </a:p>
          <a:p>
            <a:pPr marL="3600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Aim of demonstration of net positive energy production with Q=10</a:t>
            </a:r>
          </a:p>
          <a:p>
            <a:pPr marL="3600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pl-PL" b="1" dirty="0">
              <a:solidFill>
                <a:schemeClr val="tx1"/>
              </a:solidFill>
            </a:endParaRPr>
          </a:p>
          <a:p>
            <a:pPr marL="3600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pt-PT" b="1" dirty="0">
              <a:solidFill>
                <a:schemeClr val="tx1"/>
              </a:solidFill>
            </a:endParaRPr>
          </a:p>
          <a:p>
            <a:pPr marL="3600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pt-PT" b="1" dirty="0">
              <a:solidFill>
                <a:schemeClr val="tx1"/>
              </a:solidFill>
            </a:endParaRPr>
          </a:p>
        </p:txBody>
      </p:sp>
      <p:pic>
        <p:nvPicPr>
          <p:cNvPr id="2052" name="Picture 4" descr="ITER">
            <a:extLst>
              <a:ext uri="{FF2B5EF4-FFF2-40B4-BE49-F238E27FC236}">
                <a16:creationId xmlns:a16="http://schemas.microsoft.com/office/drawing/2014/main" id="{F920D62D-E6E6-2070-4348-8BB9D8B5A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43465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815C6B03-841C-35C0-73D6-16A78C49E95E}"/>
              </a:ext>
            </a:extLst>
          </p:cNvPr>
          <p:cNvSpPr/>
          <p:nvPr/>
        </p:nvSpPr>
        <p:spPr>
          <a:xfrm rot="3306436">
            <a:off x="9170377" y="5284177"/>
            <a:ext cx="219808" cy="4132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E84BD-E2EE-C081-129F-B71B327E78ED}"/>
              </a:ext>
            </a:extLst>
          </p:cNvPr>
          <p:cNvSpPr txBox="1"/>
          <p:nvPr/>
        </p:nvSpPr>
        <p:spPr>
          <a:xfrm>
            <a:off x="9512625" y="4932485"/>
            <a:ext cx="10029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tx2"/>
                </a:solidFill>
              </a:rPr>
              <a:t>Person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C00746F-5E9A-088E-7DE0-B4B146BF9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1884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66A0C-91FE-66EB-BE89-956B70C43D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The magnetic diagnostic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84988-CF42-312D-5F05-D451264095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9111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902F-73A2-22BC-D538-57A1DC1F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Magnetic diagnostic – Principle of operaton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6D01D-CB27-B309-B50B-8C8674F4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8" name="Google Shape;278;p40">
            <a:extLst>
              <a:ext uri="{FF2B5EF4-FFF2-40B4-BE49-F238E27FC236}">
                <a16:creationId xmlns:a16="http://schemas.microsoft.com/office/drawing/2014/main" id="{38DB692D-8428-C2F7-A5F4-766DE4CC572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4157" y="1912684"/>
            <a:ext cx="1419559" cy="82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79;p40">
            <a:extLst>
              <a:ext uri="{FF2B5EF4-FFF2-40B4-BE49-F238E27FC236}">
                <a16:creationId xmlns:a16="http://schemas.microsoft.com/office/drawing/2014/main" id="{37223493-4984-C166-35B1-A09D956AA9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638" y="2625486"/>
            <a:ext cx="1830284" cy="7210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0;p40">
            <a:extLst>
              <a:ext uri="{FF2B5EF4-FFF2-40B4-BE49-F238E27FC236}">
                <a16:creationId xmlns:a16="http://schemas.microsoft.com/office/drawing/2014/main" id="{D42093B0-783D-AE07-619A-C6ECC7BF94C4}"/>
              </a:ext>
            </a:extLst>
          </p:cNvPr>
          <p:cNvSpPr/>
          <p:nvPr/>
        </p:nvSpPr>
        <p:spPr>
          <a:xfrm>
            <a:off x="2446285" y="2456056"/>
            <a:ext cx="378608" cy="33763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281;p40">
            <a:extLst>
              <a:ext uri="{FF2B5EF4-FFF2-40B4-BE49-F238E27FC236}">
                <a16:creationId xmlns:a16="http://schemas.microsoft.com/office/drawing/2014/main" id="{D215CA0C-EEFC-80C5-4BF8-18D2E74140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383" y="2155432"/>
            <a:ext cx="1800000" cy="89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282;p40">
            <a:extLst>
              <a:ext uri="{FF2B5EF4-FFF2-40B4-BE49-F238E27FC236}">
                <a16:creationId xmlns:a16="http://schemas.microsoft.com/office/drawing/2014/main" id="{0652C26A-B7F2-380D-F751-38AB722C373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3383" y="2176225"/>
            <a:ext cx="1800000" cy="89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Google Shape;286;p40">
            <a:extLst>
              <a:ext uri="{FF2B5EF4-FFF2-40B4-BE49-F238E27FC236}">
                <a16:creationId xmlns:a16="http://schemas.microsoft.com/office/drawing/2014/main" id="{00E885A7-6611-559F-E26D-495D3A0DDA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6735" y="2180295"/>
            <a:ext cx="1999256" cy="89773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9EFE9B-E97D-31D8-F24F-6A0C6C046118}"/>
              </a:ext>
            </a:extLst>
          </p:cNvPr>
          <p:cNvSpPr txBox="1"/>
          <p:nvPr/>
        </p:nvSpPr>
        <p:spPr>
          <a:xfrm>
            <a:off x="6836932" y="973807"/>
            <a:ext cx="26027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AU" sz="800" dirty="0">
                <a:solidFill>
                  <a:schemeClr val="tx2"/>
                </a:solidFill>
              </a:rPr>
              <a:t>Adapted from: J. Wesson, Oxford Univ. Press, 2011</a:t>
            </a:r>
          </a:p>
        </p:txBody>
      </p:sp>
      <p:grpSp>
        <p:nvGrpSpPr>
          <p:cNvPr id="23" name="Google Shape;233;p40">
            <a:extLst>
              <a:ext uri="{FF2B5EF4-FFF2-40B4-BE49-F238E27FC236}">
                <a16:creationId xmlns:a16="http://schemas.microsoft.com/office/drawing/2014/main" id="{1C9C050E-DF2A-5C1E-FECA-E8964A13146E}"/>
              </a:ext>
            </a:extLst>
          </p:cNvPr>
          <p:cNvGrpSpPr/>
          <p:nvPr/>
        </p:nvGrpSpPr>
        <p:grpSpPr>
          <a:xfrm>
            <a:off x="8226752" y="950484"/>
            <a:ext cx="3269925" cy="3404759"/>
            <a:chOff x="5387024" y="1830739"/>
            <a:chExt cx="2994702" cy="3118190"/>
          </a:xfrm>
        </p:grpSpPr>
        <p:grpSp>
          <p:nvGrpSpPr>
            <p:cNvPr id="24" name="Google Shape;234;p40">
              <a:extLst>
                <a:ext uri="{FF2B5EF4-FFF2-40B4-BE49-F238E27FC236}">
                  <a16:creationId xmlns:a16="http://schemas.microsoft.com/office/drawing/2014/main" id="{804F37A6-1F1D-7217-191D-8E36DB40927B}"/>
                </a:ext>
              </a:extLst>
            </p:cNvPr>
            <p:cNvGrpSpPr/>
            <p:nvPr/>
          </p:nvGrpSpPr>
          <p:grpSpPr>
            <a:xfrm>
              <a:off x="5766361" y="2165276"/>
              <a:ext cx="2600937" cy="2783653"/>
              <a:chOff x="5766362" y="2165275"/>
              <a:chExt cx="2600937" cy="2783650"/>
            </a:xfrm>
          </p:grpSpPr>
          <p:sp>
            <p:nvSpPr>
              <p:cNvPr id="51" name="Google Shape;235;p40">
                <a:extLst>
                  <a:ext uri="{FF2B5EF4-FFF2-40B4-BE49-F238E27FC236}">
                    <a16:creationId xmlns:a16="http://schemas.microsoft.com/office/drawing/2014/main" id="{AFBF7C58-C224-CB89-2AF4-19B3D4C1A8F8}"/>
                  </a:ext>
                </a:extLst>
              </p:cNvPr>
              <p:cNvSpPr/>
              <p:nvPr/>
            </p:nvSpPr>
            <p:spPr>
              <a:xfrm>
                <a:off x="6257514" y="2360306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36;p40">
                <a:extLst>
                  <a:ext uri="{FF2B5EF4-FFF2-40B4-BE49-F238E27FC236}">
                    <a16:creationId xmlns:a16="http://schemas.microsoft.com/office/drawing/2014/main" id="{C8EF0A73-C732-5EA0-73D3-A85FF4D7547B}"/>
                  </a:ext>
                </a:extLst>
              </p:cNvPr>
              <p:cNvSpPr/>
              <p:nvPr/>
            </p:nvSpPr>
            <p:spPr>
              <a:xfrm>
                <a:off x="5818900" y="2398625"/>
                <a:ext cx="2504400" cy="2550300"/>
              </a:xfrm>
              <a:prstGeom prst="arc">
                <a:avLst>
                  <a:gd name="adj1" fmla="val 14509439"/>
                  <a:gd name="adj2" fmla="val 17908137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37;p40">
                <a:extLst>
                  <a:ext uri="{FF2B5EF4-FFF2-40B4-BE49-F238E27FC236}">
                    <a16:creationId xmlns:a16="http://schemas.microsoft.com/office/drawing/2014/main" id="{96FBDD2F-2C70-FC23-B3EB-A84E8D6BBFBE}"/>
                  </a:ext>
                </a:extLst>
              </p:cNvPr>
              <p:cNvSpPr/>
              <p:nvPr/>
            </p:nvSpPr>
            <p:spPr>
              <a:xfrm>
                <a:off x="5841950" y="2165275"/>
                <a:ext cx="2504400" cy="1710900"/>
              </a:xfrm>
              <a:prstGeom prst="arc">
                <a:avLst>
                  <a:gd name="adj1" fmla="val 13113931"/>
                  <a:gd name="adj2" fmla="val 19285732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38;p40">
                <a:extLst>
                  <a:ext uri="{FF2B5EF4-FFF2-40B4-BE49-F238E27FC236}">
                    <a16:creationId xmlns:a16="http://schemas.microsoft.com/office/drawing/2014/main" id="{CF41F4B1-7FC4-AA27-9D7F-11FA82BF31D6}"/>
                  </a:ext>
                </a:extLst>
              </p:cNvPr>
              <p:cNvSpPr/>
              <p:nvPr/>
            </p:nvSpPr>
            <p:spPr>
              <a:xfrm>
                <a:off x="6452162" y="2547272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39;p40">
                <a:extLst>
                  <a:ext uri="{FF2B5EF4-FFF2-40B4-BE49-F238E27FC236}">
                    <a16:creationId xmlns:a16="http://schemas.microsoft.com/office/drawing/2014/main" id="{308AA9E9-9F02-BC2B-702C-4B1895A1525D}"/>
                  </a:ext>
                </a:extLst>
              </p:cNvPr>
              <p:cNvSpPr/>
              <p:nvPr/>
            </p:nvSpPr>
            <p:spPr>
              <a:xfrm>
                <a:off x="6452162" y="2852072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40;p40">
                <a:extLst>
                  <a:ext uri="{FF2B5EF4-FFF2-40B4-BE49-F238E27FC236}">
                    <a16:creationId xmlns:a16="http://schemas.microsoft.com/office/drawing/2014/main" id="{F0EF3BA9-0D5F-B393-AA36-9AC39BB2DB88}"/>
                  </a:ext>
                </a:extLst>
              </p:cNvPr>
              <p:cNvSpPr/>
              <p:nvPr/>
            </p:nvSpPr>
            <p:spPr>
              <a:xfrm>
                <a:off x="6147362" y="3065309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41;p40">
                <a:extLst>
                  <a:ext uri="{FF2B5EF4-FFF2-40B4-BE49-F238E27FC236}">
                    <a16:creationId xmlns:a16="http://schemas.microsoft.com/office/drawing/2014/main" id="{355375AA-EE4F-E590-DE4B-B40B0A9F4AD8}"/>
                  </a:ext>
                </a:extLst>
              </p:cNvPr>
              <p:cNvSpPr/>
              <p:nvPr/>
            </p:nvSpPr>
            <p:spPr>
              <a:xfrm>
                <a:off x="5842562" y="2928272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42;p40">
                <a:extLst>
                  <a:ext uri="{FF2B5EF4-FFF2-40B4-BE49-F238E27FC236}">
                    <a16:creationId xmlns:a16="http://schemas.microsoft.com/office/drawing/2014/main" id="{476E712B-9F31-D9AA-6F24-497130868486}"/>
                  </a:ext>
                </a:extLst>
              </p:cNvPr>
              <p:cNvSpPr/>
              <p:nvPr/>
            </p:nvSpPr>
            <p:spPr>
              <a:xfrm>
                <a:off x="5766362" y="2699672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43;p40">
                <a:extLst>
                  <a:ext uri="{FF2B5EF4-FFF2-40B4-BE49-F238E27FC236}">
                    <a16:creationId xmlns:a16="http://schemas.microsoft.com/office/drawing/2014/main" id="{4C6A4913-F9AA-5DBF-F397-4EDBD246AECE}"/>
                  </a:ext>
                </a:extLst>
              </p:cNvPr>
              <p:cNvSpPr/>
              <p:nvPr/>
            </p:nvSpPr>
            <p:spPr>
              <a:xfrm>
                <a:off x="5857925" y="2455709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44;p40">
                <a:extLst>
                  <a:ext uri="{FF2B5EF4-FFF2-40B4-BE49-F238E27FC236}">
                    <a16:creationId xmlns:a16="http://schemas.microsoft.com/office/drawing/2014/main" id="{A9597131-4C51-6EB5-FAFC-4E6FDD9E2133}"/>
                  </a:ext>
                </a:extLst>
              </p:cNvPr>
              <p:cNvSpPr/>
              <p:nvPr/>
            </p:nvSpPr>
            <p:spPr>
              <a:xfrm>
                <a:off x="7659840" y="2852072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45;p40">
                <a:extLst>
                  <a:ext uri="{FF2B5EF4-FFF2-40B4-BE49-F238E27FC236}">
                    <a16:creationId xmlns:a16="http://schemas.microsoft.com/office/drawing/2014/main" id="{40AC9A12-0458-5926-3FAA-A08364B110FB}"/>
                  </a:ext>
                </a:extLst>
              </p:cNvPr>
              <p:cNvSpPr/>
              <p:nvPr/>
            </p:nvSpPr>
            <p:spPr>
              <a:xfrm>
                <a:off x="7671362" y="2547272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46;p40">
                <a:extLst>
                  <a:ext uri="{FF2B5EF4-FFF2-40B4-BE49-F238E27FC236}">
                    <a16:creationId xmlns:a16="http://schemas.microsoft.com/office/drawing/2014/main" id="{3195ACFC-5662-B7E9-C705-2DC476B1512E}"/>
                  </a:ext>
                </a:extLst>
              </p:cNvPr>
              <p:cNvSpPr/>
              <p:nvPr/>
            </p:nvSpPr>
            <p:spPr>
              <a:xfrm>
                <a:off x="8052362" y="3072991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47;p40">
                <a:extLst>
                  <a:ext uri="{FF2B5EF4-FFF2-40B4-BE49-F238E27FC236}">
                    <a16:creationId xmlns:a16="http://schemas.microsoft.com/office/drawing/2014/main" id="{2F80B2FD-5CFA-476E-3718-5813629DFDA0}"/>
                  </a:ext>
                </a:extLst>
              </p:cNvPr>
              <p:cNvSpPr/>
              <p:nvPr/>
            </p:nvSpPr>
            <p:spPr>
              <a:xfrm>
                <a:off x="8322595" y="2852072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248;p40">
                <a:extLst>
                  <a:ext uri="{FF2B5EF4-FFF2-40B4-BE49-F238E27FC236}">
                    <a16:creationId xmlns:a16="http://schemas.microsoft.com/office/drawing/2014/main" id="{47758133-9D75-5481-239E-BD75DC2FE55F}"/>
                  </a:ext>
                </a:extLst>
              </p:cNvPr>
              <p:cNvSpPr/>
              <p:nvPr/>
            </p:nvSpPr>
            <p:spPr>
              <a:xfrm>
                <a:off x="8341799" y="2623472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249;p40">
                <a:extLst>
                  <a:ext uri="{FF2B5EF4-FFF2-40B4-BE49-F238E27FC236}">
                    <a16:creationId xmlns:a16="http://schemas.microsoft.com/office/drawing/2014/main" id="{F2331282-5B52-AED7-9429-22B9142D59F0}"/>
                  </a:ext>
                </a:extLst>
              </p:cNvPr>
              <p:cNvSpPr/>
              <p:nvPr/>
            </p:nvSpPr>
            <p:spPr>
              <a:xfrm>
                <a:off x="8204762" y="2410235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250;p40">
                <a:extLst>
                  <a:ext uri="{FF2B5EF4-FFF2-40B4-BE49-F238E27FC236}">
                    <a16:creationId xmlns:a16="http://schemas.microsoft.com/office/drawing/2014/main" id="{8DE46270-5B35-EF7D-4EFB-73A985CF1640}"/>
                  </a:ext>
                </a:extLst>
              </p:cNvPr>
              <p:cNvSpPr/>
              <p:nvPr/>
            </p:nvSpPr>
            <p:spPr>
              <a:xfrm>
                <a:off x="7894771" y="2358430"/>
                <a:ext cx="25500" cy="25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251;p40">
                <a:extLst>
                  <a:ext uri="{FF2B5EF4-FFF2-40B4-BE49-F238E27FC236}">
                    <a16:creationId xmlns:a16="http://schemas.microsoft.com/office/drawing/2014/main" id="{1C25A4F2-E945-4E4F-376A-3A0042A308E7}"/>
                  </a:ext>
                </a:extLst>
              </p:cNvPr>
              <p:cNvSpPr/>
              <p:nvPr/>
            </p:nvSpPr>
            <p:spPr>
              <a:xfrm>
                <a:off x="6049738" y="2648975"/>
                <a:ext cx="2042700" cy="2230200"/>
              </a:xfrm>
              <a:prstGeom prst="arc">
                <a:avLst>
                  <a:gd name="adj1" fmla="val 14149817"/>
                  <a:gd name="adj2" fmla="val 18244619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2;p40">
              <a:extLst>
                <a:ext uri="{FF2B5EF4-FFF2-40B4-BE49-F238E27FC236}">
                  <a16:creationId xmlns:a16="http://schemas.microsoft.com/office/drawing/2014/main" id="{C09A2063-2A08-5C0D-D971-28193439751D}"/>
                </a:ext>
              </a:extLst>
            </p:cNvPr>
            <p:cNvSpPr/>
            <p:nvPr/>
          </p:nvSpPr>
          <p:spPr>
            <a:xfrm>
              <a:off x="5882174" y="1969876"/>
              <a:ext cx="2420700" cy="1696802"/>
            </a:xfrm>
            <a:prstGeom prst="blockArc">
              <a:avLst>
                <a:gd name="adj1" fmla="val 13491479"/>
                <a:gd name="adj2" fmla="val 15584434"/>
                <a:gd name="adj3" fmla="val 9555"/>
              </a:avLst>
            </a:prstGeom>
            <a:solidFill>
              <a:srgbClr val="9900FF">
                <a:alpha val="10000"/>
              </a:srgbClr>
            </a:solidFill>
            <a:ln w="9525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253;p40">
              <a:extLst>
                <a:ext uri="{FF2B5EF4-FFF2-40B4-BE49-F238E27FC236}">
                  <a16:creationId xmlns:a16="http://schemas.microsoft.com/office/drawing/2014/main" id="{34CE6C8B-54F8-8BD4-98CB-190B64D671E1}"/>
                </a:ext>
              </a:extLst>
            </p:cNvPr>
            <p:cNvGrpSpPr/>
            <p:nvPr/>
          </p:nvGrpSpPr>
          <p:grpSpPr>
            <a:xfrm rot="10002183">
              <a:off x="6548375" y="1830739"/>
              <a:ext cx="66001" cy="209978"/>
              <a:chOff x="7216675" y="2752175"/>
              <a:chExt cx="66000" cy="209975"/>
            </a:xfrm>
          </p:grpSpPr>
          <p:sp>
            <p:nvSpPr>
              <p:cNvPr id="47" name="Google Shape;254;p40">
                <a:extLst>
                  <a:ext uri="{FF2B5EF4-FFF2-40B4-BE49-F238E27FC236}">
                    <a16:creationId xmlns:a16="http://schemas.microsoft.com/office/drawing/2014/main" id="{C238516B-F194-734E-4BCA-95EB68E1B73C}"/>
                  </a:ext>
                </a:extLst>
              </p:cNvPr>
              <p:cNvSpPr/>
              <p:nvPr/>
            </p:nvSpPr>
            <p:spPr>
              <a:xfrm>
                <a:off x="7241975" y="2752175"/>
                <a:ext cx="30900" cy="68400"/>
              </a:xfrm>
              <a:prstGeom prst="ellipse">
                <a:avLst/>
              </a:prstGeom>
              <a:noFill/>
              <a:ln w="9525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55;p40">
                <a:extLst>
                  <a:ext uri="{FF2B5EF4-FFF2-40B4-BE49-F238E27FC236}">
                    <a16:creationId xmlns:a16="http://schemas.microsoft.com/office/drawing/2014/main" id="{B2C579A3-5899-538E-F3DB-7C671B6ED68C}"/>
                  </a:ext>
                </a:extLst>
              </p:cNvPr>
              <p:cNvSpPr/>
              <p:nvPr/>
            </p:nvSpPr>
            <p:spPr>
              <a:xfrm>
                <a:off x="7239000" y="2820575"/>
                <a:ext cx="30900" cy="68400"/>
              </a:xfrm>
              <a:prstGeom prst="ellipse">
                <a:avLst/>
              </a:prstGeom>
              <a:noFill/>
              <a:ln w="9525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56;p40">
                <a:extLst>
                  <a:ext uri="{FF2B5EF4-FFF2-40B4-BE49-F238E27FC236}">
                    <a16:creationId xmlns:a16="http://schemas.microsoft.com/office/drawing/2014/main" id="{976ADAC4-3CD0-CCE1-46B3-D10FA2C28CA7}"/>
                  </a:ext>
                </a:extLst>
              </p:cNvPr>
              <p:cNvSpPr/>
              <p:nvPr/>
            </p:nvSpPr>
            <p:spPr>
              <a:xfrm>
                <a:off x="7234225" y="2888975"/>
                <a:ext cx="30900" cy="68400"/>
              </a:xfrm>
              <a:prstGeom prst="ellipse">
                <a:avLst/>
              </a:prstGeom>
              <a:noFill/>
              <a:ln w="9525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57;p40">
                <a:extLst>
                  <a:ext uri="{FF2B5EF4-FFF2-40B4-BE49-F238E27FC236}">
                    <a16:creationId xmlns:a16="http://schemas.microsoft.com/office/drawing/2014/main" id="{6DD6D8BC-C5A2-9DB9-CA6C-8DC747A8272C}"/>
                  </a:ext>
                </a:extLst>
              </p:cNvPr>
              <p:cNvSpPr/>
              <p:nvPr/>
            </p:nvSpPr>
            <p:spPr>
              <a:xfrm>
                <a:off x="7216675" y="2919250"/>
                <a:ext cx="66000" cy="429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Google Shape;258;p40">
              <a:extLst>
                <a:ext uri="{FF2B5EF4-FFF2-40B4-BE49-F238E27FC236}">
                  <a16:creationId xmlns:a16="http://schemas.microsoft.com/office/drawing/2014/main" id="{4262177C-C46D-C9F2-FD9F-BFDCA82AE399}"/>
                </a:ext>
              </a:extLst>
            </p:cNvPr>
            <p:cNvSpPr/>
            <p:nvPr/>
          </p:nvSpPr>
          <p:spPr>
            <a:xfrm>
              <a:off x="7203924" y="1935951"/>
              <a:ext cx="259625" cy="813225"/>
            </a:xfrm>
            <a:custGeom>
              <a:avLst/>
              <a:gdLst/>
              <a:ahLst/>
              <a:cxnLst/>
              <a:rect l="l" t="t" r="r" b="b"/>
              <a:pathLst>
                <a:path w="10385" h="32529" extrusionOk="0">
                  <a:moveTo>
                    <a:pt x="2476" y="32529"/>
                  </a:moveTo>
                  <a:lnTo>
                    <a:pt x="1032" y="31635"/>
                  </a:lnTo>
                  <a:lnTo>
                    <a:pt x="206" y="28953"/>
                  </a:lnTo>
                  <a:lnTo>
                    <a:pt x="0" y="24277"/>
                  </a:lnTo>
                  <a:lnTo>
                    <a:pt x="550" y="18844"/>
                  </a:lnTo>
                  <a:lnTo>
                    <a:pt x="1857" y="12379"/>
                  </a:lnTo>
                  <a:lnTo>
                    <a:pt x="3164" y="7083"/>
                  </a:lnTo>
                  <a:lnTo>
                    <a:pt x="4745" y="3507"/>
                  </a:lnTo>
                  <a:lnTo>
                    <a:pt x="6190" y="894"/>
                  </a:lnTo>
                  <a:lnTo>
                    <a:pt x="7909" y="0"/>
                  </a:lnTo>
                  <a:lnTo>
                    <a:pt x="9078" y="137"/>
                  </a:lnTo>
                  <a:lnTo>
                    <a:pt x="9491" y="1650"/>
                  </a:lnTo>
                  <a:lnTo>
                    <a:pt x="9903" y="2613"/>
                  </a:lnTo>
                  <a:lnTo>
                    <a:pt x="10385" y="5914"/>
                  </a:lnTo>
                  <a:lnTo>
                    <a:pt x="10316" y="9697"/>
                  </a:lnTo>
                  <a:lnTo>
                    <a:pt x="9697" y="15267"/>
                  </a:lnTo>
                  <a:lnTo>
                    <a:pt x="8803" y="20700"/>
                  </a:lnTo>
                  <a:lnTo>
                    <a:pt x="7703" y="24070"/>
                  </a:lnTo>
                  <a:lnTo>
                    <a:pt x="6190" y="27234"/>
                  </a:lnTo>
                  <a:lnTo>
                    <a:pt x="4677" y="30397"/>
                  </a:lnTo>
                  <a:close/>
                </a:path>
              </a:pathLst>
            </a:custGeom>
            <a:noFill/>
            <a:ln w="9525" cap="flat" cmpd="sng">
              <a:solidFill>
                <a:srgbClr val="1155CC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28" name="Google Shape;259;p40">
              <a:extLst>
                <a:ext uri="{FF2B5EF4-FFF2-40B4-BE49-F238E27FC236}">
                  <a16:creationId xmlns:a16="http://schemas.microsoft.com/office/drawing/2014/main" id="{066D0DF3-CD1E-1062-1F3E-BD30F2571BFF}"/>
                </a:ext>
              </a:extLst>
            </p:cNvPr>
            <p:cNvGrpSpPr/>
            <p:nvPr/>
          </p:nvGrpSpPr>
          <p:grpSpPr>
            <a:xfrm rot="320505">
              <a:off x="7212620" y="2751755"/>
              <a:ext cx="66003" cy="230102"/>
              <a:chOff x="7216679" y="2752175"/>
              <a:chExt cx="66000" cy="230093"/>
            </a:xfrm>
          </p:grpSpPr>
          <p:sp>
            <p:nvSpPr>
              <p:cNvPr id="43" name="Google Shape;260;p40">
                <a:extLst>
                  <a:ext uri="{FF2B5EF4-FFF2-40B4-BE49-F238E27FC236}">
                    <a16:creationId xmlns:a16="http://schemas.microsoft.com/office/drawing/2014/main" id="{6EC6F48C-5F6C-C908-629C-189509621961}"/>
                  </a:ext>
                </a:extLst>
              </p:cNvPr>
              <p:cNvSpPr/>
              <p:nvPr/>
            </p:nvSpPr>
            <p:spPr>
              <a:xfrm>
                <a:off x="7241975" y="2752175"/>
                <a:ext cx="30900" cy="68400"/>
              </a:xfrm>
              <a:prstGeom prst="ellipse">
                <a:avLst/>
              </a:prstGeom>
              <a:noFill/>
              <a:ln w="9525" cap="flat" cmpd="sng">
                <a:solidFill>
                  <a:srgbClr val="1155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4"/>
                  </a:solidFill>
                </a:endParaRPr>
              </a:p>
            </p:txBody>
          </p:sp>
          <p:sp>
            <p:nvSpPr>
              <p:cNvPr id="44" name="Google Shape;261;p40">
                <a:extLst>
                  <a:ext uri="{FF2B5EF4-FFF2-40B4-BE49-F238E27FC236}">
                    <a16:creationId xmlns:a16="http://schemas.microsoft.com/office/drawing/2014/main" id="{66D3AD94-0803-AFEF-B756-757C2A83C69C}"/>
                  </a:ext>
                </a:extLst>
              </p:cNvPr>
              <p:cNvSpPr/>
              <p:nvPr/>
            </p:nvSpPr>
            <p:spPr>
              <a:xfrm>
                <a:off x="7239000" y="2820575"/>
                <a:ext cx="30900" cy="68400"/>
              </a:xfrm>
              <a:prstGeom prst="ellipse">
                <a:avLst/>
              </a:prstGeom>
              <a:noFill/>
              <a:ln w="9525" cap="flat" cmpd="sng">
                <a:solidFill>
                  <a:srgbClr val="1155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4"/>
                  </a:solidFill>
                </a:endParaRPr>
              </a:p>
            </p:txBody>
          </p:sp>
          <p:sp>
            <p:nvSpPr>
              <p:cNvPr id="45" name="Google Shape;262;p40">
                <a:extLst>
                  <a:ext uri="{FF2B5EF4-FFF2-40B4-BE49-F238E27FC236}">
                    <a16:creationId xmlns:a16="http://schemas.microsoft.com/office/drawing/2014/main" id="{F8A87407-75F9-4A2C-ED62-9A6625AC34D2}"/>
                  </a:ext>
                </a:extLst>
              </p:cNvPr>
              <p:cNvSpPr/>
              <p:nvPr/>
            </p:nvSpPr>
            <p:spPr>
              <a:xfrm>
                <a:off x="7234225" y="2888975"/>
                <a:ext cx="30900" cy="68400"/>
              </a:xfrm>
              <a:prstGeom prst="ellipse">
                <a:avLst/>
              </a:prstGeom>
              <a:noFill/>
              <a:ln w="9525" cap="flat" cmpd="sng">
                <a:solidFill>
                  <a:srgbClr val="1155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4"/>
                  </a:solidFill>
                </a:endParaRPr>
              </a:p>
            </p:txBody>
          </p:sp>
          <p:sp>
            <p:nvSpPr>
              <p:cNvPr id="46" name="Google Shape;263;p40">
                <a:extLst>
                  <a:ext uri="{FF2B5EF4-FFF2-40B4-BE49-F238E27FC236}">
                    <a16:creationId xmlns:a16="http://schemas.microsoft.com/office/drawing/2014/main" id="{DF9BFAEF-5DF7-0F03-3881-CDFA1818A4EE}"/>
                  </a:ext>
                </a:extLst>
              </p:cNvPr>
              <p:cNvSpPr/>
              <p:nvPr/>
            </p:nvSpPr>
            <p:spPr>
              <a:xfrm>
                <a:off x="7216679" y="2919268"/>
                <a:ext cx="66000" cy="63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29" name="Google Shape;264;p40">
              <a:extLst>
                <a:ext uri="{FF2B5EF4-FFF2-40B4-BE49-F238E27FC236}">
                  <a16:creationId xmlns:a16="http://schemas.microsoft.com/office/drawing/2014/main" id="{29A9B02C-6589-F268-8EB3-583B6501AEB0}"/>
                </a:ext>
              </a:extLst>
            </p:cNvPr>
            <p:cNvGrpSpPr/>
            <p:nvPr/>
          </p:nvGrpSpPr>
          <p:grpSpPr>
            <a:xfrm>
              <a:off x="5387024" y="2144626"/>
              <a:ext cx="1323900" cy="1154676"/>
              <a:chOff x="5387025" y="2144625"/>
              <a:chExt cx="1323900" cy="1154675"/>
            </a:xfrm>
          </p:grpSpPr>
          <p:sp>
            <p:nvSpPr>
              <p:cNvPr id="41" name="Google Shape;265;p40">
                <a:extLst>
                  <a:ext uri="{FF2B5EF4-FFF2-40B4-BE49-F238E27FC236}">
                    <a16:creationId xmlns:a16="http://schemas.microsoft.com/office/drawing/2014/main" id="{76C81CF2-FED0-CC44-FA9F-E9F2AC7BFF32}"/>
                  </a:ext>
                </a:extLst>
              </p:cNvPr>
              <p:cNvSpPr/>
              <p:nvPr/>
            </p:nvSpPr>
            <p:spPr>
              <a:xfrm>
                <a:off x="5387025" y="2144625"/>
                <a:ext cx="946500" cy="617025"/>
              </a:xfrm>
              <a:custGeom>
                <a:avLst/>
                <a:gdLst/>
                <a:ahLst/>
                <a:cxnLst/>
                <a:rect l="l" t="t" r="r" b="b"/>
                <a:pathLst>
                  <a:path w="37860" h="24681" extrusionOk="0">
                    <a:moveTo>
                      <a:pt x="0" y="24681"/>
                    </a:moveTo>
                    <a:lnTo>
                      <a:pt x="1018" y="24382"/>
                    </a:lnTo>
                    <a:lnTo>
                      <a:pt x="2156" y="23243"/>
                    </a:lnTo>
                    <a:lnTo>
                      <a:pt x="3175" y="22584"/>
                    </a:lnTo>
                    <a:lnTo>
                      <a:pt x="4253" y="22764"/>
                    </a:lnTo>
                    <a:lnTo>
                      <a:pt x="4852" y="23183"/>
                    </a:lnTo>
                    <a:lnTo>
                      <a:pt x="5451" y="23663"/>
                    </a:lnTo>
                    <a:lnTo>
                      <a:pt x="6230" y="24382"/>
                    </a:lnTo>
                    <a:lnTo>
                      <a:pt x="8087" y="24382"/>
                    </a:lnTo>
                    <a:lnTo>
                      <a:pt x="8746" y="23782"/>
                    </a:lnTo>
                    <a:lnTo>
                      <a:pt x="8446" y="22944"/>
                    </a:lnTo>
                    <a:lnTo>
                      <a:pt x="8027" y="21865"/>
                    </a:lnTo>
                    <a:lnTo>
                      <a:pt x="8027" y="20727"/>
                    </a:lnTo>
                    <a:lnTo>
                      <a:pt x="8327" y="19709"/>
                    </a:lnTo>
                    <a:lnTo>
                      <a:pt x="9105" y="19349"/>
                    </a:lnTo>
                    <a:lnTo>
                      <a:pt x="9824" y="19349"/>
                    </a:lnTo>
                    <a:lnTo>
                      <a:pt x="10902" y="19589"/>
                    </a:lnTo>
                    <a:lnTo>
                      <a:pt x="11561" y="20368"/>
                    </a:lnTo>
                    <a:lnTo>
                      <a:pt x="10902" y="21147"/>
                    </a:lnTo>
                    <a:lnTo>
                      <a:pt x="9405" y="21087"/>
                    </a:lnTo>
                    <a:lnTo>
                      <a:pt x="7787" y="20068"/>
                    </a:lnTo>
                    <a:lnTo>
                      <a:pt x="7668" y="18211"/>
                    </a:lnTo>
                    <a:lnTo>
                      <a:pt x="8027" y="16714"/>
                    </a:lnTo>
                    <a:lnTo>
                      <a:pt x="8446" y="15695"/>
                    </a:lnTo>
                    <a:lnTo>
                      <a:pt x="9405" y="14557"/>
                    </a:lnTo>
                    <a:lnTo>
                      <a:pt x="10723" y="14257"/>
                    </a:lnTo>
                    <a:lnTo>
                      <a:pt x="12041" y="14737"/>
                    </a:lnTo>
                    <a:lnTo>
                      <a:pt x="12520" y="15695"/>
                    </a:lnTo>
                    <a:lnTo>
                      <a:pt x="11741" y="16474"/>
                    </a:lnTo>
                    <a:lnTo>
                      <a:pt x="10244" y="15995"/>
                    </a:lnTo>
                    <a:lnTo>
                      <a:pt x="9644" y="15336"/>
                    </a:lnTo>
                    <a:lnTo>
                      <a:pt x="9345" y="14257"/>
                    </a:lnTo>
                    <a:lnTo>
                      <a:pt x="9525" y="12880"/>
                    </a:lnTo>
                    <a:lnTo>
                      <a:pt x="9824" y="11442"/>
                    </a:lnTo>
                    <a:lnTo>
                      <a:pt x="10843" y="10423"/>
                    </a:lnTo>
                    <a:lnTo>
                      <a:pt x="11741" y="9705"/>
                    </a:lnTo>
                    <a:lnTo>
                      <a:pt x="13059" y="9405"/>
                    </a:lnTo>
                    <a:lnTo>
                      <a:pt x="14197" y="9645"/>
                    </a:lnTo>
                    <a:lnTo>
                      <a:pt x="14856" y="10304"/>
                    </a:lnTo>
                    <a:lnTo>
                      <a:pt x="15216" y="11202"/>
                    </a:lnTo>
                    <a:lnTo>
                      <a:pt x="15036" y="11921"/>
                    </a:lnTo>
                    <a:lnTo>
                      <a:pt x="13898" y="11861"/>
                    </a:lnTo>
                    <a:lnTo>
                      <a:pt x="12580" y="11082"/>
                    </a:lnTo>
                    <a:lnTo>
                      <a:pt x="12220" y="10124"/>
                    </a:lnTo>
                    <a:lnTo>
                      <a:pt x="12280" y="8746"/>
                    </a:lnTo>
                    <a:lnTo>
                      <a:pt x="12879" y="7368"/>
                    </a:lnTo>
                    <a:lnTo>
                      <a:pt x="13718" y="6410"/>
                    </a:lnTo>
                    <a:lnTo>
                      <a:pt x="14976" y="5631"/>
                    </a:lnTo>
                    <a:lnTo>
                      <a:pt x="16114" y="5152"/>
                    </a:lnTo>
                    <a:lnTo>
                      <a:pt x="16953" y="4912"/>
                    </a:lnTo>
                    <a:lnTo>
                      <a:pt x="17852" y="4912"/>
                    </a:lnTo>
                    <a:lnTo>
                      <a:pt x="18630" y="5272"/>
                    </a:lnTo>
                    <a:lnTo>
                      <a:pt x="19169" y="6410"/>
                    </a:lnTo>
                    <a:lnTo>
                      <a:pt x="19229" y="7189"/>
                    </a:lnTo>
                    <a:lnTo>
                      <a:pt x="18690" y="7788"/>
                    </a:lnTo>
                    <a:lnTo>
                      <a:pt x="17672" y="7548"/>
                    </a:lnTo>
                    <a:lnTo>
                      <a:pt x="17073" y="6470"/>
                    </a:lnTo>
                    <a:lnTo>
                      <a:pt x="16893" y="5212"/>
                    </a:lnTo>
                    <a:lnTo>
                      <a:pt x="17372" y="4073"/>
                    </a:lnTo>
                    <a:lnTo>
                      <a:pt x="18151" y="3295"/>
                    </a:lnTo>
                    <a:lnTo>
                      <a:pt x="19649" y="2456"/>
                    </a:lnTo>
                    <a:lnTo>
                      <a:pt x="20847" y="2037"/>
                    </a:lnTo>
                    <a:lnTo>
                      <a:pt x="21925" y="2037"/>
                    </a:lnTo>
                    <a:lnTo>
                      <a:pt x="22704" y="2276"/>
                    </a:lnTo>
                    <a:lnTo>
                      <a:pt x="23423" y="2875"/>
                    </a:lnTo>
                    <a:lnTo>
                      <a:pt x="23782" y="4133"/>
                    </a:lnTo>
                    <a:lnTo>
                      <a:pt x="23483" y="5152"/>
                    </a:lnTo>
                    <a:lnTo>
                      <a:pt x="22524" y="5332"/>
                    </a:lnTo>
                    <a:lnTo>
                      <a:pt x="21865" y="4613"/>
                    </a:lnTo>
                    <a:lnTo>
                      <a:pt x="21686" y="3474"/>
                    </a:lnTo>
                    <a:lnTo>
                      <a:pt x="21686" y="2157"/>
                    </a:lnTo>
                    <a:lnTo>
                      <a:pt x="22464" y="1378"/>
                    </a:lnTo>
                    <a:lnTo>
                      <a:pt x="24321" y="659"/>
                    </a:lnTo>
                    <a:lnTo>
                      <a:pt x="25819" y="299"/>
                    </a:lnTo>
                    <a:lnTo>
                      <a:pt x="27676" y="479"/>
                    </a:lnTo>
                    <a:lnTo>
                      <a:pt x="28754" y="1258"/>
                    </a:lnTo>
                    <a:lnTo>
                      <a:pt x="29234" y="2336"/>
                    </a:lnTo>
                    <a:lnTo>
                      <a:pt x="29234" y="3474"/>
                    </a:lnTo>
                    <a:lnTo>
                      <a:pt x="28874" y="4073"/>
                    </a:lnTo>
                    <a:lnTo>
                      <a:pt x="27796" y="4373"/>
                    </a:lnTo>
                    <a:lnTo>
                      <a:pt x="27137" y="3295"/>
                    </a:lnTo>
                    <a:lnTo>
                      <a:pt x="27137" y="2157"/>
                    </a:lnTo>
                    <a:lnTo>
                      <a:pt x="27377" y="1018"/>
                    </a:lnTo>
                    <a:lnTo>
                      <a:pt x="28095" y="539"/>
                    </a:lnTo>
                    <a:lnTo>
                      <a:pt x="29353" y="0"/>
                    </a:lnTo>
                    <a:lnTo>
                      <a:pt x="30552" y="0"/>
                    </a:lnTo>
                    <a:lnTo>
                      <a:pt x="32109" y="180"/>
                    </a:lnTo>
                    <a:lnTo>
                      <a:pt x="33068" y="539"/>
                    </a:lnTo>
                    <a:lnTo>
                      <a:pt x="33667" y="1138"/>
                    </a:lnTo>
                    <a:lnTo>
                      <a:pt x="34086" y="1857"/>
                    </a:lnTo>
                    <a:lnTo>
                      <a:pt x="34086" y="2756"/>
                    </a:lnTo>
                    <a:lnTo>
                      <a:pt x="34086" y="3714"/>
                    </a:lnTo>
                    <a:lnTo>
                      <a:pt x="33427" y="4193"/>
                    </a:lnTo>
                    <a:lnTo>
                      <a:pt x="32648" y="4433"/>
                    </a:lnTo>
                    <a:lnTo>
                      <a:pt x="31989" y="3175"/>
                    </a:lnTo>
                    <a:lnTo>
                      <a:pt x="32229" y="1737"/>
                    </a:lnTo>
                    <a:lnTo>
                      <a:pt x="32888" y="1138"/>
                    </a:lnTo>
                    <a:lnTo>
                      <a:pt x="33906" y="539"/>
                    </a:lnTo>
                    <a:lnTo>
                      <a:pt x="34805" y="479"/>
                    </a:lnTo>
                    <a:lnTo>
                      <a:pt x="35883" y="479"/>
                    </a:lnTo>
                    <a:lnTo>
                      <a:pt x="36961" y="1018"/>
                    </a:lnTo>
                    <a:lnTo>
                      <a:pt x="37860" y="1617"/>
                    </a:lnTo>
                  </a:path>
                </a:pathLst>
              </a:custGeom>
              <a:noFill/>
              <a:ln w="9525" cap="flat" cmpd="sng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2" name="Google Shape;266;p40">
                <a:extLst>
                  <a:ext uri="{FF2B5EF4-FFF2-40B4-BE49-F238E27FC236}">
                    <a16:creationId xmlns:a16="http://schemas.microsoft.com/office/drawing/2014/main" id="{94F1254B-5525-C2D6-96DD-2C49FB64B08B}"/>
                  </a:ext>
                </a:extLst>
              </p:cNvPr>
              <p:cNvSpPr/>
              <p:nvPr/>
            </p:nvSpPr>
            <p:spPr>
              <a:xfrm>
                <a:off x="5393000" y="2185050"/>
                <a:ext cx="1317925" cy="1114250"/>
              </a:xfrm>
              <a:custGeom>
                <a:avLst/>
                <a:gdLst/>
                <a:ahLst/>
                <a:cxnLst/>
                <a:rect l="l" t="t" r="r" b="b"/>
                <a:pathLst>
                  <a:path w="52717" h="44570" extrusionOk="0">
                    <a:moveTo>
                      <a:pt x="37621" y="0"/>
                    </a:moveTo>
                    <a:lnTo>
                      <a:pt x="38520" y="959"/>
                    </a:lnTo>
                    <a:lnTo>
                      <a:pt x="38819" y="1798"/>
                    </a:lnTo>
                    <a:lnTo>
                      <a:pt x="38460" y="2996"/>
                    </a:lnTo>
                    <a:lnTo>
                      <a:pt x="37561" y="3894"/>
                    </a:lnTo>
                    <a:lnTo>
                      <a:pt x="36663" y="3954"/>
                    </a:lnTo>
                    <a:lnTo>
                      <a:pt x="36603" y="2576"/>
                    </a:lnTo>
                    <a:lnTo>
                      <a:pt x="37202" y="1079"/>
                    </a:lnTo>
                    <a:lnTo>
                      <a:pt x="38460" y="719"/>
                    </a:lnTo>
                    <a:lnTo>
                      <a:pt x="39478" y="839"/>
                    </a:lnTo>
                    <a:lnTo>
                      <a:pt x="40856" y="1139"/>
                    </a:lnTo>
                    <a:lnTo>
                      <a:pt x="41515" y="1498"/>
                    </a:lnTo>
                    <a:lnTo>
                      <a:pt x="42413" y="2516"/>
                    </a:lnTo>
                    <a:lnTo>
                      <a:pt x="43252" y="3115"/>
                    </a:lnTo>
                    <a:lnTo>
                      <a:pt x="43612" y="4853"/>
                    </a:lnTo>
                    <a:lnTo>
                      <a:pt x="43013" y="6290"/>
                    </a:lnTo>
                    <a:lnTo>
                      <a:pt x="41874" y="6710"/>
                    </a:lnTo>
                    <a:lnTo>
                      <a:pt x="41215" y="6710"/>
                    </a:lnTo>
                    <a:lnTo>
                      <a:pt x="40916" y="5811"/>
                    </a:lnTo>
                    <a:lnTo>
                      <a:pt x="41395" y="4913"/>
                    </a:lnTo>
                    <a:lnTo>
                      <a:pt x="42354" y="4134"/>
                    </a:lnTo>
                    <a:lnTo>
                      <a:pt x="44271" y="4194"/>
                    </a:lnTo>
                    <a:lnTo>
                      <a:pt x="45469" y="4973"/>
                    </a:lnTo>
                    <a:lnTo>
                      <a:pt x="46427" y="5931"/>
                    </a:lnTo>
                    <a:lnTo>
                      <a:pt x="47386" y="7189"/>
                    </a:lnTo>
                    <a:lnTo>
                      <a:pt x="47625" y="8447"/>
                    </a:lnTo>
                    <a:lnTo>
                      <a:pt x="47326" y="9465"/>
                    </a:lnTo>
                    <a:lnTo>
                      <a:pt x="46487" y="10184"/>
                    </a:lnTo>
                    <a:lnTo>
                      <a:pt x="45529" y="10424"/>
                    </a:lnTo>
                    <a:lnTo>
                      <a:pt x="44630" y="10244"/>
                    </a:lnTo>
                    <a:lnTo>
                      <a:pt x="44750" y="8926"/>
                    </a:lnTo>
                    <a:lnTo>
                      <a:pt x="45648" y="8447"/>
                    </a:lnTo>
                    <a:lnTo>
                      <a:pt x="46607" y="8267"/>
                    </a:lnTo>
                    <a:lnTo>
                      <a:pt x="47925" y="8447"/>
                    </a:lnTo>
                    <a:lnTo>
                      <a:pt x="48704" y="9046"/>
                    </a:lnTo>
                    <a:lnTo>
                      <a:pt x="49422" y="10124"/>
                    </a:lnTo>
                    <a:lnTo>
                      <a:pt x="50321" y="10903"/>
                    </a:lnTo>
                    <a:lnTo>
                      <a:pt x="50501" y="12341"/>
                    </a:lnTo>
                    <a:lnTo>
                      <a:pt x="50740" y="13599"/>
                    </a:lnTo>
                    <a:lnTo>
                      <a:pt x="50381" y="14617"/>
                    </a:lnTo>
                    <a:lnTo>
                      <a:pt x="49482" y="15216"/>
                    </a:lnTo>
                    <a:lnTo>
                      <a:pt x="48464" y="15396"/>
                    </a:lnTo>
                    <a:lnTo>
                      <a:pt x="47086" y="15097"/>
                    </a:lnTo>
                    <a:lnTo>
                      <a:pt x="47206" y="14258"/>
                    </a:lnTo>
                    <a:lnTo>
                      <a:pt x="47925" y="13839"/>
                    </a:lnTo>
                    <a:lnTo>
                      <a:pt x="49183" y="13479"/>
                    </a:lnTo>
                    <a:lnTo>
                      <a:pt x="50201" y="13779"/>
                    </a:lnTo>
                    <a:lnTo>
                      <a:pt x="51160" y="14498"/>
                    </a:lnTo>
                    <a:lnTo>
                      <a:pt x="51399" y="15456"/>
                    </a:lnTo>
                    <a:lnTo>
                      <a:pt x="51938" y="16894"/>
                    </a:lnTo>
                    <a:lnTo>
                      <a:pt x="52178" y="18272"/>
                    </a:lnTo>
                    <a:lnTo>
                      <a:pt x="51879" y="19470"/>
                    </a:lnTo>
                    <a:lnTo>
                      <a:pt x="51220" y="20488"/>
                    </a:lnTo>
                    <a:lnTo>
                      <a:pt x="49842" y="21087"/>
                    </a:lnTo>
                    <a:lnTo>
                      <a:pt x="48404" y="20428"/>
                    </a:lnTo>
                    <a:lnTo>
                      <a:pt x="48344" y="19410"/>
                    </a:lnTo>
                    <a:lnTo>
                      <a:pt x="49422" y="19170"/>
                    </a:lnTo>
                    <a:lnTo>
                      <a:pt x="50381" y="18990"/>
                    </a:lnTo>
                    <a:lnTo>
                      <a:pt x="51639" y="19530"/>
                    </a:lnTo>
                    <a:lnTo>
                      <a:pt x="52238" y="20728"/>
                    </a:lnTo>
                    <a:lnTo>
                      <a:pt x="52657" y="22225"/>
                    </a:lnTo>
                    <a:lnTo>
                      <a:pt x="52717" y="24082"/>
                    </a:lnTo>
                    <a:lnTo>
                      <a:pt x="52478" y="25161"/>
                    </a:lnTo>
                    <a:lnTo>
                      <a:pt x="51879" y="26239"/>
                    </a:lnTo>
                    <a:lnTo>
                      <a:pt x="50740" y="27437"/>
                    </a:lnTo>
                    <a:lnTo>
                      <a:pt x="49123" y="27557"/>
                    </a:lnTo>
                    <a:lnTo>
                      <a:pt x="47685" y="26958"/>
                    </a:lnTo>
                    <a:lnTo>
                      <a:pt x="47505" y="26359"/>
                    </a:lnTo>
                    <a:lnTo>
                      <a:pt x="47985" y="25820"/>
                    </a:lnTo>
                    <a:lnTo>
                      <a:pt x="49662" y="25999"/>
                    </a:lnTo>
                    <a:lnTo>
                      <a:pt x="50800" y="26479"/>
                    </a:lnTo>
                    <a:lnTo>
                      <a:pt x="51100" y="27856"/>
                    </a:lnTo>
                    <a:lnTo>
                      <a:pt x="51040" y="29654"/>
                    </a:lnTo>
                    <a:lnTo>
                      <a:pt x="50201" y="31631"/>
                    </a:lnTo>
                    <a:lnTo>
                      <a:pt x="49542" y="32709"/>
                    </a:lnTo>
                    <a:lnTo>
                      <a:pt x="48284" y="33428"/>
                    </a:lnTo>
                    <a:lnTo>
                      <a:pt x="46667" y="33787"/>
                    </a:lnTo>
                    <a:lnTo>
                      <a:pt x="45229" y="32709"/>
                    </a:lnTo>
                    <a:lnTo>
                      <a:pt x="45109" y="31511"/>
                    </a:lnTo>
                    <a:lnTo>
                      <a:pt x="46247" y="31331"/>
                    </a:lnTo>
                    <a:lnTo>
                      <a:pt x="47206" y="31870"/>
                    </a:lnTo>
                    <a:lnTo>
                      <a:pt x="47805" y="32349"/>
                    </a:lnTo>
                    <a:lnTo>
                      <a:pt x="48404" y="33488"/>
                    </a:lnTo>
                    <a:lnTo>
                      <a:pt x="48224" y="34626"/>
                    </a:lnTo>
                    <a:lnTo>
                      <a:pt x="47745" y="36423"/>
                    </a:lnTo>
                    <a:lnTo>
                      <a:pt x="47146" y="37681"/>
                    </a:lnTo>
                    <a:lnTo>
                      <a:pt x="46188" y="38520"/>
                    </a:lnTo>
                    <a:lnTo>
                      <a:pt x="44870" y="39059"/>
                    </a:lnTo>
                    <a:lnTo>
                      <a:pt x="43552" y="39298"/>
                    </a:lnTo>
                    <a:lnTo>
                      <a:pt x="41874" y="39298"/>
                    </a:lnTo>
                    <a:lnTo>
                      <a:pt x="41215" y="38460"/>
                    </a:lnTo>
                    <a:lnTo>
                      <a:pt x="40556" y="36842"/>
                    </a:lnTo>
                    <a:lnTo>
                      <a:pt x="41635" y="36483"/>
                    </a:lnTo>
                    <a:lnTo>
                      <a:pt x="42773" y="37262"/>
                    </a:lnTo>
                    <a:lnTo>
                      <a:pt x="42773" y="38699"/>
                    </a:lnTo>
                    <a:lnTo>
                      <a:pt x="42473" y="40497"/>
                    </a:lnTo>
                    <a:lnTo>
                      <a:pt x="41036" y="42234"/>
                    </a:lnTo>
                    <a:lnTo>
                      <a:pt x="39778" y="42833"/>
                    </a:lnTo>
                    <a:lnTo>
                      <a:pt x="37921" y="43132"/>
                    </a:lnTo>
                    <a:lnTo>
                      <a:pt x="36063" y="42234"/>
                    </a:lnTo>
                    <a:lnTo>
                      <a:pt x="35165" y="40437"/>
                    </a:lnTo>
                    <a:lnTo>
                      <a:pt x="35285" y="39298"/>
                    </a:lnTo>
                    <a:lnTo>
                      <a:pt x="35884" y="39059"/>
                    </a:lnTo>
                    <a:lnTo>
                      <a:pt x="36722" y="40017"/>
                    </a:lnTo>
                    <a:lnTo>
                      <a:pt x="37082" y="40976"/>
                    </a:lnTo>
                    <a:lnTo>
                      <a:pt x="37082" y="41934"/>
                    </a:lnTo>
                    <a:lnTo>
                      <a:pt x="36183" y="43013"/>
                    </a:lnTo>
                    <a:lnTo>
                      <a:pt x="34746" y="44271"/>
                    </a:lnTo>
                    <a:lnTo>
                      <a:pt x="33068" y="44570"/>
                    </a:lnTo>
                    <a:lnTo>
                      <a:pt x="31271" y="44570"/>
                    </a:lnTo>
                    <a:lnTo>
                      <a:pt x="30313" y="43731"/>
                    </a:lnTo>
                    <a:lnTo>
                      <a:pt x="28995" y="42533"/>
                    </a:lnTo>
                    <a:lnTo>
                      <a:pt x="28935" y="40856"/>
                    </a:lnTo>
                    <a:lnTo>
                      <a:pt x="29534" y="40257"/>
                    </a:lnTo>
                    <a:lnTo>
                      <a:pt x="30492" y="40856"/>
                    </a:lnTo>
                    <a:lnTo>
                      <a:pt x="30492" y="41755"/>
                    </a:lnTo>
                    <a:lnTo>
                      <a:pt x="30313" y="42953"/>
                    </a:lnTo>
                    <a:lnTo>
                      <a:pt x="29234" y="43851"/>
                    </a:lnTo>
                    <a:lnTo>
                      <a:pt x="27018" y="44390"/>
                    </a:lnTo>
                    <a:lnTo>
                      <a:pt x="25041" y="44091"/>
                    </a:lnTo>
                    <a:lnTo>
                      <a:pt x="23843" y="43372"/>
                    </a:lnTo>
                    <a:lnTo>
                      <a:pt x="22585" y="42473"/>
                    </a:lnTo>
                    <a:lnTo>
                      <a:pt x="22405" y="40976"/>
                    </a:lnTo>
                    <a:lnTo>
                      <a:pt x="23124" y="39418"/>
                    </a:lnTo>
                    <a:lnTo>
                      <a:pt x="24202" y="39059"/>
                    </a:lnTo>
                    <a:lnTo>
                      <a:pt x="24502" y="40197"/>
                    </a:lnTo>
                    <a:lnTo>
                      <a:pt x="24322" y="41575"/>
                    </a:lnTo>
                    <a:lnTo>
                      <a:pt x="23543" y="42354"/>
                    </a:lnTo>
                    <a:lnTo>
                      <a:pt x="21746" y="42773"/>
                    </a:lnTo>
                    <a:lnTo>
                      <a:pt x="20129" y="42354"/>
                    </a:lnTo>
                    <a:lnTo>
                      <a:pt x="18751" y="41575"/>
                    </a:lnTo>
                    <a:lnTo>
                      <a:pt x="18152" y="40377"/>
                    </a:lnTo>
                    <a:lnTo>
                      <a:pt x="17672" y="38939"/>
                    </a:lnTo>
                    <a:lnTo>
                      <a:pt x="18152" y="37921"/>
                    </a:lnTo>
                    <a:lnTo>
                      <a:pt x="19170" y="37262"/>
                    </a:lnTo>
                    <a:lnTo>
                      <a:pt x="20129" y="37981"/>
                    </a:lnTo>
                    <a:lnTo>
                      <a:pt x="19709" y="39059"/>
                    </a:lnTo>
                    <a:lnTo>
                      <a:pt x="18871" y="39838"/>
                    </a:lnTo>
                    <a:lnTo>
                      <a:pt x="16834" y="40017"/>
                    </a:lnTo>
                    <a:lnTo>
                      <a:pt x="14318" y="38580"/>
                    </a:lnTo>
                    <a:lnTo>
                      <a:pt x="13958" y="37441"/>
                    </a:lnTo>
                    <a:lnTo>
                      <a:pt x="13419" y="36363"/>
                    </a:lnTo>
                    <a:lnTo>
                      <a:pt x="13479" y="35165"/>
                    </a:lnTo>
                    <a:lnTo>
                      <a:pt x="14557" y="34147"/>
                    </a:lnTo>
                    <a:lnTo>
                      <a:pt x="15755" y="33907"/>
                    </a:lnTo>
                    <a:lnTo>
                      <a:pt x="16295" y="35045"/>
                    </a:lnTo>
                    <a:lnTo>
                      <a:pt x="15456" y="35764"/>
                    </a:lnTo>
                    <a:lnTo>
                      <a:pt x="14677" y="36363"/>
                    </a:lnTo>
                    <a:lnTo>
                      <a:pt x="13539" y="36603"/>
                    </a:lnTo>
                    <a:lnTo>
                      <a:pt x="11981" y="36303"/>
                    </a:lnTo>
                    <a:lnTo>
                      <a:pt x="11322" y="35345"/>
                    </a:lnTo>
                    <a:lnTo>
                      <a:pt x="10843" y="34686"/>
                    </a:lnTo>
                    <a:lnTo>
                      <a:pt x="10005" y="33847"/>
                    </a:lnTo>
                    <a:lnTo>
                      <a:pt x="9885" y="31990"/>
                    </a:lnTo>
                    <a:lnTo>
                      <a:pt x="9645" y="30552"/>
                    </a:lnTo>
                    <a:lnTo>
                      <a:pt x="10124" y="29773"/>
                    </a:lnTo>
                    <a:lnTo>
                      <a:pt x="10903" y="29234"/>
                    </a:lnTo>
                    <a:lnTo>
                      <a:pt x="12161" y="28935"/>
                    </a:lnTo>
                    <a:lnTo>
                      <a:pt x="12880" y="29174"/>
                    </a:lnTo>
                    <a:lnTo>
                      <a:pt x="12640" y="30552"/>
                    </a:lnTo>
                    <a:lnTo>
                      <a:pt x="11742" y="30852"/>
                    </a:lnTo>
                    <a:lnTo>
                      <a:pt x="10663" y="30912"/>
                    </a:lnTo>
                    <a:lnTo>
                      <a:pt x="10005" y="30912"/>
                    </a:lnTo>
                    <a:lnTo>
                      <a:pt x="8747" y="30133"/>
                    </a:lnTo>
                    <a:lnTo>
                      <a:pt x="8028" y="28815"/>
                    </a:lnTo>
                    <a:lnTo>
                      <a:pt x="7548" y="27677"/>
                    </a:lnTo>
                    <a:lnTo>
                      <a:pt x="7548" y="26239"/>
                    </a:lnTo>
                    <a:lnTo>
                      <a:pt x="7848" y="25520"/>
                    </a:lnTo>
                    <a:lnTo>
                      <a:pt x="8627" y="25221"/>
                    </a:lnTo>
                    <a:lnTo>
                      <a:pt x="9465" y="25999"/>
                    </a:lnTo>
                    <a:lnTo>
                      <a:pt x="10064" y="27257"/>
                    </a:lnTo>
                    <a:lnTo>
                      <a:pt x="10663" y="28456"/>
                    </a:lnTo>
                    <a:lnTo>
                      <a:pt x="11442" y="30013"/>
                    </a:lnTo>
                    <a:lnTo>
                      <a:pt x="12461" y="31870"/>
                    </a:lnTo>
                    <a:lnTo>
                      <a:pt x="13060" y="32889"/>
                    </a:lnTo>
                    <a:lnTo>
                      <a:pt x="14078" y="34506"/>
                    </a:lnTo>
                    <a:lnTo>
                      <a:pt x="15336" y="35824"/>
                    </a:lnTo>
                    <a:lnTo>
                      <a:pt x="17013" y="37322"/>
                    </a:lnTo>
                    <a:lnTo>
                      <a:pt x="18152" y="38040"/>
                    </a:lnTo>
                    <a:lnTo>
                      <a:pt x="19170" y="38819"/>
                    </a:lnTo>
                    <a:lnTo>
                      <a:pt x="20728" y="39718"/>
                    </a:lnTo>
                    <a:lnTo>
                      <a:pt x="22105" y="40317"/>
                    </a:lnTo>
                    <a:lnTo>
                      <a:pt x="23363" y="40676"/>
                    </a:lnTo>
                    <a:lnTo>
                      <a:pt x="24202" y="41156"/>
                    </a:lnTo>
                    <a:lnTo>
                      <a:pt x="25700" y="41515"/>
                    </a:lnTo>
                    <a:lnTo>
                      <a:pt x="27317" y="41874"/>
                    </a:lnTo>
                    <a:lnTo>
                      <a:pt x="28995" y="41934"/>
                    </a:lnTo>
                    <a:lnTo>
                      <a:pt x="30492" y="41934"/>
                    </a:lnTo>
                    <a:lnTo>
                      <a:pt x="32769" y="41755"/>
                    </a:lnTo>
                    <a:lnTo>
                      <a:pt x="34147" y="41455"/>
                    </a:lnTo>
                    <a:lnTo>
                      <a:pt x="35884" y="40976"/>
                    </a:lnTo>
                    <a:lnTo>
                      <a:pt x="37741" y="40497"/>
                    </a:lnTo>
                    <a:lnTo>
                      <a:pt x="39418" y="39838"/>
                    </a:lnTo>
                    <a:lnTo>
                      <a:pt x="40736" y="38759"/>
                    </a:lnTo>
                    <a:lnTo>
                      <a:pt x="41575" y="37921"/>
                    </a:lnTo>
                    <a:lnTo>
                      <a:pt x="42953" y="36842"/>
                    </a:lnTo>
                    <a:lnTo>
                      <a:pt x="44570" y="35345"/>
                    </a:lnTo>
                    <a:lnTo>
                      <a:pt x="45529" y="34326"/>
                    </a:lnTo>
                    <a:lnTo>
                      <a:pt x="46247" y="32948"/>
                    </a:lnTo>
                    <a:lnTo>
                      <a:pt x="47026" y="32050"/>
                    </a:lnTo>
                    <a:lnTo>
                      <a:pt x="47625" y="30912"/>
                    </a:lnTo>
                    <a:lnTo>
                      <a:pt x="48524" y="29474"/>
                    </a:lnTo>
                    <a:lnTo>
                      <a:pt x="49003" y="28396"/>
                    </a:lnTo>
                    <a:lnTo>
                      <a:pt x="49363" y="26718"/>
                    </a:lnTo>
                    <a:lnTo>
                      <a:pt x="49662" y="25041"/>
                    </a:lnTo>
                    <a:lnTo>
                      <a:pt x="49782" y="23843"/>
                    </a:lnTo>
                    <a:lnTo>
                      <a:pt x="50141" y="22405"/>
                    </a:lnTo>
                    <a:lnTo>
                      <a:pt x="50141" y="20907"/>
                    </a:lnTo>
                    <a:lnTo>
                      <a:pt x="49902" y="17972"/>
                    </a:lnTo>
                    <a:lnTo>
                      <a:pt x="49363" y="16474"/>
                    </a:lnTo>
                    <a:lnTo>
                      <a:pt x="48823" y="14378"/>
                    </a:lnTo>
                    <a:lnTo>
                      <a:pt x="48404" y="13180"/>
                    </a:lnTo>
                    <a:lnTo>
                      <a:pt x="47625" y="11802"/>
                    </a:lnTo>
                    <a:lnTo>
                      <a:pt x="46906" y="10723"/>
                    </a:lnTo>
                    <a:lnTo>
                      <a:pt x="45828" y="9286"/>
                    </a:lnTo>
                    <a:lnTo>
                      <a:pt x="44570" y="7548"/>
                    </a:lnTo>
                    <a:lnTo>
                      <a:pt x="43552" y="6410"/>
                    </a:lnTo>
                    <a:lnTo>
                      <a:pt x="42174" y="5212"/>
                    </a:lnTo>
                    <a:lnTo>
                      <a:pt x="40497" y="4194"/>
                    </a:lnTo>
                    <a:lnTo>
                      <a:pt x="38819" y="3115"/>
                    </a:lnTo>
                    <a:lnTo>
                      <a:pt x="37381" y="2397"/>
                    </a:lnTo>
                    <a:lnTo>
                      <a:pt x="35704" y="1917"/>
                    </a:lnTo>
                    <a:lnTo>
                      <a:pt x="34506" y="1438"/>
                    </a:lnTo>
                    <a:lnTo>
                      <a:pt x="32649" y="1079"/>
                    </a:lnTo>
                    <a:lnTo>
                      <a:pt x="30133" y="1079"/>
                    </a:lnTo>
                    <a:lnTo>
                      <a:pt x="27797" y="1079"/>
                    </a:lnTo>
                    <a:lnTo>
                      <a:pt x="25880" y="1438"/>
                    </a:lnTo>
                    <a:lnTo>
                      <a:pt x="24022" y="1917"/>
                    </a:lnTo>
                    <a:lnTo>
                      <a:pt x="22525" y="2397"/>
                    </a:lnTo>
                    <a:lnTo>
                      <a:pt x="20728" y="3056"/>
                    </a:lnTo>
                    <a:lnTo>
                      <a:pt x="18990" y="3894"/>
                    </a:lnTo>
                    <a:lnTo>
                      <a:pt x="17852" y="4733"/>
                    </a:lnTo>
                    <a:lnTo>
                      <a:pt x="16474" y="5691"/>
                    </a:lnTo>
                    <a:lnTo>
                      <a:pt x="15396" y="6770"/>
                    </a:lnTo>
                    <a:lnTo>
                      <a:pt x="14497" y="7608"/>
                    </a:lnTo>
                    <a:lnTo>
                      <a:pt x="13838" y="8747"/>
                    </a:lnTo>
                    <a:lnTo>
                      <a:pt x="12700" y="9705"/>
                    </a:lnTo>
                    <a:lnTo>
                      <a:pt x="12101" y="10963"/>
                    </a:lnTo>
                    <a:lnTo>
                      <a:pt x="10903" y="13359"/>
                    </a:lnTo>
                    <a:lnTo>
                      <a:pt x="10364" y="15037"/>
                    </a:lnTo>
                    <a:lnTo>
                      <a:pt x="9825" y="16654"/>
                    </a:lnTo>
                    <a:lnTo>
                      <a:pt x="9705" y="18391"/>
                    </a:lnTo>
                    <a:lnTo>
                      <a:pt x="9525" y="19769"/>
                    </a:lnTo>
                    <a:lnTo>
                      <a:pt x="9226" y="20488"/>
                    </a:lnTo>
                    <a:lnTo>
                      <a:pt x="8507" y="21087"/>
                    </a:lnTo>
                    <a:lnTo>
                      <a:pt x="7488" y="21027"/>
                    </a:lnTo>
                    <a:lnTo>
                      <a:pt x="6410" y="20967"/>
                    </a:lnTo>
                    <a:lnTo>
                      <a:pt x="5631" y="21506"/>
                    </a:lnTo>
                    <a:lnTo>
                      <a:pt x="4673" y="22405"/>
                    </a:lnTo>
                    <a:lnTo>
                      <a:pt x="3355" y="22824"/>
                    </a:lnTo>
                    <a:lnTo>
                      <a:pt x="2456" y="22944"/>
                    </a:lnTo>
                    <a:lnTo>
                      <a:pt x="1977" y="22525"/>
                    </a:lnTo>
                    <a:lnTo>
                      <a:pt x="1019" y="21267"/>
                    </a:lnTo>
                    <a:lnTo>
                      <a:pt x="0" y="20967"/>
                    </a:lnTo>
                  </a:path>
                </a:pathLst>
              </a:custGeom>
              <a:noFill/>
              <a:ln w="9525" cap="flat" cmpd="sng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30" name="Google Shape;267;p40">
              <a:extLst>
                <a:ext uri="{FF2B5EF4-FFF2-40B4-BE49-F238E27FC236}">
                  <a16:creationId xmlns:a16="http://schemas.microsoft.com/office/drawing/2014/main" id="{14736BD8-8ADF-81AB-920B-0DDC788A237C}"/>
                </a:ext>
              </a:extLst>
            </p:cNvPr>
            <p:cNvSpPr/>
            <p:nvPr/>
          </p:nvSpPr>
          <p:spPr>
            <a:xfrm>
              <a:off x="7929125" y="2309776"/>
              <a:ext cx="151675" cy="143925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Google Shape;268;p40">
              <a:extLst>
                <a:ext uri="{FF2B5EF4-FFF2-40B4-BE49-F238E27FC236}">
                  <a16:creationId xmlns:a16="http://schemas.microsoft.com/office/drawing/2014/main" id="{1D7D8D4A-DDA0-994B-1424-290C47805FF7}"/>
                </a:ext>
              </a:extLst>
            </p:cNvPr>
            <p:cNvSpPr/>
            <p:nvPr/>
          </p:nvSpPr>
          <p:spPr>
            <a:xfrm rot="2700000">
              <a:off x="8147298" y="2415876"/>
              <a:ext cx="151674" cy="143924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" name="Google Shape;269;p40">
              <a:extLst>
                <a:ext uri="{FF2B5EF4-FFF2-40B4-BE49-F238E27FC236}">
                  <a16:creationId xmlns:a16="http://schemas.microsoft.com/office/drawing/2014/main" id="{B779A8AB-0ACC-A8F8-41EB-F4D16E8C4635}"/>
                </a:ext>
              </a:extLst>
            </p:cNvPr>
            <p:cNvSpPr/>
            <p:nvPr/>
          </p:nvSpPr>
          <p:spPr>
            <a:xfrm rot="5400000">
              <a:off x="8233926" y="2631628"/>
              <a:ext cx="151675" cy="143925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" name="Google Shape;270;p40">
              <a:extLst>
                <a:ext uri="{FF2B5EF4-FFF2-40B4-BE49-F238E27FC236}">
                  <a16:creationId xmlns:a16="http://schemas.microsoft.com/office/drawing/2014/main" id="{302EC9E4-6D4D-CF57-0094-E992AACF3FC4}"/>
                </a:ext>
              </a:extLst>
            </p:cNvPr>
            <p:cNvSpPr/>
            <p:nvPr/>
          </p:nvSpPr>
          <p:spPr>
            <a:xfrm rot="7531541">
              <a:off x="8162190" y="2861973"/>
              <a:ext cx="151683" cy="143933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" name="Google Shape;271;p40">
              <a:extLst>
                <a:ext uri="{FF2B5EF4-FFF2-40B4-BE49-F238E27FC236}">
                  <a16:creationId xmlns:a16="http://schemas.microsoft.com/office/drawing/2014/main" id="{99E8C1F3-E21A-DBBC-401C-A7C71EAAD21B}"/>
                </a:ext>
              </a:extLst>
            </p:cNvPr>
            <p:cNvSpPr/>
            <p:nvPr/>
          </p:nvSpPr>
          <p:spPr>
            <a:xfrm rot="10800000">
              <a:off x="7929126" y="2964400"/>
              <a:ext cx="151675" cy="143925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" name="Google Shape;272;p40">
              <a:extLst>
                <a:ext uri="{FF2B5EF4-FFF2-40B4-BE49-F238E27FC236}">
                  <a16:creationId xmlns:a16="http://schemas.microsoft.com/office/drawing/2014/main" id="{080E072A-58D1-5F7A-ED07-07EB5AAF6075}"/>
                </a:ext>
              </a:extLst>
            </p:cNvPr>
            <p:cNvSpPr/>
            <p:nvPr/>
          </p:nvSpPr>
          <p:spPr>
            <a:xfrm rot="13233542">
              <a:off x="7694279" y="2876908"/>
              <a:ext cx="151668" cy="143918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6" name="Google Shape;273;p40">
              <a:extLst>
                <a:ext uri="{FF2B5EF4-FFF2-40B4-BE49-F238E27FC236}">
                  <a16:creationId xmlns:a16="http://schemas.microsoft.com/office/drawing/2014/main" id="{6DC746D5-2B20-992D-C718-4621A018E815}"/>
                </a:ext>
              </a:extLst>
            </p:cNvPr>
            <p:cNvSpPr/>
            <p:nvPr/>
          </p:nvSpPr>
          <p:spPr>
            <a:xfrm rot="16200000">
              <a:off x="7598700" y="2631625"/>
              <a:ext cx="151675" cy="143925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7" name="Google Shape;274;p40">
              <a:extLst>
                <a:ext uri="{FF2B5EF4-FFF2-40B4-BE49-F238E27FC236}">
                  <a16:creationId xmlns:a16="http://schemas.microsoft.com/office/drawing/2014/main" id="{2B6EA4DE-8482-626E-EF2E-C8037872A367}"/>
                </a:ext>
              </a:extLst>
            </p:cNvPr>
            <p:cNvSpPr/>
            <p:nvPr/>
          </p:nvSpPr>
          <p:spPr>
            <a:xfrm rot="18356360">
              <a:off x="7694274" y="2404598"/>
              <a:ext cx="151668" cy="143918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" name="Google Shape;275;p40">
              <a:extLst>
                <a:ext uri="{FF2B5EF4-FFF2-40B4-BE49-F238E27FC236}">
                  <a16:creationId xmlns:a16="http://schemas.microsoft.com/office/drawing/2014/main" id="{647ABF70-EC91-7EDD-32A8-6A600FF7AE12}"/>
                </a:ext>
              </a:extLst>
            </p:cNvPr>
            <p:cNvSpPr/>
            <p:nvPr/>
          </p:nvSpPr>
          <p:spPr>
            <a:xfrm>
              <a:off x="5795400" y="2366801"/>
              <a:ext cx="691500" cy="691500"/>
            </a:xfrm>
            <a:prstGeom prst="ellipse">
              <a:avLst/>
            </a:prstGeom>
            <a:solidFill>
              <a:srgbClr val="9900FF">
                <a:alpha val="10000"/>
              </a:srgbClr>
            </a:solidFill>
            <a:ln w="9525" cap="flat" cmpd="sng">
              <a:solidFill>
                <a:srgbClr val="E8A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6;p40">
              <a:extLst>
                <a:ext uri="{FF2B5EF4-FFF2-40B4-BE49-F238E27FC236}">
                  <a16:creationId xmlns:a16="http://schemas.microsoft.com/office/drawing/2014/main" id="{18310F12-E313-BD59-52D1-2A9DEEB1F4D6}"/>
                </a:ext>
              </a:extLst>
            </p:cNvPr>
            <p:cNvSpPr/>
            <p:nvPr/>
          </p:nvSpPr>
          <p:spPr>
            <a:xfrm>
              <a:off x="7649175" y="2366788"/>
              <a:ext cx="691500" cy="691500"/>
            </a:xfrm>
            <a:prstGeom prst="ellipse">
              <a:avLst/>
            </a:prstGeom>
            <a:solidFill>
              <a:srgbClr val="9900FF">
                <a:alpha val="10000"/>
              </a:srgbClr>
            </a:solidFill>
            <a:ln w="9525" cap="flat" cmpd="sng">
              <a:solidFill>
                <a:srgbClr val="E8A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7;p40">
              <a:extLst>
                <a:ext uri="{FF2B5EF4-FFF2-40B4-BE49-F238E27FC236}">
                  <a16:creationId xmlns:a16="http://schemas.microsoft.com/office/drawing/2014/main" id="{9270DB90-2CD1-6B09-B960-1FFC4272A5FA}"/>
                </a:ext>
              </a:extLst>
            </p:cNvPr>
            <p:cNvSpPr/>
            <p:nvPr/>
          </p:nvSpPr>
          <p:spPr>
            <a:xfrm>
              <a:off x="5936625" y="1963050"/>
              <a:ext cx="2269125" cy="978875"/>
            </a:xfrm>
            <a:custGeom>
              <a:avLst/>
              <a:gdLst/>
              <a:ahLst/>
              <a:cxnLst/>
              <a:rect l="l" t="t" r="r" b="b"/>
              <a:pathLst>
                <a:path w="90765" h="39155" extrusionOk="0">
                  <a:moveTo>
                    <a:pt x="18892" y="39155"/>
                  </a:moveTo>
                  <a:lnTo>
                    <a:pt x="24802" y="35145"/>
                  </a:lnTo>
                  <a:lnTo>
                    <a:pt x="30607" y="32084"/>
                  </a:lnTo>
                  <a:lnTo>
                    <a:pt x="34406" y="30607"/>
                  </a:lnTo>
                  <a:lnTo>
                    <a:pt x="38628" y="29023"/>
                  </a:lnTo>
                  <a:lnTo>
                    <a:pt x="42216" y="28285"/>
                  </a:lnTo>
                  <a:lnTo>
                    <a:pt x="46649" y="28074"/>
                  </a:lnTo>
                  <a:lnTo>
                    <a:pt x="50871" y="28285"/>
                  </a:lnTo>
                  <a:lnTo>
                    <a:pt x="54881" y="29340"/>
                  </a:lnTo>
                  <a:lnTo>
                    <a:pt x="58681" y="30501"/>
                  </a:lnTo>
                  <a:lnTo>
                    <a:pt x="63958" y="33139"/>
                  </a:lnTo>
                  <a:lnTo>
                    <a:pt x="68390" y="36200"/>
                  </a:lnTo>
                  <a:lnTo>
                    <a:pt x="71134" y="37994"/>
                  </a:lnTo>
                  <a:lnTo>
                    <a:pt x="69024" y="33773"/>
                  </a:lnTo>
                  <a:lnTo>
                    <a:pt x="68601" y="28918"/>
                  </a:lnTo>
                  <a:lnTo>
                    <a:pt x="69868" y="24485"/>
                  </a:lnTo>
                  <a:lnTo>
                    <a:pt x="71873" y="20791"/>
                  </a:lnTo>
                  <a:lnTo>
                    <a:pt x="75567" y="17942"/>
                  </a:lnTo>
                  <a:lnTo>
                    <a:pt x="79683" y="16570"/>
                  </a:lnTo>
                  <a:lnTo>
                    <a:pt x="84327" y="16253"/>
                  </a:lnTo>
                  <a:lnTo>
                    <a:pt x="88021" y="17308"/>
                  </a:lnTo>
                  <a:lnTo>
                    <a:pt x="90765" y="18892"/>
                  </a:lnTo>
                  <a:lnTo>
                    <a:pt x="86649" y="15092"/>
                  </a:lnTo>
                  <a:lnTo>
                    <a:pt x="81688" y="11187"/>
                  </a:lnTo>
                  <a:lnTo>
                    <a:pt x="76306" y="7810"/>
                  </a:lnTo>
                  <a:lnTo>
                    <a:pt x="69024" y="4327"/>
                  </a:lnTo>
                  <a:lnTo>
                    <a:pt x="61530" y="1583"/>
                  </a:lnTo>
                  <a:lnTo>
                    <a:pt x="53087" y="317"/>
                  </a:lnTo>
                  <a:lnTo>
                    <a:pt x="46121" y="0"/>
                  </a:lnTo>
                  <a:lnTo>
                    <a:pt x="40528" y="0"/>
                  </a:lnTo>
                  <a:lnTo>
                    <a:pt x="32507" y="1372"/>
                  </a:lnTo>
                  <a:lnTo>
                    <a:pt x="26174" y="3061"/>
                  </a:lnTo>
                  <a:lnTo>
                    <a:pt x="20159" y="5594"/>
                  </a:lnTo>
                  <a:lnTo>
                    <a:pt x="15515" y="8021"/>
                  </a:lnTo>
                  <a:lnTo>
                    <a:pt x="10977" y="10765"/>
                  </a:lnTo>
                  <a:lnTo>
                    <a:pt x="6755" y="13403"/>
                  </a:lnTo>
                  <a:lnTo>
                    <a:pt x="3061" y="15831"/>
                  </a:lnTo>
                  <a:lnTo>
                    <a:pt x="0" y="18786"/>
                  </a:lnTo>
                  <a:lnTo>
                    <a:pt x="2533" y="17097"/>
                  </a:lnTo>
                  <a:lnTo>
                    <a:pt x="6966" y="15936"/>
                  </a:lnTo>
                  <a:lnTo>
                    <a:pt x="11399" y="16359"/>
                  </a:lnTo>
                  <a:lnTo>
                    <a:pt x="15304" y="17731"/>
                  </a:lnTo>
                  <a:lnTo>
                    <a:pt x="18048" y="19841"/>
                  </a:lnTo>
                  <a:lnTo>
                    <a:pt x="19842" y="22058"/>
                  </a:lnTo>
                  <a:lnTo>
                    <a:pt x="21108" y="24802"/>
                  </a:lnTo>
                  <a:lnTo>
                    <a:pt x="22269" y="28812"/>
                  </a:lnTo>
                  <a:lnTo>
                    <a:pt x="22058" y="32401"/>
                  </a:lnTo>
                  <a:lnTo>
                    <a:pt x="21108" y="35778"/>
                  </a:lnTo>
                  <a:lnTo>
                    <a:pt x="19736" y="38100"/>
                  </a:lnTo>
                  <a:close/>
                </a:path>
              </a:pathLst>
            </a:custGeom>
            <a:solidFill>
              <a:srgbClr val="9900FF">
                <a:alpha val="10000"/>
              </a:srgbClr>
            </a:solidFill>
            <a:ln w="9525" cap="flat" cmpd="sng">
              <a:solidFill>
                <a:srgbClr val="E8A7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038" name="Google Shape;284;p40">
            <a:extLst>
              <a:ext uri="{FF2B5EF4-FFF2-40B4-BE49-F238E27FC236}">
                <a16:creationId xmlns:a16="http://schemas.microsoft.com/office/drawing/2014/main" id="{924D8AD2-A3B0-8C54-6D3D-97BD9941FCD6}"/>
              </a:ext>
            </a:extLst>
          </p:cNvPr>
          <p:cNvSpPr txBox="1"/>
          <p:nvPr/>
        </p:nvSpPr>
        <p:spPr>
          <a:xfrm>
            <a:off x="795843" y="3639229"/>
            <a:ext cx="8607425" cy="221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FF0000"/>
                </a:solidFill>
              </a:rPr>
              <a:t>Magnetic probes </a:t>
            </a:r>
            <a:r>
              <a:rPr lang="pt-PT" sz="1400" dirty="0">
                <a:solidFill>
                  <a:srgbClr val="FF0000"/>
                </a:solidFill>
              </a:rPr>
              <a:t>(Mirnov coils)</a:t>
            </a:r>
            <a:r>
              <a:rPr lang="pt-PT" sz="1400" dirty="0">
                <a:solidFill>
                  <a:schemeClr val="dk1"/>
                </a:solidFill>
              </a:rPr>
              <a:t> </a:t>
            </a:r>
            <a:r>
              <a:rPr lang="pt-PT" sz="2000" dirty="0">
                <a:solidFill>
                  <a:schemeClr val="tx2"/>
                </a:solidFill>
              </a:rPr>
              <a:t>➡ </a:t>
            </a:r>
            <a:r>
              <a:rPr lang="pt-PT" sz="2000" dirty="0">
                <a:solidFill>
                  <a:schemeClr val="dk1"/>
                </a:solidFill>
              </a:rPr>
              <a:t>Local </a:t>
            </a:r>
            <a:r>
              <a:rPr lang="pt-PT" sz="2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</a:t>
            </a:r>
            <a:r>
              <a:rPr lang="pt-PT" sz="2000" dirty="0">
                <a:solidFill>
                  <a:schemeClr val="dk1"/>
                </a:solidFill>
              </a:rPr>
              <a:t> </a:t>
            </a:r>
            <a:br>
              <a:rPr lang="pt-PT" sz="2000" dirty="0">
                <a:solidFill>
                  <a:schemeClr val="dk1"/>
                </a:solidFill>
              </a:rPr>
            </a:br>
            <a:r>
              <a:rPr lang="pt-PT" sz="2000" dirty="0">
                <a:solidFill>
                  <a:schemeClr val="accent2"/>
                </a:solidFill>
              </a:rPr>
              <a:t>Flux loops</a:t>
            </a:r>
            <a:r>
              <a:rPr lang="pt-PT" sz="2000" dirty="0">
                <a:solidFill>
                  <a:schemeClr val="dk1"/>
                </a:solidFill>
              </a:rPr>
              <a:t>		    </a:t>
            </a:r>
            <a:r>
              <a:rPr lang="pt-PT" sz="2000" dirty="0">
                <a:solidFill>
                  <a:schemeClr val="tx2"/>
                </a:solidFill>
              </a:rPr>
              <a:t>➡</a:t>
            </a:r>
            <a:r>
              <a:rPr lang="pt-PT" sz="2000" dirty="0">
                <a:solidFill>
                  <a:schemeClr val="dk1"/>
                </a:solidFill>
              </a:rPr>
              <a:t> Loop voltage (</a:t>
            </a:r>
            <a:r>
              <a:rPr lang="pt-PT" sz="2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V</a:t>
            </a:r>
            <a:r>
              <a:rPr lang="pt-PT" sz="2000" i="1" baseline="-25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loop</a:t>
            </a:r>
            <a:r>
              <a:rPr lang="pt-PT" sz="2000" dirty="0">
                <a:solidFill>
                  <a:schemeClr val="dk1"/>
                </a:solidFill>
              </a:rPr>
              <a:t>), poloidal flux (</a:t>
            </a:r>
            <a:r>
              <a:rPr lang="pt-PT" sz="2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ψ</a:t>
            </a:r>
            <a:r>
              <a:rPr lang="pt-PT" sz="2000" dirty="0">
                <a:solidFill>
                  <a:schemeClr val="dk1"/>
                </a:solidFill>
              </a:rPr>
              <a:t>)</a:t>
            </a:r>
            <a:br>
              <a:rPr lang="pt-PT" sz="2000" dirty="0">
                <a:solidFill>
                  <a:schemeClr val="dk1"/>
                </a:solidFill>
              </a:rPr>
            </a:br>
            <a:r>
              <a:rPr lang="pt-PT" sz="2000" dirty="0">
                <a:solidFill>
                  <a:srgbClr val="00B050"/>
                </a:solidFill>
              </a:rPr>
              <a:t>Rogowski coil	</a:t>
            </a:r>
            <a:r>
              <a:rPr lang="pt-PT" sz="2000" dirty="0">
                <a:solidFill>
                  <a:schemeClr val="dk1"/>
                </a:solidFill>
              </a:rPr>
              <a:t>	    </a:t>
            </a:r>
            <a:r>
              <a:rPr lang="pt-PT" sz="2000" dirty="0">
                <a:solidFill>
                  <a:schemeClr val="tx2"/>
                </a:solidFill>
              </a:rPr>
              <a:t>➡</a:t>
            </a:r>
            <a:r>
              <a:rPr lang="pt-PT" sz="2000" dirty="0">
                <a:solidFill>
                  <a:schemeClr val="dk1"/>
                </a:solidFill>
              </a:rPr>
              <a:t> Plasma current (</a:t>
            </a:r>
            <a:r>
              <a:rPr lang="pt-PT" sz="2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Ip</a:t>
            </a:r>
            <a:r>
              <a:rPr lang="pt-PT" sz="2000" dirty="0">
                <a:solidFill>
                  <a:schemeClr val="dk1"/>
                </a:solidFill>
              </a:rPr>
              <a:t>)</a:t>
            </a:r>
            <a:br>
              <a:rPr lang="pt-PT" sz="2000" dirty="0">
                <a:solidFill>
                  <a:schemeClr val="dk1"/>
                </a:solidFill>
              </a:rPr>
            </a:br>
            <a:r>
              <a:rPr lang="pt-PT" sz="2000" dirty="0">
                <a:solidFill>
                  <a:srgbClr val="1155CC"/>
                </a:solidFill>
              </a:rPr>
              <a:t>Diamagnetic loop</a:t>
            </a:r>
            <a:r>
              <a:rPr lang="pt-PT" sz="2000" dirty="0">
                <a:solidFill>
                  <a:srgbClr val="307BF3"/>
                </a:solidFill>
              </a:rPr>
              <a:t>	</a:t>
            </a:r>
            <a:r>
              <a:rPr lang="pt-PT" sz="2000" dirty="0">
                <a:solidFill>
                  <a:schemeClr val="dk1"/>
                </a:solidFill>
              </a:rPr>
              <a:t>    </a:t>
            </a:r>
            <a:r>
              <a:rPr lang="pt-PT" sz="2000" dirty="0">
                <a:solidFill>
                  <a:schemeClr val="tx2"/>
                </a:solidFill>
              </a:rPr>
              <a:t>➡</a:t>
            </a:r>
            <a:r>
              <a:rPr lang="pt-PT" sz="2000" dirty="0">
                <a:solidFill>
                  <a:schemeClr val="dk1"/>
                </a:solidFill>
              </a:rPr>
              <a:t> Plasma energy (</a:t>
            </a:r>
            <a:r>
              <a:rPr lang="pt-PT" sz="2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W</a:t>
            </a:r>
            <a:r>
              <a:rPr lang="pt-PT" sz="2000" dirty="0">
                <a:solidFill>
                  <a:schemeClr val="dk1"/>
                </a:solidFill>
              </a:rPr>
              <a:t>)</a:t>
            </a:r>
            <a:br>
              <a:rPr lang="pt-PT" sz="2000" dirty="0">
                <a:solidFill>
                  <a:schemeClr val="dk1"/>
                </a:solidFill>
              </a:rPr>
            </a:br>
            <a:r>
              <a:rPr lang="pt-PT" sz="2000" dirty="0">
                <a:solidFill>
                  <a:srgbClr val="9900FF"/>
                </a:solidFill>
              </a:rPr>
              <a:t>Saddle loops	</a:t>
            </a:r>
            <a:r>
              <a:rPr lang="pt-PT" sz="2000" dirty="0">
                <a:solidFill>
                  <a:schemeClr val="dk1"/>
                </a:solidFill>
              </a:rPr>
              <a:t>	    </a:t>
            </a:r>
            <a:r>
              <a:rPr lang="pt-PT" sz="2000" dirty="0">
                <a:solidFill>
                  <a:schemeClr val="tx2"/>
                </a:solidFill>
              </a:rPr>
              <a:t>➡</a:t>
            </a:r>
            <a:r>
              <a:rPr lang="pt-PT" sz="2000" dirty="0">
                <a:solidFill>
                  <a:schemeClr val="dk1"/>
                </a:solidFill>
              </a:rPr>
              <a:t> Radial Magnetic field </a:t>
            </a:r>
            <a:r>
              <a:rPr lang="pt-PT" sz="2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</a:t>
            </a:r>
            <a:r>
              <a:rPr lang="pt-PT" sz="2000" i="1" baseline="-25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R</a:t>
            </a:r>
            <a:endParaRPr sz="2000" baseline="-25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F9B327F4-C6F1-5962-2961-D391774D2C51}"/>
              </a:ext>
            </a:extLst>
          </p:cNvPr>
          <p:cNvSpPr txBox="1"/>
          <p:nvPr/>
        </p:nvSpPr>
        <p:spPr>
          <a:xfrm>
            <a:off x="803275" y="1210534"/>
            <a:ext cx="61046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2400" b="1" dirty="0">
                <a:solidFill>
                  <a:schemeClr val="tx2"/>
                </a:solidFill>
              </a:rPr>
              <a:t>Inductive </a:t>
            </a:r>
            <a:r>
              <a:rPr lang="en-AU" sz="2400" dirty="0">
                <a:solidFill>
                  <a:schemeClr val="tx2"/>
                </a:solidFill>
              </a:rPr>
              <a:t>magnetic sensors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A9648-2DF3-6102-84FA-1E4F8F407757}"/>
              </a:ext>
            </a:extLst>
          </p:cNvPr>
          <p:cNvSpPr txBox="1"/>
          <p:nvPr/>
        </p:nvSpPr>
        <p:spPr>
          <a:xfrm>
            <a:off x="5094131" y="5723070"/>
            <a:ext cx="3407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i="0" strike="noStrike" dirty="0">
                <a:effectLst/>
                <a:latin typeface="+mj-lt"/>
              </a:rPr>
              <a:t>Adapted from the XKCD comic</a:t>
            </a:r>
            <a:endParaRPr lang="en-AU" sz="1200" i="0" strike="noStrike" dirty="0">
              <a:effectLst/>
              <a:latin typeface="+mj-lt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AU" sz="1200" i="0" strike="noStrike" dirty="0"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https://imgs.xkcd.com/comics/dependency.png</a:t>
            </a:r>
            <a:endParaRPr lang="en-AU" sz="12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1EBD92-574E-4333-36E2-CB8916AE4D4F}"/>
              </a:ext>
            </a:extLst>
          </p:cNvPr>
          <p:cNvGrpSpPr/>
          <p:nvPr/>
        </p:nvGrpSpPr>
        <p:grpSpPr>
          <a:xfrm>
            <a:off x="8619989" y="2758710"/>
            <a:ext cx="2697381" cy="3426025"/>
            <a:chOff x="7288872" y="1060213"/>
            <a:chExt cx="3056950" cy="3882724"/>
          </a:xfrm>
        </p:grpSpPr>
        <p:pic>
          <p:nvPicPr>
            <p:cNvPr id="7" name="Picture 2" descr="Dependency">
              <a:extLst>
                <a:ext uri="{FF2B5EF4-FFF2-40B4-BE49-F238E27FC236}">
                  <a16:creationId xmlns:a16="http://schemas.microsoft.com/office/drawing/2014/main" id="{4952852E-3282-8820-4944-2C3A01A5F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872" y="1060213"/>
              <a:ext cx="3056950" cy="388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4D250A-1428-9C47-B05B-2BDC94702FD7}"/>
                </a:ext>
              </a:extLst>
            </p:cNvPr>
            <p:cNvSpPr txBox="1"/>
            <p:nvPr/>
          </p:nvSpPr>
          <p:spPr>
            <a:xfrm>
              <a:off x="9196894" y="3149092"/>
              <a:ext cx="1009291" cy="9417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sz="1200" b="1" dirty="0">
                  <a:latin typeface="Ink Free" panose="03080402000500000000" pitchFamily="66" charset="0"/>
                </a:rPr>
                <a:t>Some wires around the device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8D8A88-B06C-7969-B362-40E87741CCD5}"/>
                </a:ext>
              </a:extLst>
            </p:cNvPr>
            <p:cNvSpPr txBox="1"/>
            <p:nvPr/>
          </p:nvSpPr>
          <p:spPr>
            <a:xfrm>
              <a:off x="7430019" y="1127626"/>
              <a:ext cx="2040562" cy="4185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1200" b="1" dirty="0">
                  <a:latin typeface="Ink Free" panose="03080402000500000000" pitchFamily="66" charset="0"/>
                </a:rPr>
                <a:t>Physics exploitation on tokamaks and stellarators</a:t>
              </a:r>
            </a:p>
          </p:txBody>
        </p:sp>
      </p:grp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C53E4C70-F502-7BEC-319A-5FFECC32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833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103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3256-357A-058C-94CA-A708EE80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Rogowski coil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0700B-D617-70F9-3385-B4A0EFF15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7041"/>
            <a:ext cx="4672950" cy="3474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dirty="0"/>
              <a:t>Main measurement for plasma current!</a:t>
            </a:r>
          </a:p>
          <a:p>
            <a:pPr marL="0" indent="0">
              <a:buNone/>
            </a:pPr>
            <a:r>
              <a:rPr lang="en-AU" sz="1800" dirty="0"/>
              <a:t>Essential for physics exploitation and control alike</a:t>
            </a:r>
          </a:p>
          <a:p>
            <a:pPr marL="0" indent="0">
              <a:buNone/>
            </a:pPr>
            <a:r>
              <a:rPr lang="en-AU" sz="1800" dirty="0"/>
              <a:t>In addition, used to measure other currents </a:t>
            </a:r>
            <a:br>
              <a:rPr lang="en-AU" sz="1800" dirty="0"/>
            </a:br>
            <a:r>
              <a:rPr lang="en-AU" sz="1800" dirty="0"/>
              <a:t>such as in the </a:t>
            </a:r>
            <a:r>
              <a:rPr lang="en-AU" sz="1800" dirty="0">
                <a:solidFill>
                  <a:schemeClr val="accent3"/>
                </a:solidFill>
              </a:rPr>
              <a:t>Vacuum Vessel</a:t>
            </a:r>
            <a:endParaRPr lang="en-AU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267E9-C2C8-571A-529B-98940E02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D5AAAE-BCD7-360D-B580-84E922E99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763" y="1203171"/>
            <a:ext cx="2085217" cy="1670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5A0F7-22CB-C92A-EF31-7DE6FE44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592" y="3608335"/>
            <a:ext cx="1981477" cy="743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C983C9-38B3-0689-37A2-A6A187924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384" y="4439301"/>
            <a:ext cx="1857634" cy="600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864A2E-6DFA-BAC3-6DB7-D263401AB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384" y="5189464"/>
            <a:ext cx="1505160" cy="724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E69541-27EA-3AF6-CEED-0FA6BAD57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214" y="3139757"/>
            <a:ext cx="3396513" cy="299561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6" name="Google Shape;828;p65">
            <a:extLst>
              <a:ext uri="{FF2B5EF4-FFF2-40B4-BE49-F238E27FC236}">
                <a16:creationId xmlns:a16="http://schemas.microsoft.com/office/drawing/2014/main" id="{DA3B4CE6-72D8-6D93-997C-C94AA39C649B}"/>
              </a:ext>
            </a:extLst>
          </p:cNvPr>
          <p:cNvSpPr txBox="1"/>
          <p:nvPr/>
        </p:nvSpPr>
        <p:spPr>
          <a:xfrm>
            <a:off x="5292290" y="5933731"/>
            <a:ext cx="953525" cy="23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 dirty="0">
                <a:solidFill>
                  <a:schemeClr val="dk2"/>
                </a:solidFill>
              </a:rPr>
              <a:t>E. Matveeva, 2019</a:t>
            </a:r>
            <a:endParaRPr lang="pt-PT" sz="800" dirty="0">
              <a:solidFill>
                <a:schemeClr val="dk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E6608A-26C4-CE21-0A86-6435E8F7E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19" y="3176964"/>
            <a:ext cx="3920738" cy="261574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9" name="Google Shape;828;p65">
            <a:extLst>
              <a:ext uri="{FF2B5EF4-FFF2-40B4-BE49-F238E27FC236}">
                <a16:creationId xmlns:a16="http://schemas.microsoft.com/office/drawing/2014/main" id="{AB2B93A0-8BAE-1E7B-87E1-1F485ADDFA5D}"/>
              </a:ext>
            </a:extLst>
          </p:cNvPr>
          <p:cNvSpPr txBox="1"/>
          <p:nvPr/>
        </p:nvSpPr>
        <p:spPr>
          <a:xfrm>
            <a:off x="969760" y="5835612"/>
            <a:ext cx="3752340" cy="33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 dirty="0">
                <a:solidFill>
                  <a:schemeClr val="dk2"/>
                </a:solidFill>
              </a:rPr>
              <a:t>P. Moreau, et al., “Prototyping and testing of the continuous external </a:t>
            </a:r>
            <a:r>
              <a:rPr lang="en-AU" sz="800" dirty="0" err="1">
                <a:solidFill>
                  <a:schemeClr val="dk2"/>
                </a:solidFill>
              </a:rPr>
              <a:t>rogowski</a:t>
            </a:r>
            <a:r>
              <a:rPr lang="en-AU" sz="800" dirty="0">
                <a:solidFill>
                  <a:schemeClr val="dk2"/>
                </a:solidFill>
              </a:rPr>
              <a:t> ITER magnetic sensor,” 2013</a:t>
            </a:r>
            <a:endParaRPr lang="pt-PT" sz="800" dirty="0">
              <a:solidFill>
                <a:schemeClr val="dk2"/>
              </a:solidFill>
            </a:endParaRPr>
          </a:p>
        </p:txBody>
      </p:sp>
      <p:grpSp>
        <p:nvGrpSpPr>
          <p:cNvPr id="20" name="Google Shape;264;p40">
            <a:extLst>
              <a:ext uri="{FF2B5EF4-FFF2-40B4-BE49-F238E27FC236}">
                <a16:creationId xmlns:a16="http://schemas.microsoft.com/office/drawing/2014/main" id="{20B744A3-5A04-0324-3EBC-A91CC7CA793A}"/>
              </a:ext>
            </a:extLst>
          </p:cNvPr>
          <p:cNvGrpSpPr/>
          <p:nvPr/>
        </p:nvGrpSpPr>
        <p:grpSpPr>
          <a:xfrm>
            <a:off x="8226752" y="1293218"/>
            <a:ext cx="1445571" cy="1260793"/>
            <a:chOff x="5387025" y="2144625"/>
            <a:chExt cx="1323900" cy="1154675"/>
          </a:xfrm>
        </p:grpSpPr>
        <p:sp>
          <p:nvSpPr>
            <p:cNvPr id="32" name="Google Shape;265;p40">
              <a:extLst>
                <a:ext uri="{FF2B5EF4-FFF2-40B4-BE49-F238E27FC236}">
                  <a16:creationId xmlns:a16="http://schemas.microsoft.com/office/drawing/2014/main" id="{4CD9D669-7B9D-DA02-1810-9C40FC9715F4}"/>
                </a:ext>
              </a:extLst>
            </p:cNvPr>
            <p:cNvSpPr/>
            <p:nvPr/>
          </p:nvSpPr>
          <p:spPr>
            <a:xfrm>
              <a:off x="5387025" y="2144625"/>
              <a:ext cx="946500" cy="617025"/>
            </a:xfrm>
            <a:custGeom>
              <a:avLst/>
              <a:gdLst/>
              <a:ahLst/>
              <a:cxnLst/>
              <a:rect l="l" t="t" r="r" b="b"/>
              <a:pathLst>
                <a:path w="37860" h="24681" extrusionOk="0">
                  <a:moveTo>
                    <a:pt x="0" y="24681"/>
                  </a:moveTo>
                  <a:lnTo>
                    <a:pt x="1018" y="24382"/>
                  </a:lnTo>
                  <a:lnTo>
                    <a:pt x="2156" y="23243"/>
                  </a:lnTo>
                  <a:lnTo>
                    <a:pt x="3175" y="22584"/>
                  </a:lnTo>
                  <a:lnTo>
                    <a:pt x="4253" y="22764"/>
                  </a:lnTo>
                  <a:lnTo>
                    <a:pt x="4852" y="23183"/>
                  </a:lnTo>
                  <a:lnTo>
                    <a:pt x="5451" y="23663"/>
                  </a:lnTo>
                  <a:lnTo>
                    <a:pt x="6230" y="24382"/>
                  </a:lnTo>
                  <a:lnTo>
                    <a:pt x="8087" y="24382"/>
                  </a:lnTo>
                  <a:lnTo>
                    <a:pt x="8746" y="23782"/>
                  </a:lnTo>
                  <a:lnTo>
                    <a:pt x="8446" y="22944"/>
                  </a:lnTo>
                  <a:lnTo>
                    <a:pt x="8027" y="21865"/>
                  </a:lnTo>
                  <a:lnTo>
                    <a:pt x="8027" y="20727"/>
                  </a:lnTo>
                  <a:lnTo>
                    <a:pt x="8327" y="19709"/>
                  </a:lnTo>
                  <a:lnTo>
                    <a:pt x="9105" y="19349"/>
                  </a:lnTo>
                  <a:lnTo>
                    <a:pt x="9824" y="19349"/>
                  </a:lnTo>
                  <a:lnTo>
                    <a:pt x="10902" y="19589"/>
                  </a:lnTo>
                  <a:lnTo>
                    <a:pt x="11561" y="20368"/>
                  </a:lnTo>
                  <a:lnTo>
                    <a:pt x="10902" y="21147"/>
                  </a:lnTo>
                  <a:lnTo>
                    <a:pt x="9405" y="21087"/>
                  </a:lnTo>
                  <a:lnTo>
                    <a:pt x="7787" y="20068"/>
                  </a:lnTo>
                  <a:lnTo>
                    <a:pt x="7668" y="18211"/>
                  </a:lnTo>
                  <a:lnTo>
                    <a:pt x="8027" y="16714"/>
                  </a:lnTo>
                  <a:lnTo>
                    <a:pt x="8446" y="15695"/>
                  </a:lnTo>
                  <a:lnTo>
                    <a:pt x="9405" y="14557"/>
                  </a:lnTo>
                  <a:lnTo>
                    <a:pt x="10723" y="14257"/>
                  </a:lnTo>
                  <a:lnTo>
                    <a:pt x="12041" y="14737"/>
                  </a:lnTo>
                  <a:lnTo>
                    <a:pt x="12520" y="15695"/>
                  </a:lnTo>
                  <a:lnTo>
                    <a:pt x="11741" y="16474"/>
                  </a:lnTo>
                  <a:lnTo>
                    <a:pt x="10244" y="15995"/>
                  </a:lnTo>
                  <a:lnTo>
                    <a:pt x="9644" y="15336"/>
                  </a:lnTo>
                  <a:lnTo>
                    <a:pt x="9345" y="14257"/>
                  </a:lnTo>
                  <a:lnTo>
                    <a:pt x="9525" y="12880"/>
                  </a:lnTo>
                  <a:lnTo>
                    <a:pt x="9824" y="11442"/>
                  </a:lnTo>
                  <a:lnTo>
                    <a:pt x="10843" y="10423"/>
                  </a:lnTo>
                  <a:lnTo>
                    <a:pt x="11741" y="9705"/>
                  </a:lnTo>
                  <a:lnTo>
                    <a:pt x="13059" y="9405"/>
                  </a:lnTo>
                  <a:lnTo>
                    <a:pt x="14197" y="9645"/>
                  </a:lnTo>
                  <a:lnTo>
                    <a:pt x="14856" y="10304"/>
                  </a:lnTo>
                  <a:lnTo>
                    <a:pt x="15216" y="11202"/>
                  </a:lnTo>
                  <a:lnTo>
                    <a:pt x="15036" y="11921"/>
                  </a:lnTo>
                  <a:lnTo>
                    <a:pt x="13898" y="11861"/>
                  </a:lnTo>
                  <a:lnTo>
                    <a:pt x="12580" y="11082"/>
                  </a:lnTo>
                  <a:lnTo>
                    <a:pt x="12220" y="10124"/>
                  </a:lnTo>
                  <a:lnTo>
                    <a:pt x="12280" y="8746"/>
                  </a:lnTo>
                  <a:lnTo>
                    <a:pt x="12879" y="7368"/>
                  </a:lnTo>
                  <a:lnTo>
                    <a:pt x="13718" y="6410"/>
                  </a:lnTo>
                  <a:lnTo>
                    <a:pt x="14976" y="5631"/>
                  </a:lnTo>
                  <a:lnTo>
                    <a:pt x="16114" y="5152"/>
                  </a:lnTo>
                  <a:lnTo>
                    <a:pt x="16953" y="4912"/>
                  </a:lnTo>
                  <a:lnTo>
                    <a:pt x="17852" y="4912"/>
                  </a:lnTo>
                  <a:lnTo>
                    <a:pt x="18630" y="5272"/>
                  </a:lnTo>
                  <a:lnTo>
                    <a:pt x="19169" y="6410"/>
                  </a:lnTo>
                  <a:lnTo>
                    <a:pt x="19229" y="7189"/>
                  </a:lnTo>
                  <a:lnTo>
                    <a:pt x="18690" y="7788"/>
                  </a:lnTo>
                  <a:lnTo>
                    <a:pt x="17672" y="7548"/>
                  </a:lnTo>
                  <a:lnTo>
                    <a:pt x="17073" y="6470"/>
                  </a:lnTo>
                  <a:lnTo>
                    <a:pt x="16893" y="5212"/>
                  </a:lnTo>
                  <a:lnTo>
                    <a:pt x="17372" y="4073"/>
                  </a:lnTo>
                  <a:lnTo>
                    <a:pt x="18151" y="3295"/>
                  </a:lnTo>
                  <a:lnTo>
                    <a:pt x="19649" y="2456"/>
                  </a:lnTo>
                  <a:lnTo>
                    <a:pt x="20847" y="2037"/>
                  </a:lnTo>
                  <a:lnTo>
                    <a:pt x="21925" y="2037"/>
                  </a:lnTo>
                  <a:lnTo>
                    <a:pt x="22704" y="2276"/>
                  </a:lnTo>
                  <a:lnTo>
                    <a:pt x="23423" y="2875"/>
                  </a:lnTo>
                  <a:lnTo>
                    <a:pt x="23782" y="4133"/>
                  </a:lnTo>
                  <a:lnTo>
                    <a:pt x="23483" y="5152"/>
                  </a:lnTo>
                  <a:lnTo>
                    <a:pt x="22524" y="5332"/>
                  </a:lnTo>
                  <a:lnTo>
                    <a:pt x="21865" y="4613"/>
                  </a:lnTo>
                  <a:lnTo>
                    <a:pt x="21686" y="3474"/>
                  </a:lnTo>
                  <a:lnTo>
                    <a:pt x="21686" y="2157"/>
                  </a:lnTo>
                  <a:lnTo>
                    <a:pt x="22464" y="1378"/>
                  </a:lnTo>
                  <a:lnTo>
                    <a:pt x="24321" y="659"/>
                  </a:lnTo>
                  <a:lnTo>
                    <a:pt x="25819" y="299"/>
                  </a:lnTo>
                  <a:lnTo>
                    <a:pt x="27676" y="479"/>
                  </a:lnTo>
                  <a:lnTo>
                    <a:pt x="28754" y="1258"/>
                  </a:lnTo>
                  <a:lnTo>
                    <a:pt x="29234" y="2336"/>
                  </a:lnTo>
                  <a:lnTo>
                    <a:pt x="29234" y="3474"/>
                  </a:lnTo>
                  <a:lnTo>
                    <a:pt x="28874" y="4073"/>
                  </a:lnTo>
                  <a:lnTo>
                    <a:pt x="27796" y="4373"/>
                  </a:lnTo>
                  <a:lnTo>
                    <a:pt x="27137" y="3295"/>
                  </a:lnTo>
                  <a:lnTo>
                    <a:pt x="27137" y="2157"/>
                  </a:lnTo>
                  <a:lnTo>
                    <a:pt x="27377" y="1018"/>
                  </a:lnTo>
                  <a:lnTo>
                    <a:pt x="28095" y="539"/>
                  </a:lnTo>
                  <a:lnTo>
                    <a:pt x="29353" y="0"/>
                  </a:lnTo>
                  <a:lnTo>
                    <a:pt x="30552" y="0"/>
                  </a:lnTo>
                  <a:lnTo>
                    <a:pt x="32109" y="180"/>
                  </a:lnTo>
                  <a:lnTo>
                    <a:pt x="33068" y="539"/>
                  </a:lnTo>
                  <a:lnTo>
                    <a:pt x="33667" y="1138"/>
                  </a:lnTo>
                  <a:lnTo>
                    <a:pt x="34086" y="1857"/>
                  </a:lnTo>
                  <a:lnTo>
                    <a:pt x="34086" y="2756"/>
                  </a:lnTo>
                  <a:lnTo>
                    <a:pt x="34086" y="3714"/>
                  </a:lnTo>
                  <a:lnTo>
                    <a:pt x="33427" y="4193"/>
                  </a:lnTo>
                  <a:lnTo>
                    <a:pt x="32648" y="4433"/>
                  </a:lnTo>
                  <a:lnTo>
                    <a:pt x="31989" y="3175"/>
                  </a:lnTo>
                  <a:lnTo>
                    <a:pt x="32229" y="1737"/>
                  </a:lnTo>
                  <a:lnTo>
                    <a:pt x="32888" y="1138"/>
                  </a:lnTo>
                  <a:lnTo>
                    <a:pt x="33906" y="539"/>
                  </a:lnTo>
                  <a:lnTo>
                    <a:pt x="34805" y="479"/>
                  </a:lnTo>
                  <a:lnTo>
                    <a:pt x="35883" y="479"/>
                  </a:lnTo>
                  <a:lnTo>
                    <a:pt x="36961" y="1018"/>
                  </a:lnTo>
                  <a:lnTo>
                    <a:pt x="37860" y="1617"/>
                  </a:lnTo>
                </a:path>
              </a:pathLst>
            </a:cu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" name="Google Shape;266;p40">
              <a:extLst>
                <a:ext uri="{FF2B5EF4-FFF2-40B4-BE49-F238E27FC236}">
                  <a16:creationId xmlns:a16="http://schemas.microsoft.com/office/drawing/2014/main" id="{04EE1F6A-1196-6CAD-7D21-0A26F320F3E0}"/>
                </a:ext>
              </a:extLst>
            </p:cNvPr>
            <p:cNvSpPr/>
            <p:nvPr/>
          </p:nvSpPr>
          <p:spPr>
            <a:xfrm>
              <a:off x="5393000" y="2185050"/>
              <a:ext cx="1317925" cy="1114250"/>
            </a:xfrm>
            <a:custGeom>
              <a:avLst/>
              <a:gdLst/>
              <a:ahLst/>
              <a:cxnLst/>
              <a:rect l="l" t="t" r="r" b="b"/>
              <a:pathLst>
                <a:path w="52717" h="44570" extrusionOk="0">
                  <a:moveTo>
                    <a:pt x="37621" y="0"/>
                  </a:moveTo>
                  <a:lnTo>
                    <a:pt x="38520" y="959"/>
                  </a:lnTo>
                  <a:lnTo>
                    <a:pt x="38819" y="1798"/>
                  </a:lnTo>
                  <a:lnTo>
                    <a:pt x="38460" y="2996"/>
                  </a:lnTo>
                  <a:lnTo>
                    <a:pt x="37561" y="3894"/>
                  </a:lnTo>
                  <a:lnTo>
                    <a:pt x="36663" y="3954"/>
                  </a:lnTo>
                  <a:lnTo>
                    <a:pt x="36603" y="2576"/>
                  </a:lnTo>
                  <a:lnTo>
                    <a:pt x="37202" y="1079"/>
                  </a:lnTo>
                  <a:lnTo>
                    <a:pt x="38460" y="719"/>
                  </a:lnTo>
                  <a:lnTo>
                    <a:pt x="39478" y="839"/>
                  </a:lnTo>
                  <a:lnTo>
                    <a:pt x="40856" y="1139"/>
                  </a:lnTo>
                  <a:lnTo>
                    <a:pt x="41515" y="1498"/>
                  </a:lnTo>
                  <a:lnTo>
                    <a:pt x="42413" y="2516"/>
                  </a:lnTo>
                  <a:lnTo>
                    <a:pt x="43252" y="3115"/>
                  </a:lnTo>
                  <a:lnTo>
                    <a:pt x="43612" y="4853"/>
                  </a:lnTo>
                  <a:lnTo>
                    <a:pt x="43013" y="6290"/>
                  </a:lnTo>
                  <a:lnTo>
                    <a:pt x="41874" y="6710"/>
                  </a:lnTo>
                  <a:lnTo>
                    <a:pt x="41215" y="6710"/>
                  </a:lnTo>
                  <a:lnTo>
                    <a:pt x="40916" y="5811"/>
                  </a:lnTo>
                  <a:lnTo>
                    <a:pt x="41395" y="4913"/>
                  </a:lnTo>
                  <a:lnTo>
                    <a:pt x="42354" y="4134"/>
                  </a:lnTo>
                  <a:lnTo>
                    <a:pt x="44271" y="4194"/>
                  </a:lnTo>
                  <a:lnTo>
                    <a:pt x="45469" y="4973"/>
                  </a:lnTo>
                  <a:lnTo>
                    <a:pt x="46427" y="5931"/>
                  </a:lnTo>
                  <a:lnTo>
                    <a:pt x="47386" y="7189"/>
                  </a:lnTo>
                  <a:lnTo>
                    <a:pt x="47625" y="8447"/>
                  </a:lnTo>
                  <a:lnTo>
                    <a:pt x="47326" y="9465"/>
                  </a:lnTo>
                  <a:lnTo>
                    <a:pt x="46487" y="10184"/>
                  </a:lnTo>
                  <a:lnTo>
                    <a:pt x="45529" y="10424"/>
                  </a:lnTo>
                  <a:lnTo>
                    <a:pt x="44630" y="10244"/>
                  </a:lnTo>
                  <a:lnTo>
                    <a:pt x="44750" y="8926"/>
                  </a:lnTo>
                  <a:lnTo>
                    <a:pt x="45648" y="8447"/>
                  </a:lnTo>
                  <a:lnTo>
                    <a:pt x="46607" y="8267"/>
                  </a:lnTo>
                  <a:lnTo>
                    <a:pt x="47925" y="8447"/>
                  </a:lnTo>
                  <a:lnTo>
                    <a:pt x="48704" y="9046"/>
                  </a:lnTo>
                  <a:lnTo>
                    <a:pt x="49422" y="10124"/>
                  </a:lnTo>
                  <a:lnTo>
                    <a:pt x="50321" y="10903"/>
                  </a:lnTo>
                  <a:lnTo>
                    <a:pt x="50501" y="12341"/>
                  </a:lnTo>
                  <a:lnTo>
                    <a:pt x="50740" y="13599"/>
                  </a:lnTo>
                  <a:lnTo>
                    <a:pt x="50381" y="14617"/>
                  </a:lnTo>
                  <a:lnTo>
                    <a:pt x="49482" y="15216"/>
                  </a:lnTo>
                  <a:lnTo>
                    <a:pt x="48464" y="15396"/>
                  </a:lnTo>
                  <a:lnTo>
                    <a:pt x="47086" y="15097"/>
                  </a:lnTo>
                  <a:lnTo>
                    <a:pt x="47206" y="14258"/>
                  </a:lnTo>
                  <a:lnTo>
                    <a:pt x="47925" y="13839"/>
                  </a:lnTo>
                  <a:lnTo>
                    <a:pt x="49183" y="13479"/>
                  </a:lnTo>
                  <a:lnTo>
                    <a:pt x="50201" y="13779"/>
                  </a:lnTo>
                  <a:lnTo>
                    <a:pt x="51160" y="14498"/>
                  </a:lnTo>
                  <a:lnTo>
                    <a:pt x="51399" y="15456"/>
                  </a:lnTo>
                  <a:lnTo>
                    <a:pt x="51938" y="16894"/>
                  </a:lnTo>
                  <a:lnTo>
                    <a:pt x="52178" y="18272"/>
                  </a:lnTo>
                  <a:lnTo>
                    <a:pt x="51879" y="19470"/>
                  </a:lnTo>
                  <a:lnTo>
                    <a:pt x="51220" y="20488"/>
                  </a:lnTo>
                  <a:lnTo>
                    <a:pt x="49842" y="21087"/>
                  </a:lnTo>
                  <a:lnTo>
                    <a:pt x="48404" y="20428"/>
                  </a:lnTo>
                  <a:lnTo>
                    <a:pt x="48344" y="19410"/>
                  </a:lnTo>
                  <a:lnTo>
                    <a:pt x="49422" y="19170"/>
                  </a:lnTo>
                  <a:lnTo>
                    <a:pt x="50381" y="18990"/>
                  </a:lnTo>
                  <a:lnTo>
                    <a:pt x="51639" y="19530"/>
                  </a:lnTo>
                  <a:lnTo>
                    <a:pt x="52238" y="20728"/>
                  </a:lnTo>
                  <a:lnTo>
                    <a:pt x="52657" y="22225"/>
                  </a:lnTo>
                  <a:lnTo>
                    <a:pt x="52717" y="24082"/>
                  </a:lnTo>
                  <a:lnTo>
                    <a:pt x="52478" y="25161"/>
                  </a:lnTo>
                  <a:lnTo>
                    <a:pt x="51879" y="26239"/>
                  </a:lnTo>
                  <a:lnTo>
                    <a:pt x="50740" y="27437"/>
                  </a:lnTo>
                  <a:lnTo>
                    <a:pt x="49123" y="27557"/>
                  </a:lnTo>
                  <a:lnTo>
                    <a:pt x="47685" y="26958"/>
                  </a:lnTo>
                  <a:lnTo>
                    <a:pt x="47505" y="26359"/>
                  </a:lnTo>
                  <a:lnTo>
                    <a:pt x="47985" y="25820"/>
                  </a:lnTo>
                  <a:lnTo>
                    <a:pt x="49662" y="25999"/>
                  </a:lnTo>
                  <a:lnTo>
                    <a:pt x="50800" y="26479"/>
                  </a:lnTo>
                  <a:lnTo>
                    <a:pt x="51100" y="27856"/>
                  </a:lnTo>
                  <a:lnTo>
                    <a:pt x="51040" y="29654"/>
                  </a:lnTo>
                  <a:lnTo>
                    <a:pt x="50201" y="31631"/>
                  </a:lnTo>
                  <a:lnTo>
                    <a:pt x="49542" y="32709"/>
                  </a:lnTo>
                  <a:lnTo>
                    <a:pt x="48284" y="33428"/>
                  </a:lnTo>
                  <a:lnTo>
                    <a:pt x="46667" y="33787"/>
                  </a:lnTo>
                  <a:lnTo>
                    <a:pt x="45229" y="32709"/>
                  </a:lnTo>
                  <a:lnTo>
                    <a:pt x="45109" y="31511"/>
                  </a:lnTo>
                  <a:lnTo>
                    <a:pt x="46247" y="31331"/>
                  </a:lnTo>
                  <a:lnTo>
                    <a:pt x="47206" y="31870"/>
                  </a:lnTo>
                  <a:lnTo>
                    <a:pt x="47805" y="32349"/>
                  </a:lnTo>
                  <a:lnTo>
                    <a:pt x="48404" y="33488"/>
                  </a:lnTo>
                  <a:lnTo>
                    <a:pt x="48224" y="34626"/>
                  </a:lnTo>
                  <a:lnTo>
                    <a:pt x="47745" y="36423"/>
                  </a:lnTo>
                  <a:lnTo>
                    <a:pt x="47146" y="37681"/>
                  </a:lnTo>
                  <a:lnTo>
                    <a:pt x="46188" y="38520"/>
                  </a:lnTo>
                  <a:lnTo>
                    <a:pt x="44870" y="39059"/>
                  </a:lnTo>
                  <a:lnTo>
                    <a:pt x="43552" y="39298"/>
                  </a:lnTo>
                  <a:lnTo>
                    <a:pt x="41874" y="39298"/>
                  </a:lnTo>
                  <a:lnTo>
                    <a:pt x="41215" y="38460"/>
                  </a:lnTo>
                  <a:lnTo>
                    <a:pt x="40556" y="36842"/>
                  </a:lnTo>
                  <a:lnTo>
                    <a:pt x="41635" y="36483"/>
                  </a:lnTo>
                  <a:lnTo>
                    <a:pt x="42773" y="37262"/>
                  </a:lnTo>
                  <a:lnTo>
                    <a:pt x="42773" y="38699"/>
                  </a:lnTo>
                  <a:lnTo>
                    <a:pt x="42473" y="40497"/>
                  </a:lnTo>
                  <a:lnTo>
                    <a:pt x="41036" y="42234"/>
                  </a:lnTo>
                  <a:lnTo>
                    <a:pt x="39778" y="42833"/>
                  </a:lnTo>
                  <a:lnTo>
                    <a:pt x="37921" y="43132"/>
                  </a:lnTo>
                  <a:lnTo>
                    <a:pt x="36063" y="42234"/>
                  </a:lnTo>
                  <a:lnTo>
                    <a:pt x="35165" y="40437"/>
                  </a:lnTo>
                  <a:lnTo>
                    <a:pt x="35285" y="39298"/>
                  </a:lnTo>
                  <a:lnTo>
                    <a:pt x="35884" y="39059"/>
                  </a:lnTo>
                  <a:lnTo>
                    <a:pt x="36722" y="40017"/>
                  </a:lnTo>
                  <a:lnTo>
                    <a:pt x="37082" y="40976"/>
                  </a:lnTo>
                  <a:lnTo>
                    <a:pt x="37082" y="41934"/>
                  </a:lnTo>
                  <a:lnTo>
                    <a:pt x="36183" y="43013"/>
                  </a:lnTo>
                  <a:lnTo>
                    <a:pt x="34746" y="44271"/>
                  </a:lnTo>
                  <a:lnTo>
                    <a:pt x="33068" y="44570"/>
                  </a:lnTo>
                  <a:lnTo>
                    <a:pt x="31271" y="44570"/>
                  </a:lnTo>
                  <a:lnTo>
                    <a:pt x="30313" y="43731"/>
                  </a:lnTo>
                  <a:lnTo>
                    <a:pt x="28995" y="42533"/>
                  </a:lnTo>
                  <a:lnTo>
                    <a:pt x="28935" y="40856"/>
                  </a:lnTo>
                  <a:lnTo>
                    <a:pt x="29534" y="40257"/>
                  </a:lnTo>
                  <a:lnTo>
                    <a:pt x="30492" y="40856"/>
                  </a:lnTo>
                  <a:lnTo>
                    <a:pt x="30492" y="41755"/>
                  </a:lnTo>
                  <a:lnTo>
                    <a:pt x="30313" y="42953"/>
                  </a:lnTo>
                  <a:lnTo>
                    <a:pt x="29234" y="43851"/>
                  </a:lnTo>
                  <a:lnTo>
                    <a:pt x="27018" y="44390"/>
                  </a:lnTo>
                  <a:lnTo>
                    <a:pt x="25041" y="44091"/>
                  </a:lnTo>
                  <a:lnTo>
                    <a:pt x="23843" y="43372"/>
                  </a:lnTo>
                  <a:lnTo>
                    <a:pt x="22585" y="42473"/>
                  </a:lnTo>
                  <a:lnTo>
                    <a:pt x="22405" y="40976"/>
                  </a:lnTo>
                  <a:lnTo>
                    <a:pt x="23124" y="39418"/>
                  </a:lnTo>
                  <a:lnTo>
                    <a:pt x="24202" y="39059"/>
                  </a:lnTo>
                  <a:lnTo>
                    <a:pt x="24502" y="40197"/>
                  </a:lnTo>
                  <a:lnTo>
                    <a:pt x="24322" y="41575"/>
                  </a:lnTo>
                  <a:lnTo>
                    <a:pt x="23543" y="42354"/>
                  </a:lnTo>
                  <a:lnTo>
                    <a:pt x="21746" y="42773"/>
                  </a:lnTo>
                  <a:lnTo>
                    <a:pt x="20129" y="42354"/>
                  </a:lnTo>
                  <a:lnTo>
                    <a:pt x="18751" y="41575"/>
                  </a:lnTo>
                  <a:lnTo>
                    <a:pt x="18152" y="40377"/>
                  </a:lnTo>
                  <a:lnTo>
                    <a:pt x="17672" y="38939"/>
                  </a:lnTo>
                  <a:lnTo>
                    <a:pt x="18152" y="37921"/>
                  </a:lnTo>
                  <a:lnTo>
                    <a:pt x="19170" y="37262"/>
                  </a:lnTo>
                  <a:lnTo>
                    <a:pt x="20129" y="37981"/>
                  </a:lnTo>
                  <a:lnTo>
                    <a:pt x="19709" y="39059"/>
                  </a:lnTo>
                  <a:lnTo>
                    <a:pt x="18871" y="39838"/>
                  </a:lnTo>
                  <a:lnTo>
                    <a:pt x="16834" y="40017"/>
                  </a:lnTo>
                  <a:lnTo>
                    <a:pt x="14318" y="38580"/>
                  </a:lnTo>
                  <a:lnTo>
                    <a:pt x="13958" y="37441"/>
                  </a:lnTo>
                  <a:lnTo>
                    <a:pt x="13419" y="36363"/>
                  </a:lnTo>
                  <a:lnTo>
                    <a:pt x="13479" y="35165"/>
                  </a:lnTo>
                  <a:lnTo>
                    <a:pt x="14557" y="34147"/>
                  </a:lnTo>
                  <a:lnTo>
                    <a:pt x="15755" y="33907"/>
                  </a:lnTo>
                  <a:lnTo>
                    <a:pt x="16295" y="35045"/>
                  </a:lnTo>
                  <a:lnTo>
                    <a:pt x="15456" y="35764"/>
                  </a:lnTo>
                  <a:lnTo>
                    <a:pt x="14677" y="36363"/>
                  </a:lnTo>
                  <a:lnTo>
                    <a:pt x="13539" y="36603"/>
                  </a:lnTo>
                  <a:lnTo>
                    <a:pt x="11981" y="36303"/>
                  </a:lnTo>
                  <a:lnTo>
                    <a:pt x="11322" y="35345"/>
                  </a:lnTo>
                  <a:lnTo>
                    <a:pt x="10843" y="34686"/>
                  </a:lnTo>
                  <a:lnTo>
                    <a:pt x="10005" y="33847"/>
                  </a:lnTo>
                  <a:lnTo>
                    <a:pt x="9885" y="31990"/>
                  </a:lnTo>
                  <a:lnTo>
                    <a:pt x="9645" y="30552"/>
                  </a:lnTo>
                  <a:lnTo>
                    <a:pt x="10124" y="29773"/>
                  </a:lnTo>
                  <a:lnTo>
                    <a:pt x="10903" y="29234"/>
                  </a:lnTo>
                  <a:lnTo>
                    <a:pt x="12161" y="28935"/>
                  </a:lnTo>
                  <a:lnTo>
                    <a:pt x="12880" y="29174"/>
                  </a:lnTo>
                  <a:lnTo>
                    <a:pt x="12640" y="30552"/>
                  </a:lnTo>
                  <a:lnTo>
                    <a:pt x="11742" y="30852"/>
                  </a:lnTo>
                  <a:lnTo>
                    <a:pt x="10663" y="30912"/>
                  </a:lnTo>
                  <a:lnTo>
                    <a:pt x="10005" y="30912"/>
                  </a:lnTo>
                  <a:lnTo>
                    <a:pt x="8747" y="30133"/>
                  </a:lnTo>
                  <a:lnTo>
                    <a:pt x="8028" y="28815"/>
                  </a:lnTo>
                  <a:lnTo>
                    <a:pt x="7548" y="27677"/>
                  </a:lnTo>
                  <a:lnTo>
                    <a:pt x="7548" y="26239"/>
                  </a:lnTo>
                  <a:lnTo>
                    <a:pt x="7848" y="25520"/>
                  </a:lnTo>
                  <a:lnTo>
                    <a:pt x="8627" y="25221"/>
                  </a:lnTo>
                  <a:lnTo>
                    <a:pt x="9465" y="25999"/>
                  </a:lnTo>
                  <a:lnTo>
                    <a:pt x="10064" y="27257"/>
                  </a:lnTo>
                  <a:lnTo>
                    <a:pt x="10663" y="28456"/>
                  </a:lnTo>
                  <a:lnTo>
                    <a:pt x="11442" y="30013"/>
                  </a:lnTo>
                  <a:lnTo>
                    <a:pt x="12461" y="31870"/>
                  </a:lnTo>
                  <a:lnTo>
                    <a:pt x="13060" y="32889"/>
                  </a:lnTo>
                  <a:lnTo>
                    <a:pt x="14078" y="34506"/>
                  </a:lnTo>
                  <a:lnTo>
                    <a:pt x="15336" y="35824"/>
                  </a:lnTo>
                  <a:lnTo>
                    <a:pt x="17013" y="37322"/>
                  </a:lnTo>
                  <a:lnTo>
                    <a:pt x="18152" y="38040"/>
                  </a:lnTo>
                  <a:lnTo>
                    <a:pt x="19170" y="38819"/>
                  </a:lnTo>
                  <a:lnTo>
                    <a:pt x="20728" y="39718"/>
                  </a:lnTo>
                  <a:lnTo>
                    <a:pt x="22105" y="40317"/>
                  </a:lnTo>
                  <a:lnTo>
                    <a:pt x="23363" y="40676"/>
                  </a:lnTo>
                  <a:lnTo>
                    <a:pt x="24202" y="41156"/>
                  </a:lnTo>
                  <a:lnTo>
                    <a:pt x="25700" y="41515"/>
                  </a:lnTo>
                  <a:lnTo>
                    <a:pt x="27317" y="41874"/>
                  </a:lnTo>
                  <a:lnTo>
                    <a:pt x="28995" y="41934"/>
                  </a:lnTo>
                  <a:lnTo>
                    <a:pt x="30492" y="41934"/>
                  </a:lnTo>
                  <a:lnTo>
                    <a:pt x="32769" y="41755"/>
                  </a:lnTo>
                  <a:lnTo>
                    <a:pt x="34147" y="41455"/>
                  </a:lnTo>
                  <a:lnTo>
                    <a:pt x="35884" y="40976"/>
                  </a:lnTo>
                  <a:lnTo>
                    <a:pt x="37741" y="40497"/>
                  </a:lnTo>
                  <a:lnTo>
                    <a:pt x="39418" y="39838"/>
                  </a:lnTo>
                  <a:lnTo>
                    <a:pt x="40736" y="38759"/>
                  </a:lnTo>
                  <a:lnTo>
                    <a:pt x="41575" y="37921"/>
                  </a:lnTo>
                  <a:lnTo>
                    <a:pt x="42953" y="36842"/>
                  </a:lnTo>
                  <a:lnTo>
                    <a:pt x="44570" y="35345"/>
                  </a:lnTo>
                  <a:lnTo>
                    <a:pt x="45529" y="34326"/>
                  </a:lnTo>
                  <a:lnTo>
                    <a:pt x="46247" y="32948"/>
                  </a:lnTo>
                  <a:lnTo>
                    <a:pt x="47026" y="32050"/>
                  </a:lnTo>
                  <a:lnTo>
                    <a:pt x="47625" y="30912"/>
                  </a:lnTo>
                  <a:lnTo>
                    <a:pt x="48524" y="29474"/>
                  </a:lnTo>
                  <a:lnTo>
                    <a:pt x="49003" y="28396"/>
                  </a:lnTo>
                  <a:lnTo>
                    <a:pt x="49363" y="26718"/>
                  </a:lnTo>
                  <a:lnTo>
                    <a:pt x="49662" y="25041"/>
                  </a:lnTo>
                  <a:lnTo>
                    <a:pt x="49782" y="23843"/>
                  </a:lnTo>
                  <a:lnTo>
                    <a:pt x="50141" y="22405"/>
                  </a:lnTo>
                  <a:lnTo>
                    <a:pt x="50141" y="20907"/>
                  </a:lnTo>
                  <a:lnTo>
                    <a:pt x="49902" y="17972"/>
                  </a:lnTo>
                  <a:lnTo>
                    <a:pt x="49363" y="16474"/>
                  </a:lnTo>
                  <a:lnTo>
                    <a:pt x="48823" y="14378"/>
                  </a:lnTo>
                  <a:lnTo>
                    <a:pt x="48404" y="13180"/>
                  </a:lnTo>
                  <a:lnTo>
                    <a:pt x="47625" y="11802"/>
                  </a:lnTo>
                  <a:lnTo>
                    <a:pt x="46906" y="10723"/>
                  </a:lnTo>
                  <a:lnTo>
                    <a:pt x="45828" y="9286"/>
                  </a:lnTo>
                  <a:lnTo>
                    <a:pt x="44570" y="7548"/>
                  </a:lnTo>
                  <a:lnTo>
                    <a:pt x="43552" y="6410"/>
                  </a:lnTo>
                  <a:lnTo>
                    <a:pt x="42174" y="5212"/>
                  </a:lnTo>
                  <a:lnTo>
                    <a:pt x="40497" y="4194"/>
                  </a:lnTo>
                  <a:lnTo>
                    <a:pt x="38819" y="3115"/>
                  </a:lnTo>
                  <a:lnTo>
                    <a:pt x="37381" y="2397"/>
                  </a:lnTo>
                  <a:lnTo>
                    <a:pt x="35704" y="1917"/>
                  </a:lnTo>
                  <a:lnTo>
                    <a:pt x="34506" y="1438"/>
                  </a:lnTo>
                  <a:lnTo>
                    <a:pt x="32649" y="1079"/>
                  </a:lnTo>
                  <a:lnTo>
                    <a:pt x="30133" y="1079"/>
                  </a:lnTo>
                  <a:lnTo>
                    <a:pt x="27797" y="1079"/>
                  </a:lnTo>
                  <a:lnTo>
                    <a:pt x="25880" y="1438"/>
                  </a:lnTo>
                  <a:lnTo>
                    <a:pt x="24022" y="1917"/>
                  </a:lnTo>
                  <a:lnTo>
                    <a:pt x="22525" y="2397"/>
                  </a:lnTo>
                  <a:lnTo>
                    <a:pt x="20728" y="3056"/>
                  </a:lnTo>
                  <a:lnTo>
                    <a:pt x="18990" y="3894"/>
                  </a:lnTo>
                  <a:lnTo>
                    <a:pt x="17852" y="4733"/>
                  </a:lnTo>
                  <a:lnTo>
                    <a:pt x="16474" y="5691"/>
                  </a:lnTo>
                  <a:lnTo>
                    <a:pt x="15396" y="6770"/>
                  </a:lnTo>
                  <a:lnTo>
                    <a:pt x="14497" y="7608"/>
                  </a:lnTo>
                  <a:lnTo>
                    <a:pt x="13838" y="8747"/>
                  </a:lnTo>
                  <a:lnTo>
                    <a:pt x="12700" y="9705"/>
                  </a:lnTo>
                  <a:lnTo>
                    <a:pt x="12101" y="10963"/>
                  </a:lnTo>
                  <a:lnTo>
                    <a:pt x="10903" y="13359"/>
                  </a:lnTo>
                  <a:lnTo>
                    <a:pt x="10364" y="15037"/>
                  </a:lnTo>
                  <a:lnTo>
                    <a:pt x="9825" y="16654"/>
                  </a:lnTo>
                  <a:lnTo>
                    <a:pt x="9705" y="18391"/>
                  </a:lnTo>
                  <a:lnTo>
                    <a:pt x="9525" y="19769"/>
                  </a:lnTo>
                  <a:lnTo>
                    <a:pt x="9226" y="20488"/>
                  </a:lnTo>
                  <a:lnTo>
                    <a:pt x="8507" y="21087"/>
                  </a:lnTo>
                  <a:lnTo>
                    <a:pt x="7488" y="21027"/>
                  </a:lnTo>
                  <a:lnTo>
                    <a:pt x="6410" y="20967"/>
                  </a:lnTo>
                  <a:lnTo>
                    <a:pt x="5631" y="21506"/>
                  </a:lnTo>
                  <a:lnTo>
                    <a:pt x="4673" y="22405"/>
                  </a:lnTo>
                  <a:lnTo>
                    <a:pt x="3355" y="22824"/>
                  </a:lnTo>
                  <a:lnTo>
                    <a:pt x="2456" y="22944"/>
                  </a:lnTo>
                  <a:lnTo>
                    <a:pt x="1977" y="22525"/>
                  </a:lnTo>
                  <a:lnTo>
                    <a:pt x="1019" y="21267"/>
                  </a:lnTo>
                  <a:lnTo>
                    <a:pt x="0" y="20967"/>
                  </a:lnTo>
                </a:path>
              </a:pathLst>
            </a:cu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9" name="Google Shape;275;p40">
            <a:extLst>
              <a:ext uri="{FF2B5EF4-FFF2-40B4-BE49-F238E27FC236}">
                <a16:creationId xmlns:a16="http://schemas.microsoft.com/office/drawing/2014/main" id="{C77B1642-9F0D-1BDC-C56A-F9385B35C4AA}"/>
              </a:ext>
            </a:extLst>
          </p:cNvPr>
          <p:cNvSpPr/>
          <p:nvPr/>
        </p:nvSpPr>
        <p:spPr>
          <a:xfrm>
            <a:off x="8672659" y="1535811"/>
            <a:ext cx="755051" cy="755050"/>
          </a:xfrm>
          <a:prstGeom prst="ellipse">
            <a:avLst/>
          </a:pr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76;p40">
            <a:extLst>
              <a:ext uri="{FF2B5EF4-FFF2-40B4-BE49-F238E27FC236}">
                <a16:creationId xmlns:a16="http://schemas.microsoft.com/office/drawing/2014/main" id="{2BCA4052-230E-B61D-B456-92D52AF55828}"/>
              </a:ext>
            </a:extLst>
          </p:cNvPr>
          <p:cNvSpPr/>
          <p:nvPr/>
        </p:nvSpPr>
        <p:spPr>
          <a:xfrm>
            <a:off x="10696802" y="1535797"/>
            <a:ext cx="755051" cy="755050"/>
          </a:xfrm>
          <a:prstGeom prst="ellipse">
            <a:avLst/>
          </a:pr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77;p40">
            <a:extLst>
              <a:ext uri="{FF2B5EF4-FFF2-40B4-BE49-F238E27FC236}">
                <a16:creationId xmlns:a16="http://schemas.microsoft.com/office/drawing/2014/main" id="{AF74DC24-F359-868B-3BDD-467BF43FD57A}"/>
              </a:ext>
            </a:extLst>
          </p:cNvPr>
          <p:cNvSpPr/>
          <p:nvPr/>
        </p:nvSpPr>
        <p:spPr>
          <a:xfrm>
            <a:off x="8826863" y="1094955"/>
            <a:ext cx="2477665" cy="1068836"/>
          </a:xfrm>
          <a:custGeom>
            <a:avLst/>
            <a:gdLst/>
            <a:ahLst/>
            <a:cxnLst/>
            <a:rect l="l" t="t" r="r" b="b"/>
            <a:pathLst>
              <a:path w="90765" h="39155" extrusionOk="0">
                <a:moveTo>
                  <a:pt x="18892" y="39155"/>
                </a:moveTo>
                <a:lnTo>
                  <a:pt x="24802" y="35145"/>
                </a:lnTo>
                <a:lnTo>
                  <a:pt x="30607" y="32084"/>
                </a:lnTo>
                <a:lnTo>
                  <a:pt x="34406" y="30607"/>
                </a:lnTo>
                <a:lnTo>
                  <a:pt x="38628" y="29023"/>
                </a:lnTo>
                <a:lnTo>
                  <a:pt x="42216" y="28285"/>
                </a:lnTo>
                <a:lnTo>
                  <a:pt x="46649" y="28074"/>
                </a:lnTo>
                <a:lnTo>
                  <a:pt x="50871" y="28285"/>
                </a:lnTo>
                <a:lnTo>
                  <a:pt x="54881" y="29340"/>
                </a:lnTo>
                <a:lnTo>
                  <a:pt x="58681" y="30501"/>
                </a:lnTo>
                <a:lnTo>
                  <a:pt x="63958" y="33139"/>
                </a:lnTo>
                <a:lnTo>
                  <a:pt x="68390" y="36200"/>
                </a:lnTo>
                <a:lnTo>
                  <a:pt x="71134" y="37994"/>
                </a:lnTo>
                <a:lnTo>
                  <a:pt x="69024" y="33773"/>
                </a:lnTo>
                <a:lnTo>
                  <a:pt x="68601" y="28918"/>
                </a:lnTo>
                <a:lnTo>
                  <a:pt x="69868" y="24485"/>
                </a:lnTo>
                <a:lnTo>
                  <a:pt x="71873" y="20791"/>
                </a:lnTo>
                <a:lnTo>
                  <a:pt x="75567" y="17942"/>
                </a:lnTo>
                <a:lnTo>
                  <a:pt x="79683" y="16570"/>
                </a:lnTo>
                <a:lnTo>
                  <a:pt x="84327" y="16253"/>
                </a:lnTo>
                <a:lnTo>
                  <a:pt x="88021" y="17308"/>
                </a:lnTo>
                <a:lnTo>
                  <a:pt x="90765" y="18892"/>
                </a:lnTo>
                <a:lnTo>
                  <a:pt x="86649" y="15092"/>
                </a:lnTo>
                <a:lnTo>
                  <a:pt x="81688" y="11187"/>
                </a:lnTo>
                <a:lnTo>
                  <a:pt x="76306" y="7810"/>
                </a:lnTo>
                <a:lnTo>
                  <a:pt x="69024" y="4327"/>
                </a:lnTo>
                <a:lnTo>
                  <a:pt x="61530" y="1583"/>
                </a:lnTo>
                <a:lnTo>
                  <a:pt x="53087" y="317"/>
                </a:lnTo>
                <a:lnTo>
                  <a:pt x="46121" y="0"/>
                </a:lnTo>
                <a:lnTo>
                  <a:pt x="40528" y="0"/>
                </a:lnTo>
                <a:lnTo>
                  <a:pt x="32507" y="1372"/>
                </a:lnTo>
                <a:lnTo>
                  <a:pt x="26174" y="3061"/>
                </a:lnTo>
                <a:lnTo>
                  <a:pt x="20159" y="5594"/>
                </a:lnTo>
                <a:lnTo>
                  <a:pt x="15515" y="8021"/>
                </a:lnTo>
                <a:lnTo>
                  <a:pt x="10977" y="10765"/>
                </a:lnTo>
                <a:lnTo>
                  <a:pt x="6755" y="13403"/>
                </a:lnTo>
                <a:lnTo>
                  <a:pt x="3061" y="15831"/>
                </a:lnTo>
                <a:lnTo>
                  <a:pt x="0" y="18786"/>
                </a:lnTo>
                <a:lnTo>
                  <a:pt x="2533" y="17097"/>
                </a:lnTo>
                <a:lnTo>
                  <a:pt x="6966" y="15936"/>
                </a:lnTo>
                <a:lnTo>
                  <a:pt x="11399" y="16359"/>
                </a:lnTo>
                <a:lnTo>
                  <a:pt x="15304" y="17731"/>
                </a:lnTo>
                <a:lnTo>
                  <a:pt x="18048" y="19841"/>
                </a:lnTo>
                <a:lnTo>
                  <a:pt x="19842" y="22058"/>
                </a:lnTo>
                <a:lnTo>
                  <a:pt x="21108" y="24802"/>
                </a:lnTo>
                <a:lnTo>
                  <a:pt x="22269" y="28812"/>
                </a:lnTo>
                <a:lnTo>
                  <a:pt x="22058" y="32401"/>
                </a:lnTo>
                <a:lnTo>
                  <a:pt x="21108" y="35778"/>
                </a:lnTo>
                <a:lnTo>
                  <a:pt x="19736" y="38100"/>
                </a:lnTo>
                <a:close/>
              </a:path>
            </a:pathLst>
          </a:cu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287A596-FA7F-F100-26BE-1D99570B3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823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oogle Shape;309;p41">
            <a:extLst>
              <a:ext uri="{FF2B5EF4-FFF2-40B4-BE49-F238E27FC236}">
                <a16:creationId xmlns:a16="http://schemas.microsoft.com/office/drawing/2014/main" id="{E150654F-04D6-E861-6A51-E8E70DA99C28}"/>
              </a:ext>
            </a:extLst>
          </p:cNvPr>
          <p:cNvGrpSpPr/>
          <p:nvPr/>
        </p:nvGrpSpPr>
        <p:grpSpPr>
          <a:xfrm>
            <a:off x="4306858" y="1063187"/>
            <a:ext cx="2572737" cy="2307885"/>
            <a:chOff x="6319625" y="2376325"/>
            <a:chExt cx="1531875" cy="1249250"/>
          </a:xfrm>
        </p:grpSpPr>
        <p:pic>
          <p:nvPicPr>
            <p:cNvPr id="1035" name="Google Shape;310;p41">
              <a:extLst>
                <a:ext uri="{FF2B5EF4-FFF2-40B4-BE49-F238E27FC236}">
                  <a16:creationId xmlns:a16="http://schemas.microsoft.com/office/drawing/2014/main" id="{B2D134FC-DB0B-DBA9-366E-AB4E64A05D98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19625" y="2376325"/>
              <a:ext cx="1531875" cy="1148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6" name="Google Shape;311;p41">
              <a:extLst>
                <a:ext uri="{FF2B5EF4-FFF2-40B4-BE49-F238E27FC236}">
                  <a16:creationId xmlns:a16="http://schemas.microsoft.com/office/drawing/2014/main" id="{FEFC6C54-F89B-7E21-C09F-652F38246D94}"/>
                </a:ext>
              </a:extLst>
            </p:cNvPr>
            <p:cNvGrpSpPr/>
            <p:nvPr/>
          </p:nvGrpSpPr>
          <p:grpSpPr>
            <a:xfrm>
              <a:off x="6491964" y="3543581"/>
              <a:ext cx="1080520" cy="81994"/>
              <a:chOff x="6439200" y="3503125"/>
              <a:chExt cx="1191575" cy="143925"/>
            </a:xfrm>
          </p:grpSpPr>
          <p:sp>
            <p:nvSpPr>
              <p:cNvPr id="1039" name="Google Shape;312;p41">
                <a:extLst>
                  <a:ext uri="{FF2B5EF4-FFF2-40B4-BE49-F238E27FC236}">
                    <a16:creationId xmlns:a16="http://schemas.microsoft.com/office/drawing/2014/main" id="{74360860-FC2A-04AD-22CB-4F8090AF89E4}"/>
                  </a:ext>
                </a:extLst>
              </p:cNvPr>
              <p:cNvSpPr/>
              <p:nvPr/>
            </p:nvSpPr>
            <p:spPr>
              <a:xfrm rot="10800000">
                <a:off x="6439200" y="3503125"/>
                <a:ext cx="151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40" name="Google Shape;313;p41">
                <a:extLst>
                  <a:ext uri="{FF2B5EF4-FFF2-40B4-BE49-F238E27FC236}">
                    <a16:creationId xmlns:a16="http://schemas.microsoft.com/office/drawing/2014/main" id="{7F2BAD3A-7886-7C9C-889A-2026AEDAD0EE}"/>
                  </a:ext>
                </a:extLst>
              </p:cNvPr>
              <p:cNvSpPr/>
              <p:nvPr/>
            </p:nvSpPr>
            <p:spPr>
              <a:xfrm rot="10800000">
                <a:off x="7479100" y="3503125"/>
                <a:ext cx="151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42" name="Google Shape;314;p41">
                <a:extLst>
                  <a:ext uri="{FF2B5EF4-FFF2-40B4-BE49-F238E27FC236}">
                    <a16:creationId xmlns:a16="http://schemas.microsoft.com/office/drawing/2014/main" id="{08BBAF72-CE53-8AB1-9B70-D08CE0E58C65}"/>
                  </a:ext>
                </a:extLst>
              </p:cNvPr>
              <p:cNvSpPr/>
              <p:nvPr/>
            </p:nvSpPr>
            <p:spPr>
              <a:xfrm rot="10800000">
                <a:off x="7260450" y="3503125"/>
                <a:ext cx="151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43" name="Google Shape;315;p41">
                <a:extLst>
                  <a:ext uri="{FF2B5EF4-FFF2-40B4-BE49-F238E27FC236}">
                    <a16:creationId xmlns:a16="http://schemas.microsoft.com/office/drawing/2014/main" id="{198907C5-861E-63D8-95D1-C9F8688D20A7}"/>
                  </a:ext>
                </a:extLst>
              </p:cNvPr>
              <p:cNvSpPr/>
              <p:nvPr/>
            </p:nvSpPr>
            <p:spPr>
              <a:xfrm rot="10800000">
                <a:off x="7041800" y="3503125"/>
                <a:ext cx="151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44" name="Google Shape;316;p41">
                <a:extLst>
                  <a:ext uri="{FF2B5EF4-FFF2-40B4-BE49-F238E27FC236}">
                    <a16:creationId xmlns:a16="http://schemas.microsoft.com/office/drawing/2014/main" id="{A4840FF1-9309-8746-38B4-EFA6C1C00B47}"/>
                  </a:ext>
                </a:extLst>
              </p:cNvPr>
              <p:cNvSpPr/>
              <p:nvPr/>
            </p:nvSpPr>
            <p:spPr>
              <a:xfrm rot="10800000">
                <a:off x="6828000" y="3503125"/>
                <a:ext cx="151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45" name="Google Shape;317;p41">
                <a:extLst>
                  <a:ext uri="{FF2B5EF4-FFF2-40B4-BE49-F238E27FC236}">
                    <a16:creationId xmlns:a16="http://schemas.microsoft.com/office/drawing/2014/main" id="{4BF182D2-5BDB-F597-6BEB-71507E8E2419}"/>
                  </a:ext>
                </a:extLst>
              </p:cNvPr>
              <p:cNvSpPr/>
              <p:nvPr/>
            </p:nvSpPr>
            <p:spPr>
              <a:xfrm rot="10800000">
                <a:off x="6623900" y="3503125"/>
                <a:ext cx="151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99902F-73A2-22BC-D538-57A1DC1F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Magnetic probes (Mirnov coils)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6D01D-CB27-B309-B50B-8C8674F4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14" name="Google Shape;286;p40">
            <a:extLst>
              <a:ext uri="{FF2B5EF4-FFF2-40B4-BE49-F238E27FC236}">
                <a16:creationId xmlns:a16="http://schemas.microsoft.com/office/drawing/2014/main" id="{00E885A7-6611-559F-E26D-495D3A0DDA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7112" y="4697222"/>
            <a:ext cx="1999256" cy="89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82BA45-7566-20FB-CE2D-084940B09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6" y="4906761"/>
            <a:ext cx="2275255" cy="1178791"/>
          </a:xfrm>
          <a:prstGeom prst="rect">
            <a:avLst/>
          </a:prstGeom>
        </p:spPr>
      </p:pic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1A92554E-1809-595B-007E-C45DDEA9A5ED}"/>
              </a:ext>
            </a:extLst>
          </p:cNvPr>
          <p:cNvGrpSpPr/>
          <p:nvPr/>
        </p:nvGrpSpPr>
        <p:grpSpPr>
          <a:xfrm>
            <a:off x="6870907" y="1251838"/>
            <a:ext cx="1514283" cy="1322967"/>
            <a:chOff x="3716457" y="2998006"/>
            <a:chExt cx="1958997" cy="1723268"/>
          </a:xfrm>
        </p:grpSpPr>
        <p:grpSp>
          <p:nvGrpSpPr>
            <p:cNvPr id="7" name="Google Shape;318;p41">
              <a:extLst>
                <a:ext uri="{FF2B5EF4-FFF2-40B4-BE49-F238E27FC236}">
                  <a16:creationId xmlns:a16="http://schemas.microsoft.com/office/drawing/2014/main" id="{8005CDB7-AE4A-A177-79B7-934B0C321787}"/>
                </a:ext>
              </a:extLst>
            </p:cNvPr>
            <p:cNvGrpSpPr/>
            <p:nvPr/>
          </p:nvGrpSpPr>
          <p:grpSpPr>
            <a:xfrm>
              <a:off x="3716457" y="3243867"/>
              <a:ext cx="1958997" cy="1477407"/>
              <a:chOff x="7800952" y="2561925"/>
              <a:chExt cx="1197475" cy="820994"/>
            </a:xfrm>
          </p:grpSpPr>
          <p:sp>
            <p:nvSpPr>
              <p:cNvPr id="13" name="Google Shape;319;p41">
                <a:extLst>
                  <a:ext uri="{FF2B5EF4-FFF2-40B4-BE49-F238E27FC236}">
                    <a16:creationId xmlns:a16="http://schemas.microsoft.com/office/drawing/2014/main" id="{CDCD99A8-17CE-7B96-948C-019151180414}"/>
                  </a:ext>
                </a:extLst>
              </p:cNvPr>
              <p:cNvSpPr/>
              <p:nvPr/>
            </p:nvSpPr>
            <p:spPr>
              <a:xfrm>
                <a:off x="8323850" y="2561925"/>
                <a:ext cx="151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" name="Google Shape;320;p41">
                <a:extLst>
                  <a:ext uri="{FF2B5EF4-FFF2-40B4-BE49-F238E27FC236}">
                    <a16:creationId xmlns:a16="http://schemas.microsoft.com/office/drawing/2014/main" id="{EC020A3E-453F-2F97-8372-31FB30578A76}"/>
                  </a:ext>
                </a:extLst>
              </p:cNvPr>
              <p:cNvSpPr/>
              <p:nvPr/>
            </p:nvSpPr>
            <p:spPr>
              <a:xfrm rot="2700000">
                <a:off x="8542024" y="2668025"/>
                <a:ext cx="151674" cy="143924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6" name="Google Shape;321;p41">
                <a:extLst>
                  <a:ext uri="{FF2B5EF4-FFF2-40B4-BE49-F238E27FC236}">
                    <a16:creationId xmlns:a16="http://schemas.microsoft.com/office/drawing/2014/main" id="{2D8A7B0F-4D4B-A174-DC20-D69F805AF5ED}"/>
                  </a:ext>
                </a:extLst>
              </p:cNvPr>
              <p:cNvSpPr/>
              <p:nvPr/>
            </p:nvSpPr>
            <p:spPr>
              <a:xfrm rot="5400000">
                <a:off x="8628650" y="2883777"/>
                <a:ext cx="151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7" name="Google Shape;322;p41">
                <a:extLst>
                  <a:ext uri="{FF2B5EF4-FFF2-40B4-BE49-F238E27FC236}">
                    <a16:creationId xmlns:a16="http://schemas.microsoft.com/office/drawing/2014/main" id="{4BAA5CCF-9B9A-C16B-77AD-4C5AE85213F3}"/>
                  </a:ext>
                </a:extLst>
              </p:cNvPr>
              <p:cNvSpPr/>
              <p:nvPr/>
            </p:nvSpPr>
            <p:spPr>
              <a:xfrm rot="7531541">
                <a:off x="8556915" y="3114122"/>
                <a:ext cx="151683" cy="143933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8" name="Google Shape;323;p41">
                <a:extLst>
                  <a:ext uri="{FF2B5EF4-FFF2-40B4-BE49-F238E27FC236}">
                    <a16:creationId xmlns:a16="http://schemas.microsoft.com/office/drawing/2014/main" id="{5C1F0925-3B56-6283-FC63-D2CF351A1CF5}"/>
                  </a:ext>
                </a:extLst>
              </p:cNvPr>
              <p:cNvSpPr/>
              <p:nvPr/>
            </p:nvSpPr>
            <p:spPr>
              <a:xfrm rot="10800000">
                <a:off x="8323850" y="3216550"/>
                <a:ext cx="151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0" name="Google Shape;324;p41">
                <a:extLst>
                  <a:ext uri="{FF2B5EF4-FFF2-40B4-BE49-F238E27FC236}">
                    <a16:creationId xmlns:a16="http://schemas.microsoft.com/office/drawing/2014/main" id="{C2E1A827-0A3A-EC4A-1994-251452AE8407}"/>
                  </a:ext>
                </a:extLst>
              </p:cNvPr>
              <p:cNvSpPr/>
              <p:nvPr/>
            </p:nvSpPr>
            <p:spPr>
              <a:xfrm rot="-8366458">
                <a:off x="8089004" y="3129058"/>
                <a:ext cx="151668" cy="143918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1" name="Google Shape;325;p41">
                <a:extLst>
                  <a:ext uri="{FF2B5EF4-FFF2-40B4-BE49-F238E27FC236}">
                    <a16:creationId xmlns:a16="http://schemas.microsoft.com/office/drawing/2014/main" id="{B1284BE6-A0D1-C287-EDB3-E74F4F2680DD}"/>
                  </a:ext>
                </a:extLst>
              </p:cNvPr>
              <p:cNvSpPr/>
              <p:nvPr/>
            </p:nvSpPr>
            <p:spPr>
              <a:xfrm rot="-5400000">
                <a:off x="7993425" y="2883775"/>
                <a:ext cx="15167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2" name="Google Shape;326;p41">
                <a:extLst>
                  <a:ext uri="{FF2B5EF4-FFF2-40B4-BE49-F238E27FC236}">
                    <a16:creationId xmlns:a16="http://schemas.microsoft.com/office/drawing/2014/main" id="{75F214DF-85B1-B9A8-CC4B-33C98D2048F6}"/>
                  </a:ext>
                </a:extLst>
              </p:cNvPr>
              <p:cNvSpPr/>
              <p:nvPr/>
            </p:nvSpPr>
            <p:spPr>
              <a:xfrm rot="-3243640">
                <a:off x="8088999" y="2656748"/>
                <a:ext cx="151668" cy="143918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5757" extrusionOk="0">
                    <a:moveTo>
                      <a:pt x="39" y="0"/>
                    </a:moveTo>
                    <a:lnTo>
                      <a:pt x="0" y="1738"/>
                    </a:lnTo>
                    <a:lnTo>
                      <a:pt x="116" y="3670"/>
                    </a:lnTo>
                    <a:lnTo>
                      <a:pt x="502" y="5023"/>
                    </a:lnTo>
                    <a:lnTo>
                      <a:pt x="1043" y="5448"/>
                    </a:lnTo>
                    <a:lnTo>
                      <a:pt x="1778" y="5216"/>
                    </a:lnTo>
                    <a:lnTo>
                      <a:pt x="2357" y="4907"/>
                    </a:lnTo>
                    <a:lnTo>
                      <a:pt x="2396" y="3786"/>
                    </a:lnTo>
                    <a:lnTo>
                      <a:pt x="1971" y="3323"/>
                    </a:lnTo>
                    <a:lnTo>
                      <a:pt x="1391" y="3361"/>
                    </a:lnTo>
                    <a:lnTo>
                      <a:pt x="1353" y="4057"/>
                    </a:lnTo>
                    <a:lnTo>
                      <a:pt x="1662" y="5216"/>
                    </a:lnTo>
                    <a:lnTo>
                      <a:pt x="2319" y="5680"/>
                    </a:lnTo>
                    <a:lnTo>
                      <a:pt x="3787" y="5757"/>
                    </a:lnTo>
                    <a:lnTo>
                      <a:pt x="4289" y="4868"/>
                    </a:lnTo>
                    <a:lnTo>
                      <a:pt x="4405" y="3748"/>
                    </a:lnTo>
                    <a:lnTo>
                      <a:pt x="3903" y="3323"/>
                    </a:lnTo>
                    <a:lnTo>
                      <a:pt x="3555" y="4173"/>
                    </a:lnTo>
                    <a:lnTo>
                      <a:pt x="3671" y="5139"/>
                    </a:lnTo>
                    <a:lnTo>
                      <a:pt x="4367" y="5603"/>
                    </a:lnTo>
                    <a:lnTo>
                      <a:pt x="5294" y="5139"/>
                    </a:lnTo>
                    <a:lnTo>
                      <a:pt x="5564" y="3709"/>
                    </a:lnTo>
                    <a:lnTo>
                      <a:pt x="5796" y="2511"/>
                    </a:lnTo>
                    <a:lnTo>
                      <a:pt x="5912" y="1352"/>
                    </a:lnTo>
                    <a:lnTo>
                      <a:pt x="6067" y="425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" name="Google Shape;327;p41">
                <a:extLst>
                  <a:ext uri="{FF2B5EF4-FFF2-40B4-BE49-F238E27FC236}">
                    <a16:creationId xmlns:a16="http://schemas.microsoft.com/office/drawing/2014/main" id="{EB1FC774-4891-FE4F-5471-DCF9AA7278AB}"/>
                  </a:ext>
                </a:extLst>
              </p:cNvPr>
              <p:cNvSpPr/>
              <p:nvPr/>
            </p:nvSpPr>
            <p:spPr>
              <a:xfrm rot="2233585">
                <a:off x="8256713" y="2733753"/>
                <a:ext cx="260345" cy="434046"/>
              </a:xfrm>
              <a:prstGeom prst="ellipse">
                <a:avLst/>
              </a:prstGeom>
              <a:solidFill>
                <a:srgbClr val="9900FF">
                  <a:alpha val="10000"/>
                </a:srgbClr>
              </a:solidFill>
              <a:ln w="9525" cap="flat" cmpd="sng">
                <a:solidFill>
                  <a:srgbClr val="E8A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328;p41">
                <a:extLst>
                  <a:ext uri="{FF2B5EF4-FFF2-40B4-BE49-F238E27FC236}">
                    <a16:creationId xmlns:a16="http://schemas.microsoft.com/office/drawing/2014/main" id="{B316C6E7-CFCF-C969-2327-FF8F40CAB0D6}"/>
                  </a:ext>
                </a:extLst>
              </p:cNvPr>
              <p:cNvSpPr txBox="1"/>
              <p:nvPr/>
            </p:nvSpPr>
            <p:spPr>
              <a:xfrm>
                <a:off x="8592077" y="2562944"/>
                <a:ext cx="406200" cy="14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800">
                    <a:solidFill>
                      <a:srgbClr val="FF0000"/>
                    </a:solidFill>
                  </a:rPr>
                  <a:t>Max</a:t>
                </a:r>
                <a:endParaRPr sz="800">
                  <a:solidFill>
                    <a:srgbClr val="FF0000"/>
                  </a:solidFill>
                </a:endParaRPr>
              </a:p>
            </p:txBody>
          </p:sp>
          <p:sp>
            <p:nvSpPr>
              <p:cNvPr id="1028" name="Google Shape;329;p41">
                <a:extLst>
                  <a:ext uri="{FF2B5EF4-FFF2-40B4-BE49-F238E27FC236}">
                    <a16:creationId xmlns:a16="http://schemas.microsoft.com/office/drawing/2014/main" id="{B2ADB924-0358-3DAF-1452-BC15E30D5303}"/>
                  </a:ext>
                </a:extLst>
              </p:cNvPr>
              <p:cNvSpPr txBox="1"/>
              <p:nvPr/>
            </p:nvSpPr>
            <p:spPr>
              <a:xfrm>
                <a:off x="7800952" y="3241019"/>
                <a:ext cx="406200" cy="14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800">
                    <a:solidFill>
                      <a:srgbClr val="FF0000"/>
                    </a:solidFill>
                  </a:rPr>
                  <a:t>Max</a:t>
                </a:r>
                <a:endParaRPr sz="800">
                  <a:solidFill>
                    <a:srgbClr val="FF0000"/>
                  </a:solidFill>
                </a:endParaRPr>
              </a:p>
            </p:txBody>
          </p:sp>
          <p:sp>
            <p:nvSpPr>
              <p:cNvPr id="1029" name="Google Shape;330;p41">
                <a:extLst>
                  <a:ext uri="{FF2B5EF4-FFF2-40B4-BE49-F238E27FC236}">
                    <a16:creationId xmlns:a16="http://schemas.microsoft.com/office/drawing/2014/main" id="{5999C5D7-4006-AD32-A851-204B920ABB26}"/>
                  </a:ext>
                </a:extLst>
              </p:cNvPr>
              <p:cNvSpPr txBox="1"/>
              <p:nvPr/>
            </p:nvSpPr>
            <p:spPr>
              <a:xfrm>
                <a:off x="8592227" y="3206619"/>
                <a:ext cx="406200" cy="14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800">
                    <a:solidFill>
                      <a:srgbClr val="307BF3"/>
                    </a:solidFill>
                  </a:rPr>
                  <a:t>Min</a:t>
                </a:r>
                <a:endParaRPr sz="800">
                  <a:solidFill>
                    <a:srgbClr val="307BF3"/>
                  </a:solidFill>
                </a:endParaRPr>
              </a:p>
            </p:txBody>
          </p:sp>
          <p:sp>
            <p:nvSpPr>
              <p:cNvPr id="1030" name="Google Shape;331;p41">
                <a:extLst>
                  <a:ext uri="{FF2B5EF4-FFF2-40B4-BE49-F238E27FC236}">
                    <a16:creationId xmlns:a16="http://schemas.microsoft.com/office/drawing/2014/main" id="{90696270-307B-CDFA-A8E3-D11BC394D5EF}"/>
                  </a:ext>
                </a:extLst>
              </p:cNvPr>
              <p:cNvSpPr txBox="1"/>
              <p:nvPr/>
            </p:nvSpPr>
            <p:spPr>
              <a:xfrm>
                <a:off x="7801102" y="2570019"/>
                <a:ext cx="406200" cy="14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800" dirty="0">
                    <a:solidFill>
                      <a:srgbClr val="307BF3"/>
                    </a:solidFill>
                  </a:rPr>
                  <a:t>Min</a:t>
                </a:r>
                <a:endParaRPr sz="800" dirty="0">
                  <a:solidFill>
                    <a:srgbClr val="307BF3"/>
                  </a:solidFill>
                </a:endParaRPr>
              </a:p>
            </p:txBody>
          </p:sp>
          <p:sp>
            <p:nvSpPr>
              <p:cNvPr id="1031" name="Google Shape;332;p41">
                <a:extLst>
                  <a:ext uri="{FF2B5EF4-FFF2-40B4-BE49-F238E27FC236}">
                    <a16:creationId xmlns:a16="http://schemas.microsoft.com/office/drawing/2014/main" id="{1ADADB50-6F08-77EC-BCE3-C19FE76D7430}"/>
                  </a:ext>
                </a:extLst>
              </p:cNvPr>
              <p:cNvSpPr/>
              <p:nvPr/>
            </p:nvSpPr>
            <p:spPr>
              <a:xfrm>
                <a:off x="8306246" y="2854775"/>
                <a:ext cx="186900" cy="192000"/>
              </a:xfrm>
              <a:prstGeom prst="arc">
                <a:avLst>
                  <a:gd name="adj1" fmla="val 4946769"/>
                  <a:gd name="adj2" fmla="val 673788"/>
                </a:avLst>
              </a:prstGeom>
              <a:noFill/>
              <a:ln w="9525" cap="flat" cmpd="sng">
                <a:solidFill>
                  <a:srgbClr val="D353FF"/>
                </a:solidFill>
                <a:prstDash val="solid"/>
                <a:round/>
                <a:headEnd type="triangl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2" name="Google Shape;342;p41">
              <a:extLst>
                <a:ext uri="{FF2B5EF4-FFF2-40B4-BE49-F238E27FC236}">
                  <a16:creationId xmlns:a16="http://schemas.microsoft.com/office/drawing/2014/main" id="{02096F09-A9AC-FDD2-0B7E-90E6C55EC497}"/>
                </a:ext>
              </a:extLst>
            </p:cNvPr>
            <p:cNvSpPr txBox="1"/>
            <p:nvPr/>
          </p:nvSpPr>
          <p:spPr>
            <a:xfrm>
              <a:off x="4739812" y="2998006"/>
              <a:ext cx="664519" cy="397043"/>
            </a:xfrm>
            <a:prstGeom prst="rect">
              <a:avLst/>
            </a:prstGeom>
            <a:solidFill>
              <a:srgbClr val="FFFFFF">
                <a:alpha val="41360"/>
              </a:srgbClr>
            </a:solidFill>
            <a:ln>
              <a:noFill/>
            </a:ln>
          </p:spPr>
          <p:txBody>
            <a:bodyPr spcFirstLastPara="1" wrap="square" lIns="18000" tIns="18000" rIns="18000" bIns="18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m=2</a:t>
              </a:r>
              <a:endParaRPr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046" name="Google Shape;308;p41">
            <a:extLst>
              <a:ext uri="{FF2B5EF4-FFF2-40B4-BE49-F238E27FC236}">
                <a16:creationId xmlns:a16="http://schemas.microsoft.com/office/drawing/2014/main" id="{B92E4EC4-CAE7-67AD-9155-0101D2C26A0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6224" y="3623272"/>
            <a:ext cx="3507983" cy="149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Picture 1047">
            <a:extLst>
              <a:ext uri="{FF2B5EF4-FFF2-40B4-BE49-F238E27FC236}">
                <a16:creationId xmlns:a16="http://schemas.microsoft.com/office/drawing/2014/main" id="{F2B58EA3-8834-8414-527F-E4DA115C6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161" y="2774042"/>
            <a:ext cx="1949513" cy="3099541"/>
          </a:xfrm>
          <a:prstGeom prst="rect">
            <a:avLst/>
          </a:prstGeom>
        </p:spPr>
      </p:pic>
      <p:sp>
        <p:nvSpPr>
          <p:cNvPr id="1050" name="Google Shape;344;p41">
            <a:extLst>
              <a:ext uri="{FF2B5EF4-FFF2-40B4-BE49-F238E27FC236}">
                <a16:creationId xmlns:a16="http://schemas.microsoft.com/office/drawing/2014/main" id="{6947009E-8048-1EA8-DA82-73746DB2B327}"/>
              </a:ext>
            </a:extLst>
          </p:cNvPr>
          <p:cNvSpPr txBox="1"/>
          <p:nvPr/>
        </p:nvSpPr>
        <p:spPr>
          <a:xfrm>
            <a:off x="5713710" y="5125119"/>
            <a:ext cx="2841042" cy="232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800" dirty="0">
                <a:solidFill>
                  <a:schemeClr val="tx2"/>
                </a:solidFill>
              </a:rPr>
              <a:t>T. Hender, et al., Nuclear Fusion, 2004.</a:t>
            </a:r>
            <a:endParaRPr sz="800" dirty="0">
              <a:solidFill>
                <a:schemeClr val="tx2"/>
              </a:solidFill>
            </a:endParaRPr>
          </a:p>
        </p:txBody>
      </p:sp>
      <p:sp>
        <p:nvSpPr>
          <p:cNvPr id="1051" name="Arrow: Right 1050">
            <a:extLst>
              <a:ext uri="{FF2B5EF4-FFF2-40B4-BE49-F238E27FC236}">
                <a16:creationId xmlns:a16="http://schemas.microsoft.com/office/drawing/2014/main" id="{698BEFFA-C492-66AA-5306-3C1B83235FD1}"/>
              </a:ext>
            </a:extLst>
          </p:cNvPr>
          <p:cNvSpPr/>
          <p:nvPr/>
        </p:nvSpPr>
        <p:spPr>
          <a:xfrm>
            <a:off x="3165894" y="5936603"/>
            <a:ext cx="5918916" cy="165503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53E19E38-E8AA-3EE2-8BA1-21324CAD325D}"/>
              </a:ext>
            </a:extLst>
          </p:cNvPr>
          <p:cNvSpPr txBox="1"/>
          <p:nvPr/>
        </p:nvSpPr>
        <p:spPr>
          <a:xfrm>
            <a:off x="3020968" y="5625632"/>
            <a:ext cx="141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2"/>
                </a:solidFill>
              </a:rPr>
              <a:t>TM-3 1964</a:t>
            </a:r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E3D5AAA5-3690-E0AC-0339-8DAB56412236}"/>
              </a:ext>
            </a:extLst>
          </p:cNvPr>
          <p:cNvSpPr txBox="1"/>
          <p:nvPr/>
        </p:nvSpPr>
        <p:spPr>
          <a:xfrm>
            <a:off x="7592501" y="5622131"/>
            <a:ext cx="141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2"/>
                </a:solidFill>
              </a:rPr>
              <a:t>DIII-D 1986</a:t>
            </a:r>
          </a:p>
        </p:txBody>
      </p:sp>
      <p:sp>
        <p:nvSpPr>
          <p:cNvPr id="1056" name="Google Shape;828;p65">
            <a:extLst>
              <a:ext uri="{FF2B5EF4-FFF2-40B4-BE49-F238E27FC236}">
                <a16:creationId xmlns:a16="http://schemas.microsoft.com/office/drawing/2014/main" id="{EDD1A692-C939-35D0-70A3-F1E3FF55DE9E}"/>
              </a:ext>
            </a:extLst>
          </p:cNvPr>
          <p:cNvSpPr txBox="1"/>
          <p:nvPr/>
        </p:nvSpPr>
        <p:spPr>
          <a:xfrm>
            <a:off x="9916018" y="5983202"/>
            <a:ext cx="953525" cy="23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 dirty="0">
                <a:solidFill>
                  <a:schemeClr val="dk2"/>
                </a:solidFill>
              </a:rPr>
              <a:t>E. J. Strait, 2008</a:t>
            </a:r>
            <a:endParaRPr lang="pt-PT" sz="800" dirty="0">
              <a:solidFill>
                <a:schemeClr val="dk2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7FB5D4E-7F92-2D70-8CBF-5C92BE560DB8}"/>
              </a:ext>
            </a:extLst>
          </p:cNvPr>
          <p:cNvGrpSpPr/>
          <p:nvPr/>
        </p:nvGrpSpPr>
        <p:grpSpPr>
          <a:xfrm>
            <a:off x="8672659" y="1094955"/>
            <a:ext cx="2824018" cy="1250528"/>
            <a:chOff x="8672659" y="1094955"/>
            <a:chExt cx="2824018" cy="1250528"/>
          </a:xfrm>
        </p:grpSpPr>
        <p:sp>
          <p:nvSpPr>
            <p:cNvPr id="33" name="Google Shape;277;p40">
              <a:extLst>
                <a:ext uri="{FF2B5EF4-FFF2-40B4-BE49-F238E27FC236}">
                  <a16:creationId xmlns:a16="http://schemas.microsoft.com/office/drawing/2014/main" id="{119119C7-0742-062F-FCBD-59C84EFDCFAF}"/>
                </a:ext>
              </a:extLst>
            </p:cNvPr>
            <p:cNvSpPr/>
            <p:nvPr/>
          </p:nvSpPr>
          <p:spPr>
            <a:xfrm>
              <a:off x="8826863" y="1094955"/>
              <a:ext cx="2477665" cy="1068836"/>
            </a:xfrm>
            <a:custGeom>
              <a:avLst/>
              <a:gdLst/>
              <a:ahLst/>
              <a:cxnLst/>
              <a:rect l="l" t="t" r="r" b="b"/>
              <a:pathLst>
                <a:path w="90765" h="39155" extrusionOk="0">
                  <a:moveTo>
                    <a:pt x="18892" y="39155"/>
                  </a:moveTo>
                  <a:lnTo>
                    <a:pt x="24802" y="35145"/>
                  </a:lnTo>
                  <a:lnTo>
                    <a:pt x="30607" y="32084"/>
                  </a:lnTo>
                  <a:lnTo>
                    <a:pt x="34406" y="30607"/>
                  </a:lnTo>
                  <a:lnTo>
                    <a:pt x="38628" y="29023"/>
                  </a:lnTo>
                  <a:lnTo>
                    <a:pt x="42216" y="28285"/>
                  </a:lnTo>
                  <a:lnTo>
                    <a:pt x="46649" y="28074"/>
                  </a:lnTo>
                  <a:lnTo>
                    <a:pt x="50871" y="28285"/>
                  </a:lnTo>
                  <a:lnTo>
                    <a:pt x="54881" y="29340"/>
                  </a:lnTo>
                  <a:lnTo>
                    <a:pt x="58681" y="30501"/>
                  </a:lnTo>
                  <a:lnTo>
                    <a:pt x="63958" y="33139"/>
                  </a:lnTo>
                  <a:lnTo>
                    <a:pt x="68390" y="36200"/>
                  </a:lnTo>
                  <a:lnTo>
                    <a:pt x="71134" y="37994"/>
                  </a:lnTo>
                  <a:lnTo>
                    <a:pt x="69024" y="33773"/>
                  </a:lnTo>
                  <a:lnTo>
                    <a:pt x="68601" y="28918"/>
                  </a:lnTo>
                  <a:lnTo>
                    <a:pt x="69868" y="24485"/>
                  </a:lnTo>
                  <a:lnTo>
                    <a:pt x="71873" y="20791"/>
                  </a:lnTo>
                  <a:lnTo>
                    <a:pt x="75567" y="17942"/>
                  </a:lnTo>
                  <a:lnTo>
                    <a:pt x="79683" y="16570"/>
                  </a:lnTo>
                  <a:lnTo>
                    <a:pt x="84327" y="16253"/>
                  </a:lnTo>
                  <a:lnTo>
                    <a:pt x="88021" y="17308"/>
                  </a:lnTo>
                  <a:lnTo>
                    <a:pt x="90765" y="18892"/>
                  </a:lnTo>
                  <a:lnTo>
                    <a:pt x="86649" y="15092"/>
                  </a:lnTo>
                  <a:lnTo>
                    <a:pt x="81688" y="11187"/>
                  </a:lnTo>
                  <a:lnTo>
                    <a:pt x="76306" y="7810"/>
                  </a:lnTo>
                  <a:lnTo>
                    <a:pt x="69024" y="4327"/>
                  </a:lnTo>
                  <a:lnTo>
                    <a:pt x="61530" y="1583"/>
                  </a:lnTo>
                  <a:lnTo>
                    <a:pt x="53087" y="317"/>
                  </a:lnTo>
                  <a:lnTo>
                    <a:pt x="46121" y="0"/>
                  </a:lnTo>
                  <a:lnTo>
                    <a:pt x="40528" y="0"/>
                  </a:lnTo>
                  <a:lnTo>
                    <a:pt x="32507" y="1372"/>
                  </a:lnTo>
                  <a:lnTo>
                    <a:pt x="26174" y="3061"/>
                  </a:lnTo>
                  <a:lnTo>
                    <a:pt x="20159" y="5594"/>
                  </a:lnTo>
                  <a:lnTo>
                    <a:pt x="15515" y="8021"/>
                  </a:lnTo>
                  <a:lnTo>
                    <a:pt x="10977" y="10765"/>
                  </a:lnTo>
                  <a:lnTo>
                    <a:pt x="6755" y="13403"/>
                  </a:lnTo>
                  <a:lnTo>
                    <a:pt x="3061" y="15831"/>
                  </a:lnTo>
                  <a:lnTo>
                    <a:pt x="0" y="18786"/>
                  </a:lnTo>
                  <a:lnTo>
                    <a:pt x="2533" y="17097"/>
                  </a:lnTo>
                  <a:lnTo>
                    <a:pt x="6966" y="15936"/>
                  </a:lnTo>
                  <a:lnTo>
                    <a:pt x="11399" y="16359"/>
                  </a:lnTo>
                  <a:lnTo>
                    <a:pt x="15304" y="17731"/>
                  </a:lnTo>
                  <a:lnTo>
                    <a:pt x="18048" y="19841"/>
                  </a:lnTo>
                  <a:lnTo>
                    <a:pt x="19842" y="22058"/>
                  </a:lnTo>
                  <a:lnTo>
                    <a:pt x="21108" y="24802"/>
                  </a:lnTo>
                  <a:lnTo>
                    <a:pt x="22269" y="28812"/>
                  </a:lnTo>
                  <a:lnTo>
                    <a:pt x="22058" y="32401"/>
                  </a:lnTo>
                  <a:lnTo>
                    <a:pt x="21108" y="35778"/>
                  </a:lnTo>
                  <a:lnTo>
                    <a:pt x="19736" y="38100"/>
                  </a:lnTo>
                  <a:close/>
                </a:path>
              </a:pathLst>
            </a:custGeom>
            <a:solidFill>
              <a:srgbClr val="9900FF">
                <a:alpha val="10000"/>
              </a:srgbClr>
            </a:solidFill>
            <a:ln w="9525" cap="flat" cmpd="sng">
              <a:solidFill>
                <a:srgbClr val="E8A7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3" name="Google Shape;267;p40">
              <a:extLst>
                <a:ext uri="{FF2B5EF4-FFF2-40B4-BE49-F238E27FC236}">
                  <a16:creationId xmlns:a16="http://schemas.microsoft.com/office/drawing/2014/main" id="{6E7E45DC-A43B-F78E-8735-2030B9B1091C}"/>
                </a:ext>
              </a:extLst>
            </p:cNvPr>
            <p:cNvSpPr/>
            <p:nvPr/>
          </p:nvSpPr>
          <p:spPr>
            <a:xfrm>
              <a:off x="11002480" y="1473546"/>
              <a:ext cx="165614" cy="157152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" name="Google Shape;268;p40">
              <a:extLst>
                <a:ext uri="{FF2B5EF4-FFF2-40B4-BE49-F238E27FC236}">
                  <a16:creationId xmlns:a16="http://schemas.microsoft.com/office/drawing/2014/main" id="{77AEDC32-1EF6-B385-F94C-3FCB0B55119A}"/>
                </a:ext>
              </a:extLst>
            </p:cNvPr>
            <p:cNvSpPr/>
            <p:nvPr/>
          </p:nvSpPr>
          <p:spPr>
            <a:xfrm rot="2700000">
              <a:off x="11240704" y="1589396"/>
              <a:ext cx="165613" cy="157151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" name="Google Shape;269;p40">
              <a:extLst>
                <a:ext uri="{FF2B5EF4-FFF2-40B4-BE49-F238E27FC236}">
                  <a16:creationId xmlns:a16="http://schemas.microsoft.com/office/drawing/2014/main" id="{F35BCBDE-7BB4-706D-15CE-C47017960CA0}"/>
                </a:ext>
              </a:extLst>
            </p:cNvPr>
            <p:cNvSpPr/>
            <p:nvPr/>
          </p:nvSpPr>
          <p:spPr>
            <a:xfrm rot="5400000">
              <a:off x="11335294" y="1824977"/>
              <a:ext cx="165614" cy="157152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Google Shape;270;p40">
              <a:extLst>
                <a:ext uri="{FF2B5EF4-FFF2-40B4-BE49-F238E27FC236}">
                  <a16:creationId xmlns:a16="http://schemas.microsoft.com/office/drawing/2014/main" id="{8EF13FBC-397E-22B1-42FD-FCBF16004BB9}"/>
                </a:ext>
              </a:extLst>
            </p:cNvPr>
            <p:cNvSpPr/>
            <p:nvPr/>
          </p:nvSpPr>
          <p:spPr>
            <a:xfrm rot="7531541">
              <a:off x="11256965" y="2076491"/>
              <a:ext cx="165623" cy="157161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71;p40">
              <a:extLst>
                <a:ext uri="{FF2B5EF4-FFF2-40B4-BE49-F238E27FC236}">
                  <a16:creationId xmlns:a16="http://schemas.microsoft.com/office/drawing/2014/main" id="{3D5156F7-D1EF-9736-71E5-8ABFB4E8334E}"/>
                </a:ext>
              </a:extLst>
            </p:cNvPr>
            <p:cNvSpPr/>
            <p:nvPr/>
          </p:nvSpPr>
          <p:spPr>
            <a:xfrm rot="10800000">
              <a:off x="11002482" y="2188331"/>
              <a:ext cx="165614" cy="157152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" name="Google Shape;272;p40">
              <a:extLst>
                <a:ext uri="{FF2B5EF4-FFF2-40B4-BE49-F238E27FC236}">
                  <a16:creationId xmlns:a16="http://schemas.microsoft.com/office/drawing/2014/main" id="{7630B2A1-28F4-6304-EADA-7551DBFBF986}"/>
                </a:ext>
              </a:extLst>
            </p:cNvPr>
            <p:cNvSpPr/>
            <p:nvPr/>
          </p:nvSpPr>
          <p:spPr>
            <a:xfrm rot="13233542">
              <a:off x="10746051" y="2092798"/>
              <a:ext cx="165607" cy="157144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Google Shape;273;p40">
              <a:extLst>
                <a:ext uri="{FF2B5EF4-FFF2-40B4-BE49-F238E27FC236}">
                  <a16:creationId xmlns:a16="http://schemas.microsoft.com/office/drawing/2014/main" id="{50A0F314-F6E2-5EB9-9B13-F5671973EFEF}"/>
                </a:ext>
              </a:extLst>
            </p:cNvPr>
            <p:cNvSpPr/>
            <p:nvPr/>
          </p:nvSpPr>
          <p:spPr>
            <a:xfrm rot="16200000">
              <a:off x="10641688" y="1824973"/>
              <a:ext cx="165614" cy="157152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" name="Google Shape;274;p40">
              <a:extLst>
                <a:ext uri="{FF2B5EF4-FFF2-40B4-BE49-F238E27FC236}">
                  <a16:creationId xmlns:a16="http://schemas.microsoft.com/office/drawing/2014/main" id="{A415C83A-E50C-A545-8FA6-E63AD2F5AD34}"/>
                </a:ext>
              </a:extLst>
            </p:cNvPr>
            <p:cNvSpPr/>
            <p:nvPr/>
          </p:nvSpPr>
          <p:spPr>
            <a:xfrm rot="18356360">
              <a:off x="10746046" y="1577082"/>
              <a:ext cx="165607" cy="157145"/>
            </a:xfrm>
            <a:custGeom>
              <a:avLst/>
              <a:gdLst/>
              <a:ahLst/>
              <a:cxnLst/>
              <a:rect l="l" t="t" r="r" b="b"/>
              <a:pathLst>
                <a:path w="6067" h="5757" extrusionOk="0">
                  <a:moveTo>
                    <a:pt x="39" y="0"/>
                  </a:moveTo>
                  <a:lnTo>
                    <a:pt x="0" y="1738"/>
                  </a:lnTo>
                  <a:lnTo>
                    <a:pt x="116" y="3670"/>
                  </a:lnTo>
                  <a:lnTo>
                    <a:pt x="502" y="5023"/>
                  </a:lnTo>
                  <a:lnTo>
                    <a:pt x="1043" y="5448"/>
                  </a:lnTo>
                  <a:lnTo>
                    <a:pt x="1778" y="5216"/>
                  </a:lnTo>
                  <a:lnTo>
                    <a:pt x="2357" y="4907"/>
                  </a:lnTo>
                  <a:lnTo>
                    <a:pt x="2396" y="3786"/>
                  </a:lnTo>
                  <a:lnTo>
                    <a:pt x="1971" y="3323"/>
                  </a:lnTo>
                  <a:lnTo>
                    <a:pt x="1391" y="3361"/>
                  </a:lnTo>
                  <a:lnTo>
                    <a:pt x="1353" y="4057"/>
                  </a:lnTo>
                  <a:lnTo>
                    <a:pt x="1662" y="5216"/>
                  </a:lnTo>
                  <a:lnTo>
                    <a:pt x="2319" y="5680"/>
                  </a:lnTo>
                  <a:lnTo>
                    <a:pt x="3787" y="5757"/>
                  </a:lnTo>
                  <a:lnTo>
                    <a:pt x="4289" y="4868"/>
                  </a:lnTo>
                  <a:lnTo>
                    <a:pt x="4405" y="3748"/>
                  </a:lnTo>
                  <a:lnTo>
                    <a:pt x="3903" y="3323"/>
                  </a:lnTo>
                  <a:lnTo>
                    <a:pt x="3555" y="4173"/>
                  </a:lnTo>
                  <a:lnTo>
                    <a:pt x="3671" y="5139"/>
                  </a:lnTo>
                  <a:lnTo>
                    <a:pt x="4367" y="5603"/>
                  </a:lnTo>
                  <a:lnTo>
                    <a:pt x="5294" y="5139"/>
                  </a:lnTo>
                  <a:lnTo>
                    <a:pt x="5564" y="3709"/>
                  </a:lnTo>
                  <a:lnTo>
                    <a:pt x="5796" y="2511"/>
                  </a:lnTo>
                  <a:lnTo>
                    <a:pt x="5912" y="1352"/>
                  </a:lnTo>
                  <a:lnTo>
                    <a:pt x="6067" y="42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Google Shape;275;p40">
              <a:extLst>
                <a:ext uri="{FF2B5EF4-FFF2-40B4-BE49-F238E27FC236}">
                  <a16:creationId xmlns:a16="http://schemas.microsoft.com/office/drawing/2014/main" id="{FF1A94D9-17AB-1352-1B3E-7D683FFB037D}"/>
                </a:ext>
              </a:extLst>
            </p:cNvPr>
            <p:cNvSpPr/>
            <p:nvPr/>
          </p:nvSpPr>
          <p:spPr>
            <a:xfrm>
              <a:off x="8672659" y="1535811"/>
              <a:ext cx="755051" cy="755050"/>
            </a:xfrm>
            <a:prstGeom prst="ellipse">
              <a:avLst/>
            </a:prstGeom>
            <a:solidFill>
              <a:srgbClr val="9900FF">
                <a:alpha val="10000"/>
              </a:srgbClr>
            </a:solidFill>
            <a:ln w="9525" cap="flat" cmpd="sng">
              <a:solidFill>
                <a:srgbClr val="E8A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6;p40">
              <a:extLst>
                <a:ext uri="{FF2B5EF4-FFF2-40B4-BE49-F238E27FC236}">
                  <a16:creationId xmlns:a16="http://schemas.microsoft.com/office/drawing/2014/main" id="{0318E19D-CEDC-1EF2-3E91-72E3E76A4F12}"/>
                </a:ext>
              </a:extLst>
            </p:cNvPr>
            <p:cNvSpPr/>
            <p:nvPr/>
          </p:nvSpPr>
          <p:spPr>
            <a:xfrm>
              <a:off x="10696802" y="1535797"/>
              <a:ext cx="755051" cy="755050"/>
            </a:xfrm>
            <a:prstGeom prst="ellipse">
              <a:avLst/>
            </a:prstGeom>
            <a:solidFill>
              <a:srgbClr val="9900FF">
                <a:alpha val="10000"/>
              </a:srgbClr>
            </a:solidFill>
            <a:ln w="9525" cap="flat" cmpd="sng">
              <a:solidFill>
                <a:srgbClr val="E8A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A72F4B-4A3B-EA1B-9864-548B36BCE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7041"/>
            <a:ext cx="3357851" cy="34741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1800" dirty="0"/>
              <a:t>Provide local B measurements </a:t>
            </a:r>
          </a:p>
          <a:p>
            <a:pPr marL="0" indent="0">
              <a:buNone/>
            </a:pPr>
            <a:r>
              <a:rPr lang="en-AU" sz="1800" dirty="0"/>
              <a:t>Main tool to study the Magneto-Hydro-Dynamics (MHD) of the plasma, i.e. deviations from the equilibrium state</a:t>
            </a:r>
          </a:p>
          <a:p>
            <a:pPr marL="0" indent="0">
              <a:buNone/>
            </a:pPr>
            <a:r>
              <a:rPr lang="en-AU" sz="1800" dirty="0"/>
              <a:t>In addition to physics, we can monitor and prevent the growth of instabilities that could lead to an abrupt termination of the discharge</a:t>
            </a:r>
          </a:p>
          <a:p>
            <a:pPr marL="0" indent="0">
              <a:buNone/>
            </a:pPr>
            <a:r>
              <a:rPr lang="en-AU" sz="1800" dirty="0"/>
              <a:t>Control plasma shape and position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FFFBE4-E8EE-D23C-B178-9A08A46D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9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/>
      <p:bldP spid="1051" grpId="0" animBg="1"/>
      <p:bldP spid="1052" grpId="0"/>
      <p:bldP spid="1053" grpId="0"/>
      <p:bldP spid="10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76;p40">
            <a:extLst>
              <a:ext uri="{FF2B5EF4-FFF2-40B4-BE49-F238E27FC236}">
                <a16:creationId xmlns:a16="http://schemas.microsoft.com/office/drawing/2014/main" id="{273DA2F6-2CEA-BE66-CD41-E5ED11214CE1}"/>
              </a:ext>
            </a:extLst>
          </p:cNvPr>
          <p:cNvSpPr/>
          <p:nvPr/>
        </p:nvSpPr>
        <p:spPr>
          <a:xfrm>
            <a:off x="10696802" y="1535797"/>
            <a:ext cx="755051" cy="755050"/>
          </a:xfrm>
          <a:prstGeom prst="ellipse">
            <a:avLst/>
          </a:pr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77;p40">
            <a:extLst>
              <a:ext uri="{FF2B5EF4-FFF2-40B4-BE49-F238E27FC236}">
                <a16:creationId xmlns:a16="http://schemas.microsoft.com/office/drawing/2014/main" id="{DA10A9C2-BC2C-9F98-C6EF-EFCECB9211CF}"/>
              </a:ext>
            </a:extLst>
          </p:cNvPr>
          <p:cNvSpPr/>
          <p:nvPr/>
        </p:nvSpPr>
        <p:spPr>
          <a:xfrm>
            <a:off x="8826863" y="1094955"/>
            <a:ext cx="2477665" cy="1068836"/>
          </a:xfrm>
          <a:custGeom>
            <a:avLst/>
            <a:gdLst/>
            <a:ahLst/>
            <a:cxnLst/>
            <a:rect l="l" t="t" r="r" b="b"/>
            <a:pathLst>
              <a:path w="90765" h="39155" extrusionOk="0">
                <a:moveTo>
                  <a:pt x="18892" y="39155"/>
                </a:moveTo>
                <a:lnTo>
                  <a:pt x="24802" y="35145"/>
                </a:lnTo>
                <a:lnTo>
                  <a:pt x="30607" y="32084"/>
                </a:lnTo>
                <a:lnTo>
                  <a:pt x="34406" y="30607"/>
                </a:lnTo>
                <a:lnTo>
                  <a:pt x="38628" y="29023"/>
                </a:lnTo>
                <a:lnTo>
                  <a:pt x="42216" y="28285"/>
                </a:lnTo>
                <a:lnTo>
                  <a:pt x="46649" y="28074"/>
                </a:lnTo>
                <a:lnTo>
                  <a:pt x="50871" y="28285"/>
                </a:lnTo>
                <a:lnTo>
                  <a:pt x="54881" y="29340"/>
                </a:lnTo>
                <a:lnTo>
                  <a:pt x="58681" y="30501"/>
                </a:lnTo>
                <a:lnTo>
                  <a:pt x="63958" y="33139"/>
                </a:lnTo>
                <a:lnTo>
                  <a:pt x="68390" y="36200"/>
                </a:lnTo>
                <a:lnTo>
                  <a:pt x="71134" y="37994"/>
                </a:lnTo>
                <a:lnTo>
                  <a:pt x="69024" y="33773"/>
                </a:lnTo>
                <a:lnTo>
                  <a:pt x="68601" y="28918"/>
                </a:lnTo>
                <a:lnTo>
                  <a:pt x="69868" y="24485"/>
                </a:lnTo>
                <a:lnTo>
                  <a:pt x="71873" y="20791"/>
                </a:lnTo>
                <a:lnTo>
                  <a:pt x="75567" y="17942"/>
                </a:lnTo>
                <a:lnTo>
                  <a:pt x="79683" y="16570"/>
                </a:lnTo>
                <a:lnTo>
                  <a:pt x="84327" y="16253"/>
                </a:lnTo>
                <a:lnTo>
                  <a:pt x="88021" y="17308"/>
                </a:lnTo>
                <a:lnTo>
                  <a:pt x="90765" y="18892"/>
                </a:lnTo>
                <a:lnTo>
                  <a:pt x="86649" y="15092"/>
                </a:lnTo>
                <a:lnTo>
                  <a:pt x="81688" y="11187"/>
                </a:lnTo>
                <a:lnTo>
                  <a:pt x="76306" y="7810"/>
                </a:lnTo>
                <a:lnTo>
                  <a:pt x="69024" y="4327"/>
                </a:lnTo>
                <a:lnTo>
                  <a:pt x="61530" y="1583"/>
                </a:lnTo>
                <a:lnTo>
                  <a:pt x="53087" y="317"/>
                </a:lnTo>
                <a:lnTo>
                  <a:pt x="46121" y="0"/>
                </a:lnTo>
                <a:lnTo>
                  <a:pt x="40528" y="0"/>
                </a:lnTo>
                <a:lnTo>
                  <a:pt x="32507" y="1372"/>
                </a:lnTo>
                <a:lnTo>
                  <a:pt x="26174" y="3061"/>
                </a:lnTo>
                <a:lnTo>
                  <a:pt x="20159" y="5594"/>
                </a:lnTo>
                <a:lnTo>
                  <a:pt x="15515" y="8021"/>
                </a:lnTo>
                <a:lnTo>
                  <a:pt x="10977" y="10765"/>
                </a:lnTo>
                <a:lnTo>
                  <a:pt x="6755" y="13403"/>
                </a:lnTo>
                <a:lnTo>
                  <a:pt x="3061" y="15831"/>
                </a:lnTo>
                <a:lnTo>
                  <a:pt x="0" y="18786"/>
                </a:lnTo>
                <a:lnTo>
                  <a:pt x="2533" y="17097"/>
                </a:lnTo>
                <a:lnTo>
                  <a:pt x="6966" y="15936"/>
                </a:lnTo>
                <a:lnTo>
                  <a:pt x="11399" y="16359"/>
                </a:lnTo>
                <a:lnTo>
                  <a:pt x="15304" y="17731"/>
                </a:lnTo>
                <a:lnTo>
                  <a:pt x="18048" y="19841"/>
                </a:lnTo>
                <a:lnTo>
                  <a:pt x="19842" y="22058"/>
                </a:lnTo>
                <a:lnTo>
                  <a:pt x="21108" y="24802"/>
                </a:lnTo>
                <a:lnTo>
                  <a:pt x="22269" y="28812"/>
                </a:lnTo>
                <a:lnTo>
                  <a:pt x="22058" y="32401"/>
                </a:lnTo>
                <a:lnTo>
                  <a:pt x="21108" y="35778"/>
                </a:lnTo>
                <a:lnTo>
                  <a:pt x="19736" y="38100"/>
                </a:lnTo>
                <a:close/>
              </a:path>
            </a:pathLst>
          </a:cu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B1E7B-FF6C-8A75-0E51-825E2A70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Flux loops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0D9F2-C9D4-D2DE-29CB-AD6536C09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grpSp>
        <p:nvGrpSpPr>
          <p:cNvPr id="7" name="Google Shape;234;p40">
            <a:extLst>
              <a:ext uri="{FF2B5EF4-FFF2-40B4-BE49-F238E27FC236}">
                <a16:creationId xmlns:a16="http://schemas.microsoft.com/office/drawing/2014/main" id="{590820D7-FEA2-CEB8-C086-FBF6E526921A}"/>
              </a:ext>
            </a:extLst>
          </p:cNvPr>
          <p:cNvGrpSpPr/>
          <p:nvPr/>
        </p:nvGrpSpPr>
        <p:grpSpPr>
          <a:xfrm>
            <a:off x="8640951" y="1315766"/>
            <a:ext cx="2839972" cy="3039477"/>
            <a:chOff x="5766362" y="2165275"/>
            <a:chExt cx="2600937" cy="2783650"/>
          </a:xfrm>
        </p:grpSpPr>
        <p:sp>
          <p:nvSpPr>
            <p:cNvPr id="34" name="Google Shape;235;p40">
              <a:extLst>
                <a:ext uri="{FF2B5EF4-FFF2-40B4-BE49-F238E27FC236}">
                  <a16:creationId xmlns:a16="http://schemas.microsoft.com/office/drawing/2014/main" id="{621B5AE3-D1B5-A979-59B2-38E69862AC10}"/>
                </a:ext>
              </a:extLst>
            </p:cNvPr>
            <p:cNvSpPr/>
            <p:nvPr/>
          </p:nvSpPr>
          <p:spPr>
            <a:xfrm>
              <a:off x="6257514" y="2360306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6;p40">
              <a:extLst>
                <a:ext uri="{FF2B5EF4-FFF2-40B4-BE49-F238E27FC236}">
                  <a16:creationId xmlns:a16="http://schemas.microsoft.com/office/drawing/2014/main" id="{8614B6CE-D8E3-D987-6303-A8219DD7DBF6}"/>
                </a:ext>
              </a:extLst>
            </p:cNvPr>
            <p:cNvSpPr/>
            <p:nvPr/>
          </p:nvSpPr>
          <p:spPr>
            <a:xfrm>
              <a:off x="5818900" y="2398625"/>
              <a:ext cx="2504400" cy="2550300"/>
            </a:xfrm>
            <a:prstGeom prst="arc">
              <a:avLst>
                <a:gd name="adj1" fmla="val 14509439"/>
                <a:gd name="adj2" fmla="val 17908137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7;p40">
              <a:extLst>
                <a:ext uri="{FF2B5EF4-FFF2-40B4-BE49-F238E27FC236}">
                  <a16:creationId xmlns:a16="http://schemas.microsoft.com/office/drawing/2014/main" id="{CB398BD0-04ED-2496-6284-E710A1A14E96}"/>
                </a:ext>
              </a:extLst>
            </p:cNvPr>
            <p:cNvSpPr/>
            <p:nvPr/>
          </p:nvSpPr>
          <p:spPr>
            <a:xfrm>
              <a:off x="5841950" y="2165275"/>
              <a:ext cx="2504400" cy="1710900"/>
            </a:xfrm>
            <a:prstGeom prst="arc">
              <a:avLst>
                <a:gd name="adj1" fmla="val 13113931"/>
                <a:gd name="adj2" fmla="val 19285732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8;p40">
              <a:extLst>
                <a:ext uri="{FF2B5EF4-FFF2-40B4-BE49-F238E27FC236}">
                  <a16:creationId xmlns:a16="http://schemas.microsoft.com/office/drawing/2014/main" id="{2F3903E4-29DB-2999-F8D1-DDB59364CA77}"/>
                </a:ext>
              </a:extLst>
            </p:cNvPr>
            <p:cNvSpPr/>
            <p:nvPr/>
          </p:nvSpPr>
          <p:spPr>
            <a:xfrm>
              <a:off x="6452162" y="2547272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9;p40">
              <a:extLst>
                <a:ext uri="{FF2B5EF4-FFF2-40B4-BE49-F238E27FC236}">
                  <a16:creationId xmlns:a16="http://schemas.microsoft.com/office/drawing/2014/main" id="{FF5F6724-1BB0-FF0B-A59F-922BA3863A98}"/>
                </a:ext>
              </a:extLst>
            </p:cNvPr>
            <p:cNvSpPr/>
            <p:nvPr/>
          </p:nvSpPr>
          <p:spPr>
            <a:xfrm>
              <a:off x="6452162" y="2852072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0;p40">
              <a:extLst>
                <a:ext uri="{FF2B5EF4-FFF2-40B4-BE49-F238E27FC236}">
                  <a16:creationId xmlns:a16="http://schemas.microsoft.com/office/drawing/2014/main" id="{7185024F-995A-F790-15B1-D84DCAC9D3AE}"/>
                </a:ext>
              </a:extLst>
            </p:cNvPr>
            <p:cNvSpPr/>
            <p:nvPr/>
          </p:nvSpPr>
          <p:spPr>
            <a:xfrm>
              <a:off x="6147362" y="3065309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1;p40">
              <a:extLst>
                <a:ext uri="{FF2B5EF4-FFF2-40B4-BE49-F238E27FC236}">
                  <a16:creationId xmlns:a16="http://schemas.microsoft.com/office/drawing/2014/main" id="{AD3245CD-0BC8-0609-7491-669CB91E13E8}"/>
                </a:ext>
              </a:extLst>
            </p:cNvPr>
            <p:cNvSpPr/>
            <p:nvPr/>
          </p:nvSpPr>
          <p:spPr>
            <a:xfrm>
              <a:off x="5842562" y="2928272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2;p40">
              <a:extLst>
                <a:ext uri="{FF2B5EF4-FFF2-40B4-BE49-F238E27FC236}">
                  <a16:creationId xmlns:a16="http://schemas.microsoft.com/office/drawing/2014/main" id="{7191CEF9-F930-5348-D223-A0374EB2A32B}"/>
                </a:ext>
              </a:extLst>
            </p:cNvPr>
            <p:cNvSpPr/>
            <p:nvPr/>
          </p:nvSpPr>
          <p:spPr>
            <a:xfrm>
              <a:off x="5766362" y="2699672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3;p40">
              <a:extLst>
                <a:ext uri="{FF2B5EF4-FFF2-40B4-BE49-F238E27FC236}">
                  <a16:creationId xmlns:a16="http://schemas.microsoft.com/office/drawing/2014/main" id="{FE9776C6-F271-5423-0BB9-0B6123BB72E0}"/>
                </a:ext>
              </a:extLst>
            </p:cNvPr>
            <p:cNvSpPr/>
            <p:nvPr/>
          </p:nvSpPr>
          <p:spPr>
            <a:xfrm>
              <a:off x="5857925" y="2455709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4;p40">
              <a:extLst>
                <a:ext uri="{FF2B5EF4-FFF2-40B4-BE49-F238E27FC236}">
                  <a16:creationId xmlns:a16="http://schemas.microsoft.com/office/drawing/2014/main" id="{1A3E7B90-F5DA-84CC-0C00-639C77328E0A}"/>
                </a:ext>
              </a:extLst>
            </p:cNvPr>
            <p:cNvSpPr/>
            <p:nvPr/>
          </p:nvSpPr>
          <p:spPr>
            <a:xfrm>
              <a:off x="7659840" y="2852072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5;p40">
              <a:extLst>
                <a:ext uri="{FF2B5EF4-FFF2-40B4-BE49-F238E27FC236}">
                  <a16:creationId xmlns:a16="http://schemas.microsoft.com/office/drawing/2014/main" id="{DB518E32-5BC6-4AD9-2457-04E671DA4BBC}"/>
                </a:ext>
              </a:extLst>
            </p:cNvPr>
            <p:cNvSpPr/>
            <p:nvPr/>
          </p:nvSpPr>
          <p:spPr>
            <a:xfrm>
              <a:off x="7671362" y="2547272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6;p40">
              <a:extLst>
                <a:ext uri="{FF2B5EF4-FFF2-40B4-BE49-F238E27FC236}">
                  <a16:creationId xmlns:a16="http://schemas.microsoft.com/office/drawing/2014/main" id="{C497AFD5-4816-7C8C-962C-3E67F68E5965}"/>
                </a:ext>
              </a:extLst>
            </p:cNvPr>
            <p:cNvSpPr/>
            <p:nvPr/>
          </p:nvSpPr>
          <p:spPr>
            <a:xfrm>
              <a:off x="8052362" y="3072991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7;p40">
              <a:extLst>
                <a:ext uri="{FF2B5EF4-FFF2-40B4-BE49-F238E27FC236}">
                  <a16:creationId xmlns:a16="http://schemas.microsoft.com/office/drawing/2014/main" id="{FD04602D-A53D-F406-CB96-FE5107333339}"/>
                </a:ext>
              </a:extLst>
            </p:cNvPr>
            <p:cNvSpPr/>
            <p:nvPr/>
          </p:nvSpPr>
          <p:spPr>
            <a:xfrm>
              <a:off x="8322595" y="2852072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8;p40">
              <a:extLst>
                <a:ext uri="{FF2B5EF4-FFF2-40B4-BE49-F238E27FC236}">
                  <a16:creationId xmlns:a16="http://schemas.microsoft.com/office/drawing/2014/main" id="{12BFD5B8-78DC-EF88-7D80-C3D414B6037E}"/>
                </a:ext>
              </a:extLst>
            </p:cNvPr>
            <p:cNvSpPr/>
            <p:nvPr/>
          </p:nvSpPr>
          <p:spPr>
            <a:xfrm>
              <a:off x="8341799" y="2623472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9;p40">
              <a:extLst>
                <a:ext uri="{FF2B5EF4-FFF2-40B4-BE49-F238E27FC236}">
                  <a16:creationId xmlns:a16="http://schemas.microsoft.com/office/drawing/2014/main" id="{F02A64CA-8192-55D7-EF6D-3C61AEA52E44}"/>
                </a:ext>
              </a:extLst>
            </p:cNvPr>
            <p:cNvSpPr/>
            <p:nvPr/>
          </p:nvSpPr>
          <p:spPr>
            <a:xfrm>
              <a:off x="8204762" y="2410235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0;p40">
              <a:extLst>
                <a:ext uri="{FF2B5EF4-FFF2-40B4-BE49-F238E27FC236}">
                  <a16:creationId xmlns:a16="http://schemas.microsoft.com/office/drawing/2014/main" id="{FB7569CC-4C13-7AC5-51E3-70EBDDF3A678}"/>
                </a:ext>
              </a:extLst>
            </p:cNvPr>
            <p:cNvSpPr/>
            <p:nvPr/>
          </p:nvSpPr>
          <p:spPr>
            <a:xfrm>
              <a:off x="7894771" y="2358430"/>
              <a:ext cx="25500" cy="2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1;p40">
              <a:extLst>
                <a:ext uri="{FF2B5EF4-FFF2-40B4-BE49-F238E27FC236}">
                  <a16:creationId xmlns:a16="http://schemas.microsoft.com/office/drawing/2014/main" id="{B5E96109-DFAD-E388-E54E-8F08D1D0E500}"/>
                </a:ext>
              </a:extLst>
            </p:cNvPr>
            <p:cNvSpPr/>
            <p:nvPr/>
          </p:nvSpPr>
          <p:spPr>
            <a:xfrm>
              <a:off x="6049738" y="2648975"/>
              <a:ext cx="2042700" cy="2230200"/>
            </a:xfrm>
            <a:prstGeom prst="arc">
              <a:avLst>
                <a:gd name="adj1" fmla="val 14149817"/>
                <a:gd name="adj2" fmla="val 18244619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75;p40">
            <a:extLst>
              <a:ext uri="{FF2B5EF4-FFF2-40B4-BE49-F238E27FC236}">
                <a16:creationId xmlns:a16="http://schemas.microsoft.com/office/drawing/2014/main" id="{DE606C7F-61F9-832C-18D4-B749AF0F123C}"/>
              </a:ext>
            </a:extLst>
          </p:cNvPr>
          <p:cNvSpPr/>
          <p:nvPr/>
        </p:nvSpPr>
        <p:spPr>
          <a:xfrm>
            <a:off x="8672659" y="1535811"/>
            <a:ext cx="755051" cy="755050"/>
          </a:xfrm>
          <a:prstGeom prst="ellipse">
            <a:avLst/>
          </a:pr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59">
                <a:extLst>
                  <a:ext uri="{FF2B5EF4-FFF2-40B4-BE49-F238E27FC236}">
                    <a16:creationId xmlns:a16="http://schemas.microsoft.com/office/drawing/2014/main" id="{F36AEC86-C817-854E-2A6D-F842E263A0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65200"/>
                <a:ext cx="10515600" cy="256418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AU" sz="1800" dirty="0"/>
                  <a:t>Flux loops also have two useful interpretations:</a:t>
                </a:r>
              </a:p>
              <a:p>
                <a:r>
                  <a:rPr lang="en-AU" sz="1800" dirty="0"/>
                  <a:t>Loop voltage of the plasma</a:t>
                </a:r>
              </a:p>
              <a:p>
                <a:pPr lvl="1"/>
                <a:r>
                  <a:rPr lang="en-AU" sz="1800" dirty="0"/>
                  <a:t>Primary mechanism for driving current</a:t>
                </a:r>
              </a:p>
              <a:p>
                <a:pPr lvl="1"/>
                <a:r>
                  <a:rPr lang="en-AU" sz="1800" dirty="0"/>
                  <a:t>Essential for the gas breakdown</a:t>
                </a:r>
              </a:p>
              <a:p>
                <a:pPr lvl="1"/>
                <a:r>
                  <a:rPr lang="en-AU" sz="1800" dirty="0"/>
                  <a:t>Plasma resistance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AU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AU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𝑙𝑜𝑜𝑝</m:t>
                        </m:r>
                      </m:sub>
                    </m:sSub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AU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AU" sz="1800" dirty="0"/>
                  <a:t>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endParaRPr lang="en-AU" sz="1800" dirty="0"/>
              </a:p>
              <a:p>
                <a:pPr lvl="1"/>
                <a:r>
                  <a:rPr lang="en-AU" sz="1800" dirty="0"/>
                  <a:t>Monitoring to prevent disruptions</a:t>
                </a:r>
              </a:p>
              <a:p>
                <a:pPr lvl="1"/>
                <a:r>
                  <a:rPr lang="en-AU" sz="1800" dirty="0"/>
                  <a:t>Ohmic heating power</a:t>
                </a:r>
              </a:p>
            </p:txBody>
          </p:sp>
        </mc:Choice>
        <mc:Fallback xmlns="">
          <p:sp>
            <p:nvSpPr>
              <p:cNvPr id="60" name="Content Placeholder 59">
                <a:extLst>
                  <a:ext uri="{FF2B5EF4-FFF2-40B4-BE49-F238E27FC236}">
                    <a16:creationId xmlns:a16="http://schemas.microsoft.com/office/drawing/2014/main" id="{F36AEC86-C817-854E-2A6D-F842E263A0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65200"/>
                <a:ext cx="10515600" cy="2564181"/>
              </a:xfrm>
              <a:blipFill>
                <a:blip r:embed="rId2"/>
                <a:stretch>
                  <a:fillRect l="-522" t="-213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CF4193-5C80-4A09-092C-6CFC97B45766}"/>
                  </a:ext>
                </a:extLst>
              </p:cNvPr>
              <p:cNvSpPr txBox="1"/>
              <p:nvPr/>
            </p:nvSpPr>
            <p:spPr>
              <a:xfrm>
                <a:off x="5723551" y="1367997"/>
                <a:ext cx="2998029" cy="1162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𝑙𝑜𝑜𝑝</m:t>
                          </m:r>
                        </m:sub>
                      </m:sSub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AU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𝜋𝜓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CF4193-5C80-4A09-092C-6CFC97B45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551" y="1367997"/>
                <a:ext cx="2998029" cy="1162882"/>
              </a:xfrm>
              <a:prstGeom prst="rect">
                <a:avLst/>
              </a:prstGeom>
              <a:blipFill>
                <a:blip r:embed="rId3"/>
                <a:stretch>
                  <a:fillRect b="-733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E6A46-3CEA-3436-61E9-D7FFFED1715E}"/>
              </a:ext>
            </a:extLst>
          </p:cNvPr>
          <p:cNvGrpSpPr/>
          <p:nvPr/>
        </p:nvGrpSpPr>
        <p:grpSpPr>
          <a:xfrm>
            <a:off x="4577410" y="3183904"/>
            <a:ext cx="3193910" cy="2775262"/>
            <a:chOff x="2400800" y="3911065"/>
            <a:chExt cx="2245625" cy="1951275"/>
          </a:xfrm>
        </p:grpSpPr>
        <p:pic>
          <p:nvPicPr>
            <p:cNvPr id="13" name="Google Shape;306;p41">
              <a:extLst>
                <a:ext uri="{FF2B5EF4-FFF2-40B4-BE49-F238E27FC236}">
                  <a16:creationId xmlns:a16="http://schemas.microsoft.com/office/drawing/2014/main" id="{32EC5A8D-6313-8F01-AC0D-142FD67C30C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00800" y="3911065"/>
              <a:ext cx="2245625" cy="1951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34;p41">
              <a:extLst>
                <a:ext uri="{FF2B5EF4-FFF2-40B4-BE49-F238E27FC236}">
                  <a16:creationId xmlns:a16="http://schemas.microsoft.com/office/drawing/2014/main" id="{0EA832E3-C980-B949-35C5-F82DD87C2B6E}"/>
                </a:ext>
              </a:extLst>
            </p:cNvPr>
            <p:cNvSpPr/>
            <p:nvPr/>
          </p:nvSpPr>
          <p:spPr>
            <a:xfrm>
              <a:off x="3693700" y="4151365"/>
              <a:ext cx="727500" cy="209100"/>
            </a:xfrm>
            <a:prstGeom prst="rec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;p41">
              <a:extLst>
                <a:ext uri="{FF2B5EF4-FFF2-40B4-BE49-F238E27FC236}">
                  <a16:creationId xmlns:a16="http://schemas.microsoft.com/office/drawing/2014/main" id="{06B2198E-FE54-672E-2F42-B0FEBF7DD095}"/>
                </a:ext>
              </a:extLst>
            </p:cNvPr>
            <p:cNvSpPr/>
            <p:nvPr/>
          </p:nvSpPr>
          <p:spPr>
            <a:xfrm>
              <a:off x="3693700" y="4374190"/>
              <a:ext cx="875700" cy="2091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6;p41">
              <a:extLst>
                <a:ext uri="{FF2B5EF4-FFF2-40B4-BE49-F238E27FC236}">
                  <a16:creationId xmlns:a16="http://schemas.microsoft.com/office/drawing/2014/main" id="{4C95412F-593B-6DD0-2AA0-D419B426D72D}"/>
                </a:ext>
              </a:extLst>
            </p:cNvPr>
            <p:cNvSpPr/>
            <p:nvPr/>
          </p:nvSpPr>
          <p:spPr>
            <a:xfrm>
              <a:off x="3693700" y="4595324"/>
              <a:ext cx="875700" cy="503400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7;p41">
              <a:extLst>
                <a:ext uri="{FF2B5EF4-FFF2-40B4-BE49-F238E27FC236}">
                  <a16:creationId xmlns:a16="http://schemas.microsoft.com/office/drawing/2014/main" id="{D5FC316D-22AF-4DD0-ACBF-586AAAD29CC4}"/>
                </a:ext>
              </a:extLst>
            </p:cNvPr>
            <p:cNvSpPr/>
            <p:nvPr/>
          </p:nvSpPr>
          <p:spPr>
            <a:xfrm>
              <a:off x="2729350" y="5441090"/>
              <a:ext cx="406200" cy="242700"/>
            </a:xfrm>
            <a:prstGeom prst="ellipse">
              <a:avLst/>
            </a:prstGeom>
            <a:noFill/>
            <a:ln w="19050" cap="flat" cmpd="sng">
              <a:solidFill>
                <a:srgbClr val="307B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8;p41">
              <a:extLst>
                <a:ext uri="{FF2B5EF4-FFF2-40B4-BE49-F238E27FC236}">
                  <a16:creationId xmlns:a16="http://schemas.microsoft.com/office/drawing/2014/main" id="{1444AA27-A946-C285-6050-72E3009C43C7}"/>
                </a:ext>
              </a:extLst>
            </p:cNvPr>
            <p:cNvSpPr txBox="1"/>
            <p:nvPr/>
          </p:nvSpPr>
          <p:spPr>
            <a:xfrm>
              <a:off x="3272673" y="5417907"/>
              <a:ext cx="727500" cy="300300"/>
            </a:xfrm>
            <a:prstGeom prst="rect">
              <a:avLst/>
            </a:prstGeom>
            <a:solidFill>
              <a:srgbClr val="FFFFFF">
                <a:alpha val="41360"/>
              </a:srgbClr>
            </a:solidFill>
            <a:ln>
              <a:noFill/>
            </a:ln>
          </p:spPr>
          <p:txBody>
            <a:bodyPr spcFirstLastPara="1" wrap="square" lIns="18000" tIns="18000" rIns="18000" bIns="18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 dirty="0">
                  <a:solidFill>
                    <a:srgbClr val="1155CC"/>
                  </a:solidFill>
                </a:rPr>
                <a:t>X and divertor strike points</a:t>
              </a:r>
              <a:endParaRPr sz="800" dirty="0">
                <a:solidFill>
                  <a:srgbClr val="1155CC"/>
                </a:solidFill>
              </a:endParaRPr>
            </a:p>
          </p:txBody>
        </p:sp>
      </p:grpSp>
      <p:pic>
        <p:nvPicPr>
          <p:cNvPr id="19" name="Google Shape;333;p41">
            <a:extLst>
              <a:ext uri="{FF2B5EF4-FFF2-40B4-BE49-F238E27FC236}">
                <a16:creationId xmlns:a16="http://schemas.microsoft.com/office/drawing/2014/main" id="{EC9F576B-FB94-2D25-A0AE-4BF01AC4A43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128" y="3883256"/>
            <a:ext cx="3736003" cy="55993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6C21AD-1B4F-B076-3E3D-AF6E23615BE2}"/>
              </a:ext>
            </a:extLst>
          </p:cNvPr>
          <p:cNvSpPr txBox="1"/>
          <p:nvPr/>
        </p:nvSpPr>
        <p:spPr>
          <a:xfrm>
            <a:off x="759120" y="4557150"/>
            <a:ext cx="3562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AU" dirty="0"/>
              <a:t>With measurements outside the plasma we obtain the main plasma core parameters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E6302E-182E-4EA6-AE10-6E9EC90BB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569" y="2499742"/>
            <a:ext cx="3793149" cy="3673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24E378-E57B-B5E1-D46F-3052A670D1FA}"/>
              </a:ext>
            </a:extLst>
          </p:cNvPr>
          <p:cNvSpPr txBox="1"/>
          <p:nvPr/>
        </p:nvSpPr>
        <p:spPr>
          <a:xfrm>
            <a:off x="818610" y="35216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Poloidal flux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79F609A-A79C-ADDC-1AAC-2BC9AFC3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005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77;p40">
            <a:extLst>
              <a:ext uri="{FF2B5EF4-FFF2-40B4-BE49-F238E27FC236}">
                <a16:creationId xmlns:a16="http://schemas.microsoft.com/office/drawing/2014/main" id="{34244E02-4DA5-FA76-BAE7-240F7B6007B1}"/>
              </a:ext>
            </a:extLst>
          </p:cNvPr>
          <p:cNvSpPr/>
          <p:nvPr/>
        </p:nvSpPr>
        <p:spPr>
          <a:xfrm>
            <a:off x="8826863" y="1094955"/>
            <a:ext cx="2477665" cy="1068836"/>
          </a:xfrm>
          <a:custGeom>
            <a:avLst/>
            <a:gdLst/>
            <a:ahLst/>
            <a:cxnLst/>
            <a:rect l="l" t="t" r="r" b="b"/>
            <a:pathLst>
              <a:path w="90765" h="39155" extrusionOk="0">
                <a:moveTo>
                  <a:pt x="18892" y="39155"/>
                </a:moveTo>
                <a:lnTo>
                  <a:pt x="24802" y="35145"/>
                </a:lnTo>
                <a:lnTo>
                  <a:pt x="30607" y="32084"/>
                </a:lnTo>
                <a:lnTo>
                  <a:pt x="34406" y="30607"/>
                </a:lnTo>
                <a:lnTo>
                  <a:pt x="38628" y="29023"/>
                </a:lnTo>
                <a:lnTo>
                  <a:pt x="42216" y="28285"/>
                </a:lnTo>
                <a:lnTo>
                  <a:pt x="46649" y="28074"/>
                </a:lnTo>
                <a:lnTo>
                  <a:pt x="50871" y="28285"/>
                </a:lnTo>
                <a:lnTo>
                  <a:pt x="54881" y="29340"/>
                </a:lnTo>
                <a:lnTo>
                  <a:pt x="58681" y="30501"/>
                </a:lnTo>
                <a:lnTo>
                  <a:pt x="63958" y="33139"/>
                </a:lnTo>
                <a:lnTo>
                  <a:pt x="68390" y="36200"/>
                </a:lnTo>
                <a:lnTo>
                  <a:pt x="71134" y="37994"/>
                </a:lnTo>
                <a:lnTo>
                  <a:pt x="69024" y="33773"/>
                </a:lnTo>
                <a:lnTo>
                  <a:pt x="68601" y="28918"/>
                </a:lnTo>
                <a:lnTo>
                  <a:pt x="69868" y="24485"/>
                </a:lnTo>
                <a:lnTo>
                  <a:pt x="71873" y="20791"/>
                </a:lnTo>
                <a:lnTo>
                  <a:pt x="75567" y="17942"/>
                </a:lnTo>
                <a:lnTo>
                  <a:pt x="79683" y="16570"/>
                </a:lnTo>
                <a:lnTo>
                  <a:pt x="84327" y="16253"/>
                </a:lnTo>
                <a:lnTo>
                  <a:pt x="88021" y="17308"/>
                </a:lnTo>
                <a:lnTo>
                  <a:pt x="90765" y="18892"/>
                </a:lnTo>
                <a:lnTo>
                  <a:pt x="86649" y="15092"/>
                </a:lnTo>
                <a:lnTo>
                  <a:pt x="81688" y="11187"/>
                </a:lnTo>
                <a:lnTo>
                  <a:pt x="76306" y="7810"/>
                </a:lnTo>
                <a:lnTo>
                  <a:pt x="69024" y="4327"/>
                </a:lnTo>
                <a:lnTo>
                  <a:pt x="61530" y="1583"/>
                </a:lnTo>
                <a:lnTo>
                  <a:pt x="53087" y="317"/>
                </a:lnTo>
                <a:lnTo>
                  <a:pt x="46121" y="0"/>
                </a:lnTo>
                <a:lnTo>
                  <a:pt x="40528" y="0"/>
                </a:lnTo>
                <a:lnTo>
                  <a:pt x="32507" y="1372"/>
                </a:lnTo>
                <a:lnTo>
                  <a:pt x="26174" y="3061"/>
                </a:lnTo>
                <a:lnTo>
                  <a:pt x="20159" y="5594"/>
                </a:lnTo>
                <a:lnTo>
                  <a:pt x="15515" y="8021"/>
                </a:lnTo>
                <a:lnTo>
                  <a:pt x="10977" y="10765"/>
                </a:lnTo>
                <a:lnTo>
                  <a:pt x="6755" y="13403"/>
                </a:lnTo>
                <a:lnTo>
                  <a:pt x="3061" y="15831"/>
                </a:lnTo>
                <a:lnTo>
                  <a:pt x="0" y="18786"/>
                </a:lnTo>
                <a:lnTo>
                  <a:pt x="2533" y="17097"/>
                </a:lnTo>
                <a:lnTo>
                  <a:pt x="6966" y="15936"/>
                </a:lnTo>
                <a:lnTo>
                  <a:pt x="11399" y="16359"/>
                </a:lnTo>
                <a:lnTo>
                  <a:pt x="15304" y="17731"/>
                </a:lnTo>
                <a:lnTo>
                  <a:pt x="18048" y="19841"/>
                </a:lnTo>
                <a:lnTo>
                  <a:pt x="19842" y="22058"/>
                </a:lnTo>
                <a:lnTo>
                  <a:pt x="21108" y="24802"/>
                </a:lnTo>
                <a:lnTo>
                  <a:pt x="22269" y="28812"/>
                </a:lnTo>
                <a:lnTo>
                  <a:pt x="22058" y="32401"/>
                </a:lnTo>
                <a:lnTo>
                  <a:pt x="21108" y="35778"/>
                </a:lnTo>
                <a:lnTo>
                  <a:pt x="19736" y="38100"/>
                </a:lnTo>
                <a:close/>
              </a:path>
            </a:pathLst>
          </a:cu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86D80-C356-569C-32D3-5629C8717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Saddle (</a:t>
            </a:r>
            <a:r>
              <a:rPr lang="en-AU" i="1" dirty="0" err="1"/>
              <a:t>siodło</a:t>
            </a:r>
            <a:r>
              <a:rPr lang="en-AU" dirty="0"/>
              <a:t>) loops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027CD-E994-ACFF-C164-733B116D4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5201"/>
            <a:ext cx="7347250" cy="1978024"/>
          </a:xfrm>
        </p:spPr>
        <p:txBody>
          <a:bodyPr>
            <a:normAutofit/>
          </a:bodyPr>
          <a:lstStyle/>
          <a:p>
            <a:r>
              <a:rPr lang="en-AU" dirty="0"/>
              <a:t>Shaped like a saddle because they sit on the surface of the VV, torus-shaped</a:t>
            </a:r>
          </a:p>
          <a:p>
            <a:r>
              <a:rPr lang="en-AU" dirty="0"/>
              <a:t>Sensitive to radial flux, averaged over a large area</a:t>
            </a:r>
          </a:p>
          <a:p>
            <a:r>
              <a:rPr lang="en-AU" dirty="0"/>
              <a:t>On a phi-theta map, they are a rectangle</a:t>
            </a:r>
          </a:p>
          <a:p>
            <a:r>
              <a:rPr lang="en-AU" dirty="0"/>
              <a:t>The signal can be interpreted as: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3C162-5F7A-948D-0B63-4825BC85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478A85-4DFA-F687-A6FE-8C8E6CC77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281" y="3251971"/>
            <a:ext cx="1628382" cy="37458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AD79889E-5B5B-B2E4-02DA-4F87CE869FB6}"/>
              </a:ext>
            </a:extLst>
          </p:cNvPr>
          <p:cNvGrpSpPr/>
          <p:nvPr/>
        </p:nvGrpSpPr>
        <p:grpSpPr>
          <a:xfrm>
            <a:off x="3813955" y="2822736"/>
            <a:ext cx="2504689" cy="1557550"/>
            <a:chOff x="1897936" y="2476371"/>
            <a:chExt cx="2504689" cy="155755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8906D80-756C-3F31-3EC1-0E7E4C8F7EC2}"/>
                </a:ext>
              </a:extLst>
            </p:cNvPr>
            <p:cNvGrpSpPr/>
            <p:nvPr/>
          </p:nvGrpSpPr>
          <p:grpSpPr>
            <a:xfrm>
              <a:off x="2394049" y="2792271"/>
              <a:ext cx="1918031" cy="553603"/>
              <a:chOff x="2943225" y="2447868"/>
              <a:chExt cx="2838449" cy="81926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7C1253E-AA4F-A7CC-02B2-C5115A6B2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43225" y="2447868"/>
                <a:ext cx="2762636" cy="819264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3008C3A-A101-808E-E944-6A5955882EAB}"/>
                  </a:ext>
                </a:extLst>
              </p:cNvPr>
              <p:cNvSpPr/>
              <p:nvPr/>
            </p:nvSpPr>
            <p:spPr>
              <a:xfrm>
                <a:off x="4443510" y="2632534"/>
                <a:ext cx="638271" cy="552450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E540695-BB91-FD96-43A9-675CA48F8131}"/>
                  </a:ext>
                </a:extLst>
              </p:cNvPr>
              <p:cNvSpPr/>
              <p:nvPr/>
            </p:nvSpPr>
            <p:spPr>
              <a:xfrm>
                <a:off x="5081782" y="2632534"/>
                <a:ext cx="699892" cy="552450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16C839F-D9D9-BC9F-0A47-C95DABC26BFA}"/>
                </a:ext>
              </a:extLst>
            </p:cNvPr>
            <p:cNvGrpSpPr/>
            <p:nvPr/>
          </p:nvGrpSpPr>
          <p:grpSpPr>
            <a:xfrm>
              <a:off x="1897936" y="2476371"/>
              <a:ext cx="2504689" cy="1557550"/>
              <a:chOff x="7810886" y="2460367"/>
              <a:chExt cx="2504689" cy="155755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9E60CEE-1900-958E-5BB3-E3BA124F67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24850" y="2647950"/>
                <a:ext cx="1990725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1DEFA65-8345-941F-66A7-9E16C90703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24850" y="3429000"/>
                <a:ext cx="1990725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03ABE97-AFDA-A8DB-8E36-499D0D2771C1}"/>
                  </a:ext>
                </a:extLst>
              </p:cNvPr>
              <p:cNvCxnSpPr/>
              <p:nvPr/>
            </p:nvCxnSpPr>
            <p:spPr>
              <a:xfrm>
                <a:off x="8324850" y="2647950"/>
                <a:ext cx="0" cy="781050"/>
              </a:xfrm>
              <a:prstGeom prst="line">
                <a:avLst/>
              </a:pr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D697360-EC8B-3659-5045-84EF2FFBD7CA}"/>
                  </a:ext>
                </a:extLst>
              </p:cNvPr>
              <p:cNvCxnSpPr/>
              <p:nvPr/>
            </p:nvCxnSpPr>
            <p:spPr>
              <a:xfrm>
                <a:off x="10315575" y="2647950"/>
                <a:ext cx="0" cy="781050"/>
              </a:xfrm>
              <a:prstGeom prst="line">
                <a:avLst/>
              </a:pr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8CC2671-C4A9-18DE-DD1A-19F1D4FDFA3D}"/>
                  </a:ext>
                </a:extLst>
              </p:cNvPr>
              <p:cNvSpPr txBox="1"/>
              <p:nvPr/>
            </p:nvSpPr>
            <p:spPr>
              <a:xfrm>
                <a:off x="7810886" y="2460367"/>
                <a:ext cx="590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solidFill>
                      <a:schemeClr val="accent5"/>
                    </a:solidFill>
                  </a:rPr>
                  <a:t>φ</a:t>
                </a:r>
                <a:r>
                  <a:rPr lang="en-AU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B385F0-071A-2929-A978-1F0B6004A832}"/>
                  </a:ext>
                </a:extLst>
              </p:cNvPr>
              <p:cNvSpPr txBox="1"/>
              <p:nvPr/>
            </p:nvSpPr>
            <p:spPr>
              <a:xfrm>
                <a:off x="9025129" y="3508690"/>
                <a:ext cx="5901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dirty="0">
                    <a:solidFill>
                      <a:schemeClr val="accent3"/>
                    </a:solidFill>
                  </a:rPr>
                  <a:t>Δϕ</a:t>
                </a:r>
                <a:endParaRPr lang="en-AU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19C64F9-1985-CB65-3B62-142F0889E5F3}"/>
                  </a:ext>
                </a:extLst>
              </p:cNvPr>
              <p:cNvSpPr txBox="1"/>
              <p:nvPr/>
            </p:nvSpPr>
            <p:spPr>
              <a:xfrm>
                <a:off x="7810886" y="3179260"/>
                <a:ext cx="590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solidFill>
                      <a:schemeClr val="accent5"/>
                    </a:solidFill>
                  </a:rPr>
                  <a:t>φ</a:t>
                </a:r>
                <a:r>
                  <a:rPr lang="en-AU" dirty="0">
                    <a:solidFill>
                      <a:schemeClr val="accent5"/>
                    </a:solidFill>
                  </a:rPr>
                  <a:t>2</a:t>
                </a: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208D53B-52DE-99EE-EE4F-C51EC63D7992}"/>
                  </a:ext>
                </a:extLst>
              </p:cNvPr>
              <p:cNvGrpSpPr/>
              <p:nvPr/>
            </p:nvGrpSpPr>
            <p:grpSpPr>
              <a:xfrm>
                <a:off x="10243506" y="3429000"/>
                <a:ext cx="72069" cy="588917"/>
                <a:chOff x="10137016" y="3442103"/>
                <a:chExt cx="72069" cy="588917"/>
              </a:xfrm>
            </p:grpSpPr>
            <p:grpSp>
              <p:nvGrpSpPr>
                <p:cNvPr id="33" name="Google Shape;259;p40">
                  <a:extLst>
                    <a:ext uri="{FF2B5EF4-FFF2-40B4-BE49-F238E27FC236}">
                      <a16:creationId xmlns:a16="http://schemas.microsoft.com/office/drawing/2014/main" id="{481AB458-F6BA-06E8-7B3B-34538CBB6FD1}"/>
                    </a:ext>
                  </a:extLst>
                </p:cNvPr>
                <p:cNvGrpSpPr/>
                <p:nvPr/>
              </p:nvGrpSpPr>
              <p:grpSpPr>
                <a:xfrm>
                  <a:off x="10163077" y="3442103"/>
                  <a:ext cx="42204" cy="329374"/>
                  <a:chOff x="7234225" y="2752175"/>
                  <a:chExt cx="38650" cy="205200"/>
                </a:xfrm>
              </p:grpSpPr>
              <p:sp>
                <p:nvSpPr>
                  <p:cNvPr id="34" name="Google Shape;260;p40">
                    <a:extLst>
                      <a:ext uri="{FF2B5EF4-FFF2-40B4-BE49-F238E27FC236}">
                        <a16:creationId xmlns:a16="http://schemas.microsoft.com/office/drawing/2014/main" id="{BFF0F451-A9B6-D127-D3C7-CB38BF826C25}"/>
                      </a:ext>
                    </a:extLst>
                  </p:cNvPr>
                  <p:cNvSpPr/>
                  <p:nvPr/>
                </p:nvSpPr>
                <p:spPr>
                  <a:xfrm>
                    <a:off x="7241975" y="2752175"/>
                    <a:ext cx="30900" cy="68400"/>
                  </a:xfrm>
                  <a:prstGeom prst="ellipse">
                    <a:avLst/>
                  </a:pr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accent4"/>
                      </a:solidFill>
                    </a:endParaRPr>
                  </a:p>
                </p:txBody>
              </p:sp>
              <p:sp>
                <p:nvSpPr>
                  <p:cNvPr id="35" name="Google Shape;261;p40">
                    <a:extLst>
                      <a:ext uri="{FF2B5EF4-FFF2-40B4-BE49-F238E27FC236}">
                        <a16:creationId xmlns:a16="http://schemas.microsoft.com/office/drawing/2014/main" id="{B227D322-9F3B-C4B5-AB43-882903BBE47E}"/>
                      </a:ext>
                    </a:extLst>
                  </p:cNvPr>
                  <p:cNvSpPr/>
                  <p:nvPr/>
                </p:nvSpPr>
                <p:spPr>
                  <a:xfrm>
                    <a:off x="7239000" y="2820575"/>
                    <a:ext cx="30900" cy="68400"/>
                  </a:xfrm>
                  <a:prstGeom prst="ellipse">
                    <a:avLst/>
                  </a:pr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accent4"/>
                      </a:solidFill>
                    </a:endParaRPr>
                  </a:p>
                </p:txBody>
              </p:sp>
              <p:sp>
                <p:nvSpPr>
                  <p:cNvPr id="36" name="Google Shape;262;p40">
                    <a:extLst>
                      <a:ext uri="{FF2B5EF4-FFF2-40B4-BE49-F238E27FC236}">
                        <a16:creationId xmlns:a16="http://schemas.microsoft.com/office/drawing/2014/main" id="{020FAAA3-3935-7403-1744-B790990FADE2}"/>
                      </a:ext>
                    </a:extLst>
                  </p:cNvPr>
                  <p:cNvSpPr/>
                  <p:nvPr/>
                </p:nvSpPr>
                <p:spPr>
                  <a:xfrm>
                    <a:off x="7234225" y="2888975"/>
                    <a:ext cx="30900" cy="68400"/>
                  </a:xfrm>
                  <a:prstGeom prst="ellipse">
                    <a:avLst/>
                  </a:pr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accent4"/>
                      </a:solidFill>
                    </a:endParaRPr>
                  </a:p>
                </p:txBody>
              </p:sp>
            </p:grpSp>
            <p:grpSp>
              <p:nvGrpSpPr>
                <p:cNvPr id="38" name="Google Shape;259;p40">
                  <a:extLst>
                    <a:ext uri="{FF2B5EF4-FFF2-40B4-BE49-F238E27FC236}">
                      <a16:creationId xmlns:a16="http://schemas.microsoft.com/office/drawing/2014/main" id="{15A7C835-E467-4DDB-9760-B073C40E778A}"/>
                    </a:ext>
                  </a:extLst>
                </p:cNvPr>
                <p:cNvGrpSpPr/>
                <p:nvPr/>
              </p:nvGrpSpPr>
              <p:grpSpPr>
                <a:xfrm>
                  <a:off x="10137016" y="3661692"/>
                  <a:ext cx="72069" cy="369328"/>
                  <a:chOff x="7218055" y="2752175"/>
                  <a:chExt cx="66000" cy="230091"/>
                </a:xfrm>
              </p:grpSpPr>
              <p:sp>
                <p:nvSpPr>
                  <p:cNvPr id="39" name="Google Shape;260;p40">
                    <a:extLst>
                      <a:ext uri="{FF2B5EF4-FFF2-40B4-BE49-F238E27FC236}">
                        <a16:creationId xmlns:a16="http://schemas.microsoft.com/office/drawing/2014/main" id="{668C0F68-D9A2-EAF1-166D-1CE096DCB58D}"/>
                      </a:ext>
                    </a:extLst>
                  </p:cNvPr>
                  <p:cNvSpPr/>
                  <p:nvPr/>
                </p:nvSpPr>
                <p:spPr>
                  <a:xfrm>
                    <a:off x="7241975" y="2752175"/>
                    <a:ext cx="30900" cy="68400"/>
                  </a:xfrm>
                  <a:prstGeom prst="ellipse">
                    <a:avLst/>
                  </a:pr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accent4"/>
                      </a:solidFill>
                    </a:endParaRPr>
                  </a:p>
                </p:txBody>
              </p:sp>
              <p:sp>
                <p:nvSpPr>
                  <p:cNvPr id="40" name="Google Shape;261;p40">
                    <a:extLst>
                      <a:ext uri="{FF2B5EF4-FFF2-40B4-BE49-F238E27FC236}">
                        <a16:creationId xmlns:a16="http://schemas.microsoft.com/office/drawing/2014/main" id="{096CB2B5-A614-A0B3-F2A7-316ADDA5091C}"/>
                      </a:ext>
                    </a:extLst>
                  </p:cNvPr>
                  <p:cNvSpPr/>
                  <p:nvPr/>
                </p:nvSpPr>
                <p:spPr>
                  <a:xfrm>
                    <a:off x="7240377" y="2820573"/>
                    <a:ext cx="30900" cy="68400"/>
                  </a:xfrm>
                  <a:prstGeom prst="ellipse">
                    <a:avLst/>
                  </a:pr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accent4"/>
                      </a:solidFill>
                    </a:endParaRPr>
                  </a:p>
                </p:txBody>
              </p:sp>
              <p:sp>
                <p:nvSpPr>
                  <p:cNvPr id="41" name="Google Shape;262;p40">
                    <a:extLst>
                      <a:ext uri="{FF2B5EF4-FFF2-40B4-BE49-F238E27FC236}">
                        <a16:creationId xmlns:a16="http://schemas.microsoft.com/office/drawing/2014/main" id="{3A172567-41B5-8D99-5B28-3F8F938AB85E}"/>
                      </a:ext>
                    </a:extLst>
                  </p:cNvPr>
                  <p:cNvSpPr/>
                  <p:nvPr/>
                </p:nvSpPr>
                <p:spPr>
                  <a:xfrm>
                    <a:off x="7235601" y="2888973"/>
                    <a:ext cx="30900" cy="68400"/>
                  </a:xfrm>
                  <a:prstGeom prst="ellipse">
                    <a:avLst/>
                  </a:pr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accent4"/>
                      </a:solidFill>
                    </a:endParaRPr>
                  </a:p>
                </p:txBody>
              </p:sp>
              <p:sp>
                <p:nvSpPr>
                  <p:cNvPr id="42" name="Google Shape;263;p40">
                    <a:extLst>
                      <a:ext uri="{FF2B5EF4-FFF2-40B4-BE49-F238E27FC236}">
                        <a16:creationId xmlns:a16="http://schemas.microsoft.com/office/drawing/2014/main" id="{878BA8E6-B258-032B-C323-BF745A1B0417}"/>
                      </a:ext>
                    </a:extLst>
                  </p:cNvPr>
                  <p:cNvSpPr/>
                  <p:nvPr/>
                </p:nvSpPr>
                <p:spPr>
                  <a:xfrm>
                    <a:off x="7218055" y="2919266"/>
                    <a:ext cx="66000" cy="630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accent4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B107BD01-BAD6-73A7-0DA1-444AA3CC2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015" y="2629534"/>
            <a:ext cx="3544840" cy="3168873"/>
          </a:xfrm>
          <a:prstGeom prst="rect">
            <a:avLst/>
          </a:prstGeom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1504FA9A-35D1-AFF4-74FF-668DE28B5202}"/>
              </a:ext>
            </a:extLst>
          </p:cNvPr>
          <p:cNvSpPr txBox="1">
            <a:spLocks/>
          </p:cNvSpPr>
          <p:nvPr/>
        </p:nvSpPr>
        <p:spPr>
          <a:xfrm>
            <a:off x="731838" y="4321578"/>
            <a:ext cx="6390959" cy="183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Extremely important to detect low frequency MHD modes, specially non-axisymmetric non-rotating modes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8" name="Google Shape;252;p40">
            <a:extLst>
              <a:ext uri="{FF2B5EF4-FFF2-40B4-BE49-F238E27FC236}">
                <a16:creationId xmlns:a16="http://schemas.microsoft.com/office/drawing/2014/main" id="{4FD8750F-B940-BFA2-305C-787115FB955C}"/>
              </a:ext>
            </a:extLst>
          </p:cNvPr>
          <p:cNvSpPr/>
          <p:nvPr/>
        </p:nvSpPr>
        <p:spPr>
          <a:xfrm>
            <a:off x="8767408" y="1102408"/>
            <a:ext cx="2643170" cy="1852742"/>
          </a:xfrm>
          <a:prstGeom prst="blockArc">
            <a:avLst>
              <a:gd name="adj1" fmla="val 13491479"/>
              <a:gd name="adj2" fmla="val 15584434"/>
              <a:gd name="adj3" fmla="val 9555"/>
            </a:avLst>
          </a:prstGeom>
          <a:solidFill>
            <a:srgbClr val="9900FF">
              <a:alpha val="10000"/>
            </a:srgbClr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253;p40">
            <a:extLst>
              <a:ext uri="{FF2B5EF4-FFF2-40B4-BE49-F238E27FC236}">
                <a16:creationId xmlns:a16="http://schemas.microsoft.com/office/drawing/2014/main" id="{632033EE-EDD6-F819-1A19-89C0E2EECED1}"/>
              </a:ext>
            </a:extLst>
          </p:cNvPr>
          <p:cNvGrpSpPr/>
          <p:nvPr/>
        </p:nvGrpSpPr>
        <p:grpSpPr>
          <a:xfrm rot="10002183">
            <a:off x="9494835" y="950484"/>
            <a:ext cx="72067" cy="229275"/>
            <a:chOff x="7216675" y="2752175"/>
            <a:chExt cx="66000" cy="209975"/>
          </a:xfrm>
        </p:grpSpPr>
        <p:sp>
          <p:nvSpPr>
            <p:cNvPr id="55" name="Google Shape;254;p40">
              <a:extLst>
                <a:ext uri="{FF2B5EF4-FFF2-40B4-BE49-F238E27FC236}">
                  <a16:creationId xmlns:a16="http://schemas.microsoft.com/office/drawing/2014/main" id="{782641E9-B53B-A15C-2201-02B29E49149E}"/>
                </a:ext>
              </a:extLst>
            </p:cNvPr>
            <p:cNvSpPr/>
            <p:nvPr/>
          </p:nvSpPr>
          <p:spPr>
            <a:xfrm>
              <a:off x="7241975" y="2752175"/>
              <a:ext cx="30900" cy="68400"/>
            </a:xfrm>
            <a:prstGeom prst="ellipse">
              <a:avLst/>
            </a:prstGeom>
            <a:noFill/>
            <a:ln w="9525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5;p40">
              <a:extLst>
                <a:ext uri="{FF2B5EF4-FFF2-40B4-BE49-F238E27FC236}">
                  <a16:creationId xmlns:a16="http://schemas.microsoft.com/office/drawing/2014/main" id="{66A320E5-6C6B-8467-BC24-DC11FE6C1B21}"/>
                </a:ext>
              </a:extLst>
            </p:cNvPr>
            <p:cNvSpPr/>
            <p:nvPr/>
          </p:nvSpPr>
          <p:spPr>
            <a:xfrm>
              <a:off x="7239000" y="2820575"/>
              <a:ext cx="30900" cy="68400"/>
            </a:xfrm>
            <a:prstGeom prst="ellipse">
              <a:avLst/>
            </a:prstGeom>
            <a:noFill/>
            <a:ln w="9525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6;p40">
              <a:extLst>
                <a:ext uri="{FF2B5EF4-FFF2-40B4-BE49-F238E27FC236}">
                  <a16:creationId xmlns:a16="http://schemas.microsoft.com/office/drawing/2014/main" id="{F399E40B-42B9-9C42-297A-8C6653270B59}"/>
                </a:ext>
              </a:extLst>
            </p:cNvPr>
            <p:cNvSpPr/>
            <p:nvPr/>
          </p:nvSpPr>
          <p:spPr>
            <a:xfrm>
              <a:off x="7234225" y="2888975"/>
              <a:ext cx="30900" cy="68400"/>
            </a:xfrm>
            <a:prstGeom prst="ellipse">
              <a:avLst/>
            </a:prstGeom>
            <a:noFill/>
            <a:ln w="9525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7;p40">
              <a:extLst>
                <a:ext uri="{FF2B5EF4-FFF2-40B4-BE49-F238E27FC236}">
                  <a16:creationId xmlns:a16="http://schemas.microsoft.com/office/drawing/2014/main" id="{7786F9AC-27F7-F0CE-B2A6-51192B6E172C}"/>
                </a:ext>
              </a:extLst>
            </p:cNvPr>
            <p:cNvSpPr/>
            <p:nvPr/>
          </p:nvSpPr>
          <p:spPr>
            <a:xfrm>
              <a:off x="7216675" y="2919250"/>
              <a:ext cx="66000" cy="42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275;p40">
            <a:extLst>
              <a:ext uri="{FF2B5EF4-FFF2-40B4-BE49-F238E27FC236}">
                <a16:creationId xmlns:a16="http://schemas.microsoft.com/office/drawing/2014/main" id="{3E09E4FB-0821-6BE5-E61C-9C9BA24555E0}"/>
              </a:ext>
            </a:extLst>
          </p:cNvPr>
          <p:cNvSpPr/>
          <p:nvPr/>
        </p:nvSpPr>
        <p:spPr>
          <a:xfrm>
            <a:off x="8672659" y="1535811"/>
            <a:ext cx="755051" cy="755050"/>
          </a:xfrm>
          <a:prstGeom prst="ellipse">
            <a:avLst/>
          </a:pr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76;p40">
            <a:extLst>
              <a:ext uri="{FF2B5EF4-FFF2-40B4-BE49-F238E27FC236}">
                <a16:creationId xmlns:a16="http://schemas.microsoft.com/office/drawing/2014/main" id="{93737A89-3E68-26E7-5AFC-00D4927F0198}"/>
              </a:ext>
            </a:extLst>
          </p:cNvPr>
          <p:cNvSpPr/>
          <p:nvPr/>
        </p:nvSpPr>
        <p:spPr>
          <a:xfrm>
            <a:off x="10696802" y="1535797"/>
            <a:ext cx="755051" cy="755050"/>
          </a:xfrm>
          <a:prstGeom prst="ellipse">
            <a:avLst/>
          </a:pr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38491ED-D14A-392D-BBF1-79E0EE3771E9}"/>
              </a:ext>
            </a:extLst>
          </p:cNvPr>
          <p:cNvSpPr/>
          <p:nvPr/>
        </p:nvSpPr>
        <p:spPr>
          <a:xfrm>
            <a:off x="8204742" y="5693434"/>
            <a:ext cx="2531275" cy="4670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Toroidal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D6FF0E2-0493-80C4-2E9B-5BD8F3D9D82C}"/>
              </a:ext>
            </a:extLst>
          </p:cNvPr>
          <p:cNvSpPr/>
          <p:nvPr/>
        </p:nvSpPr>
        <p:spPr>
          <a:xfrm rot="16200000">
            <a:off x="6277899" y="4045628"/>
            <a:ext cx="2531275" cy="4670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Poloidal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58729F9-B44D-2E7D-652B-13E29B822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0180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B1E7B-FF6C-8A75-0E51-825E2A70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Diamagnetic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0D9F2-C9D4-D2DE-29CB-AD6536C09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F36AEC86-C817-854E-2A6D-F842E263A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5200"/>
            <a:ext cx="7580127" cy="5211763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Main measurement of the plasma energy (W)</a:t>
            </a:r>
          </a:p>
          <a:p>
            <a:pPr marL="0" indent="0">
              <a:buNone/>
            </a:pPr>
            <a:r>
              <a:rPr lang="en-AU" dirty="0"/>
              <a:t>The </a:t>
            </a:r>
            <a:r>
              <a:rPr lang="en-AU" b="1" dirty="0">
                <a:solidFill>
                  <a:schemeClr val="accent2"/>
                </a:solidFill>
              </a:rPr>
              <a:t>diamagnetic flux</a:t>
            </a:r>
            <a:r>
              <a:rPr lang="en-AU" b="1" dirty="0"/>
              <a:t> </a:t>
            </a:r>
            <a:r>
              <a:rPr lang="en-AU" dirty="0"/>
              <a:t>is the difference between the </a:t>
            </a:r>
            <a:r>
              <a:rPr lang="en-AU" b="1" dirty="0">
                <a:solidFill>
                  <a:srgbClr val="1C5CFC"/>
                </a:solidFill>
              </a:rPr>
              <a:t>total toroidal flux</a:t>
            </a:r>
            <a:r>
              <a:rPr lang="en-AU" b="1" dirty="0"/>
              <a:t> </a:t>
            </a:r>
            <a:r>
              <a:rPr lang="en-AU" dirty="0"/>
              <a:t>with plasma and that in the absence of plasma (</a:t>
            </a:r>
            <a:r>
              <a:rPr lang="en-AU" b="1" dirty="0">
                <a:solidFill>
                  <a:schemeClr val="accent3"/>
                </a:solidFill>
              </a:rPr>
              <a:t>vacuum flux</a:t>
            </a:r>
            <a:r>
              <a:rPr lang="en-AU" dirty="0"/>
              <a:t>).</a:t>
            </a:r>
          </a:p>
          <a:p>
            <a:pPr marL="0" indent="0">
              <a:buNone/>
            </a:pPr>
            <a:r>
              <a:rPr lang="en-AU" dirty="0"/>
              <a:t>The vacuum flux is determined either by measuring the current flowing in the toroidal field coils or, equivalently, the toroidal field outside plasma column.</a:t>
            </a:r>
          </a:p>
          <a:p>
            <a:pPr marL="0" indent="0">
              <a:buNone/>
            </a:pPr>
            <a:r>
              <a:rPr lang="en-AU" dirty="0"/>
              <a:t>Challenging measurement because the toroidal flux is several orders of magnitude larger than the diamagnetic flux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65" name="Google Shape;258;p40">
            <a:extLst>
              <a:ext uri="{FF2B5EF4-FFF2-40B4-BE49-F238E27FC236}">
                <a16:creationId xmlns:a16="http://schemas.microsoft.com/office/drawing/2014/main" id="{D418628B-82CA-94FB-FE7B-5AFFD26B594B}"/>
              </a:ext>
            </a:extLst>
          </p:cNvPr>
          <p:cNvSpPr/>
          <p:nvPr/>
        </p:nvSpPr>
        <p:spPr>
          <a:xfrm>
            <a:off x="10210631" y="1065365"/>
            <a:ext cx="283485" cy="887962"/>
          </a:xfrm>
          <a:custGeom>
            <a:avLst/>
            <a:gdLst/>
            <a:ahLst/>
            <a:cxnLst/>
            <a:rect l="l" t="t" r="r" b="b"/>
            <a:pathLst>
              <a:path w="10385" h="32529" extrusionOk="0">
                <a:moveTo>
                  <a:pt x="2476" y="32529"/>
                </a:moveTo>
                <a:lnTo>
                  <a:pt x="1032" y="31635"/>
                </a:lnTo>
                <a:lnTo>
                  <a:pt x="206" y="28953"/>
                </a:lnTo>
                <a:lnTo>
                  <a:pt x="0" y="24277"/>
                </a:lnTo>
                <a:lnTo>
                  <a:pt x="550" y="18844"/>
                </a:lnTo>
                <a:lnTo>
                  <a:pt x="1857" y="12379"/>
                </a:lnTo>
                <a:lnTo>
                  <a:pt x="3164" y="7083"/>
                </a:lnTo>
                <a:lnTo>
                  <a:pt x="4745" y="3507"/>
                </a:lnTo>
                <a:lnTo>
                  <a:pt x="6190" y="894"/>
                </a:lnTo>
                <a:lnTo>
                  <a:pt x="7909" y="0"/>
                </a:lnTo>
                <a:lnTo>
                  <a:pt x="9078" y="137"/>
                </a:lnTo>
                <a:lnTo>
                  <a:pt x="9491" y="1650"/>
                </a:lnTo>
                <a:lnTo>
                  <a:pt x="9903" y="2613"/>
                </a:lnTo>
                <a:lnTo>
                  <a:pt x="10385" y="5914"/>
                </a:lnTo>
                <a:lnTo>
                  <a:pt x="10316" y="9697"/>
                </a:lnTo>
                <a:lnTo>
                  <a:pt x="9697" y="15267"/>
                </a:lnTo>
                <a:lnTo>
                  <a:pt x="8803" y="20700"/>
                </a:lnTo>
                <a:lnTo>
                  <a:pt x="7703" y="24070"/>
                </a:lnTo>
                <a:lnTo>
                  <a:pt x="6190" y="27234"/>
                </a:lnTo>
                <a:lnTo>
                  <a:pt x="4677" y="30397"/>
                </a:lnTo>
                <a:close/>
              </a:path>
            </a:pathLst>
          </a:custGeom>
          <a:noFill/>
          <a:ln w="9525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6" name="Google Shape;259;p40">
            <a:extLst>
              <a:ext uri="{FF2B5EF4-FFF2-40B4-BE49-F238E27FC236}">
                <a16:creationId xmlns:a16="http://schemas.microsoft.com/office/drawing/2014/main" id="{72F0DD8E-20D8-FDDA-8CC8-15D5DE996CEC}"/>
              </a:ext>
            </a:extLst>
          </p:cNvPr>
          <p:cNvGrpSpPr/>
          <p:nvPr/>
        </p:nvGrpSpPr>
        <p:grpSpPr>
          <a:xfrm rot="320505">
            <a:off x="10220126" y="1956144"/>
            <a:ext cx="72069" cy="251249"/>
            <a:chOff x="7216679" y="2752175"/>
            <a:chExt cx="66000" cy="230093"/>
          </a:xfrm>
        </p:grpSpPr>
        <p:sp>
          <p:nvSpPr>
            <p:cNvPr id="81" name="Google Shape;260;p40">
              <a:extLst>
                <a:ext uri="{FF2B5EF4-FFF2-40B4-BE49-F238E27FC236}">
                  <a16:creationId xmlns:a16="http://schemas.microsoft.com/office/drawing/2014/main" id="{86D716F2-4CA3-11BD-9A70-10E2125F0C8B}"/>
                </a:ext>
              </a:extLst>
            </p:cNvPr>
            <p:cNvSpPr/>
            <p:nvPr/>
          </p:nvSpPr>
          <p:spPr>
            <a:xfrm>
              <a:off x="7241975" y="2752175"/>
              <a:ext cx="30900" cy="68400"/>
            </a:xfrm>
            <a:prstGeom prst="ellipse">
              <a:avLst/>
            </a:prstGeom>
            <a:noFill/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82" name="Google Shape;261;p40">
              <a:extLst>
                <a:ext uri="{FF2B5EF4-FFF2-40B4-BE49-F238E27FC236}">
                  <a16:creationId xmlns:a16="http://schemas.microsoft.com/office/drawing/2014/main" id="{317D0B28-B0DB-FA29-A9E5-8191CD888C8D}"/>
                </a:ext>
              </a:extLst>
            </p:cNvPr>
            <p:cNvSpPr/>
            <p:nvPr/>
          </p:nvSpPr>
          <p:spPr>
            <a:xfrm>
              <a:off x="7239000" y="2820575"/>
              <a:ext cx="30900" cy="68400"/>
            </a:xfrm>
            <a:prstGeom prst="ellipse">
              <a:avLst/>
            </a:prstGeom>
            <a:noFill/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83" name="Google Shape;262;p40">
              <a:extLst>
                <a:ext uri="{FF2B5EF4-FFF2-40B4-BE49-F238E27FC236}">
                  <a16:creationId xmlns:a16="http://schemas.microsoft.com/office/drawing/2014/main" id="{6E6C39DA-533F-9C28-405F-7F847A41F162}"/>
                </a:ext>
              </a:extLst>
            </p:cNvPr>
            <p:cNvSpPr/>
            <p:nvPr/>
          </p:nvSpPr>
          <p:spPr>
            <a:xfrm>
              <a:off x="7234225" y="2888975"/>
              <a:ext cx="30900" cy="68400"/>
            </a:xfrm>
            <a:prstGeom prst="ellipse">
              <a:avLst/>
            </a:prstGeom>
            <a:noFill/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84" name="Google Shape;263;p40">
              <a:extLst>
                <a:ext uri="{FF2B5EF4-FFF2-40B4-BE49-F238E27FC236}">
                  <a16:creationId xmlns:a16="http://schemas.microsoft.com/office/drawing/2014/main" id="{2B5A9C0A-A5CE-0190-385A-60AED1643D23}"/>
                </a:ext>
              </a:extLst>
            </p:cNvPr>
            <p:cNvSpPr/>
            <p:nvPr/>
          </p:nvSpPr>
          <p:spPr>
            <a:xfrm>
              <a:off x="7216679" y="2919268"/>
              <a:ext cx="66000" cy="6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</p:grpSp>
      <p:sp>
        <p:nvSpPr>
          <p:cNvPr id="76" name="Google Shape;275;p40">
            <a:extLst>
              <a:ext uri="{FF2B5EF4-FFF2-40B4-BE49-F238E27FC236}">
                <a16:creationId xmlns:a16="http://schemas.microsoft.com/office/drawing/2014/main" id="{EB722A0D-7037-D300-8087-38C4C88AA9AC}"/>
              </a:ext>
            </a:extLst>
          </p:cNvPr>
          <p:cNvSpPr/>
          <p:nvPr/>
        </p:nvSpPr>
        <p:spPr>
          <a:xfrm>
            <a:off x="8672659" y="1535811"/>
            <a:ext cx="755051" cy="755050"/>
          </a:xfrm>
          <a:prstGeom prst="ellipse">
            <a:avLst/>
          </a:pr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276;p40">
            <a:extLst>
              <a:ext uri="{FF2B5EF4-FFF2-40B4-BE49-F238E27FC236}">
                <a16:creationId xmlns:a16="http://schemas.microsoft.com/office/drawing/2014/main" id="{692DD41C-DE0B-B550-8F23-4AA7FF4C41CE}"/>
              </a:ext>
            </a:extLst>
          </p:cNvPr>
          <p:cNvSpPr/>
          <p:nvPr/>
        </p:nvSpPr>
        <p:spPr>
          <a:xfrm>
            <a:off x="10696802" y="1535797"/>
            <a:ext cx="755051" cy="755050"/>
          </a:xfrm>
          <a:prstGeom prst="ellipse">
            <a:avLst/>
          </a:pr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77;p40">
            <a:extLst>
              <a:ext uri="{FF2B5EF4-FFF2-40B4-BE49-F238E27FC236}">
                <a16:creationId xmlns:a16="http://schemas.microsoft.com/office/drawing/2014/main" id="{BC4008BB-6C18-F2EB-E0D8-2ADB1D4ECCE4}"/>
              </a:ext>
            </a:extLst>
          </p:cNvPr>
          <p:cNvSpPr/>
          <p:nvPr/>
        </p:nvSpPr>
        <p:spPr>
          <a:xfrm>
            <a:off x="8826863" y="1094955"/>
            <a:ext cx="2477665" cy="1068836"/>
          </a:xfrm>
          <a:custGeom>
            <a:avLst/>
            <a:gdLst/>
            <a:ahLst/>
            <a:cxnLst/>
            <a:rect l="l" t="t" r="r" b="b"/>
            <a:pathLst>
              <a:path w="90765" h="39155" extrusionOk="0">
                <a:moveTo>
                  <a:pt x="18892" y="39155"/>
                </a:moveTo>
                <a:lnTo>
                  <a:pt x="24802" y="35145"/>
                </a:lnTo>
                <a:lnTo>
                  <a:pt x="30607" y="32084"/>
                </a:lnTo>
                <a:lnTo>
                  <a:pt x="34406" y="30607"/>
                </a:lnTo>
                <a:lnTo>
                  <a:pt x="38628" y="29023"/>
                </a:lnTo>
                <a:lnTo>
                  <a:pt x="42216" y="28285"/>
                </a:lnTo>
                <a:lnTo>
                  <a:pt x="46649" y="28074"/>
                </a:lnTo>
                <a:lnTo>
                  <a:pt x="50871" y="28285"/>
                </a:lnTo>
                <a:lnTo>
                  <a:pt x="54881" y="29340"/>
                </a:lnTo>
                <a:lnTo>
                  <a:pt x="58681" y="30501"/>
                </a:lnTo>
                <a:lnTo>
                  <a:pt x="63958" y="33139"/>
                </a:lnTo>
                <a:lnTo>
                  <a:pt x="68390" y="36200"/>
                </a:lnTo>
                <a:lnTo>
                  <a:pt x="71134" y="37994"/>
                </a:lnTo>
                <a:lnTo>
                  <a:pt x="69024" y="33773"/>
                </a:lnTo>
                <a:lnTo>
                  <a:pt x="68601" y="28918"/>
                </a:lnTo>
                <a:lnTo>
                  <a:pt x="69868" y="24485"/>
                </a:lnTo>
                <a:lnTo>
                  <a:pt x="71873" y="20791"/>
                </a:lnTo>
                <a:lnTo>
                  <a:pt x="75567" y="17942"/>
                </a:lnTo>
                <a:lnTo>
                  <a:pt x="79683" y="16570"/>
                </a:lnTo>
                <a:lnTo>
                  <a:pt x="84327" y="16253"/>
                </a:lnTo>
                <a:lnTo>
                  <a:pt x="88021" y="17308"/>
                </a:lnTo>
                <a:lnTo>
                  <a:pt x="90765" y="18892"/>
                </a:lnTo>
                <a:lnTo>
                  <a:pt x="86649" y="15092"/>
                </a:lnTo>
                <a:lnTo>
                  <a:pt x="81688" y="11187"/>
                </a:lnTo>
                <a:lnTo>
                  <a:pt x="76306" y="7810"/>
                </a:lnTo>
                <a:lnTo>
                  <a:pt x="69024" y="4327"/>
                </a:lnTo>
                <a:lnTo>
                  <a:pt x="61530" y="1583"/>
                </a:lnTo>
                <a:lnTo>
                  <a:pt x="53087" y="317"/>
                </a:lnTo>
                <a:lnTo>
                  <a:pt x="46121" y="0"/>
                </a:lnTo>
                <a:lnTo>
                  <a:pt x="40528" y="0"/>
                </a:lnTo>
                <a:lnTo>
                  <a:pt x="32507" y="1372"/>
                </a:lnTo>
                <a:lnTo>
                  <a:pt x="26174" y="3061"/>
                </a:lnTo>
                <a:lnTo>
                  <a:pt x="20159" y="5594"/>
                </a:lnTo>
                <a:lnTo>
                  <a:pt x="15515" y="8021"/>
                </a:lnTo>
                <a:lnTo>
                  <a:pt x="10977" y="10765"/>
                </a:lnTo>
                <a:lnTo>
                  <a:pt x="6755" y="13403"/>
                </a:lnTo>
                <a:lnTo>
                  <a:pt x="3061" y="15831"/>
                </a:lnTo>
                <a:lnTo>
                  <a:pt x="0" y="18786"/>
                </a:lnTo>
                <a:lnTo>
                  <a:pt x="2533" y="17097"/>
                </a:lnTo>
                <a:lnTo>
                  <a:pt x="6966" y="15936"/>
                </a:lnTo>
                <a:lnTo>
                  <a:pt x="11399" y="16359"/>
                </a:lnTo>
                <a:lnTo>
                  <a:pt x="15304" y="17731"/>
                </a:lnTo>
                <a:lnTo>
                  <a:pt x="18048" y="19841"/>
                </a:lnTo>
                <a:lnTo>
                  <a:pt x="19842" y="22058"/>
                </a:lnTo>
                <a:lnTo>
                  <a:pt x="21108" y="24802"/>
                </a:lnTo>
                <a:lnTo>
                  <a:pt x="22269" y="28812"/>
                </a:lnTo>
                <a:lnTo>
                  <a:pt x="22058" y="32401"/>
                </a:lnTo>
                <a:lnTo>
                  <a:pt x="21108" y="35778"/>
                </a:lnTo>
                <a:lnTo>
                  <a:pt x="19736" y="38100"/>
                </a:lnTo>
                <a:close/>
              </a:path>
            </a:pathLst>
          </a:custGeom>
          <a:solidFill>
            <a:srgbClr val="9900FF">
              <a:alpha val="10000"/>
            </a:srgbClr>
          </a:solidFill>
          <a:ln w="9525" cap="flat" cmpd="sng">
            <a:solidFill>
              <a:srgbClr val="E8A7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1044E-CAA1-E73E-2ED0-1B8E7471FC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56"/>
          <a:stretch/>
        </p:blipFill>
        <p:spPr>
          <a:xfrm>
            <a:off x="1107581" y="4119064"/>
            <a:ext cx="4108032" cy="86121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6CC0065-33A7-F0D6-F1A2-EC56B6620F8D}"/>
              </a:ext>
            </a:extLst>
          </p:cNvPr>
          <p:cNvGrpSpPr/>
          <p:nvPr/>
        </p:nvGrpSpPr>
        <p:grpSpPr>
          <a:xfrm>
            <a:off x="5584567" y="4515407"/>
            <a:ext cx="2783644" cy="687027"/>
            <a:chOff x="969555" y="2753281"/>
            <a:chExt cx="2238375" cy="552450"/>
          </a:xfrm>
        </p:grpSpPr>
        <p:pic>
          <p:nvPicPr>
            <p:cNvPr id="7" name="Google Shape;127;g3150bee43bf_0_1">
              <a:extLst>
                <a:ext uri="{FF2B5EF4-FFF2-40B4-BE49-F238E27FC236}">
                  <a16:creationId xmlns:a16="http://schemas.microsoft.com/office/drawing/2014/main" id="{49C8A2FC-AB1D-6DD7-4F9E-D9B1EE478E0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9555" y="2753281"/>
              <a:ext cx="2238375" cy="552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CED42BE-E4FC-46AF-178A-623D7E39907E}"/>
                </a:ext>
              </a:extLst>
            </p:cNvPr>
            <p:cNvSpPr/>
            <p:nvPr/>
          </p:nvSpPr>
          <p:spPr>
            <a:xfrm>
              <a:off x="996987" y="2893088"/>
              <a:ext cx="429160" cy="364276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76EEDD2-BE11-AFCE-1DCE-21C5329745A7}"/>
                </a:ext>
              </a:extLst>
            </p:cNvPr>
            <p:cNvSpPr/>
            <p:nvPr/>
          </p:nvSpPr>
          <p:spPr>
            <a:xfrm>
              <a:off x="1965960" y="2903567"/>
              <a:ext cx="351078" cy="364276"/>
            </a:xfrm>
            <a:prstGeom prst="ellipse">
              <a:avLst/>
            </a:prstGeom>
            <a:noFill/>
            <a:ln w="12700">
              <a:solidFill>
                <a:srgbClr val="1C5C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29D482-96BC-D6A2-6900-6392BC822173}"/>
                </a:ext>
              </a:extLst>
            </p:cNvPr>
            <p:cNvSpPr/>
            <p:nvPr/>
          </p:nvSpPr>
          <p:spPr>
            <a:xfrm>
              <a:off x="2505773" y="2893088"/>
              <a:ext cx="429160" cy="364276"/>
            </a:xfrm>
            <a:prstGeom prst="ellipse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96A34A-BB34-F73F-3884-6EE4B6249B64}"/>
              </a:ext>
            </a:extLst>
          </p:cNvPr>
          <p:cNvGrpSpPr/>
          <p:nvPr/>
        </p:nvGrpSpPr>
        <p:grpSpPr>
          <a:xfrm>
            <a:off x="10041288" y="1875941"/>
            <a:ext cx="2443357" cy="1492806"/>
            <a:chOff x="9237493" y="2410637"/>
            <a:chExt cx="2575165" cy="15733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07E527A-40F7-16E8-7475-0EB6DDFC5938}"/>
                </a:ext>
              </a:extLst>
            </p:cNvPr>
            <p:cNvGrpSpPr/>
            <p:nvPr/>
          </p:nvGrpSpPr>
          <p:grpSpPr>
            <a:xfrm>
              <a:off x="9237493" y="2619194"/>
              <a:ext cx="2575165" cy="1364778"/>
              <a:chOff x="9118621" y="2619194"/>
              <a:chExt cx="2575165" cy="13647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185FAE0-03E7-4B96-0096-375A6BBFE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99" b="95255" l="6186" r="95876">
                            <a14:foregroundMark x1="6443" y1="8394" x2="20103" y2="24453"/>
                            <a14:foregroundMark x1="20103" y1="24453" x2="78608" y2="46715"/>
                            <a14:foregroundMark x1="54381" y1="39781" x2="36340" y2="27737"/>
                            <a14:foregroundMark x1="36340" y1="27737" x2="30670" y2="29927"/>
                            <a14:foregroundMark x1="32474" y1="64964" x2="41495" y2="67883"/>
                            <a14:foregroundMark x1="8505" y1="86131" x2="28608" y2="86131"/>
                            <a14:foregroundMark x1="28608" y1="86131" x2="68814" y2="86131"/>
                            <a14:foregroundMark x1="68814" y1="86131" x2="89948" y2="86496"/>
                            <a14:foregroundMark x1="94072" y1="88321" x2="94588" y2="94161"/>
                            <a14:foregroundMark x1="93557" y1="89051" x2="95876" y2="95255"/>
                          </a14:backgroundRemoval>
                        </a14:imgEffect>
                      </a14:imgLayer>
                    </a14:imgProps>
                  </a:ext>
                </a:extLst>
              </a:blip>
              <a:srcRect b="24952"/>
              <a:stretch/>
            </p:blipFill>
            <p:spPr>
              <a:xfrm>
                <a:off x="9118621" y="2619194"/>
                <a:ext cx="2575165" cy="1364778"/>
              </a:xfrm>
              <a:prstGeom prst="rect">
                <a:avLst/>
              </a:prstGeom>
            </p:spPr>
          </p:pic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8EA61FB4-5C05-7F0B-30DE-168E073AD5DC}"/>
                  </a:ext>
                </a:extLst>
              </p:cNvPr>
              <p:cNvSpPr/>
              <p:nvPr/>
            </p:nvSpPr>
            <p:spPr>
              <a:xfrm>
                <a:off x="9924377" y="3133882"/>
                <a:ext cx="638175" cy="209550"/>
              </a:xfrm>
              <a:custGeom>
                <a:avLst/>
                <a:gdLst>
                  <a:gd name="connsiteX0" fmla="*/ 0 w 638175"/>
                  <a:gd name="connsiteY0" fmla="*/ 26193 h 202406"/>
                  <a:gd name="connsiteX1" fmla="*/ 183356 w 638175"/>
                  <a:gd name="connsiteY1" fmla="*/ 88106 h 202406"/>
                  <a:gd name="connsiteX2" fmla="*/ 471487 w 638175"/>
                  <a:gd name="connsiteY2" fmla="*/ 171450 h 202406"/>
                  <a:gd name="connsiteX3" fmla="*/ 638175 w 638175"/>
                  <a:gd name="connsiteY3" fmla="*/ 202406 h 202406"/>
                  <a:gd name="connsiteX4" fmla="*/ 542925 w 638175"/>
                  <a:gd name="connsiteY4" fmla="*/ 145256 h 202406"/>
                  <a:gd name="connsiteX5" fmla="*/ 492919 w 638175"/>
                  <a:gd name="connsiteY5" fmla="*/ 90487 h 202406"/>
                  <a:gd name="connsiteX6" fmla="*/ 407194 w 638175"/>
                  <a:gd name="connsiteY6" fmla="*/ 30956 h 202406"/>
                  <a:gd name="connsiteX7" fmla="*/ 323850 w 638175"/>
                  <a:gd name="connsiteY7" fmla="*/ 4762 h 202406"/>
                  <a:gd name="connsiteX8" fmla="*/ 230981 w 638175"/>
                  <a:gd name="connsiteY8" fmla="*/ 0 h 202406"/>
                  <a:gd name="connsiteX9" fmla="*/ 140494 w 638175"/>
                  <a:gd name="connsiteY9" fmla="*/ 2381 h 202406"/>
                  <a:gd name="connsiteX10" fmla="*/ 0 w 638175"/>
                  <a:gd name="connsiteY10" fmla="*/ 26193 h 202406"/>
                  <a:gd name="connsiteX0" fmla="*/ 0 w 638175"/>
                  <a:gd name="connsiteY0" fmla="*/ 26193 h 202406"/>
                  <a:gd name="connsiteX1" fmla="*/ 183356 w 638175"/>
                  <a:gd name="connsiteY1" fmla="*/ 88106 h 202406"/>
                  <a:gd name="connsiteX2" fmla="*/ 471487 w 638175"/>
                  <a:gd name="connsiteY2" fmla="*/ 171450 h 202406"/>
                  <a:gd name="connsiteX3" fmla="*/ 638175 w 638175"/>
                  <a:gd name="connsiteY3" fmla="*/ 202406 h 202406"/>
                  <a:gd name="connsiteX4" fmla="*/ 542925 w 638175"/>
                  <a:gd name="connsiteY4" fmla="*/ 145256 h 202406"/>
                  <a:gd name="connsiteX5" fmla="*/ 481013 w 638175"/>
                  <a:gd name="connsiteY5" fmla="*/ 100012 h 202406"/>
                  <a:gd name="connsiteX6" fmla="*/ 407194 w 638175"/>
                  <a:gd name="connsiteY6" fmla="*/ 30956 h 202406"/>
                  <a:gd name="connsiteX7" fmla="*/ 323850 w 638175"/>
                  <a:gd name="connsiteY7" fmla="*/ 4762 h 202406"/>
                  <a:gd name="connsiteX8" fmla="*/ 230981 w 638175"/>
                  <a:gd name="connsiteY8" fmla="*/ 0 h 202406"/>
                  <a:gd name="connsiteX9" fmla="*/ 140494 w 638175"/>
                  <a:gd name="connsiteY9" fmla="*/ 2381 h 202406"/>
                  <a:gd name="connsiteX10" fmla="*/ 0 w 638175"/>
                  <a:gd name="connsiteY10" fmla="*/ 26193 h 202406"/>
                  <a:gd name="connsiteX0" fmla="*/ 0 w 638175"/>
                  <a:gd name="connsiteY0" fmla="*/ 26193 h 202406"/>
                  <a:gd name="connsiteX1" fmla="*/ 183356 w 638175"/>
                  <a:gd name="connsiteY1" fmla="*/ 88106 h 202406"/>
                  <a:gd name="connsiteX2" fmla="*/ 471487 w 638175"/>
                  <a:gd name="connsiteY2" fmla="*/ 171450 h 202406"/>
                  <a:gd name="connsiteX3" fmla="*/ 638175 w 638175"/>
                  <a:gd name="connsiteY3" fmla="*/ 202406 h 202406"/>
                  <a:gd name="connsiteX4" fmla="*/ 542925 w 638175"/>
                  <a:gd name="connsiteY4" fmla="*/ 145256 h 202406"/>
                  <a:gd name="connsiteX5" fmla="*/ 481013 w 638175"/>
                  <a:gd name="connsiteY5" fmla="*/ 100012 h 202406"/>
                  <a:gd name="connsiteX6" fmla="*/ 402431 w 638175"/>
                  <a:gd name="connsiteY6" fmla="*/ 42862 h 202406"/>
                  <a:gd name="connsiteX7" fmla="*/ 323850 w 638175"/>
                  <a:gd name="connsiteY7" fmla="*/ 4762 h 202406"/>
                  <a:gd name="connsiteX8" fmla="*/ 230981 w 638175"/>
                  <a:gd name="connsiteY8" fmla="*/ 0 h 202406"/>
                  <a:gd name="connsiteX9" fmla="*/ 140494 w 638175"/>
                  <a:gd name="connsiteY9" fmla="*/ 2381 h 202406"/>
                  <a:gd name="connsiteX10" fmla="*/ 0 w 638175"/>
                  <a:gd name="connsiteY10" fmla="*/ 26193 h 202406"/>
                  <a:gd name="connsiteX0" fmla="*/ 0 w 638175"/>
                  <a:gd name="connsiteY0" fmla="*/ 26193 h 202406"/>
                  <a:gd name="connsiteX1" fmla="*/ 183356 w 638175"/>
                  <a:gd name="connsiteY1" fmla="*/ 88106 h 202406"/>
                  <a:gd name="connsiteX2" fmla="*/ 471487 w 638175"/>
                  <a:gd name="connsiteY2" fmla="*/ 171450 h 202406"/>
                  <a:gd name="connsiteX3" fmla="*/ 638175 w 638175"/>
                  <a:gd name="connsiteY3" fmla="*/ 202406 h 202406"/>
                  <a:gd name="connsiteX4" fmla="*/ 540543 w 638175"/>
                  <a:gd name="connsiteY4" fmla="*/ 154781 h 202406"/>
                  <a:gd name="connsiteX5" fmla="*/ 481013 w 638175"/>
                  <a:gd name="connsiteY5" fmla="*/ 100012 h 202406"/>
                  <a:gd name="connsiteX6" fmla="*/ 402431 w 638175"/>
                  <a:gd name="connsiteY6" fmla="*/ 42862 h 202406"/>
                  <a:gd name="connsiteX7" fmla="*/ 323850 w 638175"/>
                  <a:gd name="connsiteY7" fmla="*/ 4762 h 202406"/>
                  <a:gd name="connsiteX8" fmla="*/ 230981 w 638175"/>
                  <a:gd name="connsiteY8" fmla="*/ 0 h 202406"/>
                  <a:gd name="connsiteX9" fmla="*/ 140494 w 638175"/>
                  <a:gd name="connsiteY9" fmla="*/ 2381 h 202406"/>
                  <a:gd name="connsiteX10" fmla="*/ 0 w 638175"/>
                  <a:gd name="connsiteY10" fmla="*/ 26193 h 202406"/>
                  <a:gd name="connsiteX0" fmla="*/ 0 w 638175"/>
                  <a:gd name="connsiteY0" fmla="*/ 33337 h 209550"/>
                  <a:gd name="connsiteX1" fmla="*/ 183356 w 638175"/>
                  <a:gd name="connsiteY1" fmla="*/ 95250 h 209550"/>
                  <a:gd name="connsiteX2" fmla="*/ 471487 w 638175"/>
                  <a:gd name="connsiteY2" fmla="*/ 178594 h 209550"/>
                  <a:gd name="connsiteX3" fmla="*/ 638175 w 638175"/>
                  <a:gd name="connsiteY3" fmla="*/ 209550 h 209550"/>
                  <a:gd name="connsiteX4" fmla="*/ 540543 w 638175"/>
                  <a:gd name="connsiteY4" fmla="*/ 161925 h 209550"/>
                  <a:gd name="connsiteX5" fmla="*/ 481013 w 638175"/>
                  <a:gd name="connsiteY5" fmla="*/ 107156 h 209550"/>
                  <a:gd name="connsiteX6" fmla="*/ 402431 w 638175"/>
                  <a:gd name="connsiteY6" fmla="*/ 50006 h 209550"/>
                  <a:gd name="connsiteX7" fmla="*/ 323850 w 638175"/>
                  <a:gd name="connsiteY7" fmla="*/ 11906 h 209550"/>
                  <a:gd name="connsiteX8" fmla="*/ 230981 w 638175"/>
                  <a:gd name="connsiteY8" fmla="*/ 0 h 209550"/>
                  <a:gd name="connsiteX9" fmla="*/ 140494 w 638175"/>
                  <a:gd name="connsiteY9" fmla="*/ 9525 h 209550"/>
                  <a:gd name="connsiteX10" fmla="*/ 0 w 638175"/>
                  <a:gd name="connsiteY10" fmla="*/ 33337 h 209550"/>
                  <a:gd name="connsiteX0" fmla="*/ 0 w 638175"/>
                  <a:gd name="connsiteY0" fmla="*/ 33337 h 209550"/>
                  <a:gd name="connsiteX1" fmla="*/ 183356 w 638175"/>
                  <a:gd name="connsiteY1" fmla="*/ 95250 h 209550"/>
                  <a:gd name="connsiteX2" fmla="*/ 471487 w 638175"/>
                  <a:gd name="connsiteY2" fmla="*/ 178594 h 209550"/>
                  <a:gd name="connsiteX3" fmla="*/ 638175 w 638175"/>
                  <a:gd name="connsiteY3" fmla="*/ 209550 h 209550"/>
                  <a:gd name="connsiteX4" fmla="*/ 540543 w 638175"/>
                  <a:gd name="connsiteY4" fmla="*/ 161925 h 209550"/>
                  <a:gd name="connsiteX5" fmla="*/ 481013 w 638175"/>
                  <a:gd name="connsiteY5" fmla="*/ 107156 h 209550"/>
                  <a:gd name="connsiteX6" fmla="*/ 402431 w 638175"/>
                  <a:gd name="connsiteY6" fmla="*/ 50006 h 209550"/>
                  <a:gd name="connsiteX7" fmla="*/ 323850 w 638175"/>
                  <a:gd name="connsiteY7" fmla="*/ 11906 h 209550"/>
                  <a:gd name="connsiteX8" fmla="*/ 230981 w 638175"/>
                  <a:gd name="connsiteY8" fmla="*/ 0 h 209550"/>
                  <a:gd name="connsiteX9" fmla="*/ 121444 w 638175"/>
                  <a:gd name="connsiteY9" fmla="*/ 19050 h 209550"/>
                  <a:gd name="connsiteX10" fmla="*/ 0 w 638175"/>
                  <a:gd name="connsiteY10" fmla="*/ 33337 h 209550"/>
                  <a:gd name="connsiteX0" fmla="*/ 0 w 638175"/>
                  <a:gd name="connsiteY0" fmla="*/ 33337 h 209550"/>
                  <a:gd name="connsiteX1" fmla="*/ 183356 w 638175"/>
                  <a:gd name="connsiteY1" fmla="*/ 95250 h 209550"/>
                  <a:gd name="connsiteX2" fmla="*/ 353098 w 638175"/>
                  <a:gd name="connsiteY2" fmla="*/ 145099 h 209550"/>
                  <a:gd name="connsiteX3" fmla="*/ 471487 w 638175"/>
                  <a:gd name="connsiteY3" fmla="*/ 178594 h 209550"/>
                  <a:gd name="connsiteX4" fmla="*/ 638175 w 638175"/>
                  <a:gd name="connsiteY4" fmla="*/ 209550 h 209550"/>
                  <a:gd name="connsiteX5" fmla="*/ 540543 w 638175"/>
                  <a:gd name="connsiteY5" fmla="*/ 161925 h 209550"/>
                  <a:gd name="connsiteX6" fmla="*/ 481013 w 638175"/>
                  <a:gd name="connsiteY6" fmla="*/ 107156 h 209550"/>
                  <a:gd name="connsiteX7" fmla="*/ 402431 w 638175"/>
                  <a:gd name="connsiteY7" fmla="*/ 50006 h 209550"/>
                  <a:gd name="connsiteX8" fmla="*/ 323850 w 638175"/>
                  <a:gd name="connsiteY8" fmla="*/ 11906 h 209550"/>
                  <a:gd name="connsiteX9" fmla="*/ 230981 w 638175"/>
                  <a:gd name="connsiteY9" fmla="*/ 0 h 209550"/>
                  <a:gd name="connsiteX10" fmla="*/ 121444 w 638175"/>
                  <a:gd name="connsiteY10" fmla="*/ 19050 h 209550"/>
                  <a:gd name="connsiteX11" fmla="*/ 0 w 638175"/>
                  <a:gd name="connsiteY11" fmla="*/ 33337 h 209550"/>
                  <a:gd name="connsiteX0" fmla="*/ 0 w 638175"/>
                  <a:gd name="connsiteY0" fmla="*/ 33337 h 209550"/>
                  <a:gd name="connsiteX1" fmla="*/ 183356 w 638175"/>
                  <a:gd name="connsiteY1" fmla="*/ 95250 h 209550"/>
                  <a:gd name="connsiteX2" fmla="*/ 353098 w 638175"/>
                  <a:gd name="connsiteY2" fmla="*/ 145099 h 209550"/>
                  <a:gd name="connsiteX3" fmla="*/ 469105 w 638175"/>
                  <a:gd name="connsiteY3" fmla="*/ 171451 h 209550"/>
                  <a:gd name="connsiteX4" fmla="*/ 638175 w 638175"/>
                  <a:gd name="connsiteY4" fmla="*/ 209550 h 209550"/>
                  <a:gd name="connsiteX5" fmla="*/ 540543 w 638175"/>
                  <a:gd name="connsiteY5" fmla="*/ 161925 h 209550"/>
                  <a:gd name="connsiteX6" fmla="*/ 481013 w 638175"/>
                  <a:gd name="connsiteY6" fmla="*/ 107156 h 209550"/>
                  <a:gd name="connsiteX7" fmla="*/ 402431 w 638175"/>
                  <a:gd name="connsiteY7" fmla="*/ 50006 h 209550"/>
                  <a:gd name="connsiteX8" fmla="*/ 323850 w 638175"/>
                  <a:gd name="connsiteY8" fmla="*/ 11906 h 209550"/>
                  <a:gd name="connsiteX9" fmla="*/ 230981 w 638175"/>
                  <a:gd name="connsiteY9" fmla="*/ 0 h 209550"/>
                  <a:gd name="connsiteX10" fmla="*/ 121444 w 638175"/>
                  <a:gd name="connsiteY10" fmla="*/ 19050 h 209550"/>
                  <a:gd name="connsiteX11" fmla="*/ 0 w 638175"/>
                  <a:gd name="connsiteY11" fmla="*/ 33337 h 209550"/>
                  <a:gd name="connsiteX0" fmla="*/ 0 w 638175"/>
                  <a:gd name="connsiteY0" fmla="*/ 33337 h 209550"/>
                  <a:gd name="connsiteX1" fmla="*/ 183356 w 638175"/>
                  <a:gd name="connsiteY1" fmla="*/ 95250 h 209550"/>
                  <a:gd name="connsiteX2" fmla="*/ 353098 w 638175"/>
                  <a:gd name="connsiteY2" fmla="*/ 145099 h 209550"/>
                  <a:gd name="connsiteX3" fmla="*/ 469105 w 638175"/>
                  <a:gd name="connsiteY3" fmla="*/ 178595 h 209550"/>
                  <a:gd name="connsiteX4" fmla="*/ 638175 w 638175"/>
                  <a:gd name="connsiteY4" fmla="*/ 209550 h 209550"/>
                  <a:gd name="connsiteX5" fmla="*/ 540543 w 638175"/>
                  <a:gd name="connsiteY5" fmla="*/ 161925 h 209550"/>
                  <a:gd name="connsiteX6" fmla="*/ 481013 w 638175"/>
                  <a:gd name="connsiteY6" fmla="*/ 107156 h 209550"/>
                  <a:gd name="connsiteX7" fmla="*/ 402431 w 638175"/>
                  <a:gd name="connsiteY7" fmla="*/ 50006 h 209550"/>
                  <a:gd name="connsiteX8" fmla="*/ 323850 w 638175"/>
                  <a:gd name="connsiteY8" fmla="*/ 11906 h 209550"/>
                  <a:gd name="connsiteX9" fmla="*/ 230981 w 638175"/>
                  <a:gd name="connsiteY9" fmla="*/ 0 h 209550"/>
                  <a:gd name="connsiteX10" fmla="*/ 121444 w 638175"/>
                  <a:gd name="connsiteY10" fmla="*/ 19050 h 209550"/>
                  <a:gd name="connsiteX11" fmla="*/ 0 w 638175"/>
                  <a:gd name="connsiteY11" fmla="*/ 33337 h 209550"/>
                  <a:gd name="connsiteX0" fmla="*/ 0 w 638175"/>
                  <a:gd name="connsiteY0" fmla="*/ 33337 h 209550"/>
                  <a:gd name="connsiteX1" fmla="*/ 183356 w 638175"/>
                  <a:gd name="connsiteY1" fmla="*/ 95250 h 209550"/>
                  <a:gd name="connsiteX2" fmla="*/ 353098 w 638175"/>
                  <a:gd name="connsiteY2" fmla="*/ 145099 h 209550"/>
                  <a:gd name="connsiteX3" fmla="*/ 469105 w 638175"/>
                  <a:gd name="connsiteY3" fmla="*/ 178595 h 209550"/>
                  <a:gd name="connsiteX4" fmla="*/ 638175 w 638175"/>
                  <a:gd name="connsiteY4" fmla="*/ 209550 h 209550"/>
                  <a:gd name="connsiteX5" fmla="*/ 559593 w 638175"/>
                  <a:gd name="connsiteY5" fmla="*/ 173832 h 209550"/>
                  <a:gd name="connsiteX6" fmla="*/ 481013 w 638175"/>
                  <a:gd name="connsiteY6" fmla="*/ 107156 h 209550"/>
                  <a:gd name="connsiteX7" fmla="*/ 402431 w 638175"/>
                  <a:gd name="connsiteY7" fmla="*/ 50006 h 209550"/>
                  <a:gd name="connsiteX8" fmla="*/ 323850 w 638175"/>
                  <a:gd name="connsiteY8" fmla="*/ 11906 h 209550"/>
                  <a:gd name="connsiteX9" fmla="*/ 230981 w 638175"/>
                  <a:gd name="connsiteY9" fmla="*/ 0 h 209550"/>
                  <a:gd name="connsiteX10" fmla="*/ 121444 w 638175"/>
                  <a:gd name="connsiteY10" fmla="*/ 19050 h 209550"/>
                  <a:gd name="connsiteX11" fmla="*/ 0 w 638175"/>
                  <a:gd name="connsiteY11" fmla="*/ 33337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8175" h="209550">
                    <a:moveTo>
                      <a:pt x="0" y="33337"/>
                    </a:moveTo>
                    <a:lnTo>
                      <a:pt x="183356" y="95250"/>
                    </a:lnTo>
                    <a:cubicBezTo>
                      <a:pt x="235968" y="111866"/>
                      <a:pt x="300486" y="128483"/>
                      <a:pt x="353098" y="145099"/>
                    </a:cubicBezTo>
                    <a:lnTo>
                      <a:pt x="469105" y="178595"/>
                    </a:lnTo>
                    <a:lnTo>
                      <a:pt x="638175" y="209550"/>
                    </a:lnTo>
                    <a:lnTo>
                      <a:pt x="559593" y="173832"/>
                    </a:lnTo>
                    <a:lnTo>
                      <a:pt x="481013" y="107156"/>
                    </a:lnTo>
                    <a:lnTo>
                      <a:pt x="402431" y="50006"/>
                    </a:lnTo>
                    <a:lnTo>
                      <a:pt x="323850" y="11906"/>
                    </a:lnTo>
                    <a:lnTo>
                      <a:pt x="230981" y="0"/>
                    </a:lnTo>
                    <a:lnTo>
                      <a:pt x="121444" y="19050"/>
                    </a:lnTo>
                    <a:lnTo>
                      <a:pt x="0" y="33337"/>
                    </a:lnTo>
                    <a:close/>
                  </a:path>
                </a:pathLst>
              </a:custGeom>
              <a:pattFill prst="wdUpDiag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39021BA-A9D6-81D5-B065-0AF421205055}"/>
                </a:ext>
              </a:extLst>
            </p:cNvPr>
            <p:cNvCxnSpPr>
              <a:cxnSpLocks/>
            </p:cNvCxnSpPr>
            <p:nvPr/>
          </p:nvCxnSpPr>
          <p:spPr>
            <a:xfrm>
              <a:off x="9941601" y="2410637"/>
              <a:ext cx="0" cy="72324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A9A8A8E-2636-AD5A-9A19-0ACD7EE10FE5}"/>
                </a:ext>
              </a:extLst>
            </p:cNvPr>
            <p:cNvCxnSpPr>
              <a:cxnSpLocks/>
            </p:cNvCxnSpPr>
            <p:nvPr/>
          </p:nvCxnSpPr>
          <p:spPr>
            <a:xfrm>
              <a:off x="10724937" y="2416733"/>
              <a:ext cx="0" cy="90773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F158A43-BED7-1B8D-867B-661D0FEAE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99" b="95255" l="6186" r="95876">
                        <a14:foregroundMark x1="6443" y1="8394" x2="20103" y2="24453"/>
                        <a14:foregroundMark x1="20103" y1="24453" x2="78608" y2="46715"/>
                        <a14:foregroundMark x1="54381" y1="39781" x2="36340" y2="27737"/>
                        <a14:foregroundMark x1="36340" y1="27737" x2="30670" y2="29927"/>
                        <a14:foregroundMark x1="32474" y1="64964" x2="41495" y2="67883"/>
                        <a14:foregroundMark x1="8505" y1="86131" x2="28608" y2="86131"/>
                        <a14:foregroundMark x1="28608" y1="86131" x2="68814" y2="86131"/>
                        <a14:foregroundMark x1="68814" y1="86131" x2="89948" y2="86496"/>
                        <a14:foregroundMark x1="94072" y1="88321" x2="94588" y2="94161"/>
                        <a14:foregroundMark x1="93557" y1="89051" x2="95876" y2="95255"/>
                      </a14:backgroundRemoval>
                    </a14:imgEffect>
                  </a14:imgLayer>
                </a14:imgProps>
              </a:ext>
            </a:extLst>
          </a:blip>
          <a:srcRect t="78937"/>
          <a:stretch/>
        </p:blipFill>
        <p:spPr>
          <a:xfrm>
            <a:off x="9748690" y="3283800"/>
            <a:ext cx="2443357" cy="36342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E460683-E4D7-0FFE-FD57-43C588EA07EE}"/>
              </a:ext>
            </a:extLst>
          </p:cNvPr>
          <p:cNvGrpSpPr/>
          <p:nvPr/>
        </p:nvGrpSpPr>
        <p:grpSpPr>
          <a:xfrm>
            <a:off x="8520239" y="3721369"/>
            <a:ext cx="3064953" cy="2172763"/>
            <a:chOff x="7636038" y="1839928"/>
            <a:chExt cx="4038437" cy="2862872"/>
          </a:xfrm>
        </p:grpSpPr>
        <p:pic>
          <p:nvPicPr>
            <p:cNvPr id="21" name="Google Shape;125;g3150bee43bf_0_1">
              <a:extLst>
                <a:ext uri="{FF2B5EF4-FFF2-40B4-BE49-F238E27FC236}">
                  <a16:creationId xmlns:a16="http://schemas.microsoft.com/office/drawing/2014/main" id="{7E9A1436-E66C-F830-7937-7C43ED638E6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36038" y="1839928"/>
              <a:ext cx="4038437" cy="2862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53E404-6B87-04BC-F47A-E0552684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5000"/>
            </a:blip>
            <a:srcRect l="3879" t="1943" b="1607"/>
            <a:stretch/>
          </p:blipFill>
          <p:spPr>
            <a:xfrm>
              <a:off x="7845121" y="2295979"/>
              <a:ext cx="2239824" cy="2232707"/>
            </a:xfrm>
            <a:prstGeom prst="rect">
              <a:avLst/>
            </a:prstGeom>
          </p:spPr>
        </p:pic>
      </p:grpSp>
      <p:sp>
        <p:nvSpPr>
          <p:cNvPr id="23" name="Google Shape;204;p28">
            <a:extLst>
              <a:ext uri="{FF2B5EF4-FFF2-40B4-BE49-F238E27FC236}">
                <a16:creationId xmlns:a16="http://schemas.microsoft.com/office/drawing/2014/main" id="{91CD4BE7-1B8B-E325-8335-49B86BD4863A}"/>
              </a:ext>
            </a:extLst>
          </p:cNvPr>
          <p:cNvSpPr txBox="1"/>
          <p:nvPr/>
        </p:nvSpPr>
        <p:spPr>
          <a:xfrm>
            <a:off x="5882985" y="5535320"/>
            <a:ext cx="3865705" cy="84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43" tIns="121843" rIns="121843" bIns="12184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sz="800" dirty="0" err="1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Gernhardt</a:t>
            </a:r>
            <a:r>
              <a:rPr lang="cs-CZ" sz="8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, et. al,</a:t>
            </a:r>
            <a:r>
              <a:rPr lang="en-AU" sz="8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800" b="1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Design and electronic compensation of a diamagnetic loop and its applications in the ASDEX tokamak</a:t>
            </a:r>
            <a:r>
              <a:rPr lang="en-AU" sz="8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, Tech. Rep., 1986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3CAF25-5B8E-0C2D-276D-4510CD185EC1}"/>
              </a:ext>
            </a:extLst>
          </p:cNvPr>
          <p:cNvSpPr txBox="1"/>
          <p:nvPr/>
        </p:nvSpPr>
        <p:spPr>
          <a:xfrm>
            <a:off x="1212609" y="5007288"/>
            <a:ext cx="4737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chemeClr val="tx2"/>
                </a:solidFill>
                <a:latin typeface="+mj-lt"/>
              </a:rPr>
              <a:t>Approximation for elongated plasma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F5FA3CA-6FFA-995F-35DA-AA151608167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107" b="5645"/>
          <a:stretch/>
        </p:blipFill>
        <p:spPr>
          <a:xfrm>
            <a:off x="1888140" y="5426706"/>
            <a:ext cx="2301856" cy="42186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B6FE2-15E5-151B-0B49-5E443513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7137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8562-A6AA-921B-4B48-CE8088D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Applications (ITER)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F7D37-C873-4585-BF79-74923B420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683D1-B501-0050-3467-E0EDD0298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8" b="638"/>
          <a:stretch/>
        </p:blipFill>
        <p:spPr>
          <a:xfrm>
            <a:off x="838200" y="917407"/>
            <a:ext cx="10439400" cy="5224434"/>
          </a:xfrm>
          <a:prstGeom prst="rect">
            <a:avLst/>
          </a:prstGeom>
        </p:spPr>
      </p:pic>
      <p:sp>
        <p:nvSpPr>
          <p:cNvPr id="10" name="Google Shape;828;p65">
            <a:extLst>
              <a:ext uri="{FF2B5EF4-FFF2-40B4-BE49-F238E27FC236}">
                <a16:creationId xmlns:a16="http://schemas.microsoft.com/office/drawing/2014/main" id="{3DC0534B-C957-25A5-3111-D870F7CD926B}"/>
              </a:ext>
            </a:extLst>
          </p:cNvPr>
          <p:cNvSpPr txBox="1"/>
          <p:nvPr/>
        </p:nvSpPr>
        <p:spPr>
          <a:xfrm>
            <a:off x="10400275" y="5909454"/>
            <a:ext cx="953525" cy="23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 dirty="0" err="1">
                <a:solidFill>
                  <a:schemeClr val="dk2"/>
                </a:solidFill>
              </a:rPr>
              <a:t>Vayakis</a:t>
            </a:r>
            <a:r>
              <a:rPr lang="en-AU" sz="800" dirty="0">
                <a:solidFill>
                  <a:schemeClr val="dk2"/>
                </a:solidFill>
              </a:rPr>
              <a:t>, 2012</a:t>
            </a:r>
            <a:endParaRPr lang="pt-PT" sz="800" dirty="0">
              <a:solidFill>
                <a:schemeClr val="dk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253F1B-6DD4-8BCB-7529-4B9389027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834" y="917406"/>
            <a:ext cx="6620092" cy="527570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C0AA6-A78A-D2BB-CE90-638F64F8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20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66A0C-91FE-66EB-BE89-956B70C43D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Magnetics for COMPASS Upgrade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84988-CF42-312D-5F05-D451264095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0833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1BB4-7719-E51A-0273-63375B8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22" y="136525"/>
            <a:ext cx="7777253" cy="664321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A fundamental difference…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26067-2838-47A8-E895-00D05C53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8D9AF2E-392A-429A-5E09-275C860C6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314" y="928863"/>
            <a:ext cx="6107371" cy="400461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B0D25BE-E826-4C31-A3BF-41B1B8E80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336" y="3142568"/>
            <a:ext cx="3270162" cy="361653"/>
          </a:xfrm>
          <a:prstGeom prst="rect">
            <a:avLst/>
          </a:prstGeom>
        </p:spPr>
      </p:pic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82A1EC53-03C8-D2D4-5FD1-744A9CAA28FF}"/>
              </a:ext>
            </a:extLst>
          </p:cNvPr>
          <p:cNvGrpSpPr/>
          <p:nvPr/>
        </p:nvGrpSpPr>
        <p:grpSpPr>
          <a:xfrm>
            <a:off x="701393" y="3515582"/>
            <a:ext cx="2309443" cy="855519"/>
            <a:chOff x="753896" y="4042000"/>
            <a:chExt cx="2309443" cy="85551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C3A67AB-7A50-89E4-116C-955E79506690}"/>
                </a:ext>
              </a:extLst>
            </p:cNvPr>
            <p:cNvGrpSpPr/>
            <p:nvPr/>
          </p:nvGrpSpPr>
          <p:grpSpPr>
            <a:xfrm>
              <a:off x="912399" y="4138824"/>
              <a:ext cx="984820" cy="467089"/>
              <a:chOff x="731838" y="4344290"/>
              <a:chExt cx="984820" cy="467089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84769BE-3B11-248B-05DA-D0EF8E30CEFE}"/>
                  </a:ext>
                </a:extLst>
              </p:cNvPr>
              <p:cNvSpPr/>
              <p:nvPr/>
            </p:nvSpPr>
            <p:spPr>
              <a:xfrm>
                <a:off x="731838" y="4345674"/>
                <a:ext cx="984819" cy="46432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B6BA82D7-D71D-52D2-2FB3-4F0C6073E568}"/>
                  </a:ext>
                </a:extLst>
              </p:cNvPr>
              <p:cNvSpPr/>
              <p:nvPr/>
            </p:nvSpPr>
            <p:spPr>
              <a:xfrm>
                <a:off x="731838" y="4344290"/>
                <a:ext cx="984819" cy="467089"/>
              </a:xfrm>
              <a:prstGeom prst="triangle">
                <a:avLst>
                  <a:gd name="adj" fmla="val 100000"/>
                </a:avLst>
              </a:prstGeom>
              <a:solidFill>
                <a:srgbClr val="1C5CFC"/>
              </a:solidFill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5AA2CF7-8A78-2E2C-1F75-BCF6441B26F7}"/>
                  </a:ext>
                </a:extLst>
              </p:cNvPr>
              <p:cNvSpPr txBox="1"/>
              <p:nvPr/>
            </p:nvSpPr>
            <p:spPr>
              <a:xfrm>
                <a:off x="731838" y="4445647"/>
                <a:ext cx="98482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AU" sz="1100" dirty="0">
                    <a:solidFill>
                      <a:schemeClr val="bg1"/>
                    </a:solidFill>
                  </a:rPr>
                  <a:t>Equilibrium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7E1CC0C-3E24-EDB6-7D0E-F8ED62927D93}"/>
                </a:ext>
              </a:extLst>
            </p:cNvPr>
            <p:cNvGrpSpPr/>
            <p:nvPr/>
          </p:nvGrpSpPr>
          <p:grpSpPr>
            <a:xfrm>
              <a:off x="1977357" y="4133560"/>
              <a:ext cx="984820" cy="467089"/>
              <a:chOff x="731838" y="4344290"/>
              <a:chExt cx="984820" cy="467089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0148B10-2635-6AC5-575A-189AB1958D91}"/>
                  </a:ext>
                </a:extLst>
              </p:cNvPr>
              <p:cNvSpPr/>
              <p:nvPr/>
            </p:nvSpPr>
            <p:spPr>
              <a:xfrm>
                <a:off x="731838" y="4345674"/>
                <a:ext cx="984819" cy="46432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B738514D-99DD-7373-C55A-001BE1E08282}"/>
                  </a:ext>
                </a:extLst>
              </p:cNvPr>
              <p:cNvSpPr/>
              <p:nvPr/>
            </p:nvSpPr>
            <p:spPr>
              <a:xfrm>
                <a:off x="731838" y="4344290"/>
                <a:ext cx="984819" cy="467089"/>
              </a:xfrm>
              <a:prstGeom prst="triangle">
                <a:avLst>
                  <a:gd name="adj" fmla="val 100000"/>
                </a:avLst>
              </a:prstGeom>
              <a:solidFill>
                <a:srgbClr val="1C5CFC"/>
              </a:solidFill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D82E481-49E7-0E1B-B968-58CD726929D3}"/>
                  </a:ext>
                </a:extLst>
              </p:cNvPr>
              <p:cNvSpPr txBox="1"/>
              <p:nvPr/>
            </p:nvSpPr>
            <p:spPr>
              <a:xfrm>
                <a:off x="731838" y="4445647"/>
                <a:ext cx="98482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AU" sz="1100" dirty="0">
                    <a:solidFill>
                      <a:schemeClr val="bg1"/>
                    </a:solidFill>
                  </a:rPr>
                  <a:t>Stability</a:t>
                </a:r>
              </a:p>
            </p:txBody>
          </p:sp>
        </p:grp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059F47DA-1B50-8D16-33D5-B609B2E6C3A0}"/>
                </a:ext>
              </a:extLst>
            </p:cNvPr>
            <p:cNvSpPr/>
            <p:nvPr/>
          </p:nvSpPr>
          <p:spPr>
            <a:xfrm>
              <a:off x="753896" y="4042000"/>
              <a:ext cx="2309443" cy="84725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A153D200-E306-40DC-0BF2-1FF7B0BBFF61}"/>
                </a:ext>
              </a:extLst>
            </p:cNvPr>
            <p:cNvSpPr txBox="1"/>
            <p:nvPr/>
          </p:nvSpPr>
          <p:spPr>
            <a:xfrm>
              <a:off x="878269" y="4620520"/>
              <a:ext cx="21239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>
                  <a:solidFill>
                    <a:schemeClr val="tx2"/>
                  </a:solidFill>
                </a:rPr>
                <a:t>Magnetic confinement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DAB87A-5B1C-6023-B500-389095A28356}"/>
              </a:ext>
            </a:extLst>
          </p:cNvPr>
          <p:cNvGrpSpPr/>
          <p:nvPr/>
        </p:nvGrpSpPr>
        <p:grpSpPr>
          <a:xfrm>
            <a:off x="581419" y="1622182"/>
            <a:ext cx="2531096" cy="1826596"/>
            <a:chOff x="655614" y="2303253"/>
            <a:chExt cx="2531096" cy="182659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5CD89F3-738A-946A-DD20-25398D00C143}"/>
                </a:ext>
              </a:extLst>
            </p:cNvPr>
            <p:cNvSpPr/>
            <p:nvPr/>
          </p:nvSpPr>
          <p:spPr>
            <a:xfrm>
              <a:off x="1405696" y="2416736"/>
              <a:ext cx="984819" cy="4643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100" dirty="0">
                  <a:solidFill>
                    <a:schemeClr val="bg1"/>
                  </a:solidFill>
                </a:rPr>
                <a:t>Confinement</a:t>
              </a:r>
            </a:p>
            <a:p>
              <a:pPr algn="ctr"/>
              <a:r>
                <a:rPr lang="en-AU" sz="1100" dirty="0">
                  <a:solidFill>
                    <a:schemeClr val="bg1"/>
                  </a:solidFill>
                </a:rPr>
                <a:t>time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D797FC1-29A8-C650-1BDE-5986C9352A0F}"/>
                </a:ext>
              </a:extLst>
            </p:cNvPr>
            <p:cNvSpPr/>
            <p:nvPr/>
          </p:nvSpPr>
          <p:spPr>
            <a:xfrm>
              <a:off x="753897" y="3201222"/>
              <a:ext cx="984819" cy="4643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100" dirty="0">
                  <a:solidFill>
                    <a:schemeClr val="bg1"/>
                  </a:solidFill>
                </a:rPr>
                <a:t>Plasma temperature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21D725C-62DB-4F28-DAF4-2EF54A809BA4}"/>
                </a:ext>
              </a:extLst>
            </p:cNvPr>
            <p:cNvSpPr/>
            <p:nvPr/>
          </p:nvSpPr>
          <p:spPr>
            <a:xfrm>
              <a:off x="2078520" y="3196839"/>
              <a:ext cx="984819" cy="4643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100" dirty="0">
                  <a:solidFill>
                    <a:schemeClr val="bg1"/>
                  </a:solidFill>
                </a:rPr>
                <a:t>Density</a:t>
              </a:r>
            </a:p>
          </p:txBody>
        </p:sp>
        <p:sp>
          <p:nvSpPr>
            <p:cNvPr id="57" name="Multiplication Sign 56">
              <a:extLst>
                <a:ext uri="{FF2B5EF4-FFF2-40B4-BE49-F238E27FC236}">
                  <a16:creationId xmlns:a16="http://schemas.microsoft.com/office/drawing/2014/main" id="{6F11C037-A74D-36BF-EEA7-A649EE3CEE1E}"/>
                </a:ext>
              </a:extLst>
            </p:cNvPr>
            <p:cNvSpPr/>
            <p:nvPr/>
          </p:nvSpPr>
          <p:spPr>
            <a:xfrm>
              <a:off x="1738716" y="2890850"/>
              <a:ext cx="339804" cy="339804"/>
            </a:xfrm>
            <a:prstGeom prst="mathMultiply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77C0C14-4343-92E8-1F78-F6C272462B1B}"/>
                </a:ext>
              </a:extLst>
            </p:cNvPr>
            <p:cNvSpPr/>
            <p:nvPr/>
          </p:nvSpPr>
          <p:spPr>
            <a:xfrm>
              <a:off x="655614" y="2303253"/>
              <a:ext cx="2531096" cy="1826596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87ABB21F-600C-B102-9F12-ED7C5C218A5F}"/>
                </a:ext>
              </a:extLst>
            </p:cNvPr>
            <p:cNvSpPr txBox="1"/>
            <p:nvPr/>
          </p:nvSpPr>
          <p:spPr>
            <a:xfrm>
              <a:off x="850271" y="3660380"/>
              <a:ext cx="2123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>
                  <a:solidFill>
                    <a:schemeClr val="tx2"/>
                  </a:solidFill>
                </a:rPr>
                <a:t>Nuclear fusion</a:t>
              </a:r>
            </a:p>
            <a:p>
              <a:pPr algn="ctr"/>
              <a:r>
                <a:rPr lang="en-AU" sz="1200" dirty="0">
                  <a:solidFill>
                    <a:schemeClr val="tx2"/>
                  </a:solidFill>
                </a:rPr>
                <a:t>‘triple product’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F92CCB-1A24-BE1C-5456-68F98D0BE4FD}"/>
              </a:ext>
            </a:extLst>
          </p:cNvPr>
          <p:cNvGrpSpPr/>
          <p:nvPr/>
        </p:nvGrpSpPr>
        <p:grpSpPr>
          <a:xfrm>
            <a:off x="3449434" y="1520599"/>
            <a:ext cx="5494008" cy="2344036"/>
            <a:chOff x="3449434" y="1520599"/>
            <a:chExt cx="5494008" cy="234403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4C1EBE2-A756-31BF-10E8-6946A89C51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57072" y="1520599"/>
              <a:ext cx="405442" cy="8498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DA4AEE3-EC09-71E9-9CD4-B3BF727D5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2389" y="1846054"/>
              <a:ext cx="0" cy="2018581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2B2BD7C0-6CE1-4433-06A8-8460950AF802}"/>
                </a:ext>
              </a:extLst>
            </p:cNvPr>
            <p:cNvSpPr txBox="1"/>
            <p:nvPr/>
          </p:nvSpPr>
          <p:spPr>
            <a:xfrm>
              <a:off x="6819466" y="1773640"/>
              <a:ext cx="2123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tx2"/>
                  </a:solidFill>
                </a:rPr>
                <a:t>Nuclear fission</a:t>
              </a:r>
            </a:p>
          </p:txBody>
        </p:sp>
        <p:sp>
          <p:nvSpPr>
            <p:cNvPr id="1030" name="TextBox 1029">
              <a:extLst>
                <a:ext uri="{FF2B5EF4-FFF2-40B4-BE49-F238E27FC236}">
                  <a16:creationId xmlns:a16="http://schemas.microsoft.com/office/drawing/2014/main" id="{120A8807-DFD4-2AD3-5E69-BFC2DE567BBB}"/>
                </a:ext>
              </a:extLst>
            </p:cNvPr>
            <p:cNvSpPr txBox="1"/>
            <p:nvPr/>
          </p:nvSpPr>
          <p:spPr>
            <a:xfrm>
              <a:off x="3449434" y="2856824"/>
              <a:ext cx="2123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accent3"/>
                  </a:solidFill>
                </a:rPr>
                <a:t>Nuclear fusion</a:t>
              </a: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8B9BB84-42AB-681A-D0DA-609943FF046B}"/>
              </a:ext>
            </a:extLst>
          </p:cNvPr>
          <p:cNvGrpSpPr/>
          <p:nvPr/>
        </p:nvGrpSpPr>
        <p:grpSpPr>
          <a:xfrm>
            <a:off x="6095999" y="2137360"/>
            <a:ext cx="5400675" cy="2874493"/>
            <a:chOff x="6095999" y="2939612"/>
            <a:chExt cx="5400675" cy="287449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A31B6-0B4B-E462-A38B-1D8C73EF7022}"/>
                </a:ext>
              </a:extLst>
            </p:cNvPr>
            <p:cNvSpPr txBox="1"/>
            <p:nvPr/>
          </p:nvSpPr>
          <p:spPr>
            <a:xfrm>
              <a:off x="6095999" y="5229330"/>
              <a:ext cx="540067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AU" sz="1600" dirty="0"/>
                <a:t>“The reactivity that generates power either goes up </a:t>
              </a:r>
              <a:r>
                <a:rPr lang="en-AU" sz="1600" i="1" dirty="0"/>
                <a:t>[holds up a </a:t>
              </a:r>
              <a:r>
                <a:rPr lang="en-AU" sz="1600" b="1" i="1" dirty="0">
                  <a:solidFill>
                    <a:srgbClr val="E42424"/>
                  </a:solidFill>
                  <a:effectLst/>
                </a:rPr>
                <a:t>red</a:t>
              </a:r>
              <a:r>
                <a:rPr lang="en-AU" sz="1600" i="1" dirty="0"/>
                <a:t> card]</a:t>
              </a:r>
              <a:r>
                <a:rPr lang="en-AU" sz="1600" dirty="0"/>
                <a:t> or it goes down </a:t>
              </a:r>
              <a:r>
                <a:rPr lang="en-AU" sz="1600" i="1" dirty="0"/>
                <a:t>[holds up a </a:t>
              </a:r>
              <a:r>
                <a:rPr lang="en-AU" sz="1600" b="1" i="1" dirty="0">
                  <a:solidFill>
                    <a:srgbClr val="3D9DCD"/>
                  </a:solidFill>
                  <a:effectLst/>
                </a:rPr>
                <a:t>blue</a:t>
              </a:r>
              <a:r>
                <a:rPr lang="en-AU" sz="1600" i="1" dirty="0"/>
                <a:t> card]</a:t>
              </a:r>
              <a:r>
                <a:rPr lang="en-AU" sz="1600" dirty="0"/>
                <a:t>.”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093518F-310B-BB8A-F79B-7CF0791BB4AF}"/>
                </a:ext>
              </a:extLst>
            </p:cNvPr>
            <p:cNvGrpSpPr/>
            <p:nvPr/>
          </p:nvGrpSpPr>
          <p:grpSpPr>
            <a:xfrm>
              <a:off x="7331531" y="2939612"/>
              <a:ext cx="3549500" cy="2290770"/>
              <a:chOff x="1319752" y="2941395"/>
              <a:chExt cx="3549500" cy="2290770"/>
            </a:xfrm>
          </p:grpSpPr>
          <p:pic>
            <p:nvPicPr>
              <p:cNvPr id="1026" name="Picture 2" descr="Chernobyl' Finale was Great TV, and a Master Class in Presenting Complex  Evidence">
                <a:extLst>
                  <a:ext uri="{FF2B5EF4-FFF2-40B4-BE49-F238E27FC236}">
                    <a16:creationId xmlns:a16="http://schemas.microsoft.com/office/drawing/2014/main" id="{8DD1DF14-14C4-5EBE-9962-AB73F55400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9752" y="2958754"/>
                <a:ext cx="3223823" cy="2273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7D1EEB-CB20-9094-5D67-2F3F0F95FE47}"/>
                  </a:ext>
                </a:extLst>
              </p:cNvPr>
              <p:cNvSpPr txBox="1"/>
              <p:nvPr/>
            </p:nvSpPr>
            <p:spPr>
              <a:xfrm>
                <a:off x="2932981" y="2941395"/>
                <a:ext cx="1936271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sz="1100" i="1" dirty="0">
                    <a:solidFill>
                      <a:schemeClr val="bg1"/>
                    </a:solidFill>
                  </a:rPr>
                  <a:t>Chernobyl </a:t>
                </a:r>
                <a:r>
                  <a:rPr lang="en-AU" sz="1100" dirty="0">
                    <a:solidFill>
                      <a:schemeClr val="bg1"/>
                    </a:solidFill>
                  </a:rPr>
                  <a:t>(2019, HBO) 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F841685-6E1D-CFFF-2523-F84CF130DDCB}"/>
              </a:ext>
            </a:extLst>
          </p:cNvPr>
          <p:cNvSpPr txBox="1"/>
          <p:nvPr/>
        </p:nvSpPr>
        <p:spPr>
          <a:xfrm>
            <a:off x="1246306" y="5330281"/>
            <a:ext cx="971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tx2"/>
                </a:solidFill>
              </a:rPr>
              <a:t>In magnetic confinement nuclear fusion, the reaction does not occur naturally, we need to create – </a:t>
            </a:r>
            <a:r>
              <a:rPr lang="en-AU" b="1" dirty="0">
                <a:solidFill>
                  <a:schemeClr val="tx2"/>
                </a:solidFill>
              </a:rPr>
              <a:t>and maintain </a:t>
            </a:r>
            <a:r>
              <a:rPr lang="en-AU" dirty="0">
                <a:solidFill>
                  <a:schemeClr val="tx2"/>
                </a:solidFill>
              </a:rPr>
              <a:t>– the conditions for its existence.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6A9299-30C9-6257-C2D9-1FAE1443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73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E89C3-60C9-BAC6-B351-3B08B1C0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COMPASS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1F5AD-54C8-D6AF-0B38-D952E4349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7" name="Google Shape;200;p28">
            <a:extLst>
              <a:ext uri="{FF2B5EF4-FFF2-40B4-BE49-F238E27FC236}">
                <a16:creationId xmlns:a16="http://schemas.microsoft.com/office/drawing/2014/main" id="{F8B99910-7628-6946-E7B4-1628BF007E5F}"/>
              </a:ext>
            </a:extLst>
          </p:cNvPr>
          <p:cNvSpPr txBox="1"/>
          <p:nvPr/>
        </p:nvSpPr>
        <p:spPr>
          <a:xfrm>
            <a:off x="695325" y="1190504"/>
            <a:ext cx="7686675" cy="4778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COMPASS-U will be a compact and flexible device with a set of unique parameters to support the </a:t>
            </a:r>
            <a:r>
              <a:rPr lang="cs-CZ" sz="1800" b="1" dirty="0">
                <a:solidFill>
                  <a:schemeClr val="tx2"/>
                </a:solidFill>
                <a:latin typeface="+mn-lt"/>
                <a:ea typeface="Century Gothic"/>
                <a:cs typeface="Century Gothic"/>
                <a:sym typeface="Century Gothic"/>
              </a:rPr>
              <a:t>ITER operation</a:t>
            </a:r>
            <a:r>
              <a:rPr lang="cs-CZ" sz="1800" dirty="0">
                <a:solidFill>
                  <a:schemeClr val="tx2"/>
                </a:solidFill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and address key challenges of </a:t>
            </a:r>
            <a:r>
              <a:rPr lang="cs-CZ" sz="1800" b="1" dirty="0">
                <a:solidFill>
                  <a:schemeClr val="tx2"/>
                </a:solidFill>
                <a:latin typeface="+mn-lt"/>
                <a:ea typeface="Century Gothic"/>
                <a:cs typeface="Century Gothic"/>
                <a:sym typeface="Century Gothic"/>
              </a:rPr>
              <a:t>DEMO reactor design</a:t>
            </a: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. In particular:</a:t>
            </a:r>
            <a:endParaRPr sz="18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49530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267E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Power exhaust and liquid metal concepts</a:t>
            </a:r>
            <a:endParaRPr sz="18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49530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267E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Alternative confinement modes and plasma shapes</a:t>
            </a:r>
            <a:endParaRPr sz="18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49530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267E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“Hot-wall” operation: vacuum vessel can be heated up to 300 ºC and later 500 ºC</a:t>
            </a:r>
            <a:endParaRPr sz="18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These are enabled by:</a:t>
            </a:r>
            <a:endParaRPr sz="18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49530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267E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Cryogenically cooled copper coils</a:t>
            </a:r>
            <a:endParaRPr sz="18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49530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267E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Metallic first wall (full metallic device)</a:t>
            </a:r>
            <a:endParaRPr sz="18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49530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267E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Replaceable top and bottom divertors</a:t>
            </a:r>
            <a:endParaRPr sz="18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49530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267E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High heat fluxes</a:t>
            </a:r>
            <a:endParaRPr sz="18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495300" lvl="0" indent="-2857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267E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NBI + ECRH heating</a:t>
            </a:r>
            <a:endParaRPr sz="18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Google Shape;201;p28">
            <a:extLst>
              <a:ext uri="{FF2B5EF4-FFF2-40B4-BE49-F238E27FC236}">
                <a16:creationId xmlns:a16="http://schemas.microsoft.com/office/drawing/2014/main" id="{A60A7B3C-F7D3-1C8F-682D-7FF770C6BC82}"/>
              </a:ext>
            </a:extLst>
          </p:cNvPr>
          <p:cNvSpPr txBox="1"/>
          <p:nvPr/>
        </p:nvSpPr>
        <p:spPr>
          <a:xfrm>
            <a:off x="5114925" y="3704271"/>
            <a:ext cx="3267075" cy="2353629"/>
          </a:xfrm>
          <a:prstGeom prst="rect">
            <a:avLst/>
          </a:prstGeom>
          <a:ln w="19050">
            <a:extLst>
              <a:ext uri="{C807C97D-BFC1-408E-A445-0C87EB9F89A2}">
                <ask:lineSketchStyleProps xmlns:ask="http://schemas.microsoft.com/office/drawing/2018/sketchyshapes" sd="2440287447">
                  <a:custGeom>
                    <a:avLst/>
                    <a:gdLst>
                      <a:gd name="connsiteX0" fmla="*/ 0 w 3267075"/>
                      <a:gd name="connsiteY0" fmla="*/ 0 h 2353629"/>
                      <a:gd name="connsiteX1" fmla="*/ 3267075 w 3267075"/>
                      <a:gd name="connsiteY1" fmla="*/ 0 h 2353629"/>
                      <a:gd name="connsiteX2" fmla="*/ 3267075 w 3267075"/>
                      <a:gd name="connsiteY2" fmla="*/ 2353629 h 2353629"/>
                      <a:gd name="connsiteX3" fmla="*/ 0 w 3267075"/>
                      <a:gd name="connsiteY3" fmla="*/ 2353629 h 2353629"/>
                      <a:gd name="connsiteX4" fmla="*/ 0 w 3267075"/>
                      <a:gd name="connsiteY4" fmla="*/ 0 h 235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67075" h="2353629" fill="none" extrusionOk="0">
                        <a:moveTo>
                          <a:pt x="0" y="0"/>
                        </a:moveTo>
                        <a:cubicBezTo>
                          <a:pt x="441694" y="47979"/>
                          <a:pt x="2545546" y="-128983"/>
                          <a:pt x="3267075" y="0"/>
                        </a:cubicBezTo>
                        <a:cubicBezTo>
                          <a:pt x="3397663" y="974767"/>
                          <a:pt x="3253522" y="1372930"/>
                          <a:pt x="3267075" y="2353629"/>
                        </a:cubicBezTo>
                        <a:cubicBezTo>
                          <a:pt x="2338589" y="2434137"/>
                          <a:pt x="339389" y="2249234"/>
                          <a:pt x="0" y="2353629"/>
                        </a:cubicBezTo>
                        <a:cubicBezTo>
                          <a:pt x="71161" y="1434983"/>
                          <a:pt x="-122208" y="1107600"/>
                          <a:pt x="0" y="0"/>
                        </a:cubicBezTo>
                        <a:close/>
                      </a:path>
                      <a:path w="3267075" h="2353629" stroke="0" extrusionOk="0">
                        <a:moveTo>
                          <a:pt x="0" y="0"/>
                        </a:moveTo>
                        <a:cubicBezTo>
                          <a:pt x="714303" y="5242"/>
                          <a:pt x="1857198" y="-108560"/>
                          <a:pt x="3267075" y="0"/>
                        </a:cubicBezTo>
                        <a:cubicBezTo>
                          <a:pt x="3128526" y="1153356"/>
                          <a:pt x="3414396" y="1615723"/>
                          <a:pt x="3267075" y="2353629"/>
                        </a:cubicBezTo>
                        <a:cubicBezTo>
                          <a:pt x="1859173" y="2300332"/>
                          <a:pt x="349595" y="2232625"/>
                          <a:pt x="0" y="2353629"/>
                        </a:cubicBezTo>
                        <a:cubicBezTo>
                          <a:pt x="-131374" y="1632477"/>
                          <a:pt x="60000" y="28102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875" tIns="121875" rIns="121875" bIns="1218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Major radius 	R = 0.894 m</a:t>
            </a:r>
            <a:endParaRPr sz="16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Minor radius 	a = 0.27 m</a:t>
            </a:r>
            <a:endParaRPr sz="16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Aspect ratio 	A = 3.3</a:t>
            </a:r>
            <a:endParaRPr sz="16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Triangularity 	δ ∈ 0.3-0.6</a:t>
            </a:r>
            <a:endParaRPr sz="16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Tor. mag. field	Bt ≤ 5 T</a:t>
            </a:r>
            <a:endParaRPr sz="16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Plasma current</a:t>
            </a:r>
            <a:r>
              <a:rPr lang="en-AU" sz="16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 	</a:t>
            </a:r>
            <a:r>
              <a:rPr lang="cs-CZ" sz="16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Ip ≤ 2 MA</a:t>
            </a:r>
            <a:endParaRPr sz="16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Elongation 	κ ≤ 1.8</a:t>
            </a:r>
            <a:endParaRPr sz="16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Pulse length	t ∈1-3 s </a:t>
            </a:r>
            <a:endParaRPr lang="en-AU" sz="16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		</a:t>
            </a:r>
            <a:r>
              <a:rPr lang="cs-CZ" sz="1200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(11 s max.)</a:t>
            </a:r>
            <a:endParaRPr sz="1600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204;p28">
            <a:extLst>
              <a:ext uri="{FF2B5EF4-FFF2-40B4-BE49-F238E27FC236}">
                <a16:creationId xmlns:a16="http://schemas.microsoft.com/office/drawing/2014/main" id="{5EE2EBBE-A731-C4ED-47BC-A92904197D2F}"/>
              </a:ext>
            </a:extLst>
          </p:cNvPr>
          <p:cNvSpPr txBox="1"/>
          <p:nvPr/>
        </p:nvSpPr>
        <p:spPr>
          <a:xfrm>
            <a:off x="8541543" y="5184244"/>
            <a:ext cx="2955132" cy="622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dirty="0">
                <a:solidFill>
                  <a:schemeClr val="tx2"/>
                </a:solidFill>
                <a:latin typeface="+mn-lt"/>
                <a:ea typeface="Century Gothic"/>
                <a:cs typeface="Century Gothic"/>
                <a:sym typeface="Century Gothic"/>
              </a:rPr>
              <a:t>Vondracek, et. al, </a:t>
            </a:r>
            <a:r>
              <a:rPr lang="cs-CZ" sz="800" b="1" dirty="0">
                <a:solidFill>
                  <a:schemeClr val="tx2"/>
                </a:solidFill>
                <a:latin typeface="+mn-lt"/>
                <a:ea typeface="Century Gothic"/>
                <a:cs typeface="Century Gothic"/>
                <a:sym typeface="Century Gothic"/>
              </a:rPr>
              <a:t>Preliminary design of the COMPASS upgrade tokamak</a:t>
            </a:r>
            <a:r>
              <a:rPr lang="cs-CZ" sz="800" dirty="0">
                <a:solidFill>
                  <a:schemeClr val="tx2"/>
                </a:solidFill>
                <a:latin typeface="+mn-lt"/>
                <a:ea typeface="Century Gothic"/>
                <a:cs typeface="Century Gothic"/>
                <a:sym typeface="Century Gothic"/>
              </a:rPr>
              <a:t>, Fus. Eng. Des., 169, 2021</a:t>
            </a:r>
            <a:endParaRPr sz="800" dirty="0">
              <a:solidFill>
                <a:schemeClr val="tx2"/>
              </a:solidFill>
              <a:latin typeface="+mn-lt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" name="Google Shape;205;p28">
            <a:extLst>
              <a:ext uri="{FF2B5EF4-FFF2-40B4-BE49-F238E27FC236}">
                <a16:creationId xmlns:a16="http://schemas.microsoft.com/office/drawing/2014/main" id="{C7EC465A-3E6B-0FBC-E96C-02D94E5C5474}"/>
              </a:ext>
            </a:extLst>
          </p:cNvPr>
          <p:cNvGrpSpPr/>
          <p:nvPr/>
        </p:nvGrpSpPr>
        <p:grpSpPr>
          <a:xfrm>
            <a:off x="8754145" y="1359270"/>
            <a:ext cx="3137817" cy="3769048"/>
            <a:chOff x="5999825" y="875726"/>
            <a:chExt cx="2953719" cy="3811457"/>
          </a:xfrm>
        </p:grpSpPr>
        <p:pic>
          <p:nvPicPr>
            <p:cNvPr id="11" name="Google Shape;206;p28">
              <a:extLst>
                <a:ext uri="{FF2B5EF4-FFF2-40B4-BE49-F238E27FC236}">
                  <a16:creationId xmlns:a16="http://schemas.microsoft.com/office/drawing/2014/main" id="{1B5F756F-6011-38D0-5F1D-1845A72D1DE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3536"/>
            <a:stretch/>
          </p:blipFill>
          <p:spPr>
            <a:xfrm>
              <a:off x="8383651" y="930286"/>
              <a:ext cx="569893" cy="3756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07;p28">
              <a:extLst>
                <a:ext uri="{FF2B5EF4-FFF2-40B4-BE49-F238E27FC236}">
                  <a16:creationId xmlns:a16="http://schemas.microsoft.com/office/drawing/2014/main" id="{86799973-AB1D-233D-8653-4A8B9A98135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99825" y="875726"/>
              <a:ext cx="2445905" cy="37568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05957F4-064A-B259-F02C-ED8523895F4F}"/>
              </a:ext>
            </a:extLst>
          </p:cNvPr>
          <p:cNvSpPr/>
          <p:nvPr/>
        </p:nvSpPr>
        <p:spPr>
          <a:xfrm>
            <a:off x="5114925" y="3424871"/>
            <a:ext cx="1971675" cy="275271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/>
              <a:t>Main parameters: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84DEB-A144-06B1-F06C-57BAE66A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3744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/>
          <p:nvPr/>
        </p:nvSpPr>
        <p:spPr>
          <a:xfrm>
            <a:off x="6732000" y="4374000"/>
            <a:ext cx="5040000" cy="16080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5" tIns="50400" rIns="121875" bIns="121875" anchor="t" anchorCtr="0">
            <a:noAutofit/>
          </a:bodyPr>
          <a:lstStyle/>
          <a:p>
            <a:pPr marL="306000">
              <a:buClr>
                <a:srgbClr val="000000"/>
              </a:buClr>
              <a:buSzPts val="3200"/>
            </a:pPr>
            <a:r>
              <a:rPr lang="cs-CZ" sz="1600" dirty="0"/>
              <a:t>Detect fast oscillations:</a:t>
            </a:r>
            <a:endParaRPr sz="1600" dirty="0"/>
          </a:p>
          <a:p>
            <a:pPr marL="4889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2 poloidal arrays</a:t>
            </a:r>
            <a:endParaRPr sz="1600" dirty="0"/>
          </a:p>
          <a:p>
            <a:pPr marL="4889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4 toroidal arrays LFS</a:t>
            </a:r>
            <a:endParaRPr sz="1600" dirty="0"/>
          </a:p>
          <a:p>
            <a:pPr marL="4889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2 toroidal arrays HFS</a:t>
            </a:r>
            <a:endParaRPr sz="1600" dirty="0"/>
          </a:p>
          <a:p>
            <a:pPr marL="4889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1 poloidal array TPC+Hall</a:t>
            </a:r>
            <a:endParaRPr sz="1600" dirty="0"/>
          </a:p>
        </p:txBody>
      </p:sp>
      <p:sp>
        <p:nvSpPr>
          <p:cNvPr id="247" name="Google Shape;247;p31"/>
          <p:cNvSpPr txBox="1"/>
          <p:nvPr/>
        </p:nvSpPr>
        <p:spPr>
          <a:xfrm>
            <a:off x="6733603" y="4372839"/>
            <a:ext cx="5040000" cy="1799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5" tIns="50400" rIns="121875" bIns="121875" anchor="t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cs-CZ" sz="1600" dirty="0"/>
              <a:t>Measure vacuum vessel currents:</a:t>
            </a:r>
            <a:endParaRPr sz="1600" dirty="0"/>
          </a:p>
          <a:p>
            <a:pPr marL="4889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1 poloidal array Inner Partial Rogowski</a:t>
            </a:r>
            <a:endParaRPr sz="1600" dirty="0"/>
          </a:p>
          <a:p>
            <a:pPr marL="4889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1 poloidal array External partial Rogowski</a:t>
            </a:r>
            <a:endParaRPr sz="1600" dirty="0"/>
          </a:p>
          <a:p>
            <a:pPr marL="4889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1 internal full rogowski coil</a:t>
            </a:r>
            <a:endParaRPr sz="1600" dirty="0"/>
          </a:p>
          <a:p>
            <a:pPr marL="4889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1 external full rogowski coil</a:t>
            </a:r>
            <a:endParaRPr sz="1600" dirty="0"/>
          </a:p>
          <a:p>
            <a:pPr marL="4889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24 current shunts</a:t>
            </a:r>
            <a:endParaRPr sz="1600" dirty="0"/>
          </a:p>
          <a:p>
            <a:pPr marL="4889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2 segmented rogowski coils under PSP</a:t>
            </a:r>
            <a:endParaRPr sz="1600" dirty="0"/>
          </a:p>
        </p:txBody>
      </p:sp>
      <p:grpSp>
        <p:nvGrpSpPr>
          <p:cNvPr id="248" name="Google Shape;248;p31"/>
          <p:cNvGrpSpPr/>
          <p:nvPr/>
        </p:nvGrpSpPr>
        <p:grpSpPr>
          <a:xfrm>
            <a:off x="3717320" y="3788820"/>
            <a:ext cx="2290054" cy="2360574"/>
            <a:chOff x="1520699" y="3054026"/>
            <a:chExt cx="1717970" cy="1770475"/>
          </a:xfrm>
        </p:grpSpPr>
        <p:sp>
          <p:nvSpPr>
            <p:cNvPr id="250" name="Google Shape;250;p31"/>
            <p:cNvSpPr txBox="1"/>
            <p:nvPr/>
          </p:nvSpPr>
          <p:spPr>
            <a:xfrm>
              <a:off x="1520699" y="3308042"/>
              <a:ext cx="992100" cy="405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r>
                <a:rPr lang="cs-CZ" sz="1300" dirty="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1D MIC Eq</a:t>
              </a:r>
              <a:r>
                <a:rPr lang="en-AU" sz="1300" dirty="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</a:t>
              </a:r>
              <a:r>
                <a:rPr lang="cs-CZ" sz="1300" dirty="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coil</a:t>
              </a:r>
              <a:endParaRPr sz="1300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9" name="Google Shape;249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41775" y="3054026"/>
              <a:ext cx="896894" cy="17704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1" name="Google Shape;25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377" y="1046040"/>
            <a:ext cx="5865407" cy="273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1413" y="908575"/>
            <a:ext cx="3896792" cy="346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1413" y="908575"/>
            <a:ext cx="3896792" cy="346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1413" y="908592"/>
            <a:ext cx="3896792" cy="346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2135" y="908592"/>
            <a:ext cx="3895350" cy="346768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>
            <a:spLocks noGrp="1"/>
          </p:cNvSpPr>
          <p:nvPr>
            <p:ph type="title" idx="4294967295"/>
          </p:nvPr>
        </p:nvSpPr>
        <p:spPr>
          <a:xfrm>
            <a:off x="3917950" y="93300"/>
            <a:ext cx="7435850" cy="72866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COMPASS-U magnetic sensors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258" name="Google Shape;258;p31"/>
          <p:cNvGrpSpPr/>
          <p:nvPr/>
        </p:nvGrpSpPr>
        <p:grpSpPr>
          <a:xfrm>
            <a:off x="-11117" y="3560931"/>
            <a:ext cx="5409025" cy="3070313"/>
            <a:chOff x="-5" y="2728849"/>
            <a:chExt cx="4057784" cy="2302793"/>
          </a:xfrm>
        </p:grpSpPr>
        <p:grpSp>
          <p:nvGrpSpPr>
            <p:cNvPr id="259" name="Google Shape;259;p31"/>
            <p:cNvGrpSpPr/>
            <p:nvPr/>
          </p:nvGrpSpPr>
          <p:grpSpPr>
            <a:xfrm>
              <a:off x="-5" y="2728849"/>
              <a:ext cx="4057784" cy="1309884"/>
              <a:chOff x="853192" y="20425409"/>
              <a:chExt cx="7911453" cy="2553878"/>
            </a:xfrm>
          </p:grpSpPr>
          <p:pic>
            <p:nvPicPr>
              <p:cNvPr id="260" name="Google Shape;260;p31"/>
              <p:cNvPicPr preferRelativeResize="0"/>
              <p:nvPr/>
            </p:nvPicPr>
            <p:blipFill rotWithShape="1">
              <a:blip r:embed="rId9">
                <a:alphaModFix/>
              </a:blip>
              <a:srcRect r="19775"/>
              <a:stretch/>
            </p:blipFill>
            <p:spPr>
              <a:xfrm>
                <a:off x="853192" y="20425409"/>
                <a:ext cx="5637768" cy="21169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1" name="Google Shape;261;p31"/>
              <p:cNvSpPr txBox="1"/>
              <p:nvPr/>
            </p:nvSpPr>
            <p:spPr>
              <a:xfrm>
                <a:off x="3161284" y="22031273"/>
                <a:ext cx="2530801" cy="7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9475" tIns="64725" rIns="129475" bIns="647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3200"/>
                </a:pPr>
                <a:r>
                  <a:rPr lang="cs-CZ" sz="1200" dirty="0">
                    <a:solidFill>
                      <a:schemeClr val="dk2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Stainless steel sheath (SS316)</a:t>
                </a:r>
                <a:endParaRPr sz="1200" dirty="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>
                  <a:spcBef>
                    <a:spcPts val="1600"/>
                  </a:spcBef>
                  <a:buClr>
                    <a:srgbClr val="000000"/>
                  </a:buClr>
                  <a:buSzPts val="3200"/>
                </a:pPr>
                <a:endParaRPr sz="1200" b="1" dirty="0">
                  <a:solidFill>
                    <a:srgbClr val="3399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62" name="Google Shape;262;p31"/>
              <p:cNvSpPr txBox="1"/>
              <p:nvPr/>
            </p:nvSpPr>
            <p:spPr>
              <a:xfrm>
                <a:off x="3829112" y="20926518"/>
                <a:ext cx="3762600" cy="7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9475" tIns="64725" rIns="129475" bIns="647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3200"/>
                </a:pPr>
                <a:r>
                  <a:rPr lang="cs-CZ" sz="1200" dirty="0">
                    <a:solidFill>
                      <a:schemeClr val="dk2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Ceramic powder (MgO)</a:t>
                </a:r>
                <a:endParaRPr sz="1200" dirty="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algn="just">
                  <a:spcBef>
                    <a:spcPts val="1600"/>
                  </a:spcBef>
                  <a:buClr>
                    <a:srgbClr val="000000"/>
                  </a:buClr>
                  <a:buSzPts val="3200"/>
                </a:pPr>
                <a:endParaRPr sz="1200" b="1" dirty="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63" name="Google Shape;263;p31"/>
              <p:cNvSpPr txBox="1"/>
              <p:nvPr/>
            </p:nvSpPr>
            <p:spPr>
              <a:xfrm>
                <a:off x="5573845" y="22232887"/>
                <a:ext cx="3190800" cy="7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9475" tIns="64725" rIns="129475" bIns="64725" anchor="t" anchorCtr="0">
                <a:noAutofit/>
              </a:bodyPr>
              <a:lstStyle/>
              <a:p>
                <a:pPr algn="just">
                  <a:buClr>
                    <a:srgbClr val="000000"/>
                  </a:buClr>
                  <a:buSzPts val="3200"/>
                </a:pPr>
                <a:r>
                  <a:rPr lang="cs-CZ" sz="1200" dirty="0">
                    <a:solidFill>
                      <a:schemeClr val="dk2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Conductor (Cu)</a:t>
                </a:r>
                <a:endParaRPr sz="100" dirty="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algn="just">
                  <a:spcBef>
                    <a:spcPts val="1600"/>
                  </a:spcBef>
                  <a:buClr>
                    <a:srgbClr val="000000"/>
                  </a:buClr>
                  <a:buSzPts val="3200"/>
                </a:pPr>
                <a:endParaRPr sz="1600" b="1" dirty="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264" name="Google Shape;264;p31"/>
              <p:cNvCxnSpPr>
                <a:cxnSpLocks/>
              </p:cNvCxnSpPr>
              <p:nvPr/>
            </p:nvCxnSpPr>
            <p:spPr>
              <a:xfrm flipV="1">
                <a:off x="3828059" y="21620343"/>
                <a:ext cx="100103" cy="430968"/>
              </a:xfrm>
              <a:prstGeom prst="straightConnector1">
                <a:avLst/>
              </a:prstGeom>
              <a:solidFill>
                <a:srgbClr val="BBE0E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65" name="Google Shape;265;p31"/>
              <p:cNvCxnSpPr/>
              <p:nvPr/>
            </p:nvCxnSpPr>
            <p:spPr>
              <a:xfrm flipH="1">
                <a:off x="5340745" y="21344793"/>
                <a:ext cx="466200" cy="267900"/>
              </a:xfrm>
              <a:prstGeom prst="straightConnector1">
                <a:avLst/>
              </a:prstGeom>
              <a:solidFill>
                <a:srgbClr val="BBE0E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66" name="Google Shape;266;p31"/>
              <p:cNvCxnSpPr/>
              <p:nvPr/>
            </p:nvCxnSpPr>
            <p:spPr>
              <a:xfrm rot="10800000" flipH="1">
                <a:off x="5475204" y="21997606"/>
                <a:ext cx="470400" cy="377400"/>
              </a:xfrm>
              <a:prstGeom prst="straightConnector1">
                <a:avLst/>
              </a:prstGeom>
              <a:solidFill>
                <a:srgbClr val="BBE0E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sp>
          <p:nvSpPr>
            <p:cNvPr id="267" name="Google Shape;267;p31"/>
            <p:cNvSpPr/>
            <p:nvPr/>
          </p:nvSpPr>
          <p:spPr>
            <a:xfrm>
              <a:off x="556913" y="3967132"/>
              <a:ext cx="3308306" cy="1064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60925" rIns="121875" bIns="60925" anchor="t" anchorCtr="0">
              <a:noAutofit/>
            </a:bodyPr>
            <a:lstStyle/>
            <a:p>
              <a:pPr algn="just"/>
              <a:r>
                <a:rPr lang="cs-CZ" b="1" dirty="0">
                  <a:latin typeface="+mj-lt"/>
                  <a:ea typeface="Century Gothic"/>
                  <a:cs typeface="Century Gothic"/>
                  <a:sym typeface="Century Gothic"/>
                </a:rPr>
                <a:t>Mineral Insulated Cable (MIC)</a:t>
              </a:r>
              <a:endParaRPr lang="en-AU" b="1" dirty="0">
                <a:latin typeface="+mj-lt"/>
                <a:ea typeface="Century Gothic"/>
                <a:cs typeface="Century Gothic"/>
                <a:sym typeface="Century Gothic"/>
              </a:endParaRPr>
            </a:p>
            <a:p>
              <a:pPr marL="457200" indent="-330200" algn="just">
                <a:buClr>
                  <a:srgbClr val="00B050"/>
                </a:buClr>
                <a:buSzPts val="1200"/>
                <a:buFont typeface="Century Gothic"/>
                <a:buChar char="✔"/>
              </a:pPr>
              <a:r>
                <a:rPr lang="en-AU" dirty="0">
                  <a:latin typeface="+mj-lt"/>
                  <a:ea typeface="Century Gothic"/>
                  <a:cs typeface="Century Gothic"/>
                  <a:sym typeface="Century Gothic"/>
                </a:rPr>
                <a:t>Survivability of more than 700 </a:t>
              </a:r>
              <a:r>
                <a:rPr lang="en-AU" baseline="30000" dirty="0" err="1">
                  <a:latin typeface="+mj-lt"/>
                  <a:ea typeface="Century Gothic"/>
                  <a:cs typeface="Century Gothic"/>
                  <a:sym typeface="Century Gothic"/>
                </a:rPr>
                <a:t>o</a:t>
              </a:r>
              <a:r>
                <a:rPr lang="en-AU" dirty="0" err="1">
                  <a:latin typeface="+mj-lt"/>
                  <a:ea typeface="Century Gothic"/>
                  <a:cs typeface="Century Gothic"/>
                  <a:sym typeface="Century Gothic"/>
                </a:rPr>
                <a:t>C</a:t>
              </a:r>
              <a:endParaRPr lang="en-AU" dirty="0">
                <a:latin typeface="+mj-lt"/>
                <a:ea typeface="Century Gothic"/>
                <a:cs typeface="Century Gothic"/>
                <a:sym typeface="Century Gothic"/>
              </a:endParaRPr>
            </a:p>
            <a:p>
              <a:pPr marL="457200" indent="-330200">
                <a:buClr>
                  <a:srgbClr val="CC0000"/>
                </a:buClr>
                <a:buSzPts val="1200"/>
                <a:buFont typeface="Century Gothic"/>
                <a:buChar char="×"/>
              </a:pPr>
              <a:r>
                <a:rPr lang="cs-CZ" b="1" dirty="0">
                  <a:latin typeface="+mj-lt"/>
                  <a:ea typeface="Century Gothic"/>
                  <a:cs typeface="Century Gothic"/>
                  <a:sym typeface="Century Gothic"/>
                </a:rPr>
                <a:t>Shields high-frequency signal</a:t>
              </a:r>
              <a:endParaRPr dirty="0"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8" name="Google Shape;268;p31"/>
            <p:cNvSpPr txBox="1"/>
            <p:nvPr/>
          </p:nvSpPr>
          <p:spPr>
            <a:xfrm>
              <a:off x="497144" y="3369710"/>
              <a:ext cx="686400" cy="2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000" tIns="24000" rIns="24000" bIns="24000" anchor="t" anchorCtr="0">
              <a:no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cs-CZ" sz="1100" dirty="0">
                  <a:solidFill>
                    <a:srgbClr val="44546A"/>
                  </a:solidFill>
                </a:rPr>
                <a:t>Image: nVent</a:t>
              </a:r>
              <a:endParaRPr sz="1100" dirty="0">
                <a:solidFill>
                  <a:srgbClr val="44546A"/>
                </a:solidFill>
              </a:endParaRPr>
            </a:p>
          </p:txBody>
        </p:sp>
      </p:grpSp>
      <p:grpSp>
        <p:nvGrpSpPr>
          <p:cNvPr id="269" name="Google Shape;269;p31"/>
          <p:cNvGrpSpPr/>
          <p:nvPr/>
        </p:nvGrpSpPr>
        <p:grpSpPr>
          <a:xfrm>
            <a:off x="938563" y="1940780"/>
            <a:ext cx="5423143" cy="1601117"/>
            <a:chOff x="4674733" y="1569923"/>
            <a:chExt cx="4068375" cy="1200868"/>
          </a:xfrm>
        </p:grpSpPr>
        <p:sp>
          <p:nvSpPr>
            <p:cNvPr id="270" name="Google Shape;270;p31"/>
            <p:cNvSpPr/>
            <p:nvPr/>
          </p:nvSpPr>
          <p:spPr>
            <a:xfrm>
              <a:off x="4674733" y="2418591"/>
              <a:ext cx="900600" cy="352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5676900" y="2001050"/>
              <a:ext cx="900600" cy="352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72" name="Google Shape;272;p31"/>
            <p:cNvSpPr/>
            <p:nvPr/>
          </p:nvSpPr>
          <p:spPr>
            <a:xfrm>
              <a:off x="4674733" y="2418591"/>
              <a:ext cx="900600" cy="352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C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73" name="Google Shape;273;p31"/>
            <p:cNvSpPr/>
            <p:nvPr/>
          </p:nvSpPr>
          <p:spPr>
            <a:xfrm>
              <a:off x="7838594" y="1581565"/>
              <a:ext cx="900600" cy="352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5676900" y="2001050"/>
              <a:ext cx="900600" cy="352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00B05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4676071" y="1991104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4676071" y="1577927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5674675" y="1577927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6665275" y="1998300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6665275" y="1569923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6655654" y="2408164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7822707" y="2408164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</p:grpSp>
      <p:grpSp>
        <p:nvGrpSpPr>
          <p:cNvPr id="282" name="Google Shape;282;p31"/>
          <p:cNvGrpSpPr/>
          <p:nvPr/>
        </p:nvGrpSpPr>
        <p:grpSpPr>
          <a:xfrm>
            <a:off x="927522" y="1940779"/>
            <a:ext cx="5440597" cy="1599796"/>
            <a:chOff x="4666450" y="1569923"/>
            <a:chExt cx="4081468" cy="1199877"/>
          </a:xfrm>
        </p:grpSpPr>
        <p:grpSp>
          <p:nvGrpSpPr>
            <p:cNvPr id="283" name="Google Shape;283;p31"/>
            <p:cNvGrpSpPr/>
            <p:nvPr/>
          </p:nvGrpSpPr>
          <p:grpSpPr>
            <a:xfrm>
              <a:off x="4666450" y="1569923"/>
              <a:ext cx="2909604" cy="1199877"/>
              <a:chOff x="4666450" y="1569923"/>
              <a:chExt cx="2909604" cy="1199877"/>
            </a:xfrm>
          </p:grpSpPr>
          <p:grpSp>
            <p:nvGrpSpPr>
              <p:cNvPr id="284" name="Google Shape;284;p31"/>
              <p:cNvGrpSpPr/>
              <p:nvPr/>
            </p:nvGrpSpPr>
            <p:grpSpPr>
              <a:xfrm>
                <a:off x="6667500" y="2001050"/>
                <a:ext cx="900600" cy="768750"/>
                <a:chOff x="6667500" y="2001050"/>
                <a:chExt cx="900600" cy="768750"/>
              </a:xfrm>
            </p:grpSpPr>
            <p:sp>
              <p:nvSpPr>
                <p:cNvPr id="285" name="Google Shape;285;p31"/>
                <p:cNvSpPr/>
                <p:nvPr/>
              </p:nvSpPr>
              <p:spPr>
                <a:xfrm>
                  <a:off x="6667500" y="2001050"/>
                  <a:ext cx="900600" cy="352200"/>
                </a:xfrm>
                <a:prstGeom prst="roundRect">
                  <a:avLst>
                    <a:gd name="adj" fmla="val 16667"/>
                  </a:avLst>
                </a:prstGeom>
                <a:noFill/>
                <a:ln w="28575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875" tIns="121875" rIns="121875" bIns="121875" anchor="ctr" anchorCtr="0">
                  <a:noAutofit/>
                </a:bodyPr>
                <a:lstStyle/>
                <a:p>
                  <a:pPr algn="ctr"/>
                  <a:endParaRPr>
                    <a:sym typeface="Century Gothic"/>
                  </a:endParaRPr>
                </a:p>
              </p:txBody>
            </p:sp>
            <p:sp>
              <p:nvSpPr>
                <p:cNvPr id="286" name="Google Shape;286;p31"/>
                <p:cNvSpPr/>
                <p:nvPr/>
              </p:nvSpPr>
              <p:spPr>
                <a:xfrm>
                  <a:off x="6667500" y="2417600"/>
                  <a:ext cx="900600" cy="352200"/>
                </a:xfrm>
                <a:prstGeom prst="roundRect">
                  <a:avLst>
                    <a:gd name="adj" fmla="val 16667"/>
                  </a:avLst>
                </a:prstGeom>
                <a:noFill/>
                <a:ln w="28575" cap="flat" cmpd="sng">
                  <a:solidFill>
                    <a:srgbClr val="00B05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875" tIns="121875" rIns="121875" bIns="121875" anchor="ctr" anchorCtr="0">
                  <a:noAutofit/>
                </a:bodyPr>
                <a:lstStyle/>
                <a:p>
                  <a:pPr algn="ctr"/>
                  <a:endParaRPr>
                    <a:sym typeface="Century Gothic"/>
                  </a:endParaRPr>
                </a:p>
              </p:txBody>
            </p:sp>
          </p:grpSp>
          <p:grpSp>
            <p:nvGrpSpPr>
              <p:cNvPr id="287" name="Google Shape;287;p31"/>
              <p:cNvGrpSpPr/>
              <p:nvPr/>
            </p:nvGrpSpPr>
            <p:grpSpPr>
              <a:xfrm>
                <a:off x="4666450" y="1569923"/>
                <a:ext cx="2909604" cy="1199764"/>
                <a:chOff x="4666450" y="1569923"/>
                <a:chExt cx="2909604" cy="1199764"/>
              </a:xfrm>
            </p:grpSpPr>
            <p:sp>
              <p:nvSpPr>
                <p:cNvPr id="288" name="Google Shape;288;p31"/>
                <p:cNvSpPr/>
                <p:nvPr/>
              </p:nvSpPr>
              <p:spPr>
                <a:xfrm>
                  <a:off x="4666450" y="2416288"/>
                  <a:ext cx="920400" cy="353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>
                    <a:alpha val="68180"/>
                  </a:srgbClr>
                </a:solidFill>
                <a:ln>
                  <a:noFill/>
                </a:ln>
              </p:spPr>
              <p:txBody>
                <a:bodyPr spcFirstLastPara="1" wrap="square" lIns="121875" tIns="121875" rIns="121875" bIns="121875" anchor="ctr" anchorCtr="0">
                  <a:noAutofit/>
                </a:bodyPr>
                <a:lstStyle/>
                <a:p>
                  <a:pPr algn="ctr"/>
                  <a:endParaRPr>
                    <a:sym typeface="Century Gothic"/>
                  </a:endParaRPr>
                </a:p>
              </p:txBody>
            </p:sp>
            <p:sp>
              <p:nvSpPr>
                <p:cNvPr id="289" name="Google Shape;289;p31"/>
                <p:cNvSpPr/>
                <p:nvPr/>
              </p:nvSpPr>
              <p:spPr>
                <a:xfrm>
                  <a:off x="4666450" y="1991104"/>
                  <a:ext cx="920400" cy="353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>
                    <a:alpha val="68180"/>
                  </a:srgbClr>
                </a:solidFill>
                <a:ln>
                  <a:noFill/>
                </a:ln>
              </p:spPr>
              <p:txBody>
                <a:bodyPr spcFirstLastPara="1" wrap="square" lIns="121875" tIns="121875" rIns="121875" bIns="121875" anchor="ctr" anchorCtr="0">
                  <a:noAutofit/>
                </a:bodyPr>
                <a:lstStyle/>
                <a:p>
                  <a:pPr algn="ctr"/>
                  <a:endParaRPr>
                    <a:sym typeface="Century Gothic"/>
                  </a:endParaRPr>
                </a:p>
              </p:txBody>
            </p:sp>
            <p:sp>
              <p:nvSpPr>
                <p:cNvPr id="290" name="Google Shape;290;p31"/>
                <p:cNvSpPr/>
                <p:nvPr/>
              </p:nvSpPr>
              <p:spPr>
                <a:xfrm>
                  <a:off x="4666450" y="1577927"/>
                  <a:ext cx="920400" cy="353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>
                    <a:alpha val="68180"/>
                  </a:srgbClr>
                </a:solidFill>
                <a:ln>
                  <a:noFill/>
                </a:ln>
              </p:spPr>
              <p:txBody>
                <a:bodyPr spcFirstLastPara="1" wrap="square" lIns="121875" tIns="121875" rIns="121875" bIns="121875" anchor="ctr" anchorCtr="0">
                  <a:noAutofit/>
                </a:bodyPr>
                <a:lstStyle/>
                <a:p>
                  <a:pPr algn="ctr"/>
                  <a:endParaRPr>
                    <a:sym typeface="Century Gothic"/>
                  </a:endParaRPr>
                </a:p>
              </p:txBody>
            </p:sp>
            <p:sp>
              <p:nvSpPr>
                <p:cNvPr id="291" name="Google Shape;291;p31"/>
                <p:cNvSpPr/>
                <p:nvPr/>
              </p:nvSpPr>
              <p:spPr>
                <a:xfrm>
                  <a:off x="5665054" y="1577927"/>
                  <a:ext cx="920400" cy="353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>
                    <a:alpha val="68180"/>
                  </a:srgbClr>
                </a:solidFill>
                <a:ln>
                  <a:noFill/>
                </a:ln>
              </p:spPr>
              <p:txBody>
                <a:bodyPr spcFirstLastPara="1" wrap="square" lIns="121875" tIns="121875" rIns="121875" bIns="121875" anchor="ctr" anchorCtr="0">
                  <a:noAutofit/>
                </a:bodyPr>
                <a:lstStyle/>
                <a:p>
                  <a:pPr algn="ctr"/>
                  <a:endParaRPr>
                    <a:sym typeface="Century Gothic"/>
                  </a:endParaRPr>
                </a:p>
              </p:txBody>
            </p:sp>
            <p:sp>
              <p:nvSpPr>
                <p:cNvPr id="292" name="Google Shape;292;p31"/>
                <p:cNvSpPr/>
                <p:nvPr/>
              </p:nvSpPr>
              <p:spPr>
                <a:xfrm>
                  <a:off x="5665054" y="2003111"/>
                  <a:ext cx="920400" cy="353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>
                    <a:alpha val="68180"/>
                  </a:srgbClr>
                </a:solidFill>
                <a:ln>
                  <a:noFill/>
                </a:ln>
              </p:spPr>
              <p:txBody>
                <a:bodyPr spcFirstLastPara="1" wrap="square" lIns="121875" tIns="121875" rIns="121875" bIns="121875" anchor="ctr" anchorCtr="0">
                  <a:noAutofit/>
                </a:bodyPr>
                <a:lstStyle/>
                <a:p>
                  <a:pPr algn="ctr"/>
                  <a:endParaRPr>
                    <a:sym typeface="Century Gothic"/>
                  </a:endParaRPr>
                </a:p>
              </p:txBody>
            </p:sp>
            <p:sp>
              <p:nvSpPr>
                <p:cNvPr id="293" name="Google Shape;293;p31"/>
                <p:cNvSpPr/>
                <p:nvPr/>
              </p:nvSpPr>
              <p:spPr>
                <a:xfrm>
                  <a:off x="6655654" y="1569923"/>
                  <a:ext cx="920400" cy="353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>
                    <a:alpha val="68180"/>
                  </a:srgbClr>
                </a:solidFill>
                <a:ln>
                  <a:noFill/>
                </a:ln>
              </p:spPr>
              <p:txBody>
                <a:bodyPr spcFirstLastPara="1" wrap="square" lIns="121875" tIns="121875" rIns="121875" bIns="121875" anchor="ctr" anchorCtr="0">
                  <a:noAutofit/>
                </a:bodyPr>
                <a:lstStyle/>
                <a:p>
                  <a:pPr algn="ctr"/>
                  <a:endParaRPr>
                    <a:sym typeface="Century Gothic"/>
                  </a:endParaRPr>
                </a:p>
              </p:txBody>
            </p:sp>
          </p:grpSp>
        </p:grpSp>
        <p:sp>
          <p:nvSpPr>
            <p:cNvPr id="294" name="Google Shape;294;p31"/>
            <p:cNvSpPr/>
            <p:nvPr/>
          </p:nvSpPr>
          <p:spPr>
            <a:xfrm>
              <a:off x="7827518" y="1579585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</p:grpSp>
      <p:grpSp>
        <p:nvGrpSpPr>
          <p:cNvPr id="295" name="Google Shape;295;p31"/>
          <p:cNvGrpSpPr/>
          <p:nvPr/>
        </p:nvGrpSpPr>
        <p:grpSpPr>
          <a:xfrm>
            <a:off x="953982" y="1943473"/>
            <a:ext cx="5414137" cy="1599988"/>
            <a:chOff x="4686300" y="1571944"/>
            <a:chExt cx="4061618" cy="1200021"/>
          </a:xfrm>
        </p:grpSpPr>
        <p:sp>
          <p:nvSpPr>
            <p:cNvPr id="296" name="Google Shape;296;p31"/>
            <p:cNvSpPr/>
            <p:nvPr/>
          </p:nvSpPr>
          <p:spPr>
            <a:xfrm>
              <a:off x="4686300" y="1571944"/>
              <a:ext cx="900600" cy="352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4686300" y="1986618"/>
              <a:ext cx="900600" cy="352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5676900" y="1986618"/>
              <a:ext cx="900600" cy="352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676900" y="1571944"/>
              <a:ext cx="900600" cy="352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4686300" y="2419765"/>
              <a:ext cx="900600" cy="3522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7827518" y="1579585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7827518" y="2417785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6674897" y="2417785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6674897" y="1994259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6674897" y="1575544"/>
              <a:ext cx="920400" cy="3534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68180"/>
              </a:srgbClr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>
                <a:sym typeface="Century Gothic"/>
              </a:endParaRPr>
            </a:p>
          </p:txBody>
        </p:sp>
      </p:grpSp>
      <p:sp>
        <p:nvSpPr>
          <p:cNvPr id="306" name="Google Shape;306;p31"/>
          <p:cNvSpPr txBox="1"/>
          <p:nvPr/>
        </p:nvSpPr>
        <p:spPr>
          <a:xfrm>
            <a:off x="6732000" y="4374000"/>
            <a:ext cx="5040000" cy="18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5" tIns="50400" rIns="121875" bIns="121875" anchor="t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cs-CZ" sz="1600" dirty="0"/>
              <a:t>Magnetic equilibrium:</a:t>
            </a:r>
            <a:endParaRPr sz="1600" dirty="0"/>
          </a:p>
          <a:p>
            <a:pPr marL="2857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2 poloidal arrays of MIC coils (1D, 2D)</a:t>
            </a:r>
            <a:endParaRPr sz="1600" dirty="0"/>
          </a:p>
          <a:p>
            <a:pPr marL="2857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4 Diamagnetic loops (two with compensation windings)</a:t>
            </a:r>
            <a:endParaRPr sz="1600" dirty="0"/>
          </a:p>
          <a:p>
            <a:pPr marL="2857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1 Full Rogowski </a:t>
            </a:r>
            <a:endParaRPr sz="1600" dirty="0"/>
          </a:p>
          <a:p>
            <a:pPr marL="2857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1 poloidal array of partial rogowski coils</a:t>
            </a:r>
            <a:endParaRPr sz="1600" dirty="0"/>
          </a:p>
          <a:p>
            <a:pPr marL="285750" indent="-285750">
              <a:buClr>
                <a:schemeClr val="dk2"/>
              </a:buClr>
              <a:buSzPts val="1600"/>
              <a:buFont typeface="Arial" panose="020B0604020202020204" pitchFamily="34" charset="0"/>
              <a:buChar char="•"/>
            </a:pPr>
            <a:r>
              <a:rPr lang="cs-CZ" sz="1600" dirty="0"/>
              <a:t>30 poloidal flux loops</a:t>
            </a:r>
            <a:endParaRPr sz="1600" dirty="0"/>
          </a:p>
        </p:txBody>
      </p:sp>
      <p:sp>
        <p:nvSpPr>
          <p:cNvPr id="307" name="Google Shape;307;p31"/>
          <p:cNvSpPr txBox="1"/>
          <p:nvPr/>
        </p:nvSpPr>
        <p:spPr>
          <a:xfrm>
            <a:off x="6732000" y="4374001"/>
            <a:ext cx="5040000" cy="17988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5" tIns="50400" rIns="121875" bIns="121875" anchor="ctr" anchorCtr="0">
            <a:no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cs-CZ" b="1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Over 500</a:t>
            </a:r>
            <a:r>
              <a:rPr lang="cs-CZ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cs-CZ" dirty="0">
                <a:ea typeface="Century Gothic"/>
                <a:cs typeface="Century Gothic"/>
                <a:sym typeface="Century Gothic"/>
              </a:rPr>
              <a:t>individual sensors planned, redundancy included.</a:t>
            </a:r>
            <a:br>
              <a:rPr lang="cs-CZ" dirty="0">
                <a:ea typeface="Century Gothic"/>
                <a:cs typeface="Century Gothic"/>
                <a:sym typeface="Century Gothic"/>
              </a:rPr>
            </a:br>
            <a:r>
              <a:rPr lang="cs-CZ" dirty="0">
                <a:ea typeface="Century Gothic"/>
                <a:cs typeface="Century Gothic"/>
                <a:sym typeface="Century Gothic"/>
              </a:rPr>
              <a:t>Approx</a:t>
            </a:r>
            <a:r>
              <a:rPr lang="cs-CZ" b="1" dirty="0">
                <a:ea typeface="Century Gothic"/>
                <a:cs typeface="Century Gothic"/>
                <a:sym typeface="Century Gothic"/>
              </a:rPr>
              <a:t>.</a:t>
            </a:r>
            <a:r>
              <a:rPr lang="cs-CZ" dirty="0">
                <a:ea typeface="Century Gothic"/>
                <a:cs typeface="Century Gothic"/>
                <a:sym typeface="Century Gothic"/>
              </a:rPr>
              <a:t> </a:t>
            </a:r>
            <a:r>
              <a:rPr lang="cs-CZ" b="1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3 km MIC</a:t>
            </a:r>
            <a:endParaRPr b="1" dirty="0">
              <a:solidFill>
                <a:schemeClr val="tx2"/>
              </a:solidFill>
              <a:ea typeface="Century Gothic"/>
              <a:cs typeface="Century Gothic"/>
              <a:sym typeface="Century Gothic"/>
            </a:endParaRPr>
          </a:p>
          <a:p>
            <a:pPr algn="ctr"/>
            <a:r>
              <a:rPr lang="cs-CZ" dirty="0"/>
              <a:t>How </a:t>
            </a:r>
            <a:r>
              <a:rPr lang="cs-CZ" b="1" dirty="0">
                <a:solidFill>
                  <a:schemeClr val="tx2"/>
                </a:solidFill>
              </a:rPr>
              <a:t>much</a:t>
            </a:r>
            <a:r>
              <a:rPr lang="cs-CZ" dirty="0"/>
              <a:t> does the MIC attenuate the magnetic signal? </a:t>
            </a:r>
            <a:br>
              <a:rPr lang="cs-CZ" dirty="0"/>
            </a:br>
            <a:r>
              <a:rPr lang="cs-CZ" dirty="0"/>
              <a:t>At which </a:t>
            </a:r>
            <a:r>
              <a:rPr lang="cs-CZ" b="1" dirty="0">
                <a:solidFill>
                  <a:schemeClr val="tx2"/>
                </a:solidFill>
              </a:rPr>
              <a:t>frequencies</a:t>
            </a:r>
            <a:r>
              <a:rPr lang="cs-CZ" dirty="0"/>
              <a:t>? </a:t>
            </a:r>
            <a:endParaRPr b="1" dirty="0"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1E75F7-B33F-EF7F-C65A-E6F77A98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0FC02-6280-2868-48A4-12CB5754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4503588" y="164375"/>
            <a:ext cx="6993087" cy="53945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MIC sensor prototyping and optimization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15" name="Google Shape;3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4588" y="922193"/>
            <a:ext cx="6176659" cy="52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D684BB-5024-BEEB-9FBD-22916F2D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3" name="Google Shape;333;p33">
            <a:extLst>
              <a:ext uri="{FF2B5EF4-FFF2-40B4-BE49-F238E27FC236}">
                <a16:creationId xmlns:a16="http://schemas.microsoft.com/office/drawing/2014/main" id="{02BA9414-4EFB-F1AC-DF19-D2EEFC147A83}"/>
              </a:ext>
            </a:extLst>
          </p:cNvPr>
          <p:cNvSpPr txBox="1"/>
          <p:nvPr/>
        </p:nvSpPr>
        <p:spPr>
          <a:xfrm>
            <a:off x="787056" y="5320672"/>
            <a:ext cx="4598385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r>
              <a:rPr lang="en-AU"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A. Torres, et al., </a:t>
            </a:r>
            <a:r>
              <a:rPr lang="en-AU" sz="1000" b="1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Mineral insulated cable assessment for inductive magnetic diagnostic sensors of a hot-wall tokamak</a:t>
            </a:r>
            <a:r>
              <a:rPr lang="en-AU"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, JINST, 2019</a:t>
            </a:r>
          </a:p>
          <a:p>
            <a:r>
              <a:rPr lang="cs-CZ" sz="1000" dirty="0">
                <a:solidFill>
                  <a:schemeClr val="tx2"/>
                </a:solidFill>
                <a:uFill>
                  <a:noFill/>
                </a:uFill>
                <a:latin typeface="+mj-lt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Torres, K. Kovarik et. al, </a:t>
            </a:r>
            <a:r>
              <a:rPr lang="cs-CZ" sz="1000" b="1" dirty="0">
                <a:solidFill>
                  <a:schemeClr val="tx2"/>
                </a:solidFill>
                <a:uFill>
                  <a:noFill/>
                </a:uFill>
                <a:latin typeface="+mj-lt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bench for calibration of magnetic field sensor prototypes for COMPASS-U tokamak</a:t>
            </a:r>
            <a:r>
              <a:rPr lang="cs-CZ" sz="1000" dirty="0">
                <a:solidFill>
                  <a:schemeClr val="tx2"/>
                </a:solidFill>
                <a:uFill>
                  <a:noFill/>
                </a:uFill>
                <a:latin typeface="+mj-lt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Fus. Eng. Des., 168, 2021</a:t>
            </a:r>
            <a:endParaRPr sz="1000" dirty="0">
              <a:solidFill>
                <a:schemeClr val="tx2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" name="Google Shape;347;p33">
            <a:extLst>
              <a:ext uri="{FF2B5EF4-FFF2-40B4-BE49-F238E27FC236}">
                <a16:creationId xmlns:a16="http://schemas.microsoft.com/office/drawing/2014/main" id="{BB1F226C-16AD-5E85-0B3A-81A68DA18363}"/>
              </a:ext>
            </a:extLst>
          </p:cNvPr>
          <p:cNvGrpSpPr/>
          <p:nvPr/>
        </p:nvGrpSpPr>
        <p:grpSpPr>
          <a:xfrm>
            <a:off x="738050" y="1290630"/>
            <a:ext cx="4855488" cy="3954919"/>
            <a:chOff x="732114" y="2394215"/>
            <a:chExt cx="4855488" cy="3954919"/>
          </a:xfrm>
        </p:grpSpPr>
        <p:grpSp>
          <p:nvGrpSpPr>
            <p:cNvPr id="5" name="Google Shape;348;p33">
              <a:extLst>
                <a:ext uri="{FF2B5EF4-FFF2-40B4-BE49-F238E27FC236}">
                  <a16:creationId xmlns:a16="http://schemas.microsoft.com/office/drawing/2014/main" id="{63934CF6-204A-0B66-6DDA-6467D78E2F88}"/>
                </a:ext>
              </a:extLst>
            </p:cNvPr>
            <p:cNvGrpSpPr/>
            <p:nvPr/>
          </p:nvGrpSpPr>
          <p:grpSpPr>
            <a:xfrm>
              <a:off x="732114" y="3145450"/>
              <a:ext cx="4855488" cy="3203684"/>
              <a:chOff x="5831793" y="482124"/>
              <a:chExt cx="3642527" cy="2402823"/>
            </a:xfrm>
          </p:grpSpPr>
          <p:pic>
            <p:nvPicPr>
              <p:cNvPr id="9" name="Google Shape;349;p33">
                <a:extLst>
                  <a:ext uri="{FF2B5EF4-FFF2-40B4-BE49-F238E27FC236}">
                    <a16:creationId xmlns:a16="http://schemas.microsoft.com/office/drawing/2014/main" id="{04E90DA8-FC88-E30A-D423-BC8DC26FF03B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831793" y="482124"/>
                <a:ext cx="3642527" cy="24028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350;p33">
                <a:extLst>
                  <a:ext uri="{FF2B5EF4-FFF2-40B4-BE49-F238E27FC236}">
                    <a16:creationId xmlns:a16="http://schemas.microsoft.com/office/drawing/2014/main" id="{3C6A34D1-6E07-BFD7-0395-3B0F7ACE9CC5}"/>
                  </a:ext>
                </a:extLst>
              </p:cNvPr>
              <p:cNvSpPr txBox="1"/>
              <p:nvPr/>
            </p:nvSpPr>
            <p:spPr>
              <a:xfrm>
                <a:off x="7341393" y="1179371"/>
                <a:ext cx="525000" cy="2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/>
                <a:r>
                  <a:rPr lang="cs-CZ" sz="1500" b="1" dirty="0">
                    <a:solidFill>
                      <a:schemeClr val="dk2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MIC</a:t>
                </a:r>
                <a:endParaRPr sz="1500" b="1" dirty="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" name="Google Shape;351;p33">
                <a:extLst>
                  <a:ext uri="{FF2B5EF4-FFF2-40B4-BE49-F238E27FC236}">
                    <a16:creationId xmlns:a16="http://schemas.microsoft.com/office/drawing/2014/main" id="{CA25F7EA-C45F-A190-AF2F-CCEC9E0675C7}"/>
                  </a:ext>
                </a:extLst>
              </p:cNvPr>
              <p:cNvSpPr txBox="1"/>
              <p:nvPr/>
            </p:nvSpPr>
            <p:spPr>
              <a:xfrm>
                <a:off x="7500093" y="737800"/>
                <a:ext cx="732600" cy="2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/>
                <a:r>
                  <a:rPr lang="cs-CZ" sz="1500" b="1" dirty="0">
                    <a:solidFill>
                      <a:schemeClr val="dk2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non-MIC</a:t>
                </a:r>
                <a:endParaRPr sz="1500" b="1" dirty="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pic>
          <p:nvPicPr>
            <p:cNvPr id="7" name="Google Shape;353;p33">
              <a:extLst>
                <a:ext uri="{FF2B5EF4-FFF2-40B4-BE49-F238E27FC236}">
                  <a16:creationId xmlns:a16="http://schemas.microsoft.com/office/drawing/2014/main" id="{E49A4086-2A85-30F3-6C3E-2EFD44DD26D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3310" r="-3310"/>
            <a:stretch/>
          </p:blipFill>
          <p:spPr>
            <a:xfrm>
              <a:off x="1417918" y="2406653"/>
              <a:ext cx="1417946" cy="536234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8" name="Google Shape;354;p33">
              <a:extLst>
                <a:ext uri="{FF2B5EF4-FFF2-40B4-BE49-F238E27FC236}">
                  <a16:creationId xmlns:a16="http://schemas.microsoft.com/office/drawing/2014/main" id="{97ECDFFD-09D6-B9CA-1EA1-B46CE8FDEB74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6200000">
              <a:off x="4133818" y="1947506"/>
              <a:ext cx="569325" cy="1462744"/>
            </a:xfrm>
            <a:prstGeom prst="rect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56F52D2-3DEC-044F-49BA-19D05332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66A0C-91FE-66EB-BE89-956B70C43D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Magnetics Data Acquisition Electronics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84988-CF42-312D-5F05-D451264095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6558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287;p40">
            <a:extLst>
              <a:ext uri="{FF2B5EF4-FFF2-40B4-BE49-F238E27FC236}">
                <a16:creationId xmlns:a16="http://schemas.microsoft.com/office/drawing/2014/main" id="{1D8000C9-F270-6E9E-8CEE-6D72C8BBB4B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81243" y="945880"/>
            <a:ext cx="4088813" cy="40888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BDAA0C-C255-FE77-6FE9-851299EB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Magnetic diagnostic – integration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C431-1139-8D4F-A001-AC3A6C96A7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042" name="Google Shape;283;p40">
            <a:extLst>
              <a:ext uri="{FF2B5EF4-FFF2-40B4-BE49-F238E27FC236}">
                <a16:creationId xmlns:a16="http://schemas.microsoft.com/office/drawing/2014/main" id="{F37919E6-DD05-2816-F9C2-76BE1AF20036}"/>
              </a:ext>
            </a:extLst>
          </p:cNvPr>
          <p:cNvSpPr txBox="1"/>
          <p:nvPr/>
        </p:nvSpPr>
        <p:spPr>
          <a:xfrm>
            <a:off x="838199" y="3717989"/>
            <a:ext cx="6032709" cy="2470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chemeClr val="accent2"/>
                </a:solidFill>
              </a:rPr>
              <a:t>Non-inductive</a:t>
            </a:r>
            <a:r>
              <a:rPr lang="pt-PT" sz="2000" dirty="0"/>
              <a:t> magnetic sensors:</a:t>
            </a:r>
            <a:endParaRPr lang="pt-PT" sz="2000" dirty="0">
              <a:solidFill>
                <a:schemeClr val="tx2"/>
              </a:solidFill>
            </a:endParaRPr>
          </a:p>
          <a:p>
            <a:pPr lvl="0">
              <a:lnSpc>
                <a:spcPct val="110000"/>
              </a:lnSpc>
              <a:spcBef>
                <a:spcPts val="750"/>
              </a:spcBef>
            </a:pPr>
            <a:r>
              <a:rPr lang="pt-PT" sz="2000" dirty="0">
                <a:solidFill>
                  <a:schemeClr val="dk1"/>
                </a:solidFill>
              </a:rPr>
              <a:t>Current shunts  </a:t>
            </a:r>
            <a:r>
              <a:rPr lang="pt-PT" sz="2000" dirty="0">
                <a:solidFill>
                  <a:schemeClr val="tx2"/>
                </a:solidFill>
              </a:rPr>
              <a:t>➡</a:t>
            </a:r>
            <a:r>
              <a:rPr lang="pt-PT" sz="2000" dirty="0">
                <a:solidFill>
                  <a:schemeClr val="dk1"/>
                </a:solidFill>
              </a:rPr>
              <a:t> Currents in passive structures</a:t>
            </a:r>
            <a:br>
              <a:rPr lang="pt-PT" sz="2000" dirty="0">
                <a:solidFill>
                  <a:schemeClr val="dk1"/>
                </a:solidFill>
              </a:rPr>
            </a:br>
            <a:r>
              <a:rPr lang="pt-PT" sz="2000" dirty="0">
                <a:solidFill>
                  <a:schemeClr val="dk1"/>
                </a:solidFill>
              </a:rPr>
              <a:t>Hall probes	</a:t>
            </a:r>
            <a:r>
              <a:rPr lang="pt-PT" sz="2000" dirty="0">
                <a:solidFill>
                  <a:schemeClr val="tx2"/>
                </a:solidFill>
              </a:rPr>
              <a:t>➡</a:t>
            </a:r>
            <a:r>
              <a:rPr lang="pt-PT" sz="2000" dirty="0">
                <a:solidFill>
                  <a:schemeClr val="dk1"/>
                </a:solidFill>
              </a:rPr>
              <a:t> Local </a:t>
            </a:r>
            <a:r>
              <a:rPr lang="pt-PT" sz="2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</a:t>
            </a:r>
            <a:br>
              <a:rPr lang="pt-PT" sz="2000" dirty="0">
                <a:solidFill>
                  <a:schemeClr val="dk1"/>
                </a:solidFill>
              </a:rPr>
            </a:br>
            <a:r>
              <a:rPr lang="pt-PT" sz="2000" dirty="0">
                <a:solidFill>
                  <a:schemeClr val="dk1"/>
                </a:solidFill>
              </a:rPr>
              <a:t>FOCS</a:t>
            </a:r>
            <a:r>
              <a:rPr lang="pt-PT" sz="2000" baseline="30000" dirty="0">
                <a:solidFill>
                  <a:schemeClr val="dk1"/>
                </a:solidFill>
              </a:rPr>
              <a:t>1</a:t>
            </a:r>
            <a:r>
              <a:rPr lang="pt-PT" sz="2000" dirty="0">
                <a:solidFill>
                  <a:schemeClr val="dk1"/>
                </a:solidFill>
              </a:rPr>
              <a:t>		</a:t>
            </a:r>
            <a:r>
              <a:rPr lang="pt-PT" sz="2000" dirty="0">
                <a:solidFill>
                  <a:schemeClr val="tx2"/>
                </a:solidFill>
              </a:rPr>
              <a:t>➡</a:t>
            </a:r>
            <a:r>
              <a:rPr lang="pt-PT" sz="2000" dirty="0">
                <a:solidFill>
                  <a:schemeClr val="dk1"/>
                </a:solidFill>
              </a:rPr>
              <a:t> Plasma current (</a:t>
            </a:r>
            <a:r>
              <a:rPr lang="pt-PT" sz="2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Ip</a:t>
            </a:r>
            <a:r>
              <a:rPr lang="pt-PT" sz="2000" dirty="0">
                <a:solidFill>
                  <a:schemeClr val="dk1"/>
                </a:solidFill>
              </a:rPr>
              <a:t>)</a:t>
            </a:r>
            <a:br>
              <a:rPr lang="pt-PT" sz="2000" dirty="0">
                <a:solidFill>
                  <a:schemeClr val="dk1"/>
                </a:solidFill>
              </a:rPr>
            </a:br>
            <a:r>
              <a:rPr lang="pt-PT" sz="2000" dirty="0">
                <a:solidFill>
                  <a:schemeClr val="dk1"/>
                </a:solidFill>
              </a:rPr>
              <a:t>MSE</a:t>
            </a:r>
            <a:r>
              <a:rPr lang="pt-PT" sz="2000" baseline="30000" dirty="0">
                <a:solidFill>
                  <a:schemeClr val="dk1"/>
                </a:solidFill>
              </a:rPr>
              <a:t>2</a:t>
            </a:r>
            <a:r>
              <a:rPr lang="pt-PT" sz="2000" dirty="0">
                <a:solidFill>
                  <a:schemeClr val="dk1"/>
                </a:solidFill>
              </a:rPr>
              <a:t>		</a:t>
            </a:r>
            <a:r>
              <a:rPr lang="pt-PT" sz="2000" dirty="0">
                <a:solidFill>
                  <a:schemeClr val="tx2"/>
                </a:solidFill>
              </a:rPr>
              <a:t>➡</a:t>
            </a:r>
            <a:r>
              <a:rPr lang="pt-PT" sz="2000" dirty="0">
                <a:solidFill>
                  <a:schemeClr val="dk1"/>
                </a:solidFill>
              </a:rPr>
              <a:t> </a:t>
            </a:r>
            <a:r>
              <a:rPr lang="pt-PT" sz="2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 </a:t>
            </a:r>
            <a:r>
              <a:rPr lang="pt-PT" sz="2000" dirty="0">
                <a:solidFill>
                  <a:schemeClr val="dk1"/>
                </a:solidFill>
              </a:rPr>
              <a:t>pitch (</a:t>
            </a:r>
            <a:r>
              <a:rPr lang="pt-PT" sz="2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q(r)</a:t>
            </a:r>
            <a:r>
              <a:rPr lang="pt-PT" sz="2000" dirty="0">
                <a:solidFill>
                  <a:schemeClr val="dk1"/>
                </a:solidFill>
              </a:rPr>
              <a:t>)</a:t>
            </a:r>
            <a:br>
              <a:rPr lang="pt-PT" sz="1200" dirty="0">
                <a:solidFill>
                  <a:schemeClr val="dk1"/>
                </a:solidFill>
              </a:rPr>
            </a:br>
            <a:r>
              <a:rPr lang="pt-PT" sz="1400" baseline="30000" dirty="0">
                <a:solidFill>
                  <a:schemeClr val="dk1"/>
                </a:solidFill>
              </a:rPr>
              <a:t>1 </a:t>
            </a:r>
            <a:r>
              <a:rPr lang="pt-PT" sz="1400" dirty="0">
                <a:solidFill>
                  <a:schemeClr val="dk1"/>
                </a:solidFill>
              </a:rPr>
              <a:t>Fiber Optic Current Sensor</a:t>
            </a:r>
            <a:br>
              <a:rPr lang="pt-PT" sz="1400" dirty="0">
                <a:solidFill>
                  <a:schemeClr val="dk1"/>
                </a:solidFill>
              </a:rPr>
            </a:br>
            <a:r>
              <a:rPr lang="pt-PT" sz="1400" baseline="30000" dirty="0">
                <a:solidFill>
                  <a:schemeClr val="dk1"/>
                </a:solidFill>
              </a:rPr>
              <a:t>2 </a:t>
            </a:r>
            <a:r>
              <a:rPr lang="pt-PT" sz="1400" dirty="0">
                <a:solidFill>
                  <a:schemeClr val="dk1"/>
                </a:solidFill>
              </a:rPr>
              <a:t>Motional Stark Effect</a:t>
            </a: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4" name="Google Shape;294;p40">
            <a:extLst>
              <a:ext uri="{FF2B5EF4-FFF2-40B4-BE49-F238E27FC236}">
                <a16:creationId xmlns:a16="http://schemas.microsoft.com/office/drawing/2014/main" id="{4ED2437F-BA0B-ECFC-CED2-E0F1D1E8C62C}"/>
              </a:ext>
            </a:extLst>
          </p:cNvPr>
          <p:cNvSpPr txBox="1"/>
          <p:nvPr/>
        </p:nvSpPr>
        <p:spPr>
          <a:xfrm>
            <a:off x="1555608" y="2429690"/>
            <a:ext cx="3555152" cy="819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PT" sz="2000" dirty="0">
                <a:solidFill>
                  <a:schemeClr val="bg1"/>
                </a:solidFill>
              </a:rPr>
              <a:t>It is extremely important to minimize integration drift!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16" name="Google Shape;189;p27">
            <a:extLst>
              <a:ext uri="{FF2B5EF4-FFF2-40B4-BE49-F238E27FC236}">
                <a16:creationId xmlns:a16="http://schemas.microsoft.com/office/drawing/2014/main" id="{9092C71A-CEF2-898E-577C-F1BD77247159}"/>
              </a:ext>
            </a:extLst>
          </p:cNvPr>
          <p:cNvSpPr txBox="1"/>
          <p:nvPr/>
        </p:nvSpPr>
        <p:spPr>
          <a:xfrm>
            <a:off x="1555607" y="3249686"/>
            <a:ext cx="3555151" cy="364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cs-CZ" sz="2000" dirty="0">
                <a:solidFill>
                  <a:srgbClr val="FFFFFF"/>
                </a:solidFill>
              </a:rPr>
              <a:t>… or avoid it completely.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964696D-C910-791F-A868-ADF5DC01B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6264"/>
            <a:ext cx="6451600" cy="1611061"/>
          </a:xfrm>
        </p:spPr>
        <p:txBody>
          <a:bodyPr/>
          <a:lstStyle/>
          <a:p>
            <a:pPr marL="0" indent="0">
              <a:buNone/>
            </a:pPr>
            <a:r>
              <a:rPr lang="en-AU" b="1" dirty="0">
                <a:solidFill>
                  <a:schemeClr val="tx2"/>
                </a:solidFill>
              </a:rPr>
              <a:t>Inductive sensors require integration</a:t>
            </a:r>
          </a:p>
          <a:p>
            <a:r>
              <a:rPr lang="en-AU" dirty="0"/>
              <a:t>Offline this is a simple process</a:t>
            </a:r>
          </a:p>
          <a:p>
            <a:r>
              <a:rPr lang="en-AU" dirty="0"/>
              <a:t>Online it requires dedicated electronics</a:t>
            </a:r>
          </a:p>
        </p:txBody>
      </p:sp>
      <p:pic>
        <p:nvPicPr>
          <p:cNvPr id="20" name="Google Shape;288;p40">
            <a:extLst>
              <a:ext uri="{FF2B5EF4-FFF2-40B4-BE49-F238E27FC236}">
                <a16:creationId xmlns:a16="http://schemas.microsoft.com/office/drawing/2014/main" id="{6CA6A49E-12D7-C13F-DAE3-00F9EE6623E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1244" y="945880"/>
            <a:ext cx="4088812" cy="408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89;p40">
            <a:extLst>
              <a:ext uri="{FF2B5EF4-FFF2-40B4-BE49-F238E27FC236}">
                <a16:creationId xmlns:a16="http://schemas.microsoft.com/office/drawing/2014/main" id="{50CFFE58-5982-95D9-0AD1-266611BC1E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1242" y="945880"/>
            <a:ext cx="4088814" cy="4088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90;p40">
            <a:extLst>
              <a:ext uri="{FF2B5EF4-FFF2-40B4-BE49-F238E27FC236}">
                <a16:creationId xmlns:a16="http://schemas.microsoft.com/office/drawing/2014/main" id="{47965396-F9DC-E5E6-4C7F-4508B01A2873}"/>
              </a:ext>
            </a:extLst>
          </p:cNvPr>
          <p:cNvSpPr txBox="1"/>
          <p:nvPr/>
        </p:nvSpPr>
        <p:spPr>
          <a:xfrm>
            <a:off x="7567358" y="1104898"/>
            <a:ext cx="2845985" cy="38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i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y=cos(x)</a:t>
            </a:r>
            <a:endParaRPr i="1"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91;p40">
            <a:extLst>
              <a:ext uri="{FF2B5EF4-FFF2-40B4-BE49-F238E27FC236}">
                <a16:creationId xmlns:a16="http://schemas.microsoft.com/office/drawing/2014/main" id="{DF164017-41F4-D173-DD73-E8C464DACF8E}"/>
              </a:ext>
            </a:extLst>
          </p:cNvPr>
          <p:cNvSpPr txBox="1"/>
          <p:nvPr/>
        </p:nvSpPr>
        <p:spPr>
          <a:xfrm>
            <a:off x="7567358" y="4135200"/>
            <a:ext cx="2845985" cy="38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i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∫</a:t>
            </a:r>
            <a:r>
              <a:rPr lang="pt-PT" sz="900" i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PT" i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lang="pt-PT" sz="900" i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dx</a:t>
            </a:r>
            <a:r>
              <a:rPr lang="pt-PT" i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=sin(x)</a:t>
            </a:r>
            <a:endParaRPr i="1" dirty="0">
              <a:solidFill>
                <a:srgbClr val="00B0F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92;p40">
            <a:extLst>
              <a:ext uri="{FF2B5EF4-FFF2-40B4-BE49-F238E27FC236}">
                <a16:creationId xmlns:a16="http://schemas.microsoft.com/office/drawing/2014/main" id="{9C4F2C3B-D8A9-DC39-8D65-253CC9F2E65B}"/>
              </a:ext>
            </a:extLst>
          </p:cNvPr>
          <p:cNvSpPr txBox="1"/>
          <p:nvPr/>
        </p:nvSpPr>
        <p:spPr>
          <a:xfrm>
            <a:off x="9494118" y="1124787"/>
            <a:ext cx="1412867" cy="36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+ 0.03</a:t>
            </a:r>
            <a:endParaRPr i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93;p40">
            <a:extLst>
              <a:ext uri="{FF2B5EF4-FFF2-40B4-BE49-F238E27FC236}">
                <a16:creationId xmlns:a16="http://schemas.microsoft.com/office/drawing/2014/main" id="{1B538A51-03F4-CB08-6FD6-7C859423768B}"/>
              </a:ext>
            </a:extLst>
          </p:cNvPr>
          <p:cNvSpPr txBox="1"/>
          <p:nvPr/>
        </p:nvSpPr>
        <p:spPr>
          <a:xfrm>
            <a:off x="9504961" y="4173747"/>
            <a:ext cx="1454762" cy="36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+ 0.03 x</a:t>
            </a:r>
            <a:endParaRPr i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Google Shape;286;p40">
            <a:extLst>
              <a:ext uri="{FF2B5EF4-FFF2-40B4-BE49-F238E27FC236}">
                <a16:creationId xmlns:a16="http://schemas.microsoft.com/office/drawing/2014/main" id="{7BF9FADC-879C-19CE-FF05-6D9B2F58DD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8928" y="1356704"/>
            <a:ext cx="1630871" cy="76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95252-9667-B6B4-F7CE-C31C8012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221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" grpId="0"/>
      <p:bldP spid="14" grpId="0" animBg="1"/>
      <p:bldP spid="16" grpId="0" animBg="1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DAC7F-2F66-3556-6AFD-B2FB6127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Real-time signal integration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5499B-AE0B-64D5-0A2C-A09FF7343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7" name="Google Shape;103;p14">
            <a:extLst>
              <a:ext uri="{FF2B5EF4-FFF2-40B4-BE49-F238E27FC236}">
                <a16:creationId xmlns:a16="http://schemas.microsoft.com/office/drawing/2014/main" id="{3EB12901-2606-25C5-E08F-78C0456FC783}"/>
              </a:ext>
            </a:extLst>
          </p:cNvPr>
          <p:cNvSpPr txBox="1">
            <a:spLocks/>
          </p:cNvSpPr>
          <p:nvPr/>
        </p:nvSpPr>
        <p:spPr>
          <a:xfrm>
            <a:off x="731838" y="1112807"/>
            <a:ext cx="7972215" cy="22429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Clr>
                <a:schemeClr val="dk2"/>
              </a:buClr>
              <a:buSzPts val="1100"/>
              <a:buFont typeface="Arial" panose="020B0604020202020204" pitchFamily="34" charset="0"/>
              <a:buNone/>
            </a:pPr>
            <a:r>
              <a:rPr lang="en-AU" sz="1800" dirty="0"/>
              <a:t>Electronic integrators are typically used for real-time integration of the magnetic signals.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Clr>
                <a:schemeClr val="dk2"/>
              </a:buClr>
              <a:buSzPts val="1100"/>
              <a:buFont typeface="Arial" panose="020B0604020202020204" pitchFamily="34" charset="0"/>
              <a:buNone/>
            </a:pPr>
            <a:r>
              <a:rPr lang="en-AU" sz="1800" dirty="0"/>
              <a:t>These work well for short discharges &lt; 10 s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Clr>
                <a:schemeClr val="dk2"/>
              </a:buClr>
              <a:buSzPts val="1100"/>
              <a:buFont typeface="Arial" panose="020B0604020202020204" pitchFamily="34" charset="0"/>
              <a:buNone/>
            </a:pPr>
            <a:r>
              <a:rPr lang="en-AU" sz="1800" dirty="0"/>
              <a:t>For longer discharges, this configuration requires precision electronics, complex and frequent calibration procedures.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Clr>
                <a:schemeClr val="dk2"/>
              </a:buClr>
              <a:buSzPts val="1100"/>
              <a:buFont typeface="Arial" panose="020B0604020202020204" pitchFamily="34" charset="0"/>
              <a:buNone/>
            </a:pPr>
            <a:r>
              <a:rPr lang="en-AU" sz="1800" dirty="0"/>
              <a:t>Adjustments to hundreds of integrators for peak performance!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D3950C-E283-7127-7F50-24E8591AB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597" y="988128"/>
            <a:ext cx="3133078" cy="17735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CE739BE-90E8-B3D0-48A2-F4E2D60B4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292" y="2692608"/>
            <a:ext cx="2419688" cy="762106"/>
          </a:xfrm>
          <a:prstGeom prst="rect">
            <a:avLst/>
          </a:prstGeom>
        </p:spPr>
      </p:pic>
      <p:sp>
        <p:nvSpPr>
          <p:cNvPr id="56" name="Google Shape;103;p14">
            <a:extLst>
              <a:ext uri="{FF2B5EF4-FFF2-40B4-BE49-F238E27FC236}">
                <a16:creationId xmlns:a16="http://schemas.microsoft.com/office/drawing/2014/main" id="{A49F5CD8-7593-E468-3C42-2A850466A6BC}"/>
              </a:ext>
            </a:extLst>
          </p:cNvPr>
          <p:cNvSpPr txBox="1">
            <a:spLocks/>
          </p:cNvSpPr>
          <p:nvPr/>
        </p:nvSpPr>
        <p:spPr>
          <a:xfrm>
            <a:off x="6095999" y="3840912"/>
            <a:ext cx="5400675" cy="21258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Clr>
                <a:schemeClr val="dk2"/>
              </a:buClr>
              <a:buSzPts val="1100"/>
              <a:buFont typeface="Arial" panose="020B0604020202020204" pitchFamily="34" charset="0"/>
              <a:buNone/>
            </a:pPr>
            <a:r>
              <a:rPr lang="en-AU" sz="1800" dirty="0"/>
              <a:t>W7-X, a stellarator, intended to achieve pulses of 100s of seconds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Clr>
                <a:schemeClr val="dk2"/>
              </a:buClr>
              <a:buSzPts val="1100"/>
              <a:buFont typeface="Arial" panose="020B0604020202020204" pitchFamily="34" charset="0"/>
              <a:buNone/>
            </a:pPr>
            <a:r>
              <a:rPr lang="en-AU" sz="1800" dirty="0"/>
              <a:t>Straight-up integration of sampled signal not feasible due to many DC offsets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Clr>
                <a:schemeClr val="dk2"/>
              </a:buClr>
              <a:buSzPts val="1100"/>
              <a:buFont typeface="Arial" panose="020B0604020202020204" pitchFamily="34" charset="0"/>
              <a:buNone/>
            </a:pPr>
            <a:r>
              <a:rPr lang="en-AU" sz="1800" dirty="0"/>
              <a:t>But we can try to cancel them!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61DEB4D-80C6-70BB-F530-F2389D099F90}"/>
              </a:ext>
            </a:extLst>
          </p:cNvPr>
          <p:cNvSpPr txBox="1"/>
          <p:nvPr/>
        </p:nvSpPr>
        <p:spPr>
          <a:xfrm>
            <a:off x="731838" y="347158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chemeClr val="tx2"/>
                </a:solidFill>
              </a:rPr>
              <a:t>Wendelstein</a:t>
            </a:r>
            <a:r>
              <a:rPr lang="en-AU" dirty="0">
                <a:solidFill>
                  <a:schemeClr val="tx2"/>
                </a:solidFill>
              </a:rPr>
              <a:t> 7-X – A digital integration approach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66D2BD9-1814-93F4-F620-94E667A0CD1D}"/>
              </a:ext>
            </a:extLst>
          </p:cNvPr>
          <p:cNvGrpSpPr/>
          <p:nvPr/>
        </p:nvGrpSpPr>
        <p:grpSpPr>
          <a:xfrm>
            <a:off x="838200" y="4126372"/>
            <a:ext cx="4917264" cy="1660551"/>
            <a:chOff x="838200" y="4459747"/>
            <a:chExt cx="4917264" cy="166055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8154DE5-4830-3508-CD5C-46B5B5C2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4459747"/>
              <a:ext cx="4917264" cy="1628340"/>
            </a:xfrm>
            <a:prstGeom prst="rect">
              <a:avLst/>
            </a:prstGeom>
          </p:spPr>
        </p:pic>
        <p:sp>
          <p:nvSpPr>
            <p:cNvPr id="59" name="Google Shape;333;p33">
              <a:extLst>
                <a:ext uri="{FF2B5EF4-FFF2-40B4-BE49-F238E27FC236}">
                  <a16:creationId xmlns:a16="http://schemas.microsoft.com/office/drawing/2014/main" id="{BF673348-F538-5E84-C7C2-7ACFCEB536DF}"/>
                </a:ext>
              </a:extLst>
            </p:cNvPr>
            <p:cNvSpPr txBox="1"/>
            <p:nvPr/>
          </p:nvSpPr>
          <p:spPr>
            <a:xfrm>
              <a:off x="1254126" y="5807588"/>
              <a:ext cx="2106612" cy="312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r>
                <a:rPr lang="en-AU" sz="1000" dirty="0">
                  <a:solidFill>
                    <a:schemeClr val="tx2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A. Werner, Rev. Sci. Inst., 2006</a:t>
              </a:r>
              <a:endParaRPr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5B7DA-E55C-79D0-CBFC-0D196555A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680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DAC7F-2F66-3556-6AFD-B2FB6127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 integration with phase modulation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5499B-AE0B-64D5-0A2C-A09FF7343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7" name="Google Shape;103;p14">
            <a:extLst>
              <a:ext uri="{FF2B5EF4-FFF2-40B4-BE49-F238E27FC236}">
                <a16:creationId xmlns:a16="http://schemas.microsoft.com/office/drawing/2014/main" id="{3EB12901-2606-25C5-E08F-78C0456FC783}"/>
              </a:ext>
            </a:extLst>
          </p:cNvPr>
          <p:cNvSpPr txBox="1">
            <a:spLocks/>
          </p:cNvSpPr>
          <p:nvPr/>
        </p:nvSpPr>
        <p:spPr>
          <a:xfrm>
            <a:off x="731838" y="1112808"/>
            <a:ext cx="7972215" cy="15527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23850">
              <a:spcBef>
                <a:spcPts val="0"/>
              </a:spcBef>
              <a:buSzPts val="1500"/>
              <a:buFont typeface="Arial" panose="020B0604020202020204" pitchFamily="34" charset="0"/>
              <a:buChar char="●"/>
            </a:pPr>
            <a:r>
              <a:rPr lang="en-AU" sz="1800" dirty="0"/>
              <a:t>Periodic inversion of the coil signal before sampling</a:t>
            </a:r>
          </a:p>
          <a:p>
            <a:pPr marL="457200" indent="-323850">
              <a:spcBef>
                <a:spcPts val="0"/>
              </a:spcBef>
              <a:buSzPts val="1500"/>
              <a:buFont typeface="Arial" panose="020B0604020202020204" pitchFamily="34" charset="0"/>
              <a:buChar char="●"/>
            </a:pPr>
            <a:r>
              <a:rPr lang="en-AU" sz="1800" dirty="0"/>
              <a:t>Elimination of the effect of drift inducing DC offsets added </a:t>
            </a:r>
            <a:r>
              <a:rPr lang="en-AU" sz="1800" u="sng" dirty="0"/>
              <a:t>in the electronics chain</a:t>
            </a:r>
          </a:p>
          <a:p>
            <a:pPr marL="457200" indent="-323850">
              <a:spcBef>
                <a:spcPts val="0"/>
              </a:spcBef>
              <a:buSzPts val="1500"/>
              <a:buFont typeface="Arial" panose="020B0604020202020204" pitchFamily="34" charset="0"/>
              <a:buChar char="●"/>
            </a:pPr>
            <a:r>
              <a:rPr lang="en-AU" sz="1800" dirty="0"/>
              <a:t>Enhanced long pulse performance due to low drift</a:t>
            </a:r>
          </a:p>
          <a:p>
            <a:pPr marL="457200" indent="-323850">
              <a:spcBef>
                <a:spcPts val="0"/>
              </a:spcBef>
              <a:buSzPts val="1500"/>
              <a:buFont typeface="Arial" panose="020B0604020202020204" pitchFamily="34" charset="0"/>
              <a:buChar char="●"/>
            </a:pPr>
            <a:r>
              <a:rPr lang="en-AU" sz="1800" dirty="0"/>
              <a:t>Initially proposed for W7-X, adopted by ITER, implemented at ISTTOK, W7-X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Clr>
                <a:schemeClr val="dk2"/>
              </a:buClr>
              <a:buSzPts val="1100"/>
              <a:buFont typeface="Arial" panose="020B0604020202020204" pitchFamily="34" charset="0"/>
              <a:buNone/>
            </a:pPr>
            <a:endParaRPr lang="en-AU" sz="1800" dirty="0"/>
          </a:p>
        </p:txBody>
      </p:sp>
      <p:grpSp>
        <p:nvGrpSpPr>
          <p:cNvPr id="8" name="Google Shape;104;p14">
            <a:extLst>
              <a:ext uri="{FF2B5EF4-FFF2-40B4-BE49-F238E27FC236}">
                <a16:creationId xmlns:a16="http://schemas.microsoft.com/office/drawing/2014/main" id="{A8C72FC4-6CDE-07A0-6A79-C73ECCCB38B5}"/>
              </a:ext>
            </a:extLst>
          </p:cNvPr>
          <p:cNvGrpSpPr/>
          <p:nvPr/>
        </p:nvGrpSpPr>
        <p:grpSpPr>
          <a:xfrm>
            <a:off x="8700325" y="1006955"/>
            <a:ext cx="2796350" cy="3761050"/>
            <a:chOff x="5947675" y="871550"/>
            <a:chExt cx="2796350" cy="3761050"/>
          </a:xfrm>
        </p:grpSpPr>
        <p:pic>
          <p:nvPicPr>
            <p:cNvPr id="9" name="Google Shape;105;p14">
              <a:extLst>
                <a:ext uri="{FF2B5EF4-FFF2-40B4-BE49-F238E27FC236}">
                  <a16:creationId xmlns:a16="http://schemas.microsoft.com/office/drawing/2014/main" id="{79252BBE-95C2-A762-85E6-D6B96C34289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2031" t="2547" r="7543" b="6477"/>
            <a:stretch/>
          </p:blipFill>
          <p:spPr>
            <a:xfrm>
              <a:off x="6124575" y="889275"/>
              <a:ext cx="2619375" cy="3743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06;p14">
              <a:extLst>
                <a:ext uri="{FF2B5EF4-FFF2-40B4-BE49-F238E27FC236}">
                  <a16:creationId xmlns:a16="http://schemas.microsoft.com/office/drawing/2014/main" id="{CDEE1A5B-4847-85CB-265E-8FA3127BA3CA}"/>
                </a:ext>
              </a:extLst>
            </p:cNvPr>
            <p:cNvSpPr/>
            <p:nvPr/>
          </p:nvSpPr>
          <p:spPr>
            <a:xfrm>
              <a:off x="7286625" y="990600"/>
              <a:ext cx="276300" cy="348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7;p14">
              <a:extLst>
                <a:ext uri="{FF2B5EF4-FFF2-40B4-BE49-F238E27FC236}">
                  <a16:creationId xmlns:a16="http://schemas.microsoft.com/office/drawing/2014/main" id="{4B1BFFD5-8779-C1E3-881F-C56358B01456}"/>
                </a:ext>
              </a:extLst>
            </p:cNvPr>
            <p:cNvSpPr txBox="1"/>
            <p:nvPr/>
          </p:nvSpPr>
          <p:spPr>
            <a:xfrm>
              <a:off x="6044700" y="871550"/>
              <a:ext cx="1332000" cy="19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cs-CZ" sz="12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A: Input signal</a:t>
              </a:r>
              <a:endPara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" name="Google Shape;108;p14">
              <a:extLst>
                <a:ext uri="{FF2B5EF4-FFF2-40B4-BE49-F238E27FC236}">
                  <a16:creationId xmlns:a16="http://schemas.microsoft.com/office/drawing/2014/main" id="{8A4AC1BA-E4AF-7386-B30E-9656AE681FCE}"/>
                </a:ext>
              </a:extLst>
            </p:cNvPr>
            <p:cNvSpPr txBox="1"/>
            <p:nvPr/>
          </p:nvSpPr>
          <p:spPr>
            <a:xfrm>
              <a:off x="7591600" y="871550"/>
              <a:ext cx="1080900" cy="19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cs-CZ" sz="12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B: Chopper</a:t>
              </a:r>
              <a:endPara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" name="Google Shape;109;p14">
              <a:extLst>
                <a:ext uri="{FF2B5EF4-FFF2-40B4-BE49-F238E27FC236}">
                  <a16:creationId xmlns:a16="http://schemas.microsoft.com/office/drawing/2014/main" id="{9F241C7C-B6CE-43DC-C503-E5A8D4227615}"/>
                </a:ext>
              </a:extLst>
            </p:cNvPr>
            <p:cNvSpPr txBox="1"/>
            <p:nvPr/>
          </p:nvSpPr>
          <p:spPr>
            <a:xfrm>
              <a:off x="6129350" y="2124075"/>
              <a:ext cx="1128600" cy="19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cs-CZ" sz="12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C: Sampled</a:t>
              </a:r>
              <a:endPara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" name="Google Shape;110;p14">
              <a:extLst>
                <a:ext uri="{FF2B5EF4-FFF2-40B4-BE49-F238E27FC236}">
                  <a16:creationId xmlns:a16="http://schemas.microsoft.com/office/drawing/2014/main" id="{7E432169-99A3-B471-30E8-6AE6D2C39129}"/>
                </a:ext>
              </a:extLst>
            </p:cNvPr>
            <p:cNvSpPr txBox="1"/>
            <p:nvPr/>
          </p:nvSpPr>
          <p:spPr>
            <a:xfrm>
              <a:off x="7567750" y="2124075"/>
              <a:ext cx="1128600" cy="19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cs-CZ" sz="12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D: DC offset</a:t>
              </a:r>
              <a:endPara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" name="Google Shape;111;p14">
              <a:extLst>
                <a:ext uri="{FF2B5EF4-FFF2-40B4-BE49-F238E27FC236}">
                  <a16:creationId xmlns:a16="http://schemas.microsoft.com/office/drawing/2014/main" id="{68539418-0EB3-70F5-E69B-758D9917ADD4}"/>
                </a:ext>
              </a:extLst>
            </p:cNvPr>
            <p:cNvSpPr txBox="1"/>
            <p:nvPr/>
          </p:nvSpPr>
          <p:spPr>
            <a:xfrm>
              <a:off x="5947675" y="3352800"/>
              <a:ext cx="1484400" cy="19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cs-CZ" sz="12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E: Demodulated</a:t>
              </a:r>
              <a:endPara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Google Shape;112;p14">
              <a:extLst>
                <a:ext uri="{FF2B5EF4-FFF2-40B4-BE49-F238E27FC236}">
                  <a16:creationId xmlns:a16="http://schemas.microsoft.com/office/drawing/2014/main" id="{DD112E6D-F53D-9CED-DD5F-E2E3EA46A9CD}"/>
                </a:ext>
              </a:extLst>
            </p:cNvPr>
            <p:cNvSpPr txBox="1"/>
            <p:nvPr/>
          </p:nvSpPr>
          <p:spPr>
            <a:xfrm>
              <a:off x="7459425" y="3352800"/>
              <a:ext cx="1284600" cy="190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cs-CZ" sz="12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F: Integrated</a:t>
              </a:r>
              <a:endPara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7" name="Google Shape;113;p14">
            <a:extLst>
              <a:ext uri="{FF2B5EF4-FFF2-40B4-BE49-F238E27FC236}">
                <a16:creationId xmlns:a16="http://schemas.microsoft.com/office/drawing/2014/main" id="{02FC67A4-3C4E-6314-77BC-B8B7B96A8DF9}"/>
              </a:ext>
            </a:extLst>
          </p:cNvPr>
          <p:cNvGrpSpPr/>
          <p:nvPr/>
        </p:nvGrpSpPr>
        <p:grpSpPr>
          <a:xfrm>
            <a:off x="5305555" y="5022924"/>
            <a:ext cx="6042926" cy="1097232"/>
            <a:chOff x="0" y="3557397"/>
            <a:chExt cx="6042926" cy="1097232"/>
          </a:xfrm>
        </p:grpSpPr>
        <p:grpSp>
          <p:nvGrpSpPr>
            <p:cNvPr id="18" name="Google Shape;114;p14">
              <a:extLst>
                <a:ext uri="{FF2B5EF4-FFF2-40B4-BE49-F238E27FC236}">
                  <a16:creationId xmlns:a16="http://schemas.microsoft.com/office/drawing/2014/main" id="{B2DE792C-1EA9-ED3D-1032-59EDFEBDA194}"/>
                </a:ext>
              </a:extLst>
            </p:cNvPr>
            <p:cNvGrpSpPr/>
            <p:nvPr/>
          </p:nvGrpSpPr>
          <p:grpSpPr>
            <a:xfrm>
              <a:off x="0" y="3557397"/>
              <a:ext cx="5437327" cy="1097232"/>
              <a:chOff x="28800" y="1047002"/>
              <a:chExt cx="8000775" cy="1614527"/>
            </a:xfrm>
          </p:grpSpPr>
          <p:grpSp>
            <p:nvGrpSpPr>
              <p:cNvPr id="21" name="Google Shape;115;p14">
                <a:extLst>
                  <a:ext uri="{FF2B5EF4-FFF2-40B4-BE49-F238E27FC236}">
                    <a16:creationId xmlns:a16="http://schemas.microsoft.com/office/drawing/2014/main" id="{AB6E0696-7D01-DE29-4442-265FFA608E5A}"/>
                  </a:ext>
                </a:extLst>
              </p:cNvPr>
              <p:cNvGrpSpPr/>
              <p:nvPr/>
            </p:nvGrpSpPr>
            <p:grpSpPr>
              <a:xfrm>
                <a:off x="415200" y="1418225"/>
                <a:ext cx="7614375" cy="1028700"/>
                <a:chOff x="415200" y="1418225"/>
                <a:chExt cx="7614375" cy="1028700"/>
              </a:xfrm>
            </p:grpSpPr>
            <p:sp>
              <p:nvSpPr>
                <p:cNvPr id="29" name="Google Shape;116;p14">
                  <a:extLst>
                    <a:ext uri="{FF2B5EF4-FFF2-40B4-BE49-F238E27FC236}">
                      <a16:creationId xmlns:a16="http://schemas.microsoft.com/office/drawing/2014/main" id="{4D74DEB3-FBC2-D5AD-BC76-1D16280329A2}"/>
                    </a:ext>
                  </a:extLst>
                </p:cNvPr>
                <p:cNvSpPr/>
                <p:nvPr/>
              </p:nvSpPr>
              <p:spPr>
                <a:xfrm>
                  <a:off x="415200" y="1593675"/>
                  <a:ext cx="187800" cy="2382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E06666"/>
                </a:solidFill>
                <a:ln w="9525" cap="flat" cmpd="sng">
                  <a:solidFill>
                    <a:srgbClr val="1F497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6000" tIns="91425" rIns="91425" bIns="91425" anchor="ctr" anchorCtr="0">
                  <a:noAutofit/>
                </a:bodyPr>
                <a:lstStyle/>
                <a:p>
                  <a:endParaRPr sz="1000"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grpSp>
              <p:nvGrpSpPr>
                <p:cNvPr id="30" name="Google Shape;117;p14">
                  <a:extLst>
                    <a:ext uri="{FF2B5EF4-FFF2-40B4-BE49-F238E27FC236}">
                      <a16:creationId xmlns:a16="http://schemas.microsoft.com/office/drawing/2014/main" id="{06002385-9FAC-E398-0F58-6A3EB2622CAB}"/>
                    </a:ext>
                  </a:extLst>
                </p:cNvPr>
                <p:cNvGrpSpPr/>
                <p:nvPr/>
              </p:nvGrpSpPr>
              <p:grpSpPr>
                <a:xfrm>
                  <a:off x="631575" y="1418225"/>
                  <a:ext cx="3879100" cy="1028700"/>
                  <a:chOff x="260100" y="1504925"/>
                  <a:chExt cx="3879100" cy="1028700"/>
                </a:xfrm>
              </p:grpSpPr>
              <p:sp>
                <p:nvSpPr>
                  <p:cNvPr id="42" name="Google Shape;118;p14">
                    <a:extLst>
                      <a:ext uri="{FF2B5EF4-FFF2-40B4-BE49-F238E27FC236}">
                        <a16:creationId xmlns:a16="http://schemas.microsoft.com/office/drawing/2014/main" id="{67DCCB8D-6D58-29AE-5565-DCEF5C6BA64A}"/>
                      </a:ext>
                    </a:extLst>
                  </p:cNvPr>
                  <p:cNvSpPr/>
                  <p:nvPr/>
                </p:nvSpPr>
                <p:spPr>
                  <a:xfrm>
                    <a:off x="260100" y="1504925"/>
                    <a:ext cx="3879000" cy="1028700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F4CCCC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b" anchorCtr="0">
                    <a:noAutofit/>
                  </a:bodyPr>
                  <a:lstStyle/>
                  <a:p>
                    <a:r>
                      <a:rPr lang="cs-CZ" sz="1000"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ADC module</a:t>
                    </a:r>
                    <a:endParaRPr sz="10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43" name="Google Shape;119;p14">
                    <a:extLst>
                      <a:ext uri="{FF2B5EF4-FFF2-40B4-BE49-F238E27FC236}">
                        <a16:creationId xmlns:a16="http://schemas.microsoft.com/office/drawing/2014/main" id="{8DCB89D2-9DAF-D0E8-7DAB-B0CAE829B6D0}"/>
                      </a:ext>
                    </a:extLst>
                  </p:cNvPr>
                  <p:cNvSpPr/>
                  <p:nvPr/>
                </p:nvSpPr>
                <p:spPr>
                  <a:xfrm>
                    <a:off x="260125" y="1504925"/>
                    <a:ext cx="783000" cy="503400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F4CCCC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r>
                      <a:rPr lang="cs-CZ" sz="600"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Input filter</a:t>
                    </a:r>
                    <a:endParaRPr sz="6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44" name="Google Shape;120;p14">
                    <a:extLst>
                      <a:ext uri="{FF2B5EF4-FFF2-40B4-BE49-F238E27FC236}">
                        <a16:creationId xmlns:a16="http://schemas.microsoft.com/office/drawing/2014/main" id="{547FBE3D-42AD-604B-DD13-E16152A963F1}"/>
                      </a:ext>
                    </a:extLst>
                  </p:cNvPr>
                  <p:cNvSpPr/>
                  <p:nvPr/>
                </p:nvSpPr>
                <p:spPr>
                  <a:xfrm>
                    <a:off x="3356200" y="1504925"/>
                    <a:ext cx="783000" cy="503400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F4CCCC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r>
                      <a:rPr lang="cs-CZ" sz="600"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ADC</a:t>
                    </a:r>
                    <a:endParaRPr sz="6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45" name="Google Shape;121;p14">
                    <a:extLst>
                      <a:ext uri="{FF2B5EF4-FFF2-40B4-BE49-F238E27FC236}">
                        <a16:creationId xmlns:a16="http://schemas.microsoft.com/office/drawing/2014/main" id="{8E14A836-1F08-8C23-E1FE-1A7B0D36EA6E}"/>
                      </a:ext>
                    </a:extLst>
                  </p:cNvPr>
                  <p:cNvSpPr/>
                  <p:nvPr/>
                </p:nvSpPr>
                <p:spPr>
                  <a:xfrm>
                    <a:off x="2201563" y="1504925"/>
                    <a:ext cx="966900" cy="503400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F4CCCC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r>
                      <a:rPr lang="cs-CZ" sz="600"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Signal conditioning</a:t>
                    </a:r>
                    <a:endParaRPr sz="6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46" name="Google Shape;122;p14">
                    <a:extLst>
                      <a:ext uri="{FF2B5EF4-FFF2-40B4-BE49-F238E27FC236}">
                        <a16:creationId xmlns:a16="http://schemas.microsoft.com/office/drawing/2014/main" id="{85635EEA-C5DA-EF60-99FC-F721C7CBD032}"/>
                      </a:ext>
                    </a:extLst>
                  </p:cNvPr>
                  <p:cNvSpPr/>
                  <p:nvPr/>
                </p:nvSpPr>
                <p:spPr>
                  <a:xfrm>
                    <a:off x="1230838" y="1504925"/>
                    <a:ext cx="783000" cy="503400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F4CCCC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r>
                      <a:rPr lang="cs-CZ" sz="600"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Chopper</a:t>
                    </a:r>
                    <a:endParaRPr sz="6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47" name="Google Shape;123;p14">
                    <a:extLst>
                      <a:ext uri="{FF2B5EF4-FFF2-40B4-BE49-F238E27FC236}">
                        <a16:creationId xmlns:a16="http://schemas.microsoft.com/office/drawing/2014/main" id="{E2701C28-AF4F-C224-462B-EE64BCB3D2AC}"/>
                      </a:ext>
                    </a:extLst>
                  </p:cNvPr>
                  <p:cNvSpPr/>
                  <p:nvPr/>
                </p:nvSpPr>
                <p:spPr>
                  <a:xfrm>
                    <a:off x="1043125" y="1637525"/>
                    <a:ext cx="187800" cy="23820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E06666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endParaRPr sz="10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48" name="Google Shape;124;p14">
                    <a:extLst>
                      <a:ext uri="{FF2B5EF4-FFF2-40B4-BE49-F238E27FC236}">
                        <a16:creationId xmlns:a16="http://schemas.microsoft.com/office/drawing/2014/main" id="{86DC9A69-F640-F331-C87F-B2F7C6450B5D}"/>
                      </a:ext>
                    </a:extLst>
                  </p:cNvPr>
                  <p:cNvSpPr/>
                  <p:nvPr/>
                </p:nvSpPr>
                <p:spPr>
                  <a:xfrm>
                    <a:off x="2013850" y="1637525"/>
                    <a:ext cx="187800" cy="23820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E06666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endParaRPr sz="10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49" name="Google Shape;125;p14">
                    <a:extLst>
                      <a:ext uri="{FF2B5EF4-FFF2-40B4-BE49-F238E27FC236}">
                        <a16:creationId xmlns:a16="http://schemas.microsoft.com/office/drawing/2014/main" id="{C83F2B5C-DFB7-F51C-B181-C275A93F572E}"/>
                      </a:ext>
                    </a:extLst>
                  </p:cNvPr>
                  <p:cNvSpPr/>
                  <p:nvPr/>
                </p:nvSpPr>
                <p:spPr>
                  <a:xfrm>
                    <a:off x="3172375" y="1637525"/>
                    <a:ext cx="187800" cy="23820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E06666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endParaRPr sz="10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</p:grpSp>
            <p:sp>
              <p:nvSpPr>
                <p:cNvPr id="31" name="Google Shape;126;p14">
                  <a:extLst>
                    <a:ext uri="{FF2B5EF4-FFF2-40B4-BE49-F238E27FC236}">
                      <a16:creationId xmlns:a16="http://schemas.microsoft.com/office/drawing/2014/main" id="{BD373FCD-3D22-439E-965A-C6B46FD6A139}"/>
                    </a:ext>
                  </a:extLst>
                </p:cNvPr>
                <p:cNvSpPr/>
                <p:nvPr/>
              </p:nvSpPr>
              <p:spPr>
                <a:xfrm>
                  <a:off x="4510675" y="1550825"/>
                  <a:ext cx="187800" cy="2382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6AA84F"/>
                </a:solidFill>
                <a:ln w="9525" cap="flat" cmpd="sng">
                  <a:solidFill>
                    <a:srgbClr val="1F497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6000" tIns="91425" rIns="91425" bIns="91425" anchor="ctr" anchorCtr="0">
                  <a:noAutofit/>
                </a:bodyPr>
                <a:lstStyle/>
                <a:p>
                  <a:endParaRPr sz="1000"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grpSp>
              <p:nvGrpSpPr>
                <p:cNvPr id="32" name="Google Shape;127;p14">
                  <a:extLst>
                    <a:ext uri="{FF2B5EF4-FFF2-40B4-BE49-F238E27FC236}">
                      <a16:creationId xmlns:a16="http://schemas.microsoft.com/office/drawing/2014/main" id="{1EFD4E50-CE57-92AF-D9FA-CFDE6164B570}"/>
                    </a:ext>
                  </a:extLst>
                </p:cNvPr>
                <p:cNvGrpSpPr/>
                <p:nvPr/>
              </p:nvGrpSpPr>
              <p:grpSpPr>
                <a:xfrm>
                  <a:off x="4698475" y="1418225"/>
                  <a:ext cx="3331100" cy="1028700"/>
                  <a:chOff x="4698475" y="1418225"/>
                  <a:chExt cx="3331100" cy="1028700"/>
                </a:xfrm>
              </p:grpSpPr>
              <p:sp>
                <p:nvSpPr>
                  <p:cNvPr id="33" name="Google Shape;128;p14">
                    <a:extLst>
                      <a:ext uri="{FF2B5EF4-FFF2-40B4-BE49-F238E27FC236}">
                        <a16:creationId xmlns:a16="http://schemas.microsoft.com/office/drawing/2014/main" id="{8A5C287D-C750-7B6B-9655-BCCAB174BF81}"/>
                      </a:ext>
                    </a:extLst>
                  </p:cNvPr>
                  <p:cNvSpPr/>
                  <p:nvPr/>
                </p:nvSpPr>
                <p:spPr>
                  <a:xfrm>
                    <a:off x="4698475" y="1418225"/>
                    <a:ext cx="2966400" cy="1028700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D9EAD3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b" anchorCtr="0">
                    <a:noAutofit/>
                  </a:bodyPr>
                  <a:lstStyle/>
                  <a:p>
                    <a:r>
                      <a:rPr lang="cs-CZ" sz="1000"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FPGA</a:t>
                    </a:r>
                    <a:endParaRPr sz="10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34" name="Google Shape;129;p14">
                    <a:extLst>
                      <a:ext uri="{FF2B5EF4-FFF2-40B4-BE49-F238E27FC236}">
                        <a16:creationId xmlns:a16="http://schemas.microsoft.com/office/drawing/2014/main" id="{6ACC132B-2FBA-B210-5B9D-19D30ED6C109}"/>
                      </a:ext>
                    </a:extLst>
                  </p:cNvPr>
                  <p:cNvSpPr/>
                  <p:nvPr/>
                </p:nvSpPr>
                <p:spPr>
                  <a:xfrm>
                    <a:off x="4698475" y="1418225"/>
                    <a:ext cx="970800" cy="503400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D9EAD3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r>
                      <a:rPr lang="cs-CZ" sz="600"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Demodulation</a:t>
                    </a:r>
                    <a:endParaRPr sz="6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35" name="Google Shape;130;p14">
                    <a:extLst>
                      <a:ext uri="{FF2B5EF4-FFF2-40B4-BE49-F238E27FC236}">
                        <a16:creationId xmlns:a16="http://schemas.microsoft.com/office/drawing/2014/main" id="{3ADAC840-D6AA-A547-190B-69DAFE364F32}"/>
                      </a:ext>
                    </a:extLst>
                  </p:cNvPr>
                  <p:cNvSpPr/>
                  <p:nvPr/>
                </p:nvSpPr>
                <p:spPr>
                  <a:xfrm>
                    <a:off x="5860450" y="1418225"/>
                    <a:ext cx="786600" cy="503400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D9EAD3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r>
                      <a:rPr lang="cs-CZ" sz="600"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Integration</a:t>
                    </a:r>
                    <a:endParaRPr sz="6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36" name="Google Shape;131;p14">
                    <a:extLst>
                      <a:ext uri="{FF2B5EF4-FFF2-40B4-BE49-F238E27FC236}">
                        <a16:creationId xmlns:a16="http://schemas.microsoft.com/office/drawing/2014/main" id="{1769C84F-2719-A418-2083-E40F0D72A812}"/>
                      </a:ext>
                    </a:extLst>
                  </p:cNvPr>
                  <p:cNvSpPr/>
                  <p:nvPr/>
                </p:nvSpPr>
                <p:spPr>
                  <a:xfrm>
                    <a:off x="5669275" y="1550825"/>
                    <a:ext cx="187800" cy="23820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6AA84F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endParaRPr sz="10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37" name="Google Shape;132;p14">
                    <a:extLst>
                      <a:ext uri="{FF2B5EF4-FFF2-40B4-BE49-F238E27FC236}">
                        <a16:creationId xmlns:a16="http://schemas.microsoft.com/office/drawing/2014/main" id="{B4A019D5-03C1-DB44-5548-EE08519F35F1}"/>
                      </a:ext>
                    </a:extLst>
                  </p:cNvPr>
                  <p:cNvSpPr/>
                  <p:nvPr/>
                </p:nvSpPr>
                <p:spPr>
                  <a:xfrm>
                    <a:off x="6838230" y="1418225"/>
                    <a:ext cx="826500" cy="503400"/>
                  </a:xfrm>
                  <a:prstGeom prst="snip1Rect">
                    <a:avLst>
                      <a:gd name="adj" fmla="val 0"/>
                    </a:avLst>
                  </a:prstGeom>
                  <a:solidFill>
                    <a:srgbClr val="D9EAD3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r>
                      <a:rPr lang="cs-CZ" sz="600"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Decimation</a:t>
                    </a:r>
                    <a:endParaRPr sz="6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38" name="Google Shape;133;p14">
                    <a:extLst>
                      <a:ext uri="{FF2B5EF4-FFF2-40B4-BE49-F238E27FC236}">
                        <a16:creationId xmlns:a16="http://schemas.microsoft.com/office/drawing/2014/main" id="{64136954-2749-06DF-2D2F-92D7024B033F}"/>
                      </a:ext>
                    </a:extLst>
                  </p:cNvPr>
                  <p:cNvSpPr/>
                  <p:nvPr/>
                </p:nvSpPr>
                <p:spPr>
                  <a:xfrm>
                    <a:off x="7664771" y="1635800"/>
                    <a:ext cx="360000" cy="23820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6AA84F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endParaRPr sz="10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39" name="Google Shape;134;p14">
                    <a:extLst>
                      <a:ext uri="{FF2B5EF4-FFF2-40B4-BE49-F238E27FC236}">
                        <a16:creationId xmlns:a16="http://schemas.microsoft.com/office/drawing/2014/main" id="{9488F44E-60B2-644C-C55E-8013A38094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528075" y="941825"/>
                    <a:ext cx="521700" cy="2481300"/>
                  </a:xfrm>
                  <a:prstGeom prst="bentUpArrow">
                    <a:avLst>
                      <a:gd name="adj1" fmla="val 23744"/>
                      <a:gd name="adj2" fmla="val 25000"/>
                      <a:gd name="adj3" fmla="val 22819"/>
                    </a:avLst>
                  </a:prstGeom>
                  <a:solidFill>
                    <a:srgbClr val="6AA84F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endParaRPr sz="10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40" name="Google Shape;135;p14">
                    <a:extLst>
                      <a:ext uri="{FF2B5EF4-FFF2-40B4-BE49-F238E27FC236}">
                        <a16:creationId xmlns:a16="http://schemas.microsoft.com/office/drawing/2014/main" id="{D4E2413C-B85E-0D9B-C67C-CAC3242198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158825" y="1286675"/>
                    <a:ext cx="235800" cy="1505700"/>
                  </a:xfrm>
                  <a:prstGeom prst="bentUpArrow">
                    <a:avLst>
                      <a:gd name="adj1" fmla="val 50000"/>
                      <a:gd name="adj2" fmla="val 50000"/>
                      <a:gd name="adj3" fmla="val 50000"/>
                    </a:avLst>
                  </a:prstGeom>
                  <a:solidFill>
                    <a:srgbClr val="6AA84F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endParaRPr sz="10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41" name="Google Shape;136;p14">
                    <a:extLst>
                      <a:ext uri="{FF2B5EF4-FFF2-40B4-BE49-F238E27FC236}">
                        <a16:creationId xmlns:a16="http://schemas.microsoft.com/office/drawing/2014/main" id="{A7FA8306-2258-1D25-D23F-43B8E31878E3}"/>
                      </a:ext>
                    </a:extLst>
                  </p:cNvPr>
                  <p:cNvSpPr/>
                  <p:nvPr/>
                </p:nvSpPr>
                <p:spPr>
                  <a:xfrm>
                    <a:off x="6645250" y="1550825"/>
                    <a:ext cx="187800" cy="23820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6AA84F"/>
                  </a:solidFill>
                  <a:ln w="9525" cap="flat" cmpd="sng">
                    <a:solidFill>
                      <a:srgbClr val="1F497D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36000" tIns="91425" rIns="91425" bIns="91425" anchor="ctr" anchorCtr="0">
                    <a:noAutofit/>
                  </a:bodyPr>
                  <a:lstStyle/>
                  <a:p>
                    <a:endParaRPr sz="1000"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</p:grpSp>
          </p:grpSp>
          <p:grpSp>
            <p:nvGrpSpPr>
              <p:cNvPr id="22" name="Google Shape;137;p14">
                <a:extLst>
                  <a:ext uri="{FF2B5EF4-FFF2-40B4-BE49-F238E27FC236}">
                    <a16:creationId xmlns:a16="http://schemas.microsoft.com/office/drawing/2014/main" id="{874ECDA2-94FB-AC7A-812B-726234F4A1A0}"/>
                  </a:ext>
                </a:extLst>
              </p:cNvPr>
              <p:cNvGrpSpPr/>
              <p:nvPr/>
            </p:nvGrpSpPr>
            <p:grpSpPr>
              <a:xfrm>
                <a:off x="28800" y="1047002"/>
                <a:ext cx="6885375" cy="1614527"/>
                <a:chOff x="28800" y="1047002"/>
                <a:chExt cx="6885375" cy="1614527"/>
              </a:xfrm>
            </p:grpSpPr>
            <p:sp>
              <p:nvSpPr>
                <p:cNvPr id="23" name="Google Shape;138;p14">
                  <a:extLst>
                    <a:ext uri="{FF2B5EF4-FFF2-40B4-BE49-F238E27FC236}">
                      <a16:creationId xmlns:a16="http://schemas.microsoft.com/office/drawing/2014/main" id="{7EF3D010-48F8-E1A8-DD8D-8F349B7FAE2F}"/>
                    </a:ext>
                  </a:extLst>
                </p:cNvPr>
                <p:cNvSpPr/>
                <p:nvPr/>
              </p:nvSpPr>
              <p:spPr>
                <a:xfrm>
                  <a:off x="28800" y="1534125"/>
                  <a:ext cx="360000" cy="360000"/>
                </a:xfrm>
                <a:prstGeom prst="ellipse">
                  <a:avLst/>
                </a:prstGeom>
                <a:solidFill>
                  <a:schemeClr val="dk2"/>
                </a:solidFill>
                <a:ln w="9525" cap="flat" cmpd="sng">
                  <a:solidFill>
                    <a:srgbClr val="1F497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6000" tIns="90000" rIns="91425" bIns="91425" anchor="ctr" anchorCtr="0">
                  <a:noAutofit/>
                </a:bodyPr>
                <a:lstStyle/>
                <a:p>
                  <a:r>
                    <a:rPr lang="cs-CZ" sz="1200" dirty="0">
                      <a:solidFill>
                        <a:schemeClr val="lt1"/>
                      </a:solidFill>
                      <a:latin typeface="Arial" panose="020B0604020202020204" pitchFamily="34" charset="0"/>
                      <a:ea typeface="Century Gothic"/>
                      <a:cs typeface="Arial" panose="020B0604020202020204" pitchFamily="34" charset="0"/>
                      <a:sym typeface="Century Gothic"/>
                    </a:rPr>
                    <a:t>A</a:t>
                  </a:r>
                  <a:endParaRPr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entury Gothic"/>
                    <a:cs typeface="Arial" panose="020B0604020202020204" pitchFamily="34" charset="0"/>
                    <a:sym typeface="Century Gothic"/>
                  </a:endParaRPr>
                </a:p>
              </p:txBody>
            </p:sp>
            <p:sp>
              <p:nvSpPr>
                <p:cNvPr id="24" name="Google Shape;139;p14">
                  <a:extLst>
                    <a:ext uri="{FF2B5EF4-FFF2-40B4-BE49-F238E27FC236}">
                      <a16:creationId xmlns:a16="http://schemas.microsoft.com/office/drawing/2014/main" id="{B5B9F47D-F652-FDFC-2DC7-7D2D367EBA1B}"/>
                    </a:ext>
                  </a:extLst>
                </p:cNvPr>
                <p:cNvSpPr/>
                <p:nvPr/>
              </p:nvSpPr>
              <p:spPr>
                <a:xfrm>
                  <a:off x="3467325" y="1058225"/>
                  <a:ext cx="360000" cy="360000"/>
                </a:xfrm>
                <a:prstGeom prst="ellipse">
                  <a:avLst/>
                </a:prstGeom>
                <a:solidFill>
                  <a:schemeClr val="dk2"/>
                </a:solidFill>
                <a:ln w="9525" cap="flat" cmpd="sng">
                  <a:solidFill>
                    <a:srgbClr val="1F497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6000" tIns="90000" rIns="91425" bIns="91425" anchor="ctr" anchorCtr="0">
                  <a:noAutofit/>
                </a:bodyPr>
                <a:lstStyle/>
                <a:p>
                  <a:r>
                    <a:rPr lang="cs-CZ" sz="1200" dirty="0">
                      <a:solidFill>
                        <a:schemeClr val="lt1"/>
                      </a:solidFill>
                      <a:latin typeface="Arial" panose="020B0604020202020204" pitchFamily="34" charset="0"/>
                      <a:ea typeface="Century Gothic"/>
                      <a:cs typeface="Arial" panose="020B0604020202020204" pitchFamily="34" charset="0"/>
                      <a:sym typeface="Century Gothic"/>
                    </a:rPr>
                    <a:t>C</a:t>
                  </a:r>
                  <a:endParaRPr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entury Gothic"/>
                    <a:cs typeface="Arial" panose="020B0604020202020204" pitchFamily="34" charset="0"/>
                    <a:sym typeface="Century Gothic"/>
                  </a:endParaRPr>
                </a:p>
              </p:txBody>
            </p:sp>
            <p:sp>
              <p:nvSpPr>
                <p:cNvPr id="25" name="Google Shape;140;p14">
                  <a:extLst>
                    <a:ext uri="{FF2B5EF4-FFF2-40B4-BE49-F238E27FC236}">
                      <a16:creationId xmlns:a16="http://schemas.microsoft.com/office/drawing/2014/main" id="{AF758E01-D1D7-A188-2D30-98621FC3DC16}"/>
                    </a:ext>
                  </a:extLst>
                </p:cNvPr>
                <p:cNvSpPr/>
                <p:nvPr/>
              </p:nvSpPr>
              <p:spPr>
                <a:xfrm>
                  <a:off x="5571000" y="1058225"/>
                  <a:ext cx="360000" cy="360000"/>
                </a:xfrm>
                <a:prstGeom prst="ellipse">
                  <a:avLst/>
                </a:prstGeom>
                <a:solidFill>
                  <a:schemeClr val="dk2"/>
                </a:solidFill>
                <a:ln w="9525" cap="flat" cmpd="sng">
                  <a:solidFill>
                    <a:srgbClr val="1F497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6000" tIns="90000" rIns="91425" bIns="91425" anchor="ctr" anchorCtr="0">
                  <a:noAutofit/>
                </a:bodyPr>
                <a:lstStyle/>
                <a:p>
                  <a:r>
                    <a:rPr lang="cs-CZ" sz="1200">
                      <a:solidFill>
                        <a:schemeClr val="lt1"/>
                      </a:solidFill>
                      <a:latin typeface="Arial" panose="020B0604020202020204" pitchFamily="34" charset="0"/>
                      <a:ea typeface="Century Gothic"/>
                      <a:cs typeface="Arial" panose="020B0604020202020204" pitchFamily="34" charset="0"/>
                      <a:sym typeface="Century Gothic"/>
                    </a:rPr>
                    <a:t>E</a:t>
                  </a:r>
                  <a:endParaRPr sz="1200">
                    <a:solidFill>
                      <a:schemeClr val="lt1"/>
                    </a:solidFill>
                    <a:latin typeface="Arial" panose="020B0604020202020204" pitchFamily="34" charset="0"/>
                    <a:ea typeface="Century Gothic"/>
                    <a:cs typeface="Arial" panose="020B0604020202020204" pitchFamily="34" charset="0"/>
                    <a:sym typeface="Century Gothic"/>
                  </a:endParaRPr>
                </a:p>
              </p:txBody>
            </p:sp>
            <p:sp>
              <p:nvSpPr>
                <p:cNvPr id="26" name="Google Shape;141;p14">
                  <a:extLst>
                    <a:ext uri="{FF2B5EF4-FFF2-40B4-BE49-F238E27FC236}">
                      <a16:creationId xmlns:a16="http://schemas.microsoft.com/office/drawing/2014/main" id="{13CA0F0F-5AF8-4905-557E-88D3B7F0149D}"/>
                    </a:ext>
                  </a:extLst>
                </p:cNvPr>
                <p:cNvSpPr/>
                <p:nvPr/>
              </p:nvSpPr>
              <p:spPr>
                <a:xfrm>
                  <a:off x="6554175" y="1058225"/>
                  <a:ext cx="360000" cy="360000"/>
                </a:xfrm>
                <a:prstGeom prst="ellipse">
                  <a:avLst/>
                </a:prstGeom>
                <a:solidFill>
                  <a:schemeClr val="dk2"/>
                </a:solidFill>
                <a:ln w="9525" cap="flat" cmpd="sng">
                  <a:solidFill>
                    <a:srgbClr val="1F497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6000" tIns="90000" rIns="91425" bIns="91425" anchor="ctr" anchorCtr="0">
                  <a:noAutofit/>
                </a:bodyPr>
                <a:lstStyle/>
                <a:p>
                  <a:r>
                    <a:rPr lang="cs-CZ" sz="1200">
                      <a:solidFill>
                        <a:schemeClr val="lt1"/>
                      </a:solidFill>
                      <a:latin typeface="Arial" panose="020B0604020202020204" pitchFamily="34" charset="0"/>
                      <a:ea typeface="Century Gothic"/>
                      <a:cs typeface="Arial" panose="020B0604020202020204" pitchFamily="34" charset="0"/>
                      <a:sym typeface="Century Gothic"/>
                    </a:rPr>
                    <a:t>F</a:t>
                  </a:r>
                  <a:endParaRPr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entury Gothic"/>
                    <a:cs typeface="Arial" panose="020B0604020202020204" pitchFamily="34" charset="0"/>
                    <a:sym typeface="Century Gothic"/>
                  </a:endParaRPr>
                </a:p>
              </p:txBody>
            </p:sp>
            <p:sp>
              <p:nvSpPr>
                <p:cNvPr id="27" name="Google Shape;142;p14">
                  <a:extLst>
                    <a:ext uri="{FF2B5EF4-FFF2-40B4-BE49-F238E27FC236}">
                      <a16:creationId xmlns:a16="http://schemas.microsoft.com/office/drawing/2014/main" id="{C1D598C2-BC8D-9BE1-0679-8F4F078B0B06}"/>
                    </a:ext>
                  </a:extLst>
                </p:cNvPr>
                <p:cNvSpPr/>
                <p:nvPr/>
              </p:nvSpPr>
              <p:spPr>
                <a:xfrm>
                  <a:off x="1872300" y="1047002"/>
                  <a:ext cx="360000" cy="360000"/>
                </a:xfrm>
                <a:prstGeom prst="ellipse">
                  <a:avLst/>
                </a:prstGeom>
                <a:solidFill>
                  <a:schemeClr val="dk2"/>
                </a:solidFill>
                <a:ln w="9525" cap="flat" cmpd="sng">
                  <a:solidFill>
                    <a:srgbClr val="1F497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6000" tIns="90000" rIns="91425" bIns="91425" anchor="ctr" anchorCtr="0">
                  <a:noAutofit/>
                </a:bodyPr>
                <a:lstStyle/>
                <a:p>
                  <a:r>
                    <a:rPr lang="cs-CZ" sz="1200" dirty="0">
                      <a:solidFill>
                        <a:schemeClr val="lt1"/>
                      </a:solidFill>
                      <a:latin typeface="Arial" panose="020B0604020202020204" pitchFamily="34" charset="0"/>
                      <a:ea typeface="Century Gothic"/>
                      <a:cs typeface="Arial" panose="020B0604020202020204" pitchFamily="34" charset="0"/>
                      <a:sym typeface="Century Gothic"/>
                    </a:rPr>
                    <a:t>B</a:t>
                  </a:r>
                  <a:endParaRPr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entury Gothic"/>
                    <a:cs typeface="Arial" panose="020B0604020202020204" pitchFamily="34" charset="0"/>
                    <a:sym typeface="Century Gothic"/>
                  </a:endParaRPr>
                </a:p>
              </p:txBody>
            </p:sp>
            <p:sp>
              <p:nvSpPr>
                <p:cNvPr id="28" name="Google Shape;143;p14">
                  <a:extLst>
                    <a:ext uri="{FF2B5EF4-FFF2-40B4-BE49-F238E27FC236}">
                      <a16:creationId xmlns:a16="http://schemas.microsoft.com/office/drawing/2014/main" id="{92FD06D2-161E-D9E4-994B-3CD91895EF0E}"/>
                    </a:ext>
                  </a:extLst>
                </p:cNvPr>
                <p:cNvSpPr/>
                <p:nvPr/>
              </p:nvSpPr>
              <p:spPr>
                <a:xfrm>
                  <a:off x="2213528" y="2301529"/>
                  <a:ext cx="360000" cy="360000"/>
                </a:xfrm>
                <a:prstGeom prst="ellipse">
                  <a:avLst/>
                </a:prstGeom>
                <a:solidFill>
                  <a:schemeClr val="dk2"/>
                </a:solidFill>
                <a:ln w="9525" cap="flat" cmpd="sng">
                  <a:solidFill>
                    <a:srgbClr val="1F497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36000" tIns="90000" rIns="91425" bIns="91425" anchor="ctr" anchorCtr="0">
                  <a:noAutofit/>
                </a:bodyPr>
                <a:lstStyle/>
                <a:p>
                  <a:r>
                    <a:rPr lang="cs-CZ" sz="1200" dirty="0">
                      <a:solidFill>
                        <a:schemeClr val="lt1"/>
                      </a:solidFill>
                      <a:latin typeface="Arial" panose="020B0604020202020204" pitchFamily="34" charset="0"/>
                      <a:ea typeface="Century Gothic"/>
                      <a:cs typeface="Arial" panose="020B0604020202020204" pitchFamily="34" charset="0"/>
                      <a:sym typeface="Century Gothic"/>
                    </a:rPr>
                    <a:t>D</a:t>
                  </a:r>
                  <a:endParaRPr sz="1200" dirty="0">
                    <a:solidFill>
                      <a:schemeClr val="lt1"/>
                    </a:solidFill>
                    <a:latin typeface="Arial" panose="020B0604020202020204" pitchFamily="34" charset="0"/>
                    <a:ea typeface="Century Gothic"/>
                    <a:cs typeface="Arial" panose="020B0604020202020204" pitchFamily="34" charset="0"/>
                    <a:sym typeface="Century Gothic"/>
                  </a:endParaRPr>
                </a:p>
              </p:txBody>
            </p:sp>
          </p:grpSp>
        </p:grpSp>
        <p:sp>
          <p:nvSpPr>
            <p:cNvPr id="19" name="Google Shape;144;p14">
              <a:extLst>
                <a:ext uri="{FF2B5EF4-FFF2-40B4-BE49-F238E27FC236}">
                  <a16:creationId xmlns:a16="http://schemas.microsoft.com/office/drawing/2014/main" id="{A353D682-38A9-5A9E-0772-1681429B34AE}"/>
                </a:ext>
              </a:extLst>
            </p:cNvPr>
            <p:cNvSpPr/>
            <p:nvPr/>
          </p:nvSpPr>
          <p:spPr>
            <a:xfrm>
              <a:off x="5508326" y="3946230"/>
              <a:ext cx="534600" cy="1683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91425" bIns="91425" anchor="ctr" anchorCtr="0">
              <a:noAutofit/>
            </a:bodyPr>
            <a:lstStyle/>
            <a:p>
              <a:pPr algn="ctr"/>
              <a:r>
                <a:rPr lang="cs-CZ" sz="600">
                  <a:latin typeface="Century Gothic"/>
                  <a:ea typeface="Century Gothic"/>
                  <a:cs typeface="Century Gothic"/>
                  <a:sym typeface="Century Gothic"/>
                </a:rPr>
                <a:t>Controller</a:t>
              </a:r>
              <a:endParaRPr sz="6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Google Shape;145;p14">
              <a:extLst>
                <a:ext uri="{FF2B5EF4-FFF2-40B4-BE49-F238E27FC236}">
                  <a16:creationId xmlns:a16="http://schemas.microsoft.com/office/drawing/2014/main" id="{81376908-ACE3-DDB7-55C5-C5C9D4CEDA7A}"/>
                </a:ext>
              </a:extLst>
            </p:cNvPr>
            <p:cNvSpPr/>
            <p:nvPr/>
          </p:nvSpPr>
          <p:spPr>
            <a:xfrm>
              <a:off x="5508326" y="4159833"/>
              <a:ext cx="534600" cy="3366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91425" bIns="91425" anchor="ctr" anchorCtr="0">
              <a:noAutofit/>
            </a:bodyPr>
            <a:lstStyle/>
            <a:p>
              <a:pPr algn="ctr"/>
              <a:r>
                <a:rPr lang="cs-CZ" sz="600">
                  <a:latin typeface="Century Gothic"/>
                  <a:ea typeface="Century Gothic"/>
                  <a:cs typeface="Century Gothic"/>
                  <a:sym typeface="Century Gothic"/>
                </a:rPr>
                <a:t>Memory</a:t>
              </a:r>
              <a:endParaRPr sz="6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0" name="Google Shape;147;p14">
            <a:extLst>
              <a:ext uri="{FF2B5EF4-FFF2-40B4-BE49-F238E27FC236}">
                <a16:creationId xmlns:a16="http://schemas.microsoft.com/office/drawing/2014/main" id="{26CD635B-80D7-3970-89FE-E8605275171C}"/>
              </a:ext>
            </a:extLst>
          </p:cNvPr>
          <p:cNvSpPr txBox="1"/>
          <p:nvPr/>
        </p:nvSpPr>
        <p:spPr>
          <a:xfrm>
            <a:off x="731840" y="2682815"/>
            <a:ext cx="7782432" cy="334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b="1" u="sng" dirty="0">
                <a:ea typeface="Century Gothic"/>
                <a:cs typeface="Century Gothic"/>
                <a:sym typeface="Century Gothic"/>
              </a:rPr>
              <a:t>Advantages</a:t>
            </a:r>
            <a:endParaRPr b="1" u="sng" dirty="0">
              <a:ea typeface="Century Gothic"/>
              <a:cs typeface="Century Gothic"/>
              <a:sym typeface="Century Gothic"/>
            </a:endParaRPr>
          </a:p>
          <a:p>
            <a:pPr marL="457200" indent="-304800">
              <a:buClr>
                <a:schemeClr val="dk2"/>
              </a:buClr>
              <a:buSzPts val="1200"/>
              <a:buFont typeface="Century Gothic"/>
              <a:buChar char="✓"/>
            </a:pPr>
            <a:r>
              <a:rPr lang="en-AU" dirty="0">
                <a:ea typeface="Century Gothic"/>
                <a:cs typeface="Century Gothic"/>
                <a:sym typeface="Century Gothic"/>
              </a:rPr>
              <a:t>Low-drift integration</a:t>
            </a:r>
          </a:p>
          <a:p>
            <a:pPr marL="457200" indent="-304800">
              <a:buClr>
                <a:schemeClr val="dk2"/>
              </a:buClr>
              <a:buSzPts val="1200"/>
              <a:buFont typeface="Century Gothic"/>
              <a:buChar char="✓"/>
            </a:pPr>
            <a:r>
              <a:rPr lang="cs-CZ" dirty="0">
                <a:ea typeface="Century Gothic"/>
                <a:cs typeface="Century Gothic"/>
                <a:sym typeface="Century Gothic"/>
              </a:rPr>
              <a:t>Mostly independent from precision analog electronics maintenance or ‘fidgeting’</a:t>
            </a:r>
            <a:endParaRPr dirty="0">
              <a:ea typeface="Century Gothic"/>
              <a:cs typeface="Century Gothic"/>
              <a:sym typeface="Century Gothic"/>
            </a:endParaRPr>
          </a:p>
          <a:p>
            <a:pPr marL="457200" indent="-304800">
              <a:buClr>
                <a:schemeClr val="dk2"/>
              </a:buClr>
              <a:buSzPts val="1200"/>
              <a:buFont typeface="Century Gothic"/>
              <a:buChar char="✓"/>
            </a:pPr>
            <a:r>
              <a:rPr lang="cs-CZ" dirty="0">
                <a:ea typeface="Century Gothic"/>
                <a:cs typeface="Century Gothic"/>
                <a:sym typeface="Century Gothic"/>
              </a:rPr>
              <a:t>Can be used as a normal DAS, by turning the switches off by software</a:t>
            </a:r>
            <a:endParaRPr dirty="0">
              <a:ea typeface="Century Gothic"/>
              <a:cs typeface="Century Gothic"/>
              <a:sym typeface="Century Gothic"/>
            </a:endParaRPr>
          </a:p>
          <a:p>
            <a:r>
              <a:rPr lang="cs-CZ" dirty="0">
                <a:ea typeface="Century Gothic"/>
                <a:cs typeface="Century Gothic"/>
                <a:sym typeface="Century Gothic"/>
              </a:rPr>
              <a:t> </a:t>
            </a:r>
            <a:endParaRPr dirty="0">
              <a:ea typeface="Century Gothic"/>
              <a:cs typeface="Century Gothic"/>
              <a:sym typeface="Century Gothic"/>
            </a:endParaRPr>
          </a:p>
          <a:p>
            <a:r>
              <a:rPr lang="en-AU" b="1" u="sng" dirty="0">
                <a:ea typeface="Century Gothic"/>
                <a:cs typeface="Century Gothic"/>
                <a:sym typeface="Century Gothic"/>
              </a:rPr>
              <a:t>Disadvantages</a:t>
            </a:r>
            <a:endParaRPr b="1" u="sng" dirty="0">
              <a:ea typeface="Century Gothic"/>
              <a:cs typeface="Century Gothic"/>
              <a:sym typeface="Century Gothic"/>
            </a:endParaRPr>
          </a:p>
          <a:p>
            <a:pPr marL="457200" indent="-304800">
              <a:buClr>
                <a:schemeClr val="dk2"/>
              </a:buClr>
              <a:buSzPts val="1200"/>
              <a:buFont typeface="Century Gothic"/>
              <a:buChar char="✕"/>
            </a:pPr>
            <a:r>
              <a:rPr lang="en-AU" dirty="0">
                <a:ea typeface="Century Gothic"/>
                <a:cs typeface="Century Gothic"/>
                <a:sym typeface="Century Gothic"/>
              </a:rPr>
              <a:t>Demodulation artifacts</a:t>
            </a:r>
          </a:p>
          <a:p>
            <a:pPr marL="457200" indent="-304800">
              <a:buClr>
                <a:schemeClr val="dk2"/>
              </a:buClr>
              <a:buSzPts val="1200"/>
              <a:buFont typeface="Century Gothic"/>
              <a:buChar char="✕"/>
            </a:pPr>
            <a:r>
              <a:rPr lang="en-AU" dirty="0">
                <a:ea typeface="Century Gothic"/>
                <a:cs typeface="Century Gothic"/>
                <a:sym typeface="Century Gothic"/>
              </a:rPr>
              <a:t>High dynamic range of magnetic signals</a:t>
            </a:r>
          </a:p>
          <a:p>
            <a:pPr marL="457200" indent="-304800">
              <a:buClr>
                <a:schemeClr val="dk2"/>
              </a:buClr>
              <a:buSzPts val="1200"/>
              <a:buFont typeface="Century Gothic"/>
              <a:buChar char="✕"/>
            </a:pPr>
            <a:r>
              <a:rPr lang="en-AU" dirty="0">
                <a:ea typeface="Century Gothic"/>
                <a:cs typeface="Century Gothic"/>
                <a:sym typeface="Century Gothic"/>
              </a:rPr>
              <a:t>Requires strong filtering</a:t>
            </a:r>
          </a:p>
        </p:txBody>
      </p:sp>
      <p:sp>
        <p:nvSpPr>
          <p:cNvPr id="51" name="Lightning Bolt 50">
            <a:extLst>
              <a:ext uri="{FF2B5EF4-FFF2-40B4-BE49-F238E27FC236}">
                <a16:creationId xmlns:a16="http://schemas.microsoft.com/office/drawing/2014/main" id="{40BB11EC-8882-2F4F-17A4-5C32987C7485}"/>
              </a:ext>
            </a:extLst>
          </p:cNvPr>
          <p:cNvSpPr/>
          <p:nvPr/>
        </p:nvSpPr>
        <p:spPr>
          <a:xfrm rot="15366011">
            <a:off x="7021903" y="5676181"/>
            <a:ext cx="422694" cy="362309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8755A-7C38-E377-E9CA-8AC0E2F4F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4182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91AC-4845-5E17-A777-C041C25B6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New generation module</a:t>
            </a:r>
            <a:r>
              <a:rPr lang="en-AU" dirty="0"/>
              <a:t>s and carrier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47966-CE48-C271-097C-C475950B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grpSp>
        <p:nvGrpSpPr>
          <p:cNvPr id="31" name="Google Shape;235;p18">
            <a:extLst>
              <a:ext uri="{FF2B5EF4-FFF2-40B4-BE49-F238E27FC236}">
                <a16:creationId xmlns:a16="http://schemas.microsoft.com/office/drawing/2014/main" id="{7770447F-11BA-3A60-7B13-5BB37A47CC49}"/>
              </a:ext>
            </a:extLst>
          </p:cNvPr>
          <p:cNvGrpSpPr/>
          <p:nvPr/>
        </p:nvGrpSpPr>
        <p:grpSpPr>
          <a:xfrm>
            <a:off x="5963923" y="4348873"/>
            <a:ext cx="1963537" cy="1863425"/>
            <a:chOff x="7166425" y="2738100"/>
            <a:chExt cx="1847100" cy="1763700"/>
          </a:xfrm>
        </p:grpSpPr>
        <p:pic>
          <p:nvPicPr>
            <p:cNvPr id="32" name="Google Shape;236;p18">
              <a:extLst>
                <a:ext uri="{FF2B5EF4-FFF2-40B4-BE49-F238E27FC236}">
                  <a16:creationId xmlns:a16="http://schemas.microsoft.com/office/drawing/2014/main" id="{394F3D82-7151-EF06-5BB2-1E5991F20DC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72088" y="2761900"/>
              <a:ext cx="1838325" cy="809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37;p18">
              <a:extLst>
                <a:ext uri="{FF2B5EF4-FFF2-40B4-BE49-F238E27FC236}">
                  <a16:creationId xmlns:a16="http://schemas.microsoft.com/office/drawing/2014/main" id="{FFFD89A5-FAE8-337A-CA48-A90444C46A0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72088" y="3568863"/>
              <a:ext cx="1562100" cy="752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238;p18">
              <a:extLst>
                <a:ext uri="{FF2B5EF4-FFF2-40B4-BE49-F238E27FC236}">
                  <a16:creationId xmlns:a16="http://schemas.microsoft.com/office/drawing/2014/main" id="{8A68C47D-C79A-EF77-8759-7665476C2A56}"/>
                </a:ext>
              </a:extLst>
            </p:cNvPr>
            <p:cNvSpPr/>
            <p:nvPr/>
          </p:nvSpPr>
          <p:spPr>
            <a:xfrm>
              <a:off x="7166425" y="2738100"/>
              <a:ext cx="1847100" cy="1763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accen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35" name="Google Shape;239;p18">
              <a:extLst>
                <a:ext uri="{FF2B5EF4-FFF2-40B4-BE49-F238E27FC236}">
                  <a16:creationId xmlns:a16="http://schemas.microsoft.com/office/drawing/2014/main" id="{A73734FF-FA7F-C4AE-6E37-6F0CAD24426B}"/>
                </a:ext>
              </a:extLst>
            </p:cNvPr>
            <p:cNvSpPr txBox="1"/>
            <p:nvPr/>
          </p:nvSpPr>
          <p:spPr>
            <a:xfrm>
              <a:off x="7351874" y="4252262"/>
              <a:ext cx="1530000" cy="17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00" tIns="18000" rIns="18000" bIns="18000" anchor="ctr" anchorCtr="0">
              <a:noAutofit/>
            </a:bodyPr>
            <a:lstStyle/>
            <a:p>
              <a:r>
                <a:rPr lang="cs-CZ" sz="1200" dirty="0">
                  <a:solidFill>
                    <a:srgbClr val="02267E"/>
                  </a:solidFill>
                </a:rPr>
                <a:t>2-channel design</a:t>
              </a:r>
              <a:endParaRPr sz="1200" dirty="0">
                <a:solidFill>
                  <a:srgbClr val="02267E"/>
                </a:solidFill>
              </a:endParaRPr>
            </a:p>
          </p:txBody>
        </p:sp>
      </p:grpSp>
      <p:sp>
        <p:nvSpPr>
          <p:cNvPr id="14" name="Google Shape;220;p18">
            <a:extLst>
              <a:ext uri="{FF2B5EF4-FFF2-40B4-BE49-F238E27FC236}">
                <a16:creationId xmlns:a16="http://schemas.microsoft.com/office/drawing/2014/main" id="{997C59F3-AF2E-BED3-81DE-4C538E72B958}"/>
              </a:ext>
            </a:extLst>
          </p:cNvPr>
          <p:cNvSpPr txBox="1"/>
          <p:nvPr/>
        </p:nvSpPr>
        <p:spPr>
          <a:xfrm>
            <a:off x="738602" y="3993722"/>
            <a:ext cx="792836" cy="16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r>
              <a:rPr lang="cs-CZ" sz="1200" dirty="0">
                <a:solidFill>
                  <a:srgbClr val="ED7D31"/>
                </a:solidFill>
                <a:latin typeface="+mj-lt"/>
                <a:ea typeface="Century Gothic"/>
                <a:cs typeface="Century Gothic"/>
                <a:sym typeface="Century Gothic"/>
              </a:rPr>
              <a:t>Input filter</a:t>
            </a:r>
            <a:endParaRPr sz="1200" dirty="0">
              <a:solidFill>
                <a:srgbClr val="ED7D31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21;p18">
            <a:extLst>
              <a:ext uri="{FF2B5EF4-FFF2-40B4-BE49-F238E27FC236}">
                <a16:creationId xmlns:a16="http://schemas.microsoft.com/office/drawing/2014/main" id="{3459E14E-F9AE-0893-8952-D833AD583D92}"/>
              </a:ext>
            </a:extLst>
          </p:cNvPr>
          <p:cNvSpPr txBox="1"/>
          <p:nvPr/>
        </p:nvSpPr>
        <p:spPr>
          <a:xfrm>
            <a:off x="751757" y="3721363"/>
            <a:ext cx="15300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r>
              <a:rPr lang="cs-CZ" sz="1200" dirty="0">
                <a:solidFill>
                  <a:srgbClr val="00B0F0"/>
                </a:solidFill>
                <a:latin typeface="+mj-lt"/>
                <a:ea typeface="Century Gothic"/>
                <a:cs typeface="Century Gothic"/>
                <a:sym typeface="Century Gothic"/>
              </a:rPr>
              <a:t>Chopper</a:t>
            </a:r>
            <a:endParaRPr sz="1200" dirty="0">
              <a:solidFill>
                <a:srgbClr val="00B0F0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26;p18">
            <a:extLst>
              <a:ext uri="{FF2B5EF4-FFF2-40B4-BE49-F238E27FC236}">
                <a16:creationId xmlns:a16="http://schemas.microsoft.com/office/drawing/2014/main" id="{BE721891-26CB-C57F-A027-C8546A253AFE}"/>
              </a:ext>
            </a:extLst>
          </p:cNvPr>
          <p:cNvSpPr txBox="1"/>
          <p:nvPr/>
        </p:nvSpPr>
        <p:spPr>
          <a:xfrm>
            <a:off x="4262193" y="3477032"/>
            <a:ext cx="15300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r>
              <a:rPr lang="cs-CZ" sz="1200" dirty="0">
                <a:solidFill>
                  <a:srgbClr val="FF0000"/>
                </a:solidFill>
                <a:latin typeface="+mj-lt"/>
                <a:ea typeface="Century Gothic"/>
                <a:cs typeface="Century Gothic"/>
                <a:sym typeface="Century Gothic"/>
              </a:rPr>
              <a:t>ADC</a:t>
            </a:r>
            <a:r>
              <a:rPr lang="en-AU" sz="1200" dirty="0">
                <a:solidFill>
                  <a:srgbClr val="FF0000"/>
                </a:solidFill>
                <a:latin typeface="+mj-lt"/>
                <a:ea typeface="Century Gothic"/>
                <a:cs typeface="Century Gothic"/>
                <a:sym typeface="Century Gothic"/>
              </a:rPr>
              <a:t> 18bit @ 2 MSPS</a:t>
            </a:r>
            <a:endParaRPr sz="1200" dirty="0">
              <a:solidFill>
                <a:srgbClr val="FF0000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30;p18">
            <a:extLst>
              <a:ext uri="{FF2B5EF4-FFF2-40B4-BE49-F238E27FC236}">
                <a16:creationId xmlns:a16="http://schemas.microsoft.com/office/drawing/2014/main" id="{7362711E-6C06-4016-C8DF-B539871D325F}"/>
              </a:ext>
            </a:extLst>
          </p:cNvPr>
          <p:cNvSpPr txBox="1"/>
          <p:nvPr/>
        </p:nvSpPr>
        <p:spPr>
          <a:xfrm>
            <a:off x="751757" y="3452732"/>
            <a:ext cx="1530000" cy="1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r>
              <a:rPr lang="cs-CZ" sz="1200" dirty="0">
                <a:solidFill>
                  <a:srgbClr val="9900FF"/>
                </a:solidFill>
              </a:rPr>
              <a:t>Signal conditioning </a:t>
            </a:r>
            <a:endParaRPr sz="1200" dirty="0">
              <a:solidFill>
                <a:srgbClr val="9900FF"/>
              </a:solidFill>
            </a:endParaRPr>
          </a:p>
        </p:txBody>
      </p:sp>
      <p:sp>
        <p:nvSpPr>
          <p:cNvPr id="39" name="Google Shape;244;p18">
            <a:extLst>
              <a:ext uri="{FF2B5EF4-FFF2-40B4-BE49-F238E27FC236}">
                <a16:creationId xmlns:a16="http://schemas.microsoft.com/office/drawing/2014/main" id="{4064D5D7-E492-6A17-02F4-15556BE26CC2}"/>
              </a:ext>
            </a:extLst>
          </p:cNvPr>
          <p:cNvSpPr txBox="1"/>
          <p:nvPr/>
        </p:nvSpPr>
        <p:spPr>
          <a:xfrm flipH="1">
            <a:off x="4087274" y="3735675"/>
            <a:ext cx="1704919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algn="r"/>
            <a:r>
              <a:rPr lang="cs-CZ" sz="1200" dirty="0">
                <a:solidFill>
                  <a:srgbClr val="0000FF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Isolated power supply</a:t>
            </a:r>
            <a:endParaRPr sz="1200" dirty="0">
              <a:solidFill>
                <a:srgbClr val="0000FF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</p:txBody>
      </p:sp>
      <p:sp>
        <p:nvSpPr>
          <p:cNvPr id="43" name="Google Shape;248;p18">
            <a:extLst>
              <a:ext uri="{FF2B5EF4-FFF2-40B4-BE49-F238E27FC236}">
                <a16:creationId xmlns:a16="http://schemas.microsoft.com/office/drawing/2014/main" id="{4B0CD91A-FC88-1A3B-D97B-37043291B92A}"/>
              </a:ext>
            </a:extLst>
          </p:cNvPr>
          <p:cNvSpPr txBox="1"/>
          <p:nvPr/>
        </p:nvSpPr>
        <p:spPr>
          <a:xfrm flipH="1">
            <a:off x="4588686" y="4085063"/>
            <a:ext cx="12711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algn="ctr"/>
            <a:r>
              <a:rPr lang="cs-CZ" sz="1200" dirty="0">
                <a:solidFill>
                  <a:srgbClr val="FF23A6"/>
                </a:solidFill>
              </a:rPr>
              <a:t>Digital </a:t>
            </a:r>
            <a:r>
              <a:rPr lang="en-AU" sz="1200" dirty="0">
                <a:solidFill>
                  <a:srgbClr val="FF23A6"/>
                </a:solidFill>
              </a:rPr>
              <a:t>isolators</a:t>
            </a:r>
            <a:endParaRPr sz="1200" dirty="0">
              <a:solidFill>
                <a:srgbClr val="FF23A6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BE21CD6-98C6-9B78-68CA-F311A0BA6258}"/>
              </a:ext>
            </a:extLst>
          </p:cNvPr>
          <p:cNvGrpSpPr/>
          <p:nvPr/>
        </p:nvGrpSpPr>
        <p:grpSpPr>
          <a:xfrm>
            <a:off x="737158" y="3664107"/>
            <a:ext cx="5046600" cy="2464768"/>
            <a:chOff x="2100763" y="3484332"/>
            <a:chExt cx="5046600" cy="2464768"/>
          </a:xfrm>
        </p:grpSpPr>
        <p:pic>
          <p:nvPicPr>
            <p:cNvPr id="7" name="Google Shape;211;p18">
              <a:extLst>
                <a:ext uri="{FF2B5EF4-FFF2-40B4-BE49-F238E27FC236}">
                  <a16:creationId xmlns:a16="http://schemas.microsoft.com/office/drawing/2014/main" id="{42B19A74-9DEC-5B83-A896-670C6E6713A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00764" y="4186045"/>
              <a:ext cx="5046599" cy="76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12;p18">
              <a:extLst>
                <a:ext uri="{FF2B5EF4-FFF2-40B4-BE49-F238E27FC236}">
                  <a16:creationId xmlns:a16="http://schemas.microsoft.com/office/drawing/2014/main" id="{702D8128-1874-D12F-F9CC-E8E73D23231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00764" y="5009701"/>
              <a:ext cx="5046599" cy="766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13;p18">
              <a:extLst>
                <a:ext uri="{FF2B5EF4-FFF2-40B4-BE49-F238E27FC236}">
                  <a16:creationId xmlns:a16="http://schemas.microsoft.com/office/drawing/2014/main" id="{F3BAF81E-F47D-F3D9-DF83-2D13263AD416}"/>
                </a:ext>
              </a:extLst>
            </p:cNvPr>
            <p:cNvSpPr/>
            <p:nvPr/>
          </p:nvSpPr>
          <p:spPr>
            <a:xfrm>
              <a:off x="3374438" y="4186000"/>
              <a:ext cx="516900" cy="766500"/>
            </a:xfrm>
            <a:prstGeom prst="rect">
              <a:avLst/>
            </a:prstGeom>
            <a:noFill/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cxnSp>
          <p:nvCxnSpPr>
            <p:cNvPr id="10" name="Google Shape;214;p18">
              <a:extLst>
                <a:ext uri="{FF2B5EF4-FFF2-40B4-BE49-F238E27FC236}">
                  <a16:creationId xmlns:a16="http://schemas.microsoft.com/office/drawing/2014/main" id="{823827C6-E03C-EEF0-6500-5BED1FD422EB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 flipV="1">
              <a:off x="3289430" y="3747781"/>
              <a:ext cx="343458" cy="438219"/>
            </a:xfrm>
            <a:prstGeom prst="straightConnector1">
              <a:avLst/>
            </a:prstGeom>
            <a:noFill/>
            <a:ln w="9525" cap="flat" cmpd="sng">
              <a:solidFill>
                <a:srgbClr val="00B0F0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12" name="Google Shape;217;p18">
              <a:extLst>
                <a:ext uri="{FF2B5EF4-FFF2-40B4-BE49-F238E27FC236}">
                  <a16:creationId xmlns:a16="http://schemas.microsoft.com/office/drawing/2014/main" id="{B189AA6B-36CD-DB5C-0605-17CA298BE934}"/>
                </a:ext>
              </a:extLst>
            </p:cNvPr>
            <p:cNvSpPr/>
            <p:nvPr/>
          </p:nvSpPr>
          <p:spPr>
            <a:xfrm>
              <a:off x="2960089" y="4186050"/>
              <a:ext cx="392100" cy="766500"/>
            </a:xfrm>
            <a:prstGeom prst="rect">
              <a:avLst/>
            </a:prstGeom>
            <a:noFill/>
            <a:ln w="19050" cap="flat" cmpd="sng">
              <a:solidFill>
                <a:srgbClr val="ED7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cxnSp>
          <p:nvCxnSpPr>
            <p:cNvPr id="13" name="Google Shape;218;p18">
              <a:extLst>
                <a:ext uri="{FF2B5EF4-FFF2-40B4-BE49-F238E27FC236}">
                  <a16:creationId xmlns:a16="http://schemas.microsoft.com/office/drawing/2014/main" id="{68E95B72-DB84-0639-0EAA-73C369830D96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3053574" y="4013045"/>
              <a:ext cx="102565" cy="173005"/>
            </a:xfrm>
            <a:prstGeom prst="straightConnector1">
              <a:avLst/>
            </a:prstGeom>
            <a:noFill/>
            <a:ln w="9525" cap="flat" cmpd="sng">
              <a:solidFill>
                <a:srgbClr val="ED7D31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19" name="Google Shape;223;p18">
              <a:extLst>
                <a:ext uri="{FF2B5EF4-FFF2-40B4-BE49-F238E27FC236}">
                  <a16:creationId xmlns:a16="http://schemas.microsoft.com/office/drawing/2014/main" id="{DCEF7A87-06DE-F960-3251-30AAD4151784}"/>
                </a:ext>
              </a:extLst>
            </p:cNvPr>
            <p:cNvSpPr/>
            <p:nvPr/>
          </p:nvSpPr>
          <p:spPr>
            <a:xfrm>
              <a:off x="4523237" y="4186000"/>
              <a:ext cx="369600" cy="7665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cxnSp>
          <p:nvCxnSpPr>
            <p:cNvPr id="20" name="Google Shape;224;p18">
              <a:extLst>
                <a:ext uri="{FF2B5EF4-FFF2-40B4-BE49-F238E27FC236}">
                  <a16:creationId xmlns:a16="http://schemas.microsoft.com/office/drawing/2014/main" id="{7F0D08E0-F5A7-95E1-B346-BAAF47D1D977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4708037" y="3491234"/>
              <a:ext cx="442918" cy="694766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24" name="Google Shape;228;p18">
              <a:extLst>
                <a:ext uri="{FF2B5EF4-FFF2-40B4-BE49-F238E27FC236}">
                  <a16:creationId xmlns:a16="http://schemas.microsoft.com/office/drawing/2014/main" id="{A80AFF07-0FBD-438A-209E-AE84F60A50C7}"/>
                </a:ext>
              </a:extLst>
            </p:cNvPr>
            <p:cNvSpPr/>
            <p:nvPr/>
          </p:nvSpPr>
          <p:spPr>
            <a:xfrm>
              <a:off x="3909888" y="4186000"/>
              <a:ext cx="605400" cy="766500"/>
            </a:xfrm>
            <a:prstGeom prst="rect">
              <a:avLst/>
            </a:prstGeom>
            <a:noFill/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cxnSp>
          <p:nvCxnSpPr>
            <p:cNvPr id="26" name="Google Shape;232;p18">
              <a:extLst>
                <a:ext uri="{FF2B5EF4-FFF2-40B4-BE49-F238E27FC236}">
                  <a16:creationId xmlns:a16="http://schemas.microsoft.com/office/drawing/2014/main" id="{017384C5-7316-F7F6-D97A-1EAB5E2DF5F4}"/>
                </a:ext>
              </a:extLst>
            </p:cNvPr>
            <p:cNvCxnSpPr>
              <a:cxnSpLocks/>
            </p:cNvCxnSpPr>
            <p:nvPr/>
          </p:nvCxnSpPr>
          <p:spPr>
            <a:xfrm>
              <a:off x="3713588" y="3484332"/>
              <a:ext cx="505656" cy="700809"/>
            </a:xfrm>
            <a:prstGeom prst="straightConnector1">
              <a:avLst/>
            </a:prstGeom>
            <a:noFill/>
            <a:ln w="9525" cap="flat" cmpd="sng">
              <a:solidFill>
                <a:srgbClr val="9900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29" name="Google Shape;233;p18">
              <a:extLst>
                <a:ext uri="{FF2B5EF4-FFF2-40B4-BE49-F238E27FC236}">
                  <a16:creationId xmlns:a16="http://schemas.microsoft.com/office/drawing/2014/main" id="{67EE98B2-4AC5-1EFA-83BD-D6E2CCDA3788}"/>
                </a:ext>
              </a:extLst>
            </p:cNvPr>
            <p:cNvCxnSpPr>
              <a:stCxn id="8" idx="1"/>
              <a:endCxn id="8" idx="3"/>
            </p:cNvCxnSpPr>
            <p:nvPr/>
          </p:nvCxnSpPr>
          <p:spPr>
            <a:xfrm>
              <a:off x="2100763" y="5392899"/>
              <a:ext cx="5046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34;p18">
              <a:extLst>
                <a:ext uri="{FF2B5EF4-FFF2-40B4-BE49-F238E27FC236}">
                  <a16:creationId xmlns:a16="http://schemas.microsoft.com/office/drawing/2014/main" id="{FACDE18C-76D9-40D5-8567-1F22B15B7AD3}"/>
                </a:ext>
              </a:extLst>
            </p:cNvPr>
            <p:cNvCxnSpPr/>
            <p:nvPr/>
          </p:nvCxnSpPr>
          <p:spPr>
            <a:xfrm>
              <a:off x="2100763" y="4564519"/>
              <a:ext cx="5046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7" name="Google Shape;241;p18">
              <a:extLst>
                <a:ext uri="{FF2B5EF4-FFF2-40B4-BE49-F238E27FC236}">
                  <a16:creationId xmlns:a16="http://schemas.microsoft.com/office/drawing/2014/main" id="{141E6A4B-E89C-16DF-6ADC-C23423C222E7}"/>
                </a:ext>
              </a:extLst>
            </p:cNvPr>
            <p:cNvSpPr/>
            <p:nvPr/>
          </p:nvSpPr>
          <p:spPr>
            <a:xfrm>
              <a:off x="4912739" y="4186000"/>
              <a:ext cx="1132500" cy="766500"/>
            </a:xfrm>
            <a:prstGeom prst="rect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cxnSp>
          <p:nvCxnSpPr>
            <p:cNvPr id="38" name="Google Shape;242;p18">
              <a:extLst>
                <a:ext uri="{FF2B5EF4-FFF2-40B4-BE49-F238E27FC236}">
                  <a16:creationId xmlns:a16="http://schemas.microsoft.com/office/drawing/2014/main" id="{B89C4889-FF7B-338F-B88C-A19542368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5267" y="3785525"/>
              <a:ext cx="227177" cy="3971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40" name="Google Shape;245;p18">
              <a:extLst>
                <a:ext uri="{FF2B5EF4-FFF2-40B4-BE49-F238E27FC236}">
                  <a16:creationId xmlns:a16="http://schemas.microsoft.com/office/drawing/2014/main" id="{59AF9B5A-5CB8-372D-EB40-164696368197}"/>
                </a:ext>
              </a:extLst>
            </p:cNvPr>
            <p:cNvSpPr/>
            <p:nvPr/>
          </p:nvSpPr>
          <p:spPr>
            <a:xfrm>
              <a:off x="5324064" y="5008200"/>
              <a:ext cx="472800" cy="766500"/>
            </a:xfrm>
            <a:prstGeom prst="rect">
              <a:avLst/>
            </a:prstGeom>
            <a:noFill/>
            <a:ln w="19050" cap="flat" cmpd="sng">
              <a:solidFill>
                <a:srgbClr val="FF23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cxnSp>
          <p:nvCxnSpPr>
            <p:cNvPr id="41" name="Google Shape;246;p18">
              <a:extLst>
                <a:ext uri="{FF2B5EF4-FFF2-40B4-BE49-F238E27FC236}">
                  <a16:creationId xmlns:a16="http://schemas.microsoft.com/office/drawing/2014/main" id="{3040B858-61FE-E393-452B-A3B59750D4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2882" y="4079816"/>
              <a:ext cx="304278" cy="919446"/>
            </a:xfrm>
            <a:prstGeom prst="straightConnector1">
              <a:avLst/>
            </a:prstGeom>
            <a:noFill/>
            <a:ln w="9525" cap="flat" cmpd="sng">
              <a:solidFill>
                <a:srgbClr val="FF23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247;p18">
              <a:extLst>
                <a:ext uri="{FF2B5EF4-FFF2-40B4-BE49-F238E27FC236}">
                  <a16:creationId xmlns:a16="http://schemas.microsoft.com/office/drawing/2014/main" id="{D3724C34-1624-2A20-3409-8476E5FE8DD6}"/>
                </a:ext>
              </a:extLst>
            </p:cNvPr>
            <p:cNvCxnSpPr>
              <a:cxnSpLocks/>
            </p:cNvCxnSpPr>
            <p:nvPr/>
          </p:nvCxnSpPr>
          <p:spPr>
            <a:xfrm>
              <a:off x="5844198" y="4083511"/>
              <a:ext cx="1303165" cy="0"/>
            </a:xfrm>
            <a:prstGeom prst="straightConnector1">
              <a:avLst/>
            </a:prstGeom>
            <a:noFill/>
            <a:ln w="9525" cap="flat" cmpd="sng">
              <a:solidFill>
                <a:srgbClr val="FF23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249;p18">
              <a:extLst>
                <a:ext uri="{FF2B5EF4-FFF2-40B4-BE49-F238E27FC236}">
                  <a16:creationId xmlns:a16="http://schemas.microsoft.com/office/drawing/2014/main" id="{BD244D56-8447-8486-1AAA-77F0D68B77AD}"/>
                </a:ext>
              </a:extLst>
            </p:cNvPr>
            <p:cNvCxnSpPr/>
            <p:nvPr/>
          </p:nvCxnSpPr>
          <p:spPr>
            <a:xfrm>
              <a:off x="5548406" y="4034500"/>
              <a:ext cx="0" cy="19146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47" name="Google Shape;209;p18">
            <a:extLst>
              <a:ext uri="{FF2B5EF4-FFF2-40B4-BE49-F238E27FC236}">
                <a16:creationId xmlns:a16="http://schemas.microsoft.com/office/drawing/2014/main" id="{5B9279E5-64B0-7BB7-F006-B8D9D63234CD}"/>
              </a:ext>
            </a:extLst>
          </p:cNvPr>
          <p:cNvSpPr txBox="1">
            <a:spLocks/>
          </p:cNvSpPr>
          <p:nvPr/>
        </p:nvSpPr>
        <p:spPr>
          <a:xfrm>
            <a:off x="771126" y="1153486"/>
            <a:ext cx="3709467" cy="221550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AU" sz="1800" dirty="0"/>
              <a:t>Two main components:</a:t>
            </a:r>
            <a:br>
              <a:rPr lang="en-AU" sz="1800" dirty="0"/>
            </a:br>
            <a:br>
              <a:rPr lang="en-AU" sz="1800" b="1" dirty="0">
                <a:solidFill>
                  <a:schemeClr val="tx2"/>
                </a:solidFill>
              </a:rPr>
            </a:br>
            <a:r>
              <a:rPr lang="en-AU" sz="1800" b="1" dirty="0">
                <a:solidFill>
                  <a:schemeClr val="tx2"/>
                </a:solidFill>
              </a:rPr>
              <a:t>Module carrier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FPGA (demodulation, integration)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Power distribution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PCIe over </a:t>
            </a:r>
            <a:r>
              <a:rPr lang="en-AU" sz="1800" dirty="0" err="1"/>
              <a:t>fiber</a:t>
            </a:r>
            <a:endParaRPr lang="en-AU" sz="1800" dirty="0"/>
          </a:p>
          <a:p>
            <a:pPr>
              <a:spcBef>
                <a:spcPts val="0"/>
              </a:spcBef>
            </a:pPr>
            <a:r>
              <a:rPr lang="en-AU" sz="1800" dirty="0"/>
              <a:t>ATCA standard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48 modules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12FDD-4A14-37C2-2875-4837556E1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312" y="973696"/>
            <a:ext cx="3546161" cy="3467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E838C-CE5C-6052-CB8C-EAF34537D8B6}"/>
              </a:ext>
            </a:extLst>
          </p:cNvPr>
          <p:cNvSpPr txBox="1"/>
          <p:nvPr/>
        </p:nvSpPr>
        <p:spPr>
          <a:xfrm>
            <a:off x="7979975" y="4680143"/>
            <a:ext cx="354616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A. Torres, et al., “</a:t>
            </a:r>
            <a:r>
              <a:rPr lang="cs-CZ" sz="1000" b="1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Data acquisition with real-time numerical integration for COMPASS-U magnetic diagnostics</a:t>
            </a:r>
            <a:r>
              <a:rPr lang="cs-CZ" sz="1000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”, Fusion Engineering and Design 191, 113580, 2023</a:t>
            </a:r>
            <a:endParaRPr lang="en-AU" sz="1000" dirty="0">
              <a:solidFill>
                <a:schemeClr val="tx2"/>
              </a:solidFill>
              <a:ea typeface="Century Gothic"/>
              <a:cs typeface="Century Gothic"/>
              <a:sym typeface="Century Gothic"/>
            </a:endParaRPr>
          </a:p>
          <a:p>
            <a:r>
              <a:rPr lang="en-AU" sz="1000" dirty="0">
                <a:solidFill>
                  <a:schemeClr val="tx2"/>
                </a:solidFill>
              </a:rPr>
              <a:t>J Oliveira, A Torres</a:t>
            </a:r>
            <a:r>
              <a:rPr lang="cs-CZ" sz="1000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, et al.,</a:t>
            </a:r>
            <a:r>
              <a:rPr lang="en-AU" sz="1000" dirty="0">
                <a:solidFill>
                  <a:schemeClr val="tx2"/>
                </a:solidFill>
              </a:rPr>
              <a:t> </a:t>
            </a:r>
            <a:r>
              <a:rPr lang="en-AU" sz="1000" b="1" dirty="0">
                <a:solidFill>
                  <a:schemeClr val="tx2"/>
                </a:solidFill>
              </a:rPr>
              <a:t>Digitizer hardware for magnetic data acquisition on COMPASS-U</a:t>
            </a:r>
            <a:r>
              <a:rPr lang="en-AU" sz="1000" dirty="0">
                <a:solidFill>
                  <a:schemeClr val="tx2"/>
                </a:solidFill>
              </a:rPr>
              <a:t>, EPJ Web of Conferences 288, 03005, 2023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0E47B43-54C1-F084-EE7E-6C59F12000E3}"/>
              </a:ext>
            </a:extLst>
          </p:cNvPr>
          <p:cNvCxnSpPr/>
          <p:nvPr/>
        </p:nvCxnSpPr>
        <p:spPr>
          <a:xfrm flipH="1">
            <a:off x="756115" y="4192820"/>
            <a:ext cx="93385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C8FEDA4-4B1B-E6CF-C4BF-8A36035D0E89}"/>
              </a:ext>
            </a:extLst>
          </p:cNvPr>
          <p:cNvCxnSpPr/>
          <p:nvPr/>
        </p:nvCxnSpPr>
        <p:spPr>
          <a:xfrm flipH="1">
            <a:off x="756115" y="3927556"/>
            <a:ext cx="11629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56B459C-DB87-0378-7C30-594302ADA4D8}"/>
              </a:ext>
            </a:extLst>
          </p:cNvPr>
          <p:cNvCxnSpPr>
            <a:endCxn id="27" idx="1"/>
          </p:cNvCxnSpPr>
          <p:nvPr/>
        </p:nvCxnSpPr>
        <p:spPr>
          <a:xfrm flipH="1">
            <a:off x="771126" y="3667094"/>
            <a:ext cx="1574412" cy="0"/>
          </a:xfrm>
          <a:prstGeom prst="line">
            <a:avLst/>
          </a:prstGeom>
          <a:ln w="12700">
            <a:solidFill>
              <a:srgbClr val="99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F740C2C-D0CA-C6E8-5AF1-8EEEBF8A7B36}"/>
              </a:ext>
            </a:extLst>
          </p:cNvPr>
          <p:cNvCxnSpPr>
            <a:cxnSpLocks/>
          </p:cNvCxnSpPr>
          <p:nvPr/>
        </p:nvCxnSpPr>
        <p:spPr>
          <a:xfrm>
            <a:off x="3787350" y="3671009"/>
            <a:ext cx="199640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A1F1932-1C34-3B7E-ABA9-AB3EFAEF2404}"/>
              </a:ext>
            </a:extLst>
          </p:cNvPr>
          <p:cNvCxnSpPr>
            <a:cxnSpLocks/>
          </p:cNvCxnSpPr>
          <p:nvPr/>
        </p:nvCxnSpPr>
        <p:spPr>
          <a:xfrm>
            <a:off x="4077042" y="3965300"/>
            <a:ext cx="1706716" cy="0"/>
          </a:xfrm>
          <a:prstGeom prst="line">
            <a:avLst/>
          </a:prstGeom>
          <a:ln w="12700">
            <a:solidFill>
              <a:srgbClr val="0C00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B7268D56-37C5-9094-2900-4900347F2746}"/>
              </a:ext>
            </a:extLst>
          </p:cNvPr>
          <p:cNvSpPr txBox="1"/>
          <p:nvPr/>
        </p:nvSpPr>
        <p:spPr>
          <a:xfrm>
            <a:off x="4501469" y="1571696"/>
            <a:ext cx="327367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AU" sz="1800" b="1" dirty="0">
                <a:solidFill>
                  <a:schemeClr val="tx2"/>
                </a:solidFill>
              </a:rPr>
              <a:t>Modules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dirty="0"/>
              <a:t>Analogue signal processing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dirty="0"/>
              <a:t>Modulation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dirty="0"/>
              <a:t>Digitization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dirty="0"/>
              <a:t>Galvanic isolation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dirty="0"/>
              <a:t>2 separate channels</a:t>
            </a:r>
          </a:p>
        </p:txBody>
      </p:sp>
      <p:sp>
        <p:nvSpPr>
          <p:cNvPr id="89" name="Free-form: Shape 88">
            <a:extLst>
              <a:ext uri="{FF2B5EF4-FFF2-40B4-BE49-F238E27FC236}">
                <a16:creationId xmlns:a16="http://schemas.microsoft.com/office/drawing/2014/main" id="{42DB48E0-9657-D3F6-FBBB-BE304003B986}"/>
              </a:ext>
            </a:extLst>
          </p:cNvPr>
          <p:cNvSpPr/>
          <p:nvPr/>
        </p:nvSpPr>
        <p:spPr>
          <a:xfrm>
            <a:off x="5943600" y="3169430"/>
            <a:ext cx="2505075" cy="1183495"/>
          </a:xfrm>
          <a:custGeom>
            <a:avLst/>
            <a:gdLst>
              <a:gd name="connsiteX0" fmla="*/ 0 w 2505075"/>
              <a:gd name="connsiteY0" fmla="*/ 1183495 h 1183495"/>
              <a:gd name="connsiteX1" fmla="*/ 1076325 w 2505075"/>
              <a:gd name="connsiteY1" fmla="*/ 164320 h 1183495"/>
              <a:gd name="connsiteX2" fmla="*/ 2505075 w 2505075"/>
              <a:gd name="connsiteY2" fmla="*/ 2395 h 1183495"/>
              <a:gd name="connsiteX3" fmla="*/ 2505075 w 2505075"/>
              <a:gd name="connsiteY3" fmla="*/ 2395 h 118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5075" h="1183495">
                <a:moveTo>
                  <a:pt x="0" y="1183495"/>
                </a:moveTo>
                <a:cubicBezTo>
                  <a:pt x="329406" y="772332"/>
                  <a:pt x="658813" y="361170"/>
                  <a:pt x="1076325" y="164320"/>
                </a:cubicBezTo>
                <a:cubicBezTo>
                  <a:pt x="1493838" y="-32530"/>
                  <a:pt x="2505075" y="2395"/>
                  <a:pt x="2505075" y="2395"/>
                </a:cubicBezTo>
                <a:lnTo>
                  <a:pt x="2505075" y="2395"/>
                </a:ln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977B40-A7F9-6F30-4F1D-8BF6A053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8526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"/>
          <p:cNvSpPr txBox="1">
            <a:spLocks noGrp="1"/>
          </p:cNvSpPr>
          <p:nvPr>
            <p:ph idx="1"/>
          </p:nvPr>
        </p:nvSpPr>
        <p:spPr>
          <a:xfrm>
            <a:off x="731838" y="1095376"/>
            <a:ext cx="10764837" cy="12682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AU" sz="1800" dirty="0"/>
              <a:t>Requirement of </a:t>
            </a:r>
            <a:r>
              <a:rPr lang="cs-CZ" sz="1800" b="1" dirty="0">
                <a:solidFill>
                  <a:srgbClr val="FF0000"/>
                </a:solidFill>
              </a:rPr>
              <a:t>5 μV</a:t>
            </a:r>
            <a:r>
              <a:rPr lang="en-AU" sz="1800" b="1" dirty="0">
                <a:solidFill>
                  <a:srgbClr val="FF0000"/>
                </a:solidFill>
              </a:rPr>
              <a:t>s/s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for integrator drift</a:t>
            </a:r>
            <a:r>
              <a:rPr lang="en-AU" sz="1800" dirty="0"/>
              <a:t> on COMPASS-U</a:t>
            </a:r>
            <a:r>
              <a:rPr lang="cs-CZ" sz="1800" dirty="0"/>
              <a:t> </a:t>
            </a:r>
            <a:endParaRPr lang="en-AU" sz="1800" dirty="0"/>
          </a:p>
          <a:p>
            <a:pPr>
              <a:spcBef>
                <a:spcPts val="0"/>
              </a:spcBef>
            </a:pPr>
            <a:r>
              <a:rPr lang="cs-CZ" sz="1800" dirty="0"/>
              <a:t>For comparison</a:t>
            </a:r>
            <a:r>
              <a:rPr lang="en-AU" sz="1800" dirty="0"/>
              <a:t>,</a:t>
            </a:r>
            <a:r>
              <a:rPr lang="cs-CZ" sz="1800" dirty="0"/>
              <a:t> the requirement for ITER is </a:t>
            </a:r>
            <a:r>
              <a:rPr lang="cs-CZ" sz="1800" dirty="0">
                <a:solidFill>
                  <a:srgbClr val="FF23A6"/>
                </a:solidFill>
              </a:rPr>
              <a:t>500 μVs over 1h = 139 nV</a:t>
            </a:r>
            <a:r>
              <a:rPr lang="cs-CZ" sz="1800" dirty="0"/>
              <a:t>, 36 times more strict</a:t>
            </a:r>
            <a:endParaRPr lang="en-AU" sz="1800" dirty="0"/>
          </a:p>
          <a:p>
            <a:pPr>
              <a:spcBef>
                <a:spcPts val="0"/>
              </a:spcBef>
            </a:pPr>
            <a:r>
              <a:rPr lang="en-AU" sz="1800" dirty="0"/>
              <a:t>Tests show a drift of </a:t>
            </a:r>
            <a:r>
              <a:rPr lang="en-AU" sz="1800" b="1" dirty="0">
                <a:solidFill>
                  <a:schemeClr val="tx2"/>
                </a:solidFill>
              </a:rPr>
              <a:t>|d| &lt; 50 </a:t>
            </a:r>
            <a:r>
              <a:rPr lang="en-AU" sz="1800" b="1" dirty="0" err="1">
                <a:solidFill>
                  <a:schemeClr val="tx2"/>
                </a:solidFill>
              </a:rPr>
              <a:t>nVs</a:t>
            </a:r>
            <a:r>
              <a:rPr lang="en-AU" sz="1800" b="1" dirty="0">
                <a:solidFill>
                  <a:schemeClr val="tx2"/>
                </a:solidFill>
              </a:rPr>
              <a:t>/s for 90% of the cases</a:t>
            </a:r>
            <a:r>
              <a:rPr lang="en-AU" sz="1800" dirty="0"/>
              <a:t> (157 </a:t>
            </a:r>
            <a:r>
              <a:rPr lang="en-AU" sz="1800" dirty="0" err="1"/>
              <a:t>nVs</a:t>
            </a:r>
            <a:r>
              <a:rPr lang="en-AU" sz="1800" dirty="0"/>
              <a:t>/s max) 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Great results not only on COMPASS-U timescales but also long pulses (&gt;100 s)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While having high channel density, 20 kHz bandwidth, and modulation artifact reduction</a:t>
            </a:r>
            <a:endParaRPr sz="1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695EC9-7A03-CD8D-83FC-979C4371D227}"/>
              </a:ext>
            </a:extLst>
          </p:cNvPr>
          <p:cNvGrpSpPr/>
          <p:nvPr/>
        </p:nvGrpSpPr>
        <p:grpSpPr>
          <a:xfrm>
            <a:off x="7207980" y="2325499"/>
            <a:ext cx="3602427" cy="2973720"/>
            <a:chOff x="6694098" y="2560305"/>
            <a:chExt cx="4304581" cy="3587151"/>
          </a:xfrm>
        </p:grpSpPr>
        <p:pic>
          <p:nvPicPr>
            <p:cNvPr id="437" name="Google Shape;437;g3170ae10162_0_3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94098" y="2560305"/>
              <a:ext cx="4304581" cy="3587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Google Shape;280;p20">
              <a:extLst>
                <a:ext uri="{FF2B5EF4-FFF2-40B4-BE49-F238E27FC236}">
                  <a16:creationId xmlns:a16="http://schemas.microsoft.com/office/drawing/2014/main" id="{E836D6AA-3381-8756-F678-681E69D11CCC}"/>
                </a:ext>
              </a:extLst>
            </p:cNvPr>
            <p:cNvSpPr txBox="1"/>
            <p:nvPr/>
          </p:nvSpPr>
          <p:spPr>
            <a:xfrm rot="21596590">
              <a:off x="7480266" y="3420793"/>
              <a:ext cx="1365967" cy="317411"/>
            </a:xfrm>
            <a:prstGeom prst="rect">
              <a:avLst/>
            </a:prstGeom>
            <a:solidFill>
              <a:srgbClr val="FFFFFF">
                <a:alpha val="463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algn="ctr"/>
              <a:r>
                <a:rPr lang="en-AU" sz="1200" dirty="0">
                  <a:solidFill>
                    <a:srgbClr val="FF0000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CU</a:t>
              </a:r>
            </a:p>
            <a:p>
              <a:pPr algn="ctr"/>
              <a:r>
                <a:rPr lang="cs-CZ" sz="1200" dirty="0">
                  <a:solidFill>
                    <a:srgbClr val="FF0000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requirement</a:t>
              </a:r>
              <a:endParaRPr sz="1200" dirty="0">
                <a:solidFill>
                  <a:srgbClr val="FF0000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" name="Google Shape;280;p20">
              <a:extLst>
                <a:ext uri="{FF2B5EF4-FFF2-40B4-BE49-F238E27FC236}">
                  <a16:creationId xmlns:a16="http://schemas.microsoft.com/office/drawing/2014/main" id="{B1B05E7F-0787-C196-B123-BACE3663117F}"/>
                </a:ext>
              </a:extLst>
            </p:cNvPr>
            <p:cNvSpPr txBox="1"/>
            <p:nvPr/>
          </p:nvSpPr>
          <p:spPr>
            <a:xfrm rot="21596590">
              <a:off x="8842984" y="4872148"/>
              <a:ext cx="1366110" cy="317411"/>
            </a:xfrm>
            <a:prstGeom prst="rect">
              <a:avLst/>
            </a:prstGeom>
            <a:solidFill>
              <a:srgbClr val="FFFFFF">
                <a:alpha val="463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algn="ctr"/>
              <a:r>
                <a:rPr lang="en-AU" sz="1200" dirty="0">
                  <a:solidFill>
                    <a:srgbClr val="FF23A6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ITER</a:t>
              </a:r>
            </a:p>
            <a:p>
              <a:pPr algn="ctr"/>
              <a:r>
                <a:rPr lang="cs-CZ" sz="1200" dirty="0">
                  <a:solidFill>
                    <a:srgbClr val="FF23A6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requirement</a:t>
              </a:r>
              <a:endParaRPr sz="1200" dirty="0">
                <a:solidFill>
                  <a:srgbClr val="FF23A6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4DA6A-3D41-3F86-D3CA-B2008E40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940D8B-2DDF-6384-2C27-3121A6C5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State-of-the-art drift performance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B79856-F629-525C-2AED-D0FCCAE32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38" y="2700067"/>
            <a:ext cx="5145087" cy="33466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919B47-B563-2A31-6767-8AD7C81DE3FB}"/>
              </a:ext>
            </a:extLst>
          </p:cNvPr>
          <p:cNvSpPr txBox="1"/>
          <p:nvPr/>
        </p:nvSpPr>
        <p:spPr>
          <a:xfrm>
            <a:off x="5819120" y="523449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tx2"/>
                </a:solidFill>
              </a:rPr>
              <a:t>J. Oliveira, A. Torres, et al., " A real-time data acquisition system for the magnetic diagnostic of COMPASS-U" submitted to Plasma Physics and Controlled Fusion,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093C7-C2F2-2E7F-CF18-808DFE34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66A0C-91FE-66EB-BE89-956B70C43D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ELM buffering real-time controller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84988-CF42-312D-5F05-D451264095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7777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1BB4-7719-E51A-0273-63375B8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22" y="136525"/>
            <a:ext cx="7777253" cy="664321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In this presentation…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D463B-56F1-2991-C625-B05D00DE2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253331"/>
            <a:ext cx="644533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b="1" dirty="0">
                <a:solidFill>
                  <a:schemeClr val="tx2"/>
                </a:solidFill>
              </a:rPr>
              <a:t>Principles of the tokamak</a:t>
            </a:r>
            <a:endParaRPr lang="en-AU" dirty="0"/>
          </a:p>
          <a:p>
            <a:pPr marL="0" indent="0">
              <a:buNone/>
            </a:pPr>
            <a:r>
              <a:rPr lang="en-AU" b="1" dirty="0">
                <a:solidFill>
                  <a:schemeClr val="tx2"/>
                </a:solidFill>
              </a:rPr>
              <a:t>The magnetic diagnostic system</a:t>
            </a:r>
          </a:p>
          <a:p>
            <a:r>
              <a:rPr lang="en-AU" dirty="0"/>
              <a:t>Types of sensors</a:t>
            </a:r>
          </a:p>
          <a:p>
            <a:r>
              <a:rPr lang="en-AU" dirty="0"/>
              <a:t>What is their role?</a:t>
            </a:r>
          </a:p>
          <a:p>
            <a:pPr marL="0" indent="0">
              <a:buNone/>
            </a:pPr>
            <a:r>
              <a:rPr lang="en-AU" b="1" dirty="0">
                <a:solidFill>
                  <a:schemeClr val="tx2"/>
                </a:solidFill>
              </a:rPr>
              <a:t>Development of the diagnostic for COMPASS-U</a:t>
            </a:r>
            <a:endParaRPr lang="en-AU" dirty="0"/>
          </a:p>
          <a:p>
            <a:r>
              <a:rPr lang="en-AU" dirty="0"/>
              <a:t>Challenges and R&amp;D</a:t>
            </a:r>
          </a:p>
          <a:p>
            <a:r>
              <a:rPr lang="en-AU" dirty="0"/>
              <a:t>Sensors</a:t>
            </a:r>
          </a:p>
          <a:p>
            <a:pPr marL="0" indent="0">
              <a:buNone/>
            </a:pPr>
            <a:r>
              <a:rPr lang="en-AU" b="1" dirty="0">
                <a:solidFill>
                  <a:schemeClr val="tx2"/>
                </a:solidFill>
              </a:rPr>
              <a:t>Low drift signal integration for COMPASS-U</a:t>
            </a:r>
            <a:endParaRPr lang="en-AU" dirty="0"/>
          </a:p>
          <a:p>
            <a:pPr marL="0" indent="0">
              <a:buNone/>
            </a:pPr>
            <a:r>
              <a:rPr lang="en-AU" b="1" dirty="0">
                <a:solidFill>
                  <a:schemeClr val="tx2"/>
                </a:solidFill>
              </a:rPr>
              <a:t>Real-time ELM detection for buffering </a:t>
            </a: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26067-2838-47A8-E895-00D05C53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7F5259-A01A-ABA8-DF9F-61A04A517DCD}"/>
              </a:ext>
            </a:extLst>
          </p:cNvPr>
          <p:cNvSpPr txBox="1"/>
          <p:nvPr/>
        </p:nvSpPr>
        <p:spPr>
          <a:xfrm>
            <a:off x="6927010" y="1425859"/>
            <a:ext cx="4569665" cy="3785652"/>
          </a:xfrm>
          <a:custGeom>
            <a:avLst/>
            <a:gdLst>
              <a:gd name="connsiteX0" fmla="*/ 0 w 4569665"/>
              <a:gd name="connsiteY0" fmla="*/ 0 h 3785652"/>
              <a:gd name="connsiteX1" fmla="*/ 662601 w 4569665"/>
              <a:gd name="connsiteY1" fmla="*/ 0 h 3785652"/>
              <a:gd name="connsiteX2" fmla="*/ 1233810 w 4569665"/>
              <a:gd name="connsiteY2" fmla="*/ 0 h 3785652"/>
              <a:gd name="connsiteX3" fmla="*/ 1759321 w 4569665"/>
              <a:gd name="connsiteY3" fmla="*/ 0 h 3785652"/>
              <a:gd name="connsiteX4" fmla="*/ 2421922 w 4569665"/>
              <a:gd name="connsiteY4" fmla="*/ 0 h 3785652"/>
              <a:gd name="connsiteX5" fmla="*/ 2947434 w 4569665"/>
              <a:gd name="connsiteY5" fmla="*/ 0 h 3785652"/>
              <a:gd name="connsiteX6" fmla="*/ 3610035 w 4569665"/>
              <a:gd name="connsiteY6" fmla="*/ 0 h 3785652"/>
              <a:gd name="connsiteX7" fmla="*/ 4569665 w 4569665"/>
              <a:gd name="connsiteY7" fmla="*/ 0 h 3785652"/>
              <a:gd name="connsiteX8" fmla="*/ 4569665 w 4569665"/>
              <a:gd name="connsiteY8" fmla="*/ 465094 h 3785652"/>
              <a:gd name="connsiteX9" fmla="*/ 4569665 w 4569665"/>
              <a:gd name="connsiteY9" fmla="*/ 968045 h 3785652"/>
              <a:gd name="connsiteX10" fmla="*/ 4569665 w 4569665"/>
              <a:gd name="connsiteY10" fmla="*/ 1470996 h 3785652"/>
              <a:gd name="connsiteX11" fmla="*/ 4569665 w 4569665"/>
              <a:gd name="connsiteY11" fmla="*/ 2049660 h 3785652"/>
              <a:gd name="connsiteX12" fmla="*/ 4569665 w 4569665"/>
              <a:gd name="connsiteY12" fmla="*/ 2476898 h 3785652"/>
              <a:gd name="connsiteX13" fmla="*/ 4569665 w 4569665"/>
              <a:gd name="connsiteY13" fmla="*/ 3017705 h 3785652"/>
              <a:gd name="connsiteX14" fmla="*/ 4569665 w 4569665"/>
              <a:gd name="connsiteY14" fmla="*/ 3785652 h 3785652"/>
              <a:gd name="connsiteX15" fmla="*/ 4044154 w 4569665"/>
              <a:gd name="connsiteY15" fmla="*/ 3785652 h 3785652"/>
              <a:gd name="connsiteX16" fmla="*/ 3564339 w 4569665"/>
              <a:gd name="connsiteY16" fmla="*/ 3785652 h 3785652"/>
              <a:gd name="connsiteX17" fmla="*/ 2947434 w 4569665"/>
              <a:gd name="connsiteY17" fmla="*/ 3785652 h 3785652"/>
              <a:gd name="connsiteX18" fmla="*/ 2330529 w 4569665"/>
              <a:gd name="connsiteY18" fmla="*/ 3785652 h 3785652"/>
              <a:gd name="connsiteX19" fmla="*/ 1805018 w 4569665"/>
              <a:gd name="connsiteY19" fmla="*/ 3785652 h 3785652"/>
              <a:gd name="connsiteX20" fmla="*/ 1279506 w 4569665"/>
              <a:gd name="connsiteY20" fmla="*/ 3785652 h 3785652"/>
              <a:gd name="connsiteX21" fmla="*/ 845388 w 4569665"/>
              <a:gd name="connsiteY21" fmla="*/ 3785652 h 3785652"/>
              <a:gd name="connsiteX22" fmla="*/ 0 w 4569665"/>
              <a:gd name="connsiteY22" fmla="*/ 3785652 h 3785652"/>
              <a:gd name="connsiteX23" fmla="*/ 0 w 4569665"/>
              <a:gd name="connsiteY23" fmla="*/ 3244845 h 3785652"/>
              <a:gd name="connsiteX24" fmla="*/ 0 w 4569665"/>
              <a:gd name="connsiteY24" fmla="*/ 2666181 h 3785652"/>
              <a:gd name="connsiteX25" fmla="*/ 0 w 4569665"/>
              <a:gd name="connsiteY25" fmla="*/ 2049660 h 3785652"/>
              <a:gd name="connsiteX26" fmla="*/ 0 w 4569665"/>
              <a:gd name="connsiteY26" fmla="*/ 1622422 h 3785652"/>
              <a:gd name="connsiteX27" fmla="*/ 0 w 4569665"/>
              <a:gd name="connsiteY27" fmla="*/ 1005902 h 3785652"/>
              <a:gd name="connsiteX28" fmla="*/ 0 w 4569665"/>
              <a:gd name="connsiteY28" fmla="*/ 578664 h 3785652"/>
              <a:gd name="connsiteX29" fmla="*/ 0 w 4569665"/>
              <a:gd name="connsiteY29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569665" h="3785652" extrusionOk="0">
                <a:moveTo>
                  <a:pt x="0" y="0"/>
                </a:moveTo>
                <a:cubicBezTo>
                  <a:pt x="207435" y="-47859"/>
                  <a:pt x="336854" y="4266"/>
                  <a:pt x="662601" y="0"/>
                </a:cubicBezTo>
                <a:cubicBezTo>
                  <a:pt x="988348" y="-4266"/>
                  <a:pt x="1090560" y="8703"/>
                  <a:pt x="1233810" y="0"/>
                </a:cubicBezTo>
                <a:cubicBezTo>
                  <a:pt x="1377060" y="-8703"/>
                  <a:pt x="1575474" y="8305"/>
                  <a:pt x="1759321" y="0"/>
                </a:cubicBezTo>
                <a:cubicBezTo>
                  <a:pt x="1943168" y="-8305"/>
                  <a:pt x="2181054" y="14063"/>
                  <a:pt x="2421922" y="0"/>
                </a:cubicBezTo>
                <a:cubicBezTo>
                  <a:pt x="2662790" y="-14063"/>
                  <a:pt x="2700588" y="56650"/>
                  <a:pt x="2947434" y="0"/>
                </a:cubicBezTo>
                <a:cubicBezTo>
                  <a:pt x="3194280" y="-56650"/>
                  <a:pt x="3414463" y="72253"/>
                  <a:pt x="3610035" y="0"/>
                </a:cubicBezTo>
                <a:cubicBezTo>
                  <a:pt x="3805607" y="-72253"/>
                  <a:pt x="4104219" y="94897"/>
                  <a:pt x="4569665" y="0"/>
                </a:cubicBezTo>
                <a:cubicBezTo>
                  <a:pt x="4574213" y="204051"/>
                  <a:pt x="4521599" y="237230"/>
                  <a:pt x="4569665" y="465094"/>
                </a:cubicBezTo>
                <a:cubicBezTo>
                  <a:pt x="4617731" y="692958"/>
                  <a:pt x="4527511" y="722819"/>
                  <a:pt x="4569665" y="968045"/>
                </a:cubicBezTo>
                <a:cubicBezTo>
                  <a:pt x="4611819" y="1213271"/>
                  <a:pt x="4514954" y="1268369"/>
                  <a:pt x="4569665" y="1470996"/>
                </a:cubicBezTo>
                <a:cubicBezTo>
                  <a:pt x="4624376" y="1673623"/>
                  <a:pt x="4518780" y="1864686"/>
                  <a:pt x="4569665" y="2049660"/>
                </a:cubicBezTo>
                <a:cubicBezTo>
                  <a:pt x="4620550" y="2234634"/>
                  <a:pt x="4527842" y="2269534"/>
                  <a:pt x="4569665" y="2476898"/>
                </a:cubicBezTo>
                <a:cubicBezTo>
                  <a:pt x="4611488" y="2684262"/>
                  <a:pt x="4561785" y="2802681"/>
                  <a:pt x="4569665" y="3017705"/>
                </a:cubicBezTo>
                <a:cubicBezTo>
                  <a:pt x="4577545" y="3232729"/>
                  <a:pt x="4492715" y="3462489"/>
                  <a:pt x="4569665" y="3785652"/>
                </a:cubicBezTo>
                <a:cubicBezTo>
                  <a:pt x="4389233" y="3838350"/>
                  <a:pt x="4213125" y="3774451"/>
                  <a:pt x="4044154" y="3785652"/>
                </a:cubicBezTo>
                <a:cubicBezTo>
                  <a:pt x="3875183" y="3796853"/>
                  <a:pt x="3677436" y="3765876"/>
                  <a:pt x="3564339" y="3785652"/>
                </a:cubicBezTo>
                <a:cubicBezTo>
                  <a:pt x="3451242" y="3805428"/>
                  <a:pt x="3133258" y="3723975"/>
                  <a:pt x="2947434" y="3785652"/>
                </a:cubicBezTo>
                <a:cubicBezTo>
                  <a:pt x="2761611" y="3847329"/>
                  <a:pt x="2570704" y="3768830"/>
                  <a:pt x="2330529" y="3785652"/>
                </a:cubicBezTo>
                <a:cubicBezTo>
                  <a:pt x="2090354" y="3802474"/>
                  <a:pt x="1955298" y="3748023"/>
                  <a:pt x="1805018" y="3785652"/>
                </a:cubicBezTo>
                <a:cubicBezTo>
                  <a:pt x="1654738" y="3823281"/>
                  <a:pt x="1398330" y="3736676"/>
                  <a:pt x="1279506" y="3785652"/>
                </a:cubicBezTo>
                <a:cubicBezTo>
                  <a:pt x="1160682" y="3834628"/>
                  <a:pt x="990528" y="3768244"/>
                  <a:pt x="845388" y="3785652"/>
                </a:cubicBezTo>
                <a:cubicBezTo>
                  <a:pt x="700248" y="3803060"/>
                  <a:pt x="312047" y="3759630"/>
                  <a:pt x="0" y="3785652"/>
                </a:cubicBezTo>
                <a:cubicBezTo>
                  <a:pt x="-23302" y="3555737"/>
                  <a:pt x="50384" y="3375553"/>
                  <a:pt x="0" y="3244845"/>
                </a:cubicBezTo>
                <a:cubicBezTo>
                  <a:pt x="-50384" y="3114137"/>
                  <a:pt x="16325" y="2864561"/>
                  <a:pt x="0" y="2666181"/>
                </a:cubicBezTo>
                <a:cubicBezTo>
                  <a:pt x="-16325" y="2467801"/>
                  <a:pt x="54877" y="2284068"/>
                  <a:pt x="0" y="2049660"/>
                </a:cubicBezTo>
                <a:cubicBezTo>
                  <a:pt x="-54877" y="1815252"/>
                  <a:pt x="10237" y="1813027"/>
                  <a:pt x="0" y="1622422"/>
                </a:cubicBezTo>
                <a:cubicBezTo>
                  <a:pt x="-10237" y="1431817"/>
                  <a:pt x="72617" y="1145870"/>
                  <a:pt x="0" y="1005902"/>
                </a:cubicBezTo>
                <a:cubicBezTo>
                  <a:pt x="-72617" y="865934"/>
                  <a:pt x="22389" y="738300"/>
                  <a:pt x="0" y="578664"/>
                </a:cubicBezTo>
                <a:cubicBezTo>
                  <a:pt x="-22389" y="419028"/>
                  <a:pt x="49067" y="18110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30190082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+mj-lt"/>
              </a:rPr>
              <a:t>The </a:t>
            </a:r>
            <a:r>
              <a:rPr lang="en-AU" sz="2400" b="1" dirty="0">
                <a:solidFill>
                  <a:schemeClr val="tx2"/>
                </a:solidFill>
                <a:latin typeface="+mj-lt"/>
              </a:rPr>
              <a:t>magnetic</a:t>
            </a:r>
            <a:r>
              <a:rPr lang="en-AU" sz="2400" dirty="0">
                <a:latin typeface="+mj-lt"/>
              </a:rPr>
              <a:t> diagnostic is intrinsically linked with the operation of the </a:t>
            </a:r>
            <a:r>
              <a:rPr lang="en-AU" sz="2400" b="1" dirty="0">
                <a:solidFill>
                  <a:schemeClr val="tx2"/>
                </a:solidFill>
                <a:latin typeface="+mj-lt"/>
              </a:rPr>
              <a:t>magnetic</a:t>
            </a:r>
            <a:r>
              <a:rPr lang="en-AU" sz="2400" dirty="0">
                <a:latin typeface="+mj-lt"/>
              </a:rPr>
              <a:t> confinement device.</a:t>
            </a:r>
          </a:p>
          <a:p>
            <a:pPr algn="ctr"/>
            <a:endParaRPr lang="en-AU" sz="2400" dirty="0">
              <a:latin typeface="+mj-lt"/>
            </a:endParaRPr>
          </a:p>
          <a:p>
            <a:pPr algn="ctr"/>
            <a:r>
              <a:rPr lang="en-AU" sz="2400" dirty="0">
                <a:latin typeface="+mj-lt"/>
              </a:rPr>
              <a:t>It is present since the early devices,</a:t>
            </a:r>
          </a:p>
          <a:p>
            <a:pPr algn="ctr"/>
            <a:r>
              <a:rPr lang="en-AU" sz="2400" dirty="0">
                <a:latin typeface="+mj-lt"/>
              </a:rPr>
              <a:t>and a fundamental tool for plasma both physics </a:t>
            </a:r>
            <a:r>
              <a:rPr lang="en-AU" sz="2400" b="1" dirty="0">
                <a:solidFill>
                  <a:schemeClr val="tx2"/>
                </a:solidFill>
                <a:latin typeface="+mj-lt"/>
              </a:rPr>
              <a:t>research</a:t>
            </a:r>
            <a:r>
              <a:rPr lang="en-AU" sz="2400" dirty="0">
                <a:latin typeface="+mj-lt"/>
              </a:rPr>
              <a:t> and for </a:t>
            </a:r>
            <a:r>
              <a:rPr lang="en-AU" sz="2400" b="1" dirty="0">
                <a:solidFill>
                  <a:schemeClr val="tx2"/>
                </a:solidFill>
                <a:latin typeface="+mj-lt"/>
              </a:rPr>
              <a:t>power-plant</a:t>
            </a:r>
            <a:r>
              <a:rPr lang="en-AU" sz="2400" dirty="0">
                <a:latin typeface="+mj-lt"/>
              </a:rPr>
              <a:t> operation.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AB689-E37D-C57B-AF39-5AEAF388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5066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4DA6A-3D41-3F86-D3CA-B2008E40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940D8B-2DDF-6384-2C27-3121A6C5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Edge Localized Modes (ELMs)</a:t>
            </a:r>
          </a:p>
        </p:txBody>
      </p:sp>
      <p:pic>
        <p:nvPicPr>
          <p:cNvPr id="2" name="ELMs_MAST">
            <a:hlinkClick r:id="" action="ppaction://media"/>
            <a:extLst>
              <a:ext uri="{FF2B5EF4-FFF2-40B4-BE49-F238E27FC236}">
                <a16:creationId xmlns:a16="http://schemas.microsoft.com/office/drawing/2014/main" id="{80173E3C-F413-39BE-E1D0-C557C419C3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1622" y="888522"/>
            <a:ext cx="6535836" cy="5326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117615-FB79-B167-1CE1-EBBC118C5967}"/>
              </a:ext>
            </a:extLst>
          </p:cNvPr>
          <p:cNvSpPr txBox="1"/>
          <p:nvPr/>
        </p:nvSpPr>
        <p:spPr>
          <a:xfrm>
            <a:off x="534836" y="5639459"/>
            <a:ext cx="2113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tx2"/>
                </a:solidFill>
              </a:rPr>
              <a:t>MAST fast visible camera </a:t>
            </a:r>
            <a:br>
              <a:rPr lang="en-AU" sz="1100" dirty="0">
                <a:solidFill>
                  <a:schemeClr val="tx2"/>
                </a:solidFill>
              </a:rPr>
            </a:br>
            <a:r>
              <a:rPr lang="en-AU" sz="1100" dirty="0">
                <a:solidFill>
                  <a:schemeClr val="tx2"/>
                </a:solidFill>
              </a:rPr>
              <a:t>(A. Kirk, S. </a:t>
            </a:r>
            <a:r>
              <a:rPr lang="en-AU" sz="1100" dirty="0" err="1">
                <a:solidFill>
                  <a:schemeClr val="tx2"/>
                </a:solidFill>
              </a:rPr>
              <a:t>Lisgo</a:t>
            </a:r>
            <a:r>
              <a:rPr lang="en-AU" sz="1100" dirty="0">
                <a:solidFill>
                  <a:schemeClr val="tx2"/>
                </a:solidFill>
              </a:rPr>
              <a:t>, UKAEA)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D4E80-61D6-31EC-2C34-4FF652B7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074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4DA6A-3D41-3F86-D3CA-B2008E40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940D8B-2DDF-6384-2C27-3121A6C5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Edge Localized Modes (ELMs)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713BC-74F2-200B-83DD-F19846E27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100" y="1593029"/>
            <a:ext cx="2471703" cy="2298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235E7-60FC-F0DE-AE2F-D28C00A83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767" y="3352826"/>
            <a:ext cx="3164423" cy="1771132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35F43BDD-1ABD-466F-29F5-191DBEEF1F96}"/>
              </a:ext>
            </a:extLst>
          </p:cNvPr>
          <p:cNvSpPr/>
          <p:nvPr/>
        </p:nvSpPr>
        <p:spPr>
          <a:xfrm rot="2313508">
            <a:off x="8481171" y="2703624"/>
            <a:ext cx="698687" cy="4455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B63EEF-EFEA-F59F-CF41-D62F3B907194}"/>
              </a:ext>
            </a:extLst>
          </p:cNvPr>
          <p:cNvSpPr txBox="1"/>
          <p:nvPr/>
        </p:nvSpPr>
        <p:spPr>
          <a:xfrm>
            <a:off x="9250306" y="2603225"/>
            <a:ext cx="2007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Energy deposited at the divertor</a:t>
            </a:r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8DA3EB-4729-C854-C2AF-5C6B968A8144}"/>
              </a:ext>
            </a:extLst>
          </p:cNvPr>
          <p:cNvSpPr txBox="1"/>
          <p:nvPr/>
        </p:nvSpPr>
        <p:spPr>
          <a:xfrm>
            <a:off x="7388127" y="5341924"/>
            <a:ext cx="3540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Permanent damage of the divertor  tiles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3296B8-4CBC-454E-491B-0403E2145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10" y="1114372"/>
            <a:ext cx="4758706" cy="27192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BD43B4-6027-A525-D206-6CD62CE5DD0D}"/>
              </a:ext>
            </a:extLst>
          </p:cNvPr>
          <p:cNvGrpSpPr/>
          <p:nvPr/>
        </p:nvGrpSpPr>
        <p:grpSpPr>
          <a:xfrm>
            <a:off x="3029447" y="4152325"/>
            <a:ext cx="4293150" cy="1991983"/>
            <a:chOff x="966588" y="3891566"/>
            <a:chExt cx="4293150" cy="1991983"/>
          </a:xfrm>
        </p:grpSpPr>
        <p:sp>
          <p:nvSpPr>
            <p:cNvPr id="11" name="Google Shape;828;p65">
              <a:extLst>
                <a:ext uri="{FF2B5EF4-FFF2-40B4-BE49-F238E27FC236}">
                  <a16:creationId xmlns:a16="http://schemas.microsoft.com/office/drawing/2014/main" id="{858D6C6C-90C5-98A7-E9A9-5B66B8F54802}"/>
                </a:ext>
              </a:extLst>
            </p:cNvPr>
            <p:cNvSpPr txBox="1"/>
            <p:nvPr/>
          </p:nvSpPr>
          <p:spPr>
            <a:xfrm>
              <a:off x="970533" y="5562849"/>
              <a:ext cx="808484" cy="32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00" tIns="18000" rIns="18000" bIns="180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 dirty="0">
                  <a:solidFill>
                    <a:schemeClr val="dk2"/>
                  </a:solidFill>
                </a:rPr>
                <a:t>Image: UKEA</a:t>
              </a:r>
              <a:endParaRPr sz="800" dirty="0">
                <a:solidFill>
                  <a:schemeClr val="dk2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9F72AD-F438-C3FC-D215-68B9FB1EF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51"/>
            <a:stretch>
              <a:fillRect/>
            </a:stretch>
          </p:blipFill>
          <p:spPr bwMode="auto">
            <a:xfrm>
              <a:off x="966588" y="3891566"/>
              <a:ext cx="4293150" cy="1662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FD84B7-FF80-081D-1D0C-C64F573CBF89}"/>
              </a:ext>
            </a:extLst>
          </p:cNvPr>
          <p:cNvSpPr txBox="1"/>
          <p:nvPr/>
        </p:nvSpPr>
        <p:spPr>
          <a:xfrm>
            <a:off x="776408" y="911159"/>
            <a:ext cx="16733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J</a:t>
            </a:r>
            <a:r>
              <a:rPr lang="en-AU" sz="1000" dirty="0">
                <a:solidFill>
                  <a:schemeClr val="tx2"/>
                </a:solidFill>
                <a:latin typeface="+mj-lt"/>
                <a:cs typeface="Arial"/>
                <a:sym typeface="Century Gothic"/>
              </a:rPr>
              <a:t>. W. Connor et al, 2008</a:t>
            </a:r>
          </a:p>
        </p:txBody>
      </p:sp>
      <p:pic>
        <p:nvPicPr>
          <p:cNvPr id="1026" name="Picture 2" descr="How the space shuttle would have appeared during reentry (OC) : r/spaceporn">
            <a:extLst>
              <a:ext uri="{FF2B5EF4-FFF2-40B4-BE49-F238E27FC236}">
                <a16:creationId xmlns:a16="http://schemas.microsoft.com/office/drawing/2014/main" id="{ECC7FE05-88C3-797A-A64D-5DB650155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18781" r="48233" b="21152"/>
          <a:stretch/>
        </p:blipFill>
        <p:spPr bwMode="auto">
          <a:xfrm>
            <a:off x="10170288" y="1284396"/>
            <a:ext cx="1087592" cy="1087592"/>
          </a:xfrm>
          <a:prstGeom prst="ellipse">
            <a:avLst/>
          </a:prstGeom>
          <a:ln w="38100" cap="rnd">
            <a:solidFill>
              <a:schemeClr val="tx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131058-01A9-45AE-4441-01CB38FFCA3C}"/>
              </a:ext>
            </a:extLst>
          </p:cNvPr>
          <p:cNvSpPr txBox="1"/>
          <p:nvPr/>
        </p:nvSpPr>
        <p:spPr>
          <a:xfrm>
            <a:off x="8665387" y="1901686"/>
            <a:ext cx="178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2"/>
                </a:solidFill>
              </a:rPr>
              <a:t>1-1.5 MW/m</a:t>
            </a:r>
            <a:r>
              <a:rPr lang="en-AU" baseline="30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EFFB93D-14A0-35CA-4A72-B75DDDB9C303}"/>
              </a:ext>
            </a:extLst>
          </p:cNvPr>
          <p:cNvSpPr/>
          <p:nvPr/>
        </p:nvSpPr>
        <p:spPr>
          <a:xfrm rot="10800000">
            <a:off x="7616116" y="4649637"/>
            <a:ext cx="698687" cy="4455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D1D3E3-4D59-762D-21C9-5185D29C28CE}"/>
              </a:ext>
            </a:extLst>
          </p:cNvPr>
          <p:cNvSpPr/>
          <p:nvPr/>
        </p:nvSpPr>
        <p:spPr>
          <a:xfrm>
            <a:off x="733810" y="4649637"/>
            <a:ext cx="2034396" cy="10939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Not sustainable for powerplant scenarios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FE981AD8-18EE-D18F-7F3E-85390F7DD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853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1384-EC65-37D1-EF8B-56013AAB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ELM buffering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061F0-6877-F06E-3356-4A6EA17F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98383737-B107-C05A-4542-BCC84B2C76AC}"/>
              </a:ext>
            </a:extLst>
          </p:cNvPr>
          <p:cNvSpPr txBox="1">
            <a:spLocks/>
          </p:cNvSpPr>
          <p:nvPr/>
        </p:nvSpPr>
        <p:spPr>
          <a:xfrm>
            <a:off x="838199" y="1317246"/>
            <a:ext cx="5276569" cy="1659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800" b="1" dirty="0">
                <a:solidFill>
                  <a:schemeClr val="tx2"/>
                </a:solidFill>
              </a:rPr>
              <a:t>ELM buffering: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1800" dirty="0"/>
              <a:t>Inject impurities to dissipate the ELM energy (radiation) before it reaches the divertor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1800" dirty="0"/>
              <a:t>Up to 3x reduction on energy deposited observed using </a:t>
            </a:r>
            <a:r>
              <a:rPr lang="en-AU" sz="1800" dirty="0" err="1"/>
              <a:t>Ar</a:t>
            </a:r>
            <a:r>
              <a:rPr lang="en-AU" sz="1800" dirty="0"/>
              <a:t> and N</a:t>
            </a:r>
            <a:r>
              <a:rPr lang="en-AU" sz="1800" baseline="-25000" dirty="0"/>
              <a:t>2 </a:t>
            </a:r>
            <a:r>
              <a:rPr lang="en-AU" sz="1800" dirty="0"/>
              <a:t>seeding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A1D32D-111A-35C1-4B1A-A8FB015E2E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-324" b="324"/>
          <a:stretch/>
        </p:blipFill>
        <p:spPr>
          <a:xfrm>
            <a:off x="6323162" y="936325"/>
            <a:ext cx="5030638" cy="4660256"/>
          </a:xfrm>
          <a:prstGeom prst="rect">
            <a:avLst/>
          </a:prstGeom>
          <a:ln w="38100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B7060-FD2A-CA5F-5C2D-7F74ADD42E4C}"/>
              </a:ext>
            </a:extLst>
          </p:cNvPr>
          <p:cNvSpPr txBox="1"/>
          <p:nvPr/>
        </p:nvSpPr>
        <p:spPr>
          <a:xfrm>
            <a:off x="9888824" y="5158210"/>
            <a:ext cx="16733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M. </a:t>
            </a:r>
            <a:r>
              <a:rPr lang="en-AU" sz="1000" dirty="0" err="1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Komm</a:t>
            </a:r>
            <a:r>
              <a:rPr lang="en-AU"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, NF,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76445A-946D-62B4-BF41-0B86298DD5A4}"/>
              </a:ext>
            </a:extLst>
          </p:cNvPr>
          <p:cNvSpPr txBox="1"/>
          <p:nvPr/>
        </p:nvSpPr>
        <p:spPr>
          <a:xfrm>
            <a:off x="7499229" y="1496363"/>
            <a:ext cx="1475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solidFill>
                  <a:srgbClr val="C00000"/>
                </a:solidFill>
              </a:rPr>
              <a:t>Reference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7E357566-2F8C-C0BA-6AF8-D55D4C81CB91}"/>
              </a:ext>
            </a:extLst>
          </p:cNvPr>
          <p:cNvSpPr txBox="1">
            <a:spLocks/>
          </p:cNvSpPr>
          <p:nvPr/>
        </p:nvSpPr>
        <p:spPr>
          <a:xfrm>
            <a:off x="838199" y="3736821"/>
            <a:ext cx="5174412" cy="165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800" b="1" dirty="0">
                <a:solidFill>
                  <a:schemeClr val="tx2"/>
                </a:solidFill>
              </a:rPr>
              <a:t>Real-time Feedback System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1800" dirty="0"/>
              <a:t>Control the impurity ingress rate balancing power deposition and plasma performance.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1CB325-FDF8-6B0D-3D98-3EAECB1CD8D8}"/>
              </a:ext>
            </a:extLst>
          </p:cNvPr>
          <p:cNvSpPr txBox="1"/>
          <p:nvPr/>
        </p:nvSpPr>
        <p:spPr>
          <a:xfrm>
            <a:off x="9376912" y="4142233"/>
            <a:ext cx="1475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solidFill>
                  <a:srgbClr val="92D050"/>
                </a:solidFill>
              </a:rPr>
              <a:t>N2 seeding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B3D46F-6BA5-F3E5-23B5-CB83484D2F8F}"/>
              </a:ext>
            </a:extLst>
          </p:cNvPr>
          <p:cNvSpPr txBox="1"/>
          <p:nvPr/>
        </p:nvSpPr>
        <p:spPr>
          <a:xfrm>
            <a:off x="10616241" y="3372635"/>
            <a:ext cx="1475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solidFill>
                  <a:srgbClr val="7030A0"/>
                </a:solidFill>
              </a:rPr>
              <a:t>N2+Ar seeding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72D5444-D37B-6FC4-4709-40209564D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9153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1384-EC65-37D1-EF8B-56013AAB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to detect ELM energy?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061F0-6877-F06E-3356-4A6EA17F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14043-66A4-FF0D-A7F7-5B2D15CF8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92" y="4321182"/>
            <a:ext cx="5052974" cy="18486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DF79A-F391-8407-8B22-A743033CBBFD}"/>
              </a:ext>
            </a:extLst>
          </p:cNvPr>
          <p:cNvSpPr txBox="1"/>
          <p:nvPr/>
        </p:nvSpPr>
        <p:spPr>
          <a:xfrm>
            <a:off x="4233206" y="5864757"/>
            <a:ext cx="1330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chemeClr val="tx2"/>
                </a:solidFill>
              </a:rPr>
              <a:t>L. </a:t>
            </a:r>
            <a:r>
              <a:rPr lang="en-AU" sz="1100" dirty="0" err="1">
                <a:solidFill>
                  <a:schemeClr val="tx2"/>
                </a:solidFill>
              </a:rPr>
              <a:t>Giannone</a:t>
            </a:r>
            <a:r>
              <a:rPr lang="en-AU" sz="1100" dirty="0">
                <a:solidFill>
                  <a:schemeClr val="tx2"/>
                </a:solidFill>
              </a:rPr>
              <a:t>, 2024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98383737-B107-C05A-4542-BCC84B2C76AC}"/>
              </a:ext>
            </a:extLst>
          </p:cNvPr>
          <p:cNvSpPr txBox="1">
            <a:spLocks/>
          </p:cNvSpPr>
          <p:nvPr/>
        </p:nvSpPr>
        <p:spPr>
          <a:xfrm>
            <a:off x="731837" y="1128403"/>
            <a:ext cx="5988139" cy="3943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dirty="0"/>
              <a:t>Light from the Balmer lines (H</a:t>
            </a:r>
            <a:r>
              <a:rPr lang="el-GR" sz="1800" dirty="0"/>
              <a:t>α</a:t>
            </a:r>
            <a:r>
              <a:rPr lang="en-AU" sz="1800" dirty="0"/>
              <a:t> or D</a:t>
            </a:r>
            <a:r>
              <a:rPr lang="el-GR" sz="1800" dirty="0"/>
              <a:t>α</a:t>
            </a:r>
            <a:r>
              <a:rPr lang="en-AU" sz="1800" dirty="0"/>
              <a:t>) are the most commonly used signals to detect ELMs. However in arbitrary units.</a:t>
            </a:r>
          </a:p>
          <a:p>
            <a:r>
              <a:rPr lang="en-AU" sz="1800" dirty="0"/>
              <a:t>With the Diamagnetic loop we can measure the drop in the plasma energy associated with the ELM </a:t>
            </a:r>
          </a:p>
          <a:p>
            <a:r>
              <a:rPr lang="en-AU" sz="1800" dirty="0"/>
              <a:t>It was shown that thermoelectric currents in the divertor tiles can be used to estimate the thermal flux </a:t>
            </a:r>
          </a:p>
          <a:p>
            <a:r>
              <a:rPr lang="en-AU" sz="1800" dirty="0"/>
              <a:t>By measuring the current with shunts we obtain a proxy for ELM energy at the divertor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8A901C-2A6F-9272-CC96-6486955B6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343" y="1251722"/>
            <a:ext cx="4308369" cy="3416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A50C73-79AA-0FCB-00EB-6923F083E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130" y="5044180"/>
            <a:ext cx="5021578" cy="820577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F537ACE-1CAE-ABEE-9BBC-461961034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2412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1384-EC65-37D1-EF8B-56013AAB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Real-time ELM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061F0-6877-F06E-3356-4A6EA17F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98383737-B107-C05A-4542-BCC84B2C76AC}"/>
              </a:ext>
            </a:extLst>
          </p:cNvPr>
          <p:cNvSpPr txBox="1">
            <a:spLocks/>
          </p:cNvSpPr>
          <p:nvPr/>
        </p:nvSpPr>
        <p:spPr>
          <a:xfrm>
            <a:off x="731838" y="1128403"/>
            <a:ext cx="5499334" cy="3943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dirty="0"/>
              <a:t>Upgrade of the DAS to 1 MSPS with real-time processing capabilities</a:t>
            </a:r>
          </a:p>
          <a:p>
            <a:r>
              <a:rPr lang="en-AU" sz="1800" dirty="0"/>
              <a:t>Development of a real-time compatible algorithm for fast ELM detection and energy estimation</a:t>
            </a:r>
          </a:p>
          <a:p>
            <a:pPr lvl="1"/>
            <a:r>
              <a:rPr lang="en-AU" sz="1800" dirty="0"/>
              <a:t>Causal filter</a:t>
            </a:r>
          </a:p>
          <a:p>
            <a:pPr lvl="1"/>
            <a:r>
              <a:rPr lang="en-AU" sz="1800" dirty="0"/>
              <a:t>Differentiation and triggering on derivative</a:t>
            </a:r>
          </a:p>
          <a:p>
            <a:pPr lvl="1"/>
            <a:r>
              <a:rPr lang="en-AU" sz="1800" dirty="0"/>
              <a:t>Pre-trigger and debounce windows</a:t>
            </a:r>
          </a:p>
        </p:txBody>
      </p:sp>
      <p:pic>
        <p:nvPicPr>
          <p:cNvPr id="3" name="Picture 2" descr="A graph of a waveform&#10;&#10;AI-generated content may be incorrect.">
            <a:extLst>
              <a:ext uri="{FF2B5EF4-FFF2-40B4-BE49-F238E27FC236}">
                <a16:creationId xmlns:a16="http://schemas.microsoft.com/office/drawing/2014/main" id="{204FE96B-50BA-E5C2-AD9F-54F813735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72" y="1727458"/>
            <a:ext cx="5664630" cy="424847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03847-6B75-1B42-B12E-AEC7A42BF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  <p:pic>
        <p:nvPicPr>
          <p:cNvPr id="7" name="Picture 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2C605BF-C694-4C8E-9B68-87743A200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82" y="929389"/>
            <a:ext cx="1638681" cy="4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1384-EC65-37D1-EF8B-56013AAB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Real-time ELM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061F0-6877-F06E-3356-4A6EA17F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98383737-B107-C05A-4542-BCC84B2C76AC}"/>
              </a:ext>
            </a:extLst>
          </p:cNvPr>
          <p:cNvSpPr txBox="1">
            <a:spLocks/>
          </p:cNvSpPr>
          <p:nvPr/>
        </p:nvSpPr>
        <p:spPr>
          <a:xfrm>
            <a:off x="731838" y="1128403"/>
            <a:ext cx="5499334" cy="3943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dirty="0"/>
              <a:t>Upgrade of the DAS to 1 MSPS with real-time processing capabilities</a:t>
            </a:r>
          </a:p>
          <a:p>
            <a:r>
              <a:rPr lang="en-AU" sz="1800" dirty="0"/>
              <a:t>Development of a real-time compatible algorithm for fast ELM detection and energy estimation</a:t>
            </a:r>
          </a:p>
          <a:p>
            <a:pPr lvl="1"/>
            <a:r>
              <a:rPr lang="en-AU" sz="1800" dirty="0"/>
              <a:t>Causal filter</a:t>
            </a:r>
          </a:p>
          <a:p>
            <a:pPr lvl="1"/>
            <a:r>
              <a:rPr lang="en-AU" sz="1800" dirty="0"/>
              <a:t>Differentiation and triggering on derivative</a:t>
            </a:r>
          </a:p>
          <a:p>
            <a:pPr lvl="1"/>
            <a:r>
              <a:rPr lang="en-AU" sz="1800" dirty="0"/>
              <a:t>Pre-trigger and debounce windows</a:t>
            </a:r>
          </a:p>
          <a:p>
            <a:r>
              <a:rPr lang="en-AU" sz="1800" dirty="0"/>
              <a:t>Optimization of the detection parameters to minimize false positives and false negatives using  independent statistical methods (</a:t>
            </a:r>
            <a:r>
              <a:rPr lang="en-US" sz="1800" dirty="0"/>
              <a:t>Shapiro-Wilk test for normality)</a:t>
            </a:r>
            <a:r>
              <a:rPr lang="en-AU" sz="1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65F22-6FC4-7ACF-87A9-928E5D173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72" y="1329364"/>
            <a:ext cx="5311087" cy="39831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393AB-36F3-FCC0-DDA5-7C7BDD7CB001}"/>
              </a:ext>
            </a:extLst>
          </p:cNvPr>
          <p:cNvSpPr txBox="1"/>
          <p:nvPr/>
        </p:nvSpPr>
        <p:spPr>
          <a:xfrm>
            <a:off x="7281684" y="3619725"/>
            <a:ext cx="1743432" cy="338554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AU" sz="1100" b="1" dirty="0">
                <a:solidFill>
                  <a:srgbClr val="0033CC"/>
                </a:solidFill>
              </a:rPr>
              <a:t>Too low threshold</a:t>
            </a:r>
            <a:r>
              <a:rPr lang="en-AU" sz="1100" b="1" dirty="0">
                <a:solidFill>
                  <a:srgbClr val="0C00FA"/>
                </a:solidFill>
              </a:rPr>
              <a:t>, non-ELM events trigger</a:t>
            </a:r>
            <a:endParaRPr lang="en-AU" b="1" dirty="0">
              <a:solidFill>
                <a:srgbClr val="0C00F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7DF3E0-FB21-EDD4-1FD0-BCFA68279800}"/>
              </a:ext>
            </a:extLst>
          </p:cNvPr>
          <p:cNvSpPr txBox="1"/>
          <p:nvPr/>
        </p:nvSpPr>
        <p:spPr>
          <a:xfrm>
            <a:off x="9745782" y="3846018"/>
            <a:ext cx="1531684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AU" sz="1100" b="1" dirty="0">
                <a:solidFill>
                  <a:srgbClr val="FF0000"/>
                </a:solidFill>
              </a:rPr>
              <a:t>Too high threshold, many missed ELMs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B45589-A30B-403A-FA96-89F5405E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A8416AC-9B2F-D55B-32A3-66E8D5D67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82" y="929389"/>
            <a:ext cx="1638681" cy="4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0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1384-EC65-37D1-EF8B-56013AAB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Real-time ELM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061F0-6877-F06E-3356-4A6EA17F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98383737-B107-C05A-4542-BCC84B2C76AC}"/>
              </a:ext>
            </a:extLst>
          </p:cNvPr>
          <p:cNvSpPr txBox="1">
            <a:spLocks/>
          </p:cNvSpPr>
          <p:nvPr/>
        </p:nvSpPr>
        <p:spPr>
          <a:xfrm>
            <a:off x="731838" y="1128403"/>
            <a:ext cx="5499334" cy="4961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dirty="0"/>
              <a:t>Upgrade of the DAS to 1 MSPS with real-time processing capabilities</a:t>
            </a:r>
          </a:p>
          <a:p>
            <a:r>
              <a:rPr lang="en-AU" sz="1800" dirty="0"/>
              <a:t>Development of a real-time compatible algorithm for fast ELM detection and energy estimation</a:t>
            </a:r>
          </a:p>
          <a:p>
            <a:pPr lvl="1"/>
            <a:r>
              <a:rPr lang="en-AU" sz="1800" dirty="0"/>
              <a:t>Causal filter</a:t>
            </a:r>
          </a:p>
          <a:p>
            <a:pPr lvl="1"/>
            <a:r>
              <a:rPr lang="en-AU" sz="1800" dirty="0"/>
              <a:t>Differentiation and triggering on derivative</a:t>
            </a:r>
          </a:p>
          <a:p>
            <a:pPr lvl="1"/>
            <a:r>
              <a:rPr lang="en-AU" sz="1800" dirty="0"/>
              <a:t>Pre-trigger and debounce windows</a:t>
            </a:r>
          </a:p>
          <a:p>
            <a:r>
              <a:rPr lang="en-AU" sz="1800" dirty="0"/>
              <a:t>Optimization of the detection parameters to minimize false positives and false negatives using  independent statistical methods (Shapiro-Wilk test for normality) </a:t>
            </a:r>
          </a:p>
          <a:p>
            <a:r>
              <a:rPr lang="en-AU" sz="1800" dirty="0"/>
              <a:t>Implementation on the Discharge Control System: the real-time distributed architecture at ASDEX-Upgrade in Munich</a:t>
            </a:r>
          </a:p>
          <a:p>
            <a:r>
              <a:rPr lang="en-AU" sz="1800" dirty="0"/>
              <a:t>Work on the controller ongoing, with dedicated experiment planned for 2026</a:t>
            </a:r>
          </a:p>
          <a:p>
            <a:endParaRPr lang="en-AU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17AFE-A7AB-09C8-47F4-1280AD294F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20" t="14362" r="9481" b="20540"/>
          <a:stretch/>
        </p:blipFill>
        <p:spPr>
          <a:xfrm>
            <a:off x="9137940" y="3064995"/>
            <a:ext cx="1963378" cy="289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6010F-E2C1-4E1C-231C-D03680E63635}"/>
              </a:ext>
            </a:extLst>
          </p:cNvPr>
          <p:cNvSpPr txBox="1"/>
          <p:nvPr/>
        </p:nvSpPr>
        <p:spPr>
          <a:xfrm>
            <a:off x="6820460" y="3422342"/>
            <a:ext cx="208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Front-end electronics for shunts</a:t>
            </a:r>
          </a:p>
          <a:p>
            <a:pPr algn="ctr"/>
            <a:r>
              <a:rPr lang="en-AU" dirty="0"/>
              <a:t>MTCA crate with fast DAS and RT processing </a:t>
            </a:r>
          </a:p>
          <a:p>
            <a:pPr algn="ctr"/>
            <a:r>
              <a:rPr lang="en-AU" dirty="0"/>
              <a:t>‘Old’ DAS for offline data acquisition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28C7AB-9822-AEF4-4942-3599AB14CE43}"/>
              </a:ext>
            </a:extLst>
          </p:cNvPr>
          <p:cNvCxnSpPr>
            <a:cxnSpLocks/>
          </p:cNvCxnSpPr>
          <p:nvPr/>
        </p:nvCxnSpPr>
        <p:spPr>
          <a:xfrm>
            <a:off x="8777900" y="3865135"/>
            <a:ext cx="792088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6FBA04-BF7F-2869-7131-6CA654DFCA41}"/>
              </a:ext>
            </a:extLst>
          </p:cNvPr>
          <p:cNvCxnSpPr>
            <a:cxnSpLocks/>
          </p:cNvCxnSpPr>
          <p:nvPr/>
        </p:nvCxnSpPr>
        <p:spPr>
          <a:xfrm flipV="1">
            <a:off x="8777900" y="4369191"/>
            <a:ext cx="936104" cy="28803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0DCCA5-B3EC-E64E-0625-FDD1EAD8417A}"/>
              </a:ext>
            </a:extLst>
          </p:cNvPr>
          <p:cNvCxnSpPr>
            <a:cxnSpLocks/>
          </p:cNvCxnSpPr>
          <p:nvPr/>
        </p:nvCxnSpPr>
        <p:spPr>
          <a:xfrm flipV="1">
            <a:off x="8847043" y="4986744"/>
            <a:ext cx="929388" cy="46256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D13CD99-F5B7-5521-4A04-521FE1C4A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01994"/>
            <a:ext cx="2405216" cy="23491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299CCF-5FA0-6FCD-12DC-494AED8DAE34}"/>
              </a:ext>
            </a:extLst>
          </p:cNvPr>
          <p:cNvSpPr txBox="1"/>
          <p:nvPr/>
        </p:nvSpPr>
        <p:spPr>
          <a:xfrm>
            <a:off x="8501216" y="1866276"/>
            <a:ext cx="29589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tx2"/>
                </a:solidFill>
              </a:rPr>
              <a:t>A. Torres, M. </a:t>
            </a:r>
            <a:r>
              <a:rPr lang="en-AU" sz="1400" dirty="0" err="1">
                <a:solidFill>
                  <a:schemeClr val="tx2"/>
                </a:solidFill>
              </a:rPr>
              <a:t>Komm</a:t>
            </a:r>
            <a:r>
              <a:rPr lang="en-AU" sz="1400" dirty="0">
                <a:solidFill>
                  <a:schemeClr val="tx2"/>
                </a:solidFill>
              </a:rPr>
              <a:t>, et al., "Real-time ELM energy estimation on ASDEX Upgrade", under preparation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670928D-22EB-8992-14FD-8A5BE73B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48687-91CB-4F51-7871-84BD87068A50}"/>
              </a:ext>
            </a:extLst>
          </p:cNvPr>
          <p:cNvSpPr txBox="1"/>
          <p:nvPr/>
        </p:nvSpPr>
        <p:spPr>
          <a:xfrm>
            <a:off x="8264723" y="1478045"/>
            <a:ext cx="30830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Image: B. </a:t>
            </a:r>
            <a:r>
              <a:rPr lang="en-AU" sz="1000" dirty="0" err="1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Sieglin</a:t>
            </a:r>
            <a:r>
              <a:rPr lang="en-AU" sz="1000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 et al, </a:t>
            </a:r>
            <a:r>
              <a:rPr lang="en-AU" sz="1000" dirty="0" err="1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Fus</a:t>
            </a:r>
            <a:r>
              <a:rPr lang="en-AU" sz="1000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. Eng. Des., 146 (2019)</a:t>
            </a:r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7DEC4EF-0C8D-8CEA-69D9-46AF9F3B8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82" y="929389"/>
            <a:ext cx="1638681" cy="4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4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"/>
          <p:cNvSpPr txBox="1">
            <a:spLocks noGrp="1"/>
          </p:cNvSpPr>
          <p:nvPr>
            <p:ph idx="1"/>
          </p:nvPr>
        </p:nvSpPr>
        <p:spPr>
          <a:xfrm>
            <a:off x="735324" y="2116287"/>
            <a:ext cx="7421562" cy="38104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AU" sz="1800" dirty="0"/>
              <a:t>Despite extremely simple, the magnetic diagnostic provides vital important to the determination of the magnetic equilibrium, analysis of perturbations and control of the discharge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The magnetic diagnostic development for COMPASS-U was shaped by its unique challenges, specially high temperatures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Low drift integration is essential for future devices with longer discharges …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… in combination with non-inductive sensors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ELM mitigation is needed for high-power devices such as ITER and beyond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We are expanding the diagnostic capabilities of ASDEX-U, by having a real-time ELM energy monitor …</a:t>
            </a:r>
          </a:p>
          <a:p>
            <a:pPr>
              <a:spcBef>
                <a:spcPts val="0"/>
              </a:spcBef>
            </a:pPr>
            <a:r>
              <a:rPr lang="en-AU" sz="1800" dirty="0"/>
              <a:t>… that will be used for real-time ELM buffering control</a:t>
            </a:r>
          </a:p>
          <a:p>
            <a:pPr>
              <a:spcBef>
                <a:spcPts val="0"/>
              </a:spcBef>
            </a:pPr>
            <a:endParaRPr lang="en-AU" sz="1800" dirty="0"/>
          </a:p>
          <a:p>
            <a:pPr>
              <a:spcBef>
                <a:spcPts val="0"/>
              </a:spcBef>
            </a:pPr>
            <a:endParaRPr lang="en-AU" sz="1800" dirty="0"/>
          </a:p>
          <a:p>
            <a:pPr>
              <a:spcBef>
                <a:spcPts val="0"/>
              </a:spcBef>
            </a:pPr>
            <a:endParaRPr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4DA6A-3D41-3F86-D3CA-B2008E40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940D8B-2DDF-6384-2C27-3121A6C5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Takeaways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98901A-D8E9-A4AA-8666-63EAC7EA7714}"/>
              </a:ext>
            </a:extLst>
          </p:cNvPr>
          <p:cNvSpPr txBox="1"/>
          <p:nvPr/>
        </p:nvSpPr>
        <p:spPr>
          <a:xfrm>
            <a:off x="8446546" y="4598318"/>
            <a:ext cx="3407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i="0" strike="noStrike" dirty="0">
                <a:effectLst/>
                <a:latin typeface="+mj-lt"/>
              </a:rPr>
              <a:t>Adapted from the XKCD comic</a:t>
            </a:r>
            <a:endParaRPr lang="en-AU" sz="1200" i="0" strike="noStrike" dirty="0">
              <a:effectLst/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AU" sz="1200" i="0" strike="noStrike" dirty="0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https://imgs.xkcd.com/comics/dependency.png</a:t>
            </a:r>
            <a:endParaRPr lang="en-AU" sz="1200" dirty="0"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791D4C-F113-B6E9-4900-CB50770B8064}"/>
              </a:ext>
            </a:extLst>
          </p:cNvPr>
          <p:cNvGrpSpPr/>
          <p:nvPr/>
        </p:nvGrpSpPr>
        <p:grpSpPr>
          <a:xfrm>
            <a:off x="8570577" y="1112809"/>
            <a:ext cx="2697381" cy="3426025"/>
            <a:chOff x="7288872" y="1060213"/>
            <a:chExt cx="3056950" cy="3882724"/>
          </a:xfrm>
        </p:grpSpPr>
        <p:pic>
          <p:nvPicPr>
            <p:cNvPr id="11" name="Picture 2" descr="Dependency">
              <a:extLst>
                <a:ext uri="{FF2B5EF4-FFF2-40B4-BE49-F238E27FC236}">
                  <a16:creationId xmlns:a16="http://schemas.microsoft.com/office/drawing/2014/main" id="{6C8C2835-8DB4-D63A-FD3D-DA3D50659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872" y="1060213"/>
              <a:ext cx="3056950" cy="388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4718FC-88FF-FDE2-F394-C71629E252A2}"/>
                </a:ext>
              </a:extLst>
            </p:cNvPr>
            <p:cNvSpPr txBox="1"/>
            <p:nvPr/>
          </p:nvSpPr>
          <p:spPr>
            <a:xfrm>
              <a:off x="9196894" y="3149092"/>
              <a:ext cx="1009291" cy="9417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sz="1200" b="1" dirty="0">
                  <a:latin typeface="Ink Free" panose="03080402000500000000" pitchFamily="66" charset="0"/>
                </a:rPr>
                <a:t>Some wires around the device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C303A9-6E8F-7EC5-FF56-E355AE7F2C89}"/>
                </a:ext>
              </a:extLst>
            </p:cNvPr>
            <p:cNvSpPr txBox="1"/>
            <p:nvPr/>
          </p:nvSpPr>
          <p:spPr>
            <a:xfrm>
              <a:off x="7430019" y="1127626"/>
              <a:ext cx="2040562" cy="4185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1200" b="1" dirty="0">
                  <a:latin typeface="Ink Free" panose="03080402000500000000" pitchFamily="66" charset="0"/>
                </a:rPr>
                <a:t>Physics exploitation on tokamaks and stellarators</a:t>
              </a:r>
            </a:p>
          </p:txBody>
        </p:sp>
      </p:grpSp>
      <p:sp>
        <p:nvSpPr>
          <p:cNvPr id="14" name="Google Shape;275;p20">
            <a:extLst>
              <a:ext uri="{FF2B5EF4-FFF2-40B4-BE49-F238E27FC236}">
                <a16:creationId xmlns:a16="http://schemas.microsoft.com/office/drawing/2014/main" id="{E03DA1DD-B52C-3BA5-0B0B-1CBCEF46C97B}"/>
              </a:ext>
            </a:extLst>
          </p:cNvPr>
          <p:cNvSpPr txBox="1">
            <a:spLocks/>
          </p:cNvSpPr>
          <p:nvPr/>
        </p:nvSpPr>
        <p:spPr>
          <a:xfrm>
            <a:off x="3766050" y="5691303"/>
            <a:ext cx="4680496" cy="7765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2400" dirty="0">
                <a:solidFill>
                  <a:schemeClr val="tx2"/>
                </a:solidFill>
              </a:rPr>
              <a:t>Thank you for your attention!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ADD39F-29C6-9DE2-BF41-32A04D0D9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0EFBEE-9387-0181-06FB-E0D46C5B5F7B}"/>
              </a:ext>
            </a:extLst>
          </p:cNvPr>
          <p:cNvSpPr txBox="1"/>
          <p:nvPr/>
        </p:nvSpPr>
        <p:spPr>
          <a:xfrm>
            <a:off x="735324" y="1111405"/>
            <a:ext cx="77112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kern="1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Enabling controlled nuclear fusion </a:t>
            </a:r>
            <a:r>
              <a:rPr lang="en-AU" sz="2000" kern="1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</a:t>
            </a:r>
            <a:br>
              <a:rPr lang="en-AU" sz="2000" kern="1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AU" sz="2000" kern="1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role of magnetic diagnostics in tokamaks</a:t>
            </a:r>
            <a:endParaRPr lang="en-A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4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66A0C-91FE-66EB-BE89-956B70C43D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Backup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84988-CF42-312D-5F05-D451264095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1106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1BB4-7719-E51A-0273-63375B8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22" y="136525"/>
            <a:ext cx="7777253" cy="664321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First some context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26067-2838-47A8-E895-00D05C53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21F8AF-A0B4-79E1-5776-841775EFE59A}"/>
              </a:ext>
            </a:extLst>
          </p:cNvPr>
          <p:cNvSpPr txBox="1"/>
          <p:nvPr/>
        </p:nvSpPr>
        <p:spPr>
          <a:xfrm>
            <a:off x="731837" y="996940"/>
            <a:ext cx="6764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rgbClr val="FF0000"/>
                </a:solidFill>
              </a:rPr>
              <a:t>Problem: </a:t>
            </a:r>
            <a:r>
              <a:rPr lang="en-AU" sz="1800" dirty="0"/>
              <a:t>End losses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639F70B-FE9E-A4A6-56BB-FD114217ABAE}"/>
              </a:ext>
            </a:extLst>
          </p:cNvPr>
          <p:cNvSpPr txBox="1"/>
          <p:nvPr/>
        </p:nvSpPr>
        <p:spPr>
          <a:xfrm>
            <a:off x="731838" y="1951597"/>
            <a:ext cx="520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rgbClr val="FF0000"/>
                </a:solidFill>
              </a:rPr>
              <a:t>Problem: </a:t>
            </a:r>
            <a:r>
              <a:rPr lang="en-AU" sz="1800" dirty="0"/>
              <a:t>Grad-B separates charges, creates E</a:t>
            </a:r>
          </a:p>
        </p:txBody>
      </p: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59CAF81C-C2FE-A644-9248-797C10D9B329}"/>
              </a:ext>
            </a:extLst>
          </p:cNvPr>
          <p:cNvGrpSpPr/>
          <p:nvPr/>
        </p:nvGrpSpPr>
        <p:grpSpPr>
          <a:xfrm>
            <a:off x="4997175" y="975830"/>
            <a:ext cx="1443507" cy="848808"/>
            <a:chOff x="7841413" y="1169773"/>
            <a:chExt cx="1443507" cy="84880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6374A1-2404-4542-ACEB-704ED69F3685}"/>
                </a:ext>
              </a:extLst>
            </p:cNvPr>
            <p:cNvSpPr/>
            <p:nvPr/>
          </p:nvSpPr>
          <p:spPr>
            <a:xfrm>
              <a:off x="8341745" y="1169773"/>
              <a:ext cx="217140" cy="84880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D64F82C-7381-E285-4753-ACE02BCF43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1413" y="1594177"/>
              <a:ext cx="144350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281F9C38-CBF2-4772-F533-8C2F598D335B}"/>
                </a:ext>
              </a:extLst>
            </p:cNvPr>
            <p:cNvSpPr/>
            <p:nvPr/>
          </p:nvSpPr>
          <p:spPr>
            <a:xfrm>
              <a:off x="8821991" y="1169773"/>
              <a:ext cx="217140" cy="84880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48A40E4C-6AFE-E91E-8945-02910102598E}"/>
              </a:ext>
            </a:extLst>
          </p:cNvPr>
          <p:cNvGrpSpPr/>
          <p:nvPr/>
        </p:nvGrpSpPr>
        <p:grpSpPr>
          <a:xfrm>
            <a:off x="6822037" y="935769"/>
            <a:ext cx="1179154" cy="1179154"/>
            <a:chOff x="7917438" y="3583971"/>
            <a:chExt cx="2622362" cy="262236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6D04CE4-201A-502C-7BEE-8F6FEA9D0CDA}"/>
                </a:ext>
              </a:extLst>
            </p:cNvPr>
            <p:cNvSpPr/>
            <p:nvPr/>
          </p:nvSpPr>
          <p:spPr>
            <a:xfrm>
              <a:off x="8384920" y="3938851"/>
              <a:ext cx="1800000" cy="180000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4D0958C3-02FF-8162-5785-3ECF734E35AE}"/>
                </a:ext>
              </a:extLst>
            </p:cNvPr>
            <p:cNvSpPr/>
            <p:nvPr/>
          </p:nvSpPr>
          <p:spPr>
            <a:xfrm rot="13827471">
              <a:off x="8655226" y="3981802"/>
              <a:ext cx="347888" cy="21565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B6643FBD-9858-FDC8-4D67-FEFCB5CFB9C7}"/>
                </a:ext>
              </a:extLst>
            </p:cNvPr>
            <p:cNvSpPr/>
            <p:nvPr/>
          </p:nvSpPr>
          <p:spPr>
            <a:xfrm rot="3373632">
              <a:off x="9505799" y="5520169"/>
              <a:ext cx="380604" cy="21565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581785D0-A16F-AF1C-2A66-0193447C66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8136" y="3583971"/>
              <a:ext cx="151831" cy="72041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C80E4C00-2698-1776-8D66-AA9189D72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6169" y="3935319"/>
              <a:ext cx="512283" cy="51228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8B78D82B-1558-F76D-A9E6-E4F168BB9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19386" y="4543804"/>
              <a:ext cx="720414" cy="151828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D8E55623-90D2-EBD7-0775-E9A241C0C239}"/>
                </a:ext>
              </a:extLst>
            </p:cNvPr>
            <p:cNvCxnSpPr>
              <a:cxnSpLocks/>
            </p:cNvCxnSpPr>
            <p:nvPr/>
          </p:nvCxnSpPr>
          <p:spPr>
            <a:xfrm>
              <a:off x="9819386" y="4982067"/>
              <a:ext cx="720414" cy="26443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9A5D6E5F-83FE-772B-0EBF-0425B733807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169" y="5230100"/>
              <a:ext cx="512283" cy="62488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E33F380F-938B-92D9-DF92-0EEBEFDEF5CC}"/>
                </a:ext>
              </a:extLst>
            </p:cNvPr>
            <p:cNvCxnSpPr>
              <a:cxnSpLocks/>
            </p:cNvCxnSpPr>
            <p:nvPr/>
          </p:nvCxnSpPr>
          <p:spPr>
            <a:xfrm>
              <a:off x="9428136" y="5373317"/>
              <a:ext cx="151831" cy="83301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64D3BAA3-44EB-3FB6-7A3D-8371445C03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7271" y="5373317"/>
              <a:ext cx="264430" cy="83301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92496F7D-0406-9C8B-E69E-9963CD12B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8786" y="5230100"/>
              <a:ext cx="624882" cy="62488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B070E23E-F2F3-B9BE-FC81-9245F82E84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17438" y="4982067"/>
              <a:ext cx="833013" cy="26443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686949DF-480C-3807-781E-BCE0E3DD38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17438" y="4543804"/>
              <a:ext cx="833013" cy="151828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702CE355-BF34-44FF-8050-E6FF8D2515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68786" y="3935319"/>
              <a:ext cx="624882" cy="51228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59" name="Straight Connector 1058">
              <a:extLst>
                <a:ext uri="{FF2B5EF4-FFF2-40B4-BE49-F238E27FC236}">
                  <a16:creationId xmlns:a16="http://schemas.microsoft.com/office/drawing/2014/main" id="{FD1C691E-A84F-3581-DD92-6F4D30171E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77271" y="3583971"/>
              <a:ext cx="264430" cy="72041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063" name="Picture 1062">
            <a:extLst>
              <a:ext uri="{FF2B5EF4-FFF2-40B4-BE49-F238E27FC236}">
                <a16:creationId xmlns:a16="http://schemas.microsoft.com/office/drawing/2014/main" id="{AEBBB517-4C17-D85A-F20E-D8F3C742C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882" y="2017908"/>
            <a:ext cx="1520872" cy="414407"/>
          </a:xfrm>
          <a:prstGeom prst="rect">
            <a:avLst/>
          </a:prstGeom>
        </p:spPr>
      </p:pic>
      <p:pic>
        <p:nvPicPr>
          <p:cNvPr id="1065" name="Picture 8" descr="Coherent structures in the boundary plasma of EAST Tokamak">
            <a:extLst>
              <a:ext uri="{FF2B5EF4-FFF2-40B4-BE49-F238E27FC236}">
                <a16:creationId xmlns:a16="http://schemas.microsoft.com/office/drawing/2014/main" id="{76A0912C-7304-7E8D-BC33-ED4F926E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57" y="2099877"/>
            <a:ext cx="30575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1066">
            <a:extLst>
              <a:ext uri="{FF2B5EF4-FFF2-40B4-BE49-F238E27FC236}">
                <a16:creationId xmlns:a16="http://schemas.microsoft.com/office/drawing/2014/main" id="{089924CA-7541-5260-AAC9-BBC1D7A7F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3882" y="2763643"/>
            <a:ext cx="794985" cy="414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71BCBF-324E-0A93-A610-68EA55EA8A18}"/>
              </a:ext>
            </a:extLst>
          </p:cNvPr>
          <p:cNvGrpSpPr/>
          <p:nvPr/>
        </p:nvGrpSpPr>
        <p:grpSpPr>
          <a:xfrm>
            <a:off x="8720274" y="935770"/>
            <a:ext cx="2008174" cy="1150100"/>
            <a:chOff x="8720274" y="935770"/>
            <a:chExt cx="2008174" cy="1150100"/>
          </a:xfrm>
        </p:grpSpPr>
        <p:pic>
          <p:nvPicPr>
            <p:cNvPr id="1061" name="Picture 4" descr="2: Particle drifts in a toroidal magnetic field configuration | Download  Scientific Diagram">
              <a:extLst>
                <a:ext uri="{FF2B5EF4-FFF2-40B4-BE49-F238E27FC236}">
                  <a16:creationId xmlns:a16="http://schemas.microsoft.com/office/drawing/2014/main" id="{5F2E1C3E-D61A-E4BA-3721-AE8F56D0A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0" t="52495" r="5660"/>
            <a:stretch/>
          </p:blipFill>
          <p:spPr bwMode="auto">
            <a:xfrm>
              <a:off x="8720274" y="1085567"/>
              <a:ext cx="2008174" cy="1000303"/>
            </a:xfrm>
            <a:prstGeom prst="snip1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lowchart: Alternative Process 5">
              <a:extLst>
                <a:ext uri="{FF2B5EF4-FFF2-40B4-BE49-F238E27FC236}">
                  <a16:creationId xmlns:a16="http://schemas.microsoft.com/office/drawing/2014/main" id="{A59DEC09-EB56-69F6-E03E-6F452B8B7533}"/>
                </a:ext>
              </a:extLst>
            </p:cNvPr>
            <p:cNvSpPr/>
            <p:nvPr/>
          </p:nvSpPr>
          <p:spPr>
            <a:xfrm>
              <a:off x="9261910" y="935770"/>
              <a:ext cx="1252844" cy="499862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E1CD134-CAB3-9DD2-2849-22A3C0917157}"/>
              </a:ext>
            </a:extLst>
          </p:cNvPr>
          <p:cNvSpPr txBox="1"/>
          <p:nvPr/>
        </p:nvSpPr>
        <p:spPr>
          <a:xfrm>
            <a:off x="743928" y="14553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b="1" dirty="0">
                <a:solidFill>
                  <a:srgbClr val="00B050"/>
                </a:solidFill>
              </a:rPr>
              <a:t>Solution:</a:t>
            </a:r>
            <a:r>
              <a:rPr lang="en-AU" dirty="0">
                <a:solidFill>
                  <a:srgbClr val="00B050"/>
                </a:solidFill>
              </a:rPr>
              <a:t> </a:t>
            </a:r>
            <a:r>
              <a:rPr lang="en-AU" dirty="0"/>
              <a:t>Circular symmetry (torus)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C7EA0-6597-83EE-DF89-820C6C1D0BD8}"/>
              </a:ext>
            </a:extLst>
          </p:cNvPr>
          <p:cNvSpPr txBox="1"/>
          <p:nvPr/>
        </p:nvSpPr>
        <p:spPr>
          <a:xfrm>
            <a:off x="731838" y="2477446"/>
            <a:ext cx="6242599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b="1" dirty="0">
                <a:solidFill>
                  <a:srgbClr val="00B050"/>
                </a:solidFill>
              </a:rPr>
              <a:t>Solution(s): </a:t>
            </a:r>
            <a:r>
              <a:rPr lang="en-AU" dirty="0"/>
              <a:t>Create helical field lines to average the separation to 0</a:t>
            </a: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dirty="0"/>
              <a:t>		USA: 3D field configuration</a:t>
            </a: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dirty="0"/>
              <a:t>		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D616D0-FF0C-0439-6EB3-154DF9CEA303}"/>
              </a:ext>
            </a:extLst>
          </p:cNvPr>
          <p:cNvGrpSpPr/>
          <p:nvPr/>
        </p:nvGrpSpPr>
        <p:grpSpPr>
          <a:xfrm>
            <a:off x="1193647" y="3539195"/>
            <a:ext cx="10217063" cy="2619436"/>
            <a:chOff x="1193647" y="3539195"/>
            <a:chExt cx="10217063" cy="2619436"/>
          </a:xfrm>
        </p:grpSpPr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F5B6A8CD-5602-5A7B-BEDB-024D4E226B7A}"/>
                </a:ext>
              </a:extLst>
            </p:cNvPr>
            <p:cNvGrpSpPr/>
            <p:nvPr/>
          </p:nvGrpSpPr>
          <p:grpSpPr>
            <a:xfrm>
              <a:off x="1193647" y="3617666"/>
              <a:ext cx="4420987" cy="2047584"/>
              <a:chOff x="1111399" y="3628445"/>
              <a:chExt cx="4420987" cy="2047584"/>
            </a:xfrm>
          </p:grpSpPr>
          <p:pic>
            <p:nvPicPr>
              <p:cNvPr id="1068" name="Picture 10" descr="A return to roots: PPPL builds its first stellarator in decades and opens  the door for research into new plasma physics | Princeton Plasma Physics  Laboratory">
                <a:extLst>
                  <a:ext uri="{FF2B5EF4-FFF2-40B4-BE49-F238E27FC236}">
                    <a16:creationId xmlns:a16="http://schemas.microsoft.com/office/drawing/2014/main" id="{5D0F83B3-DA96-B40D-3783-0BA7FB76C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1399" y="3628445"/>
                <a:ext cx="4420987" cy="2047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71" name="Google Shape;828;p65">
                <a:extLst>
                  <a:ext uri="{FF2B5EF4-FFF2-40B4-BE49-F238E27FC236}">
                    <a16:creationId xmlns:a16="http://schemas.microsoft.com/office/drawing/2014/main" id="{7B3353DC-B48A-7799-2830-8631A7350FE3}"/>
                  </a:ext>
                </a:extLst>
              </p:cNvPr>
              <p:cNvSpPr txBox="1"/>
              <p:nvPr/>
            </p:nvSpPr>
            <p:spPr>
              <a:xfrm>
                <a:off x="1201471" y="3678226"/>
                <a:ext cx="808484" cy="32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800" dirty="0">
                    <a:solidFill>
                      <a:schemeClr val="dk2"/>
                    </a:solidFill>
                  </a:rPr>
                  <a:t>Image: PPPL</a:t>
                </a:r>
                <a:endParaRPr sz="800" dirty="0">
                  <a:solidFill>
                    <a:schemeClr val="dk2"/>
                  </a:solidFill>
                </a:endParaRPr>
              </a:p>
            </p:txBody>
          </p:sp>
        </p:grpSp>
        <p:pic>
          <p:nvPicPr>
            <p:cNvPr id="1075" name="Picture 14" descr="Stellarator - Wikipedia">
              <a:extLst>
                <a:ext uri="{FF2B5EF4-FFF2-40B4-BE49-F238E27FC236}">
                  <a16:creationId xmlns:a16="http://schemas.microsoft.com/office/drawing/2014/main" id="{CCE71DB5-1916-E883-CD76-0A2A2D079C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8011" y="3539195"/>
              <a:ext cx="3372699" cy="209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6CE768-F8C4-1BD8-4A91-D92D713A44C6}"/>
                </a:ext>
              </a:extLst>
            </p:cNvPr>
            <p:cNvSpPr txBox="1"/>
            <p:nvPr/>
          </p:nvSpPr>
          <p:spPr>
            <a:xfrm>
              <a:off x="5614634" y="4149748"/>
              <a:ext cx="2538766" cy="11285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AU" dirty="0"/>
                <a:t>Figure of 8</a:t>
              </a:r>
            </a:p>
            <a:p>
              <a:pPr marL="0" lvl="0" indent="0" algn="l" rtl="0">
                <a:spcBef>
                  <a:spcPts val="750"/>
                </a:spcBef>
                <a:spcAft>
                  <a:spcPts val="0"/>
                </a:spcAft>
                <a:buNone/>
              </a:pPr>
              <a:endParaRPr lang="en-AU" dirty="0"/>
            </a:p>
            <a:p>
              <a:pPr marL="0" lvl="0" indent="0" algn="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AU" dirty="0"/>
                <a:t>Helical field lines</a:t>
              </a:r>
            </a:p>
          </p:txBody>
        </p:sp>
        <p:sp>
          <p:nvSpPr>
            <p:cNvPr id="9" name="Google Shape;828;p65">
              <a:extLst>
                <a:ext uri="{FF2B5EF4-FFF2-40B4-BE49-F238E27FC236}">
                  <a16:creationId xmlns:a16="http://schemas.microsoft.com/office/drawing/2014/main" id="{D5EA62A8-D9EF-EDBE-C50C-126CB5D67089}"/>
                </a:ext>
              </a:extLst>
            </p:cNvPr>
            <p:cNvSpPr txBox="1"/>
            <p:nvPr/>
          </p:nvSpPr>
          <p:spPr>
            <a:xfrm>
              <a:off x="10324206" y="5504900"/>
              <a:ext cx="808484" cy="32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00" tIns="18000" rIns="18000" bIns="180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 dirty="0">
                  <a:solidFill>
                    <a:schemeClr val="dk2"/>
                  </a:solidFill>
                </a:rPr>
                <a:t>Image: IPP-MPG</a:t>
              </a:r>
              <a:endParaRPr sz="800" dirty="0">
                <a:solidFill>
                  <a:schemeClr val="dk2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B0A9720-BAFB-4290-98C9-8976512C5D60}"/>
                </a:ext>
              </a:extLst>
            </p:cNvPr>
            <p:cNvCxnSpPr>
              <a:cxnSpLocks/>
            </p:cNvCxnSpPr>
            <p:nvPr/>
          </p:nvCxnSpPr>
          <p:spPr>
            <a:xfrm>
              <a:off x="6233263" y="4715427"/>
              <a:ext cx="156469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5DA092-D146-41D8-6A44-A0591EAF828B}"/>
                </a:ext>
              </a:extLst>
            </p:cNvPr>
            <p:cNvSpPr txBox="1"/>
            <p:nvPr/>
          </p:nvSpPr>
          <p:spPr>
            <a:xfrm>
              <a:off x="1243288" y="5729486"/>
              <a:ext cx="44209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AU" dirty="0"/>
                <a:t>Lyman Spitzer – Stellarator (1951)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505870-88F7-B076-AA0D-04B18B164E84}"/>
                </a:ext>
              </a:extLst>
            </p:cNvPr>
            <p:cNvSpPr txBox="1"/>
            <p:nvPr/>
          </p:nvSpPr>
          <p:spPr>
            <a:xfrm>
              <a:off x="8281150" y="5512300"/>
              <a:ext cx="22204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750"/>
                </a:spcBef>
              </a:pPr>
              <a:r>
                <a:rPr lang="en-AU" dirty="0" err="1"/>
                <a:t>Wendelstein</a:t>
              </a:r>
              <a:r>
                <a:rPr lang="en-AU" dirty="0"/>
                <a:t> 7-X (2015)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F3D91-7FA8-CC5D-DE0C-3F8B780A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168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1BB4-7719-E51A-0273-63375B8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22" y="136525"/>
            <a:ext cx="7777253" cy="664321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The vessel for magnetic confinement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26067-2838-47A8-E895-00D05C53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9" name="Google Shape;824;p65">
            <a:extLst>
              <a:ext uri="{FF2B5EF4-FFF2-40B4-BE49-F238E27FC236}">
                <a16:creationId xmlns:a16="http://schemas.microsoft.com/office/drawing/2014/main" id="{3D1C3E18-521D-CB97-D8D4-37B848AF967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27751" y="3465513"/>
            <a:ext cx="4634273" cy="2629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28;p65">
            <a:extLst>
              <a:ext uri="{FF2B5EF4-FFF2-40B4-BE49-F238E27FC236}">
                <a16:creationId xmlns:a16="http://schemas.microsoft.com/office/drawing/2014/main" id="{4E96FD54-F270-38D3-228C-1D6A8A8C7150}"/>
              </a:ext>
            </a:extLst>
          </p:cNvPr>
          <p:cNvSpPr txBox="1"/>
          <p:nvPr/>
        </p:nvSpPr>
        <p:spPr>
          <a:xfrm>
            <a:off x="1629975" y="5538724"/>
            <a:ext cx="4431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00" dirty="0">
                <a:solidFill>
                  <a:schemeClr val="dk2"/>
                </a:solidFill>
              </a:rPr>
              <a:t>[1] J. P. H. Goedbloed and S. Poedts, Cambridge University Press, 2004</a:t>
            </a:r>
            <a:endParaRPr sz="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800" dirty="0">
                <a:solidFill>
                  <a:schemeClr val="dk2"/>
                </a:solidFill>
              </a:rPr>
              <a:t>[2] Online: R. Nave, HyperPhysics, 2017</a:t>
            </a:r>
            <a:endParaRPr sz="800" dirty="0">
              <a:solidFill>
                <a:schemeClr val="dk2"/>
              </a:solidFill>
            </a:endParaRPr>
          </a:p>
        </p:txBody>
      </p:sp>
      <p:grpSp>
        <p:nvGrpSpPr>
          <p:cNvPr id="12" name="Google Shape;829;p65">
            <a:extLst>
              <a:ext uri="{FF2B5EF4-FFF2-40B4-BE49-F238E27FC236}">
                <a16:creationId xmlns:a16="http://schemas.microsoft.com/office/drawing/2014/main" id="{FC76F3F1-9C4D-496C-88EC-FF046BCE0A38}"/>
              </a:ext>
            </a:extLst>
          </p:cNvPr>
          <p:cNvGrpSpPr/>
          <p:nvPr/>
        </p:nvGrpSpPr>
        <p:grpSpPr>
          <a:xfrm>
            <a:off x="4187859" y="3837838"/>
            <a:ext cx="2878916" cy="1679687"/>
            <a:chOff x="2769834" y="2836089"/>
            <a:chExt cx="2878916" cy="1679687"/>
          </a:xfrm>
        </p:grpSpPr>
        <p:grpSp>
          <p:nvGrpSpPr>
            <p:cNvPr id="29" name="Google Shape;830;p65">
              <a:extLst>
                <a:ext uri="{FF2B5EF4-FFF2-40B4-BE49-F238E27FC236}">
                  <a16:creationId xmlns:a16="http://schemas.microsoft.com/office/drawing/2014/main" id="{51229D3B-CDF9-0C3A-2969-C783664A4699}"/>
                </a:ext>
              </a:extLst>
            </p:cNvPr>
            <p:cNvGrpSpPr/>
            <p:nvPr/>
          </p:nvGrpSpPr>
          <p:grpSpPr>
            <a:xfrm>
              <a:off x="2769834" y="2836089"/>
              <a:ext cx="1878359" cy="1679687"/>
              <a:chOff x="2400850" y="2206550"/>
              <a:chExt cx="1993800" cy="1908300"/>
            </a:xfrm>
          </p:grpSpPr>
          <p:pic>
            <p:nvPicPr>
              <p:cNvPr id="31" name="Google Shape;831;p65">
                <a:extLst>
                  <a:ext uri="{FF2B5EF4-FFF2-40B4-BE49-F238E27FC236}">
                    <a16:creationId xmlns:a16="http://schemas.microsoft.com/office/drawing/2014/main" id="{7A8B54E6-0B48-FB6D-0A8B-0193845EDBCD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570450" y="2383950"/>
                <a:ext cx="1654600" cy="14662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Google Shape;832;p65">
                <a:extLst>
                  <a:ext uri="{FF2B5EF4-FFF2-40B4-BE49-F238E27FC236}">
                    <a16:creationId xmlns:a16="http://schemas.microsoft.com/office/drawing/2014/main" id="{62F93122-0395-CB33-1745-B9DDFC0D0C97}"/>
                  </a:ext>
                </a:extLst>
              </p:cNvPr>
              <p:cNvSpPr/>
              <p:nvPr/>
            </p:nvSpPr>
            <p:spPr>
              <a:xfrm>
                <a:off x="2400850" y="2206550"/>
                <a:ext cx="1993800" cy="1908300"/>
              </a:xfrm>
              <a:prstGeom prst="ellipse">
                <a:avLst/>
              </a:prstGeom>
              <a:noFill/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0" name="Google Shape;833;p65">
              <a:extLst>
                <a:ext uri="{FF2B5EF4-FFF2-40B4-BE49-F238E27FC236}">
                  <a16:creationId xmlns:a16="http://schemas.microsoft.com/office/drawing/2014/main" id="{3FCE5682-7531-E4C1-FCFC-AD0A3637022D}"/>
                </a:ext>
              </a:extLst>
            </p:cNvPr>
            <p:cNvCxnSpPr/>
            <p:nvPr/>
          </p:nvCxnSpPr>
          <p:spPr>
            <a:xfrm>
              <a:off x="4518050" y="3262100"/>
              <a:ext cx="1130700" cy="533400"/>
            </a:xfrm>
            <a:prstGeom prst="straightConnector1">
              <a:avLst/>
            </a:prstGeom>
            <a:noFill/>
            <a:ln w="9525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" name="Google Shape;834;p65">
            <a:extLst>
              <a:ext uri="{FF2B5EF4-FFF2-40B4-BE49-F238E27FC236}">
                <a16:creationId xmlns:a16="http://schemas.microsoft.com/office/drawing/2014/main" id="{C06101BF-C0A2-7AB0-EFB2-597F8357A0D9}"/>
              </a:ext>
            </a:extLst>
          </p:cNvPr>
          <p:cNvSpPr txBox="1"/>
          <p:nvPr/>
        </p:nvSpPr>
        <p:spPr>
          <a:xfrm>
            <a:off x="8381614" y="5502909"/>
            <a:ext cx="2247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solidFill>
                  <a:schemeClr val="dk2"/>
                </a:solidFill>
              </a:rPr>
              <a:t>[1] </a:t>
            </a:r>
            <a:endParaRPr/>
          </a:p>
        </p:txBody>
      </p:sp>
      <p:sp>
        <p:nvSpPr>
          <p:cNvPr id="14" name="Google Shape;835;p65">
            <a:extLst>
              <a:ext uri="{FF2B5EF4-FFF2-40B4-BE49-F238E27FC236}">
                <a16:creationId xmlns:a16="http://schemas.microsoft.com/office/drawing/2014/main" id="{88B2B3B3-10CD-F71F-2A94-A34EDA22C278}"/>
              </a:ext>
            </a:extLst>
          </p:cNvPr>
          <p:cNvSpPr txBox="1"/>
          <p:nvPr/>
        </p:nvSpPr>
        <p:spPr>
          <a:xfrm>
            <a:off x="5804992" y="4468414"/>
            <a:ext cx="2247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solidFill>
                  <a:schemeClr val="dk2"/>
                </a:solidFill>
              </a:rPr>
              <a:t>[2] </a:t>
            </a:r>
            <a:endParaRPr/>
          </a:p>
        </p:txBody>
      </p:sp>
      <p:grpSp>
        <p:nvGrpSpPr>
          <p:cNvPr id="15" name="Google Shape;836;p65">
            <a:extLst>
              <a:ext uri="{FF2B5EF4-FFF2-40B4-BE49-F238E27FC236}">
                <a16:creationId xmlns:a16="http://schemas.microsoft.com/office/drawing/2014/main" id="{CD244965-4FAD-FAFC-30F7-022D999BE47C}"/>
              </a:ext>
            </a:extLst>
          </p:cNvPr>
          <p:cNvGrpSpPr/>
          <p:nvPr/>
        </p:nvGrpSpPr>
        <p:grpSpPr>
          <a:xfrm>
            <a:off x="2134141" y="3837840"/>
            <a:ext cx="7817898" cy="1700845"/>
            <a:chOff x="716116" y="2836091"/>
            <a:chExt cx="7817898" cy="1700845"/>
          </a:xfrm>
        </p:grpSpPr>
        <p:sp>
          <p:nvSpPr>
            <p:cNvPr id="16" name="Google Shape;837;p65">
              <a:extLst>
                <a:ext uri="{FF2B5EF4-FFF2-40B4-BE49-F238E27FC236}">
                  <a16:creationId xmlns:a16="http://schemas.microsoft.com/office/drawing/2014/main" id="{A42FFCA2-C76A-72A7-C244-9CFE41A1ABDB}"/>
                </a:ext>
              </a:extLst>
            </p:cNvPr>
            <p:cNvSpPr/>
            <p:nvPr/>
          </p:nvSpPr>
          <p:spPr>
            <a:xfrm>
              <a:off x="2122811" y="4138036"/>
              <a:ext cx="929123" cy="285119"/>
            </a:xfrm>
            <a:custGeom>
              <a:avLst/>
              <a:gdLst/>
              <a:ahLst/>
              <a:cxnLst/>
              <a:rect l="l" t="t" r="r" b="b"/>
              <a:pathLst>
                <a:path w="39449" h="12957" extrusionOk="0">
                  <a:moveTo>
                    <a:pt x="0" y="0"/>
                  </a:moveTo>
                  <a:cubicBezTo>
                    <a:pt x="6342" y="7610"/>
                    <a:pt x="17363" y="14877"/>
                    <a:pt x="26973" y="12475"/>
                  </a:cubicBezTo>
                  <a:cubicBezTo>
                    <a:pt x="31667" y="11302"/>
                    <a:pt x="34860" y="6590"/>
                    <a:pt x="39449" y="5057"/>
                  </a:cubicBezTo>
                </a:path>
              </a:pathLst>
            </a:cu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17" name="Google Shape;838;p65">
              <a:extLst>
                <a:ext uri="{FF2B5EF4-FFF2-40B4-BE49-F238E27FC236}">
                  <a16:creationId xmlns:a16="http://schemas.microsoft.com/office/drawing/2014/main" id="{D6547FA3-5F1C-BED3-1C41-DA72C32EA171}"/>
                </a:ext>
              </a:extLst>
            </p:cNvPr>
            <p:cNvGrpSpPr/>
            <p:nvPr/>
          </p:nvGrpSpPr>
          <p:grpSpPr>
            <a:xfrm>
              <a:off x="716116" y="2836091"/>
              <a:ext cx="1878359" cy="1679686"/>
              <a:chOff x="724541" y="2507941"/>
              <a:chExt cx="1878359" cy="1679686"/>
            </a:xfrm>
          </p:grpSpPr>
          <p:grpSp>
            <p:nvGrpSpPr>
              <p:cNvPr id="21" name="Google Shape;839;p65">
                <a:extLst>
                  <a:ext uri="{FF2B5EF4-FFF2-40B4-BE49-F238E27FC236}">
                    <a16:creationId xmlns:a16="http://schemas.microsoft.com/office/drawing/2014/main" id="{B52BD456-CE55-B336-88BA-2D03908CF5AC}"/>
                  </a:ext>
                </a:extLst>
              </p:cNvPr>
              <p:cNvGrpSpPr/>
              <p:nvPr/>
            </p:nvGrpSpPr>
            <p:grpSpPr>
              <a:xfrm>
                <a:off x="724541" y="2507941"/>
                <a:ext cx="1878359" cy="1679686"/>
                <a:chOff x="215854" y="2382150"/>
                <a:chExt cx="1993800" cy="1908300"/>
              </a:xfrm>
            </p:grpSpPr>
            <p:pic>
              <p:nvPicPr>
                <p:cNvPr id="27" name="Google Shape;840;p65">
                  <a:extLst>
                    <a:ext uri="{FF2B5EF4-FFF2-40B4-BE49-F238E27FC236}">
                      <a16:creationId xmlns:a16="http://schemas.microsoft.com/office/drawing/2014/main" id="{252EEE81-DE05-4A01-02CF-9AEE72797F67}"/>
                    </a:ext>
                  </a:extLst>
                </p:cNvPr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554875" y="2707100"/>
                  <a:ext cx="1477525" cy="1258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8" name="Google Shape;841;p65">
                  <a:extLst>
                    <a:ext uri="{FF2B5EF4-FFF2-40B4-BE49-F238E27FC236}">
                      <a16:creationId xmlns:a16="http://schemas.microsoft.com/office/drawing/2014/main" id="{245BB634-8450-25F9-FD82-99179D94FE8F}"/>
                    </a:ext>
                  </a:extLst>
                </p:cNvPr>
                <p:cNvSpPr/>
                <p:nvPr/>
              </p:nvSpPr>
              <p:spPr>
                <a:xfrm>
                  <a:off x="215854" y="2382150"/>
                  <a:ext cx="1993800" cy="1908300"/>
                </a:xfrm>
                <a:prstGeom prst="ellipse">
                  <a:avLst/>
                </a:prstGeom>
                <a:noFill/>
                <a:ln w="1905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" name="Google Shape;842;p65">
                <a:extLst>
                  <a:ext uri="{FF2B5EF4-FFF2-40B4-BE49-F238E27FC236}">
                    <a16:creationId xmlns:a16="http://schemas.microsoft.com/office/drawing/2014/main" id="{AC057C08-14F2-E5A8-BFC1-13E0BFBC8EC2}"/>
                  </a:ext>
                </a:extLst>
              </p:cNvPr>
              <p:cNvSpPr txBox="1"/>
              <p:nvPr/>
            </p:nvSpPr>
            <p:spPr>
              <a:xfrm>
                <a:off x="1766653" y="3901561"/>
                <a:ext cx="406200" cy="14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800"/>
                  <a:t>tritium</a:t>
                </a:r>
                <a:endParaRPr sz="800"/>
              </a:p>
            </p:txBody>
          </p:sp>
          <p:sp>
            <p:nvSpPr>
              <p:cNvPr id="23" name="Google Shape;843;p65">
                <a:extLst>
                  <a:ext uri="{FF2B5EF4-FFF2-40B4-BE49-F238E27FC236}">
                    <a16:creationId xmlns:a16="http://schemas.microsoft.com/office/drawing/2014/main" id="{64583FB9-DB6C-17EE-10A3-B635970E3DD2}"/>
                  </a:ext>
                </a:extLst>
              </p:cNvPr>
              <p:cNvSpPr txBox="1"/>
              <p:nvPr/>
            </p:nvSpPr>
            <p:spPr>
              <a:xfrm>
                <a:off x="1360502" y="3901561"/>
                <a:ext cx="406200" cy="14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800"/>
                  <a:t>He-4</a:t>
                </a:r>
                <a:endParaRPr sz="800"/>
              </a:p>
            </p:txBody>
          </p:sp>
          <p:sp>
            <p:nvSpPr>
              <p:cNvPr id="24" name="Google Shape;844;p65">
                <a:extLst>
                  <a:ext uri="{FF2B5EF4-FFF2-40B4-BE49-F238E27FC236}">
                    <a16:creationId xmlns:a16="http://schemas.microsoft.com/office/drawing/2014/main" id="{237DBDB2-3453-BDAD-15FC-0022AFA45BC5}"/>
                  </a:ext>
                </a:extLst>
              </p:cNvPr>
              <p:cNvSpPr txBox="1"/>
              <p:nvPr/>
            </p:nvSpPr>
            <p:spPr>
              <a:xfrm>
                <a:off x="1020277" y="2836106"/>
                <a:ext cx="406200" cy="14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800"/>
                  <a:t>Li-7</a:t>
                </a:r>
                <a:endParaRPr sz="800"/>
              </a:p>
            </p:txBody>
          </p:sp>
          <p:sp>
            <p:nvSpPr>
              <p:cNvPr id="25" name="Google Shape;845;p65">
                <a:extLst>
                  <a:ext uri="{FF2B5EF4-FFF2-40B4-BE49-F238E27FC236}">
                    <a16:creationId xmlns:a16="http://schemas.microsoft.com/office/drawing/2014/main" id="{A48C2B4F-2010-1569-6F6A-99A39C226ACE}"/>
                  </a:ext>
                </a:extLst>
              </p:cNvPr>
              <p:cNvSpPr txBox="1"/>
              <p:nvPr/>
            </p:nvSpPr>
            <p:spPr>
              <a:xfrm>
                <a:off x="2046936" y="3166459"/>
                <a:ext cx="406200" cy="14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800"/>
                  <a:t>(fast) neutron</a:t>
                </a:r>
                <a:endParaRPr sz="800"/>
              </a:p>
            </p:txBody>
          </p:sp>
          <p:sp>
            <p:nvSpPr>
              <p:cNvPr id="26" name="Google Shape;846;p65">
                <a:extLst>
                  <a:ext uri="{FF2B5EF4-FFF2-40B4-BE49-F238E27FC236}">
                    <a16:creationId xmlns:a16="http://schemas.microsoft.com/office/drawing/2014/main" id="{1D00693B-305D-8CEB-8497-1ECF6198EDAF}"/>
                  </a:ext>
                </a:extLst>
              </p:cNvPr>
              <p:cNvSpPr txBox="1"/>
              <p:nvPr/>
            </p:nvSpPr>
            <p:spPr>
              <a:xfrm>
                <a:off x="868312" y="3434011"/>
                <a:ext cx="406200" cy="21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800"/>
                  <a:t>(slow) neutron</a:t>
                </a:r>
                <a:endParaRPr sz="800"/>
              </a:p>
            </p:txBody>
          </p:sp>
        </p:grpSp>
        <p:sp>
          <p:nvSpPr>
            <p:cNvPr id="18" name="Google Shape;847;p65">
              <a:extLst>
                <a:ext uri="{FF2B5EF4-FFF2-40B4-BE49-F238E27FC236}">
                  <a16:creationId xmlns:a16="http://schemas.microsoft.com/office/drawing/2014/main" id="{DF644373-1370-88D5-EBD9-2DEE11A4EB3B}"/>
                </a:ext>
              </a:extLst>
            </p:cNvPr>
            <p:cNvSpPr/>
            <p:nvPr/>
          </p:nvSpPr>
          <p:spPr>
            <a:xfrm rot="-5400000">
              <a:off x="6904682" y="3392945"/>
              <a:ext cx="989100" cy="1071300"/>
            </a:xfrm>
            <a:prstGeom prst="blockArc">
              <a:avLst>
                <a:gd name="adj1" fmla="val 14914455"/>
                <a:gd name="adj2" fmla="val 9268585"/>
                <a:gd name="adj3" fmla="val 21842"/>
              </a:avLst>
            </a:prstGeom>
            <a:solidFill>
              <a:srgbClr val="ED7D31">
                <a:alpha val="41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48;p65">
              <a:extLst>
                <a:ext uri="{FF2B5EF4-FFF2-40B4-BE49-F238E27FC236}">
                  <a16:creationId xmlns:a16="http://schemas.microsoft.com/office/drawing/2014/main" id="{41F739E0-37A9-D236-2668-7C8B0AD67325}"/>
                </a:ext>
              </a:extLst>
            </p:cNvPr>
            <p:cNvSpPr txBox="1"/>
            <p:nvPr/>
          </p:nvSpPr>
          <p:spPr>
            <a:xfrm>
              <a:off x="7723414" y="4290336"/>
              <a:ext cx="810600" cy="24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00" tIns="18000" rIns="18000" bIns="180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 dirty="0">
                  <a:solidFill>
                    <a:schemeClr val="accent3"/>
                  </a:solidFill>
                </a:rPr>
                <a:t>Breeding blanket</a:t>
              </a:r>
              <a:endParaRPr sz="1200" dirty="0">
                <a:solidFill>
                  <a:schemeClr val="accent3"/>
                </a:solidFill>
              </a:endParaRPr>
            </a:p>
          </p:txBody>
        </p:sp>
        <p:cxnSp>
          <p:nvCxnSpPr>
            <p:cNvPr id="20" name="Google Shape;849;p65">
              <a:extLst>
                <a:ext uri="{FF2B5EF4-FFF2-40B4-BE49-F238E27FC236}">
                  <a16:creationId xmlns:a16="http://schemas.microsoft.com/office/drawing/2014/main" id="{32296323-6E63-2915-CF31-88B81D5221D4}"/>
                </a:ext>
              </a:extLst>
            </p:cNvPr>
            <p:cNvCxnSpPr>
              <a:stCxn id="28" idx="0"/>
            </p:cNvCxnSpPr>
            <p:nvPr/>
          </p:nvCxnSpPr>
          <p:spPr>
            <a:xfrm rot="-5400000" flipH="1">
              <a:off x="4074646" y="416741"/>
              <a:ext cx="645300" cy="5484000"/>
            </a:xfrm>
            <a:prstGeom prst="bentConnector4">
              <a:avLst>
                <a:gd name="adj1" fmla="val -58076"/>
                <a:gd name="adj2" fmla="val 99998"/>
              </a:avLst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E1B12A-3CB6-BAC8-3D7D-117F5EF1C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110740"/>
            <a:ext cx="7447664" cy="2790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/>
              <a:t>Tokamak </a:t>
            </a:r>
            <a:r>
              <a:rPr lang="en-AU" sz="1400" dirty="0"/>
              <a:t>(from </a:t>
            </a:r>
            <a:r>
              <a:rPr lang="pl-PL" sz="1400" b="1" dirty="0" err="1"/>
              <a:t>to</a:t>
            </a:r>
            <a:r>
              <a:rPr lang="pl-PL" sz="1400" dirty="0" err="1"/>
              <a:t>roidalnaja</a:t>
            </a:r>
            <a:r>
              <a:rPr lang="pl-PL" sz="1400" dirty="0"/>
              <a:t> </a:t>
            </a:r>
            <a:r>
              <a:rPr lang="pl-PL" sz="1400" b="1" dirty="0" err="1"/>
              <a:t>ka</a:t>
            </a:r>
            <a:r>
              <a:rPr lang="pl-PL" sz="1400" dirty="0" err="1"/>
              <a:t>miera</a:t>
            </a:r>
            <a:r>
              <a:rPr lang="pl-PL" sz="1400" dirty="0"/>
              <a:t> s </a:t>
            </a:r>
            <a:r>
              <a:rPr lang="pl-PL" sz="1400" b="1" dirty="0" err="1"/>
              <a:t>ma</a:t>
            </a:r>
            <a:r>
              <a:rPr lang="pl-PL" sz="1400" dirty="0" err="1"/>
              <a:t>gnitnymi</a:t>
            </a:r>
            <a:r>
              <a:rPr lang="pl-PL" sz="1400" dirty="0"/>
              <a:t> </a:t>
            </a:r>
            <a:r>
              <a:rPr lang="pl-PL" sz="1400" b="1" dirty="0" err="1"/>
              <a:t>k</a:t>
            </a:r>
            <a:r>
              <a:rPr lang="pl-PL" sz="1400" dirty="0" err="1"/>
              <a:t>atuszkami</a:t>
            </a:r>
            <a:r>
              <a:rPr lang="en-AU" sz="1400" dirty="0"/>
              <a:t>)</a:t>
            </a:r>
          </a:p>
          <a:p>
            <a:r>
              <a:rPr lang="en-AU" sz="1600" dirty="0"/>
              <a:t>Toroidal field coils create a strong toroidal field</a:t>
            </a:r>
          </a:p>
          <a:p>
            <a:r>
              <a:rPr lang="en-AU" sz="1600" dirty="0"/>
              <a:t>Current is induced on the conductive plasma (secondary of a transformer)</a:t>
            </a:r>
          </a:p>
          <a:p>
            <a:r>
              <a:rPr lang="en-AU" sz="1600" dirty="0"/>
              <a:t>The plasma current generates a poloidal field</a:t>
            </a:r>
          </a:p>
          <a:p>
            <a:r>
              <a:rPr lang="en-AU" sz="1600" dirty="0"/>
              <a:t>The resulting field lines are helical, which compress the plasma</a:t>
            </a:r>
          </a:p>
          <a:p>
            <a:r>
              <a:rPr lang="en-AU" sz="1600" dirty="0"/>
              <a:t>Balance between the kinetic and magnetic pressures → Equilibrium</a:t>
            </a:r>
            <a:endParaRPr lang="en-AU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48C2475-9772-F22F-9D95-7B3968D5CC83}"/>
              </a:ext>
            </a:extLst>
          </p:cNvPr>
          <p:cNvGrpSpPr/>
          <p:nvPr/>
        </p:nvGrpSpPr>
        <p:grpSpPr>
          <a:xfrm>
            <a:off x="8214655" y="1335043"/>
            <a:ext cx="3282020" cy="1846151"/>
            <a:chOff x="7936302" y="1312284"/>
            <a:chExt cx="3282020" cy="184615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11A7DFE-3883-8598-8DA3-17EC3A7C11C0}"/>
                </a:ext>
              </a:extLst>
            </p:cNvPr>
            <p:cNvGrpSpPr/>
            <p:nvPr/>
          </p:nvGrpSpPr>
          <p:grpSpPr>
            <a:xfrm>
              <a:off x="7936302" y="1312284"/>
              <a:ext cx="3260786" cy="1839120"/>
              <a:chOff x="7936302" y="1312284"/>
              <a:chExt cx="3260786" cy="1839120"/>
            </a:xfrm>
          </p:grpSpPr>
          <p:pic>
            <p:nvPicPr>
              <p:cNvPr id="2050" name="Picture 2" descr="Toroidal and poloidal field lines | Download Scientific Diagram">
                <a:extLst>
                  <a:ext uri="{FF2B5EF4-FFF2-40B4-BE49-F238E27FC236}">
                    <a16:creationId xmlns:a16="http://schemas.microsoft.com/office/drawing/2014/main" id="{092168AD-92B1-9D0B-5680-6B2AD6D10F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8080" y="1479391"/>
                <a:ext cx="3017317" cy="16043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DA7BB1-22C7-4D2C-691A-8D92A9F9287B}"/>
                  </a:ext>
                </a:extLst>
              </p:cNvPr>
              <p:cNvSpPr txBox="1"/>
              <p:nvPr/>
            </p:nvSpPr>
            <p:spPr>
              <a:xfrm>
                <a:off x="8038080" y="1312284"/>
                <a:ext cx="23895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dirty="0">
                    <a:solidFill>
                      <a:srgbClr val="FF0000"/>
                    </a:solidFill>
                  </a:rPr>
                  <a:t>Important definitions!</a:t>
                </a:r>
                <a:endParaRPr lang="en-AU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BDD6632-7BE2-DFC2-1C4C-17E725D98092}"/>
                  </a:ext>
                </a:extLst>
              </p:cNvPr>
              <p:cNvSpPr/>
              <p:nvPr/>
            </p:nvSpPr>
            <p:spPr>
              <a:xfrm>
                <a:off x="7936302" y="1319315"/>
                <a:ext cx="3260786" cy="183208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57F7D3C-FBDA-655C-FE49-7A7D7B85C7B4}"/>
                </a:ext>
              </a:extLst>
            </p:cNvPr>
            <p:cNvSpPr txBox="1"/>
            <p:nvPr/>
          </p:nvSpPr>
          <p:spPr>
            <a:xfrm>
              <a:off x="9232838" y="2942991"/>
              <a:ext cx="198548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800" dirty="0">
                  <a:solidFill>
                    <a:srgbClr val="00476C"/>
                  </a:solidFill>
                  <a:latin typeface="Arial" panose="020B0604020202020204"/>
                </a:rPr>
                <a:t>Witvoet, et al., Nuclear Fusion, 2009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49F2E-3037-9392-6E8D-1441FC274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62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1BB4-7719-E51A-0273-63375B8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22" y="136525"/>
            <a:ext cx="7777253" cy="664321"/>
          </a:xfrm>
        </p:spPr>
        <p:txBody>
          <a:bodyPr>
            <a:normAutofit/>
          </a:bodyPr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The tokamak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26067-2838-47A8-E895-00D05C53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639F70B-FE9E-A4A6-56BB-FD114217ABAE}"/>
              </a:ext>
            </a:extLst>
          </p:cNvPr>
          <p:cNvSpPr txBox="1"/>
          <p:nvPr/>
        </p:nvSpPr>
        <p:spPr>
          <a:xfrm>
            <a:off x="731836" y="997495"/>
            <a:ext cx="716133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rgbClr val="FF0000"/>
                </a:solidFill>
              </a:rPr>
              <a:t>Problem: </a:t>
            </a:r>
            <a:r>
              <a:rPr lang="en-AU" sz="1800" dirty="0"/>
              <a:t>Grad-B separates charges, creates E</a:t>
            </a: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b="1" dirty="0">
                <a:solidFill>
                  <a:srgbClr val="00B050"/>
                </a:solidFill>
              </a:rPr>
              <a:t>Solution(s): </a:t>
            </a:r>
            <a:r>
              <a:rPr lang="en-AU" dirty="0"/>
              <a:t>Create helical field lines to average the separation to 0 </a:t>
            </a: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dirty="0"/>
              <a:t>		USA: 3D field configuration</a:t>
            </a: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dirty="0"/>
              <a:t>		USSR: Add a poloidal field by driving current</a:t>
            </a:r>
          </a:p>
        </p:txBody>
      </p:sp>
      <p:pic>
        <p:nvPicPr>
          <p:cNvPr id="1073" name="Picture 12">
            <a:extLst>
              <a:ext uri="{FF2B5EF4-FFF2-40B4-BE49-F238E27FC236}">
                <a16:creationId xmlns:a16="http://schemas.microsoft.com/office/drawing/2014/main" id="{17A93352-1FAE-7DA5-A01B-8D2D7386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04" y="3692110"/>
            <a:ext cx="2714466" cy="19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4" name="TextBox 1073">
            <a:extLst>
              <a:ext uri="{FF2B5EF4-FFF2-40B4-BE49-F238E27FC236}">
                <a16:creationId xmlns:a16="http://schemas.microsoft.com/office/drawing/2014/main" id="{61559245-6A2F-D916-FD6A-F68FED434D3F}"/>
              </a:ext>
            </a:extLst>
          </p:cNvPr>
          <p:cNvSpPr txBox="1"/>
          <p:nvPr/>
        </p:nvSpPr>
        <p:spPr>
          <a:xfrm>
            <a:off x="731836" y="2593708"/>
            <a:ext cx="6695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rgbClr val="FF0000"/>
                </a:solidFill>
              </a:rPr>
              <a:t>Problem:</a:t>
            </a:r>
            <a:r>
              <a:rPr lang="en-AU" sz="1800" dirty="0"/>
              <a:t> Plasma current is also curved, so higher magnetic pressure on the inside pushes the plasma outwards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C46F56-A9D4-61C4-DC23-2DF239FC7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338" y="3255258"/>
            <a:ext cx="3286584" cy="1971950"/>
          </a:xfrm>
          <a:prstGeom prst="rect">
            <a:avLst/>
          </a:prstGeom>
        </p:spPr>
      </p:pic>
      <p:pic>
        <p:nvPicPr>
          <p:cNvPr id="9" name="Google Shape;824;p65">
            <a:extLst>
              <a:ext uri="{FF2B5EF4-FFF2-40B4-BE49-F238E27FC236}">
                <a16:creationId xmlns:a16="http://schemas.microsoft.com/office/drawing/2014/main" id="{26270EB6-A89E-60E0-BFC8-64D96D91D36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5250" y="1031765"/>
            <a:ext cx="3554672" cy="21211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DD67D9-633F-04D3-6988-146ABD755DD6}"/>
              </a:ext>
            </a:extLst>
          </p:cNvPr>
          <p:cNvSpPr txBox="1"/>
          <p:nvPr/>
        </p:nvSpPr>
        <p:spPr>
          <a:xfrm>
            <a:off x="731838" y="3833828"/>
            <a:ext cx="44468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Andrei Sakharov and Igor Tamm proposed the tokamak in 1950, in secret. </a:t>
            </a:r>
          </a:p>
          <a:p>
            <a:r>
              <a:rPr lang="en-AU" dirty="0"/>
              <a:t>Only fully shared with the international community at the Second Atoms for</a:t>
            </a:r>
          </a:p>
          <a:p>
            <a:r>
              <a:rPr lang="en-AU" dirty="0"/>
              <a:t>Peace Conference in 1958</a:t>
            </a:r>
          </a:p>
        </p:txBody>
      </p:sp>
      <p:sp>
        <p:nvSpPr>
          <p:cNvPr id="3" name="Google Shape;828;p65">
            <a:extLst>
              <a:ext uri="{FF2B5EF4-FFF2-40B4-BE49-F238E27FC236}">
                <a16:creationId xmlns:a16="http://schemas.microsoft.com/office/drawing/2014/main" id="{A52B0C92-7943-15B2-6FF3-127D99B11B38}"/>
              </a:ext>
            </a:extLst>
          </p:cNvPr>
          <p:cNvSpPr txBox="1"/>
          <p:nvPr/>
        </p:nvSpPr>
        <p:spPr>
          <a:xfrm>
            <a:off x="10865680" y="4906508"/>
            <a:ext cx="808484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00" dirty="0">
                <a:solidFill>
                  <a:schemeClr val="dk2"/>
                </a:solidFill>
              </a:rPr>
              <a:t>A. White 2015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800" dirty="0">
              <a:solidFill>
                <a:schemeClr val="dk2"/>
              </a:solidFill>
            </a:endParaRPr>
          </a:p>
        </p:txBody>
      </p:sp>
      <p:sp>
        <p:nvSpPr>
          <p:cNvPr id="6" name="Google Shape;828;p65">
            <a:extLst>
              <a:ext uri="{FF2B5EF4-FFF2-40B4-BE49-F238E27FC236}">
                <a16:creationId xmlns:a16="http://schemas.microsoft.com/office/drawing/2014/main" id="{BC9AE8EE-DAF2-C467-BB52-2771365CC4F7}"/>
              </a:ext>
            </a:extLst>
          </p:cNvPr>
          <p:cNvSpPr txBox="1"/>
          <p:nvPr/>
        </p:nvSpPr>
        <p:spPr>
          <a:xfrm>
            <a:off x="10354236" y="2729810"/>
            <a:ext cx="808484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" dirty="0">
                <a:solidFill>
                  <a:schemeClr val="dk2"/>
                </a:solidFill>
              </a:rPr>
              <a:t>J. P. H. Goedbloed and S. Poedts, 2004</a:t>
            </a:r>
            <a:endParaRPr lang="pt-PT" sz="800" dirty="0">
              <a:solidFill>
                <a:schemeClr val="dk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89DBA-3EAC-B13A-3531-B0C7C3446552}"/>
              </a:ext>
            </a:extLst>
          </p:cNvPr>
          <p:cNvSpPr txBox="1"/>
          <p:nvPr/>
        </p:nvSpPr>
        <p:spPr>
          <a:xfrm>
            <a:off x="5472222" y="5749166"/>
            <a:ext cx="2420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dirty="0"/>
              <a:t>Tokamak T1 (1958)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FCDEE-85E2-B727-0E73-CEDD7C5F28A4}"/>
              </a:ext>
            </a:extLst>
          </p:cNvPr>
          <p:cNvSpPr txBox="1"/>
          <p:nvPr/>
        </p:nvSpPr>
        <p:spPr>
          <a:xfrm>
            <a:off x="740906" y="3226644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AU" b="1" dirty="0">
                <a:solidFill>
                  <a:srgbClr val="00B050"/>
                </a:solidFill>
              </a:rPr>
              <a:t>Solution:</a:t>
            </a:r>
            <a:r>
              <a:rPr lang="en-AU" dirty="0"/>
              <a:t> Vertical field -&gt;  J x B inward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B1300-1415-FBAC-FDE1-3D0FA44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906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/>
      <p:bldP spid="11" grpId="0"/>
      <p:bldP spid="8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C6C91-8377-F15A-20DC-42251CADB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Plasma magnetic control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104C9-9E35-D435-1DF8-49AA9FCCF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12" name="Google Shape;307;p41">
            <a:extLst>
              <a:ext uri="{FF2B5EF4-FFF2-40B4-BE49-F238E27FC236}">
                <a16:creationId xmlns:a16="http://schemas.microsoft.com/office/drawing/2014/main" id="{DD00A679-D2D7-E028-37CD-86AB1A0461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00775" y="1113205"/>
            <a:ext cx="5259387" cy="368889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339;p41">
            <a:extLst>
              <a:ext uri="{FF2B5EF4-FFF2-40B4-BE49-F238E27FC236}">
                <a16:creationId xmlns:a16="http://schemas.microsoft.com/office/drawing/2014/main" id="{69134B08-26C8-B1DD-338F-7E4E871C0BD1}"/>
              </a:ext>
            </a:extLst>
          </p:cNvPr>
          <p:cNvSpPr txBox="1"/>
          <p:nvPr/>
        </p:nvSpPr>
        <p:spPr>
          <a:xfrm>
            <a:off x="731838" y="1035709"/>
            <a:ext cx="5259387" cy="80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algn="ctr"/>
            <a:r>
              <a:rPr lang="pt-PT" sz="2000" b="1" dirty="0">
                <a:solidFill>
                  <a:schemeClr val="tx2"/>
                </a:solidFill>
              </a:rPr>
              <a:t>Current 	Position 	Shape</a:t>
            </a:r>
          </a:p>
        </p:txBody>
      </p:sp>
      <p:sp>
        <p:nvSpPr>
          <p:cNvPr id="47" name="Google Shape;343;p41">
            <a:extLst>
              <a:ext uri="{FF2B5EF4-FFF2-40B4-BE49-F238E27FC236}">
                <a16:creationId xmlns:a16="http://schemas.microsoft.com/office/drawing/2014/main" id="{4ED5A6D0-9330-4237-2EBE-BD7B266A9DF5}"/>
              </a:ext>
            </a:extLst>
          </p:cNvPr>
          <p:cNvSpPr txBox="1"/>
          <p:nvPr/>
        </p:nvSpPr>
        <p:spPr>
          <a:xfrm>
            <a:off x="8830468" y="913150"/>
            <a:ext cx="3627009" cy="3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800" dirty="0">
                <a:solidFill>
                  <a:schemeClr val="tx2"/>
                </a:solidFill>
              </a:rPr>
              <a:t>G. D. Tommasi, Journal of Fusion Energy, 2019</a:t>
            </a:r>
            <a:endParaRPr sz="800" dirty="0">
              <a:solidFill>
                <a:schemeClr val="tx2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71F8972-5325-124D-7726-001CD07D6D5A}"/>
              </a:ext>
            </a:extLst>
          </p:cNvPr>
          <p:cNvGrpSpPr/>
          <p:nvPr/>
        </p:nvGrpSpPr>
        <p:grpSpPr>
          <a:xfrm>
            <a:off x="1111233" y="1437208"/>
            <a:ext cx="4432316" cy="2434473"/>
            <a:chOff x="501621" y="3228945"/>
            <a:chExt cx="5236066" cy="28759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A2A067-675D-7688-C434-1644B3220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6035" y="3499309"/>
              <a:ext cx="4158564" cy="260557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DD0179-18A9-AE2F-7C74-46DF886E266B}"/>
                </a:ext>
              </a:extLst>
            </p:cNvPr>
            <p:cNvSpPr txBox="1"/>
            <p:nvPr/>
          </p:nvSpPr>
          <p:spPr>
            <a:xfrm>
              <a:off x="1473995" y="3265458"/>
              <a:ext cx="1297780" cy="436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pt-PT" dirty="0">
                  <a:solidFill>
                    <a:schemeClr val="tx2"/>
                  </a:solidFill>
                </a:rPr>
                <a:t>Isoflux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143DDB-5A3C-D3B1-B18D-7B513B05B30B}"/>
                </a:ext>
              </a:extLst>
            </p:cNvPr>
            <p:cNvSpPr txBox="1"/>
            <p:nvPr/>
          </p:nvSpPr>
          <p:spPr>
            <a:xfrm>
              <a:off x="3581400" y="3228945"/>
              <a:ext cx="1297780" cy="436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pt-PT" dirty="0">
                  <a:solidFill>
                    <a:schemeClr val="tx2"/>
                  </a:solidFill>
                </a:rPr>
                <a:t>Gap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39D4D9-A221-A12F-9BC4-E7E47712149E}"/>
                </a:ext>
              </a:extLst>
            </p:cNvPr>
            <p:cNvSpPr txBox="1"/>
            <p:nvPr/>
          </p:nvSpPr>
          <p:spPr>
            <a:xfrm>
              <a:off x="4439907" y="5428742"/>
              <a:ext cx="12977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pt-PT" sz="1600" dirty="0">
                  <a:solidFill>
                    <a:schemeClr val="tx2"/>
                  </a:solidFill>
                </a:rPr>
                <a:t>JET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B79D86F-38FF-9596-04FA-81589D886B66}"/>
                </a:ext>
              </a:extLst>
            </p:cNvPr>
            <p:cNvSpPr txBox="1"/>
            <p:nvPr/>
          </p:nvSpPr>
          <p:spPr>
            <a:xfrm>
              <a:off x="501621" y="5435492"/>
              <a:ext cx="12977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pt-PT" sz="1600" dirty="0">
                  <a:solidFill>
                    <a:schemeClr val="tx2"/>
                  </a:solidFill>
                </a:rPr>
                <a:t>DIII-D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7C14A0-FD6F-B1EE-8D8A-2563FD3713EC}"/>
              </a:ext>
            </a:extLst>
          </p:cNvPr>
          <p:cNvGrpSpPr/>
          <p:nvPr/>
        </p:nvGrpSpPr>
        <p:grpSpPr>
          <a:xfrm>
            <a:off x="838200" y="3955320"/>
            <a:ext cx="6363443" cy="2205610"/>
            <a:chOff x="838200" y="3955320"/>
            <a:chExt cx="6363443" cy="220561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EBD267D-AAE0-59AA-2750-F9AC676EB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3955320"/>
              <a:ext cx="6363443" cy="220561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2A3DAB-495D-F83F-7847-AAB7B9B68B50}"/>
                </a:ext>
              </a:extLst>
            </p:cNvPr>
            <p:cNvSpPr txBox="1"/>
            <p:nvPr/>
          </p:nvSpPr>
          <p:spPr>
            <a:xfrm>
              <a:off x="5546716" y="5409946"/>
              <a:ext cx="10985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pt-PT" sz="1600" dirty="0">
                  <a:solidFill>
                    <a:schemeClr val="tx2"/>
                  </a:solidFill>
                </a:rPr>
                <a:t>NSTX-U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3ED07-8772-D51A-0B6A-DBFCF59E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32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title" idx="4294967295"/>
          </p:nvPr>
        </p:nvSpPr>
        <p:spPr>
          <a:xfrm>
            <a:off x="3937000" y="136525"/>
            <a:ext cx="7559675" cy="63331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Study of Mineral Insulated Cables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54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9375515" y="926693"/>
            <a:ext cx="1965167" cy="22266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31"/>
          <p:cNvGrpSpPr/>
          <p:nvPr/>
        </p:nvGrpSpPr>
        <p:grpSpPr>
          <a:xfrm>
            <a:off x="1610821" y="2570531"/>
            <a:ext cx="5504952" cy="3064672"/>
            <a:chOff x="3117503" y="2602900"/>
            <a:chExt cx="3220321" cy="1774950"/>
          </a:xfrm>
        </p:grpSpPr>
        <p:pic>
          <p:nvPicPr>
            <p:cNvPr id="257" name="Google Shape;25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17503" y="2602900"/>
              <a:ext cx="3220321" cy="1774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31"/>
            <p:cNvSpPr txBox="1"/>
            <p:nvPr/>
          </p:nvSpPr>
          <p:spPr>
            <a:xfrm>
              <a:off x="3488188" y="3188701"/>
              <a:ext cx="1283700" cy="309597"/>
            </a:xfrm>
            <a:prstGeom prst="rect">
              <a:avLst/>
            </a:prstGeom>
            <a:solidFill>
              <a:srgbClr val="C7E6F1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cs-CZ"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Fit of first order filter.</a:t>
              </a:r>
              <a:endParaRPr sz="1200" dirty="0"/>
            </a:p>
            <a:p>
              <a:r>
                <a:rPr lang="cs-CZ" sz="1200" dirty="0"/>
                <a:t>Greyed</a:t>
              </a:r>
              <a:r>
                <a:rPr lang="cs-CZ"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areas ignored in fit</a:t>
              </a:r>
              <a:endParaRPr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31"/>
          <p:cNvGrpSpPr/>
          <p:nvPr/>
        </p:nvGrpSpPr>
        <p:grpSpPr>
          <a:xfrm>
            <a:off x="7329380" y="3286455"/>
            <a:ext cx="4142052" cy="2806049"/>
            <a:chOff x="3177350" y="2580449"/>
            <a:chExt cx="2380125" cy="1612425"/>
          </a:xfrm>
        </p:grpSpPr>
        <p:pic>
          <p:nvPicPr>
            <p:cNvPr id="260" name="Google Shape;260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07575" y="2580449"/>
              <a:ext cx="2149900" cy="1612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31"/>
            <p:cNvSpPr/>
            <p:nvPr/>
          </p:nvSpPr>
          <p:spPr>
            <a:xfrm>
              <a:off x="3932475" y="3626300"/>
              <a:ext cx="1136100" cy="312900"/>
            </a:xfrm>
            <a:prstGeom prst="lef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cs-CZ" sz="1333" dirty="0">
                  <a:solidFill>
                    <a:srgbClr val="00B0F0"/>
                  </a:solidFill>
                </a:rPr>
                <a:t>Thinner sheath</a:t>
              </a:r>
              <a:endParaRPr sz="1333" dirty="0">
                <a:solidFill>
                  <a:srgbClr val="00B0F0"/>
                </a:solidFill>
              </a:endParaRPr>
            </a:p>
          </p:txBody>
        </p:sp>
        <p:sp>
          <p:nvSpPr>
            <p:cNvPr id="262" name="Google Shape;262;p31"/>
            <p:cNvSpPr/>
            <p:nvPr/>
          </p:nvSpPr>
          <p:spPr>
            <a:xfrm rot="5400000">
              <a:off x="2684000" y="3239063"/>
              <a:ext cx="1281900" cy="295200"/>
            </a:xfrm>
            <a:prstGeom prst="lef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ED7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cs-CZ" sz="1333">
                  <a:solidFill>
                    <a:srgbClr val="ED7D31"/>
                  </a:solidFill>
                </a:rPr>
                <a:t>Higher bandwidth</a:t>
              </a:r>
              <a:endParaRPr sz="1333">
                <a:solidFill>
                  <a:srgbClr val="ED7D3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A10DBF3-F413-94E8-45DB-F0FF23EF3FA5}"/>
              </a:ext>
            </a:extLst>
          </p:cNvPr>
          <p:cNvSpPr txBox="1"/>
          <p:nvPr/>
        </p:nvSpPr>
        <p:spPr>
          <a:xfrm>
            <a:off x="695324" y="1057443"/>
            <a:ext cx="85494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MIC from 0.5 to 3.2 mm diameter tested electrically and with induced fields.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Measurement of the attenuation of MIC flux loops against a non-MIC loop on COMPASS.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Data analysis: Spectrograms, power spectra through Welch method, fitting of first order filter.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59695-0DFD-DFD9-AAF0-F900E2944FDD}"/>
              </a:ext>
            </a:extLst>
          </p:cNvPr>
          <p:cNvSpPr txBox="1"/>
          <p:nvPr/>
        </p:nvSpPr>
        <p:spPr>
          <a:xfrm>
            <a:off x="671613" y="5572016"/>
            <a:ext cx="62705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dirty="0">
                <a:solidFill>
                  <a:schemeClr val="bg1">
                    <a:lumMod val="50000"/>
                  </a:schemeClr>
                </a:solidFill>
                <a:ea typeface="Century Gothic"/>
                <a:cs typeface="Century Gothic"/>
                <a:sym typeface="Century Gothic"/>
              </a:rPr>
              <a:t>A. Torres, et al., </a:t>
            </a:r>
            <a:r>
              <a:rPr lang="en-AU" sz="1600" dirty="0">
                <a:solidFill>
                  <a:schemeClr val="bg1">
                    <a:lumMod val="50000"/>
                  </a:schemeClr>
                </a:solidFill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Mineral insulated cable assessment for inductive magnetic diagnostic sensors of a hot-wall tokamak</a:t>
            </a:r>
            <a:r>
              <a:rPr lang="en-AU" sz="1600" dirty="0">
                <a:solidFill>
                  <a:schemeClr val="bg1">
                    <a:lumMod val="50000"/>
                  </a:schemeClr>
                </a:solidFill>
                <a:ea typeface="Century Gothic"/>
                <a:cs typeface="Century Gothic"/>
                <a:sym typeface="Century Gothic"/>
              </a:rPr>
              <a:t>, JINST, 2019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12D993E-3222-B3EC-68F1-93D0A311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70506-7219-833E-0283-D6D23816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"/>
          <p:cNvSpPr txBox="1">
            <a:spLocks noGrp="1"/>
          </p:cNvSpPr>
          <p:nvPr>
            <p:ph type="title"/>
          </p:nvPr>
        </p:nvSpPr>
        <p:spPr>
          <a:xfrm>
            <a:off x="3683000" y="164375"/>
            <a:ext cx="7813675" cy="60715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Calibration and measurement of frequency response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6879521" y="1015953"/>
            <a:ext cx="4598385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r>
              <a:rPr lang="en-AU"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A. Torres, et al., </a:t>
            </a:r>
            <a:r>
              <a:rPr lang="en-AU" sz="1000" b="1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Mineral insulated cable assessment for inductive magnetic diagnostic sensors of a hot-wall tokamak</a:t>
            </a:r>
            <a:r>
              <a:rPr lang="en-AU"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, JINST, 2019</a:t>
            </a:r>
          </a:p>
          <a:p>
            <a:r>
              <a:rPr lang="cs-CZ" sz="1000" dirty="0">
                <a:solidFill>
                  <a:schemeClr val="tx2"/>
                </a:solidFill>
                <a:uFill>
                  <a:noFill/>
                </a:uFill>
                <a:latin typeface="+mj-lt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Torres, K. Kovarik et. al, </a:t>
            </a:r>
            <a:r>
              <a:rPr lang="cs-CZ" sz="1000" b="1" dirty="0">
                <a:solidFill>
                  <a:schemeClr val="tx2"/>
                </a:solidFill>
                <a:uFill>
                  <a:noFill/>
                </a:uFill>
                <a:latin typeface="+mj-lt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bench for calibration of magnetic field sensor prototypes for COMPASS-U tokamak</a:t>
            </a:r>
            <a:r>
              <a:rPr lang="cs-CZ" sz="1000" dirty="0">
                <a:solidFill>
                  <a:schemeClr val="tx2"/>
                </a:solidFill>
                <a:uFill>
                  <a:noFill/>
                </a:uFill>
                <a:latin typeface="+mj-lt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Fus. Eng. Des., 168, 2021</a:t>
            </a:r>
            <a:endParaRPr sz="1000" dirty="0">
              <a:solidFill>
                <a:schemeClr val="tx2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4" name="Google Shape;334;p33"/>
          <p:cNvSpPr txBox="1"/>
          <p:nvPr/>
        </p:nvSpPr>
        <p:spPr>
          <a:xfrm>
            <a:off x="650574" y="975294"/>
            <a:ext cx="32898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r>
              <a:rPr lang="cs-CZ" sz="1600" b="1" u="sng" dirty="0">
                <a:latin typeface="+mj-lt"/>
                <a:ea typeface="Century Gothic"/>
                <a:cs typeface="Century Gothic"/>
                <a:sym typeface="Century Gothic"/>
              </a:rPr>
              <a:t>Effective area calibration</a:t>
            </a:r>
            <a:r>
              <a:rPr lang="cs-CZ" sz="1600" b="1" dirty="0">
                <a:latin typeface="+mj-lt"/>
                <a:ea typeface="Century Gothic"/>
                <a:cs typeface="Century Gothic"/>
                <a:sym typeface="Century Gothic"/>
              </a:rPr>
              <a:t> – </a:t>
            </a:r>
            <a:r>
              <a:rPr lang="cs-CZ" sz="1600" i="1" dirty="0">
                <a:latin typeface="+mj-lt"/>
                <a:ea typeface="Century Gothic"/>
                <a:cs typeface="Century Gothic"/>
                <a:sym typeface="Century Gothic"/>
              </a:rPr>
              <a:t>S</a:t>
            </a:r>
            <a:r>
              <a:rPr lang="cs-CZ" sz="1600" i="1" baseline="-25000" dirty="0">
                <a:latin typeface="+mj-lt"/>
                <a:ea typeface="Century Gothic"/>
                <a:cs typeface="Century Gothic"/>
                <a:sym typeface="Century Gothic"/>
              </a:rPr>
              <a:t>eff</a:t>
            </a:r>
            <a:endParaRPr sz="1600" b="1" u="sng" dirty="0">
              <a:latin typeface="+mj-lt"/>
              <a:ea typeface="Century Gothic"/>
              <a:cs typeface="Century Gothic"/>
              <a:sym typeface="Century Gothic"/>
            </a:endParaRPr>
          </a:p>
          <a:p>
            <a:pPr marL="241300" lvl="1" indent="-203200">
              <a:lnSpc>
                <a:spcPct val="110000"/>
              </a:lnSpc>
              <a:buClr>
                <a:schemeClr val="dk2"/>
              </a:buClr>
              <a:buSzPts val="1600"/>
              <a:buChar char="•"/>
            </a:pPr>
            <a:r>
              <a:rPr lang="cs-CZ" sz="1600" dirty="0">
                <a:latin typeface="+mj-lt"/>
                <a:ea typeface="Century Gothic"/>
                <a:cs typeface="Century Gothic"/>
                <a:sym typeface="Century Gothic"/>
              </a:rPr>
              <a:t>Long solenoid </a:t>
            </a:r>
            <a:endParaRPr sz="1600" dirty="0">
              <a:latin typeface="+mj-lt"/>
              <a:ea typeface="Century Gothic"/>
              <a:cs typeface="Century Gothic"/>
              <a:sym typeface="Century Gothic"/>
            </a:endParaRPr>
          </a:p>
          <a:p>
            <a:pPr marL="241300" lvl="1" indent="-203200">
              <a:lnSpc>
                <a:spcPct val="110000"/>
              </a:lnSpc>
              <a:buClr>
                <a:schemeClr val="dk2"/>
              </a:buClr>
              <a:buSzPts val="1600"/>
              <a:buFont typeface="Century Gothic"/>
              <a:buChar char="•"/>
            </a:pPr>
            <a:r>
              <a:rPr lang="cs-CZ" sz="1600" dirty="0">
                <a:latin typeface="+mj-lt"/>
                <a:ea typeface="Century Gothic"/>
                <a:cs typeface="Century Gothic"/>
                <a:sym typeface="Century Gothic"/>
              </a:rPr>
              <a:t>40 Hz – 1 kHz</a:t>
            </a:r>
            <a:endParaRPr sz="1600" dirty="0">
              <a:latin typeface="+mj-lt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5" name="Google Shape;33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0897" y="1099233"/>
            <a:ext cx="2854124" cy="178913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3"/>
          <p:cNvSpPr txBox="1"/>
          <p:nvPr/>
        </p:nvSpPr>
        <p:spPr>
          <a:xfrm>
            <a:off x="616174" y="1866389"/>
            <a:ext cx="33840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r>
              <a:rPr lang="cs-CZ" sz="1600" b="1" u="sng" dirty="0">
                <a:latin typeface="+mj-lt"/>
                <a:ea typeface="Century Gothic"/>
                <a:cs typeface="Century Gothic"/>
                <a:sym typeface="Century Gothic"/>
              </a:rPr>
              <a:t>Frequency response</a:t>
            </a:r>
            <a:r>
              <a:rPr lang="cs-CZ" sz="1600" b="1" dirty="0">
                <a:latin typeface="+mj-lt"/>
                <a:ea typeface="Century Gothic"/>
                <a:cs typeface="Century Gothic"/>
                <a:sym typeface="Century Gothic"/>
              </a:rPr>
              <a:t> – </a:t>
            </a:r>
            <a:r>
              <a:rPr lang="cs-CZ" sz="1600" i="1" dirty="0">
                <a:latin typeface="+mj-lt"/>
                <a:ea typeface="Century Gothic"/>
                <a:cs typeface="Century Gothic"/>
                <a:sym typeface="Century Gothic"/>
              </a:rPr>
              <a:t>g(f)</a:t>
            </a:r>
            <a:endParaRPr sz="1600" b="1" u="sng" dirty="0">
              <a:latin typeface="+mj-lt"/>
              <a:ea typeface="Century Gothic"/>
              <a:cs typeface="Century Gothic"/>
              <a:sym typeface="Century Gothic"/>
            </a:endParaRPr>
          </a:p>
          <a:p>
            <a:pPr marL="241300" lvl="1" indent="-203200">
              <a:lnSpc>
                <a:spcPct val="110000"/>
              </a:lnSpc>
              <a:buClr>
                <a:schemeClr val="dk2"/>
              </a:buClr>
              <a:buSzPts val="1600"/>
              <a:buChar char="•"/>
            </a:pPr>
            <a:r>
              <a:rPr lang="cs-CZ" sz="1600" dirty="0">
                <a:latin typeface="+mj-lt"/>
                <a:ea typeface="Century Gothic"/>
                <a:cs typeface="Century Gothic"/>
                <a:sym typeface="Century Gothic"/>
              </a:rPr>
              <a:t>Helmholtz coil</a:t>
            </a:r>
            <a:endParaRPr sz="1600" dirty="0">
              <a:latin typeface="+mj-lt"/>
              <a:ea typeface="Century Gothic"/>
              <a:cs typeface="Century Gothic"/>
              <a:sym typeface="Century Gothic"/>
            </a:endParaRPr>
          </a:p>
          <a:p>
            <a:pPr marL="241300" lvl="1" indent="-203200">
              <a:lnSpc>
                <a:spcPct val="110000"/>
              </a:lnSpc>
              <a:buClr>
                <a:schemeClr val="dk2"/>
              </a:buClr>
              <a:buSzPts val="1600"/>
              <a:buFont typeface="Century Gothic"/>
              <a:buChar char="•"/>
            </a:pPr>
            <a:r>
              <a:rPr lang="cs-CZ" sz="1600" dirty="0">
                <a:latin typeface="+mj-lt"/>
                <a:ea typeface="Century Gothic"/>
                <a:cs typeface="Century Gothic"/>
                <a:sym typeface="Century Gothic"/>
              </a:rPr>
              <a:t>&lt;10 MHz (accurate to 1 MHz)</a:t>
            </a:r>
            <a:endParaRPr sz="1600" dirty="0">
              <a:latin typeface="+mj-lt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37" name="Google Shape;337;p33"/>
          <p:cNvGrpSpPr/>
          <p:nvPr/>
        </p:nvGrpSpPr>
        <p:grpSpPr>
          <a:xfrm>
            <a:off x="7108604" y="1811900"/>
            <a:ext cx="4382217" cy="4342500"/>
            <a:chOff x="7107015" y="2180200"/>
            <a:chExt cx="4382217" cy="4342500"/>
          </a:xfrm>
        </p:grpSpPr>
        <p:pic>
          <p:nvPicPr>
            <p:cNvPr id="338" name="Google Shape;338;p33"/>
            <p:cNvPicPr preferRelativeResize="0"/>
            <p:nvPr/>
          </p:nvPicPr>
          <p:blipFill rotWithShape="1">
            <a:blip r:embed="rId5">
              <a:alphaModFix/>
            </a:blip>
            <a:srcRect t="5992" b="3354"/>
            <a:stretch/>
          </p:blipFill>
          <p:spPr>
            <a:xfrm>
              <a:off x="7356350" y="5269233"/>
              <a:ext cx="4098168" cy="107576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9" name="Google Shape;339;p33"/>
            <p:cNvGrpSpPr/>
            <p:nvPr/>
          </p:nvGrpSpPr>
          <p:grpSpPr>
            <a:xfrm>
              <a:off x="7107089" y="3603764"/>
              <a:ext cx="4382143" cy="1607775"/>
              <a:chOff x="5331649" y="3007699"/>
              <a:chExt cx="3287429" cy="1205862"/>
            </a:xfrm>
          </p:grpSpPr>
          <p:pic>
            <p:nvPicPr>
              <p:cNvPr id="340" name="Google Shape;340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331649" y="3007699"/>
                <a:ext cx="3287429" cy="120586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41" name="Google Shape;341;p33"/>
              <p:cNvCxnSpPr/>
              <p:nvPr/>
            </p:nvCxnSpPr>
            <p:spPr>
              <a:xfrm rot="10800000">
                <a:off x="7932159" y="3385799"/>
                <a:ext cx="42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42" name="Google Shape;342;p33"/>
              <p:cNvSpPr txBox="1"/>
              <p:nvPr/>
            </p:nvSpPr>
            <p:spPr>
              <a:xfrm>
                <a:off x="7195699" y="3273598"/>
                <a:ext cx="732600" cy="2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/>
                <a:r>
                  <a:rPr lang="cs-CZ" sz="1500" b="1" dirty="0">
                    <a:solidFill>
                      <a:schemeClr val="dk2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15m </a:t>
                </a:r>
                <a:br>
                  <a:rPr lang="cs-CZ" sz="1500" b="1" dirty="0">
                    <a:solidFill>
                      <a:schemeClr val="dk2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</a:br>
                <a:r>
                  <a:rPr lang="cs-CZ" sz="1500" b="1" dirty="0">
                    <a:solidFill>
                      <a:schemeClr val="dk2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coax</a:t>
                </a:r>
                <a:endParaRPr sz="1500" b="1" dirty="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343" name="Google Shape;343;p33"/>
              <p:cNvCxnSpPr/>
              <p:nvPr/>
            </p:nvCxnSpPr>
            <p:spPr>
              <a:xfrm rot="10800000">
                <a:off x="6389153" y="3325563"/>
                <a:ext cx="420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344" name="Google Shape;344;p33"/>
            <p:cNvSpPr txBox="1"/>
            <p:nvPr/>
          </p:nvSpPr>
          <p:spPr>
            <a:xfrm>
              <a:off x="10063612" y="5330000"/>
              <a:ext cx="14004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r>
                <a:rPr lang="cs-CZ" sz="900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cable element (x10)</a:t>
              </a:r>
              <a:endParaRPr sz="9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5" name="Google Shape;345;p33"/>
            <p:cNvSpPr txBox="1"/>
            <p:nvPr/>
          </p:nvSpPr>
          <p:spPr>
            <a:xfrm>
              <a:off x="7356015" y="2364201"/>
              <a:ext cx="3680099" cy="1148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r>
                <a:rPr lang="cs-CZ" sz="1600" b="1" dirty="0">
                  <a:latin typeface="+mj-lt"/>
                  <a:ea typeface="Century Gothic"/>
                  <a:cs typeface="Century Gothic"/>
                  <a:sym typeface="Century Gothic"/>
                </a:rPr>
                <a:t>Fast oscillation sensors:</a:t>
              </a:r>
              <a:br>
                <a:rPr lang="cs-CZ" sz="1600" b="1" dirty="0">
                  <a:latin typeface="+mj-lt"/>
                  <a:ea typeface="Century Gothic"/>
                  <a:cs typeface="Century Gothic"/>
                  <a:sym typeface="Century Gothic"/>
                </a:rPr>
              </a:br>
              <a:r>
                <a:rPr lang="cs-CZ" sz="1600" dirty="0">
                  <a:latin typeface="+mj-lt"/>
                  <a:ea typeface="Century Gothic"/>
                  <a:cs typeface="Century Gothic"/>
                  <a:sym typeface="Century Gothic"/>
                </a:rPr>
                <a:t>Measurement and modeling of the resonances introduced by the cables connecting to DAQ</a:t>
              </a:r>
              <a:endParaRPr sz="1600" dirty="0"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7107015" y="2180200"/>
              <a:ext cx="4356997" cy="4342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 sz="16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347" name="Google Shape;347;p33"/>
          <p:cNvGrpSpPr/>
          <p:nvPr/>
        </p:nvGrpSpPr>
        <p:grpSpPr>
          <a:xfrm>
            <a:off x="733702" y="3110734"/>
            <a:ext cx="6280702" cy="3002767"/>
            <a:chOff x="732114" y="3440933"/>
            <a:chExt cx="6280702" cy="3002767"/>
          </a:xfrm>
        </p:grpSpPr>
        <p:grpSp>
          <p:nvGrpSpPr>
            <p:cNvPr id="348" name="Google Shape;348;p33"/>
            <p:cNvGrpSpPr/>
            <p:nvPr/>
          </p:nvGrpSpPr>
          <p:grpSpPr>
            <a:xfrm>
              <a:off x="732114" y="3603118"/>
              <a:ext cx="4161847" cy="2746015"/>
              <a:chOff x="5831793" y="825384"/>
              <a:chExt cx="3122166" cy="2059563"/>
            </a:xfrm>
          </p:grpSpPr>
          <p:pic>
            <p:nvPicPr>
              <p:cNvPr id="349" name="Google Shape;349;p3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831793" y="825384"/>
                <a:ext cx="3122166" cy="20595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0" name="Google Shape;350;p33"/>
              <p:cNvSpPr txBox="1"/>
              <p:nvPr/>
            </p:nvSpPr>
            <p:spPr>
              <a:xfrm>
                <a:off x="6896100" y="1420725"/>
                <a:ext cx="525000" cy="2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/>
                <a:r>
                  <a:rPr lang="cs-CZ" sz="1500" b="1">
                    <a:solidFill>
                      <a:schemeClr val="dk2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MIC</a:t>
                </a:r>
                <a:endParaRPr sz="1500" b="1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51" name="Google Shape;351;p33"/>
              <p:cNvSpPr txBox="1"/>
              <p:nvPr/>
            </p:nvSpPr>
            <p:spPr>
              <a:xfrm>
                <a:off x="7043700" y="1038850"/>
                <a:ext cx="732600" cy="2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/>
                <a:r>
                  <a:rPr lang="cs-CZ" sz="1500" b="1">
                    <a:solidFill>
                      <a:schemeClr val="dk2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non-MIC</a:t>
                </a:r>
                <a:endParaRPr sz="1500" b="1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352" name="Google Shape;352;p33"/>
            <p:cNvSpPr txBox="1"/>
            <p:nvPr/>
          </p:nvSpPr>
          <p:spPr>
            <a:xfrm>
              <a:off x="4823395" y="3440933"/>
              <a:ext cx="2189421" cy="14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r>
                <a:rPr lang="cs-CZ" sz="1600" b="1" dirty="0">
                  <a:latin typeface="+mj-lt"/>
                  <a:ea typeface="Century Gothic"/>
                  <a:cs typeface="Century Gothic"/>
                  <a:sym typeface="Century Gothic"/>
                </a:rPr>
                <a:t>Equilibrium sensors:</a:t>
              </a:r>
              <a:endParaRPr sz="1600" b="1" dirty="0">
                <a:latin typeface="+mj-lt"/>
                <a:ea typeface="Century Gothic"/>
                <a:cs typeface="Century Gothic"/>
                <a:sym typeface="Century Gothic"/>
              </a:endParaRPr>
            </a:p>
            <a:p>
              <a:r>
                <a:rPr lang="cs-CZ" sz="1600" dirty="0">
                  <a:latin typeface="+mj-lt"/>
                  <a:ea typeface="Century Gothic"/>
                  <a:cs typeface="Century Gothic"/>
                  <a:sym typeface="Century Gothic"/>
                </a:rPr>
                <a:t>Quantification of the attenuation and delay introduced by metallic structures</a:t>
              </a:r>
              <a:endParaRPr sz="1600" dirty="0"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53" name="Google Shape;353;p33"/>
            <p:cNvPicPr preferRelativeResize="0"/>
            <p:nvPr/>
          </p:nvPicPr>
          <p:blipFill rotWithShape="1">
            <a:blip r:embed="rId8">
              <a:alphaModFix/>
            </a:blip>
            <a:srcRect l="3310" r="-3310"/>
            <a:stretch/>
          </p:blipFill>
          <p:spPr>
            <a:xfrm>
              <a:off x="4866966" y="5173440"/>
              <a:ext cx="1417946" cy="536234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4" name="Google Shape;354;p3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6200000">
              <a:off x="5282805" y="5333098"/>
              <a:ext cx="569325" cy="1462744"/>
            </a:xfrm>
            <a:prstGeom prst="rect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55" name="Google Shape;355;p33"/>
            <p:cNvSpPr/>
            <p:nvPr/>
          </p:nvSpPr>
          <p:spPr>
            <a:xfrm>
              <a:off x="734305" y="3441900"/>
              <a:ext cx="6212720" cy="30018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algn="ctr"/>
              <a:endParaRPr sz="19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4A9E9DB-2AE9-889F-96D5-D6380583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8D1B5-DAB4-41C6-C506-095F575C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4503588" y="164375"/>
            <a:ext cx="6993087" cy="53945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en-AU" dirty="0" err="1">
                <a:solidFill>
                  <a:schemeClr val="bg1"/>
                </a:solidFill>
              </a:rPr>
              <a:t>Mirnov</a:t>
            </a:r>
            <a:r>
              <a:rPr lang="en-AU" dirty="0">
                <a:solidFill>
                  <a:schemeClr val="bg1"/>
                </a:solidFill>
              </a:rPr>
              <a:t> coils development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16" name="Google Shape;316;p32"/>
          <p:cNvSpPr txBox="1"/>
          <p:nvPr/>
        </p:nvSpPr>
        <p:spPr>
          <a:xfrm>
            <a:off x="731838" y="1002139"/>
            <a:ext cx="5465762" cy="2664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AU" sz="2000" b="1" dirty="0" err="1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Mirnov</a:t>
            </a:r>
            <a:r>
              <a:rPr lang="en-AU" sz="2000" b="1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 coils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ea typeface="Century Gothic"/>
                <a:cs typeface="Century Gothic"/>
                <a:sym typeface="Century Gothic"/>
              </a:rPr>
              <a:t>Intended to detect fast perturbations better than MIC equilibrium coils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ea typeface="Century Gothic"/>
                <a:cs typeface="Century Gothic"/>
                <a:sym typeface="Century Gothic"/>
              </a:rPr>
              <a:t>Limiting factor is the resonance introduced by the long (~ 30 m) cables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ea typeface="Century Gothic"/>
                <a:cs typeface="Century Gothic"/>
                <a:sym typeface="Century Gothic"/>
              </a:rPr>
              <a:t>Same alignment method </a:t>
            </a:r>
            <a:endParaRPr dirty="0">
              <a:latin typeface="+mj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D684BB-5024-BEEB-9FBD-22916F2D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130493D-3520-7F3B-3F93-C18CA4CD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532" y="946659"/>
            <a:ext cx="4717143" cy="35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A5AE61A-FC4C-BF41-831A-862A141D3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50" y="3918860"/>
            <a:ext cx="3111113" cy="18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FA0E42-38E4-FC90-28EE-C8EB445510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04"/>
          <a:stretch/>
        </p:blipFill>
        <p:spPr>
          <a:xfrm>
            <a:off x="755325" y="3918860"/>
            <a:ext cx="2602923" cy="1886567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3D135AD-8DF8-2660-A373-772231D4F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9" y="5346411"/>
            <a:ext cx="1719264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73B7CE4E-348B-8013-1BA3-7DA194208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131" y="5398413"/>
            <a:ext cx="1359959" cy="74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316;p32">
            <a:extLst>
              <a:ext uri="{FF2B5EF4-FFF2-40B4-BE49-F238E27FC236}">
                <a16:creationId xmlns:a16="http://schemas.microsoft.com/office/drawing/2014/main" id="{D762DC94-3ACE-089E-B0B3-1C9C05B22E54}"/>
              </a:ext>
            </a:extLst>
          </p:cNvPr>
          <p:cNvSpPr txBox="1"/>
          <p:nvPr/>
        </p:nvSpPr>
        <p:spPr>
          <a:xfrm>
            <a:off x="7387772" y="4633878"/>
            <a:ext cx="4108903" cy="76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AU" sz="1600" dirty="0">
                <a:latin typeface="+mj-lt"/>
                <a:ea typeface="Century Gothic"/>
                <a:cs typeface="Century Gothic"/>
                <a:sym typeface="Century Gothic"/>
              </a:rPr>
              <a:t>In-kind contribution from PPPL, developed from the model used in NSTX-U</a:t>
            </a:r>
            <a:endParaRPr sz="1600" dirty="0">
              <a:latin typeface="+mj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BAD4D-5D07-6DA1-6C5B-EA922F404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4441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4503588" y="164375"/>
            <a:ext cx="6993087" cy="53945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MIC sensor prototyping and optimization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16" name="Google Shape;316;p32"/>
          <p:cNvSpPr txBox="1"/>
          <p:nvPr/>
        </p:nvSpPr>
        <p:spPr>
          <a:xfrm>
            <a:off x="695325" y="946659"/>
            <a:ext cx="3665388" cy="274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AU" sz="1600" b="1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Signal simulation of COMPASS </a:t>
            </a:r>
            <a:r>
              <a:rPr lang="en-AU" sz="1600" b="1" dirty="0" err="1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Mirnov</a:t>
            </a:r>
            <a:r>
              <a:rPr lang="en-AU" sz="1600" b="1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 coil with CU equilibrium coil response</a:t>
            </a:r>
            <a:endParaRPr sz="1600" dirty="0">
              <a:solidFill>
                <a:schemeClr val="tx2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D684BB-5024-BEEB-9FBD-22916F2D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5" name="Google Shape;273;g314bb923c8c_0_69">
            <a:extLst>
              <a:ext uri="{FF2B5EF4-FFF2-40B4-BE49-F238E27FC236}">
                <a16:creationId xmlns:a16="http://schemas.microsoft.com/office/drawing/2014/main" id="{8F298CF8-0301-4243-BED5-899E0EAB0BD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16" y="2522007"/>
            <a:ext cx="3665388" cy="274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B203D9-9987-4432-34FD-465B35CA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64" b="3965"/>
          <a:stretch/>
        </p:blipFill>
        <p:spPr>
          <a:xfrm>
            <a:off x="4365807" y="1335923"/>
            <a:ext cx="7575185" cy="438833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820DB-AF52-6D41-F5E2-29CA635E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2676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77;p16">
            <a:extLst>
              <a:ext uri="{FF2B5EF4-FFF2-40B4-BE49-F238E27FC236}">
                <a16:creationId xmlns:a16="http://schemas.microsoft.com/office/drawing/2014/main" id="{44929094-C5BA-1A71-7A24-E791961A183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5588" y="3014659"/>
            <a:ext cx="3124876" cy="31248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D5ED3-C9A2-7E75-8C29-0FE4FACC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Qualification tests on COMPASS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A9B08-C718-C684-F977-545A85EDA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1017662"/>
            <a:ext cx="10764836" cy="5159302"/>
          </a:xfrm>
        </p:spPr>
        <p:txBody>
          <a:bodyPr/>
          <a:lstStyle/>
          <a:p>
            <a:r>
              <a:rPr lang="en-AU" sz="2000" dirty="0"/>
              <a:t>We can recover digitally the attenuated high frequencies, provided the resolution is sufficiently high </a:t>
            </a:r>
          </a:p>
          <a:p>
            <a:r>
              <a:rPr lang="en-AU" sz="2000" dirty="0"/>
              <a:t>This method is real-time compatible or can be applied in post-processing (as was the case) if the raw data is saved.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C9939-52FE-68A0-7594-61443665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8" name="Google Shape;196;p17">
            <a:extLst>
              <a:ext uri="{FF2B5EF4-FFF2-40B4-BE49-F238E27FC236}">
                <a16:creationId xmlns:a16="http://schemas.microsoft.com/office/drawing/2014/main" id="{ED8502E9-B296-3E68-FAB2-7141E9B5B9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314" y="2739090"/>
            <a:ext cx="4095000" cy="344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7;p17">
            <a:extLst>
              <a:ext uri="{FF2B5EF4-FFF2-40B4-BE49-F238E27FC236}">
                <a16:creationId xmlns:a16="http://schemas.microsoft.com/office/drawing/2014/main" id="{777AE8D0-CCB3-B856-B8CA-F4A81E02DB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290"/>
          <a:stretch/>
        </p:blipFill>
        <p:spPr>
          <a:xfrm>
            <a:off x="4231338" y="2779751"/>
            <a:ext cx="2573300" cy="31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8;p17">
            <a:extLst>
              <a:ext uri="{FF2B5EF4-FFF2-40B4-BE49-F238E27FC236}">
                <a16:creationId xmlns:a16="http://schemas.microsoft.com/office/drawing/2014/main" id="{B52DBFDB-2B4D-DD4D-7BE4-3EDBB458BF2D}"/>
              </a:ext>
            </a:extLst>
          </p:cNvPr>
          <p:cNvSpPr txBox="1"/>
          <p:nvPr/>
        </p:nvSpPr>
        <p:spPr>
          <a:xfrm>
            <a:off x="3946663" y="3174521"/>
            <a:ext cx="3364500" cy="281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cs-CZ" dirty="0">
                <a:solidFill>
                  <a:schemeClr val="dk2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Detail on high frequency events recovered</a:t>
            </a:r>
            <a:endParaRPr dirty="0">
              <a:solidFill>
                <a:schemeClr val="dk2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algn="ctr"/>
            <a:endParaRPr dirty="0">
              <a:solidFill>
                <a:schemeClr val="dk2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algn="ctr"/>
            <a:r>
              <a:rPr lang="cs-CZ" dirty="0">
                <a:solidFill>
                  <a:schemeClr val="dk2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Amplification of noise that is not subject to the input filter</a:t>
            </a:r>
            <a:endParaRPr dirty="0">
              <a:solidFill>
                <a:schemeClr val="dk2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algn="ctr"/>
            <a:endParaRPr dirty="0">
              <a:solidFill>
                <a:schemeClr val="dk2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algn="ctr"/>
            <a:r>
              <a:rPr lang="cs-CZ" dirty="0">
                <a:solidFill>
                  <a:schemeClr val="dk2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Results published in [2]</a:t>
            </a:r>
            <a:endParaRPr dirty="0">
              <a:solidFill>
                <a:schemeClr val="dk2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</p:txBody>
      </p:sp>
      <p:cxnSp>
        <p:nvCxnSpPr>
          <p:cNvPr id="11" name="Google Shape;199;p17">
            <a:extLst>
              <a:ext uri="{FF2B5EF4-FFF2-40B4-BE49-F238E27FC236}">
                <a16:creationId xmlns:a16="http://schemas.microsoft.com/office/drawing/2014/main" id="{1BA88F66-8708-1C93-4DF0-F799BA9A685D}"/>
              </a:ext>
            </a:extLst>
          </p:cNvPr>
          <p:cNvCxnSpPr>
            <a:cxnSpLocks/>
          </p:cNvCxnSpPr>
          <p:nvPr/>
        </p:nvCxnSpPr>
        <p:spPr>
          <a:xfrm>
            <a:off x="6978770" y="3614468"/>
            <a:ext cx="1733909" cy="120769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200;p17">
            <a:extLst>
              <a:ext uri="{FF2B5EF4-FFF2-40B4-BE49-F238E27FC236}">
                <a16:creationId xmlns:a16="http://schemas.microsoft.com/office/drawing/2014/main" id="{19C44544-0BE3-BEA7-DE27-81C01BBF2F2C}"/>
              </a:ext>
            </a:extLst>
          </p:cNvPr>
          <p:cNvCxnSpPr>
            <a:cxnSpLocks/>
          </p:cNvCxnSpPr>
          <p:nvPr/>
        </p:nvCxnSpPr>
        <p:spPr>
          <a:xfrm flipH="1">
            <a:off x="3252158" y="4399472"/>
            <a:ext cx="914400" cy="85401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201;p17">
            <a:extLst>
              <a:ext uri="{FF2B5EF4-FFF2-40B4-BE49-F238E27FC236}">
                <a16:creationId xmlns:a16="http://schemas.microsoft.com/office/drawing/2014/main" id="{F630D39A-4236-78E3-3508-D693C2E5F165}"/>
              </a:ext>
            </a:extLst>
          </p:cNvPr>
          <p:cNvSpPr txBox="1"/>
          <p:nvPr/>
        </p:nvSpPr>
        <p:spPr>
          <a:xfrm>
            <a:off x="3856006" y="5193102"/>
            <a:ext cx="3819679" cy="112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[1] E. J. Strait, et. al, A hybrid digital–analog long pulse integrator, Rev. Sci. Instrum. 68 (1), 1997</a:t>
            </a:r>
            <a:endParaRPr sz="1000" dirty="0">
              <a:solidFill>
                <a:schemeClr val="tx2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r>
              <a:rPr lang="cs-CZ"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[2] A. Torres, et al., “</a:t>
            </a:r>
            <a:r>
              <a:rPr lang="cs-CZ" sz="1000" b="1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Data acquisition with real-time numerical integration for COMPASS-U magnetic diagnostics</a:t>
            </a:r>
            <a:r>
              <a:rPr lang="cs-CZ"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”, Fusion Engineering and Design 191, 113580, 2023</a:t>
            </a:r>
            <a:endParaRPr sz="1000" dirty="0">
              <a:solidFill>
                <a:schemeClr val="tx2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F1C361-AD7D-374E-4528-5022B75EC50A}"/>
              </a:ext>
            </a:extLst>
          </p:cNvPr>
          <p:cNvSpPr/>
          <p:nvPr/>
        </p:nvSpPr>
        <p:spPr>
          <a:xfrm>
            <a:off x="851137" y="5112581"/>
            <a:ext cx="2941609" cy="856898"/>
          </a:xfrm>
          <a:prstGeom prst="roundRect">
            <a:avLst/>
          </a:prstGeom>
          <a:noFill/>
          <a:ln w="28575" cap="flat" cmpd="sng" algn="ctr">
            <a:solidFill>
              <a:srgbClr val="00817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9E609-2990-D69E-5941-D26C5A2A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67071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2B08C-C180-3AB0-2600-11A1B25D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C8BB0-B740-E676-21C2-ED4B7F374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CA24E-651D-C6B1-0DCC-72AEB105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2B3B0-C191-715A-CEA3-FBA016B1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76" y="914400"/>
            <a:ext cx="3569008" cy="5279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CBCA3A-6563-4696-3634-F2F7416B2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593" y="960381"/>
            <a:ext cx="4251540" cy="5233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6B3F5E-A5DE-14D3-C583-C1437EE661A0}"/>
              </a:ext>
            </a:extLst>
          </p:cNvPr>
          <p:cNvSpPr txBox="1"/>
          <p:nvPr/>
        </p:nvSpPr>
        <p:spPr>
          <a:xfrm>
            <a:off x="9217152" y="1126271"/>
            <a:ext cx="2041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Kirk, et al. PPCF, 2005</a:t>
            </a:r>
          </a:p>
        </p:txBody>
      </p:sp>
    </p:spTree>
    <p:extLst>
      <p:ext uri="{BB962C8B-B14F-4D97-AF65-F5344CB8AC3E}">
        <p14:creationId xmlns:p14="http://schemas.microsoft.com/office/powerpoint/2010/main" val="117879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7FCDB8-D58D-70E8-67CF-B9FAABF5F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Where are the particles?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ED694D-0550-739B-A16D-04E45A5D2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65200"/>
            <a:ext cx="10658476" cy="2330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dirty="0"/>
              <a:t>Particles follow the helical field lines, gyrating with a Larmor radius</a:t>
            </a:r>
          </a:p>
          <a:p>
            <a:pPr marL="0" indent="0">
              <a:buNone/>
            </a:pPr>
            <a:r>
              <a:rPr lang="en-AU" sz="1800" dirty="0"/>
              <a:t>They are confined along the flux surfaces, from the core to the Last Closed Flux Surface, where the field lines start being open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88AE4-8A79-8608-F47E-4DA9B7BA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pic>
        <p:nvPicPr>
          <p:cNvPr id="1026" name="Picture 2" descr="| Magnetic-field structure in a tokamak. a, Schematic view of the magnetic-field configuration and examples of particle trajectories. The image on the lower left shows a particle gyrating rapidly around a smooth 'guiding-centre' trajectory. The term 'trapped particles' refers to particles that, contrary to 'passing particles', are unable to complete a full poloidal turn, owing to the eeect of the non-uniformity of the magnetic-field intensity, which acts as a magnetic mirror. b, Magnetic-field lines (red) and nested-flux surfaces, labelled by the value of the poloidal flux ψ, in a toroidal plasma equilibrium. ">
            <a:extLst>
              <a:ext uri="{FF2B5EF4-FFF2-40B4-BE49-F238E27FC236}">
                <a16:creationId xmlns:a16="http://schemas.microsoft.com/office/drawing/2014/main" id="{4A2CBD5A-C66D-75BC-F0B0-9868EF9E6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06" y="2324520"/>
            <a:ext cx="9783994" cy="35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62845E-3862-E46C-41DD-67A18BED8A3C}"/>
              </a:ext>
            </a:extLst>
          </p:cNvPr>
          <p:cNvSpPr txBox="1"/>
          <p:nvPr/>
        </p:nvSpPr>
        <p:spPr>
          <a:xfrm>
            <a:off x="8281690" y="5247413"/>
            <a:ext cx="212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chemeClr val="tx2"/>
                </a:solidFill>
              </a:rPr>
              <a:t>Magnetic surfaces of same poloidal </a:t>
            </a:r>
            <a:r>
              <a:rPr lang="en-AU" sz="1100" dirty="0">
                <a:solidFill>
                  <a:schemeClr val="tx2"/>
                </a:solidFill>
              </a:rPr>
              <a:t>(magnetic)</a:t>
            </a:r>
            <a:r>
              <a:rPr lang="en-AU" sz="1600" dirty="0">
                <a:solidFill>
                  <a:schemeClr val="tx2"/>
                </a:solidFill>
              </a:rPr>
              <a:t> flux - </a:t>
            </a:r>
            <a:r>
              <a:rPr lang="el-GR" sz="1600" dirty="0">
                <a:solidFill>
                  <a:schemeClr val="tx2"/>
                </a:solidFill>
              </a:rPr>
              <a:t>Ψ</a:t>
            </a:r>
            <a:endParaRPr lang="en-AU" sz="1600" dirty="0">
              <a:solidFill>
                <a:schemeClr val="tx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AE52D6-81A3-C34E-4A27-E9396CFB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741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1BB4-7719-E51A-0273-63375B8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22" y="136525"/>
            <a:ext cx="7777253" cy="664321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Magnetic equilibrium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26067-2838-47A8-E895-00D05C53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E1B12A-3CB6-BAC8-3D7D-117F5EF1C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493" y="4795750"/>
            <a:ext cx="5025201" cy="7121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AU" b="1" dirty="0">
                <a:solidFill>
                  <a:schemeClr val="tx2"/>
                </a:solidFill>
              </a:rPr>
              <a:t>Grad-</a:t>
            </a:r>
            <a:r>
              <a:rPr lang="en-AU" b="1" dirty="0" err="1">
                <a:solidFill>
                  <a:schemeClr val="tx2"/>
                </a:solidFill>
              </a:rPr>
              <a:t>Shafranov</a:t>
            </a:r>
            <a:r>
              <a:rPr lang="en-AU" b="1" dirty="0">
                <a:solidFill>
                  <a:schemeClr val="tx2"/>
                </a:solidFill>
              </a:rPr>
              <a:t> equation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4E3C36-7E29-B5D2-AFD4-6AC874575FDD}"/>
              </a:ext>
            </a:extLst>
          </p:cNvPr>
          <p:cNvGrpSpPr/>
          <p:nvPr/>
        </p:nvGrpSpPr>
        <p:grpSpPr>
          <a:xfrm>
            <a:off x="7445086" y="1438103"/>
            <a:ext cx="3689769" cy="3206125"/>
            <a:chOff x="2400800" y="3911065"/>
            <a:chExt cx="2245625" cy="1951275"/>
          </a:xfrm>
        </p:grpSpPr>
        <p:pic>
          <p:nvPicPr>
            <p:cNvPr id="8" name="Google Shape;306;p41">
              <a:extLst>
                <a:ext uri="{FF2B5EF4-FFF2-40B4-BE49-F238E27FC236}">
                  <a16:creationId xmlns:a16="http://schemas.microsoft.com/office/drawing/2014/main" id="{05BA6CAF-1F21-3ACC-7D38-71BD85ED1669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00800" y="3911065"/>
              <a:ext cx="2245625" cy="1951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334;p41">
              <a:extLst>
                <a:ext uri="{FF2B5EF4-FFF2-40B4-BE49-F238E27FC236}">
                  <a16:creationId xmlns:a16="http://schemas.microsoft.com/office/drawing/2014/main" id="{7C1B2826-97EB-876E-DE14-1D8A4C92D852}"/>
                </a:ext>
              </a:extLst>
            </p:cNvPr>
            <p:cNvSpPr/>
            <p:nvPr/>
          </p:nvSpPr>
          <p:spPr>
            <a:xfrm>
              <a:off x="3693700" y="4151365"/>
              <a:ext cx="727500" cy="209100"/>
            </a:xfrm>
            <a:prstGeom prst="rec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5;p41">
              <a:extLst>
                <a:ext uri="{FF2B5EF4-FFF2-40B4-BE49-F238E27FC236}">
                  <a16:creationId xmlns:a16="http://schemas.microsoft.com/office/drawing/2014/main" id="{45F7B5FA-5ED0-D20E-6378-4ED3A18F5C48}"/>
                </a:ext>
              </a:extLst>
            </p:cNvPr>
            <p:cNvSpPr/>
            <p:nvPr/>
          </p:nvSpPr>
          <p:spPr>
            <a:xfrm>
              <a:off x="3693700" y="4374190"/>
              <a:ext cx="875700" cy="2091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6;p41">
              <a:extLst>
                <a:ext uri="{FF2B5EF4-FFF2-40B4-BE49-F238E27FC236}">
                  <a16:creationId xmlns:a16="http://schemas.microsoft.com/office/drawing/2014/main" id="{85E66E62-F87A-0166-3873-7C88E6616859}"/>
                </a:ext>
              </a:extLst>
            </p:cNvPr>
            <p:cNvSpPr/>
            <p:nvPr/>
          </p:nvSpPr>
          <p:spPr>
            <a:xfrm>
              <a:off x="3693700" y="4595324"/>
              <a:ext cx="875700" cy="503400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" name="Google Shape;333;p41">
            <a:extLst>
              <a:ext uri="{FF2B5EF4-FFF2-40B4-BE49-F238E27FC236}">
                <a16:creationId xmlns:a16="http://schemas.microsoft.com/office/drawing/2014/main" id="{B1B19305-3B4C-9B24-D10E-68AF7C70BE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707" y="4004997"/>
            <a:ext cx="4751796" cy="71217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1B4BCC0-1EAA-7737-F1AE-D778ADD6C6D3}"/>
              </a:ext>
            </a:extLst>
          </p:cNvPr>
          <p:cNvSpPr txBox="1"/>
          <p:nvPr/>
        </p:nvSpPr>
        <p:spPr>
          <a:xfrm>
            <a:off x="769813" y="1300065"/>
            <a:ext cx="65986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Internal balance between the plasma pressure and the magnetic field forces. </a:t>
            </a:r>
            <a:br>
              <a:rPr lang="en-AU" dirty="0"/>
            </a:br>
            <a:r>
              <a:rPr lang="en-AU" dirty="0"/>
              <a:t>Gives rise to the shape and position of the plasma, controlled by the currents in the external coils.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CEAE898-2B9F-7D95-F605-197FEC8B606C}"/>
              </a:ext>
            </a:extLst>
          </p:cNvPr>
          <p:cNvGrpSpPr/>
          <p:nvPr/>
        </p:nvGrpSpPr>
        <p:grpSpPr>
          <a:xfrm>
            <a:off x="1206495" y="2692569"/>
            <a:ext cx="4548615" cy="951996"/>
            <a:chOff x="1206495" y="2678089"/>
            <a:chExt cx="4548615" cy="95199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CBB1B1F-C8A7-8D2C-C6A9-0ED83FB62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5953" y="2678089"/>
              <a:ext cx="1396146" cy="566361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41D0BFE-14E0-8B13-8AB3-8D5F6EC6DB89}"/>
                </a:ext>
              </a:extLst>
            </p:cNvPr>
            <p:cNvSpPr/>
            <p:nvPr/>
          </p:nvSpPr>
          <p:spPr>
            <a:xfrm>
              <a:off x="3720860" y="2732988"/>
              <a:ext cx="442677" cy="4354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CA8319D-EE56-D6D2-73B3-DAC34307159F}"/>
                </a:ext>
              </a:extLst>
            </p:cNvPr>
            <p:cNvSpPr txBox="1"/>
            <p:nvPr/>
          </p:nvSpPr>
          <p:spPr>
            <a:xfrm>
              <a:off x="4162099" y="2686982"/>
              <a:ext cx="159301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dirty="0">
                  <a:solidFill>
                    <a:srgbClr val="FF0000"/>
                  </a:solidFill>
                </a:rPr>
                <a:t>Hot plasma tries to expand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9A266A0-9B81-50EA-9074-3A2C77060C00}"/>
                </a:ext>
              </a:extLst>
            </p:cNvPr>
            <p:cNvSpPr/>
            <p:nvPr/>
          </p:nvSpPr>
          <p:spPr>
            <a:xfrm>
              <a:off x="2833059" y="2759145"/>
              <a:ext cx="722463" cy="435432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2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6F83ADA-7BF4-9272-49FD-5FABF6F5385D}"/>
                </a:ext>
              </a:extLst>
            </p:cNvPr>
            <p:cNvSpPr txBox="1"/>
            <p:nvPr/>
          </p:nvSpPr>
          <p:spPr>
            <a:xfrm>
              <a:off x="1206495" y="2706755"/>
              <a:ext cx="159301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 dirty="0">
                  <a:solidFill>
                    <a:schemeClr val="tx2"/>
                  </a:solidFill>
                </a:rPr>
                <a:t>Lorentz force compresses the plasma</a:t>
              </a:r>
            </a:p>
          </p:txBody>
        </p:sp>
      </p:grpSp>
      <p:sp>
        <p:nvSpPr>
          <p:cNvPr id="54" name="Arrow: Down 53">
            <a:extLst>
              <a:ext uri="{FF2B5EF4-FFF2-40B4-BE49-F238E27FC236}">
                <a16:creationId xmlns:a16="http://schemas.microsoft.com/office/drawing/2014/main" id="{2B7406BC-A401-C4B9-45C3-A04F78B7802C}"/>
              </a:ext>
            </a:extLst>
          </p:cNvPr>
          <p:cNvSpPr/>
          <p:nvPr/>
        </p:nvSpPr>
        <p:spPr>
          <a:xfrm>
            <a:off x="3464026" y="3336838"/>
            <a:ext cx="331597" cy="59480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Content Placeholder 5">
            <a:extLst>
              <a:ext uri="{FF2B5EF4-FFF2-40B4-BE49-F238E27FC236}">
                <a16:creationId xmlns:a16="http://schemas.microsoft.com/office/drawing/2014/main" id="{247D8D16-7613-65DE-36D4-9E7F7862A2E5}"/>
              </a:ext>
            </a:extLst>
          </p:cNvPr>
          <p:cNvSpPr txBox="1">
            <a:spLocks/>
          </p:cNvSpPr>
          <p:nvPr/>
        </p:nvSpPr>
        <p:spPr>
          <a:xfrm>
            <a:off x="917762" y="5179884"/>
            <a:ext cx="3178688" cy="712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R, Z </a:t>
            </a:r>
            <a:r>
              <a:rPr lang="en-AU" sz="1600" dirty="0">
                <a:latin typeface="+mj-lt"/>
                <a:cs typeface="Times New Roman" panose="02020603050405020304" pitchFamily="18" charset="0"/>
              </a:rPr>
              <a:t>– 2D coordinates</a:t>
            </a:r>
            <a:b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p(ψ) </a:t>
            </a:r>
            <a:r>
              <a:rPr lang="en-AU" sz="1600" dirty="0">
                <a:cs typeface="Times New Roman" panose="02020603050405020304" pitchFamily="18" charset="0"/>
              </a:rPr>
              <a:t>– pressure profile</a:t>
            </a:r>
            <a:b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F(ψ) </a:t>
            </a:r>
            <a:r>
              <a:rPr lang="en-AU" sz="1600" dirty="0">
                <a:latin typeface="+mj-lt"/>
                <a:cs typeface="Times New Roman" panose="02020603050405020304" pitchFamily="18" charset="0"/>
              </a:rPr>
              <a:t>– toroidal field profile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894CE1B-D249-7DEA-8627-CD4AED05124E}"/>
              </a:ext>
            </a:extLst>
          </p:cNvPr>
          <p:cNvSpPr/>
          <p:nvPr/>
        </p:nvSpPr>
        <p:spPr>
          <a:xfrm>
            <a:off x="7391113" y="4814826"/>
            <a:ext cx="3797717" cy="12003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A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>
                <a:latin typeface="+mj-lt"/>
                <a:cs typeface="Times New Roman" panose="02020603050405020304" pitchFamily="18" charset="0"/>
              </a:rPr>
              <a:t>is both the dependant and independent variable!</a:t>
            </a:r>
            <a:br>
              <a:rPr lang="en-AU" sz="1800" dirty="0">
                <a:latin typeface="+mj-lt"/>
                <a:cs typeface="Times New Roman" panose="02020603050405020304" pitchFamily="18" charset="0"/>
              </a:rPr>
            </a:br>
            <a:r>
              <a:rPr lang="en-AU" sz="1800" dirty="0">
                <a:latin typeface="+mj-lt"/>
                <a:cs typeface="Times New Roman" panose="02020603050405020304" pitchFamily="18" charset="0"/>
              </a:rPr>
              <a:t>Would be really convenient to measure it!</a:t>
            </a:r>
            <a:endParaRPr lang="en-AU" dirty="0">
              <a:latin typeface="+mj-lt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1F3CE0-D919-77A3-5F31-0CC39A46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257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4" grpId="0" animBg="1"/>
      <p:bldP spid="55" grpId="0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1BB4-7719-E51A-0273-63375B8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22" y="136525"/>
            <a:ext cx="7777253" cy="664321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Optimizing the tokamak: </a:t>
            </a:r>
            <a:r>
              <a:rPr lang="pl-PL" dirty="0" err="1">
                <a:solidFill>
                  <a:schemeClr val="bg1"/>
                </a:solidFill>
              </a:rPr>
              <a:t>elongation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26067-2838-47A8-E895-00D05C53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0A7CAB-B039-A06D-3B7E-FFEAFF3412FB}"/>
              </a:ext>
            </a:extLst>
          </p:cNvPr>
          <p:cNvSpPr txBox="1"/>
          <p:nvPr/>
        </p:nvSpPr>
        <p:spPr>
          <a:xfrm>
            <a:off x="731837" y="1113308"/>
            <a:ext cx="69849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We want to drive more current in the same volume, with a fixed major radius. Beyond a certain point, massive instabilities appear.</a:t>
            </a:r>
          </a:p>
          <a:p>
            <a:r>
              <a:rPr lang="en-AU" dirty="0"/>
              <a:t>Elongation increases the cross section of the plasma allowing longer trapped particle paths.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39575DE-45B9-478A-E845-ED3F75872A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/>
        </p:blipFill>
        <p:spPr>
          <a:xfrm>
            <a:off x="721409" y="4174202"/>
            <a:ext cx="4708048" cy="198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F4CC599-AE90-A50A-FE9B-C70762E76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/>
          <a:stretch/>
        </p:blipFill>
        <p:spPr>
          <a:xfrm>
            <a:off x="5948083" y="4147059"/>
            <a:ext cx="4708047" cy="1980000"/>
          </a:xfrm>
          <a:prstGeom prst="rect">
            <a:avLst/>
          </a:prstGeom>
        </p:spPr>
      </p:pic>
      <p:sp>
        <p:nvSpPr>
          <p:cNvPr id="52" name="Google Shape;828;p65">
            <a:extLst>
              <a:ext uri="{FF2B5EF4-FFF2-40B4-BE49-F238E27FC236}">
                <a16:creationId xmlns:a16="http://schemas.microsoft.com/office/drawing/2014/main" id="{421066DF-C18B-D628-337B-7232112CCFB1}"/>
              </a:ext>
            </a:extLst>
          </p:cNvPr>
          <p:cNvSpPr txBox="1"/>
          <p:nvPr/>
        </p:nvSpPr>
        <p:spPr>
          <a:xfrm>
            <a:off x="9600195" y="5993852"/>
            <a:ext cx="1327497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00" dirty="0">
                <a:solidFill>
                  <a:schemeClr val="dk2"/>
                </a:solidFill>
              </a:rPr>
              <a:t>G.D. Tommasi, 2019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800" dirty="0">
              <a:solidFill>
                <a:schemeClr val="dk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894DA2-0CA1-A61C-AF97-FA136123E56E}"/>
              </a:ext>
            </a:extLst>
          </p:cNvPr>
          <p:cNvSpPr txBox="1"/>
          <p:nvPr/>
        </p:nvSpPr>
        <p:spPr>
          <a:xfrm>
            <a:off x="721409" y="2560981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Problem: </a:t>
            </a:r>
            <a:r>
              <a:rPr lang="en-AU" dirty="0"/>
              <a:t>Elongated plasmas are vertically unstable!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78E53-76BC-C56A-AA5B-CE7802AE02D8}"/>
              </a:ext>
            </a:extLst>
          </p:cNvPr>
          <p:cNvSpPr txBox="1"/>
          <p:nvPr/>
        </p:nvSpPr>
        <p:spPr>
          <a:xfrm>
            <a:off x="721409" y="2989490"/>
            <a:ext cx="6097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00B050"/>
                </a:solidFill>
              </a:rPr>
              <a:t>Solutions:</a:t>
            </a:r>
          </a:p>
          <a:p>
            <a:pPr marL="285750" indent="-285750">
              <a:buFontTx/>
              <a:buChar char="-"/>
            </a:pPr>
            <a:r>
              <a:rPr lang="en-AU" dirty="0"/>
              <a:t>Eddy currents on conductive structures</a:t>
            </a:r>
          </a:p>
          <a:p>
            <a:pPr marL="285750" indent="-285750">
              <a:buFontTx/>
              <a:buChar char="-"/>
            </a:pPr>
            <a:r>
              <a:rPr lang="en-AU" dirty="0"/>
              <a:t>Real-time magnetic control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65A879-6B8D-BB5A-2C70-F1136BD038C4}"/>
              </a:ext>
            </a:extLst>
          </p:cNvPr>
          <p:cNvGrpSpPr/>
          <p:nvPr/>
        </p:nvGrpSpPr>
        <p:grpSpPr>
          <a:xfrm>
            <a:off x="7084037" y="1007880"/>
            <a:ext cx="3324642" cy="3224179"/>
            <a:chOff x="7985737" y="1007880"/>
            <a:chExt cx="3324642" cy="322417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F3B65A8-3AFD-8074-3A7E-15C006E18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2842" y="1007880"/>
              <a:ext cx="2511949" cy="3224179"/>
            </a:xfrm>
            <a:prstGeom prst="rect">
              <a:avLst/>
            </a:prstGeom>
          </p:spPr>
        </p:pic>
        <p:sp>
          <p:nvSpPr>
            <p:cNvPr id="51" name="Google Shape;828;p65">
              <a:extLst>
                <a:ext uri="{FF2B5EF4-FFF2-40B4-BE49-F238E27FC236}">
                  <a16:creationId xmlns:a16="http://schemas.microsoft.com/office/drawing/2014/main" id="{DEAB6717-A05C-D5E2-12C6-3D3CBAA4A548}"/>
                </a:ext>
              </a:extLst>
            </p:cNvPr>
            <p:cNvSpPr txBox="1"/>
            <p:nvPr/>
          </p:nvSpPr>
          <p:spPr>
            <a:xfrm>
              <a:off x="10501895" y="3538281"/>
              <a:ext cx="808484" cy="32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00" tIns="18000" rIns="18000" bIns="180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 dirty="0">
                  <a:solidFill>
                    <a:schemeClr val="dk2"/>
                  </a:solidFill>
                </a:rPr>
                <a:t>M. Walker, General Atomics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t-PT" sz="800" dirty="0">
                <a:solidFill>
                  <a:schemeClr val="dk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1302298-BFF2-082F-AA94-B1F54FC3C970}"/>
                    </a:ext>
                  </a:extLst>
                </p:cNvPr>
                <p:cNvSpPr txBox="1"/>
                <p:nvPr/>
              </p:nvSpPr>
              <p:spPr>
                <a:xfrm>
                  <a:off x="7985737" y="2298024"/>
                  <a:ext cx="632737" cy="5259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r>
                          <a:rPr lang="en-AU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1302298-BFF2-082F-AA94-B1F54FC3C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5737" y="2298024"/>
                  <a:ext cx="632737" cy="52591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A932A83C-9602-72BE-F579-3EF931FD3094}"/>
              </a:ext>
            </a:extLst>
          </p:cNvPr>
          <p:cNvSpPr/>
          <p:nvPr/>
        </p:nvSpPr>
        <p:spPr>
          <a:xfrm>
            <a:off x="11160741" y="1113308"/>
            <a:ext cx="690516" cy="641173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E1B0B-728B-CA6E-8F37-6748F1DB627E}"/>
              </a:ext>
            </a:extLst>
          </p:cNvPr>
          <p:cNvSpPr>
            <a:spLocks noChangeAspect="1"/>
          </p:cNvSpPr>
          <p:nvPr/>
        </p:nvSpPr>
        <p:spPr>
          <a:xfrm>
            <a:off x="11154058" y="2041657"/>
            <a:ext cx="690112" cy="948109"/>
          </a:xfrm>
          <a:prstGeom prst="ellipse">
            <a:avLst/>
          </a:prstGeom>
          <a:gradFill flip="none" rotWithShape="1">
            <a:gsLst>
              <a:gs pos="2000">
                <a:schemeClr val="accent5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A9A01014-AA08-D34C-DF09-0FFE36BC0268}"/>
              </a:ext>
            </a:extLst>
          </p:cNvPr>
          <p:cNvSpPr/>
          <p:nvPr/>
        </p:nvSpPr>
        <p:spPr>
          <a:xfrm>
            <a:off x="11444880" y="1828800"/>
            <a:ext cx="122237" cy="1333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5132B-DF61-7FFB-57FE-F3DDF35A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07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1BB4-7719-E51A-0273-63375B8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22" y="136525"/>
            <a:ext cx="7777253" cy="664321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Optimizing the tokamak: the divertor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26067-2838-47A8-E895-00D05C53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0A7CAB-B039-A06D-3B7E-FFEAFF3412FB}"/>
              </a:ext>
            </a:extLst>
          </p:cNvPr>
          <p:cNvSpPr txBox="1"/>
          <p:nvPr/>
        </p:nvSpPr>
        <p:spPr>
          <a:xfrm>
            <a:off x="731837" y="1113308"/>
            <a:ext cx="45259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tx2"/>
                </a:solidFill>
              </a:rPr>
              <a:t>Where does the plasma ‘end’?</a:t>
            </a:r>
          </a:p>
          <a:p>
            <a:r>
              <a:rPr lang="en-AU" dirty="0"/>
              <a:t>The closest metallic structure will act as a limiter – closed field lines (confinement) inside, open field lines outside.</a:t>
            </a:r>
          </a:p>
          <a:p>
            <a:endParaRPr lang="en-AU" dirty="0"/>
          </a:p>
          <a:p>
            <a:r>
              <a:rPr lang="en-AU" b="1" dirty="0">
                <a:solidFill>
                  <a:srgbClr val="FF0000"/>
                </a:solidFill>
              </a:rPr>
              <a:t>Problem: </a:t>
            </a:r>
            <a:r>
              <a:rPr lang="en-AU" dirty="0"/>
              <a:t>Plasma exhaust is concentrated on the limiter </a:t>
            </a:r>
          </a:p>
          <a:p>
            <a:endParaRPr lang="en-AU" dirty="0"/>
          </a:p>
        </p:txBody>
      </p:sp>
      <p:pic>
        <p:nvPicPr>
          <p:cNvPr id="4098" name="Picture 2" descr="Edge Plasma Issues in Magnetic Fusion Devices | Springer Nature Link  (formerly SpringerLink)">
            <a:extLst>
              <a:ext uri="{FF2B5EF4-FFF2-40B4-BE49-F238E27FC236}">
                <a16:creationId xmlns:a16="http://schemas.microsoft.com/office/drawing/2014/main" id="{FBFFF18D-A889-3717-768F-F051D60FB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58304"/>
            <a:ext cx="5751033" cy="26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828;p65">
            <a:extLst>
              <a:ext uri="{FF2B5EF4-FFF2-40B4-BE49-F238E27FC236}">
                <a16:creationId xmlns:a16="http://schemas.microsoft.com/office/drawing/2014/main" id="{81DA96B0-AEA2-6A64-407A-322EE1FEEBFB}"/>
              </a:ext>
            </a:extLst>
          </p:cNvPr>
          <p:cNvSpPr txBox="1"/>
          <p:nvPr/>
        </p:nvSpPr>
        <p:spPr>
          <a:xfrm>
            <a:off x="6056761" y="945086"/>
            <a:ext cx="4743262" cy="437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 dirty="0">
                <a:solidFill>
                  <a:schemeClr val="dk2"/>
                </a:solidFill>
              </a:rPr>
              <a:t> S. </a:t>
            </a:r>
            <a:r>
              <a:rPr lang="en-AU" sz="800" dirty="0" err="1">
                <a:solidFill>
                  <a:schemeClr val="dk2"/>
                </a:solidFill>
              </a:rPr>
              <a:t>Krasheninnikov</a:t>
            </a:r>
            <a:r>
              <a:rPr lang="en-AU" sz="800" dirty="0">
                <a:solidFill>
                  <a:schemeClr val="dk2"/>
                </a:solidFill>
              </a:rPr>
              <a:t>, A. </a:t>
            </a:r>
            <a:r>
              <a:rPr lang="en-AU" sz="800" dirty="0" err="1">
                <a:solidFill>
                  <a:schemeClr val="dk2"/>
                </a:solidFill>
              </a:rPr>
              <a:t>Smolyakov</a:t>
            </a:r>
            <a:r>
              <a:rPr lang="en-AU" sz="800" dirty="0">
                <a:solidFill>
                  <a:schemeClr val="dk2"/>
                </a:solidFill>
              </a:rPr>
              <a:t> &amp; A. Kukushkin - Edge Plasma Issues in Magnetic Fusion Devices</a:t>
            </a:r>
            <a:endParaRPr lang="pt-PT" sz="800" dirty="0">
              <a:solidFill>
                <a:schemeClr val="dk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0E6938-0D15-4E73-BA73-68741078150C}"/>
              </a:ext>
            </a:extLst>
          </p:cNvPr>
          <p:cNvSpPr txBox="1"/>
          <p:nvPr/>
        </p:nvSpPr>
        <p:spPr>
          <a:xfrm>
            <a:off x="731838" y="3349809"/>
            <a:ext cx="33432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00B050"/>
                </a:solidFill>
              </a:rPr>
              <a:t>Solution:</a:t>
            </a:r>
            <a:r>
              <a:rPr lang="en-AU" dirty="0"/>
              <a:t> Divertor</a:t>
            </a:r>
          </a:p>
          <a:p>
            <a:pPr marL="742950" lvl="1" indent="-285750">
              <a:buFontTx/>
              <a:buChar char="-"/>
            </a:pPr>
            <a:r>
              <a:rPr lang="en-AU" dirty="0"/>
              <a:t>Withstands the high alpha particle heat flux</a:t>
            </a:r>
          </a:p>
          <a:p>
            <a:pPr marL="742950" lvl="1" indent="-285750">
              <a:buFontTx/>
              <a:buChar char="-"/>
            </a:pPr>
            <a:r>
              <a:rPr lang="en-AU" dirty="0"/>
              <a:t>Away from the plasma core</a:t>
            </a:r>
          </a:p>
          <a:p>
            <a:pPr marL="742950" lvl="1" indent="-285750">
              <a:buFontTx/>
              <a:buChar char="-"/>
            </a:pPr>
            <a:r>
              <a:rPr lang="en-AU" dirty="0"/>
              <a:t>Pumps out impurities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7524CB-5E13-A62F-BE43-3DD8316C4434}"/>
              </a:ext>
            </a:extLst>
          </p:cNvPr>
          <p:cNvGrpSpPr/>
          <p:nvPr/>
        </p:nvGrpSpPr>
        <p:grpSpPr>
          <a:xfrm>
            <a:off x="2823368" y="3864727"/>
            <a:ext cx="8082757" cy="2365181"/>
            <a:chOff x="3413918" y="3857594"/>
            <a:chExt cx="8082757" cy="236518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2509348-2603-237E-D9B2-2953D19E603D}"/>
                </a:ext>
              </a:extLst>
            </p:cNvPr>
            <p:cNvGrpSpPr/>
            <p:nvPr/>
          </p:nvGrpSpPr>
          <p:grpSpPr>
            <a:xfrm>
              <a:off x="4817721" y="3857594"/>
              <a:ext cx="6678954" cy="2231605"/>
              <a:chOff x="4817721" y="3857594"/>
              <a:chExt cx="6678954" cy="2231605"/>
            </a:xfrm>
          </p:grpSpPr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116DED83-E838-7826-D833-F08F8AEFD1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7721" y="3864727"/>
                <a:ext cx="3335679" cy="2224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WEST tokamak, inside and out">
                <a:extLst>
                  <a:ext uri="{FF2B5EF4-FFF2-40B4-BE49-F238E27FC236}">
                    <a16:creationId xmlns:a16="http://schemas.microsoft.com/office/drawing/2014/main" id="{A4EE6BA4-E6E8-7EF9-6520-13D16ABB49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3400" y="3857594"/>
                <a:ext cx="3343275" cy="22316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Google Shape;828;p65">
                <a:extLst>
                  <a:ext uri="{FF2B5EF4-FFF2-40B4-BE49-F238E27FC236}">
                    <a16:creationId xmlns:a16="http://schemas.microsoft.com/office/drawing/2014/main" id="{E05910B2-D8FB-DDAB-82F5-A70E27F04B46}"/>
                  </a:ext>
                </a:extLst>
              </p:cNvPr>
              <p:cNvSpPr txBox="1"/>
              <p:nvPr/>
            </p:nvSpPr>
            <p:spPr>
              <a:xfrm>
                <a:off x="4865178" y="3897644"/>
                <a:ext cx="2461643" cy="2267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000" dirty="0">
                    <a:solidFill>
                      <a:schemeClr val="bg1"/>
                    </a:solidFill>
                  </a:rPr>
                  <a:t>COMPASS – Carbon divertor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PT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Google Shape;828;p65">
                <a:extLst>
                  <a:ext uri="{FF2B5EF4-FFF2-40B4-BE49-F238E27FC236}">
                    <a16:creationId xmlns:a16="http://schemas.microsoft.com/office/drawing/2014/main" id="{04F5A040-D187-506E-3721-D64BA0D86BA8}"/>
                  </a:ext>
                </a:extLst>
              </p:cNvPr>
              <p:cNvSpPr txBox="1"/>
              <p:nvPr/>
            </p:nvSpPr>
            <p:spPr>
              <a:xfrm>
                <a:off x="8246721" y="3869311"/>
                <a:ext cx="2461643" cy="2267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000" tIns="18000" rIns="18000" bIns="180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000" dirty="0">
                    <a:solidFill>
                      <a:schemeClr val="bg1"/>
                    </a:solidFill>
                  </a:rPr>
                  <a:t>WEST – Tungsten divertor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PT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Google Shape;828;p65">
              <a:extLst>
                <a:ext uri="{FF2B5EF4-FFF2-40B4-BE49-F238E27FC236}">
                  <a16:creationId xmlns:a16="http://schemas.microsoft.com/office/drawing/2014/main" id="{CA136A9F-6637-4320-C6CE-906D9EDD14FC}"/>
                </a:ext>
              </a:extLst>
            </p:cNvPr>
            <p:cNvSpPr txBox="1"/>
            <p:nvPr/>
          </p:nvSpPr>
          <p:spPr>
            <a:xfrm>
              <a:off x="3413918" y="5902075"/>
              <a:ext cx="1521961" cy="32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00" tIns="18000" rIns="18000" bIns="180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000" dirty="0">
                  <a:solidFill>
                    <a:schemeClr val="dk2"/>
                  </a:solidFill>
                </a:rPr>
                <a:t>Photos: IPP-CAS, CEA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t-PT" sz="800" dirty="0">
                <a:solidFill>
                  <a:schemeClr val="dk2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C79128E-F275-F879-CF12-7F2CBDC69380}"/>
              </a:ext>
            </a:extLst>
          </p:cNvPr>
          <p:cNvSpPr/>
          <p:nvPr/>
        </p:nvSpPr>
        <p:spPr>
          <a:xfrm>
            <a:off x="8181975" y="1113308"/>
            <a:ext cx="2971800" cy="2706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62AE04-820A-0C7D-5323-869BA40D928D}"/>
              </a:ext>
            </a:extLst>
          </p:cNvPr>
          <p:cNvSpPr/>
          <p:nvPr/>
        </p:nvSpPr>
        <p:spPr>
          <a:xfrm>
            <a:off x="11160741" y="1113308"/>
            <a:ext cx="690516" cy="641173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3F000B-D3AF-DAFA-2F46-C7E6E8D0437D}"/>
              </a:ext>
            </a:extLst>
          </p:cNvPr>
          <p:cNvSpPr>
            <a:spLocks noChangeAspect="1"/>
          </p:cNvSpPr>
          <p:nvPr/>
        </p:nvSpPr>
        <p:spPr>
          <a:xfrm>
            <a:off x="11154058" y="2041657"/>
            <a:ext cx="690112" cy="948109"/>
          </a:xfrm>
          <a:prstGeom prst="ellipse">
            <a:avLst/>
          </a:prstGeom>
          <a:gradFill flip="none" rotWithShape="1">
            <a:gsLst>
              <a:gs pos="2000">
                <a:schemeClr val="accent5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08CB11-DCE0-012B-57B9-A8DE10723CD7}"/>
              </a:ext>
            </a:extLst>
          </p:cNvPr>
          <p:cNvGrpSpPr>
            <a:grpSpLocks noChangeAspect="1"/>
          </p:cNvGrpSpPr>
          <p:nvPr/>
        </p:nvGrpSpPr>
        <p:grpSpPr>
          <a:xfrm>
            <a:off x="11169464" y="3300573"/>
            <a:ext cx="681793" cy="1157230"/>
            <a:chOff x="11047331" y="3429000"/>
            <a:chExt cx="858853" cy="145775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EE7A03D-4672-D041-1EE2-E6A64FD4F91C}"/>
                </a:ext>
              </a:extLst>
            </p:cNvPr>
            <p:cNvSpPr/>
            <p:nvPr/>
          </p:nvSpPr>
          <p:spPr>
            <a:xfrm>
              <a:off x="11047331" y="3429000"/>
              <a:ext cx="838941" cy="1231900"/>
            </a:xfrm>
            <a:prstGeom prst="ellipse">
              <a:avLst/>
            </a:prstGeom>
            <a:gradFill flip="none" rotWithShape="1">
              <a:gsLst>
                <a:gs pos="1000">
                  <a:schemeClr val="accent5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01177B7-876C-A73F-0698-EAD882DC6415}"/>
                </a:ext>
              </a:extLst>
            </p:cNvPr>
            <p:cNvSpPr/>
            <p:nvPr/>
          </p:nvSpPr>
          <p:spPr>
            <a:xfrm rot="16200000">
              <a:off x="11452130" y="4543885"/>
              <a:ext cx="355828" cy="266736"/>
            </a:xfrm>
            <a:prstGeom prst="triangle">
              <a:avLst>
                <a:gd name="adj" fmla="val 494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D471EB2-180D-EB48-8959-EB9060743CA3}"/>
                </a:ext>
              </a:extLst>
            </p:cNvPr>
            <p:cNvSpPr/>
            <p:nvPr/>
          </p:nvSpPr>
          <p:spPr>
            <a:xfrm rot="5400000">
              <a:off x="11125304" y="4532003"/>
              <a:ext cx="356507" cy="276260"/>
            </a:xfrm>
            <a:prstGeom prst="triangle">
              <a:avLst>
                <a:gd name="adj" fmla="val 494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14F96F5-42B5-1639-021B-6CDDB1821F84}"/>
                </a:ext>
              </a:extLst>
            </p:cNvPr>
            <p:cNvCxnSpPr>
              <a:cxnSpLocks/>
              <a:stCxn id="22" idx="5"/>
            </p:cNvCxnSpPr>
            <p:nvPr/>
          </p:nvCxnSpPr>
          <p:spPr>
            <a:xfrm flipH="1">
              <a:off x="11252454" y="4480492"/>
              <a:ext cx="510958" cy="3558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A755A63-6729-8F5D-9BA0-9B0E4E537AE1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 flipH="1" flipV="1">
              <a:off x="11170191" y="4480492"/>
              <a:ext cx="562513" cy="3558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9C33967-5D5D-2DE4-131B-AD50A153D174}"/>
                </a:ext>
              </a:extLst>
            </p:cNvPr>
            <p:cNvSpPr/>
            <p:nvPr/>
          </p:nvSpPr>
          <p:spPr>
            <a:xfrm rot="2349514">
              <a:off x="11116441" y="4813971"/>
              <a:ext cx="326485" cy="674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9BCD208-C541-47D2-77E4-9515A6456FF6}"/>
                </a:ext>
              </a:extLst>
            </p:cNvPr>
            <p:cNvSpPr/>
            <p:nvPr/>
          </p:nvSpPr>
          <p:spPr>
            <a:xfrm rot="19190028">
              <a:off x="11579699" y="4819290"/>
              <a:ext cx="326485" cy="674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2" name="Arrow: Down 41">
            <a:extLst>
              <a:ext uri="{FF2B5EF4-FFF2-40B4-BE49-F238E27FC236}">
                <a16:creationId xmlns:a16="http://schemas.microsoft.com/office/drawing/2014/main" id="{E264BEDC-A88F-72E2-D79E-DBAC24968D0F}"/>
              </a:ext>
            </a:extLst>
          </p:cNvPr>
          <p:cNvSpPr/>
          <p:nvPr/>
        </p:nvSpPr>
        <p:spPr>
          <a:xfrm>
            <a:off x="11444880" y="1828800"/>
            <a:ext cx="122237" cy="1333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F85BCF5B-56EA-68A8-7749-089834601708}"/>
              </a:ext>
            </a:extLst>
          </p:cNvPr>
          <p:cNvSpPr/>
          <p:nvPr/>
        </p:nvSpPr>
        <p:spPr>
          <a:xfrm>
            <a:off x="11444880" y="3084498"/>
            <a:ext cx="122237" cy="1333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B72E1-A42D-B219-A995-4D632091D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63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1BB4-7719-E51A-0273-63375B8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22" y="136525"/>
            <a:ext cx="7777253" cy="664321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/>
                </a:solidFill>
              </a:rPr>
              <a:t>Optimizing the tokamak: </a:t>
            </a:r>
            <a:r>
              <a:rPr lang="pl-PL" dirty="0">
                <a:solidFill>
                  <a:schemeClr val="bg1"/>
                </a:solidFill>
              </a:rPr>
              <a:t>H-</a:t>
            </a:r>
            <a:r>
              <a:rPr lang="pl-PL" dirty="0" err="1">
                <a:solidFill>
                  <a:schemeClr val="bg1"/>
                </a:solidFill>
              </a:rPr>
              <a:t>mode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26067-2838-47A8-E895-00D05C53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26th March 2026</a:t>
            </a:r>
            <a:endParaRPr lang="pl-PL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14CB23-F4B3-1881-7BC0-CCBF3C11AFFB}"/>
              </a:ext>
            </a:extLst>
          </p:cNvPr>
          <p:cNvSpPr/>
          <p:nvPr/>
        </p:nvSpPr>
        <p:spPr>
          <a:xfrm>
            <a:off x="11160741" y="1113308"/>
            <a:ext cx="690516" cy="641173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CB4A55A-ABF2-99F4-F266-175A3CBFAE40}"/>
              </a:ext>
            </a:extLst>
          </p:cNvPr>
          <p:cNvSpPr>
            <a:spLocks noChangeAspect="1"/>
          </p:cNvSpPr>
          <p:nvPr/>
        </p:nvSpPr>
        <p:spPr>
          <a:xfrm>
            <a:off x="11154058" y="2041657"/>
            <a:ext cx="690112" cy="948109"/>
          </a:xfrm>
          <a:prstGeom prst="ellipse">
            <a:avLst/>
          </a:prstGeom>
          <a:gradFill flip="none" rotWithShape="1">
            <a:gsLst>
              <a:gs pos="2000">
                <a:schemeClr val="accent5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1138DF-04BB-0A64-4056-0E6EACEB0DCE}"/>
              </a:ext>
            </a:extLst>
          </p:cNvPr>
          <p:cNvGrpSpPr>
            <a:grpSpLocks noChangeAspect="1"/>
          </p:cNvGrpSpPr>
          <p:nvPr/>
        </p:nvGrpSpPr>
        <p:grpSpPr>
          <a:xfrm>
            <a:off x="11169464" y="3300573"/>
            <a:ext cx="681793" cy="1157230"/>
            <a:chOff x="11047331" y="3429000"/>
            <a:chExt cx="858853" cy="145775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5BA54A6-8466-FA2A-9F3D-93D01E2A51F2}"/>
                </a:ext>
              </a:extLst>
            </p:cNvPr>
            <p:cNvSpPr/>
            <p:nvPr/>
          </p:nvSpPr>
          <p:spPr>
            <a:xfrm>
              <a:off x="11047331" y="3429000"/>
              <a:ext cx="838941" cy="1231900"/>
            </a:xfrm>
            <a:prstGeom prst="ellipse">
              <a:avLst/>
            </a:prstGeom>
            <a:gradFill flip="none" rotWithShape="1">
              <a:gsLst>
                <a:gs pos="1000">
                  <a:schemeClr val="accent5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1DDBEC1-9D8F-69D6-22C9-2491E39B41FC}"/>
                </a:ext>
              </a:extLst>
            </p:cNvPr>
            <p:cNvSpPr/>
            <p:nvPr/>
          </p:nvSpPr>
          <p:spPr>
            <a:xfrm rot="16200000">
              <a:off x="11452130" y="4543885"/>
              <a:ext cx="355828" cy="266736"/>
            </a:xfrm>
            <a:prstGeom prst="triangle">
              <a:avLst>
                <a:gd name="adj" fmla="val 494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CF592F6-8F34-118F-79C9-9F2A86FD6BCA}"/>
                </a:ext>
              </a:extLst>
            </p:cNvPr>
            <p:cNvSpPr/>
            <p:nvPr/>
          </p:nvSpPr>
          <p:spPr>
            <a:xfrm rot="5400000">
              <a:off x="11125304" y="4532003"/>
              <a:ext cx="356507" cy="276260"/>
            </a:xfrm>
            <a:prstGeom prst="triangle">
              <a:avLst>
                <a:gd name="adj" fmla="val 494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7FA3ED-5F11-A4B4-150C-33D8C34E8C82}"/>
                </a:ext>
              </a:extLst>
            </p:cNvPr>
            <p:cNvCxnSpPr>
              <a:cxnSpLocks/>
              <a:stCxn id="19" idx="5"/>
            </p:cNvCxnSpPr>
            <p:nvPr/>
          </p:nvCxnSpPr>
          <p:spPr>
            <a:xfrm flipH="1">
              <a:off x="11252454" y="4480492"/>
              <a:ext cx="510958" cy="3558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F0C0DB-DAAD-63EF-5546-1285129D61CC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H="1" flipV="1">
              <a:off x="11170191" y="4480492"/>
              <a:ext cx="562513" cy="3558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9634CEA-6A17-0D7C-6457-1BA6735F15EF}"/>
                </a:ext>
              </a:extLst>
            </p:cNvPr>
            <p:cNvSpPr/>
            <p:nvPr/>
          </p:nvSpPr>
          <p:spPr>
            <a:xfrm rot="2349514">
              <a:off x="11116441" y="4813971"/>
              <a:ext cx="326485" cy="674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117324-F753-F505-AB11-E76D8970272A}"/>
                </a:ext>
              </a:extLst>
            </p:cNvPr>
            <p:cNvSpPr/>
            <p:nvPr/>
          </p:nvSpPr>
          <p:spPr>
            <a:xfrm rot="19190028">
              <a:off x="11579699" y="4819290"/>
              <a:ext cx="326485" cy="674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7230C6-A33F-28E3-86C9-E4806A281AA8}"/>
              </a:ext>
            </a:extLst>
          </p:cNvPr>
          <p:cNvGrpSpPr>
            <a:grpSpLocks noChangeAspect="1"/>
          </p:cNvGrpSpPr>
          <p:nvPr/>
        </p:nvGrpSpPr>
        <p:grpSpPr>
          <a:xfrm>
            <a:off x="11204066" y="4781727"/>
            <a:ext cx="681793" cy="1157230"/>
            <a:chOff x="11047331" y="3429000"/>
            <a:chExt cx="858853" cy="145775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3A6F2B7-DBCC-1F63-A01E-378EEB5F026D}"/>
                </a:ext>
              </a:extLst>
            </p:cNvPr>
            <p:cNvSpPr/>
            <p:nvPr/>
          </p:nvSpPr>
          <p:spPr>
            <a:xfrm>
              <a:off x="11047331" y="3429000"/>
              <a:ext cx="838941" cy="1231900"/>
            </a:xfrm>
            <a:prstGeom prst="ellipse">
              <a:avLst/>
            </a:prstGeom>
            <a:gradFill flip="none" rotWithShape="1">
              <a:gsLst>
                <a:gs pos="26000">
                  <a:schemeClr val="accent5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55D0379-BA7F-DB22-A022-18FB86FB386C}"/>
                </a:ext>
              </a:extLst>
            </p:cNvPr>
            <p:cNvSpPr/>
            <p:nvPr/>
          </p:nvSpPr>
          <p:spPr>
            <a:xfrm rot="16200000">
              <a:off x="11452130" y="4543885"/>
              <a:ext cx="355828" cy="266736"/>
            </a:xfrm>
            <a:prstGeom prst="triangle">
              <a:avLst>
                <a:gd name="adj" fmla="val 494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722F40AA-86ED-4DD2-A8F5-19CAB62F338C}"/>
                </a:ext>
              </a:extLst>
            </p:cNvPr>
            <p:cNvSpPr/>
            <p:nvPr/>
          </p:nvSpPr>
          <p:spPr>
            <a:xfrm rot="5400000">
              <a:off x="11125304" y="4532003"/>
              <a:ext cx="356507" cy="276260"/>
            </a:xfrm>
            <a:prstGeom prst="triangle">
              <a:avLst>
                <a:gd name="adj" fmla="val 494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2659291-BA7B-DB85-D13B-B97A619352EE}"/>
                </a:ext>
              </a:extLst>
            </p:cNvPr>
            <p:cNvCxnSpPr>
              <a:cxnSpLocks/>
              <a:stCxn id="35" idx="5"/>
            </p:cNvCxnSpPr>
            <p:nvPr/>
          </p:nvCxnSpPr>
          <p:spPr>
            <a:xfrm flipH="1">
              <a:off x="11252454" y="4480492"/>
              <a:ext cx="510958" cy="3558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4959E07-7AED-24D1-6835-EEC9957D2CB5}"/>
                </a:ext>
              </a:extLst>
            </p:cNvPr>
            <p:cNvCxnSpPr>
              <a:cxnSpLocks/>
              <a:endCxn id="35" idx="3"/>
            </p:cNvCxnSpPr>
            <p:nvPr/>
          </p:nvCxnSpPr>
          <p:spPr>
            <a:xfrm flipH="1" flipV="1">
              <a:off x="11170191" y="4480492"/>
              <a:ext cx="562513" cy="3558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3FE81D1-41BD-7478-9686-5E099A10D05F}"/>
                </a:ext>
              </a:extLst>
            </p:cNvPr>
            <p:cNvSpPr/>
            <p:nvPr/>
          </p:nvSpPr>
          <p:spPr>
            <a:xfrm rot="2349514">
              <a:off x="11116441" y="4813971"/>
              <a:ext cx="326485" cy="674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55283A2-DEF9-A3B0-6144-11C9409F29CA}"/>
                </a:ext>
              </a:extLst>
            </p:cNvPr>
            <p:cNvSpPr/>
            <p:nvPr/>
          </p:nvSpPr>
          <p:spPr>
            <a:xfrm rot="19190028">
              <a:off x="11579699" y="4819290"/>
              <a:ext cx="326485" cy="674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F550DCD-FCC7-EC3C-5187-1CD48C049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076" y="951910"/>
            <a:ext cx="3610514" cy="497448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C5AB614-58E5-A6F8-6E0F-4EDDE24B1853}"/>
              </a:ext>
            </a:extLst>
          </p:cNvPr>
          <p:cNvSpPr txBox="1"/>
          <p:nvPr/>
        </p:nvSpPr>
        <p:spPr>
          <a:xfrm>
            <a:off x="737608" y="1441945"/>
            <a:ext cx="5729737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/>
              <a:t>H-mode is an operating regime with enhanced confinement (higher confinement time) reached through the addition of external heating. It is characterized by the formation of a transport barrier at the edge, appearing as a pedestal in the radial profiles.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086515-C798-0EAA-1CC2-60AAECDA81DA}"/>
              </a:ext>
            </a:extLst>
          </p:cNvPr>
          <p:cNvSpPr txBox="1"/>
          <p:nvPr/>
        </p:nvSpPr>
        <p:spPr>
          <a:xfrm>
            <a:off x="7915159" y="5898915"/>
            <a:ext cx="26214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F. </a:t>
            </a:r>
            <a:r>
              <a:rPr lang="en-AU" sz="1000" dirty="0" err="1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Jaulmes</a:t>
            </a:r>
            <a:r>
              <a:rPr lang="en-AU" sz="1000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, et al., </a:t>
            </a:r>
            <a:r>
              <a:rPr lang="en-AU" sz="1000" dirty="0" err="1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PhDiaFusion</a:t>
            </a:r>
            <a:r>
              <a:rPr lang="en-AU" sz="1000" dirty="0">
                <a:solidFill>
                  <a:schemeClr val="tx2"/>
                </a:solidFill>
                <a:ea typeface="Century Gothic"/>
                <a:cs typeface="Century Gothic"/>
                <a:sym typeface="Century Gothic"/>
              </a:rPr>
              <a:t>, 2021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58638AB-3A84-B154-5ED7-82BD78F17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854" y="3359906"/>
            <a:ext cx="4976373" cy="28436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066D085-2515-DDE2-FC56-80E620D85CDD}"/>
              </a:ext>
            </a:extLst>
          </p:cNvPr>
          <p:cNvSpPr txBox="1"/>
          <p:nvPr/>
        </p:nvSpPr>
        <p:spPr>
          <a:xfrm>
            <a:off x="423179" y="4862057"/>
            <a:ext cx="16733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dirty="0">
                <a:solidFill>
                  <a:schemeClr val="tx2"/>
                </a:solidFill>
                <a:latin typeface="+mj-lt"/>
                <a:ea typeface="Century Gothic"/>
                <a:cs typeface="Century Gothic"/>
                <a:sym typeface="Century Gothic"/>
              </a:rPr>
              <a:t>J</a:t>
            </a:r>
            <a:r>
              <a:rPr lang="en-AU" sz="1000" dirty="0">
                <a:solidFill>
                  <a:schemeClr val="tx2"/>
                </a:solidFill>
                <a:latin typeface="+mj-lt"/>
                <a:cs typeface="Arial"/>
                <a:sym typeface="Century Gothic"/>
              </a:rPr>
              <a:t>. W. Connor et al, AIP Conference Proceedings 1013, 174-190 (2008)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E99A78-60F7-86F0-7C91-7994215F6FAF}"/>
              </a:ext>
            </a:extLst>
          </p:cNvPr>
          <p:cNvSpPr txBox="1"/>
          <p:nvPr/>
        </p:nvSpPr>
        <p:spPr>
          <a:xfrm>
            <a:off x="731838" y="10485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High </a:t>
            </a:r>
            <a:r>
              <a:rPr lang="pl-PL" b="1" dirty="0" err="1">
                <a:solidFill>
                  <a:schemeClr val="tx2"/>
                </a:solidFill>
              </a:rPr>
              <a:t>confinement</a:t>
            </a:r>
            <a:r>
              <a:rPr lang="pl-PL" b="1" dirty="0">
                <a:solidFill>
                  <a:schemeClr val="tx2"/>
                </a:solidFill>
              </a:rPr>
              <a:t> </a:t>
            </a:r>
            <a:r>
              <a:rPr lang="pl-PL" b="1" dirty="0" err="1">
                <a:solidFill>
                  <a:schemeClr val="tx2"/>
                </a:solidFill>
              </a:rPr>
              <a:t>mode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5EE52D68-6E02-3AAF-4FCF-0A3A14C449D7}"/>
              </a:ext>
            </a:extLst>
          </p:cNvPr>
          <p:cNvSpPr/>
          <p:nvPr/>
        </p:nvSpPr>
        <p:spPr>
          <a:xfrm>
            <a:off x="11444880" y="1828800"/>
            <a:ext cx="122237" cy="1333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A64E2412-350E-A43A-BA10-16605203B048}"/>
              </a:ext>
            </a:extLst>
          </p:cNvPr>
          <p:cNvSpPr/>
          <p:nvPr/>
        </p:nvSpPr>
        <p:spPr>
          <a:xfrm>
            <a:off x="11444880" y="3084498"/>
            <a:ext cx="122237" cy="1333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90F0D1A-CDD6-8C8A-F5D8-C1740D83181B}"/>
              </a:ext>
            </a:extLst>
          </p:cNvPr>
          <p:cNvSpPr/>
          <p:nvPr/>
        </p:nvSpPr>
        <p:spPr>
          <a:xfrm>
            <a:off x="11463751" y="4599912"/>
            <a:ext cx="122237" cy="1333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767996C-FB3D-5DF2-2868-A6F2438B9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André Torres – IFJ PAN Seminar for the Young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379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heme/theme1.xml><?xml version="1.0" encoding="utf-8"?>
<a:theme xmlns:a="http://schemas.openxmlformats.org/drawingml/2006/main" name="ifj-16_9">
  <a:themeElements>
    <a:clrScheme name="IFJ">
      <a:dk1>
        <a:sysClr val="windowText" lastClr="000000"/>
      </a:dk1>
      <a:lt1>
        <a:sysClr val="window" lastClr="FFFFFF"/>
      </a:lt1>
      <a:dk2>
        <a:srgbClr val="00476C"/>
      </a:dk2>
      <a:lt2>
        <a:srgbClr val="D8D8D8"/>
      </a:lt2>
      <a:accent1>
        <a:srgbClr val="00476C"/>
      </a:accent1>
      <a:accent2>
        <a:srgbClr val="0F9ED5"/>
      </a:accent2>
      <a:accent3>
        <a:srgbClr val="E97132"/>
      </a:accent3>
      <a:accent4>
        <a:srgbClr val="196B24"/>
      </a:accent4>
      <a:accent5>
        <a:srgbClr val="A02B93"/>
      </a:accent5>
      <a:accent6>
        <a:srgbClr val="4EA72E"/>
      </a:accent6>
      <a:hlink>
        <a:srgbClr val="00476C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fj-16_9" id="{B00CB1B1-44ED-4767-BFFA-E32B13D46A70}" vid="{AF8E8810-1413-498E-8902-7DC756A35C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ifj-16_9</Template>
  <TotalTime>10578</TotalTime>
  <Words>4000</Words>
  <Application>Microsoft Office PowerPoint</Application>
  <PresentationFormat>Widescreen</PresentationFormat>
  <Paragraphs>554</Paragraphs>
  <Slides>47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Aptos</vt:lpstr>
      <vt:lpstr>Arial</vt:lpstr>
      <vt:lpstr>Cambria Math</vt:lpstr>
      <vt:lpstr>Century Gothic</vt:lpstr>
      <vt:lpstr>Ink Free</vt:lpstr>
      <vt:lpstr>Times New Roman</vt:lpstr>
      <vt:lpstr>ifj-16_9</vt:lpstr>
      <vt:lpstr>Enabling controlled nuclear fusion –  the role of magnetic diagnostics in tokamaks</vt:lpstr>
      <vt:lpstr>A fundamental difference…</vt:lpstr>
      <vt:lpstr>In this presentation…</vt:lpstr>
      <vt:lpstr>The vessel for magnetic confinement</vt:lpstr>
      <vt:lpstr>Where are the particles?</vt:lpstr>
      <vt:lpstr>Magnetic equilibrium</vt:lpstr>
      <vt:lpstr>Optimizing the tokamak: elongation</vt:lpstr>
      <vt:lpstr>Optimizing the tokamak: the divertor</vt:lpstr>
      <vt:lpstr>Optimizing the tokamak: H-mode</vt:lpstr>
      <vt:lpstr>The modern tokamak</vt:lpstr>
      <vt:lpstr>The magnetic diagnostic</vt:lpstr>
      <vt:lpstr>Magnetic diagnostic – Principle of operaton</vt:lpstr>
      <vt:lpstr>Rogowski coil</vt:lpstr>
      <vt:lpstr>Magnetic probes (Mirnov coils)</vt:lpstr>
      <vt:lpstr>Flux loops</vt:lpstr>
      <vt:lpstr>Saddle (siodło) loops</vt:lpstr>
      <vt:lpstr>Diamagnetic loop</vt:lpstr>
      <vt:lpstr>Applications (ITER)</vt:lpstr>
      <vt:lpstr>Magnetics for COMPASS Upgrade</vt:lpstr>
      <vt:lpstr>COMPASS Upgrade</vt:lpstr>
      <vt:lpstr>COMPASS-U magnetic sensors</vt:lpstr>
      <vt:lpstr>MIC sensor prototyping and optimization</vt:lpstr>
      <vt:lpstr>Magnetics Data Acquisition Electronics</vt:lpstr>
      <vt:lpstr>Magnetic diagnostic – integration</vt:lpstr>
      <vt:lpstr>Real-time signal integration</vt:lpstr>
      <vt:lpstr>Digital integration with phase modulation</vt:lpstr>
      <vt:lpstr>New generation modules and carrier</vt:lpstr>
      <vt:lpstr>State-of-the-art drift performance</vt:lpstr>
      <vt:lpstr>ELM buffering real-time controller</vt:lpstr>
      <vt:lpstr>Edge Localized Modes (ELMs)</vt:lpstr>
      <vt:lpstr>Edge Localized Modes (ELMs)</vt:lpstr>
      <vt:lpstr>ELM buffering</vt:lpstr>
      <vt:lpstr>How to detect ELM energy?</vt:lpstr>
      <vt:lpstr>Real-time ELM detection</vt:lpstr>
      <vt:lpstr>Real-time ELM detection</vt:lpstr>
      <vt:lpstr>Real-time ELM detection</vt:lpstr>
      <vt:lpstr>Key Takeaways</vt:lpstr>
      <vt:lpstr>Backup slides</vt:lpstr>
      <vt:lpstr>First some context</vt:lpstr>
      <vt:lpstr>The tokamak</vt:lpstr>
      <vt:lpstr>Plasma magnetic control</vt:lpstr>
      <vt:lpstr>Study of Mineral Insulated Cables</vt:lpstr>
      <vt:lpstr>Calibration and measurement of frequency response</vt:lpstr>
      <vt:lpstr>Mirnov coils development</vt:lpstr>
      <vt:lpstr>MIC sensor prototyping and optimization</vt:lpstr>
      <vt:lpstr>Qualification tests on COMPASS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agtorres</dc:creator>
  <cp:lastModifiedBy>agtorres</cp:lastModifiedBy>
  <cp:revision>65</cp:revision>
  <dcterms:created xsi:type="dcterms:W3CDTF">2025-01-16T08:56:19Z</dcterms:created>
  <dcterms:modified xsi:type="dcterms:W3CDTF">2026-03-26T08:42:20Z</dcterms:modified>
</cp:coreProperties>
</file>