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74"/>
  </p:notesMasterIdLst>
  <p:handoutMasterIdLst>
    <p:handoutMasterId r:id="rId75"/>
  </p:handoutMasterIdLst>
  <p:sldIdLst>
    <p:sldId id="412" r:id="rId2"/>
    <p:sldId id="365" r:id="rId3"/>
    <p:sldId id="316" r:id="rId4"/>
    <p:sldId id="383" r:id="rId5"/>
    <p:sldId id="268" r:id="rId6"/>
    <p:sldId id="380" r:id="rId7"/>
    <p:sldId id="324" r:id="rId8"/>
    <p:sldId id="304" r:id="rId9"/>
    <p:sldId id="379" r:id="rId10"/>
    <p:sldId id="622" r:id="rId11"/>
    <p:sldId id="623" r:id="rId12"/>
    <p:sldId id="322" r:id="rId13"/>
    <p:sldId id="313" r:id="rId14"/>
    <p:sldId id="272" r:id="rId15"/>
    <p:sldId id="328" r:id="rId16"/>
    <p:sldId id="619" r:id="rId17"/>
    <p:sldId id="327" r:id="rId18"/>
    <p:sldId id="274" r:id="rId19"/>
    <p:sldId id="276" r:id="rId20"/>
    <p:sldId id="278" r:id="rId21"/>
    <p:sldId id="281" r:id="rId22"/>
    <p:sldId id="285" r:id="rId23"/>
    <p:sldId id="286" r:id="rId24"/>
    <p:sldId id="289" r:id="rId25"/>
    <p:sldId id="329" r:id="rId26"/>
    <p:sldId id="290" r:id="rId27"/>
    <p:sldId id="331" r:id="rId28"/>
    <p:sldId id="334" r:id="rId29"/>
    <p:sldId id="323" r:id="rId30"/>
    <p:sldId id="333" r:id="rId31"/>
    <p:sldId id="310" r:id="rId32"/>
    <p:sldId id="415" r:id="rId33"/>
    <p:sldId id="309" r:id="rId34"/>
    <p:sldId id="308" r:id="rId35"/>
    <p:sldId id="302" r:id="rId36"/>
    <p:sldId id="336" r:id="rId37"/>
    <p:sldId id="396" r:id="rId38"/>
    <p:sldId id="405" r:id="rId39"/>
    <p:sldId id="338" r:id="rId40"/>
    <p:sldId id="424" r:id="rId41"/>
    <p:sldId id="339" r:id="rId42"/>
    <p:sldId id="397" r:id="rId43"/>
    <p:sldId id="401" r:id="rId44"/>
    <p:sldId id="295" r:id="rId45"/>
    <p:sldId id="429" r:id="rId46"/>
    <p:sldId id="345" r:id="rId47"/>
    <p:sldId id="299" r:id="rId48"/>
    <p:sldId id="300" r:id="rId49"/>
    <p:sldId id="306" r:id="rId50"/>
    <p:sldId id="355" r:id="rId51"/>
    <p:sldId id="427" r:id="rId52"/>
    <p:sldId id="358" r:id="rId53"/>
    <p:sldId id="359" r:id="rId54"/>
    <p:sldId id="411" r:id="rId55"/>
    <p:sldId id="303" r:id="rId56"/>
    <p:sldId id="367" r:id="rId57"/>
    <p:sldId id="360" r:id="rId58"/>
    <p:sldId id="361" r:id="rId59"/>
    <p:sldId id="428" r:id="rId60"/>
    <p:sldId id="410" r:id="rId61"/>
    <p:sldId id="364" r:id="rId62"/>
    <p:sldId id="618" r:id="rId63"/>
    <p:sldId id="417" r:id="rId64"/>
    <p:sldId id="620" r:id="rId65"/>
    <p:sldId id="617" r:id="rId66"/>
    <p:sldId id="414" r:id="rId67"/>
    <p:sldId id="375" r:id="rId68"/>
    <p:sldId id="403" r:id="rId69"/>
    <p:sldId id="422" r:id="rId70"/>
    <p:sldId id="423" r:id="rId71"/>
    <p:sldId id="402" r:id="rId72"/>
    <p:sldId id="425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00"/>
    <a:srgbClr val="B9B698"/>
    <a:srgbClr val="0C0C0A"/>
    <a:srgbClr val="0A0A0A"/>
    <a:srgbClr val="7C7B7B"/>
    <a:srgbClr val="B9B697"/>
    <a:srgbClr val="8C7E6A"/>
    <a:srgbClr val="3C3639"/>
    <a:srgbClr val="C1BDBE"/>
    <a:srgbClr val="ECE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36" autoAdjust="0"/>
    <p:restoredTop sz="91614" autoAdjust="0"/>
  </p:normalViewPr>
  <p:slideViewPr>
    <p:cSldViewPr snapToGrid="0" snapToObjects="1">
      <p:cViewPr varScale="1">
        <p:scale>
          <a:sx n="99" d="100"/>
          <a:sy n="99" d="100"/>
        </p:scale>
        <p:origin x="76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8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66" d="100"/>
        <a:sy n="166" d="100"/>
      </p:scale>
      <p:origin x="0" y="15104"/>
    </p:cViewPr>
  </p:sorterViewPr>
  <p:notesViewPr>
    <p:cSldViewPr snapToGrid="0" snapToObjects="1">
      <p:cViewPr varScale="1">
        <p:scale>
          <a:sx n="90" d="100"/>
          <a:sy n="90" d="100"/>
        </p:scale>
        <p:origin x="-34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F987E-F08E-9C4F-A68B-ACEF0B9EE16B}" type="datetimeFigureOut">
              <a:rPr lang="en-US" smtClean="0"/>
              <a:t>2/27/26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1CB81-742E-1944-9596-D621CA118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659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ACC9-1BF2-864F-8C74-29081577BE27}" type="datetimeFigureOut">
              <a:rPr lang="en-US" smtClean="0"/>
              <a:t>2/27/26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586DB-1821-CE49-B728-8D399E61F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16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4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7132A-148F-FC44-BCF4-ED85085CC496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432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einsteinpapers.press.princeton.edu</a:t>
            </a:r>
            <a:r>
              <a:rPr lang="en-GB" dirty="0"/>
              <a:t>/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3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586DB-1821-CE49-B728-8D399E61FA5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6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CCE37-DAE6-7D4C-BACA-3D7BE5E90EF8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94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32C14-EB13-024B-A38A-DCE625C097DF}" type="datetime1">
              <a:rPr lang="de-DE" smtClean="0"/>
              <a:t>27.02.26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84FD-502E-364A-9F79-7CEBB3A4AE5B}" type="datetime1">
              <a:rPr lang="de-DE" smtClean="0"/>
              <a:t>27.02.26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84D9A5-EF7B-5B45-E574-09AD460C8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8542317" cy="1143000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5A037-FF8E-194D-AD70-5B08924D87EA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7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7C0FA6-1D85-3AB0-1EE2-FA1D1F7A8B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EE441-E48F-A944-9FE4-80D13D112C7F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7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2F4BD-745A-E54D-8BBE-D19A35BF2FF0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8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605B-E24A-5848-BB9C-55E5E2F9EDAC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8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30DC-57EB-BC49-BE7A-13BE56234E64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8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C23D-D7D8-CD44-B1BC-F36F1692D683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83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3A5D-5DD4-0C48-9E92-8E31F3DEF145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5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dirty="0"/>
              <a:t>Drag </a:t>
            </a:r>
            <a:r>
              <a:rPr lang="fr-CA" dirty="0" err="1"/>
              <a:t>picture</a:t>
            </a:r>
            <a:r>
              <a:rPr lang="fr-CA" dirty="0"/>
              <a:t> to </a:t>
            </a:r>
            <a:r>
              <a:rPr lang="fr-CA" dirty="0" err="1"/>
              <a:t>placeholder</a:t>
            </a:r>
            <a:r>
              <a:rPr lang="fr-CA" dirty="0"/>
              <a:t> or click </a:t>
            </a:r>
            <a:r>
              <a:rPr lang="fr-CA" dirty="0" err="1"/>
              <a:t>icon</a:t>
            </a:r>
            <a:r>
              <a:rPr lang="fr-CA" dirty="0"/>
              <a:t> to </a:t>
            </a:r>
            <a:r>
              <a:rPr lang="fr-CA" dirty="0" err="1"/>
              <a:t>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DC88E-67B7-404B-A9D9-E3E356AA34D5}" type="datetime1">
              <a:rPr lang="de-DE" smtClean="0"/>
              <a:t>27.02.26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70158-013A-BB46-A862-09E16C5DA729}" type="datetime1">
              <a:rPr lang="de-DE" smtClean="0"/>
              <a:t>27.02.26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D27A9-ED0C-8246-8976-D4C08DB79F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2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aulinegagnon3.wixsite.com/boson-in-winter/mileva-maric-einstein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1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einsteinpapers.press.princeton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/>
          <p:cNvSpPr txBox="1">
            <a:spLocks/>
          </p:cNvSpPr>
          <p:nvPr/>
        </p:nvSpPr>
        <p:spPr>
          <a:xfrm>
            <a:off x="8229600" y="65087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37D5FE-740C-46F5-801A-FA5477D9711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59439" y="16256"/>
            <a:ext cx="936405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From Collaboration to Oblivion: </a:t>
            </a:r>
          </a:p>
          <a:p>
            <a:pPr algn="ctr"/>
            <a:r>
              <a:rPr lang="en-GB" sz="3600" b="1" dirty="0"/>
              <a:t>The Tragedy of Mileva Marić Einstein</a:t>
            </a:r>
            <a:endParaRPr lang="en-GB" sz="6000" b="1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7B209C-D60A-4E4E-BF16-53C1B66BE3A6}"/>
              </a:ext>
            </a:extLst>
          </p:cNvPr>
          <p:cNvSpPr/>
          <p:nvPr/>
        </p:nvSpPr>
        <p:spPr>
          <a:xfrm>
            <a:off x="1479522" y="5390544"/>
            <a:ext cx="9274062" cy="1305952"/>
          </a:xfrm>
          <a:prstGeom prst="rect">
            <a:avLst/>
          </a:prstGeom>
          <a:solidFill>
            <a:schemeClr val="tx1"/>
          </a:solidFill>
          <a:ln>
            <a:solidFill>
              <a:srgbClr val="0C0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FD1EB-6D1F-7B47-9362-17CD329F0AE7}"/>
              </a:ext>
            </a:extLst>
          </p:cNvPr>
          <p:cNvSpPr/>
          <p:nvPr/>
        </p:nvSpPr>
        <p:spPr>
          <a:xfrm>
            <a:off x="1389530" y="1641817"/>
            <a:ext cx="9333963" cy="45550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/>
          <p:cNvSpPr txBox="1"/>
          <p:nvPr/>
        </p:nvSpPr>
        <p:spPr>
          <a:xfrm>
            <a:off x="1484511" y="609191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Pauline Gagnon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E_MM_19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334" y="1672032"/>
            <a:ext cx="5862729" cy="34590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36216" y="1636903"/>
            <a:ext cx="4175816" cy="3494140"/>
            <a:chOff x="2964591" y="1033397"/>
            <a:chExt cx="4175816" cy="3494140"/>
          </a:xfrm>
        </p:grpSpPr>
        <p:sp>
          <p:nvSpPr>
            <p:cNvPr id="7" name="Trapezoid 6"/>
            <p:cNvSpPr/>
            <p:nvPr/>
          </p:nvSpPr>
          <p:spPr>
            <a:xfrm>
              <a:off x="4508359" y="1033397"/>
              <a:ext cx="2632048" cy="3402149"/>
            </a:xfrm>
            <a:prstGeom prst="trapezoid">
              <a:avLst/>
            </a:prstGeom>
            <a:solidFill>
              <a:srgbClr val="141414"/>
            </a:solidFill>
            <a:ln>
              <a:noFill/>
            </a:ln>
            <a:effectLst>
              <a:softEdge rad="152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64591" y="1033397"/>
              <a:ext cx="3480790" cy="3494140"/>
            </a:xfrm>
            <a:prstGeom prst="rect">
              <a:avLst/>
            </a:prstGeom>
            <a:solidFill>
              <a:srgbClr val="0C0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Delay 11"/>
            <p:cNvSpPr/>
            <p:nvPr/>
          </p:nvSpPr>
          <p:spPr>
            <a:xfrm rot="16200000">
              <a:off x="5792474" y="3219608"/>
              <a:ext cx="1349831" cy="1266025"/>
            </a:xfrm>
            <a:prstGeom prst="flowChartDelay">
              <a:avLst/>
            </a:prstGeom>
            <a:solidFill>
              <a:srgbClr val="0C0C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Process 14"/>
          <p:cNvSpPr/>
          <p:nvPr/>
        </p:nvSpPr>
        <p:spPr>
          <a:xfrm>
            <a:off x="4075822" y="1649243"/>
            <a:ext cx="3857625" cy="3494956"/>
          </a:xfrm>
          <a:prstGeom prst="flowChartProcess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97444" y="4571265"/>
            <a:ext cx="9170557" cy="106461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 dirty="0"/>
              <a:t>   Why was she forgotten?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718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1E77-58BA-B970-6B14-3E720721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DE" dirty="0"/>
              <a:t>Excerpts from Albert’s letters to Mileva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F445D-2E0F-2DCF-B2D4-98CFC945D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DE" sz="2800" i="1" dirty="0"/>
              <a:t>“For the investigation of the Thomson effect, I have again resorted to another method, which </a:t>
            </a:r>
            <a:r>
              <a:rPr lang="en-DE" sz="2800" i="1" u="sng" dirty="0"/>
              <a:t>has some similarities with yours</a:t>
            </a:r>
            <a:r>
              <a:rPr lang="en-DE" sz="2800" i="1" dirty="0"/>
              <a:t>” – 30 Aug or 6 Sept. 1900</a:t>
            </a:r>
          </a:p>
          <a:p>
            <a:pPr marL="0" indent="0">
              <a:buNone/>
            </a:pPr>
            <a:endParaRPr lang="en-DE" sz="2800" i="1" dirty="0"/>
          </a:p>
          <a:p>
            <a:r>
              <a:rPr lang="en-DE" sz="2800" i="1" dirty="0"/>
              <a:t>“What about the specific heat of glass …? … See whether </a:t>
            </a:r>
            <a:r>
              <a:rPr lang="en-DE" sz="2800" i="1" u="sng" dirty="0"/>
              <a:t>you can find some litterature </a:t>
            </a:r>
            <a:r>
              <a:rPr lang="en-DE" sz="2800" i="1" dirty="0"/>
              <a:t>about that.” - 23 March 1901</a:t>
            </a:r>
          </a:p>
          <a:p>
            <a:pPr marL="0" indent="0">
              <a:buNone/>
            </a:pPr>
            <a:endParaRPr lang="en-DE" sz="2800" i="1" dirty="0"/>
          </a:p>
          <a:p>
            <a:r>
              <a:rPr lang="en-DE" sz="2800" dirty="0"/>
              <a:t>His friend </a:t>
            </a:r>
            <a:r>
              <a:rPr lang="en-DE" sz="2800" i="1" dirty="0"/>
              <a:t>“Michele… is very interested in </a:t>
            </a:r>
            <a:r>
              <a:rPr lang="en-DE" sz="2800" i="1" u="sng" dirty="0"/>
              <a:t>our research</a:t>
            </a:r>
            <a:r>
              <a:rPr lang="en-DE" sz="2800" i="1" dirty="0"/>
              <a:t>” - 4 April 1901</a:t>
            </a:r>
          </a:p>
          <a:p>
            <a:endParaRPr lang="en-DE" sz="2800" i="1" dirty="0"/>
          </a:p>
          <a:p>
            <a:r>
              <a:rPr lang="en-DE" sz="2800" i="1" dirty="0"/>
              <a:t>“I came up with a wonderful idea, that allows one to apply </a:t>
            </a:r>
            <a:r>
              <a:rPr lang="en-DE" sz="2800" i="1" u="sng" dirty="0"/>
              <a:t>our theory </a:t>
            </a:r>
            <a:r>
              <a:rPr lang="en-DE" sz="2800" i="1" dirty="0"/>
              <a:t>of molecular forces to gas as well” – 15 April 1901</a:t>
            </a:r>
          </a:p>
          <a:p>
            <a:endParaRPr lang="en-DE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6588D-E480-A5C3-2F35-4D0667D7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941C8-1A1E-1C4A-4B38-79B1A08E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A7B1-6DC2-144B-31B2-74E4E31D7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25E7-0DE3-548C-7907-E0D607F8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DE" dirty="0"/>
              <a:t>Excerpts from Albert’s letters to Mileva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721E6-0373-D22F-6227-ADC95F820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DE" sz="2800" i="1" dirty="0"/>
              <a:t>“… there is enough empirical material for </a:t>
            </a:r>
            <a:r>
              <a:rPr lang="en-DE" sz="2800" i="1" u="sng" dirty="0"/>
              <a:t>our investigation </a:t>
            </a:r>
            <a:r>
              <a:rPr lang="en-DE" sz="2800" i="1" dirty="0"/>
              <a:t>in the O. E. Meyer. … I am very curious to see whether </a:t>
            </a:r>
            <a:r>
              <a:rPr lang="en-DE" sz="2800" i="1" u="sng" dirty="0"/>
              <a:t>our conservative molecular forces </a:t>
            </a:r>
            <a:r>
              <a:rPr lang="en-DE" sz="2800" i="1" dirty="0"/>
              <a:t>will hold true for gases as well… In any case, we will get a quite rigourous test of </a:t>
            </a:r>
            <a:r>
              <a:rPr lang="en-DE" sz="2800" i="1" u="sng" dirty="0"/>
              <a:t>our view</a:t>
            </a:r>
            <a:r>
              <a:rPr lang="en-DE" sz="2800" i="1" dirty="0"/>
              <a:t>.” – 30 April 1901</a:t>
            </a:r>
          </a:p>
          <a:p>
            <a:r>
              <a:rPr lang="en-DE" sz="2800" i="1" dirty="0"/>
              <a:t>“…I gave him </a:t>
            </a:r>
            <a:r>
              <a:rPr lang="en-DE" sz="2800" i="1" u="sng" dirty="0"/>
              <a:t>our paper</a:t>
            </a:r>
            <a:r>
              <a:rPr lang="en-DE" sz="2800" i="1" dirty="0"/>
              <a:t>.” (</a:t>
            </a:r>
            <a:r>
              <a:rPr lang="en-DE" sz="2800" dirty="0"/>
              <a:t>his first article on capillarity</a:t>
            </a:r>
            <a:r>
              <a:rPr lang="en-DE" sz="2800" i="1" dirty="0"/>
              <a:t>)  - May 1901</a:t>
            </a:r>
          </a:p>
          <a:p>
            <a:r>
              <a:rPr lang="en-DE" sz="2800" i="1" dirty="0"/>
              <a:t>“…how lovely it will be </a:t>
            </a:r>
            <a:r>
              <a:rPr lang="en-DE" sz="2800" i="1" u="sng" dirty="0"/>
              <a:t>when we are able to work again completely undisturbed</a:t>
            </a:r>
            <a:r>
              <a:rPr lang="en-DE" sz="2800" i="1" dirty="0"/>
              <a:t>… Weber once did theoretical work on the motion of heat in metal cylinders... </a:t>
            </a:r>
            <a:r>
              <a:rPr lang="en-DE" sz="2800" i="1" u="sng" dirty="0"/>
              <a:t>See if you can use the table on this basis</a:t>
            </a:r>
            <a:r>
              <a:rPr lang="en-DE" sz="2800" i="1" dirty="0"/>
              <a:t>. – 4 June 1901</a:t>
            </a:r>
          </a:p>
          <a:p>
            <a:r>
              <a:rPr lang="en-DE" sz="2800" i="1" dirty="0"/>
              <a:t>“…according to </a:t>
            </a:r>
            <a:r>
              <a:rPr lang="en-DE" sz="2800" i="1" u="sng" dirty="0"/>
              <a:t>our theory of molecular forces</a:t>
            </a:r>
            <a:r>
              <a:rPr lang="en-DE" sz="2800" i="1" dirty="0"/>
              <a:t>, ... </a:t>
            </a:r>
            <a:r>
              <a:rPr lang="en-GB" sz="2800" i="1" dirty="0"/>
              <a:t>t</a:t>
            </a:r>
            <a:r>
              <a:rPr lang="en-DE" sz="2800" i="1" dirty="0"/>
              <a:t>here must be an approximate proportionality between </a:t>
            </a:r>
            <a:r>
              <a:rPr lang="en-DE" sz="2800" i="1" u="sng" dirty="0"/>
              <a:t>our constants</a:t>
            </a:r>
            <a:r>
              <a:rPr lang="en-DE" sz="2800" i="1" dirty="0"/>
              <a:t> Σc</a:t>
            </a:r>
            <a:r>
              <a:rPr lang="en-DE" sz="2800" i="1" baseline="-25000" dirty="0"/>
              <a:t>⍺</a:t>
            </a:r>
            <a:r>
              <a:rPr lang="en-DE" sz="2800" i="1" dirty="0"/>
              <a:t> and the molecular volumes of the liquids. – 12 Dec 1901</a:t>
            </a:r>
          </a:p>
          <a:p>
            <a:endParaRPr lang="en-DE" i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878D0-9952-A9A9-2D3B-52DEA599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C41F4-1FA5-9D90-ED04-8FDC410C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8458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Mileva and Albert</a:t>
            </a:r>
            <a:br>
              <a:rPr lang="en-CA" dirty="0"/>
            </a:br>
            <a:r>
              <a:rPr lang="en-CA" dirty="0"/>
              <a:t>always studied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845800" cy="4619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i="1" dirty="0"/>
              <a:t>« When I read Helmholtz for the first time, it seemed inconceivable </a:t>
            </a:r>
            <a:r>
              <a:rPr lang="en-CA" b="1" i="1" u="sng" dirty="0"/>
              <a:t>that you were not with me </a:t>
            </a:r>
            <a:r>
              <a:rPr lang="en-CA" i="1" dirty="0"/>
              <a:t>and now, it is not much better. I find the collaboration very good, curative and also less </a:t>
            </a:r>
            <a:r>
              <a:rPr lang="en-CA" i="1" dirty="0" err="1"/>
              <a:t>desicating</a:t>
            </a:r>
            <a:r>
              <a:rPr lang="en-CA" i="1" dirty="0"/>
              <a:t>.»               					</a:t>
            </a:r>
            <a:r>
              <a:rPr lang="en-CA" sz="2000" dirty="0"/>
              <a:t>Letter from Albert to Mileva, August 1899</a:t>
            </a:r>
          </a:p>
          <a:p>
            <a:pPr marL="0" indent="0">
              <a:buNone/>
            </a:pPr>
            <a:endParaRPr lang="en-CA" sz="2000" dirty="0"/>
          </a:p>
          <a:p>
            <a:pPr marL="0" indent="0" algn="r">
              <a:buNone/>
            </a:pPr>
            <a:r>
              <a:rPr lang="fr-CA" sz="2000" b="1" dirty="0"/>
              <a:t>Renn and Schulmann</a:t>
            </a:r>
          </a:p>
          <a:p>
            <a:pPr marL="0" indent="0" algn="r">
              <a:buNone/>
            </a:pPr>
            <a:r>
              <a:rPr lang="fr-CA" sz="2000" dirty="0"/>
              <a:t>Albert Einstein / Mileva Marić</a:t>
            </a:r>
            <a:endParaRPr lang="fr-CA" sz="2000" i="1" dirty="0"/>
          </a:p>
          <a:p>
            <a:pPr marL="0" indent="0" algn="r">
              <a:buNone/>
            </a:pPr>
            <a:r>
              <a:rPr lang="fr-CA" sz="2000" i="1" dirty="0"/>
              <a:t>The Love </a:t>
            </a:r>
            <a:r>
              <a:rPr lang="fr-CA" sz="2000" i="1" dirty="0" err="1"/>
              <a:t>Letters</a:t>
            </a:r>
            <a:r>
              <a:rPr lang="fr-CA" sz="2000" dirty="0"/>
              <a:t>, 1992</a:t>
            </a:r>
          </a:p>
          <a:p>
            <a:pPr marL="0" indent="0">
              <a:buNone/>
            </a:pPr>
            <a:endParaRPr lang="en-CA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4" name="Picture 3" descr="Renn&amp;Schulmann.jpg">
            <a:extLst>
              <a:ext uri="{FF2B5EF4-FFF2-40B4-BE49-F238E27FC236}">
                <a16:creationId xmlns:a16="http://schemas.microsoft.com/office/drawing/2014/main" id="{1941AE33-B0CA-2963-B53B-0DF1A7F4F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62" y="3909886"/>
            <a:ext cx="1300558" cy="19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Mileva was methodical and organized; </a:t>
            </a:r>
            <a:br>
              <a:rPr lang="en-CA" sz="3600" dirty="0"/>
            </a:br>
            <a:r>
              <a:rPr lang="en-CA" sz="3600" dirty="0"/>
              <a:t>she helped Albert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sz="3000" i="1" dirty="0"/>
          </a:p>
          <a:p>
            <a:pPr marL="0" indent="0">
              <a:buNone/>
            </a:pPr>
            <a:r>
              <a:rPr lang="en-CA" sz="3000" i="1" dirty="0"/>
              <a:t>“…</a:t>
            </a:r>
            <a:r>
              <a:rPr lang="en-CA" sz="3000" dirty="0"/>
              <a:t> </a:t>
            </a:r>
            <a:r>
              <a:rPr lang="en-CA" sz="3000" i="1" dirty="0"/>
              <a:t>the climate here does not suit me at all</a:t>
            </a:r>
            <a:r>
              <a:rPr lang="en-CA" sz="3000" dirty="0"/>
              <a:t>, </a:t>
            </a:r>
            <a:r>
              <a:rPr lang="en-CA" sz="3000" i="1" dirty="0"/>
              <a:t>and while I miss work, I find myself filled with dark thoughts – in other words, I miss having you nearby to </a:t>
            </a:r>
            <a:r>
              <a:rPr lang="en-CA" sz="3000" b="1" i="1" u="sng" dirty="0"/>
              <a:t>kindly keep me in check and prevent me from meandering</a:t>
            </a:r>
            <a:r>
              <a:rPr lang="en-CA" sz="3000" i="1" dirty="0"/>
              <a:t>”.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 algn="r">
              <a:buNone/>
            </a:pPr>
            <a:r>
              <a:rPr lang="en-CA" sz="2200" dirty="0"/>
              <a:t>Letter from Albert to Mileva 28 September 1899</a:t>
            </a:r>
            <a:endParaRPr lang="en-CA" sz="2200" i="1" dirty="0"/>
          </a:p>
          <a:p>
            <a:pPr marL="0" indent="0">
              <a:buNone/>
            </a:pPr>
            <a:endParaRPr lang="en-CA" sz="2800" i="1" dirty="0"/>
          </a:p>
          <a:p>
            <a:pPr marL="0" indent="0">
              <a:buNone/>
            </a:pPr>
            <a:endParaRPr lang="en-CA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0832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822655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Oral exam - 27 July 1900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639315"/>
            <a:ext cx="7740371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Their overall average (</a:t>
            </a:r>
            <a:r>
              <a:rPr lang="en-CA" sz="2400" b="1" u="sng" dirty="0"/>
              <a:t>written exams</a:t>
            </a:r>
            <a:r>
              <a:rPr lang="en-CA" sz="2400" dirty="0"/>
              <a:t>):</a:t>
            </a:r>
          </a:p>
          <a:p>
            <a:pPr lvl="1"/>
            <a:r>
              <a:rPr lang="en-CA" sz="2000" dirty="0"/>
              <a:t>Albert Einstein: 	4,74</a:t>
            </a:r>
          </a:p>
          <a:p>
            <a:pPr lvl="1"/>
            <a:r>
              <a:rPr lang="en-CA" sz="2000" dirty="0"/>
              <a:t>Mileva Marić:         4,75</a:t>
            </a:r>
          </a:p>
          <a:p>
            <a:r>
              <a:rPr lang="en-CA" sz="2400" b="1" u="sng" dirty="0"/>
              <a:t>Oral exam</a:t>
            </a:r>
            <a:r>
              <a:rPr lang="en-CA" sz="2400" dirty="0"/>
              <a:t>: Hermann Minkowski gave 11/12 to all except to Mileva who got 5/12</a:t>
            </a:r>
          </a:p>
          <a:p>
            <a:r>
              <a:rPr lang="en-CA" sz="2400" dirty="0"/>
              <a:t>Albert got his degree but Mileva did not</a:t>
            </a:r>
          </a:p>
          <a:p>
            <a:pPr marL="0" indent="0" algn="ctr">
              <a:buNone/>
            </a:pPr>
            <a:r>
              <a:rPr lang="en-CA" sz="2400" b="1" u="sng" dirty="0"/>
              <a:t>At ETH in the physics &amp; maths section:</a:t>
            </a:r>
          </a:p>
          <a:p>
            <a:r>
              <a:rPr lang="en-CA" sz="2400" dirty="0"/>
              <a:t>Elizabeth </a:t>
            </a:r>
            <a:r>
              <a:rPr lang="en-CA" sz="2400" dirty="0" err="1"/>
              <a:t>Stephansen</a:t>
            </a:r>
            <a:r>
              <a:rPr lang="en-CA" sz="2400" dirty="0"/>
              <a:t>, 1</a:t>
            </a:r>
            <a:r>
              <a:rPr lang="en-CA" sz="2400" baseline="30000" dirty="0"/>
              <a:t>st</a:t>
            </a:r>
            <a:r>
              <a:rPr lang="en-CA" sz="2400" dirty="0"/>
              <a:t> woman PhD in maths in 1902</a:t>
            </a:r>
          </a:p>
          <a:p>
            <a:r>
              <a:rPr lang="en-CA" sz="2400" dirty="0"/>
              <a:t>PhD success rate, 1917-1924:   96,0% </a:t>
            </a:r>
          </a:p>
          <a:p>
            <a:r>
              <a:rPr lang="en-CA" sz="2400" dirty="0"/>
              <a:t>% of women,        1917-1924:     2,7%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008692"/>
              </p:ext>
            </p:extLst>
          </p:nvPr>
        </p:nvGraphicFramePr>
        <p:xfrm>
          <a:off x="8696774" y="4181587"/>
          <a:ext cx="2735481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solidFill>
                            <a:srgbClr val="000000"/>
                          </a:solidFill>
                        </a:rPr>
                        <a:t>Overall grades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6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Louis Kollros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Marcel Grossman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Jakob Ehrat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5,14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Albert Einstein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4,91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900" dirty="0"/>
                        <a:t>Mileva Marić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/>
                        <a:t>4,00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Pauline Gagnon</a:t>
            </a:r>
          </a:p>
        </p:txBody>
      </p:sp>
      <p:pic>
        <p:nvPicPr>
          <p:cNvPr id="7" name="Picture 6" descr="mage resul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14" y="1639315"/>
            <a:ext cx="2133600" cy="23039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8813250" y="1639315"/>
            <a:ext cx="2857973" cy="23274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9E0C04-39F3-1F43-8648-87AF26C3B55F}"/>
              </a:ext>
            </a:extLst>
          </p:cNvPr>
          <p:cNvCxnSpPr/>
          <p:nvPr/>
        </p:nvCxnSpPr>
        <p:spPr>
          <a:xfrm>
            <a:off x="8826500" y="5729376"/>
            <a:ext cx="23893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B5E67F2-BCBC-6448-8FD6-E148E401EE94}"/>
              </a:ext>
            </a:extLst>
          </p:cNvPr>
          <p:cNvSpPr/>
          <p:nvPr/>
        </p:nvSpPr>
        <p:spPr>
          <a:xfrm>
            <a:off x="8656937" y="4053289"/>
            <a:ext cx="2857973" cy="244327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25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705" y="274639"/>
            <a:ext cx="9774395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Albert is without a job </a:t>
            </a:r>
            <a:br>
              <a:rPr lang="en-CA" dirty="0"/>
            </a:br>
            <a:r>
              <a:rPr lang="en-CA" dirty="0"/>
              <a:t>July 1900 - June 1902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705" y="1600202"/>
            <a:ext cx="9774395" cy="4525963"/>
          </a:xfrm>
        </p:spPr>
        <p:txBody>
          <a:bodyPr>
            <a:normAutofit/>
          </a:bodyPr>
          <a:lstStyle/>
          <a:p>
            <a:r>
              <a:rPr lang="en-CA" dirty="0"/>
              <a:t>The 3 other students get an academic position</a:t>
            </a:r>
          </a:p>
          <a:p>
            <a:r>
              <a:rPr lang="en-CA" dirty="0"/>
              <a:t>Albert sends applications all over Europe</a:t>
            </a:r>
          </a:p>
          <a:p>
            <a:pPr lvl="1"/>
            <a:r>
              <a:rPr lang="en-CA" dirty="0"/>
              <a:t>He suspects that Prof. Weber is blocking him</a:t>
            </a:r>
          </a:p>
          <a:p>
            <a:r>
              <a:rPr lang="en-CA" dirty="0"/>
              <a:t>Without a job, he refuses to marry Mileva</a:t>
            </a:r>
          </a:p>
          <a:p>
            <a:r>
              <a:rPr lang="en-CA" dirty="0"/>
              <a:t>They give private lessons to make ends meet and « </a:t>
            </a:r>
            <a:r>
              <a:rPr lang="en-CA" i="1" dirty="0"/>
              <a:t>continue to live and work as before</a:t>
            </a:r>
            <a:r>
              <a:rPr lang="en-CA" dirty="0"/>
              <a:t>. » </a:t>
            </a:r>
          </a:p>
          <a:p>
            <a:pPr marL="0" indent="0" algn="r">
              <a:buNone/>
            </a:pPr>
            <a:r>
              <a:rPr lang="en-CA" sz="2200" dirty="0"/>
              <a:t>Letter from Mileva to Helene </a:t>
            </a:r>
            <a:r>
              <a:rPr lang="en-CA" sz="2200" dirty="0">
                <a:solidFill>
                  <a:srgbClr val="000000"/>
                </a:solidFill>
                <a:ea typeface="Lucida Grande"/>
                <a:cs typeface="Lucida Grande"/>
              </a:rPr>
              <a:t>Savić</a:t>
            </a:r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99979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1" y="381841"/>
            <a:ext cx="10956131" cy="1323439"/>
          </a:xfrm>
        </p:spPr>
        <p:txBody>
          <a:bodyPr anchor="t">
            <a:normAutofit/>
          </a:bodyPr>
          <a:lstStyle/>
          <a:p>
            <a:r>
              <a:rPr lang="en-CA" sz="3200" dirty="0"/>
              <a:t>1900: Albert’s mother is</a:t>
            </a:r>
            <a:br>
              <a:rPr lang="en-CA" sz="3200" dirty="0"/>
            </a:br>
            <a:r>
              <a:rPr lang="en-CA" sz="3200" dirty="0"/>
              <a:t>opposed to their relationship</a:t>
            </a:r>
          </a:p>
        </p:txBody>
      </p:sp>
      <p:pic>
        <p:nvPicPr>
          <p:cNvPr id="5" name="Picture 4" descr="Pauline_Ein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112" y="3703743"/>
            <a:ext cx="1974888" cy="248506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544" y="2287829"/>
            <a:ext cx="6974284" cy="39009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She finds Mileva too old: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CA" sz="2400" i="1" dirty="0">
                <a:solidFill>
                  <a:schemeClr val="tx1">
                    <a:alpha val="80000"/>
                  </a:schemeClr>
                </a:solidFill>
              </a:rPr>
              <a:t>“By the time you’re 30, she’ll already be an old hag!”</a:t>
            </a:r>
          </a:p>
          <a:p>
            <a:pPr marL="0" indent="0" algn="r">
              <a:lnSpc>
                <a:spcPct val="90000"/>
              </a:lnSpc>
              <a:buNone/>
            </a:pPr>
            <a:r>
              <a:rPr lang="en-CA" sz="1800" dirty="0">
                <a:solidFill>
                  <a:schemeClr val="tx1">
                    <a:alpha val="80000"/>
                  </a:schemeClr>
                </a:solidFill>
              </a:rPr>
              <a:t>Letter from Albert to Mileva - 27 July 1900</a:t>
            </a:r>
            <a:r>
              <a:rPr lang="en-CA" sz="1800" i="1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« </a:t>
            </a:r>
            <a:r>
              <a:rPr lang="en-CA" sz="2400" i="1" dirty="0">
                <a:solidFill>
                  <a:schemeClr val="tx1">
                    <a:alpha val="80000"/>
                  </a:schemeClr>
                </a:solidFill>
              </a:rPr>
              <a:t>She cannot enter a respectable family</a:t>
            </a: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 »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Mileva is not Jewish, nor German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She has a limp and is too intellectual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Prejudice against Slavic people</a:t>
            </a:r>
          </a:p>
          <a:p>
            <a:pPr>
              <a:lnSpc>
                <a:spcPct val="90000"/>
              </a:lnSpc>
            </a:pPr>
            <a:r>
              <a:rPr lang="en-CA" sz="2400" dirty="0">
                <a:solidFill>
                  <a:schemeClr val="tx1">
                    <a:alpha val="80000"/>
                  </a:schemeClr>
                </a:solidFill>
              </a:rPr>
              <a:t>Albert’s father also requests that his son finds work before getting married</a:t>
            </a:r>
          </a:p>
          <a:p>
            <a:pPr>
              <a:lnSpc>
                <a:spcPct val="90000"/>
              </a:lnSpc>
            </a:pPr>
            <a:endParaRPr lang="en-CA" sz="15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418785" y="6025943"/>
            <a:ext cx="262294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900">
                <a:solidFill>
                  <a:schemeClr val="bg1">
                    <a:alpha val="60000"/>
                  </a:schemeClr>
                </a:solidFill>
              </a:rPr>
              <a:t>Pauline Gagnon</a:t>
            </a:r>
          </a:p>
        </p:txBody>
      </p:sp>
      <p:pic>
        <p:nvPicPr>
          <p:cNvPr id="4" name="Picture 3" descr="Pauline-Einstein-1858-1920.jpg">
            <a:extLst>
              <a:ext uri="{FF2B5EF4-FFF2-40B4-BE49-F238E27FC236}">
                <a16:creationId xmlns:a16="http://schemas.microsoft.com/office/drawing/2014/main" id="{6FC0B0C9-C3FA-6C69-A1F2-640B0FCC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" y="384312"/>
            <a:ext cx="3291775" cy="580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5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en-CA" sz="4000" dirty="0"/>
              <a:t>Albert confirms their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2993"/>
            <a:ext cx="10972800" cy="32969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</a:t>
            </a:r>
            <a:r>
              <a:rPr lang="en-CA" dirty="0">
                <a:solidFill>
                  <a:srgbClr val="000000"/>
                </a:solidFill>
              </a:rPr>
              <a:t> </a:t>
            </a:r>
            <a:r>
              <a:rPr lang="en-CA" sz="2800" i="1" dirty="0">
                <a:solidFill>
                  <a:srgbClr val="000000"/>
                </a:solidFill>
              </a:rPr>
              <a:t>I look forward to resume </a:t>
            </a:r>
            <a:r>
              <a:rPr lang="en-CA" sz="2800" b="1" i="1" u="sng" dirty="0">
                <a:solidFill>
                  <a:srgbClr val="000000"/>
                </a:solidFill>
              </a:rPr>
              <a:t>our new common work</a:t>
            </a:r>
            <a:r>
              <a:rPr lang="en-CA" sz="2800" i="1" dirty="0">
                <a:solidFill>
                  <a:srgbClr val="000000"/>
                </a:solidFill>
              </a:rPr>
              <a:t>. You must now continue with </a:t>
            </a:r>
            <a:r>
              <a:rPr lang="en-CA" sz="2800" b="1" i="1" u="sng" dirty="0">
                <a:solidFill>
                  <a:srgbClr val="000000"/>
                </a:solidFill>
              </a:rPr>
              <a:t>your research </a:t>
            </a:r>
            <a:r>
              <a:rPr lang="en-CA" sz="2800" i="1" dirty="0">
                <a:solidFill>
                  <a:srgbClr val="000000"/>
                </a:solidFill>
              </a:rPr>
              <a:t>– how proud I will be to have a doctor for my spouse when I’ll only be an ordinary man. »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 algn="r">
              <a:buNone/>
            </a:pPr>
            <a:r>
              <a:rPr lang="en-CA" sz="2000" dirty="0"/>
              <a:t>Letter from Albert to Mileva – mid-September 1900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946599"/>
            <a:ext cx="10972800" cy="142655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/>
              <a:t>Back to Zurich in October to complete their theses – </a:t>
            </a:r>
          </a:p>
          <a:p>
            <a:r>
              <a:rPr lang="en-CA" sz="3200" dirty="0"/>
              <a:t>they resume their common studies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16638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274639"/>
            <a:ext cx="11366500" cy="1143000"/>
          </a:xfrm>
        </p:spPr>
        <p:txBody>
          <a:bodyPr>
            <a:noAutofit/>
          </a:bodyPr>
          <a:lstStyle/>
          <a:p>
            <a:r>
              <a:rPr lang="en-CA" sz="3200" dirty="0"/>
              <a:t>First article on capillarity submitted </a:t>
            </a:r>
            <a:br>
              <a:rPr lang="en-CA" sz="3200" dirty="0"/>
            </a:br>
            <a:r>
              <a:rPr lang="en-CA" sz="3200" dirty="0"/>
              <a:t>on 13 December 1900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00202"/>
            <a:ext cx="11366500" cy="4525963"/>
          </a:xfrm>
        </p:spPr>
        <p:txBody>
          <a:bodyPr>
            <a:normAutofit/>
          </a:bodyPr>
          <a:lstStyle/>
          <a:p>
            <a:r>
              <a:rPr lang="en-US" i="1" dirty="0"/>
              <a:t>“…we’ll try </a:t>
            </a:r>
            <a:r>
              <a:rPr lang="en-US" b="1" i="1" u="sng" dirty="0"/>
              <a:t>togethe</a:t>
            </a:r>
            <a:r>
              <a:rPr lang="en-US" b="1" i="1" dirty="0"/>
              <a:t>r</a:t>
            </a:r>
            <a:r>
              <a:rPr lang="en-US" i="1" dirty="0"/>
              <a:t> to get some empirical data on this subject”</a:t>
            </a:r>
          </a:p>
          <a:p>
            <a:pPr marL="0" indent="0" algn="r">
              <a:buNone/>
            </a:pPr>
            <a:r>
              <a:rPr lang="en-CA" dirty="0"/>
              <a:t>                            </a:t>
            </a:r>
            <a:r>
              <a:rPr lang="en-CA" sz="2000" dirty="0"/>
              <a:t>Letter from Albert to Mileva – 3 October 1900</a:t>
            </a:r>
          </a:p>
          <a:p>
            <a:r>
              <a:rPr lang="en-CA" dirty="0"/>
              <a:t>“</a:t>
            </a:r>
            <a:r>
              <a:rPr lang="en-CA" b="1" i="1" u="sng" dirty="0"/>
              <a:t>W</a:t>
            </a:r>
            <a:r>
              <a:rPr lang="en-CA" b="1" i="1" dirty="0"/>
              <a:t>e</a:t>
            </a:r>
            <a:r>
              <a:rPr lang="en-CA" i="1" dirty="0"/>
              <a:t> also sent a copy to Boltzmann and we would like to know what he thinks of it; I hope he will write to </a:t>
            </a:r>
            <a:r>
              <a:rPr lang="en-CA" b="1" i="1" u="sng" dirty="0"/>
              <a:t>us</a:t>
            </a:r>
            <a:r>
              <a:rPr lang="en-CA" i="1" dirty="0"/>
              <a:t>.”</a:t>
            </a:r>
          </a:p>
          <a:p>
            <a:pPr marL="0" indent="0" algn="r">
              <a:buNone/>
            </a:pPr>
            <a:r>
              <a:rPr lang="en-CA" sz="2000" dirty="0"/>
              <a:t>Letter from Mileva to Helene Kaufler </a:t>
            </a:r>
            <a:r>
              <a:rPr lang="en-CA" sz="2000" dirty="0">
                <a:solidFill>
                  <a:srgbClr val="000000"/>
                </a:solidFill>
                <a:ea typeface="Lucida Grande"/>
                <a:cs typeface="Lucida Grande"/>
              </a:rPr>
              <a:t>Savić</a:t>
            </a:r>
            <a:r>
              <a:rPr lang="en-CA" sz="2000" dirty="0"/>
              <a:t> – 20 December 1900</a:t>
            </a:r>
          </a:p>
          <a:p>
            <a:pPr marL="0" indent="0" algn="r">
              <a:buNone/>
            </a:pPr>
            <a:endParaRPr lang="en-CA" sz="2000" dirty="0"/>
          </a:p>
          <a:p>
            <a:r>
              <a:rPr lang="en-CA" sz="2800" dirty="0"/>
              <a:t>Albert’s friend Michele </a:t>
            </a:r>
            <a:r>
              <a:rPr lang="en-CA" sz="2800" dirty="0" err="1"/>
              <a:t>Besso</a:t>
            </a:r>
            <a:r>
              <a:rPr lang="en-CA" sz="2800" i="1" dirty="0" err="1"/>
              <a:t>“visited</a:t>
            </a:r>
            <a:r>
              <a:rPr lang="en-CA" sz="2800" i="1" dirty="0"/>
              <a:t> his uncle Prof. Jung on my behalf, one of the most influent physicists in Italy, and gave him a copy of </a:t>
            </a:r>
            <a:r>
              <a:rPr lang="en-CA" sz="2800" b="1" i="1" u="sng" dirty="0"/>
              <a:t>our</a:t>
            </a:r>
            <a:r>
              <a:rPr lang="en-CA" sz="2800" i="1" dirty="0"/>
              <a:t> article.”											   </a:t>
            </a:r>
            <a:r>
              <a:rPr lang="en-CA" sz="2000" dirty="0"/>
              <a:t>Letter from Albert to Mileva – 4 April 1901</a:t>
            </a:r>
          </a:p>
          <a:p>
            <a:endParaRPr lang="en-CA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2153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6" y="274639"/>
            <a:ext cx="10548731" cy="1143000"/>
          </a:xfrm>
        </p:spPr>
        <p:txBody>
          <a:bodyPr>
            <a:normAutofit/>
          </a:bodyPr>
          <a:lstStyle/>
          <a:p>
            <a:r>
              <a:rPr lang="en-CA" sz="4000" dirty="0"/>
              <a:t>Why was this article signed by Albert alone?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626" y="1600202"/>
            <a:ext cx="10548731" cy="4525963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Did Mileva wish to help promote Albert’s career?</a:t>
            </a:r>
          </a:p>
          <a:p>
            <a:pPr lvl="1"/>
            <a:r>
              <a:rPr lang="en-CA" dirty="0"/>
              <a:t>Her own happiness depended on his success</a:t>
            </a:r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Mileva did not have a degree. She had no credibility.</a:t>
            </a:r>
          </a:p>
          <a:p>
            <a:endParaRPr lang="en-CA" dirty="0"/>
          </a:p>
          <a:p>
            <a:r>
              <a:rPr lang="en-CA" dirty="0"/>
              <a:t>Krstić thinks that, since so few women published articles in </a:t>
            </a:r>
            <a:r>
              <a:rPr lang="en-CA" i="1" dirty="0"/>
              <a:t>Annalen der Physik</a:t>
            </a:r>
            <a:r>
              <a:rPr lang="en-CA" dirty="0"/>
              <a:t>, if she had signed it, it could have cast a shadow on his credibility</a:t>
            </a:r>
          </a:p>
          <a:p>
            <a:pPr marL="0" indent="0" algn="r">
              <a:buNone/>
            </a:pPr>
            <a:r>
              <a:rPr lang="en-CA" sz="2000" b="1" dirty="0"/>
              <a:t>Dord Krstić: </a:t>
            </a:r>
            <a:r>
              <a:rPr lang="en-CA" sz="2000" i="1" dirty="0"/>
              <a:t>Mileva &amp; Albert Einstein: Their Love and Scientific Collaboration, </a:t>
            </a:r>
            <a:r>
              <a:rPr lang="en-CA" sz="2000" dirty="0"/>
              <a:t>Didakta, 2004</a:t>
            </a:r>
            <a:endParaRPr lang="en-CA" dirty="0"/>
          </a:p>
          <a:p>
            <a:endParaRPr lang="en-CA" dirty="0"/>
          </a:p>
          <a:p>
            <a:r>
              <a:rPr lang="en-CA" dirty="0"/>
              <a:t>Being raised in a very patriarchal family, she saw it as her duty to assist her husband</a:t>
            </a:r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For Mileva, they were one unique entity</a:t>
            </a:r>
          </a:p>
          <a:p>
            <a:pPr lvl="1"/>
            <a:r>
              <a:rPr lang="en-CA" dirty="0"/>
              <a:t>In reply to Conrad </a:t>
            </a:r>
            <a:r>
              <a:rPr lang="en-CA" dirty="0" err="1"/>
              <a:t>Habicht</a:t>
            </a:r>
            <a:r>
              <a:rPr lang="en-CA" dirty="0"/>
              <a:t>: « </a:t>
            </a:r>
            <a:r>
              <a:rPr lang="en-CA" b="1" i="1" dirty="0" err="1"/>
              <a:t>Warum</a:t>
            </a:r>
            <a:r>
              <a:rPr lang="en-CA" b="1" i="1" dirty="0"/>
              <a:t>? </a:t>
            </a:r>
            <a:r>
              <a:rPr lang="en-CA" b="1" i="1" dirty="0" err="1"/>
              <a:t>Wir</a:t>
            </a:r>
            <a:r>
              <a:rPr lang="en-CA" b="1" i="1" dirty="0"/>
              <a:t> </a:t>
            </a:r>
            <a:r>
              <a:rPr lang="en-CA" b="1" i="1" dirty="0" err="1"/>
              <a:t>beide</a:t>
            </a:r>
            <a:r>
              <a:rPr lang="en-CA" b="1" i="1" dirty="0"/>
              <a:t> </a:t>
            </a:r>
            <a:r>
              <a:rPr lang="en-CA" b="1" i="1" dirty="0" err="1"/>
              <a:t>sind</a:t>
            </a:r>
            <a:r>
              <a:rPr lang="en-CA" b="1" i="1" dirty="0"/>
              <a:t> </a:t>
            </a:r>
            <a:r>
              <a:rPr lang="en-CA" b="1" i="1" dirty="0" err="1"/>
              <a:t>nur</a:t>
            </a:r>
            <a:r>
              <a:rPr lang="en-CA" b="1" i="1" dirty="0"/>
              <a:t> ein Stein </a:t>
            </a:r>
            <a:r>
              <a:rPr lang="en-CA" dirty="0"/>
              <a:t>», </a:t>
            </a:r>
          </a:p>
          <a:p>
            <a:pPr marL="457200" lvl="1" indent="0">
              <a:buNone/>
            </a:pPr>
            <a:r>
              <a:rPr lang="en-CA" dirty="0"/>
              <a:t>(« Why? The two of us are just one stone », i.e. we are one unique entity).</a:t>
            </a:r>
            <a:endParaRPr lang="en-CA" i="1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196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B2AC6-483E-FF12-EDAD-A06E61C2D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5859" y="851675"/>
            <a:ext cx="5027830" cy="852097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5859" y="1990226"/>
            <a:ext cx="5027832" cy="3791948"/>
          </a:xfrm>
        </p:spPr>
        <p:txBody>
          <a:bodyPr anchor="t">
            <a:no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Examine their 20 year-long collaboration based on existing documents and testimonies</a:t>
            </a:r>
          </a:p>
          <a:p>
            <a:r>
              <a:rPr lang="en-CA" sz="2400" dirty="0">
                <a:solidFill>
                  <a:schemeClr val="bg1"/>
                </a:solidFill>
              </a:rPr>
              <a:t>Take into account the historical context and her personal circumstances</a:t>
            </a:r>
          </a:p>
          <a:p>
            <a:r>
              <a:rPr lang="en-CA" sz="2400" dirty="0">
                <a:solidFill>
                  <a:schemeClr val="bg1"/>
                </a:solidFill>
              </a:rPr>
              <a:t>The point is not to denigrate Albert Einstein, a flawed human being, but</a:t>
            </a:r>
            <a:r>
              <a:rPr lang="en-CA" sz="1800" dirty="0">
                <a:solidFill>
                  <a:schemeClr val="bg1"/>
                </a:solidFill>
              </a:rPr>
              <a:t> </a:t>
            </a:r>
            <a:r>
              <a:rPr lang="en-CA" sz="2400" b="1" dirty="0">
                <a:solidFill>
                  <a:schemeClr val="bg1"/>
                </a:solidFill>
              </a:rPr>
              <a:t>to pay justice to Mileva Marić</a:t>
            </a:r>
            <a:endParaRPr lang="en-CA" sz="20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ileva-âge-moy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r="25035" b="2"/>
          <a:stretch/>
        </p:blipFill>
        <p:spPr>
          <a:xfrm>
            <a:off x="1104164" y="573677"/>
            <a:ext cx="3827405" cy="571064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66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en-CA" sz="3200" dirty="0"/>
              <a:t>Proof of their collaboration from Albert Einstein’s own hand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March 1901: Albert returns to Milan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 </a:t>
            </a:r>
            <a:r>
              <a:rPr lang="en-CA" i="1" dirty="0"/>
              <a:t>How happy and proud I will be when </a:t>
            </a:r>
            <a:r>
              <a:rPr lang="en-CA" b="1" i="1" u="sng" dirty="0"/>
              <a:t>the two of us, together</a:t>
            </a:r>
            <a:r>
              <a:rPr lang="en-CA" i="1" dirty="0"/>
              <a:t> will have brought </a:t>
            </a:r>
            <a:r>
              <a:rPr lang="en-CA" b="1" i="1" u="sng" dirty="0"/>
              <a:t>our work on relative motion</a:t>
            </a:r>
            <a:r>
              <a:rPr lang="en-CA" i="1" dirty="0"/>
              <a:t> to a victorious conclusion! </a:t>
            </a:r>
            <a:r>
              <a:rPr lang="en-CA" dirty="0"/>
              <a:t>»</a:t>
            </a:r>
          </a:p>
          <a:p>
            <a:pPr marL="0" indent="0">
              <a:buNone/>
            </a:pPr>
            <a:endParaRPr lang="en-CA" dirty="0"/>
          </a:p>
          <a:p>
            <a:pPr marL="0" indent="0" algn="r">
              <a:buNone/>
            </a:pPr>
            <a:r>
              <a:rPr lang="en-CA" sz="2000" dirty="0"/>
              <a:t>Letter from Albert to Mileva – </a:t>
            </a:r>
            <a:r>
              <a:rPr lang="en-CA" sz="2000" b="1" u="sng" dirty="0"/>
              <a:t>27 March 1901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15595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4686912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4860054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B5C45-A9A8-E2AD-EF24-68FA894A7420}"/>
              </a:ext>
            </a:extLst>
          </p:cNvPr>
          <p:cNvSpPr/>
          <p:nvPr/>
        </p:nvSpPr>
        <p:spPr>
          <a:xfrm>
            <a:off x="-47223" y="-1946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598"/>
          <a:stretch/>
        </p:blipFill>
        <p:spPr>
          <a:xfrm>
            <a:off x="-864713" y="-1944"/>
            <a:ext cx="5258913" cy="6859945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877" y="456210"/>
            <a:ext cx="6256164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700" dirty="0">
                <a:solidFill>
                  <a:schemeClr val="bg1"/>
                </a:solidFill>
              </a:rPr>
              <a:t>Mileva’s destiny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850" y="2574957"/>
            <a:ext cx="6256164" cy="3181684"/>
          </a:xfrm>
        </p:spPr>
        <p:txBody>
          <a:bodyPr anchor="t">
            <a:norm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May 1901: love escapade in Lake Como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Mileva gets pregnant</a:t>
            </a:r>
          </a:p>
          <a:p>
            <a:endParaRPr lang="en-CA" sz="2400" b="1" dirty="0">
              <a:solidFill>
                <a:schemeClr val="bg1"/>
              </a:solidFill>
            </a:endParaRPr>
          </a:p>
          <a:p>
            <a:r>
              <a:rPr lang="en-CA" sz="2400" b="1" dirty="0">
                <a:solidFill>
                  <a:schemeClr val="bg1"/>
                </a:solidFill>
              </a:rPr>
              <a:t>Without a job, Albert refuses to marry her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27504" y="6199633"/>
            <a:ext cx="3296142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224E9-8DC5-7074-EA38-FE974FE2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95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32" y="274639"/>
            <a:ext cx="11435833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>Second chance at the oral </a:t>
            </a:r>
            <a:br>
              <a:rPr lang="en-CA" dirty="0"/>
            </a:br>
            <a:r>
              <a:rPr lang="en-CA" dirty="0"/>
              <a:t>exam Summer 1901</a:t>
            </a:r>
            <a:endParaRPr lang="en-CA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132" y="1600202"/>
            <a:ext cx="9982200" cy="4525963"/>
          </a:xfrm>
        </p:spPr>
        <p:txBody>
          <a:bodyPr>
            <a:normAutofit/>
          </a:bodyPr>
          <a:lstStyle/>
          <a:p>
            <a:r>
              <a:rPr lang="en-CA" dirty="0"/>
              <a:t>Prof. Weber fails her</a:t>
            </a:r>
          </a:p>
          <a:p>
            <a:pPr marL="0" indent="0">
              <a:buNone/>
            </a:pPr>
            <a:r>
              <a:rPr lang="en-CA" dirty="0"/>
              <a:t>       - Mileva must go back to Serbia </a:t>
            </a:r>
          </a:p>
          <a:p>
            <a:r>
              <a:rPr lang="en-CA" dirty="0"/>
              <a:t>Comes to Bern twice to try to </a:t>
            </a:r>
          </a:p>
          <a:p>
            <a:pPr marL="0" indent="0">
              <a:buNone/>
            </a:pPr>
            <a:r>
              <a:rPr lang="en-CA" dirty="0"/>
              <a:t>   convince Albert to marry her</a:t>
            </a:r>
          </a:p>
          <a:p>
            <a:r>
              <a:rPr lang="en-CA" dirty="0"/>
              <a:t>Gave birth to </a:t>
            </a:r>
            <a:r>
              <a:rPr lang="en-CA" dirty="0" err="1"/>
              <a:t>Lieserl</a:t>
            </a:r>
            <a:r>
              <a:rPr lang="en-CA" dirty="0"/>
              <a:t> in January 1902</a:t>
            </a:r>
          </a:p>
          <a:p>
            <a:pPr lvl="1"/>
            <a:r>
              <a:rPr lang="en-CA" dirty="0"/>
              <a:t>the child’s trace disappeared in 1903</a:t>
            </a:r>
          </a:p>
          <a:p>
            <a:r>
              <a:rPr lang="en-CA" dirty="0"/>
              <a:t>Mileva will suffer from chronic depression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B2D98-CE79-3003-53D7-8030961A62B0}"/>
              </a:ext>
            </a:extLst>
          </p:cNvPr>
          <p:cNvSpPr txBox="1"/>
          <p:nvPr/>
        </p:nvSpPr>
        <p:spPr>
          <a:xfrm>
            <a:off x="8366502" y="4231038"/>
            <a:ext cx="2812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Prof. F. H. </a:t>
            </a:r>
            <a:r>
              <a:rPr lang="en-CA" dirty="0" err="1">
                <a:solidFill>
                  <a:schemeClr val="bg1"/>
                </a:solidFill>
              </a:rPr>
              <a:t>Webe</a:t>
            </a:r>
            <a:endParaRPr lang="en-DE" dirty="0"/>
          </a:p>
        </p:txBody>
      </p:sp>
      <p:pic>
        <p:nvPicPr>
          <p:cNvPr id="8" name="Picture 7" descr="mage result">
            <a:extLst>
              <a:ext uri="{FF2B5EF4-FFF2-40B4-BE49-F238E27FC236}">
                <a16:creationId xmlns:a16="http://schemas.microsoft.com/office/drawing/2014/main" id="{9B39A68B-9768-3ACE-D43A-0EF712CCC3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8772" y="1600201"/>
            <a:ext cx="3934274" cy="452596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E37AFD-5EB4-3A47-A9FC-3AAAE96FE202}"/>
              </a:ext>
            </a:extLst>
          </p:cNvPr>
          <p:cNvSpPr txBox="1"/>
          <p:nvPr/>
        </p:nvSpPr>
        <p:spPr>
          <a:xfrm>
            <a:off x="8048489" y="6136122"/>
            <a:ext cx="3931476" cy="369332"/>
          </a:xfrm>
          <a:prstGeom prst="rect">
            <a:avLst/>
          </a:prstGeom>
          <a:solidFill>
            <a:srgbClr val="0C0C0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Prof. F. H. Weber</a:t>
            </a:r>
          </a:p>
        </p:txBody>
      </p:sp>
    </p:spTree>
    <p:extLst>
      <p:ext uri="{BB962C8B-B14F-4D97-AF65-F5344CB8AC3E}">
        <p14:creationId xmlns:p14="http://schemas.microsoft.com/office/powerpoint/2010/main" val="33691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CA" noProof="0" dirty="0"/>
              <a:t>First job in 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Albert mentions a post at the Patent Office in Bern, thanks to the intervention of his friend Marcel Grossmann’s father.</a:t>
            </a:r>
          </a:p>
          <a:p>
            <a:pPr marL="0" indent="0" algn="r">
              <a:buNone/>
            </a:pPr>
            <a:r>
              <a:rPr lang="en-CA" sz="2000" dirty="0">
                <a:solidFill>
                  <a:prstClr val="black"/>
                </a:solidFill>
              </a:rPr>
              <a:t>Letter from Albert to Mileva – 19 December 1901</a:t>
            </a:r>
          </a:p>
          <a:p>
            <a:pPr marL="0" indent="0" algn="r">
              <a:buNone/>
            </a:pPr>
            <a:endParaRPr lang="en-CA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CA" dirty="0"/>
              <a:t>« </a:t>
            </a:r>
            <a:r>
              <a:rPr lang="en-CA" i="1" dirty="0"/>
              <a:t>When you will be my little wife, </a:t>
            </a:r>
            <a:r>
              <a:rPr lang="en-CA" b="1" i="1" u="sng" dirty="0"/>
              <a:t>we shall resume diligently our scientific work</a:t>
            </a:r>
            <a:r>
              <a:rPr lang="en-CA" i="1" dirty="0"/>
              <a:t>, such as to not become Philistines.</a:t>
            </a:r>
            <a:r>
              <a:rPr lang="en-CA" dirty="0"/>
              <a:t> »</a:t>
            </a:r>
          </a:p>
          <a:p>
            <a:pPr marL="0" indent="0" algn="r">
              <a:buNone/>
            </a:pPr>
            <a:r>
              <a:rPr lang="en-CA" sz="2000" dirty="0"/>
              <a:t>Letter from Albert to Mileva – 28 December 1901</a:t>
            </a:r>
          </a:p>
          <a:p>
            <a:pPr marL="0" indent="0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Starts work in June 1902.</a:t>
            </a:r>
          </a:p>
          <a:p>
            <a:pPr marL="0" indent="0" algn="ctr">
              <a:buNone/>
            </a:pPr>
            <a:r>
              <a:rPr lang="en-CA" dirty="0"/>
              <a:t>No mention of marriage, no visit to </a:t>
            </a:r>
            <a:r>
              <a:rPr lang="en-CA" dirty="0" err="1"/>
              <a:t>Lieserl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591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9"/>
            <a:ext cx="3784599" cy="1143000"/>
          </a:xfrm>
        </p:spPr>
        <p:txBody>
          <a:bodyPr/>
          <a:lstStyle/>
          <a:p>
            <a:r>
              <a:rPr lang="en-CA" noProof="0" dirty="0"/>
              <a:t>Bern – 1902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CCDB2E-0B0C-B749-A509-406F5BA99EB3}"/>
              </a:ext>
            </a:extLst>
          </p:cNvPr>
          <p:cNvSpPr txBox="1">
            <a:spLocks/>
          </p:cNvSpPr>
          <p:nvPr/>
        </p:nvSpPr>
        <p:spPr>
          <a:xfrm>
            <a:off x="1954840" y="274637"/>
            <a:ext cx="8282317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Marriage on 6 January 1903</a:t>
            </a:r>
          </a:p>
        </p:txBody>
      </p:sp>
      <p:pic>
        <p:nvPicPr>
          <p:cNvPr id="6" name="Content Placeholder 3" descr="Wedding_1903.jpg">
            <a:extLst>
              <a:ext uri="{FF2B5EF4-FFF2-40B4-BE49-F238E27FC236}">
                <a16:creationId xmlns:a16="http://schemas.microsoft.com/office/drawing/2014/main" id="{AD0C93B7-E3CB-8449-9829-79AA311CA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" b="896"/>
          <a:stretch>
            <a:fillRect/>
          </a:stretch>
        </p:blipFill>
        <p:spPr>
          <a:xfrm>
            <a:off x="1954842" y="1517652"/>
            <a:ext cx="8282316" cy="47386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24790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7ECEE6-F1AF-52D4-6155-B501C0E48DD2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35" y="932688"/>
            <a:ext cx="5295931" cy="1773936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Married life in Bern</a:t>
            </a:r>
            <a:br>
              <a:rPr lang="en-CA" sz="3500" dirty="0">
                <a:solidFill>
                  <a:schemeClr val="bg1"/>
                </a:solidFill>
              </a:rPr>
            </a:br>
            <a:endParaRPr lang="en-CA" sz="35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8035" y="2898648"/>
            <a:ext cx="5295931" cy="3209544"/>
          </a:xfrm>
        </p:spPr>
        <p:txBody>
          <a:bodyPr anchor="t">
            <a:normAutofit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Albert works 8 hours a day, 6 days a week at the Patent Office</a:t>
            </a:r>
          </a:p>
          <a:p>
            <a:r>
              <a:rPr lang="en-CA" sz="2400" dirty="0">
                <a:solidFill>
                  <a:schemeClr val="bg1"/>
                </a:solidFill>
              </a:rPr>
              <a:t>Mileva assumes the domestic tasks</a:t>
            </a:r>
          </a:p>
          <a:p>
            <a:r>
              <a:rPr lang="en-CA" sz="2400" dirty="0">
                <a:solidFill>
                  <a:schemeClr val="bg1"/>
                </a:solidFill>
              </a:rPr>
              <a:t>They work together in the evenings, sometimes late in the night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aus_kramgass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04" y="1417320"/>
            <a:ext cx="4775767" cy="41310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7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2449"/>
            <a:ext cx="8244165" cy="1143000"/>
          </a:xfrm>
        </p:spPr>
        <p:txBody>
          <a:bodyPr>
            <a:normAutofit/>
          </a:bodyPr>
          <a:lstStyle/>
          <a:p>
            <a:r>
              <a:rPr lang="en-CA" sz="3600" dirty="0"/>
              <a:t>14 may 1904: birth of Hans-Albert</a:t>
            </a:r>
          </a:p>
        </p:txBody>
      </p:sp>
      <p:pic>
        <p:nvPicPr>
          <p:cNvPr id="9" name="Picture 8" descr="Mileva_Hans_Albert_19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1775"/>
            <a:ext cx="4430398" cy="4688252"/>
          </a:xfrm>
          <a:prstGeom prst="rect">
            <a:avLst/>
          </a:prstGeom>
        </p:spPr>
      </p:pic>
      <p:pic>
        <p:nvPicPr>
          <p:cNvPr id="10" name="Picture 9" descr="Mileva-Albert-HA-bébé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47" y="1521775"/>
            <a:ext cx="3646418" cy="46882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51574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7387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sz="4400" b="1" dirty="0"/>
              <a:t>1905</a:t>
            </a:r>
          </a:p>
          <a:p>
            <a:pPr marL="0" indent="0" algn="ctr">
              <a:buNone/>
            </a:pPr>
            <a:r>
              <a:rPr lang="en-CA" sz="4400" b="1" dirty="0"/>
              <a:t>The “miracle year”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552449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3796A-EC60-1323-8E7F-F5533365F70D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88" y="627469"/>
            <a:ext cx="5311369" cy="1216153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Publications in 1905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288" y="2008910"/>
            <a:ext cx="5311373" cy="4221621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Albert signed 5 articles in the </a:t>
            </a:r>
            <a:r>
              <a:rPr lang="en-CA" sz="2000" i="1" dirty="0">
                <a:solidFill>
                  <a:schemeClr val="bg1"/>
                </a:solidFill>
              </a:rPr>
              <a:t>Annalen der Physik </a:t>
            </a:r>
            <a:endParaRPr lang="en-CA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Photoelectric effect – Nobel Prize 1921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2 papers on Brownian motion and existence of molecules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Special relativity </a:t>
            </a:r>
          </a:p>
          <a:p>
            <a:pPr>
              <a:lnSpc>
                <a:spcPct val="90000"/>
              </a:lnSpc>
            </a:pPr>
            <a:r>
              <a:rPr lang="en-CA" sz="2000" dirty="0">
                <a:solidFill>
                  <a:schemeClr val="bg1"/>
                </a:solidFill>
              </a:rPr>
              <a:t>Equivalence mass and energy: </a:t>
            </a:r>
            <a:r>
              <a:rPr lang="en-CA" sz="2000" b="1" i="1" dirty="0">
                <a:solidFill>
                  <a:schemeClr val="bg1"/>
                </a:solidFill>
              </a:rPr>
              <a:t>E = mc</a:t>
            </a:r>
            <a:r>
              <a:rPr lang="en-CA" sz="2000" b="1" i="1" baseline="30000" dirty="0">
                <a:solidFill>
                  <a:schemeClr val="bg1"/>
                </a:solidFill>
              </a:rPr>
              <a:t>2</a:t>
            </a:r>
            <a:endParaRPr lang="en-CA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Also commented on 19 scientific papers in </a:t>
            </a:r>
            <a:r>
              <a:rPr lang="en-CA" sz="2000" i="1" dirty="0">
                <a:solidFill>
                  <a:schemeClr val="bg1"/>
                </a:solidFill>
              </a:rPr>
              <a:t>Annalen der Physik</a:t>
            </a:r>
          </a:p>
          <a:p>
            <a:pPr>
              <a:lnSpc>
                <a:spcPct val="90000"/>
              </a:lnSpc>
            </a:pPr>
            <a:endParaRPr lang="en-CA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CA" sz="2000" dirty="0">
                <a:solidFill>
                  <a:schemeClr val="bg1"/>
                </a:solidFill>
              </a:rPr>
              <a:t>Submitted his doctoral thesis in April on the dimensions of molecules. Received his doctorate degree in July.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lose - up of a document&#10;&#10;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4" y="579189"/>
            <a:ext cx="3786534" cy="56380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27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Birth of Special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rgbClr val="000000"/>
                </a:solidFill>
              </a:rPr>
              <a:t>Three years before his death, Albert Einstein told R. S. Shankland that his work on relativity « </a:t>
            </a:r>
            <a:r>
              <a:rPr lang="en-CA" sz="2800" b="1" i="1" dirty="0">
                <a:solidFill>
                  <a:srgbClr val="000000"/>
                </a:solidFill>
              </a:rPr>
              <a:t>had been with him for more than 7 years</a:t>
            </a:r>
            <a:r>
              <a:rPr lang="en-CA" sz="2800" i="1" dirty="0">
                <a:solidFill>
                  <a:srgbClr val="000000"/>
                </a:solidFill>
              </a:rPr>
              <a:t> </a:t>
            </a:r>
            <a:r>
              <a:rPr lang="en-CA" sz="2800" dirty="0">
                <a:solidFill>
                  <a:srgbClr val="000000"/>
                </a:solidFill>
              </a:rPr>
              <a:t>», and the photoelectric effect, 5 years.</a:t>
            </a:r>
          </a:p>
          <a:p>
            <a:pPr marL="0" indent="0" algn="r">
              <a:buNone/>
            </a:pPr>
            <a:r>
              <a:rPr lang="en-CA" sz="2000" dirty="0">
                <a:solidFill>
                  <a:srgbClr val="000000"/>
                </a:solidFill>
              </a:rPr>
              <a:t>Shankland, </a:t>
            </a:r>
            <a:r>
              <a:rPr lang="en-CA" sz="2000" i="1" dirty="0">
                <a:solidFill>
                  <a:srgbClr val="000000"/>
                </a:solidFill>
              </a:rPr>
              <a:t>Conversations with Albert Einstein</a:t>
            </a:r>
            <a:r>
              <a:rPr lang="en-CA" sz="2000" dirty="0">
                <a:solidFill>
                  <a:srgbClr val="000000"/>
                </a:solidFill>
              </a:rPr>
              <a:t>, Am. J. Phys. 31, 47 (1963)</a:t>
            </a:r>
            <a:endParaRPr lang="en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CA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000000"/>
                </a:solidFill>
              </a:rPr>
              <a:t>His thinking about relativity dates back to 1898, when he and Mileva spent all their time discussing and studying together</a:t>
            </a:r>
          </a:p>
          <a:p>
            <a:pPr marL="0" indent="0">
              <a:buNone/>
            </a:pPr>
            <a:endParaRPr lang="en-CA" sz="28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82922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342108"/>
            <a:ext cx="6291392" cy="1143000"/>
          </a:xfrm>
        </p:spPr>
        <p:txBody>
          <a:bodyPr/>
          <a:lstStyle/>
          <a:p>
            <a:r>
              <a:rPr lang="en-CA" dirty="0"/>
              <a:t>Mileva’s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1600202"/>
            <a:ext cx="6291392" cy="4525963"/>
          </a:xfrm>
        </p:spPr>
        <p:txBody>
          <a:bodyPr>
            <a:normAutofit/>
          </a:bodyPr>
          <a:lstStyle/>
          <a:p>
            <a:r>
              <a:rPr lang="en-CA" sz="2800" b="1" dirty="0"/>
              <a:t>1875</a:t>
            </a:r>
            <a:r>
              <a:rPr lang="en-CA" sz="2800" dirty="0"/>
              <a:t>: Born in Titel (now in Serbia)</a:t>
            </a:r>
          </a:p>
          <a:p>
            <a:r>
              <a:rPr lang="en-CA" sz="2800" dirty="0"/>
              <a:t>Attended high school the last year girls were accepted</a:t>
            </a:r>
          </a:p>
          <a:p>
            <a:r>
              <a:rPr lang="en-CA" sz="2800" b="1" dirty="0"/>
              <a:t>1892</a:t>
            </a:r>
            <a:r>
              <a:rPr lang="en-CA" sz="2800" dirty="0"/>
              <a:t>: Special authorization to attend physics lectures in Zagreb</a:t>
            </a:r>
          </a:p>
          <a:p>
            <a:r>
              <a:rPr lang="en-CA" sz="2800" b="1" dirty="0"/>
              <a:t>1894</a:t>
            </a:r>
            <a:r>
              <a:rPr lang="en-CA" sz="2800" dirty="0"/>
              <a:t>: Completed her high school degree in Zurich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pic>
        <p:nvPicPr>
          <p:cNvPr id="6" name="Content Placeholder 3" descr="Milos-Zorka-Mileva-18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629" y="1611367"/>
            <a:ext cx="3614615" cy="41041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7269292" y="5712764"/>
            <a:ext cx="3757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Miloš (9), Zorka (11) and </a:t>
            </a:r>
            <a:br>
              <a:rPr lang="en-CA" b="1" dirty="0">
                <a:solidFill>
                  <a:schemeClr val="bg1"/>
                </a:solidFill>
              </a:rPr>
            </a:br>
            <a:r>
              <a:rPr lang="en-CA" b="1" dirty="0">
                <a:solidFill>
                  <a:schemeClr val="bg1"/>
                </a:solidFill>
              </a:rPr>
              <a:t>Mileva (19) in 1894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8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301" y="325370"/>
            <a:ext cx="3276451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300" dirty="0"/>
              <a:t>Peter Michelmore, Einstein’s biographer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  <a:gd name="csX0" fmla="*/ 0 w 2606040"/>
              <a:gd name="csY0" fmla="*/ 0 h 18288"/>
              <a:gd name="csX1" fmla="*/ 599389 w 2606040"/>
              <a:gd name="csY1" fmla="*/ 0 h 18288"/>
              <a:gd name="csX2" fmla="*/ 1303020 w 2606040"/>
              <a:gd name="csY2" fmla="*/ 0 h 18288"/>
              <a:gd name="csX3" fmla="*/ 1876349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80590 w 2606040"/>
              <a:gd name="csY6" fmla="*/ 18288 h 18288"/>
              <a:gd name="csX7" fmla="*/ 1276960 w 2606040"/>
              <a:gd name="csY7" fmla="*/ 18288 h 18288"/>
              <a:gd name="csX8" fmla="*/ 65151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301" y="2872899"/>
            <a:ext cx="3276451" cy="33206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2400" dirty="0"/>
              <a:t>Michelmore wrote that after having worked five weeks to complete the article containing the basis of special relativity, Albert</a:t>
            </a:r>
          </a:p>
          <a:p>
            <a:pPr marL="0" indent="0" algn="ctr">
              <a:buNone/>
            </a:pPr>
            <a:r>
              <a:rPr lang="en-CA" sz="2400" dirty="0"/>
              <a:t> </a:t>
            </a:r>
            <a:r>
              <a:rPr lang="en-CA" sz="2400" i="1" dirty="0"/>
              <a:t>« </a:t>
            </a:r>
            <a:r>
              <a:rPr lang="en-CA" sz="2400" b="1" i="1" dirty="0"/>
              <a:t>spent two weeks in bed while Mileva read the article over and over before posting it </a:t>
            </a:r>
            <a:r>
              <a:rPr lang="en-CA" sz="2400" i="1" dirty="0"/>
              <a:t>».</a:t>
            </a:r>
          </a:p>
          <a:p>
            <a:pPr marL="0" indent="0">
              <a:buNone/>
            </a:pPr>
            <a:endParaRPr lang="en-CA" sz="1900" i="1" dirty="0"/>
          </a:p>
          <a:p>
            <a:endParaRPr lang="en-CA" sz="1900" dirty="0"/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8957F84-759F-EA45-4ABD-FB0B8D08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4" r="1014"/>
          <a:stretch/>
        </p:blipFill>
        <p:spPr>
          <a:xfrm>
            <a:off x="5507777" y="662617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9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iSad-1900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943838"/>
            <a:ext cx="4381626" cy="2453711"/>
          </a:xfrm>
          <a:prstGeom prst="rect">
            <a:avLst/>
          </a:prstGeom>
        </p:spPr>
      </p:pic>
      <p:pic>
        <p:nvPicPr>
          <p:cNvPr id="5" name="Picture 4" descr="NoviSad-1900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29" y="2936194"/>
            <a:ext cx="4434872" cy="246135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3999" y="1"/>
            <a:ext cx="9022601" cy="2703443"/>
          </a:xfrm>
        </p:spPr>
        <p:txBody>
          <a:bodyPr>
            <a:noAutofit/>
          </a:bodyPr>
          <a:lstStyle/>
          <a:p>
            <a:br>
              <a:rPr lang="en-CA" sz="3600" dirty="0"/>
            </a:br>
            <a:r>
              <a:rPr lang="en-CA" sz="3600" dirty="0"/>
              <a:t>Visits to Novi Sad in </a:t>
            </a:r>
            <a:br>
              <a:rPr lang="en-CA" sz="3600" dirty="0"/>
            </a:br>
            <a:r>
              <a:rPr lang="en-CA" sz="3600" dirty="0"/>
              <a:t>1905,1907 and 1913</a:t>
            </a:r>
            <a:br>
              <a:rPr lang="en-CA" sz="3600" dirty="0"/>
            </a:br>
            <a:br>
              <a:rPr lang="en-CA" sz="3600" dirty="0"/>
            </a:br>
            <a:r>
              <a:rPr lang="en-CA" sz="3600" dirty="0"/>
              <a:t>Interacted with many people</a:t>
            </a:r>
            <a:br>
              <a:rPr lang="en-CA" sz="3600" dirty="0"/>
            </a:br>
            <a:br>
              <a:rPr lang="en-CA" sz="3600" dirty="0"/>
            </a:br>
            <a:endParaRPr lang="en-CA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06567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rstic-HansAlbert-19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78" y="1558563"/>
            <a:ext cx="5890122" cy="4384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11087100" cy="1143000"/>
          </a:xfrm>
        </p:spPr>
        <p:txBody>
          <a:bodyPr>
            <a:noAutofit/>
          </a:bodyPr>
          <a:lstStyle/>
          <a:p>
            <a:r>
              <a:rPr lang="en-CA" sz="3200" dirty="0"/>
              <a:t>Dord Krstić collected testimonies </a:t>
            </a:r>
            <a:br>
              <a:rPr lang="en-CA" sz="3200" dirty="0"/>
            </a:br>
            <a:r>
              <a:rPr lang="en-CA" sz="3200" dirty="0"/>
              <a:t>in Serbia for 50 years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4762499" cy="42128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>
                <a:solidFill>
                  <a:srgbClr val="000000"/>
                </a:solidFill>
              </a:rPr>
              <a:t>Hans-Albert</a:t>
            </a:r>
            <a:r>
              <a:rPr lang="en-CA" i="1" dirty="0">
                <a:solidFill>
                  <a:srgbClr val="000000"/>
                </a:solidFill>
              </a:rPr>
              <a:t> </a:t>
            </a:r>
            <a:r>
              <a:rPr lang="en-GB" i="1" dirty="0"/>
              <a:t>“told me that this scientific collaboration continued into their marriage and that he remembered seeing his parents work together in the evenings at the same table.”</a:t>
            </a:r>
            <a:endParaRPr lang="en-CA" i="1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92278" y="5813064"/>
            <a:ext cx="58901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</a:rPr>
              <a:t>Dord Krstić with Hans-Albert Einstein in 1971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9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AFE83-17A3-5CEB-360B-A4D0664AC3BF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4" y="932688"/>
            <a:ext cx="5417562" cy="1378712"/>
          </a:xfrm>
        </p:spPr>
        <p:txBody>
          <a:bodyPr anchor="b">
            <a:norm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Miloš</a:t>
            </a:r>
            <a:r>
              <a:rPr lang="en-CA" sz="3500" dirty="0">
                <a:solidFill>
                  <a:schemeClr val="bg1"/>
                </a:solidFill>
              </a:rPr>
              <a:t>’ visits </a:t>
            </a:r>
            <a:br>
              <a:rPr lang="en-CA" sz="3500" dirty="0">
                <a:solidFill>
                  <a:schemeClr val="bg1"/>
                </a:solidFill>
              </a:rPr>
            </a:br>
            <a:r>
              <a:rPr lang="en-CA" sz="3500" dirty="0">
                <a:solidFill>
                  <a:schemeClr val="bg1"/>
                </a:solidFill>
              </a:rPr>
              <a:t>in 1904-1905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6404" y="2667000"/>
            <a:ext cx="5430937" cy="34411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Dord Krstić writes: </a:t>
            </a:r>
          </a:p>
          <a:p>
            <a:pPr marL="0" indent="0">
              <a:buNone/>
            </a:pPr>
            <a:r>
              <a:rPr lang="en-CA" i="1" dirty="0">
                <a:solidFill>
                  <a:schemeClr val="bg1"/>
                </a:solidFill>
              </a:rPr>
              <a:t>Miloš Marić, who stayed with the Einstein family, had a chance to see close up exactly how Mileva and Albert lived and worked together.</a:t>
            </a:r>
          </a:p>
          <a:p>
            <a:pPr marL="0" indent="0">
              <a:buNone/>
            </a:pPr>
            <a:endParaRPr lang="en-CA" sz="1700" dirty="0"/>
          </a:p>
          <a:p>
            <a:pPr marL="0" indent="0"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os-Maric-bébé-1904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05" y="932688"/>
            <a:ext cx="3928277" cy="517550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0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B78E6-13EE-B9A0-5BFC-8EA72F83048E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5" y="542544"/>
            <a:ext cx="5312668" cy="1353312"/>
          </a:xfrm>
        </p:spPr>
        <p:txBody>
          <a:bodyPr anchor="b">
            <a:normAutofit/>
          </a:bodyPr>
          <a:lstStyle/>
          <a:p>
            <a:r>
              <a:rPr lang="en-CA" sz="3500" b="1" dirty="0">
                <a:solidFill>
                  <a:schemeClr val="bg1"/>
                </a:solidFill>
              </a:rPr>
              <a:t>Reports from </a:t>
            </a:r>
            <a:br>
              <a:rPr lang="en-CA" sz="3500" b="1" dirty="0">
                <a:solidFill>
                  <a:schemeClr val="bg1"/>
                </a:solidFill>
              </a:rPr>
            </a:br>
            <a:r>
              <a:rPr lang="en-CA" sz="3500" b="1" dirty="0">
                <a:solidFill>
                  <a:schemeClr val="bg1"/>
                </a:solidFill>
              </a:rPr>
              <a:t>Miloš Marić Jr.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7996" y="2084832"/>
            <a:ext cx="5312654" cy="402336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600" i="1" dirty="0">
                <a:solidFill>
                  <a:schemeClr val="bg1"/>
                </a:solidFill>
              </a:rPr>
              <a:t>« He</a:t>
            </a:r>
            <a:r>
              <a:rPr lang="en-CA" sz="2600" dirty="0">
                <a:solidFill>
                  <a:schemeClr val="bg1"/>
                </a:solidFill>
              </a:rPr>
              <a:t> (Miloš) </a:t>
            </a:r>
            <a:r>
              <a:rPr lang="en-CA" sz="2600" i="1" dirty="0">
                <a:solidFill>
                  <a:schemeClr val="bg1"/>
                </a:solidFill>
              </a:rPr>
              <a:t>described how during the evenings and at night, when silence fell upon the town, the young married couple would sit together at the table and at the light of a kerosene lantern, they would work together on physics problems. Miloš Jr. spoke of how they calculated, wrote, read and debated.</a:t>
            </a:r>
            <a:r>
              <a:rPr lang="en-CA" sz="2600" dirty="0">
                <a:solidFill>
                  <a:schemeClr val="bg1"/>
                </a:solidFill>
              </a:rPr>
              <a:t>  </a:t>
            </a:r>
            <a:r>
              <a:rPr lang="en-CA" sz="1900" dirty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90000"/>
              </a:lnSpc>
              <a:buNone/>
            </a:pPr>
            <a:endParaRPr lang="en-CA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Miloš was known for his integrity </a:t>
            </a: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Stuck to facts instead of his own opinions</a:t>
            </a:r>
          </a:p>
          <a:p>
            <a:pPr marL="0" indent="0">
              <a:lnSpc>
                <a:spcPct val="90000"/>
              </a:lnSpc>
              <a:buNone/>
            </a:pPr>
            <a:endParaRPr lang="en-CA" sz="19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CA" sz="1900" dirty="0">
                <a:solidFill>
                  <a:schemeClr val="bg1"/>
                </a:solidFill>
              </a:rPr>
              <a:t>Dord Krstić heard this directly from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bg1"/>
                </a:solidFill>
              </a:rPr>
              <a:t>Sidonija Gajin in May 1955, then from </a:t>
            </a:r>
          </a:p>
          <a:p>
            <a:pPr lvl="1">
              <a:lnSpc>
                <a:spcPct val="90000"/>
              </a:lnSpc>
            </a:pPr>
            <a:r>
              <a:rPr lang="en-CA" sz="1500" dirty="0">
                <a:solidFill>
                  <a:schemeClr val="bg1"/>
                </a:solidFill>
              </a:rPr>
              <a:t>Sofija Galić Golubović in 1961.</a:t>
            </a:r>
          </a:p>
          <a:p>
            <a:pPr lvl="1">
              <a:lnSpc>
                <a:spcPct val="90000"/>
              </a:lnSpc>
            </a:pPr>
            <a:endParaRPr lang="en-CA" sz="1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1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os_Maric_1885_1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16" y="1118980"/>
            <a:ext cx="3769143" cy="498921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5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01028"/>
            <a:ext cx="11112500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Other testimonies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900" y="1337039"/>
            <a:ext cx="11112500" cy="4692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i="1" dirty="0"/>
              <a:t>« Before our departure, </a:t>
            </a:r>
            <a:r>
              <a:rPr lang="en-CA" sz="2800" b="1" i="1" u="sng" dirty="0"/>
              <a:t>we</a:t>
            </a:r>
            <a:r>
              <a:rPr lang="en-CA" sz="2800" i="1" dirty="0"/>
              <a:t> finished an important scientific work which will make my husband known around the world.»</a:t>
            </a:r>
          </a:p>
          <a:p>
            <a:pPr marL="0" indent="0" algn="r">
              <a:buNone/>
            </a:pPr>
            <a:r>
              <a:rPr lang="en-CA" sz="2000" dirty="0"/>
              <a:t>Mileva to her father during their visit to Novi Sad in 1905</a:t>
            </a:r>
          </a:p>
          <a:p>
            <a:pPr marL="0" indent="0">
              <a:buNone/>
            </a:pPr>
            <a:endParaRPr lang="en-CA" sz="2000" dirty="0"/>
          </a:p>
          <a:p>
            <a:pPr marL="0" indent="0">
              <a:buNone/>
            </a:pPr>
            <a:r>
              <a:rPr lang="en-CA" sz="2400" dirty="0"/>
              <a:t>Dord Krstić heard this in 1961 from Mileva’s cousin, Sofija Galić Golubović. She was present when Mileva told this to her father.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 err="1"/>
              <a:t>Simonija</a:t>
            </a:r>
            <a:r>
              <a:rPr lang="en-CA" sz="2400" dirty="0"/>
              <a:t> Gajin (1955) and Zarko Marić (1961)</a:t>
            </a:r>
          </a:p>
          <a:p>
            <a:pPr marL="0" indent="0">
              <a:buNone/>
            </a:pPr>
            <a:r>
              <a:rPr lang="en-CA" sz="2400" dirty="0"/>
              <a:t>reported the same to Krstić.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CA" sz="2400" dirty="0"/>
              <a:t>They had both heard it from Mileva’s father.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5367" y="6132871"/>
            <a:ext cx="421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front: Mileva, Hans-Albert and Zorka</a:t>
            </a:r>
          </a:p>
          <a:p>
            <a:pPr algn="ctr"/>
            <a:r>
              <a:rPr lang="en-CA" dirty="0">
                <a:solidFill>
                  <a:schemeClr val="bg1"/>
                </a:solidFill>
              </a:rPr>
              <a:t>rear: brother Miloš and Sofija Galić in 1907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395" y="3449753"/>
            <a:ext cx="3468666" cy="26970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982402" y="3376705"/>
            <a:ext cx="2999798" cy="1132525"/>
            <a:chOff x="5458395" y="3313203"/>
            <a:chExt cx="2999798" cy="1132525"/>
          </a:xfrm>
        </p:grpSpPr>
        <p:sp>
          <p:nvSpPr>
            <p:cNvPr id="8" name="Oval 7"/>
            <p:cNvSpPr/>
            <p:nvPr/>
          </p:nvSpPr>
          <p:spPr>
            <a:xfrm>
              <a:off x="6927874" y="3702003"/>
              <a:ext cx="840011" cy="74372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0" name="Straight Connector 9"/>
            <p:cNvCxnSpPr>
              <a:cxnSpLocks/>
            </p:cNvCxnSpPr>
            <p:nvPr/>
          </p:nvCxnSpPr>
          <p:spPr>
            <a:xfrm>
              <a:off x="5458395" y="3313203"/>
              <a:ext cx="2999798" cy="52295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320570" y="3313203"/>
              <a:ext cx="0" cy="388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747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74639"/>
            <a:ext cx="10427959" cy="1143000"/>
          </a:xfrm>
        </p:spPr>
        <p:txBody>
          <a:bodyPr>
            <a:noAutofit/>
          </a:bodyPr>
          <a:lstStyle/>
          <a:p>
            <a:r>
              <a:rPr lang="en-CA" sz="2800" dirty="0"/>
              <a:t>Zarko Marić lived in Villa Kula during </a:t>
            </a:r>
            <a:br>
              <a:rPr lang="en-CA" sz="2800" dirty="0"/>
            </a:br>
            <a:r>
              <a:rPr lang="en-CA" sz="2800" dirty="0"/>
              <a:t>both visits in 1905 and 1907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600206"/>
            <a:ext cx="7017569" cy="4406807"/>
          </a:xfrm>
        </p:spPr>
        <p:txBody>
          <a:bodyPr>
            <a:normAutofit/>
          </a:bodyPr>
          <a:lstStyle/>
          <a:p>
            <a:endParaRPr lang="en-CA" sz="2400" dirty="0"/>
          </a:p>
          <a:p>
            <a:r>
              <a:rPr lang="en-CA" sz="2800" dirty="0"/>
              <a:t>Mileva calculated, wrote and debated with Albert sitting in the shade</a:t>
            </a:r>
          </a:p>
          <a:p>
            <a:pPr marL="0" indent="0">
              <a:buNone/>
            </a:pPr>
            <a:endParaRPr lang="en-CA" sz="2800" dirty="0"/>
          </a:p>
          <a:p>
            <a:r>
              <a:rPr lang="en-CA" sz="2800" dirty="0"/>
              <a:t>Harmony and mutual respect was visible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968" y="1600206"/>
            <a:ext cx="3150091" cy="4406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9640" y="6007013"/>
            <a:ext cx="3798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</a:rPr>
              <a:t>Zarko Mari</a:t>
            </a:r>
            <a:r>
              <a:rPr lang="fr-CA" sz="1400" b="1" dirty="0" err="1">
                <a:solidFill>
                  <a:schemeClr val="bg1"/>
                </a:solidFill>
              </a:rPr>
              <a:t>ć</a:t>
            </a:r>
            <a:r>
              <a:rPr lang="fr-FR" sz="1400" b="1" dirty="0">
                <a:solidFill>
                  <a:schemeClr val="bg1"/>
                </a:solidFill>
              </a:rPr>
              <a:t> and daughter Djurdjinka in 1961 </a:t>
            </a:r>
          </a:p>
        </p:txBody>
      </p:sp>
      <p:pic>
        <p:nvPicPr>
          <p:cNvPr id="6" name="Picture 5" descr="maison-Ka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07" y="3945649"/>
            <a:ext cx="4210772" cy="2389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8907" y="6327592"/>
            <a:ext cx="4210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Villa Kula (the tower) in Ka</a:t>
            </a:r>
            <a:r>
              <a:rPr lang="fr-CA" sz="1600" b="1" dirty="0">
                <a:solidFill>
                  <a:schemeClr val="bg1"/>
                </a:solidFill>
              </a:rPr>
              <a:t>ć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94240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fr-FR" sz="4700"/>
              <a:t>Other testimony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  <a:gd name="csX0" fmla="*/ 0 w 2606040"/>
              <a:gd name="csY0" fmla="*/ 0 h 18288"/>
              <a:gd name="csX1" fmla="*/ 599389 w 2606040"/>
              <a:gd name="csY1" fmla="*/ 0 h 18288"/>
              <a:gd name="csX2" fmla="*/ 1303020 w 2606040"/>
              <a:gd name="csY2" fmla="*/ 0 h 18288"/>
              <a:gd name="csX3" fmla="*/ 1876349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80590 w 2606040"/>
              <a:gd name="csY6" fmla="*/ 18288 h 18288"/>
              <a:gd name="csX7" fmla="*/ 1276960 w 2606040"/>
              <a:gd name="csY7" fmla="*/ 18288 h 18288"/>
              <a:gd name="csX8" fmla="*/ 65151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2400" dirty="0"/>
              <a:t>According to Mr. Tapavica, the mayor of Novi Sad, Albert Einstein said:</a:t>
            </a:r>
          </a:p>
          <a:p>
            <a:pPr marL="0" indent="0">
              <a:lnSpc>
                <a:spcPct val="90000"/>
              </a:lnSpc>
              <a:buNone/>
            </a:pPr>
            <a:endParaRPr lang="en-CA" sz="240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en-CA" sz="2400" dirty="0"/>
              <a:t>« </a:t>
            </a:r>
            <a:r>
              <a:rPr lang="en-CA" sz="2400" b="1" i="1" dirty="0"/>
              <a:t>I need my wife. She solves all my mathematical problems for me. </a:t>
            </a:r>
            <a:r>
              <a:rPr lang="en-CA" sz="2400" dirty="0"/>
              <a:t>»</a:t>
            </a:r>
          </a:p>
          <a:p>
            <a:pPr marL="0" indent="0">
              <a:lnSpc>
                <a:spcPct val="90000"/>
              </a:lnSpc>
              <a:buNone/>
            </a:pPr>
            <a:endParaRPr lang="en-GB" sz="1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lnSpc>
                <a:spcPct val="90000"/>
              </a:lnSpc>
              <a:buNone/>
            </a:pPr>
            <a:r>
              <a:rPr lang="en-GB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Quoted by </a:t>
            </a:r>
            <a:r>
              <a:rPr lang="en-GB" sz="1900" dirty="0" err="1">
                <a:latin typeface="Arial" panose="020B0604020202020204" pitchFamily="34" charset="0"/>
                <a:ea typeface="Times New Roman" panose="02020603050405020304" pitchFamily="18" charset="0"/>
              </a:rPr>
              <a:t>Živko</a:t>
            </a:r>
            <a:r>
              <a:rPr lang="en-GB" sz="19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Markovi</a:t>
            </a:r>
            <a:r>
              <a:rPr lang="en-GB" sz="1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ć</a:t>
            </a:r>
            <a:r>
              <a:rPr lang="en-GB" sz="1900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1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Desanka </a:t>
            </a:r>
            <a:r>
              <a:rPr lang="en-US" sz="1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Djurić-Trbuhović</a:t>
            </a:r>
            <a:endParaRPr lang="en-CA" sz="1900" dirty="0"/>
          </a:p>
        </p:txBody>
      </p:sp>
      <p:pic>
        <p:nvPicPr>
          <p:cNvPr id="6" name="Picture 5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0FE240DD-CC95-EFC9-E201-A3E12788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7" r="22507" b="1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55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Autofit/>
          </a:bodyPr>
          <a:lstStyle/>
          <a:p>
            <a:r>
              <a:rPr lang="fr-FR" sz="3600" dirty="0"/>
              <a:t>Albert relies on Mileva’s </a:t>
            </a:r>
            <a:br>
              <a:rPr lang="fr-FR" sz="3600" dirty="0"/>
            </a:br>
            <a:r>
              <a:rPr lang="fr-FR" sz="3600" dirty="0"/>
              <a:t>help for </a:t>
            </a:r>
            <a:r>
              <a:rPr lang="fr-FR" sz="3600" dirty="0" err="1"/>
              <a:t>mathematics</a:t>
            </a:r>
            <a:endParaRPr lang="fr-F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Easter</a:t>
            </a:r>
            <a:r>
              <a:rPr lang="fr-FR" dirty="0"/>
              <a:t> 1908: Mileva </a:t>
            </a:r>
            <a:r>
              <a:rPr lang="fr-FR" dirty="0" err="1"/>
              <a:t>visits</a:t>
            </a:r>
            <a:r>
              <a:rPr lang="fr-FR" dirty="0"/>
              <a:t> in </a:t>
            </a:r>
            <a:r>
              <a:rPr lang="fr-FR" dirty="0" err="1"/>
              <a:t>Serbia</a:t>
            </a:r>
            <a:endParaRPr lang="fr-FR" dirty="0"/>
          </a:p>
          <a:p>
            <a:r>
              <a:rPr lang="fr-FR" dirty="0"/>
              <a:t>Albert </a:t>
            </a:r>
            <a:r>
              <a:rPr lang="fr-FR" dirty="0" err="1"/>
              <a:t>hired</a:t>
            </a:r>
            <a:r>
              <a:rPr lang="fr-FR" dirty="0"/>
              <a:t> Jakob </a:t>
            </a:r>
            <a:r>
              <a:rPr lang="fr-FR" dirty="0" err="1"/>
              <a:t>Laub</a:t>
            </a:r>
            <a:r>
              <a:rPr lang="fr-FR" dirty="0"/>
              <a:t> to help </a:t>
            </a:r>
            <a:r>
              <a:rPr lang="fr-FR" dirty="0" err="1"/>
              <a:t>him</a:t>
            </a:r>
            <a:r>
              <a:rPr lang="fr-FR" dirty="0"/>
              <a:t>. </a:t>
            </a:r>
            <a:r>
              <a:rPr lang="fr-FR" dirty="0" err="1"/>
              <a:t>Laub</a:t>
            </a:r>
            <a:r>
              <a:rPr lang="fr-FR" dirty="0"/>
              <a:t> </a:t>
            </a:r>
            <a:r>
              <a:rPr lang="fr-FR" dirty="0" err="1"/>
              <a:t>stayed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en-US" dirty="0"/>
              <a:t>“</a:t>
            </a:r>
            <a:r>
              <a:rPr lang="en-US" i="1" dirty="0"/>
              <a:t>… but </a:t>
            </a:r>
            <a:r>
              <a:rPr lang="en-US" b="1" i="1" u="sng" dirty="0"/>
              <a:t>he’s doing the calculations</a:t>
            </a:r>
            <a:r>
              <a:rPr lang="en-US" i="1" dirty="0"/>
              <a:t>, for which I would not have the time, and that’s good.</a:t>
            </a:r>
            <a:r>
              <a:rPr lang="en-US" dirty="0"/>
              <a:t>” </a:t>
            </a:r>
          </a:p>
          <a:p>
            <a:pPr marL="0" indent="0" algn="r">
              <a:buNone/>
            </a:pPr>
            <a:r>
              <a:rPr lang="en-DE" sz="2600" dirty="0"/>
              <a:t>Letter dated 17 avril 1908, CP, vol.5, doc. 96</a:t>
            </a:r>
            <a:endParaRPr lang="fr-FR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5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E13144-5DC8-4D4C-A9D1-369727BCFD0C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1" y="932688"/>
            <a:ext cx="5354065" cy="858012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First academic position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1" y="2084832"/>
            <a:ext cx="5354065" cy="4023360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Fall 1908</a:t>
            </a:r>
            <a:r>
              <a:rPr lang="en-CA" dirty="0">
                <a:solidFill>
                  <a:schemeClr val="bg1"/>
                </a:solidFill>
              </a:rPr>
              <a:t>:  Unpaid lecturer position at Bern University </a:t>
            </a:r>
          </a:p>
          <a:p>
            <a:pPr lvl="1">
              <a:lnSpc>
                <a:spcPct val="90000"/>
              </a:lnSpc>
            </a:pPr>
            <a:r>
              <a:rPr lang="en-CA" sz="3200" dirty="0">
                <a:solidFill>
                  <a:schemeClr val="bg1"/>
                </a:solidFill>
              </a:rPr>
              <a:t>done after his office job 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1909</a:t>
            </a:r>
            <a:r>
              <a:rPr lang="en-CA" dirty="0">
                <a:solidFill>
                  <a:schemeClr val="bg1"/>
                </a:solidFill>
              </a:rPr>
              <a:t>: Kleiner opened a post for him at University of Zurich 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28 July 1910</a:t>
            </a:r>
            <a:r>
              <a:rPr lang="en-CA" dirty="0">
                <a:solidFill>
                  <a:schemeClr val="bg1"/>
                </a:solidFill>
              </a:rPr>
              <a:t>: Eduard’s birth</a:t>
            </a:r>
          </a:p>
          <a:p>
            <a:pPr>
              <a:lnSpc>
                <a:spcPct val="90000"/>
              </a:lnSpc>
            </a:pPr>
            <a:r>
              <a:rPr lang="en-CA" b="1" dirty="0">
                <a:solidFill>
                  <a:schemeClr val="bg1"/>
                </a:solidFill>
              </a:rPr>
              <a:t>1910-1914:</a:t>
            </a:r>
            <a:r>
              <a:rPr lang="en-CA" dirty="0">
                <a:solidFill>
                  <a:schemeClr val="bg1"/>
                </a:solidFill>
              </a:rPr>
              <a:t> Academic positions in Prague, Zurich and Berlin</a:t>
            </a:r>
          </a:p>
          <a:p>
            <a:pPr marL="0" indent="0">
              <a:lnSpc>
                <a:spcPct val="90000"/>
              </a:lnSpc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holding a gun&#10;&#10;Description automatically generated with low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04" y="932689"/>
            <a:ext cx="4295668" cy="517550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7198" y="6355080"/>
            <a:ext cx="2715768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80000"/>
                  </a:schemeClr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24988" y="6355081"/>
            <a:ext cx="61436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1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37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8" y="274639"/>
            <a:ext cx="5243007" cy="1143000"/>
          </a:xfrm>
        </p:spPr>
        <p:txBody>
          <a:bodyPr>
            <a:normAutofit/>
          </a:bodyPr>
          <a:lstStyle/>
          <a:p>
            <a:pPr algn="l"/>
            <a:r>
              <a:rPr lang="en-CA" sz="3600" dirty="0"/>
              <a:t>Mileva’s temperament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08" y="1600202"/>
            <a:ext cx="5243008" cy="4525963"/>
          </a:xfrm>
        </p:spPr>
        <p:txBody>
          <a:bodyPr>
            <a:normAutofit/>
          </a:bodyPr>
          <a:lstStyle/>
          <a:p>
            <a:r>
              <a:rPr lang="en-CA" dirty="0"/>
              <a:t>Brilliant but reserved</a:t>
            </a:r>
          </a:p>
          <a:p>
            <a:r>
              <a:rPr lang="en-CA" dirty="0"/>
              <a:t>Not talkative</a:t>
            </a:r>
          </a:p>
          <a:p>
            <a:r>
              <a:rPr lang="en-CA" dirty="0"/>
              <a:t>Persistent and determined</a:t>
            </a:r>
          </a:p>
          <a:p>
            <a:r>
              <a:rPr lang="en-CA" dirty="0"/>
              <a:t>Kept going towards her goal</a:t>
            </a:r>
          </a:p>
          <a:p>
            <a:r>
              <a:rPr lang="en-CA" dirty="0"/>
              <a:t>Got to the bottom of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0" y="274639"/>
            <a:ext cx="5121843" cy="114300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/>
              <a:t>Albert’s temperament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0" y="1600202"/>
            <a:ext cx="5008251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Inquisitive, bohemian and rebel</a:t>
            </a:r>
          </a:p>
          <a:p>
            <a:r>
              <a:rPr lang="en-CA" dirty="0"/>
              <a:t>Not very disciplined, easily changed his mind</a:t>
            </a:r>
          </a:p>
          <a:p>
            <a:r>
              <a:rPr lang="en-CA" dirty="0"/>
              <a:t>Insolent, sarcastic, mocking</a:t>
            </a:r>
          </a:p>
          <a:p>
            <a:r>
              <a:rPr lang="en-CA" dirty="0"/>
              <a:t>Hated discipline in German schools</a:t>
            </a:r>
          </a:p>
          <a:p>
            <a:r>
              <a:rPr lang="en-CA" dirty="0"/>
              <a:t>Ended his high school studies in Switzerland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DC9A21-16EA-9B3F-EB13-A4E3EBB44E1D}"/>
              </a:ext>
            </a:extLst>
          </p:cNvPr>
          <p:cNvSpPr/>
          <p:nvPr/>
        </p:nvSpPr>
        <p:spPr>
          <a:xfrm>
            <a:off x="5974324" y="222387"/>
            <a:ext cx="6113172" cy="6051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803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932962"/>
            <a:ext cx="5325400" cy="1777419"/>
          </a:xfrm>
        </p:spPr>
        <p:txBody>
          <a:bodyPr anchor="b">
            <a:normAutofit/>
          </a:bodyPr>
          <a:lstStyle/>
          <a:p>
            <a:r>
              <a:rPr lang="fr-CA" sz="3500" dirty="0"/>
              <a:t>Mileva </a:t>
            </a:r>
            <a:r>
              <a:rPr lang="fr-CA" sz="3500" dirty="0" err="1"/>
              <a:t>helps</a:t>
            </a:r>
            <a:r>
              <a:rPr lang="fr-CA" sz="3500" dirty="0"/>
              <a:t> Albert </a:t>
            </a:r>
            <a:br>
              <a:rPr lang="fr-CA" sz="3500" dirty="0"/>
            </a:br>
            <a:r>
              <a:rPr lang="fr-CA" sz="3500" dirty="0" err="1"/>
              <a:t>with</a:t>
            </a:r>
            <a:r>
              <a:rPr lang="fr-CA" sz="3500" dirty="0"/>
              <a:t> </a:t>
            </a:r>
            <a:r>
              <a:rPr lang="fr-CA" sz="3500" dirty="0" err="1"/>
              <a:t>his</a:t>
            </a:r>
            <a:r>
              <a:rPr lang="fr-CA" sz="3500" dirty="0"/>
              <a:t> first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2894530"/>
            <a:ext cx="5325399" cy="3209544"/>
          </a:xfrm>
        </p:spPr>
        <p:txBody>
          <a:bodyPr anchor="t">
            <a:noAutofit/>
          </a:bodyPr>
          <a:lstStyle/>
          <a:p>
            <a:r>
              <a:rPr lang="fr-CA" sz="2800" b="1" u="sng" dirty="0"/>
              <a:t>1909</a:t>
            </a:r>
            <a:r>
              <a:rPr lang="fr-CA" sz="2800" dirty="0"/>
              <a:t>: Eight pages </a:t>
            </a:r>
            <a:r>
              <a:rPr lang="fr-CA" sz="2800" dirty="0" err="1"/>
              <a:t>from</a:t>
            </a:r>
            <a:r>
              <a:rPr lang="fr-CA" sz="2800" dirty="0"/>
              <a:t> </a:t>
            </a:r>
            <a:r>
              <a:rPr lang="fr-CA" sz="2800" dirty="0" err="1"/>
              <a:t>Albert’s</a:t>
            </a:r>
            <a:r>
              <a:rPr lang="fr-CA" sz="2800" dirty="0"/>
              <a:t> first lectures in Zurich are </a:t>
            </a:r>
            <a:r>
              <a:rPr lang="fr-CA" sz="2800" dirty="0" err="1"/>
              <a:t>handwritten</a:t>
            </a:r>
            <a:r>
              <a:rPr lang="fr-CA" sz="2800" dirty="0"/>
              <a:t> by Mileva</a:t>
            </a:r>
          </a:p>
          <a:p>
            <a:endParaRPr lang="fr-CA" sz="2800" dirty="0"/>
          </a:p>
          <a:p>
            <a:r>
              <a:rPr lang="fr-CA" sz="2800" b="1" u="sng" dirty="0"/>
              <a:t>1910</a:t>
            </a:r>
            <a:r>
              <a:rPr lang="fr-CA" sz="2800" dirty="0"/>
              <a:t>:  Draft of a </a:t>
            </a:r>
            <a:r>
              <a:rPr lang="fr-CA" sz="2800" dirty="0" err="1"/>
              <a:t>reply</a:t>
            </a:r>
            <a:r>
              <a:rPr lang="fr-CA" sz="2800" dirty="0"/>
              <a:t> to Max Planck </a:t>
            </a:r>
            <a:r>
              <a:rPr lang="fr-CA" sz="2800" dirty="0" err="1"/>
              <a:t>written</a:t>
            </a:r>
            <a:r>
              <a:rPr lang="fr-CA" sz="2800" dirty="0"/>
              <a:t> by Mileva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585859" y="681890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1404" y="681890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5859" y="6177079"/>
            <a:ext cx="3827405" cy="57106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>
                <a:solidFill>
                  <a:srgbClr val="FFFFFF"/>
                </a:solidFill>
              </a:rPr>
              <a:t>Albert Einstein Archives of the </a:t>
            </a:r>
          </a:p>
          <a:p>
            <a:pPr algn="ctr">
              <a:spcAft>
                <a:spcPts val="600"/>
              </a:spcAft>
            </a:pPr>
            <a:r>
              <a:rPr lang="fr-FR" sz="1400" dirty="0" err="1">
                <a:solidFill>
                  <a:srgbClr val="FFFFFF"/>
                </a:solidFill>
              </a:rPr>
              <a:t>Hebraic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University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Jerusalem</a:t>
            </a:r>
            <a:endParaRPr lang="fr-FR" sz="14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14186F-2F10-30E1-3191-369EE3E4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967445" y="1396780"/>
            <a:ext cx="3069611" cy="4559422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/>
          <p:cNvPicPr>
            <a:picLocks noChangeAspect="1"/>
          </p:cNvPicPr>
          <p:nvPr/>
        </p:nvPicPr>
        <p:blipFill rotWithShape="1">
          <a:blip r:embed="rId3"/>
          <a:srcRect t="20986" r="-2" b="9260"/>
          <a:stretch/>
        </p:blipFill>
        <p:spPr>
          <a:xfrm>
            <a:off x="6096001" y="1396780"/>
            <a:ext cx="4571999" cy="4652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55CB8B-6C4E-D518-270F-02B876EDA058}"/>
              </a:ext>
            </a:extLst>
          </p:cNvPr>
          <p:cNvSpPr/>
          <p:nvPr/>
        </p:nvSpPr>
        <p:spPr>
          <a:xfrm>
            <a:off x="495300" y="4432300"/>
            <a:ext cx="5325401" cy="16172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53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27014"/>
            <a:ext cx="10972800" cy="1143000"/>
          </a:xfrm>
        </p:spPr>
        <p:txBody>
          <a:bodyPr>
            <a:normAutofit/>
          </a:bodyPr>
          <a:lstStyle/>
          <a:p>
            <a:r>
              <a:rPr lang="en-CA" sz="3600" dirty="0"/>
              <a:t>Success for Albert, worries for Mileva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2400" i="1" dirty="0"/>
              <a:t>« He is now regarded as the best of the German-speaking physicists, and they give him a lot of honours. I am very happy for his success, because he fully deserves it; </a:t>
            </a:r>
            <a:r>
              <a:rPr lang="en-CA" sz="2400" b="1" i="1" dirty="0"/>
              <a:t>I only hope and wish that fame does not have a harmful effect on his humanity</a:t>
            </a:r>
            <a:r>
              <a:rPr lang="en-CA" sz="2400" i="1" dirty="0"/>
              <a:t>. »</a:t>
            </a:r>
            <a:r>
              <a:rPr lang="en-CA" sz="2400" dirty="0"/>
              <a:t> </a:t>
            </a:r>
          </a:p>
          <a:p>
            <a:pPr marL="0" indent="0" algn="r">
              <a:buNone/>
            </a:pPr>
            <a:r>
              <a:rPr lang="en-CA" sz="2000" dirty="0"/>
              <a:t>Letter from Mileva to Helene Savić – 3 September 1909</a:t>
            </a:r>
          </a:p>
          <a:p>
            <a:pPr marL="0" indent="0">
              <a:buNone/>
            </a:pPr>
            <a:r>
              <a:rPr lang="en-CA" sz="2000" dirty="0"/>
              <a:t> </a:t>
            </a:r>
          </a:p>
          <a:p>
            <a:pPr marL="0" indent="0">
              <a:buNone/>
            </a:pPr>
            <a:r>
              <a:rPr lang="en-CA" sz="2400" i="1" dirty="0"/>
              <a:t>« With that kind of fame, he does not have much time left for his wife. […]But what can you do? </a:t>
            </a:r>
            <a:r>
              <a:rPr lang="en-CA" sz="2400" b="1" i="1" dirty="0"/>
              <a:t>One gets the pearl, the other the shell.</a:t>
            </a:r>
            <a:r>
              <a:rPr lang="en-CA" sz="2400" i="1" dirty="0"/>
              <a:t> »</a:t>
            </a:r>
          </a:p>
          <a:p>
            <a:pPr marL="0" indent="0" algn="r">
              <a:buNone/>
            </a:pPr>
            <a:r>
              <a:rPr lang="en-CA" sz="2000" dirty="0"/>
              <a:t>Letter from Mileva to Helene Savić ca. December 1909</a:t>
            </a:r>
          </a:p>
          <a:p>
            <a:pPr marL="0" indent="0">
              <a:buNone/>
            </a:pPr>
            <a:endParaRPr lang="en-CA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0412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853" y="274639"/>
            <a:ext cx="10030432" cy="1143000"/>
          </a:xfrm>
        </p:spPr>
        <p:txBody>
          <a:bodyPr>
            <a:normAutofit/>
          </a:bodyPr>
          <a:lstStyle/>
          <a:p>
            <a:r>
              <a:rPr lang="fr-FR" dirty="0" err="1"/>
              <a:t>Einstein’s</a:t>
            </a:r>
            <a:r>
              <a:rPr lang="fr-FR" dirty="0"/>
              <a:t> </a:t>
            </a:r>
            <a:r>
              <a:rPr lang="fr-FR" dirty="0" err="1"/>
              <a:t>temperament</a:t>
            </a:r>
            <a:r>
              <a:rPr lang="fr-FR" dirty="0"/>
              <a:t> </a:t>
            </a:r>
            <a:r>
              <a:rPr lang="fr-FR" dirty="0" err="1"/>
              <a:t>changed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325" y="1591357"/>
            <a:ext cx="536596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600" dirty="0"/>
              <a:t>“</a:t>
            </a:r>
            <a:r>
              <a:rPr lang="en-CA" sz="2800" i="1" dirty="0"/>
              <a:t>Given his great discoveries, </a:t>
            </a:r>
            <a:r>
              <a:rPr lang="en-CA" sz="2800" b="1" i="1" dirty="0"/>
              <a:t>Einstein felt invulnerable</a:t>
            </a:r>
            <a:r>
              <a:rPr lang="en-CA" sz="2800" dirty="0"/>
              <a:t>”. His conversation could be “</a:t>
            </a:r>
            <a:r>
              <a:rPr lang="en-CA" sz="2800" b="1" i="1" dirty="0"/>
              <a:t>a combination of harmless jokes and hurtful comments</a:t>
            </a:r>
            <a:r>
              <a:rPr lang="en-CA" sz="2800" dirty="0"/>
              <a:t>”.              </a:t>
            </a:r>
          </a:p>
          <a:p>
            <a:pPr marL="0" indent="0" algn="r">
              <a:buNone/>
            </a:pPr>
            <a:r>
              <a:rPr lang="en-CA" sz="1600" dirty="0"/>
              <a:t>Philip Frank, colleague in Prague and biographer </a:t>
            </a:r>
          </a:p>
          <a:p>
            <a:pPr marL="0" indent="0">
              <a:buNone/>
            </a:pPr>
            <a:endParaRPr lang="en-CA" sz="2800" i="1" dirty="0"/>
          </a:p>
          <a:p>
            <a:pPr marL="0" indent="0">
              <a:buNone/>
            </a:pPr>
            <a:r>
              <a:rPr lang="en-CA" sz="2800" i="1" dirty="0"/>
              <a:t>“His growing success filled his soul with a </a:t>
            </a:r>
            <a:r>
              <a:rPr lang="en-CA" sz="2800" b="1" i="1" dirty="0"/>
              <a:t>feeling of superiority</a:t>
            </a:r>
            <a:r>
              <a:rPr lang="en-CA" sz="2800" i="1" dirty="0"/>
              <a:t>, and sometimes </a:t>
            </a:r>
            <a:r>
              <a:rPr lang="en-CA" sz="2800" b="1" i="1" dirty="0"/>
              <a:t>arrogance bordering hubris</a:t>
            </a:r>
            <a:r>
              <a:rPr lang="en-CA" sz="2800" i="1" dirty="0"/>
              <a:t>.”</a:t>
            </a:r>
            <a:r>
              <a:rPr lang="en-CA" sz="2800" dirty="0"/>
              <a:t> </a:t>
            </a:r>
          </a:p>
          <a:p>
            <a:pPr marL="0" indent="0" algn="r">
              <a:buNone/>
            </a:pPr>
            <a:r>
              <a:rPr lang="en-CA" sz="1600" dirty="0"/>
              <a:t>David </a:t>
            </a:r>
            <a:r>
              <a:rPr lang="en-CA" sz="1600" dirty="0" err="1"/>
              <a:t>Reichenstein</a:t>
            </a:r>
            <a:r>
              <a:rPr lang="en-CA" sz="1600" dirty="0"/>
              <a:t>, Albert’s student, quoted by </a:t>
            </a:r>
            <a:r>
              <a:rPr lang="en-CA" sz="1600" dirty="0" err="1"/>
              <a:t>Highfield</a:t>
            </a:r>
            <a:r>
              <a:rPr lang="en-CA" sz="1600" dirty="0"/>
              <a:t> and Carter, p.127</a:t>
            </a: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2989" y="6356353"/>
            <a:ext cx="3860800" cy="365125"/>
          </a:xfrm>
        </p:spPr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4989" y="6356353"/>
            <a:ext cx="28448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 descr="couple.jpg">
            <a:extLst>
              <a:ext uri="{FF2B5EF4-FFF2-40B4-BE49-F238E27FC236}">
                <a16:creationId xmlns:a16="http://schemas.microsoft.com/office/drawing/2014/main" id="{B4C1EA1F-EF1C-D021-83BF-38222F60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5" r="17975" b="1"/>
          <a:stretch/>
        </p:blipFill>
        <p:spPr>
          <a:xfrm>
            <a:off x="1013854" y="1554000"/>
            <a:ext cx="439777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2663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919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6000" b="1" dirty="0"/>
              <a:t>Success and arrogance for Albert;</a:t>
            </a:r>
          </a:p>
          <a:p>
            <a:pPr marL="0" indent="0" algn="ctr">
              <a:buNone/>
            </a:pPr>
            <a:r>
              <a:rPr lang="en-CA" sz="6000" b="1" dirty="0"/>
              <a:t>Depression and second place for Mileva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594076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274639"/>
            <a:ext cx="9516969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Their relationship crumbles</a:t>
            </a:r>
          </a:p>
        </p:txBody>
      </p:sp>
      <p:pic>
        <p:nvPicPr>
          <p:cNvPr id="4" name="Picture 3" descr="Mileva-âge-moy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64" y="1689762"/>
            <a:ext cx="3248303" cy="2107323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19198" y="1679806"/>
            <a:ext cx="5597526" cy="2105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Up to </a:t>
            </a:r>
            <a:r>
              <a:rPr lang="en-CA" dirty="0">
                <a:solidFill>
                  <a:srgbClr val="000000"/>
                </a:solidFill>
              </a:rPr>
              <a:t>1911, Alber</a:t>
            </a:r>
            <a:r>
              <a:rPr lang="en-CA" dirty="0"/>
              <a:t>t and Mileva still exchange affectionate postcards</a:t>
            </a:r>
            <a:endParaRPr lang="en-CA" sz="3600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863" y="3365999"/>
            <a:ext cx="3289127" cy="268079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219198" y="3365995"/>
            <a:ext cx="5597526" cy="2664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April 1912: he begins an affair with his cousin Elsa Löwenthal during a visit in Berlin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6529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Albert’s conditions in July 1914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5601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care: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my clothes and linen are in good order and in good repair,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I receive regularly three daily rations in my room,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That my bedroom and study room are properly tidy and also extra, that the writing table is available only for me.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renounce all personal relations with me, with the exception of necessities owing to social reasons. Especially, you renounce: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From me sitting beside you at home,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To walk or travel together with me.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are strictly obliged in your relations with me to take into account the following items: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dare not reproach me that I do not show you tenderness but I also do not expect any from you at all,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stop any conversation with me, if I do demand so,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sz="2000" i="1" dirty="0"/>
              <a:t>You must at once leave my room or my working space upon request.</a:t>
            </a:r>
          </a:p>
          <a:p>
            <a:pPr marL="457200" indent="-457200">
              <a:buFont typeface="+mj-lt"/>
              <a:buAutoNum type="alphaUcPeriod"/>
            </a:pPr>
            <a:r>
              <a:rPr lang="en-CA" sz="2000" i="1" dirty="0"/>
              <a:t>You will not humble me in front of the children</a:t>
            </a:r>
          </a:p>
          <a:p>
            <a:pPr marL="514350" indent="-514350">
              <a:buFont typeface="+mj-lt"/>
              <a:buAutoNum type="alphaUcPeriod"/>
            </a:pPr>
            <a:endParaRPr lang="en-CA" dirty="0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9151917" y="2927760"/>
            <a:ext cx="17049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500569" y="4148784"/>
            <a:ext cx="27668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491E15-039C-C3EA-0B57-F6A6AB90AFA8}"/>
              </a:ext>
            </a:extLst>
          </p:cNvPr>
          <p:cNvCxnSpPr>
            <a:cxnSpLocks/>
          </p:cNvCxnSpPr>
          <p:nvPr/>
        </p:nvCxnSpPr>
        <p:spPr>
          <a:xfrm>
            <a:off x="1504682" y="3196070"/>
            <a:ext cx="22173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D42B8BD-40AF-488E-8A79-D7256C917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52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9C0ED0-69DE-4C31-A5CF-E2A46FD3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4000" y="6400800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81C32C-7AFC-4BB3-9088-65CBDFC5D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3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0F5D88-C7DB-E70F-C1FF-720002D010FA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40" y="136872"/>
            <a:ext cx="11565228" cy="1104401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/>
              <a:t>Separation and return</a:t>
            </a:r>
            <a:br>
              <a:rPr lang="en-US" sz="3600" dirty="0"/>
            </a:br>
            <a:r>
              <a:rPr lang="en-US" sz="3600" dirty="0"/>
              <a:t> to Zurich on 29 July 1914</a:t>
            </a:r>
          </a:p>
        </p:txBody>
      </p:sp>
      <p:pic>
        <p:nvPicPr>
          <p:cNvPr id="4" name="Picture 3" descr="Mileva_Maric_19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b="11829"/>
          <a:stretch/>
        </p:blipFill>
        <p:spPr>
          <a:xfrm>
            <a:off x="463640" y="1378142"/>
            <a:ext cx="11565228" cy="5368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5149" y="6426347"/>
            <a:ext cx="4206240" cy="45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b="1" dirty="0"/>
              <a:t>Eduard, Mileva et Hans-Albert, 1914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02241" y="6452940"/>
            <a:ext cx="3340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B44D27A9-ED0C-8246-8976-D4C08DB79F0F}" type="slidenum">
              <a:rPr lang="en-US" sz="900">
                <a:solidFill>
                  <a:srgbClr val="FFFFFF"/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46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7688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3744B-49F5-B55C-F36A-3702EF860E9A}"/>
              </a:ext>
            </a:extLst>
          </p:cNvPr>
          <p:cNvSpPr/>
          <p:nvPr/>
        </p:nvSpPr>
        <p:spPr>
          <a:xfrm>
            <a:off x="-94445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51" y="932962"/>
            <a:ext cx="5176749" cy="99886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Three decades of misery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43951" y="2215166"/>
            <a:ext cx="5176749" cy="3888908"/>
          </a:xfrm>
        </p:spPr>
        <p:txBody>
          <a:bodyPr anchor="t">
            <a:normAutofit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Several costly stays in the sanatorium for Eduard</a:t>
            </a:r>
          </a:p>
          <a:p>
            <a:r>
              <a:rPr lang="en-CA" dirty="0">
                <a:solidFill>
                  <a:schemeClr val="bg1"/>
                </a:solidFill>
              </a:rPr>
              <a:t>Mileva also has serious health problems in 1916-17</a:t>
            </a:r>
          </a:p>
          <a:p>
            <a:r>
              <a:rPr lang="en-CA" dirty="0">
                <a:solidFill>
                  <a:schemeClr val="bg1"/>
                </a:solidFill>
              </a:rPr>
              <a:t>Most of her life, she will struggle financially, except for a short period in the 1920s</a:t>
            </a:r>
          </a:p>
          <a:p>
            <a:endParaRPr lang="en-CA" sz="17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81195" y="6284324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05434" y="5991995"/>
            <a:ext cx="3560280" cy="63186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endParaRPr lang="fr-CA" sz="1600" b="1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CA" sz="1600" b="1" dirty="0">
                <a:solidFill>
                  <a:srgbClr val="FFFFFF"/>
                </a:solidFill>
              </a:rPr>
              <a:t>Hans-Albert and </a:t>
            </a:r>
            <a:r>
              <a:rPr lang="fr-CA" sz="1600" b="1" dirty="0" err="1">
                <a:solidFill>
                  <a:srgbClr val="FFFFFF"/>
                </a:solidFill>
              </a:rPr>
              <a:t>Eduard</a:t>
            </a:r>
            <a:r>
              <a:rPr lang="fr-CA" sz="1600" b="1" dirty="0">
                <a:solidFill>
                  <a:srgbClr val="FFFFFF"/>
                </a:solidFill>
              </a:rPr>
              <a:t> ca. 1918</a:t>
            </a:r>
            <a:endParaRPr lang="fr-FR" sz="16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HansAlbert-Eduar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-1"/>
          <a:stretch/>
        </p:blipFill>
        <p:spPr>
          <a:xfrm>
            <a:off x="7234160" y="933697"/>
            <a:ext cx="3560280" cy="53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19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D31DD2-4A79-B34E-A3F2-7CFC91BF44CE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75" y="932962"/>
            <a:ext cx="5254026" cy="99886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Divorce in 1919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66675" y="2305318"/>
            <a:ext cx="5254025" cy="3798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CA" sz="2800" dirty="0">
                <a:solidFill>
                  <a:schemeClr val="bg1"/>
                </a:solidFill>
              </a:rPr>
              <a:t>One clause of the divorce agreement states that:</a:t>
            </a:r>
          </a:p>
          <a:p>
            <a:pPr marL="0" indent="0" algn="ctr">
              <a:buNone/>
            </a:pPr>
            <a:r>
              <a:rPr lang="en-CA" sz="2800" i="1" dirty="0">
                <a:solidFill>
                  <a:schemeClr val="bg1"/>
                </a:solidFill>
              </a:rPr>
              <a:t>If Albert receives the Nobel Prize, Mileva would get all the money</a:t>
            </a:r>
          </a:p>
          <a:p>
            <a:pPr marL="0" indent="0">
              <a:buNone/>
            </a:pPr>
            <a:endParaRPr lang="en-CA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2800" b="1" dirty="0">
                <a:solidFill>
                  <a:schemeClr val="bg1"/>
                </a:solidFill>
              </a:rPr>
              <a:t>He would keep the fame, but she could have the money</a:t>
            </a:r>
          </a:p>
          <a:p>
            <a:pPr marL="0" indent="0">
              <a:buNone/>
            </a:pPr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Mileva-plus-agé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7" r="20522" b="-1"/>
          <a:stretch/>
        </p:blipFill>
        <p:spPr>
          <a:xfrm>
            <a:off x="6626093" y="932962"/>
            <a:ext cx="3482370" cy="519583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64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leva-Eduard-HA-Fri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58" y="2279562"/>
            <a:ext cx="5975754" cy="4076792"/>
          </a:xfrm>
          <a:prstGeom prst="rect">
            <a:avLst/>
          </a:prstGeom>
        </p:spPr>
      </p:pic>
      <p:pic>
        <p:nvPicPr>
          <p:cNvPr id="4" name="Picture 3" descr="Mileva-Eduard-20a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0" y="413676"/>
            <a:ext cx="5774132" cy="3900747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5720" y="4424522"/>
            <a:ext cx="5743981" cy="991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/>
              <a:t>Eduard suffered from schizophrenia starting in his twenties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5720" y="5413794"/>
            <a:ext cx="5740280" cy="8324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Often hospitalized all his life and at the  end permanently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49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7764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81048"/>
            <a:ext cx="10890802" cy="1143000"/>
          </a:xfrm>
        </p:spPr>
        <p:txBody>
          <a:bodyPr>
            <a:noAutofit/>
          </a:bodyPr>
          <a:lstStyle/>
          <a:p>
            <a:r>
              <a:rPr lang="en-CA" sz="3200" dirty="0"/>
              <a:t>Students admitted to the </a:t>
            </a:r>
            <a:r>
              <a:rPr lang="en-CA" sz="3200" dirty="0">
                <a:solidFill>
                  <a:srgbClr val="FF0000"/>
                </a:solidFill>
              </a:rPr>
              <a:t>physics</a:t>
            </a:r>
            <a:r>
              <a:rPr lang="en-CA" sz="3200" dirty="0"/>
              <a:t>-</a:t>
            </a:r>
            <a:r>
              <a:rPr lang="en-CA" sz="3200" dirty="0">
                <a:solidFill>
                  <a:srgbClr val="0000FF"/>
                </a:solidFill>
              </a:rPr>
              <a:t>mathematics</a:t>
            </a:r>
            <a:r>
              <a:rPr lang="en-CA" sz="3200" dirty="0"/>
              <a:t> </a:t>
            </a:r>
            <a:br>
              <a:rPr lang="en-CA" sz="3200" dirty="0"/>
            </a:br>
            <a:r>
              <a:rPr lang="en-CA" sz="3200" dirty="0"/>
              <a:t>section at ETH Zurich in 1896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592" y="1558376"/>
            <a:ext cx="6743756" cy="47847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CA" sz="2900" b="1" dirty="0">
                <a:solidFill>
                  <a:srgbClr val="FF0000"/>
                </a:solidFill>
              </a:rPr>
              <a:t>Albert Einstein (17.5 </a:t>
            </a:r>
            <a:r>
              <a:rPr lang="en-CA" sz="2900" b="1" dirty="0" err="1">
                <a:solidFill>
                  <a:srgbClr val="FF0000"/>
                </a:solidFill>
              </a:rPr>
              <a:t>yrs</a:t>
            </a:r>
            <a:r>
              <a:rPr lang="en-CA" sz="2900" b="1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900" b="1" dirty="0">
                <a:solidFill>
                  <a:srgbClr val="FF0000"/>
                </a:solidFill>
              </a:rPr>
              <a:t>Mileva Marić (21 </a:t>
            </a:r>
            <a:r>
              <a:rPr lang="en-CA" sz="2900" b="1" dirty="0" err="1">
                <a:solidFill>
                  <a:srgbClr val="FF0000"/>
                </a:solidFill>
              </a:rPr>
              <a:t>yrs</a:t>
            </a:r>
            <a:r>
              <a:rPr lang="en-CA" sz="2900" b="1" dirty="0">
                <a:solidFill>
                  <a:srgbClr val="FF0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Marcel Grossman (18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Louis Kollros (18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rgbClr val="0000FF"/>
                </a:solidFill>
              </a:rPr>
              <a:t>Jakob Ehrat (20 </a:t>
            </a:r>
            <a:r>
              <a:rPr lang="en-CA" sz="2400" b="1" dirty="0" err="1">
                <a:solidFill>
                  <a:srgbClr val="0000FF"/>
                </a:solidFill>
              </a:rPr>
              <a:t>yrs</a:t>
            </a:r>
            <a:r>
              <a:rPr lang="en-CA" sz="2400" b="1" dirty="0">
                <a:solidFill>
                  <a:srgbClr val="0000FF"/>
                </a:solidFill>
              </a:rPr>
              <a:t>)</a:t>
            </a:r>
            <a:endParaRPr lang="en-CA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CA" sz="2400" dirty="0"/>
          </a:p>
          <a:p>
            <a:pPr>
              <a:buFontTx/>
              <a:buChar char="-"/>
            </a:pPr>
            <a:r>
              <a:rPr lang="en-CA" sz="2900" dirty="0"/>
              <a:t>Zurich University was the first German-speaking university to admit women in Europe in 1867</a:t>
            </a:r>
          </a:p>
          <a:p>
            <a:pPr>
              <a:buFontTx/>
              <a:buChar char="-"/>
            </a:pPr>
            <a:r>
              <a:rPr lang="en-CA" sz="2900" dirty="0"/>
              <a:t>ETH was founded in 1855; first woman in 1871</a:t>
            </a:r>
          </a:p>
          <a:p>
            <a:pPr marL="0" indent="0">
              <a:buNone/>
            </a:pPr>
            <a:r>
              <a:rPr lang="en-CA" sz="2900" dirty="0"/>
              <a:t>	- same year in the Netherlands </a:t>
            </a:r>
          </a:p>
          <a:p>
            <a:pPr marL="0" indent="0">
              <a:buNone/>
            </a:pPr>
            <a:r>
              <a:rPr lang="en-CA" sz="2900" dirty="0"/>
              <a:t>	- in 1900 in Baden, in Germany</a:t>
            </a:r>
          </a:p>
          <a:p>
            <a:pPr marL="0" indent="0">
              <a:buNone/>
            </a:pPr>
            <a:endParaRPr lang="en-CA" sz="2900" dirty="0"/>
          </a:p>
          <a:p>
            <a:pPr>
              <a:buFontTx/>
              <a:buChar char="-"/>
            </a:pPr>
            <a:r>
              <a:rPr lang="en-CA" sz="2900" dirty="0"/>
              <a:t>Mileva was the 5</a:t>
            </a:r>
            <a:r>
              <a:rPr lang="en-CA" sz="2900" baseline="30000" dirty="0"/>
              <a:t>th</a:t>
            </a:r>
            <a:r>
              <a:rPr lang="en-CA" sz="2900" dirty="0"/>
              <a:t> woman admitted in the math/physics section, </a:t>
            </a:r>
            <a:r>
              <a:rPr lang="en-CA" sz="2900" b="1" dirty="0"/>
              <a:t>first in physics</a:t>
            </a:r>
          </a:p>
          <a:p>
            <a:pPr>
              <a:buFontTx/>
              <a:buChar char="-"/>
            </a:pPr>
            <a:r>
              <a:rPr lang="en-CA" sz="2900" b="1" dirty="0"/>
              <a:t>None had graduated</a:t>
            </a:r>
          </a:p>
          <a:p>
            <a:pPr>
              <a:buFontTx/>
              <a:buChar char="-"/>
            </a:pPr>
            <a:endParaRPr lang="en-CA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5" name="Content Placeholder 3" descr="Mileva-ET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-747"/>
          <a:stretch/>
        </p:blipFill>
        <p:spPr>
          <a:xfrm>
            <a:off x="7251757" y="1571629"/>
            <a:ext cx="4147046" cy="47838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7" name="officeArt object" descr="mage result for photo Albert Einstein Polytechnic institute"/>
          <p:cNvPicPr/>
          <p:nvPr/>
        </p:nvPicPr>
        <p:blipFill>
          <a:blip r:embed="rId3"/>
          <a:stretch>
            <a:fillRect/>
          </a:stretch>
        </p:blipFill>
        <p:spPr>
          <a:xfrm>
            <a:off x="7237362" y="1558376"/>
            <a:ext cx="4161441" cy="47838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75966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456" y="136524"/>
            <a:ext cx="6723617" cy="2141686"/>
          </a:xfrm>
        </p:spPr>
        <p:txBody>
          <a:bodyPr>
            <a:noAutofit/>
          </a:bodyPr>
          <a:lstStyle/>
          <a:p>
            <a:r>
              <a:rPr lang="en-CA" sz="3600" dirty="0"/>
              <a:t>Mileva confided that she had always collaborated with </a:t>
            </a:r>
            <a:br>
              <a:rPr lang="en-CA" sz="3600" dirty="0"/>
            </a:br>
            <a:r>
              <a:rPr lang="en-CA" sz="3600" dirty="0"/>
              <a:t>Albert Einstein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456" y="2428109"/>
            <a:ext cx="6723617" cy="4199393"/>
          </a:xfrm>
        </p:spPr>
        <p:txBody>
          <a:bodyPr>
            <a:normAutofit fontScale="92500" lnSpcReduction="10000"/>
          </a:bodyPr>
          <a:lstStyle/>
          <a:p>
            <a:r>
              <a:rPr lang="en-CA" sz="2800" dirty="0"/>
              <a:t>To Milana Bota, her friend</a:t>
            </a:r>
          </a:p>
          <a:p>
            <a:pPr marL="0" indent="0" algn="r">
              <a:buNone/>
            </a:pPr>
            <a:r>
              <a:rPr lang="en-CA" sz="1800" dirty="0"/>
              <a:t>reported in </a:t>
            </a:r>
            <a:r>
              <a:rPr lang="en-CA" sz="1800" i="1" dirty="0" err="1"/>
              <a:t>Politika</a:t>
            </a:r>
            <a:r>
              <a:rPr lang="en-CA" sz="1800" dirty="0"/>
              <a:t> in 1929</a:t>
            </a:r>
          </a:p>
          <a:p>
            <a:pPr marL="0" indent="0">
              <a:buNone/>
            </a:pPr>
            <a:endParaRPr lang="en-CA" sz="1800" dirty="0"/>
          </a:p>
          <a:p>
            <a:r>
              <a:rPr lang="en-CA" sz="2800" dirty="0"/>
              <a:t>To Maja Shucan, her student </a:t>
            </a:r>
          </a:p>
          <a:p>
            <a:pPr marL="0" indent="0" algn="r">
              <a:buNone/>
            </a:pPr>
            <a:r>
              <a:rPr lang="en-CA" sz="2800" dirty="0"/>
              <a:t>			</a:t>
            </a:r>
            <a:r>
              <a:rPr lang="en-CA" sz="1800" dirty="0"/>
              <a:t>quoted by Highfield, p. 232</a:t>
            </a:r>
          </a:p>
          <a:p>
            <a:pPr marL="0" indent="0" algn="r">
              <a:buNone/>
            </a:pPr>
            <a:endParaRPr lang="en-CA" sz="1800" dirty="0"/>
          </a:p>
          <a:p>
            <a:r>
              <a:rPr lang="en-CA" sz="2800" dirty="0"/>
              <a:t>To her godparents, adding that Albert had ruined her life</a:t>
            </a:r>
          </a:p>
          <a:p>
            <a:pPr marL="0" indent="0" algn="r">
              <a:buNone/>
            </a:pPr>
            <a:r>
              <a:rPr lang="fr-CA" sz="1800" dirty="0" err="1"/>
              <a:t>according</a:t>
            </a:r>
            <a:r>
              <a:rPr lang="fr-CA" sz="1800" dirty="0"/>
              <a:t> to Dord Krstić</a:t>
            </a:r>
            <a:endParaRPr lang="en-CA" sz="1800" dirty="0"/>
          </a:p>
          <a:p>
            <a:r>
              <a:rPr lang="en-CA" sz="2800" dirty="0"/>
              <a:t>To her son Hans-Albert, her mother and sister                   </a:t>
            </a:r>
            <a:r>
              <a:rPr lang="fr-CA" sz="1800" dirty="0" err="1"/>
              <a:t>according</a:t>
            </a:r>
            <a:r>
              <a:rPr lang="fr-CA" sz="1800" dirty="0"/>
              <a:t> to Dord Krstić</a:t>
            </a:r>
            <a:endParaRPr lang="en-CA" dirty="0"/>
          </a:p>
          <a:p>
            <a:endParaRPr lang="en-CA" sz="2600" dirty="0"/>
          </a:p>
          <a:p>
            <a:pPr marL="0" indent="0" algn="r">
              <a:buNone/>
            </a:pPr>
            <a:endParaRPr lang="en-CA" sz="1900" dirty="0"/>
          </a:p>
        </p:txBody>
      </p:sp>
      <p:pic>
        <p:nvPicPr>
          <p:cNvPr id="6" name="Picture 5" descr="Mileva-plus vieille.jpg">
            <a:extLst>
              <a:ext uri="{FF2B5EF4-FFF2-40B4-BE49-F238E27FC236}">
                <a16:creationId xmlns:a16="http://schemas.microsoft.com/office/drawing/2014/main" id="{F0B6C470-C817-A8A9-36C7-B202A10366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5" b="2"/>
          <a:stretch/>
        </p:blipFill>
        <p:spPr>
          <a:xfrm>
            <a:off x="7858540" y="-499728"/>
            <a:ext cx="3613165" cy="7127230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B3F559-CCF9-956B-8D9D-47EA4DAC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57518-65AA-64A5-380C-E3D87369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1764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Attempt to claim her 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07854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CA" sz="2200" dirty="0"/>
              <a:t>In 1925, Albert wrote in his will that the money from the Nobel Prize was his sons’ inheritance </a:t>
            </a:r>
          </a:p>
          <a:p>
            <a:r>
              <a:rPr lang="en-CA" sz="2200" dirty="0"/>
              <a:t>Mileva strongly opposed this, stating this money was hers and may have considered proving she had contributed to his work.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sz="2400" dirty="0"/>
              <a:t> «</a:t>
            </a:r>
            <a:r>
              <a:rPr lang="en-GB" sz="2400" i="1" dirty="0">
                <a:ea typeface="Times New Roman" panose="02020603050405020304" pitchFamily="18" charset="0"/>
              </a:rPr>
              <a:t>But you really gave me a good laugh when you started threatening me with your memories. Doesn’t it ever dawn upon you for even a single second that no one would pay the least attention at all to your rubbish if the man with whom you are dealing had not perchance accomplished something important? </a:t>
            </a:r>
            <a:r>
              <a:rPr lang="en-GB" sz="2400" b="1" i="1" dirty="0">
                <a:ea typeface="Times New Roman" panose="02020603050405020304" pitchFamily="18" charset="0"/>
              </a:rPr>
              <a:t>When a person is a nonentity, there’s nothing more to be said, but one should then be modest and shut up. I advise you to do so</a:t>
            </a:r>
            <a:r>
              <a:rPr lang="en-CA" sz="2400" b="1" i="1" dirty="0"/>
              <a:t>.</a:t>
            </a:r>
            <a:r>
              <a:rPr lang="en-CA" sz="2400" b="1" dirty="0"/>
              <a:t> </a:t>
            </a:r>
            <a:r>
              <a:rPr lang="en-CA" sz="2400" dirty="0"/>
              <a:t>»</a:t>
            </a:r>
            <a:endParaRPr lang="en-CA" sz="2400" i="1" dirty="0"/>
          </a:p>
          <a:p>
            <a:pPr marL="0" indent="0">
              <a:buNone/>
            </a:pPr>
            <a:endParaRPr lang="en-CA" sz="2400" i="1" dirty="0"/>
          </a:p>
          <a:p>
            <a:pPr marL="0" indent="0">
              <a:buNone/>
            </a:pPr>
            <a:r>
              <a:rPr lang="en-CA" sz="2400" dirty="0"/>
              <a:t>« </a:t>
            </a:r>
            <a:r>
              <a:rPr lang="en-GB" sz="2400" i="1" dirty="0">
                <a:ea typeface="Times New Roman" panose="02020603050405020304" pitchFamily="18" charset="0"/>
              </a:rPr>
              <a:t>Not only children need a bit of thrashing but also grownups and especially women.</a:t>
            </a:r>
            <a:r>
              <a:rPr lang="en-CA" sz="2400" dirty="0"/>
              <a:t>»</a:t>
            </a:r>
          </a:p>
          <a:p>
            <a:pPr marL="0" indent="0">
              <a:buNone/>
            </a:pPr>
            <a:endParaRPr lang="en-CA" sz="900" dirty="0"/>
          </a:p>
          <a:p>
            <a:pPr marL="0" indent="0" algn="r">
              <a:buNone/>
            </a:pPr>
            <a:r>
              <a:rPr lang="en-CA" sz="1800" dirty="0"/>
              <a:t>Letter from Albert to Mileva – 24 October 1925 </a:t>
            </a:r>
          </a:p>
          <a:p>
            <a:pPr marL="0" indent="0" algn="r">
              <a:buNone/>
            </a:pPr>
            <a:r>
              <a:rPr lang="en-CA" sz="1800" dirty="0"/>
              <a:t>Quoted by Radmila Milentijević, </a:t>
            </a:r>
            <a:r>
              <a:rPr lang="en-CA" sz="1800" dirty="0">
                <a:latin typeface=""/>
              </a:rPr>
              <a:t>AEA 75-634</a:t>
            </a:r>
            <a:r>
              <a:rPr lang="en-CA" sz="1800" dirty="0"/>
              <a:t> </a:t>
            </a:r>
            <a:endParaRPr lang="en-CA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238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37" y="407159"/>
            <a:ext cx="10715893" cy="1143000"/>
          </a:xfrm>
        </p:spPr>
        <p:txBody>
          <a:bodyPr>
            <a:normAutofit/>
          </a:bodyPr>
          <a:lstStyle/>
          <a:p>
            <a:r>
              <a:rPr lang="en-CA" dirty="0"/>
              <a:t>The Einstein Myth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37" y="1706217"/>
            <a:ext cx="6366227" cy="47032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800" b="1" dirty="0"/>
              <a:t>Helen Dukas</a:t>
            </a:r>
            <a:r>
              <a:rPr lang="en-CA" sz="2800" dirty="0"/>
              <a:t>, Albert’s secretary (1928-55)</a:t>
            </a:r>
          </a:p>
          <a:p>
            <a:pPr marL="0" indent="0">
              <a:buNone/>
            </a:pPr>
            <a:r>
              <a:rPr lang="en-CA" sz="2800" b="1" dirty="0"/>
              <a:t>Otto Nathan</a:t>
            </a:r>
            <a:r>
              <a:rPr lang="en-CA" sz="2800" dirty="0"/>
              <a:t>, economist, friend and executor of Albert’s estate            </a:t>
            </a:r>
          </a:p>
          <a:p>
            <a:r>
              <a:rPr lang="en-CA" sz="2800" dirty="0"/>
              <a:t>Both tried to hide Mileva’s existence</a:t>
            </a:r>
          </a:p>
          <a:p>
            <a:r>
              <a:rPr lang="en-CA" sz="2800" dirty="0"/>
              <a:t>Nathan « visited » Mileva’s apartment after her death</a:t>
            </a:r>
          </a:p>
          <a:p>
            <a:r>
              <a:rPr lang="en-CA" sz="2800" dirty="0"/>
              <a:t>Prevented Hans-Albert from publishing his parents’ letters</a:t>
            </a:r>
          </a:p>
          <a:p>
            <a:r>
              <a:rPr lang="en-CA" sz="2800" dirty="0"/>
              <a:t>Blocked it until their death </a:t>
            </a:r>
          </a:p>
          <a:p>
            <a:pPr marL="0" indent="0">
              <a:buNone/>
            </a:pPr>
            <a:r>
              <a:rPr lang="en-CA" sz="2800" dirty="0"/>
              <a:t>    (1982 and 1987) </a:t>
            </a:r>
          </a:p>
          <a:p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6" name="Picture 5" descr="A person sitting on a bicycle&#10;&#10;Description automatically generated with medium confidence">
            <a:extLst>
              <a:ext uri="{FF2B5EF4-FFF2-40B4-BE49-F238E27FC236}">
                <a16:creationId xmlns:a16="http://schemas.microsoft.com/office/drawing/2014/main" id="{CFABB577-AAA8-3731-EC91-86437D6A0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35" r="16735" b="3"/>
          <a:stretch/>
        </p:blipFill>
        <p:spPr>
          <a:xfrm>
            <a:off x="7812710" y="1696325"/>
            <a:ext cx="3580720" cy="459573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Picture 6" descr="Renn&amp;Schulmann.jpg">
            <a:extLst>
              <a:ext uri="{FF2B5EF4-FFF2-40B4-BE49-F238E27FC236}">
                <a16:creationId xmlns:a16="http://schemas.microsoft.com/office/drawing/2014/main" id="{6BE5FC83-AB3B-F798-89FD-E369E2040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25" y="1706217"/>
            <a:ext cx="3580720" cy="470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1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3A123F-FDCE-20FF-6458-ACA49083F017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628" y="274639"/>
            <a:ext cx="8675768" cy="1143000"/>
          </a:xfrm>
          <a:solidFill>
            <a:srgbClr val="FFC000"/>
          </a:solidFill>
          <a:ln>
            <a:noFill/>
          </a:ln>
        </p:spPr>
        <p:txBody>
          <a:bodyPr/>
          <a:lstStyle/>
          <a:p>
            <a:r>
              <a:rPr lang="en-CA" noProof="0" dirty="0"/>
              <a:t>Another myth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662" b="10662"/>
          <a:stretch>
            <a:fillRect/>
          </a:stretch>
        </p:blipFill>
        <p:spPr>
          <a:xfrm>
            <a:off x="1550628" y="1510324"/>
            <a:ext cx="8675768" cy="4771338"/>
          </a:xfrm>
        </p:spPr>
      </p:pic>
      <p:sp>
        <p:nvSpPr>
          <p:cNvPr id="16" name="Rounded Rectangle 15"/>
          <p:cNvSpPr/>
          <p:nvPr/>
        </p:nvSpPr>
        <p:spPr>
          <a:xfrm>
            <a:off x="6443050" y="5297406"/>
            <a:ext cx="3460735" cy="99481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33090" y="272276"/>
            <a:ext cx="867771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/>
              <a:t>Maja and Albert Einstein in 1953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24333" y="6356353"/>
            <a:ext cx="21336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5333" y="6356353"/>
            <a:ext cx="2895600" cy="365125"/>
          </a:xfrm>
        </p:spPr>
        <p:txBody>
          <a:bodyPr/>
          <a:lstStyle/>
          <a:p>
            <a:r>
              <a:rPr lang="en-US" dirty="0"/>
              <a:t>Pauline Gagnon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8545AF6-1633-3B48-9B27-72A04BDB73A6}"/>
              </a:ext>
            </a:extLst>
          </p:cNvPr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4D27A9-ED0C-8246-8976-D4C08DB79F0F}" type="slidenum">
              <a:rPr lang="en-US"/>
              <a:pPr/>
              <a:t>53</a:t>
            </a:fld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BA69D41-B5BC-5843-BE01-F475EBCD8646}"/>
              </a:ext>
            </a:extLst>
          </p:cNvPr>
          <p:cNvSpPr/>
          <p:nvPr/>
        </p:nvSpPr>
        <p:spPr>
          <a:xfrm rot="1074890">
            <a:off x="7177019" y="5247411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2ECB91-8BE8-AF49-B078-335C12C41ED1}"/>
              </a:ext>
            </a:extLst>
          </p:cNvPr>
          <p:cNvSpPr/>
          <p:nvPr/>
        </p:nvSpPr>
        <p:spPr>
          <a:xfrm rot="19154698">
            <a:off x="8319258" y="5226366"/>
            <a:ext cx="1556415" cy="470497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96893" y="1439322"/>
            <a:ext cx="4712497" cy="4937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CD9B77-D7E4-B441-9A02-F236FB88043D}"/>
              </a:ext>
            </a:extLst>
          </p:cNvPr>
          <p:cNvSpPr/>
          <p:nvPr/>
        </p:nvSpPr>
        <p:spPr>
          <a:xfrm rot="370361">
            <a:off x="7329419" y="5277150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4337C60-18CC-9A46-B664-48ECEF2A6977}"/>
              </a:ext>
            </a:extLst>
          </p:cNvPr>
          <p:cNvSpPr/>
          <p:nvPr/>
        </p:nvSpPr>
        <p:spPr>
          <a:xfrm rot="20528050">
            <a:off x="8210545" y="5278458"/>
            <a:ext cx="1368539" cy="396321"/>
          </a:xfrm>
          <a:prstGeom prst="roundRect">
            <a:avLst/>
          </a:prstGeom>
          <a:solidFill>
            <a:srgbClr val="C1BD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5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  <a:gd name="csX0" fmla="*/ 0 w 2606040"/>
              <a:gd name="csY0" fmla="*/ 0 h 18288"/>
              <a:gd name="csX1" fmla="*/ 599389 w 2606040"/>
              <a:gd name="csY1" fmla="*/ 0 h 18288"/>
              <a:gd name="csX2" fmla="*/ 1303020 w 2606040"/>
              <a:gd name="csY2" fmla="*/ 0 h 18288"/>
              <a:gd name="csX3" fmla="*/ 1876349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80590 w 2606040"/>
              <a:gd name="csY6" fmla="*/ 18288 h 18288"/>
              <a:gd name="csX7" fmla="*/ 1276960 w 2606040"/>
              <a:gd name="csY7" fmla="*/ 18288 h 18288"/>
              <a:gd name="csX8" fmla="*/ 65151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575" y="2181818"/>
            <a:ext cx="3086100" cy="331783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1900" dirty="0"/>
          </a:p>
          <a:p>
            <a:pPr marL="0" indent="0" algn="ctr">
              <a:buNone/>
            </a:pPr>
            <a:r>
              <a:rPr lang="en-CA" b="1" dirty="0"/>
              <a:t>Fame for Albert</a:t>
            </a:r>
          </a:p>
          <a:p>
            <a:pPr marL="0" indent="0" algn="ctr">
              <a:buNone/>
            </a:pPr>
            <a:r>
              <a:rPr lang="en-CA" b="1" dirty="0"/>
              <a:t>but</a:t>
            </a:r>
          </a:p>
          <a:p>
            <a:pPr marL="0" indent="0" algn="ctr">
              <a:buNone/>
            </a:pPr>
            <a:r>
              <a:rPr lang="en-CA" b="1" dirty="0"/>
              <a:t>oblivion for Mileva</a:t>
            </a:r>
            <a:endParaRPr lang="en-CA" sz="2000" b="1" dirty="0"/>
          </a:p>
        </p:txBody>
      </p:sp>
      <p:pic>
        <p:nvPicPr>
          <p:cNvPr id="5" name="Picture 4" descr="Mileva-cactus.jpg">
            <a:extLst>
              <a:ext uri="{FF2B5EF4-FFF2-40B4-BE49-F238E27FC236}">
                <a16:creationId xmlns:a16="http://schemas.microsoft.com/office/drawing/2014/main" id="{F5F1F82E-425C-EC6D-6AB8-87B02E649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35919" b="2"/>
          <a:stretch/>
        </p:blipFill>
        <p:spPr>
          <a:xfrm>
            <a:off x="715618" y="-998802"/>
            <a:ext cx="5910453" cy="785679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33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2004"/>
            <a:ext cx="8214873" cy="1143000"/>
          </a:xfrm>
        </p:spPr>
        <p:txBody>
          <a:bodyPr>
            <a:noAutofit/>
          </a:bodyPr>
          <a:lstStyle/>
          <a:p>
            <a:r>
              <a:rPr lang="en-CA" sz="3200" dirty="0" err="1"/>
              <a:t>Mileva</a:t>
            </a:r>
            <a:r>
              <a:rPr lang="en-CA" sz="3200" dirty="0"/>
              <a:t> died on 4</a:t>
            </a:r>
            <a:r>
              <a:rPr lang="en-CA" sz="3200" baseline="30000" dirty="0"/>
              <a:t>th</a:t>
            </a:r>
            <a:r>
              <a:rPr lang="en-CA" sz="3200" dirty="0"/>
              <a:t> Aug 1948</a:t>
            </a:r>
            <a:br>
              <a:rPr lang="en-CA" sz="3200" dirty="0"/>
            </a:br>
            <a:r>
              <a:rPr lang="en-CA" sz="3200" dirty="0"/>
              <a:t>Memorials in Zurich and Novi Sad</a:t>
            </a:r>
          </a:p>
        </p:txBody>
      </p:sp>
      <p:pic>
        <p:nvPicPr>
          <p:cNvPr id="4" name="Picture 3" descr="memorial-NoviS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37" y="1551162"/>
            <a:ext cx="2791536" cy="4453771"/>
          </a:xfrm>
          <a:prstGeom prst="rect">
            <a:avLst/>
          </a:prstGeom>
        </p:spPr>
      </p:pic>
      <p:pic>
        <p:nvPicPr>
          <p:cNvPr id="5" name="Picture 4" descr="memorial-Zuri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3" y="1551162"/>
            <a:ext cx="3145771" cy="4189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926915"/>
            <a:ext cx="404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With pride and love, the people of Serbia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0975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65826"/>
            <a:ext cx="8229600" cy="452596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4400" dirty="0"/>
          </a:p>
          <a:p>
            <a:pPr marL="0" indent="0" algn="ctr">
              <a:buNone/>
            </a:pPr>
            <a:endParaRPr lang="en-CA" sz="4400" dirty="0"/>
          </a:p>
          <a:p>
            <a:pPr marL="0" indent="0" algn="ctr">
              <a:buNone/>
            </a:pPr>
            <a:r>
              <a:rPr lang="en-CA" sz="4400" b="1" dirty="0"/>
              <a:t>Conclusion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079604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Proofs of their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000" dirty="0"/>
              <a:t>Clearest evidence comes from Albert’s own hand: </a:t>
            </a:r>
          </a:p>
          <a:p>
            <a:pPr marL="0" indent="0" algn="ctr">
              <a:buNone/>
            </a:pPr>
            <a:r>
              <a:rPr lang="en-CA" sz="2600" b="1" i="1" u="sng" dirty="0"/>
              <a:t> </a:t>
            </a:r>
            <a:r>
              <a:rPr lang="en-CA" sz="3500" b="1" i="1" u="sng" dirty="0"/>
              <a:t>« our work on relative motion »</a:t>
            </a:r>
          </a:p>
          <a:p>
            <a:r>
              <a:rPr lang="en-CA" sz="3000" dirty="0"/>
              <a:t>Looking at how they interacted and worked together: </a:t>
            </a:r>
          </a:p>
          <a:p>
            <a:pPr lvl="1"/>
            <a:r>
              <a:rPr lang="en-CA" sz="2600" dirty="0"/>
              <a:t>by today’s standards, they would be scientific collaborators</a:t>
            </a:r>
          </a:p>
          <a:p>
            <a:r>
              <a:rPr lang="en-CA" sz="3000" dirty="0"/>
              <a:t>Hand-written documents from Mileva’s hand: </a:t>
            </a:r>
          </a:p>
          <a:p>
            <a:pPr lvl="1"/>
            <a:r>
              <a:rPr lang="en-CA" sz="2600" dirty="0"/>
              <a:t> letter to Planck, lectures note in Zurich</a:t>
            </a:r>
          </a:p>
          <a:p>
            <a:r>
              <a:rPr lang="en-CA" sz="3000" dirty="0"/>
              <a:t>Numerous testimonies:</a:t>
            </a:r>
          </a:p>
          <a:p>
            <a:pPr lvl="1"/>
            <a:r>
              <a:rPr lang="en-CA" sz="2600" dirty="0"/>
              <a:t>Hans-Albert, Milana Bota, Maja Shucan, friends and family in Novi Sad</a:t>
            </a:r>
          </a:p>
          <a:p>
            <a:pPr marL="457200" lvl="1" indent="0"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23294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en-CA" sz="4700"/>
              <a:t>Indirect proofs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060" y="2586994"/>
            <a:ext cx="2606040" cy="18288"/>
          </a:xfrm>
          <a:custGeom>
            <a:avLst/>
            <a:gdLst>
              <a:gd name="csX0" fmla="*/ 0 w 2606040"/>
              <a:gd name="csY0" fmla="*/ 0 h 18288"/>
              <a:gd name="csX1" fmla="*/ 625450 w 2606040"/>
              <a:gd name="csY1" fmla="*/ 0 h 18288"/>
              <a:gd name="csX2" fmla="*/ 1224839 w 2606040"/>
              <a:gd name="csY2" fmla="*/ 0 h 18288"/>
              <a:gd name="csX3" fmla="*/ 1824228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02409 w 2606040"/>
              <a:gd name="csY6" fmla="*/ 18288 h 18288"/>
              <a:gd name="csX7" fmla="*/ 1276960 w 2606040"/>
              <a:gd name="csY7" fmla="*/ 18288 h 18288"/>
              <a:gd name="csX8" fmla="*/ 67757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  <a:gd name="csX0" fmla="*/ 0 w 2606040"/>
              <a:gd name="csY0" fmla="*/ 0 h 18288"/>
              <a:gd name="csX1" fmla="*/ 599389 w 2606040"/>
              <a:gd name="csY1" fmla="*/ 0 h 18288"/>
              <a:gd name="csX2" fmla="*/ 1303020 w 2606040"/>
              <a:gd name="csY2" fmla="*/ 0 h 18288"/>
              <a:gd name="csX3" fmla="*/ 1876349 w 2606040"/>
              <a:gd name="csY3" fmla="*/ 0 h 18288"/>
              <a:gd name="csX4" fmla="*/ 2606040 w 2606040"/>
              <a:gd name="csY4" fmla="*/ 0 h 18288"/>
              <a:gd name="csX5" fmla="*/ 2606040 w 2606040"/>
              <a:gd name="csY5" fmla="*/ 18288 h 18288"/>
              <a:gd name="csX6" fmla="*/ 1980590 w 2606040"/>
              <a:gd name="csY6" fmla="*/ 18288 h 18288"/>
              <a:gd name="csX7" fmla="*/ 1276960 w 2606040"/>
              <a:gd name="csY7" fmla="*/ 18288 h 18288"/>
              <a:gd name="csX8" fmla="*/ 651510 w 2606040"/>
              <a:gd name="csY8" fmla="*/ 18288 h 18288"/>
              <a:gd name="csX9" fmla="*/ 0 w 2606040"/>
              <a:gd name="csY9" fmla="*/ 18288 h 18288"/>
              <a:gd name="csX10" fmla="*/ 0 w 2606040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/>
          </a:bodyPr>
          <a:lstStyle/>
          <a:p>
            <a:r>
              <a:rPr lang="en-CA" sz="2400" dirty="0"/>
              <a:t>Nobel Prize money given to Mileva</a:t>
            </a:r>
          </a:p>
          <a:p>
            <a:endParaRPr lang="en-CA" sz="2400" dirty="0"/>
          </a:p>
          <a:p>
            <a:r>
              <a:rPr lang="en-CA" sz="2400" dirty="0"/>
              <a:t>Decline in Albert Einstein’s productivity and creativity after their separation</a:t>
            </a:r>
          </a:p>
          <a:p>
            <a:pPr marL="0" indent="0">
              <a:buNone/>
            </a:pPr>
            <a:endParaRPr lang="en-CA" sz="1900" dirty="0"/>
          </a:p>
        </p:txBody>
      </p:sp>
      <p:pic>
        <p:nvPicPr>
          <p:cNvPr id="6" name="Picture 5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2352B08E-8FFC-2EE9-2A20-0E5E20611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448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10300" y="6356351"/>
            <a:ext cx="30861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53550" y="6356351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86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/>
          <a:p>
            <a:r>
              <a:rPr lang="en-CA" dirty="0"/>
              <a:t>Albert’s bad conscience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«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the house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is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sold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[Eduard] has a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reliable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tutor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and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when</a:t>
            </a:r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 Mileva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is</a:t>
            </a:r>
            <a:r>
              <a:rPr lang="fr-FR" b="1" i="1" dirty="0">
                <a:solidFill>
                  <a:srgbClr val="000000"/>
                </a:solidFill>
                <a:ea typeface="Calibri"/>
                <a:cs typeface="Calibri"/>
              </a:rPr>
              <a:t> no longer </a:t>
            </a:r>
            <a:r>
              <a:rPr lang="fr-FR" b="1" i="1" dirty="0" err="1">
                <a:solidFill>
                  <a:srgbClr val="000000"/>
                </a:solidFill>
                <a:ea typeface="Calibri"/>
                <a:cs typeface="Calibri"/>
              </a:rPr>
              <a:t>here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,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I'll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be</a:t>
            </a:r>
            <a:r>
              <a:rPr lang="fr-FR" i="1" dirty="0">
                <a:solidFill>
                  <a:srgbClr val="000000"/>
                </a:solidFill>
                <a:ea typeface="Calibri"/>
                <a:cs typeface="Calibri"/>
              </a:rPr>
              <a:t> able to live in </a:t>
            </a:r>
            <a:r>
              <a:rPr lang="fr-FR" i="1" dirty="0" err="1">
                <a:solidFill>
                  <a:srgbClr val="000000"/>
                </a:solidFill>
                <a:ea typeface="Calibri"/>
                <a:cs typeface="Calibri"/>
              </a:rPr>
              <a:t>peace</a:t>
            </a:r>
            <a:r>
              <a:rPr lang="en-CA" dirty="0"/>
              <a:t>»</a:t>
            </a:r>
          </a:p>
          <a:p>
            <a:pPr marL="0" indent="0">
              <a:buNone/>
            </a:pPr>
            <a:endParaRPr lang="en-CA" dirty="0"/>
          </a:p>
          <a:p>
            <a:pPr marL="0" indent="0" algn="r">
              <a:buNone/>
            </a:pPr>
            <a:r>
              <a:rPr lang="en-CA" sz="2400" dirty="0"/>
              <a:t>Letter from Albert to Dr Karl Zürcher - 29 July 1947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4070971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252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4800" b="1" dirty="0"/>
          </a:p>
          <a:p>
            <a:pPr marL="0" indent="0" algn="ctr">
              <a:buNone/>
            </a:pPr>
            <a:r>
              <a:rPr lang="en-CA" sz="4800" b="1" dirty="0"/>
              <a:t>The beginning of their collaboration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1998740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35" y="3752850"/>
            <a:ext cx="4069590" cy="2603501"/>
          </a:xfrm>
        </p:spPr>
        <p:txBody>
          <a:bodyPr anchor="ctr">
            <a:normAutofit/>
          </a:bodyPr>
          <a:lstStyle/>
          <a:p>
            <a:r>
              <a:rPr lang="fr-CA" sz="3100" dirty="0" err="1"/>
              <a:t>My</a:t>
            </a:r>
            <a:r>
              <a:rPr lang="fr-CA" sz="3100" dirty="0"/>
              <a:t> opinion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7DC1D-FC48-2A4A-8E46-800E3F46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2" b="33119"/>
          <a:stretch/>
        </p:blipFill>
        <p:spPr>
          <a:xfrm>
            <a:off x="1524020" y="11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52950" y="6356351"/>
            <a:ext cx="30861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Pauline Gagnon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4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60</a:t>
            </a:fld>
            <a:endParaRPr 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D52488-2084-9E44-8459-91F37D63B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950" y="3787242"/>
            <a:ext cx="7355715" cy="2569109"/>
          </a:xfrm>
        </p:spPr>
        <p:txBody>
          <a:bodyPr>
            <a:noAutofit/>
          </a:bodyPr>
          <a:lstStyle/>
          <a:p>
            <a:r>
              <a:rPr lang="en-CA" sz="1600" dirty="0"/>
              <a:t>Union based on love and respect </a:t>
            </a:r>
          </a:p>
          <a:p>
            <a:r>
              <a:rPr lang="en-CA" sz="1600" dirty="0"/>
              <a:t>Together, they produced uncommon work </a:t>
            </a:r>
          </a:p>
          <a:p>
            <a:pPr lvl="1"/>
            <a:r>
              <a:rPr lang="en-CA" sz="1600" dirty="0"/>
              <a:t>their individual contributions will never be known</a:t>
            </a:r>
          </a:p>
          <a:p>
            <a:r>
              <a:rPr lang="en-CA" sz="1600" dirty="0"/>
              <a:t>Mileva was the first person to recognize Albert’s talent </a:t>
            </a:r>
          </a:p>
          <a:p>
            <a:pPr lvl="1"/>
            <a:r>
              <a:rPr lang="en-CA" sz="1600" dirty="0"/>
              <a:t>Without her emotional and intellectual support, he would never have succeeded</a:t>
            </a:r>
          </a:p>
          <a:p>
            <a:r>
              <a:rPr lang="en-CA" sz="1600" dirty="0"/>
              <a:t>Given her patriarchal upbringing, she </a:t>
            </a:r>
            <a:r>
              <a:rPr lang="en-GB" sz="1600" dirty="0"/>
              <a:t>merged her own aspirations with his, and saw his success as their shared success – they were </a:t>
            </a:r>
            <a:r>
              <a:rPr lang="en-GB" sz="1600" i="1" dirty="0"/>
              <a:t>ein Stein</a:t>
            </a:r>
            <a:endParaRPr lang="en-CA" sz="1600" i="1" dirty="0"/>
          </a:p>
          <a:p>
            <a:r>
              <a:rPr lang="en-CA" sz="1600" dirty="0"/>
              <a:t>The more it went on, the more he had </a:t>
            </a:r>
            <a:r>
              <a:rPr lang="en-CA" sz="1600"/>
              <a:t>to lose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2664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375" y="946214"/>
            <a:ext cx="3665763" cy="1777419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Why did she remain silent?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B407C-2CE8-7979-F8DA-D9D8BC7851A0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8409" y="1244099"/>
            <a:ext cx="4185333" cy="4023360"/>
          </a:xfrm>
        </p:spPr>
        <p:txBody>
          <a:bodyPr anchor="t">
            <a:normAutofit fontScale="85000" lnSpcReduction="10000"/>
          </a:bodyPr>
          <a:lstStyle/>
          <a:p>
            <a:r>
              <a:rPr lang="en-CA" dirty="0">
                <a:solidFill>
                  <a:schemeClr val="bg1"/>
                </a:solidFill>
              </a:rPr>
              <a:t>Reserved 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Not after honour and fame</a:t>
            </a:r>
          </a:p>
          <a:p>
            <a:pPr lvl="1"/>
            <a:r>
              <a:rPr lang="en-CA" dirty="0">
                <a:solidFill>
                  <a:schemeClr val="bg1"/>
                </a:solidFill>
              </a:rPr>
              <a:t>It was her duty to support her husband</a:t>
            </a:r>
          </a:p>
          <a:p>
            <a:pPr marL="457200" lvl="1" indent="0">
              <a:buNone/>
            </a:pPr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She always loved him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b="1" dirty="0">
                <a:solidFill>
                  <a:schemeClr val="bg1"/>
                </a:solidFill>
              </a:rPr>
              <a:t>She had no degree</a:t>
            </a:r>
          </a:p>
          <a:p>
            <a:pPr lvl="1"/>
            <a:r>
              <a:rPr lang="en-CA" b="1" dirty="0">
                <a:solidFill>
                  <a:schemeClr val="bg1"/>
                </a:solidFill>
              </a:rPr>
              <a:t>so no legitimacy</a:t>
            </a:r>
          </a:p>
          <a:p>
            <a:pPr marL="0" indent="0">
              <a:buNone/>
            </a:pPr>
            <a:endParaRPr lang="en-CA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2200" dirty="0">
              <a:solidFill>
                <a:schemeClr val="bg1"/>
              </a:solidFill>
            </a:endParaRPr>
          </a:p>
          <a:p>
            <a:endParaRPr lang="en-CA" sz="17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0294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ileva-âge-moye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r="25035" b="2"/>
          <a:stretch/>
        </p:blipFill>
        <p:spPr>
          <a:xfrm>
            <a:off x="1947248" y="573678"/>
            <a:ext cx="3827405" cy="571064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61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98F1DC-F9A4-625B-D02A-A0626AF32140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Content Placeholder 3" descr="AE_MM_19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3376"/>
          <a:stretch>
            <a:fillRect/>
          </a:stretch>
        </p:blipFill>
        <p:spPr>
          <a:xfrm>
            <a:off x="4609998" y="1618343"/>
            <a:ext cx="6819708" cy="37519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2204299" y="1618343"/>
            <a:ext cx="3228453" cy="37519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Pauline Gagnon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53A62F-DC65-DE4B-AA83-5A512618D5F4}"/>
              </a:ext>
            </a:extLst>
          </p:cNvPr>
          <p:cNvGrpSpPr/>
          <p:nvPr/>
        </p:nvGrpSpPr>
        <p:grpSpPr>
          <a:xfrm>
            <a:off x="5294306" y="1403594"/>
            <a:ext cx="3728978" cy="4659644"/>
            <a:chOff x="3054698" y="1403594"/>
            <a:chExt cx="3728978" cy="465964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E5CA036-2654-F046-A63A-1901B9DD4F45}"/>
                </a:ext>
              </a:extLst>
            </p:cNvPr>
            <p:cNvGrpSpPr/>
            <p:nvPr/>
          </p:nvGrpSpPr>
          <p:grpSpPr>
            <a:xfrm>
              <a:off x="3054698" y="1403594"/>
              <a:ext cx="3728978" cy="4659644"/>
              <a:chOff x="3054698" y="1403594"/>
              <a:chExt cx="3728978" cy="465964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5946E48-2316-3749-ADE9-3A6728CE874A}"/>
                  </a:ext>
                </a:extLst>
              </p:cNvPr>
              <p:cNvGrpSpPr/>
              <p:nvPr/>
            </p:nvGrpSpPr>
            <p:grpSpPr>
              <a:xfrm>
                <a:off x="3054698" y="1403594"/>
                <a:ext cx="3728978" cy="4400564"/>
                <a:chOff x="3054698" y="1403594"/>
                <a:chExt cx="3728978" cy="4400564"/>
              </a:xfrm>
            </p:grpSpPr>
            <p:sp>
              <p:nvSpPr>
                <p:cNvPr id="4" name="Right Triangle 3"/>
                <p:cNvSpPr/>
                <p:nvPr/>
              </p:nvSpPr>
              <p:spPr>
                <a:xfrm>
                  <a:off x="5461120" y="1618342"/>
                  <a:ext cx="1322556" cy="3751943"/>
                </a:xfrm>
                <a:prstGeom prst="rtTriangl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" name="Triangle 2">
                  <a:extLst>
                    <a:ext uri="{FF2B5EF4-FFF2-40B4-BE49-F238E27FC236}">
                      <a16:creationId xmlns:a16="http://schemas.microsoft.com/office/drawing/2014/main" id="{02C2DE1A-5128-3342-A7F7-4CF3BDBD4F3B}"/>
                    </a:ext>
                  </a:extLst>
                </p:cNvPr>
                <p:cNvSpPr/>
                <p:nvPr/>
              </p:nvSpPr>
              <p:spPr>
                <a:xfrm rot="21019518">
                  <a:off x="5696600" y="1933167"/>
                  <a:ext cx="426720" cy="2306337"/>
                </a:xfrm>
                <a:prstGeom prst="triangle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DBDAE9E-4526-6D40-B87C-0315D0091CF9}"/>
                    </a:ext>
                  </a:extLst>
                </p:cNvPr>
                <p:cNvSpPr/>
                <p:nvPr/>
              </p:nvSpPr>
              <p:spPr>
                <a:xfrm>
                  <a:off x="4770120" y="1613580"/>
                  <a:ext cx="933855" cy="3626078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ECEE03E-7D23-524E-9766-04396B22EBCD}"/>
                    </a:ext>
                  </a:extLst>
                </p:cNvPr>
                <p:cNvSpPr/>
                <p:nvPr/>
              </p:nvSpPr>
              <p:spPr>
                <a:xfrm rot="20554427">
                  <a:off x="5411416" y="2030775"/>
                  <a:ext cx="628576" cy="2400591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DCF6AA0-2635-CB46-8DFD-15A73452369A}"/>
                    </a:ext>
                  </a:extLst>
                </p:cNvPr>
                <p:cNvSpPr/>
                <p:nvPr/>
              </p:nvSpPr>
              <p:spPr>
                <a:xfrm rot="19747682">
                  <a:off x="6051212" y="3845177"/>
                  <a:ext cx="260979" cy="10390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32A5948-FE91-3A4D-85A8-787CEE87F58B}"/>
                    </a:ext>
                  </a:extLst>
                </p:cNvPr>
                <p:cNvSpPr/>
                <p:nvPr/>
              </p:nvSpPr>
              <p:spPr>
                <a:xfrm>
                  <a:off x="3054698" y="1674540"/>
                  <a:ext cx="2801678" cy="3626078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0B42760-B056-FA4C-8327-17536937D175}"/>
                    </a:ext>
                  </a:extLst>
                </p:cNvPr>
                <p:cNvSpPr/>
                <p:nvPr/>
              </p:nvSpPr>
              <p:spPr>
                <a:xfrm rot="2488103">
                  <a:off x="5382626" y="1403594"/>
                  <a:ext cx="628576" cy="675399"/>
                </a:xfrm>
                <a:prstGeom prst="rect">
                  <a:avLst/>
                </a:prstGeom>
                <a:solidFill>
                  <a:srgbClr val="2E302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D44B848B-0ED5-3A4D-91B2-66A8AD16DB78}"/>
                    </a:ext>
                  </a:extLst>
                </p:cNvPr>
                <p:cNvSpPr/>
                <p:nvPr/>
              </p:nvSpPr>
              <p:spPr>
                <a:xfrm>
                  <a:off x="5502572" y="3886200"/>
                  <a:ext cx="1143944" cy="1917958"/>
                </a:xfrm>
                <a:prstGeom prst="ellipse">
                  <a:avLst/>
                </a:prstGeom>
                <a:solidFill>
                  <a:srgbClr val="0B0E09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DE"/>
                </a:p>
              </p:txBody>
            </p:sp>
          </p:grp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10DCEEB-3C32-AF43-A190-528A64322FF9}"/>
                  </a:ext>
                </a:extLst>
              </p:cNvPr>
              <p:cNvSpPr/>
              <p:nvPr/>
            </p:nvSpPr>
            <p:spPr>
              <a:xfrm>
                <a:off x="5142580" y="3932477"/>
                <a:ext cx="1581192" cy="2130761"/>
              </a:xfrm>
              <a:prstGeom prst="ellipse">
                <a:avLst/>
              </a:prstGeom>
              <a:solidFill>
                <a:srgbClr val="0B0E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2336FE-B538-484A-80F4-34C096BAEC91}"/>
                </a:ext>
              </a:extLst>
            </p:cNvPr>
            <p:cNvSpPr/>
            <p:nvPr/>
          </p:nvSpPr>
          <p:spPr>
            <a:xfrm rot="3432916">
              <a:off x="4802178" y="3134198"/>
              <a:ext cx="744298" cy="1771912"/>
            </a:xfrm>
            <a:prstGeom prst="rect">
              <a:avLst/>
            </a:prstGeom>
            <a:solidFill>
              <a:srgbClr val="2E30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706164" y="1638590"/>
            <a:ext cx="4528238" cy="3558111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3600" b="1" i="1" u="sng" dirty="0" err="1">
                <a:solidFill>
                  <a:srgbClr val="FEC000"/>
                </a:solidFill>
              </a:rPr>
              <a:t>Eclipsed</a:t>
            </a:r>
            <a:endParaRPr lang="fr-FR" sz="3600" b="1" i="1" u="sng" dirty="0">
              <a:solidFill>
                <a:srgbClr val="FEC000"/>
              </a:solidFill>
            </a:endParaRPr>
          </a:p>
          <a:p>
            <a:pPr marL="0" indent="0" algn="ctr">
              <a:buNone/>
            </a:pPr>
            <a:endParaRPr lang="fr-FR" b="1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Limited TV </a:t>
            </a:r>
            <a:r>
              <a:rPr lang="fr-FR" b="1" dirty="0" err="1">
                <a:solidFill>
                  <a:srgbClr val="FFC000"/>
                </a:solidFill>
              </a:rPr>
              <a:t>series</a:t>
            </a:r>
            <a:r>
              <a:rPr lang="fr-FR" b="1" dirty="0">
                <a:solidFill>
                  <a:srgbClr val="FFC000"/>
                </a:solidFill>
              </a:rPr>
              <a:t> on Mileva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Marić</a:t>
            </a:r>
            <a:r>
              <a:rPr lang="en-DE" b="1" dirty="0">
                <a:solidFill>
                  <a:srgbClr val="FFC000"/>
                </a:solidFill>
              </a:rPr>
              <a:t> </a:t>
            </a:r>
            <a:r>
              <a:rPr lang="fr-FR" b="1" dirty="0">
                <a:solidFill>
                  <a:srgbClr val="FFC000"/>
                </a:solidFill>
              </a:rPr>
              <a:t> Einstein 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FFC000"/>
                </a:solidFill>
              </a:rPr>
              <a:t>and </a:t>
            </a:r>
            <a:r>
              <a:rPr lang="fr-FR" b="1" dirty="0" err="1">
                <a:solidFill>
                  <a:srgbClr val="FFC000"/>
                </a:solidFill>
              </a:rPr>
              <a:t>other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b="1" dirty="0" err="1">
                <a:solidFill>
                  <a:srgbClr val="FFC000"/>
                </a:solidFill>
              </a:rPr>
              <a:t>women</a:t>
            </a:r>
            <a:r>
              <a:rPr lang="fr-FR" b="1" dirty="0">
                <a:solidFill>
                  <a:srgbClr val="FFC000"/>
                </a:solidFill>
              </a:rPr>
              <a:t> </a:t>
            </a:r>
            <a:r>
              <a:rPr lang="fr-FR" b="1" dirty="0" err="1">
                <a:solidFill>
                  <a:srgbClr val="FFC000"/>
                </a:solidFill>
              </a:rPr>
              <a:t>scientists</a:t>
            </a:r>
            <a:endParaRPr lang="fr-FR" b="1" dirty="0">
              <a:solidFill>
                <a:srgbClr val="FFC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4970" y="5143500"/>
            <a:ext cx="9219128" cy="17326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742" y="186175"/>
            <a:ext cx="10744964" cy="16764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lone</a:t>
            </a:r>
            <a:r>
              <a:rPr lang="fr-FR" dirty="0"/>
              <a:t> </a:t>
            </a:r>
            <a:r>
              <a:rPr lang="fr-FR" dirty="0" err="1"/>
              <a:t>genius</a:t>
            </a:r>
            <a:br>
              <a:rPr lang="fr-FR" dirty="0"/>
            </a:br>
            <a:r>
              <a:rPr lang="fr-FR" dirty="0"/>
              <a:t>A couple of </a:t>
            </a:r>
            <a:r>
              <a:rPr lang="fr-FR" dirty="0" err="1"/>
              <a:t>genius</a:t>
            </a:r>
            <a:br>
              <a:rPr lang="fr-FR" dirty="0"/>
            </a:br>
            <a:endParaRPr lang="fr-FR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342BE0F-E286-2F84-875A-F43B2D808F90}"/>
              </a:ext>
            </a:extLst>
          </p:cNvPr>
          <p:cNvCxnSpPr/>
          <p:nvPr/>
        </p:nvCxnSpPr>
        <p:spPr>
          <a:xfrm>
            <a:off x="4165600" y="771384"/>
            <a:ext cx="3930384" cy="0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3E76D-3C5D-414C-5D2B-02A9AED5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62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A43C8A-FB16-9DCE-2B3F-922A64BF7D10}"/>
              </a:ext>
            </a:extLst>
          </p:cNvPr>
          <p:cNvSpPr/>
          <p:nvPr/>
        </p:nvSpPr>
        <p:spPr>
          <a:xfrm>
            <a:off x="3154017" y="1046918"/>
            <a:ext cx="6175513" cy="702365"/>
          </a:xfrm>
          <a:prstGeom prst="rect">
            <a:avLst/>
          </a:prstGeom>
          <a:solidFill>
            <a:srgbClr val="FEC000"/>
          </a:solidFill>
          <a:ln>
            <a:solidFill>
              <a:srgbClr val="FE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8019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472C-E621-F242-9713-F9C765BB6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798" cy="1143000"/>
          </a:xfrm>
        </p:spPr>
        <p:txBody>
          <a:bodyPr>
            <a:normAutofit/>
          </a:bodyPr>
          <a:lstStyle/>
          <a:p>
            <a:r>
              <a:rPr lang="en-DE" dirty="0"/>
              <a:t>We cannot change history…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92BCD-076D-594B-88BC-F94198017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…b</a:t>
            </a:r>
            <a:r>
              <a:rPr lang="en-DE" dirty="0"/>
              <a:t>ut we can acknowledge the errors of the past and pay justice.</a:t>
            </a:r>
          </a:p>
          <a:p>
            <a:pPr marL="0" indent="0">
              <a:buNone/>
            </a:pPr>
            <a:endParaRPr lang="en-DE" dirty="0"/>
          </a:p>
          <a:p>
            <a:pPr marL="0" indent="0">
              <a:buNone/>
            </a:pPr>
            <a:r>
              <a:rPr lang="en-DE" dirty="0"/>
              <a:t>Following Gabriella Greison’s initiative, I also </a:t>
            </a:r>
            <a:r>
              <a:rPr lang="en-DE" b="1" dirty="0"/>
              <a:t>asked ETH to grant a posthumous degree </a:t>
            </a:r>
            <a:r>
              <a:rPr lang="en-DE" dirty="0"/>
              <a:t>to Mileva Mari</a:t>
            </a:r>
            <a:r>
              <a:rPr lang="en-GB" dirty="0" err="1"/>
              <a:t>ć</a:t>
            </a:r>
            <a:r>
              <a:rPr lang="en-DE" dirty="0"/>
              <a:t> Einstein and to the four other women who were denied a degree before 1902.</a:t>
            </a:r>
          </a:p>
          <a:p>
            <a:pPr marL="0" indent="0" algn="ctr">
              <a:buNone/>
            </a:pPr>
            <a:endParaRPr lang="en-DE" dirty="0"/>
          </a:p>
          <a:p>
            <a:pPr marL="0" indent="0" algn="ctr">
              <a:buNone/>
            </a:pPr>
            <a:endParaRPr lang="en-DE" dirty="0"/>
          </a:p>
          <a:p>
            <a:pPr marL="0" indent="0" algn="ctr">
              <a:buNone/>
            </a:pPr>
            <a:r>
              <a:rPr lang="en-DE" b="1" dirty="0"/>
              <a:t>You too can write to the Rector at ETH:</a:t>
            </a:r>
          </a:p>
          <a:p>
            <a:pPr marL="0" indent="0" algn="ctr">
              <a:buNone/>
            </a:pPr>
            <a:r>
              <a:rPr lang="en-GB" b="1" dirty="0" err="1"/>
              <a:t>guenther.dissertori@sl.ethz.ch</a:t>
            </a:r>
            <a:endParaRPr lang="en-DE" b="1" dirty="0"/>
          </a:p>
          <a:p>
            <a:pPr marL="0" indent="0">
              <a:buNone/>
            </a:pPr>
            <a:endParaRPr lang="en-DE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7D17A-8D15-8F44-9198-00118985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FC6F7-3530-1044-965A-D2C0C290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893826-6BB6-FC48-B418-3DD23F36C206}"/>
              </a:ext>
            </a:extLst>
          </p:cNvPr>
          <p:cNvSpPr/>
          <p:nvPr/>
        </p:nvSpPr>
        <p:spPr>
          <a:xfrm>
            <a:off x="609599" y="2471494"/>
            <a:ext cx="10972799" cy="180789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195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5BD1-550E-2AA9-525C-BA16AA29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can you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A3460-AD04-DE1C-5209-DC85FBADD2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DE" dirty="0"/>
              <a:t>Put pressure on ETH to grant Mileva Mari</a:t>
            </a:r>
            <a:r>
              <a:rPr lang="en-GB" dirty="0" err="1"/>
              <a:t>ć</a:t>
            </a:r>
            <a:r>
              <a:rPr lang="en-DE" dirty="0"/>
              <a:t> a degree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						</a:t>
            </a:r>
            <a:r>
              <a:rPr lang="en-GB" b="1" dirty="0" err="1"/>
              <a:t>guenther.dissertori@sl.ethz.ch</a:t>
            </a:r>
            <a:endParaRPr lang="en-DE" dirty="0"/>
          </a:p>
          <a:p>
            <a:pPr>
              <a:lnSpc>
                <a:spcPct val="150000"/>
              </a:lnSpc>
            </a:pPr>
            <a:r>
              <a:rPr lang="en-DE" dirty="0"/>
              <a:t>Name a lecture hall or a building after Mileva Mari</a:t>
            </a:r>
            <a:r>
              <a:rPr lang="en-GB" dirty="0" err="1"/>
              <a:t>ć</a:t>
            </a:r>
            <a:r>
              <a:rPr lang="en-DE" dirty="0"/>
              <a:t> </a:t>
            </a:r>
          </a:p>
          <a:p>
            <a:pPr>
              <a:lnSpc>
                <a:spcPct val="150000"/>
              </a:lnSpc>
            </a:pPr>
            <a:r>
              <a:rPr lang="en-DE" dirty="0"/>
              <a:t>Tell your students, colleagues and f</a:t>
            </a:r>
            <a:r>
              <a:rPr lang="en-GB" dirty="0" err="1"/>
              <a:t>ri</a:t>
            </a:r>
            <a:r>
              <a:rPr lang="en-DE" dirty="0"/>
              <a:t>ends about her</a:t>
            </a:r>
          </a:p>
          <a:p>
            <a:pPr>
              <a:lnSpc>
                <a:spcPct val="150000"/>
              </a:lnSpc>
            </a:pPr>
            <a:r>
              <a:rPr lang="en-DE" dirty="0"/>
              <a:t>If you are organizing a conference, include a talk on Mileva Mari</a:t>
            </a:r>
            <a:r>
              <a:rPr lang="en-GB" dirty="0" err="1"/>
              <a:t>ć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4D523-D1D2-2141-5255-6B4690E4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956E-2469-8559-E9E7-8042CBB6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173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52E8B-CB7C-494C-AA53-ECC380E9033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81E3C6-D6FB-5D0A-7B9A-AC5692670622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DBBB0-D8CE-2393-9BCF-CE9006666F1A}"/>
              </a:ext>
            </a:extLst>
          </p:cNvPr>
          <p:cNvSpPr/>
          <p:nvPr/>
        </p:nvSpPr>
        <p:spPr bwMode="auto">
          <a:xfrm>
            <a:off x="1415424" y="1"/>
            <a:ext cx="9449524" cy="7376774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</a:pPr>
            <a:endParaRPr lang="en-US" sz="32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73347" y="359896"/>
            <a:ext cx="6450724" cy="306832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Radmila Milentijević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wrote the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best biography of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 Mileva Marić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4000" b="1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F3125-76E2-AEA9-671A-1D7DFD689E62}"/>
              </a:ext>
            </a:extLst>
          </p:cNvPr>
          <p:cNvSpPr/>
          <p:nvPr/>
        </p:nvSpPr>
        <p:spPr bwMode="auto">
          <a:xfrm>
            <a:off x="4872126" y="3838838"/>
            <a:ext cx="6308547" cy="1397382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Many </a:t>
            </a:r>
            <a:r>
              <a:rPr lang="en-US" sz="4000" b="1" dirty="0" err="1">
                <a:solidFill>
                  <a:srgbClr val="FFC000"/>
                </a:solidFill>
              </a:rPr>
              <a:t>ressources</a:t>
            </a:r>
            <a:r>
              <a:rPr lang="en-US" sz="4000" b="1" dirty="0">
                <a:solidFill>
                  <a:srgbClr val="FFC000"/>
                </a:solidFill>
              </a:rPr>
              <a:t> on 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C000"/>
                </a:solidFill>
              </a:rPr>
              <a:t>my web site:</a:t>
            </a: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dirty="0">
              <a:solidFill>
                <a:schemeClr val="bg1"/>
              </a:solidFill>
            </a:endParaRPr>
          </a:p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DE963-0C54-3A46-FDEB-90576DC53B03}"/>
              </a:ext>
            </a:extLst>
          </p:cNvPr>
          <p:cNvSpPr txBox="1"/>
          <p:nvPr/>
        </p:nvSpPr>
        <p:spPr>
          <a:xfrm>
            <a:off x="3454401" y="5213341"/>
            <a:ext cx="77630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https://paulinegagnon3.wixsite.com/boson-in-winter/mileva-maric-einstein</a:t>
            </a:r>
            <a:endParaRPr lang="en-DE" sz="2800" b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C76E0-A81A-CA39-D573-EB0CFE11B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449" y="382917"/>
            <a:ext cx="2133600" cy="3068320"/>
          </a:xfrm>
          <a:prstGeom prst="rect">
            <a:avLst/>
          </a:prstGeom>
        </p:spPr>
      </p:pic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73B62DC-489F-DAED-D5DA-DD7047B20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67" y="3815958"/>
            <a:ext cx="19177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6BC2B-90A7-5549-8248-E8A5E94B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04" y="361302"/>
            <a:ext cx="6557801" cy="950086"/>
          </a:xfrm>
        </p:spPr>
        <p:txBody>
          <a:bodyPr anchor="b">
            <a:normAutofit/>
          </a:bodyPr>
          <a:lstStyle/>
          <a:p>
            <a:r>
              <a:rPr lang="de-DE" sz="3500" dirty="0"/>
              <a:t>Maria </a:t>
            </a:r>
            <a:r>
              <a:rPr lang="de-DE" sz="3500" dirty="0" err="1"/>
              <a:t>Skłodowska</a:t>
            </a:r>
            <a:r>
              <a:rPr lang="fr-FR" sz="3500" dirty="0"/>
              <a:t>-Curie</a:t>
            </a:r>
            <a:endParaRPr lang="en-DE" sz="3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7BBD50-462E-6A46-A783-7731B42F9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5004" y="1493950"/>
            <a:ext cx="6557801" cy="504369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de-DE" sz="2400"/>
              <a:t>Maria </a:t>
            </a:r>
            <a:r>
              <a:rPr lang="de-DE" sz="2400" dirty="0"/>
              <a:t>was </a:t>
            </a:r>
            <a:r>
              <a:rPr lang="de-DE" sz="2400" dirty="0" err="1"/>
              <a:t>born</a:t>
            </a:r>
            <a:r>
              <a:rPr lang="de-DE" sz="2400" dirty="0"/>
              <a:t> in 1867, Mileva in 1875</a:t>
            </a:r>
          </a:p>
          <a:p>
            <a:pPr marL="0" indent="0">
              <a:buNone/>
            </a:pPr>
            <a:r>
              <a:rPr lang="de-DE" sz="2400" b="1" u="sng" dirty="0"/>
              <a:t>1895: </a:t>
            </a:r>
          </a:p>
          <a:p>
            <a:r>
              <a:rPr lang="de-DE" sz="2400" dirty="0"/>
              <a:t>Pierre and Marie </a:t>
            </a:r>
            <a:r>
              <a:rPr lang="de-DE" sz="2400" dirty="0" err="1"/>
              <a:t>married</a:t>
            </a:r>
            <a:r>
              <a:rPr lang="de-DE" sz="2400" dirty="0"/>
              <a:t> </a:t>
            </a:r>
          </a:p>
          <a:p>
            <a:r>
              <a:rPr lang="de-DE" sz="2400" dirty="0"/>
              <a:t>Pierre </a:t>
            </a:r>
            <a:r>
              <a:rPr lang="de-DE" sz="2400" dirty="0" err="1"/>
              <a:t>got</a:t>
            </a:r>
            <a:r>
              <a:rPr lang="de-DE" sz="2400" dirty="0"/>
              <a:t> </a:t>
            </a:r>
            <a:r>
              <a:rPr lang="de-DE" sz="2400" dirty="0" err="1"/>
              <a:t>his</a:t>
            </a:r>
            <a:r>
              <a:rPr lang="de-DE" sz="2400" dirty="0"/>
              <a:t> PhD and a </a:t>
            </a:r>
            <a:r>
              <a:rPr lang="de-DE" sz="2400" dirty="0" err="1"/>
              <a:t>professor</a:t>
            </a:r>
            <a:r>
              <a:rPr lang="de-DE" sz="2400" dirty="0"/>
              <a:t> </a:t>
            </a:r>
            <a:r>
              <a:rPr lang="de-DE" sz="2400" dirty="0" err="1"/>
              <a:t>position</a:t>
            </a:r>
            <a:endParaRPr lang="de-DE" sz="2400" dirty="0"/>
          </a:p>
          <a:p>
            <a:pPr marL="0" indent="0">
              <a:buNone/>
            </a:pPr>
            <a:r>
              <a:rPr lang="de-DE" sz="2400" b="1" u="sng" dirty="0"/>
              <a:t>1898-1902:  </a:t>
            </a:r>
          </a:p>
          <a:p>
            <a:r>
              <a:rPr lang="de-DE" sz="2400" dirty="0"/>
              <a:t>32 </a:t>
            </a:r>
            <a:r>
              <a:rPr lang="de-DE" sz="2400" dirty="0" err="1"/>
              <a:t>papers</a:t>
            </a:r>
            <a:r>
              <a:rPr lang="de-DE" sz="2400" dirty="0"/>
              <a:t> </a:t>
            </a:r>
            <a:r>
              <a:rPr lang="de-DE" sz="2400" dirty="0" err="1"/>
              <a:t>jointly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separately</a:t>
            </a:r>
            <a:r>
              <a:rPr lang="de-DE" sz="2400" dirty="0"/>
              <a:t>     	</a:t>
            </a:r>
          </a:p>
          <a:p>
            <a:pPr marL="0" indent="0">
              <a:buNone/>
            </a:pPr>
            <a:r>
              <a:rPr lang="de-DE" sz="2400" b="1" u="sng" dirty="0"/>
              <a:t>1903: </a:t>
            </a:r>
          </a:p>
          <a:p>
            <a:r>
              <a:rPr lang="de-DE" sz="2400" dirty="0"/>
              <a:t>Marie </a:t>
            </a:r>
            <a:r>
              <a:rPr lang="de-DE" sz="2400" dirty="0" err="1"/>
              <a:t>got</a:t>
            </a:r>
            <a:r>
              <a:rPr lang="de-DE" sz="2400" dirty="0"/>
              <a:t> her PhD</a:t>
            </a:r>
          </a:p>
          <a:p>
            <a:r>
              <a:rPr lang="de-DE" sz="2400" dirty="0"/>
              <a:t>Pierre </a:t>
            </a:r>
            <a:r>
              <a:rPr lang="de-DE" sz="2400" dirty="0" err="1"/>
              <a:t>insisted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if</a:t>
            </a:r>
            <a:r>
              <a:rPr lang="de-DE" sz="2400" dirty="0"/>
              <a:t> Marie </a:t>
            </a:r>
            <a:r>
              <a:rPr lang="de-DE" sz="2400" dirty="0" err="1"/>
              <a:t>did</a:t>
            </a:r>
            <a:r>
              <a:rPr lang="de-DE" sz="2400" dirty="0"/>
              <a:t> not </a:t>
            </a:r>
            <a:r>
              <a:rPr lang="de-DE" sz="2400" dirty="0" err="1"/>
              <a:t>receive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Nobel Prize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him</a:t>
            </a:r>
            <a:r>
              <a:rPr lang="de-DE" sz="2400" dirty="0"/>
              <a:t>, he </a:t>
            </a:r>
            <a:r>
              <a:rPr lang="de-DE" sz="2400" dirty="0" err="1"/>
              <a:t>would</a:t>
            </a:r>
            <a:r>
              <a:rPr lang="de-DE" sz="2400" dirty="0"/>
              <a:t> </a:t>
            </a:r>
            <a:r>
              <a:rPr lang="de-DE" sz="2400" dirty="0" err="1"/>
              <a:t>refuse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prize</a:t>
            </a:r>
            <a:r>
              <a:rPr lang="de-DE" sz="2400" dirty="0"/>
              <a:t>.</a:t>
            </a:r>
          </a:p>
        </p:txBody>
      </p:sp>
      <p:pic>
        <p:nvPicPr>
          <p:cNvPr id="6" name="Picture 4" descr="Je me souviens » au féminin | Zakhor Online | Marie et pierre curie, Gens  heureux, Personnages">
            <a:extLst>
              <a:ext uri="{FF2B5EF4-FFF2-40B4-BE49-F238E27FC236}">
                <a16:creationId xmlns:a16="http://schemas.microsoft.com/office/drawing/2014/main" id="{781B179C-F44F-1848-8CDC-C5F1E48F1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7700" b="-2"/>
          <a:stretch/>
        </p:blipFill>
        <p:spPr bwMode="auto">
          <a:xfrm>
            <a:off x="618187" y="352185"/>
            <a:ext cx="4145636" cy="61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09513-BB57-9E40-A9AD-CCB74407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5859" y="6355081"/>
            <a:ext cx="2671353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06ED4-9E2F-5D46-B74C-F58F3B99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404" y="6355081"/>
            <a:ext cx="8247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66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38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296" y="89321"/>
            <a:ext cx="11509418" cy="1417639"/>
          </a:xfrm>
        </p:spPr>
        <p:txBody>
          <a:bodyPr/>
          <a:lstStyle/>
          <a:p>
            <a:r>
              <a:rPr lang="en-CA" noProof="0" dirty="0"/>
              <a:t>Main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199" y="1600203"/>
            <a:ext cx="5766515" cy="5257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2400" b="1" dirty="0"/>
              <a:t>4. Dord Krstić: </a:t>
            </a:r>
            <a:r>
              <a:rPr lang="en-CA" sz="2400" i="1" dirty="0"/>
              <a:t>Mileva &amp; Albert Einstein: Their Love and Scientific Collaboration, </a:t>
            </a:r>
            <a:r>
              <a:rPr lang="en-CA" sz="2400" dirty="0"/>
              <a:t>Didakta, 2004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r>
              <a:rPr lang="en-US" sz="2400" b="1" dirty="0"/>
              <a:t>5. Milan Popović: </a:t>
            </a:r>
          </a:p>
          <a:p>
            <a:pPr marL="0" indent="0">
              <a:buNone/>
            </a:pPr>
            <a:r>
              <a:rPr lang="en-US" sz="2400" i="1" dirty="0"/>
              <a:t>In Albert’s Shadow, the Life </a:t>
            </a:r>
          </a:p>
          <a:p>
            <a:pPr marL="0" indent="0">
              <a:buNone/>
            </a:pPr>
            <a:r>
              <a:rPr lang="en-US" sz="2400" i="1" dirty="0"/>
              <a:t>and Letters of Mileva Marić, </a:t>
            </a:r>
          </a:p>
          <a:p>
            <a:pPr marL="0" indent="0">
              <a:buNone/>
            </a:pPr>
            <a:r>
              <a:rPr lang="en-US" sz="2400" i="1" dirty="0"/>
              <a:t>Einstein’s First Wife </a:t>
            </a:r>
          </a:p>
          <a:p>
            <a:pPr marL="0" indent="0">
              <a:buNone/>
            </a:pPr>
            <a:r>
              <a:rPr lang="en-US" sz="2400" dirty="0"/>
              <a:t>2003, The John Hopkins </a:t>
            </a:r>
          </a:p>
          <a:p>
            <a:pPr marL="0" indent="0">
              <a:buNone/>
            </a:pPr>
            <a:r>
              <a:rPr lang="en-US" sz="2400" dirty="0"/>
              <a:t>University Press</a:t>
            </a:r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r>
              <a:rPr lang="en-CA" sz="2400" b="1" dirty="0"/>
              <a:t>6. Desanka Trbuhović-Gjurić</a:t>
            </a:r>
          </a:p>
          <a:p>
            <a:pPr marL="0" indent="0">
              <a:buNone/>
            </a:pPr>
            <a:r>
              <a:rPr lang="en-CA" sz="2400" i="1" dirty="0"/>
              <a:t>Mileva Marić Einstein: In Albert Einstein’s shadow (Serbia, 1966).  In German, 1982 and French, 1991</a:t>
            </a:r>
            <a:r>
              <a:rPr lang="en-CA" sz="2400" dirty="0"/>
              <a:t>). </a:t>
            </a:r>
          </a:p>
          <a:p>
            <a:pPr marL="0" indent="0">
              <a:buNone/>
            </a:pPr>
            <a:endParaRPr lang="en-CA" sz="2400" dirty="0"/>
          </a:p>
          <a:p>
            <a:pPr marL="0" indent="0">
              <a:buNone/>
            </a:pPr>
            <a:endParaRPr lang="en-CA" sz="2400" b="1" dirty="0"/>
          </a:p>
          <a:p>
            <a:pPr marL="0" indent="0">
              <a:buNone/>
            </a:pPr>
            <a:endParaRPr lang="en-CA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9296" y="1625374"/>
            <a:ext cx="5622756" cy="52326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AutoNum type="arabicPeriod"/>
            </a:pPr>
            <a:r>
              <a:rPr lang="en-US" sz="2000" b="1" dirty="0"/>
              <a:t>Radmila Milentijević:</a:t>
            </a:r>
          </a:p>
          <a:p>
            <a:pPr marL="0" indent="0" algn="r">
              <a:buNone/>
            </a:pPr>
            <a:r>
              <a:rPr lang="en-US" sz="2000" i="1" dirty="0"/>
              <a:t>Mileva Marić Einstein: </a:t>
            </a:r>
          </a:p>
          <a:p>
            <a:pPr marL="0" indent="0" algn="r">
              <a:buNone/>
            </a:pPr>
            <a:r>
              <a:rPr lang="en-US" sz="2000" i="1" dirty="0"/>
              <a:t>Life with Albert Einstein </a:t>
            </a:r>
          </a:p>
          <a:p>
            <a:pPr marL="0" indent="0" algn="r">
              <a:buNone/>
            </a:pPr>
            <a:r>
              <a:rPr lang="en-US" sz="2000" dirty="0"/>
              <a:t>United World Press, 2015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2000" b="1" dirty="0"/>
              <a:t>2. Renn and Schulmann</a:t>
            </a:r>
          </a:p>
          <a:p>
            <a:pPr marL="0" indent="0">
              <a:buNone/>
            </a:pPr>
            <a:r>
              <a:rPr lang="en-CA" sz="2000" dirty="0"/>
              <a:t>Albert Einstein / Mileva Marić</a:t>
            </a:r>
            <a:endParaRPr lang="en-CA" sz="2000" i="1" dirty="0"/>
          </a:p>
          <a:p>
            <a:pPr marL="0" indent="0">
              <a:buNone/>
            </a:pPr>
            <a:r>
              <a:rPr lang="en-CA" sz="2000" i="1" dirty="0"/>
              <a:t>The Love Letters</a:t>
            </a:r>
            <a:r>
              <a:rPr lang="en-CA" sz="2000" dirty="0"/>
              <a:t>, 1992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CA" sz="2000" b="1" i="1" dirty="0"/>
              <a:t>3. The Collected Papers of Albert </a:t>
            </a:r>
          </a:p>
          <a:p>
            <a:pPr marL="0" indent="0">
              <a:buNone/>
            </a:pPr>
            <a:r>
              <a:rPr lang="en-CA" sz="2000" b="1" i="1" dirty="0"/>
              <a:t> Einstein, </a:t>
            </a:r>
            <a:r>
              <a:rPr lang="en-CA" sz="2000" dirty="0"/>
              <a:t>Princeton University, 1987</a:t>
            </a:r>
          </a:p>
          <a:p>
            <a:pPr marL="0" indent="0">
              <a:buNone/>
            </a:pPr>
            <a:r>
              <a:rPr lang="en-CA" sz="2000" b="1" dirty="0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CA" sz="2000" b="1" dirty="0" err="1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einsteinpapers.press.princeton.edu</a:t>
            </a:r>
            <a:r>
              <a:rPr lang="en-CA" sz="2000" b="1" dirty="0">
                <a:solidFill>
                  <a:srgbClr val="0A0A0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CA" sz="2000" b="1" dirty="0">
              <a:solidFill>
                <a:srgbClr val="0A0A0A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 descr="MilanPopovic-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249" y="2814056"/>
            <a:ext cx="1445882" cy="2084480"/>
          </a:xfrm>
          <a:prstGeom prst="rect">
            <a:avLst/>
          </a:prstGeom>
        </p:spPr>
      </p:pic>
      <p:pic>
        <p:nvPicPr>
          <p:cNvPr id="6" name="Picture 5" descr="Renn&amp;Schulman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71" y="3252707"/>
            <a:ext cx="1300558" cy="195278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758C3-44E8-A0EB-8BD9-AF07AF629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86" y="1696456"/>
            <a:ext cx="1554278" cy="2235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A6767-71F0-869A-FA02-0C357F03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985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7885" y="0"/>
            <a:ext cx="9330618" cy="1143000"/>
          </a:xfrm>
        </p:spPr>
        <p:txBody>
          <a:bodyPr>
            <a:normAutofit/>
          </a:bodyPr>
          <a:lstStyle/>
          <a:p>
            <a:pPr algn="l"/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attacks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7885" y="1365770"/>
            <a:ext cx="4637315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3400" dirty="0"/>
          </a:p>
          <a:p>
            <a:r>
              <a:rPr lang="fr-FR" sz="3400" dirty="0"/>
              <a:t>Attack </a:t>
            </a:r>
            <a:r>
              <a:rPr lang="fr-CA" sz="3400" dirty="0" err="1"/>
              <a:t>older</a:t>
            </a:r>
            <a:r>
              <a:rPr lang="fr-CA" sz="3400" dirty="0"/>
              <a:t> and minor </a:t>
            </a:r>
            <a:r>
              <a:rPr lang="fr-CA" sz="3400" dirty="0" err="1"/>
              <a:t>work</a:t>
            </a:r>
            <a:r>
              <a:rPr lang="fr-CA" sz="3400" dirty="0"/>
              <a:t>; </a:t>
            </a:r>
            <a:r>
              <a:rPr lang="fr-FR" sz="3400" dirty="0" err="1"/>
              <a:t>barely</a:t>
            </a:r>
            <a:r>
              <a:rPr lang="fr-FR" sz="3400" dirty="0"/>
              <a:t> mention Radmila Milentijevi</a:t>
            </a:r>
            <a:r>
              <a:rPr lang="fr-CA" sz="3400" dirty="0" err="1"/>
              <a:t>ć</a:t>
            </a:r>
            <a:r>
              <a:rPr lang="fr-CA" sz="3400" dirty="0"/>
              <a:t> (2013)</a:t>
            </a:r>
            <a:r>
              <a:rPr lang="fr-FR" sz="3400" dirty="0"/>
              <a:t> </a:t>
            </a:r>
          </a:p>
          <a:p>
            <a:pPr marL="0" indent="0">
              <a:buNone/>
            </a:pPr>
            <a:endParaRPr lang="fr-FR" sz="3400" dirty="0"/>
          </a:p>
          <a:p>
            <a:r>
              <a:rPr lang="fr-FR" sz="3400" dirty="0"/>
              <a:t>Claim </a:t>
            </a:r>
            <a:r>
              <a:rPr lang="fr-FR" sz="3400" dirty="0" err="1"/>
              <a:t>that</a:t>
            </a:r>
            <a:r>
              <a:rPr lang="fr-FR" sz="3400" dirty="0"/>
              <a:t> Mileva’s </a:t>
            </a:r>
            <a:r>
              <a:rPr lang="fr-FR" sz="3400" dirty="0" err="1"/>
              <a:t>academic</a:t>
            </a:r>
            <a:r>
              <a:rPr lang="fr-FR" sz="3400" dirty="0"/>
              <a:t> records </a:t>
            </a:r>
            <a:r>
              <a:rPr lang="fr-FR" sz="3400" dirty="0" err="1"/>
              <a:t>were</a:t>
            </a:r>
            <a:r>
              <a:rPr lang="fr-FR" sz="3400" dirty="0"/>
              <a:t> </a:t>
            </a:r>
            <a:r>
              <a:rPr lang="fr-FR" sz="3400" dirty="0" err="1"/>
              <a:t>poor</a:t>
            </a:r>
            <a:endParaRPr lang="fr-FR" sz="3400" dirty="0"/>
          </a:p>
          <a:p>
            <a:endParaRPr lang="fr-FR" sz="3400" dirty="0"/>
          </a:p>
          <a:p>
            <a:r>
              <a:rPr lang="fr-FR" sz="3400" dirty="0" err="1"/>
              <a:t>Systematically</a:t>
            </a:r>
            <a:r>
              <a:rPr lang="fr-FR" sz="3400" dirty="0"/>
              <a:t> </a:t>
            </a:r>
            <a:r>
              <a:rPr lang="fr-FR" sz="3400" dirty="0" err="1"/>
              <a:t>reject</a:t>
            </a:r>
            <a:r>
              <a:rPr lang="fr-FR" sz="3400" dirty="0"/>
              <a:t> all </a:t>
            </a:r>
            <a:r>
              <a:rPr lang="fr-FR" sz="3400" dirty="0" err="1"/>
              <a:t>testimonies</a:t>
            </a:r>
            <a:r>
              <a:rPr lang="fr-FR" sz="3400" dirty="0"/>
              <a:t> </a:t>
            </a:r>
            <a:r>
              <a:rPr lang="fr-FR" sz="3400" dirty="0" err="1"/>
              <a:t>from</a:t>
            </a:r>
            <a:r>
              <a:rPr lang="fr-FR" sz="3400" dirty="0"/>
              <a:t> </a:t>
            </a:r>
            <a:r>
              <a:rPr lang="fr-FR" sz="3400" dirty="0" err="1"/>
              <a:t>Serbs</a:t>
            </a:r>
            <a:r>
              <a:rPr lang="fr-FR" sz="3400" dirty="0"/>
              <a:t> but cite Einstein’s </a:t>
            </a:r>
            <a:r>
              <a:rPr lang="fr-FR" sz="3400" dirty="0" err="1"/>
              <a:t>friends</a:t>
            </a:r>
            <a:r>
              <a:rPr lang="fr-FR" sz="3400" dirty="0"/>
              <a:t> and </a:t>
            </a:r>
            <a:r>
              <a:rPr lang="fr-FR" sz="3400" dirty="0" err="1"/>
              <a:t>family</a:t>
            </a:r>
            <a:r>
              <a:rPr lang="fr-FR" sz="3400" dirty="0"/>
              <a:t> </a:t>
            </a:r>
            <a:r>
              <a:rPr lang="mr-IN" sz="3400" dirty="0"/>
              <a:t>–</a:t>
            </a:r>
            <a:r>
              <a:rPr lang="fr-FR" sz="3400" b="1" dirty="0" err="1"/>
              <a:t>clear</a:t>
            </a:r>
            <a:r>
              <a:rPr lang="fr-FR" sz="3400" b="1" dirty="0"/>
              <a:t> </a:t>
            </a:r>
            <a:r>
              <a:rPr lang="fr-FR" sz="3400" b="1" dirty="0" err="1"/>
              <a:t>ethnic</a:t>
            </a:r>
            <a:r>
              <a:rPr lang="fr-FR" sz="3400" b="1" dirty="0"/>
              <a:t> </a:t>
            </a:r>
            <a:r>
              <a:rPr lang="fr-FR" sz="3400" b="1" dirty="0" err="1"/>
              <a:t>bias</a:t>
            </a:r>
            <a:endParaRPr lang="fr-FR" sz="3400" b="1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8709" y="1365770"/>
            <a:ext cx="4379794" cy="45259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2400" dirty="0"/>
              <a:t>No mention of Helen Dukas and Otto Nathan</a:t>
            </a:r>
          </a:p>
          <a:p>
            <a:endParaRPr lang="fr-FR" sz="2400" dirty="0"/>
          </a:p>
          <a:p>
            <a:r>
              <a:rPr lang="fr-FR" sz="2400" dirty="0" err="1"/>
              <a:t>Distort</a:t>
            </a:r>
            <a:r>
              <a:rPr lang="fr-FR" sz="2400" dirty="0"/>
              <a:t> the </a:t>
            </a:r>
            <a:r>
              <a:rPr lang="fr-FR" sz="2400" dirty="0" err="1"/>
              <a:t>letters</a:t>
            </a:r>
            <a:r>
              <a:rPr lang="fr-FR" sz="2400" dirty="0"/>
              <a:t>’ contents and </a:t>
            </a:r>
            <a:r>
              <a:rPr lang="fr-FR" sz="2400" dirty="0" err="1"/>
              <a:t>facts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Pose as </a:t>
            </a:r>
            <a:r>
              <a:rPr lang="fr-FR" sz="2400" dirty="0" err="1"/>
              <a:t>great</a:t>
            </a:r>
            <a:r>
              <a:rPr lang="fr-FR" sz="2400" dirty="0"/>
              <a:t> defenders of </a:t>
            </a:r>
            <a:r>
              <a:rPr lang="fr-FR" sz="2400" dirty="0" err="1"/>
              <a:t>women</a:t>
            </a:r>
            <a:r>
              <a:rPr lang="fr-FR" sz="2400" dirty="0"/>
              <a:t> in science</a:t>
            </a:r>
          </a:p>
          <a:p>
            <a:endParaRPr lang="fr-FR" sz="2400" dirty="0"/>
          </a:p>
          <a:p>
            <a:r>
              <a:rPr lang="fr-FR" sz="2400" dirty="0" err="1"/>
              <a:t>Published</a:t>
            </a:r>
            <a:r>
              <a:rPr lang="fr-FR" sz="2400" dirty="0"/>
              <a:t> by MIT </a:t>
            </a:r>
            <a:r>
              <a:rPr lang="fr-FR" sz="2400" dirty="0" err="1"/>
              <a:t>Press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a </a:t>
            </a:r>
            <a:r>
              <a:rPr lang="fr-FR" sz="2400" dirty="0" err="1"/>
              <a:t>huge</a:t>
            </a:r>
            <a:r>
              <a:rPr lang="fr-FR" sz="2400" dirty="0"/>
              <a:t> </a:t>
            </a:r>
            <a:r>
              <a:rPr lang="fr-FR" sz="2400" dirty="0" err="1"/>
              <a:t>publicity</a:t>
            </a:r>
            <a:r>
              <a:rPr lang="fr-FR" sz="2400" dirty="0"/>
              <a:t> </a:t>
            </a:r>
            <a:r>
              <a:rPr lang="fr-FR" sz="2400" dirty="0" err="1"/>
              <a:t>campaign</a:t>
            </a:r>
            <a:endParaRPr lang="fr-FR" sz="2400" dirty="0"/>
          </a:p>
          <a:p>
            <a:endParaRPr lang="fr-FR" dirty="0"/>
          </a:p>
        </p:txBody>
      </p:sp>
      <p:pic>
        <p:nvPicPr>
          <p:cNvPr id="6" name="Picture 5" descr="Esterson-cover-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677885" cy="362495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6C6EABE-EBBD-C09B-334F-2594C490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2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0" y="274639"/>
            <a:ext cx="9245600" cy="1143000"/>
          </a:xfrm>
        </p:spPr>
        <p:txBody>
          <a:bodyPr>
            <a:normAutofit/>
          </a:bodyPr>
          <a:lstStyle/>
          <a:p>
            <a:r>
              <a:rPr lang="en-CA" noProof="0" dirty="0"/>
              <a:t>Mileva’s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0010" y="2558528"/>
            <a:ext cx="1580963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Zorka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(1883-1938)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7838" y="2571265"/>
            <a:ext cx="1331695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Miloš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(1885-1944)</a:t>
            </a:r>
          </a:p>
        </p:txBody>
      </p:sp>
      <p:sp>
        <p:nvSpPr>
          <p:cNvPr id="25" name="Left Brace 24"/>
          <p:cNvSpPr/>
          <p:nvPr/>
        </p:nvSpPr>
        <p:spPr>
          <a:xfrm rot="16200000">
            <a:off x="3833569" y="1592594"/>
            <a:ext cx="287991" cy="1513244"/>
          </a:xfrm>
          <a:prstGeom prst="leftBrace">
            <a:avLst>
              <a:gd name="adj1" fmla="val 8333"/>
              <a:gd name="adj2" fmla="val 508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8585109" y="5549774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93093" y="2581182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Mileva</a:t>
            </a:r>
          </a:p>
          <a:p>
            <a:pPr algn="ctr"/>
            <a:r>
              <a:rPr lang="en-US" b="1" dirty="0"/>
              <a:t>(1875-1948)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0500" y="1553710"/>
            <a:ext cx="1617339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Marija Ruzić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(1846-1935)</a:t>
            </a:r>
          </a:p>
        </p:txBody>
      </p:sp>
      <p:pic>
        <p:nvPicPr>
          <p:cNvPr id="6" name="Picture 5" descr="Milos-Maric-pè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970" y="1755217"/>
            <a:ext cx="2666690" cy="1826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868" y="3908054"/>
            <a:ext cx="1962546" cy="224433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69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7774" y="1553710"/>
            <a:ext cx="1614176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Miloš Marić</a:t>
            </a:r>
          </a:p>
          <a:p>
            <a:pPr algn="ctr"/>
            <a:r>
              <a:rPr lang="en-US" b="1" dirty="0"/>
              <a:t>(1846-1922)</a:t>
            </a:r>
          </a:p>
        </p:txBody>
      </p:sp>
      <p:pic>
        <p:nvPicPr>
          <p:cNvPr id="17" name="Picture 16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03F01FE-E9D5-1743-90E2-AC0F15C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946" y="3301188"/>
            <a:ext cx="4869117" cy="31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3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-1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E4C9C5-E478-A350-8A3E-7DAFFAEB5AB8}"/>
              </a:ext>
            </a:extLst>
          </p:cNvPr>
          <p:cNvSpPr/>
          <p:nvPr/>
        </p:nvSpPr>
        <p:spPr>
          <a:xfrm>
            <a:off x="0" y="0"/>
            <a:ext cx="12286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39" y="365124"/>
            <a:ext cx="5143766" cy="1412161"/>
          </a:xfrm>
        </p:spPr>
        <p:txBody>
          <a:bodyPr anchor="b">
            <a:normAutofit/>
          </a:bodyPr>
          <a:lstStyle/>
          <a:p>
            <a:r>
              <a:rPr lang="en-CA" sz="3500" dirty="0">
                <a:solidFill>
                  <a:schemeClr val="bg1"/>
                </a:solidFill>
              </a:rPr>
              <a:t>1896-1901</a:t>
            </a:r>
            <a:br>
              <a:rPr lang="en-CA" sz="3500" dirty="0">
                <a:solidFill>
                  <a:schemeClr val="bg1"/>
                </a:solidFill>
              </a:rPr>
            </a:br>
            <a:r>
              <a:rPr lang="en-CA" sz="3500" dirty="0">
                <a:solidFill>
                  <a:schemeClr val="bg1"/>
                </a:solidFill>
              </a:rPr>
              <a:t>Studies in Zurich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339" y="2624962"/>
            <a:ext cx="5143765" cy="3538094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Albert and Mileva shared a passion for physics, music and for each other</a:t>
            </a:r>
          </a:p>
          <a:p>
            <a:r>
              <a:rPr lang="en-CA" sz="2800" dirty="0">
                <a:solidFill>
                  <a:schemeClr val="bg1"/>
                </a:solidFill>
              </a:rPr>
              <a:t>Milana and Helene spoke of Albert’s continuous presence at Mileva’s place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63822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elena Kaufler 189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 r="3" b="38370"/>
          <a:stretch/>
        </p:blipFill>
        <p:spPr>
          <a:xfrm>
            <a:off x="7363381" y="340468"/>
            <a:ext cx="3640264" cy="2934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81361" y="6356351"/>
            <a:ext cx="232210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Pauline Gagnon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03463" y="6356351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44D27A9-ED0C-8246-8976-D4C08DB79F0F}" type="slidenum">
              <a:rPr lang="en-US">
                <a:solidFill>
                  <a:schemeClr val="tx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alpha val="70000"/>
                </a:schemeClr>
              </a:solidFill>
            </a:endParaRPr>
          </a:p>
        </p:txBody>
      </p:sp>
      <p:pic>
        <p:nvPicPr>
          <p:cNvPr id="4" name="Picture 3" descr="Mileva-et-am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3" r="3" b="13479"/>
          <a:stretch/>
        </p:blipFill>
        <p:spPr>
          <a:xfrm>
            <a:off x="7363381" y="3450729"/>
            <a:ext cx="3640264" cy="2936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3167" y="6240914"/>
            <a:ext cx="3640264" cy="293669"/>
          </a:xfrm>
          <a:prstGeom prst="rect">
            <a:avLst/>
          </a:prstGeom>
          <a:solidFill>
            <a:srgbClr val="7C7B7B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200" dirty="0">
                <a:solidFill>
                  <a:srgbClr val="FFFFFF"/>
                </a:solidFill>
              </a:rPr>
              <a:t>Mileva Marić, Milana </a:t>
            </a:r>
            <a:r>
              <a:rPr lang="fr-FR" sz="1200" dirty="0" err="1">
                <a:solidFill>
                  <a:srgbClr val="FFFFFF"/>
                </a:solidFill>
              </a:rPr>
              <a:t>Bota</a:t>
            </a:r>
            <a:r>
              <a:rPr lang="fr-FR" sz="1200" dirty="0">
                <a:solidFill>
                  <a:srgbClr val="FFFFFF"/>
                </a:solidFill>
              </a:rPr>
              <a:t> and </a:t>
            </a:r>
            <a:r>
              <a:rPr lang="fr-FR" sz="1200" dirty="0" err="1">
                <a:solidFill>
                  <a:srgbClr val="FFFFFF"/>
                </a:solidFill>
              </a:rPr>
              <a:t>Ružica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FFFFFF"/>
                </a:solidFill>
              </a:rPr>
              <a:t>Dražic</a:t>
            </a:r>
            <a:r>
              <a:rPr lang="fr-FR" sz="1200" dirty="0">
                <a:solidFill>
                  <a:srgbClr val="FFFFFF"/>
                </a:solidFill>
              </a:rPr>
              <a:t> in 1899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B9920-9613-D840-9B4E-CB05AC767F13}"/>
              </a:ext>
            </a:extLst>
          </p:cNvPr>
          <p:cNvSpPr txBox="1"/>
          <p:nvPr/>
        </p:nvSpPr>
        <p:spPr>
          <a:xfrm>
            <a:off x="7341238" y="3112960"/>
            <a:ext cx="3640264" cy="307777"/>
          </a:xfrm>
          <a:prstGeom prst="rect">
            <a:avLst/>
          </a:prstGeom>
          <a:solidFill>
            <a:srgbClr val="7C7B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Helene Kaufler </a:t>
            </a:r>
            <a:r>
              <a:rPr lang="en-CA" sz="1400" dirty="0">
                <a:ea typeface="Lucida Grande"/>
                <a:cs typeface="Lucida Grande"/>
              </a:rPr>
              <a:t>Savić</a:t>
            </a:r>
            <a:endParaRPr lang="en-DE" sz="1400" dirty="0"/>
          </a:p>
        </p:txBody>
      </p:sp>
    </p:spTree>
    <p:extLst>
      <p:ext uri="{BB962C8B-B14F-4D97-AF65-F5344CB8AC3E}">
        <p14:creationId xmlns:p14="http://schemas.microsoft.com/office/powerpoint/2010/main" val="33099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74639"/>
            <a:ext cx="10579100" cy="1143000"/>
          </a:xfrm>
        </p:spPr>
        <p:txBody>
          <a:bodyPr/>
          <a:lstStyle/>
          <a:p>
            <a:r>
              <a:rPr lang="en-CA" noProof="0" dirty="0"/>
              <a:t>Albert’s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8388" y="3446808"/>
            <a:ext cx="1580963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ECEDD1"/>
                </a:solidFill>
              </a:rPr>
              <a:t>Soeur</a:t>
            </a:r>
            <a:endParaRPr lang="en-US" b="1" dirty="0">
              <a:solidFill>
                <a:srgbClr val="ECEDD1"/>
              </a:solidFill>
            </a:endParaRPr>
          </a:p>
          <a:p>
            <a:pPr algn="ctr"/>
            <a:r>
              <a:rPr lang="en-US" b="1" u="sng" dirty="0" err="1">
                <a:solidFill>
                  <a:srgbClr val="000000"/>
                </a:solidFill>
              </a:rPr>
              <a:t>Zorka</a:t>
            </a:r>
            <a:endParaRPr lang="en-US" b="1" u="sng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(18XX-19XX)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6216" y="3459545"/>
            <a:ext cx="1331695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ECEDD1"/>
                </a:solidFill>
              </a:rPr>
              <a:t>Frère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Milos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(1885-1944)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287148" y="3117221"/>
            <a:ext cx="2925568" cy="125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7148" y="3129730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57668" y="3117222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eft Brace 24"/>
          <p:cNvSpPr/>
          <p:nvPr/>
        </p:nvSpPr>
        <p:spPr>
          <a:xfrm rot="16200000">
            <a:off x="3362819" y="2141723"/>
            <a:ext cx="576345" cy="151324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212716" y="3143358"/>
            <a:ext cx="0" cy="3298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76758" y="5710022"/>
            <a:ext cx="1779803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Maja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(1881-1951)</a:t>
            </a:r>
          </a:p>
        </p:txBody>
      </p:sp>
      <p:sp>
        <p:nvSpPr>
          <p:cNvPr id="34" name="Left Brace 33"/>
          <p:cNvSpPr/>
          <p:nvPr/>
        </p:nvSpPr>
        <p:spPr>
          <a:xfrm rot="16200000">
            <a:off x="8220586" y="2122745"/>
            <a:ext cx="576345" cy="1513244"/>
          </a:xfrm>
          <a:prstGeom prst="leftBrace">
            <a:avLst>
              <a:gd name="adj1" fmla="val 8333"/>
              <a:gd name="adj2" fmla="val 4914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4253920" y="4584358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Mileva</a:t>
            </a:r>
          </a:p>
          <a:p>
            <a:pPr algn="ctr"/>
            <a:r>
              <a:rPr lang="en-US" b="1" dirty="0"/>
              <a:t>(1875-1948)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4015" y="5716736"/>
            <a:ext cx="1715397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Albert</a:t>
            </a:r>
          </a:p>
          <a:p>
            <a:pPr algn="ctr"/>
            <a:r>
              <a:rPr lang="en-US" b="1" dirty="0"/>
              <a:t>(1878-1955)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1" y="1854157"/>
            <a:ext cx="1614176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chemeClr val="bg2"/>
                </a:solidFill>
              </a:rPr>
              <a:t>Père</a:t>
            </a:r>
            <a:endParaRPr lang="en-US" b="1" u="sng" dirty="0">
              <a:solidFill>
                <a:schemeClr val="bg2"/>
              </a:solidFill>
            </a:endParaRPr>
          </a:p>
          <a:p>
            <a:pPr algn="ctr"/>
            <a:r>
              <a:rPr lang="en-US" b="1" dirty="0"/>
              <a:t>Milos Marić</a:t>
            </a:r>
          </a:p>
          <a:p>
            <a:pPr algn="ctr"/>
            <a:r>
              <a:rPr lang="en-US" b="1" dirty="0"/>
              <a:t>(1846-1922)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927" y="1854157"/>
            <a:ext cx="1617339" cy="923330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ECEDD1"/>
                </a:solidFill>
              </a:rPr>
              <a:t>Mère</a:t>
            </a:r>
            <a:endParaRPr lang="en-US" b="1" u="sng" dirty="0">
              <a:solidFill>
                <a:srgbClr val="ECEDD1"/>
              </a:solidFill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</a:rPr>
              <a:t>Marija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Ruzić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(1846-1935)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0389" y="1521641"/>
            <a:ext cx="2150608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Hermann Einstein</a:t>
            </a:r>
          </a:p>
          <a:p>
            <a:pPr algn="ctr"/>
            <a:r>
              <a:rPr lang="en-US" b="1" dirty="0"/>
              <a:t>(1847-1902)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90353" y="1521641"/>
            <a:ext cx="1617339" cy="646331"/>
          </a:xfrm>
          <a:prstGeom prst="rect">
            <a:avLst/>
          </a:prstGeom>
          <a:solidFill>
            <a:srgbClr val="8C7E6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Pauline Koch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(1858-1920)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596162" y="1417639"/>
            <a:ext cx="4442121" cy="3999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 descr="Hermann-Einstein-1847-1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11" y="1601766"/>
            <a:ext cx="3284063" cy="4969883"/>
          </a:xfrm>
          <a:prstGeom prst="rect">
            <a:avLst/>
          </a:prstGeom>
        </p:spPr>
      </p:pic>
      <p:pic>
        <p:nvPicPr>
          <p:cNvPr id="10" name="Picture 9" descr="Pauline-Einstein-1858-19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913" y="1615454"/>
            <a:ext cx="2818459" cy="49698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70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</a:p>
        </p:txBody>
      </p:sp>
      <p:pic>
        <p:nvPicPr>
          <p:cNvPr id="29" name="Picture 2" descr="Einstein family - Wikipedia">
            <a:extLst>
              <a:ext uri="{FF2B5EF4-FFF2-40B4-BE49-F238E27FC236}">
                <a16:creationId xmlns:a16="http://schemas.microsoft.com/office/drawing/2014/main" id="{AA429389-4226-B84C-A33A-D1AC4F1E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623" y="2244947"/>
            <a:ext cx="1768257" cy="33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56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30281"/>
            <a:ext cx="8229600" cy="1143000"/>
          </a:xfrm>
        </p:spPr>
        <p:txBody>
          <a:bodyPr>
            <a:noAutofit/>
          </a:bodyPr>
          <a:lstStyle/>
          <a:p>
            <a:r>
              <a:rPr lang="fr-CA" sz="2800" dirty="0" err="1"/>
              <a:t>Academic</a:t>
            </a:r>
            <a:r>
              <a:rPr lang="fr-CA" sz="2800" dirty="0"/>
              <a:t> records ETH (</a:t>
            </a:r>
            <a:r>
              <a:rPr lang="fr-CA" sz="2800" dirty="0" err="1"/>
              <a:t>highest</a:t>
            </a:r>
            <a:r>
              <a:rPr lang="fr-CA" sz="2800" dirty="0"/>
              <a:t> grade: 6)</a:t>
            </a:r>
          </a:p>
        </p:txBody>
      </p:sp>
      <p:sp>
        <p:nvSpPr>
          <p:cNvPr id="3" name="Oval 2"/>
          <p:cNvSpPr/>
          <p:nvPr/>
        </p:nvSpPr>
        <p:spPr>
          <a:xfrm>
            <a:off x="9050339" y="1601471"/>
            <a:ext cx="382514" cy="41308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3507" y="6356353"/>
            <a:ext cx="2133600" cy="365125"/>
          </a:xfrm>
        </p:spPr>
        <p:txBody>
          <a:bodyPr/>
          <a:lstStyle/>
          <a:p>
            <a:fld id="{B44D27A9-ED0C-8246-8976-D4C08DB79F0F}" type="slidenum">
              <a:rPr lang="en-US" smtClean="0"/>
              <a:t>71</a:t>
            </a:fld>
            <a:endParaRPr lang="en-US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idx="1"/>
          </p:nvPr>
        </p:nvGraphicFramePr>
        <p:xfrm>
          <a:off x="2032527" y="915115"/>
          <a:ext cx="8156486" cy="5539038"/>
        </p:xfrm>
        <a:graphic>
          <a:graphicData uri="http://schemas.openxmlformats.org/drawingml/2006/table">
            <a:tbl>
              <a:tblPr firstRow="1" bandRow="1"/>
              <a:tblGrid>
                <a:gridCol w="1729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901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6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559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1896-1897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1898-1899</a:t>
                      </a:r>
                      <a:endParaRPr lang="mr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Calculus &amp; diff. equations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Electrotechnical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Analytic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geometry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 practicum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Descriptive</a:t>
                      </a:r>
                    </a:p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  <a:r>
                        <a:rPr lang="mr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Projective 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Determination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geographical location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85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6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1897-1898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C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1899-1900</a:t>
                      </a:r>
                      <a:endParaRPr lang="mr-IN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Differential equations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Geometry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position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7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Mechanics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211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Projective geometry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Summer 1901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918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Mileva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Albert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A2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Determination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geographical location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9807"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Scient. projects in physics lab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095" marR="9095" marT="121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169972B-6323-A44D-832B-14DD3A196780}"/>
              </a:ext>
            </a:extLst>
          </p:cNvPr>
          <p:cNvSpPr/>
          <p:nvPr/>
        </p:nvSpPr>
        <p:spPr>
          <a:xfrm>
            <a:off x="9156136" y="1673663"/>
            <a:ext cx="382514" cy="413087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8C151-9EFF-0CB5-5CD1-EFF934FE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Pauline Gagnon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5" y="516856"/>
            <a:ext cx="6299551" cy="1143000"/>
          </a:xfrm>
        </p:spPr>
        <p:txBody>
          <a:bodyPr>
            <a:normAutofit/>
          </a:bodyPr>
          <a:lstStyle/>
          <a:p>
            <a:r>
              <a:rPr lang="en-CA" sz="3600" dirty="0"/>
              <a:t>Declaration from Milana Bota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2300" y="2072061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100" dirty="0"/>
              <a:t>Mileva was </a:t>
            </a:r>
            <a:r>
              <a:rPr lang="en-CA" sz="3100" i="1" dirty="0"/>
              <a:t>« the person </a:t>
            </a:r>
            <a:r>
              <a:rPr lang="en-GB" sz="3100" i="1" dirty="0">
                <a:ea typeface="Times New Roman" panose="02020603050405020304" pitchFamily="18" charset="0"/>
              </a:rPr>
              <a:t>to provide information about the genesis of [Einstein’s relativity] theory, </a:t>
            </a:r>
            <a:r>
              <a:rPr lang="en-GB" sz="3100" b="1" i="1" dirty="0">
                <a:ea typeface="Times New Roman" panose="02020603050405020304" pitchFamily="18" charset="0"/>
              </a:rPr>
              <a:t>since she herself participated in its creation</a:t>
            </a:r>
            <a:r>
              <a:rPr lang="en-CA" sz="3100" b="1" i="1" dirty="0"/>
              <a:t>.</a:t>
            </a:r>
            <a:r>
              <a:rPr lang="en-CA" sz="3100" i="1" dirty="0"/>
              <a:t>» </a:t>
            </a:r>
            <a:r>
              <a:rPr lang="en-GB" sz="3100" dirty="0">
                <a:ea typeface="Times New Roman" panose="02020603050405020304" pitchFamily="18" charset="0"/>
              </a:rPr>
              <a:t>Milana based her statement on what Mileva herself had told her “but in pain.”</a:t>
            </a:r>
            <a:r>
              <a:rPr lang="en-DE" sz="3100" dirty="0"/>
              <a:t> </a:t>
            </a:r>
          </a:p>
          <a:p>
            <a:pPr marL="0" indent="0" algn="r">
              <a:buNone/>
            </a:pPr>
            <a:r>
              <a:rPr lang="en-CA" sz="2600" dirty="0"/>
              <a:t>Interview given by Milana Bota to a Serbian newspaper, </a:t>
            </a:r>
            <a:r>
              <a:rPr lang="en-CA" sz="2600" i="1" dirty="0"/>
              <a:t>Vreme</a:t>
            </a:r>
            <a:r>
              <a:rPr lang="en-CA" sz="2600" dirty="0"/>
              <a:t>, in 1929</a:t>
            </a:r>
          </a:p>
          <a:p>
            <a:pPr marL="0" indent="0" algn="r">
              <a:buNone/>
            </a:pPr>
            <a:r>
              <a:rPr lang="en-CA" sz="2600" dirty="0"/>
              <a:t>	as quoted by Radmila Milentijević, p. 127 </a:t>
            </a:r>
          </a:p>
          <a:p>
            <a:pPr marL="0" indent="0" algn="r">
              <a:buNone/>
            </a:pPr>
            <a:endParaRPr lang="en-CA" sz="2900" dirty="0"/>
          </a:p>
          <a:p>
            <a:pPr marL="0" indent="0">
              <a:buNone/>
            </a:pPr>
            <a:r>
              <a:rPr lang="en-CA" sz="3100" dirty="0"/>
              <a:t> « </a:t>
            </a:r>
            <a:r>
              <a:rPr lang="en-CA" sz="3100" b="1" i="1" dirty="0"/>
              <a:t>Such publications in newspapers do not suit my nature at all</a:t>
            </a:r>
            <a:r>
              <a:rPr lang="en-CA" sz="3100" i="1" dirty="0"/>
              <a:t>, but I believe that all that was for Milana’s joy, and that she probably thought that this would also be a joy for me, and I can only suppose that she wanted to help me receive some public rights with regard to Einstein.</a:t>
            </a:r>
            <a:r>
              <a:rPr lang="en-CA" sz="3100" dirty="0"/>
              <a:t>»</a:t>
            </a:r>
          </a:p>
          <a:p>
            <a:pPr marL="0" indent="0" algn="r">
              <a:buNone/>
            </a:pPr>
            <a:r>
              <a:rPr lang="en-CA" sz="2900" dirty="0"/>
              <a:t>Letter from Mileva to Helene Savić – 13 June 1929</a:t>
            </a:r>
          </a:p>
        </p:txBody>
      </p:sp>
      <p:pic>
        <p:nvPicPr>
          <p:cNvPr id="10" name="Picture 9" descr="MilanaBo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-36140"/>
            <a:ext cx="1524000" cy="2108200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72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</p:spTree>
    <p:extLst>
      <p:ext uri="{BB962C8B-B14F-4D97-AF65-F5344CB8AC3E}">
        <p14:creationId xmlns:p14="http://schemas.microsoft.com/office/powerpoint/2010/main" val="3623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7F9194-FCF6-A05E-EBF7-B0A95A64F47C}"/>
              </a:ext>
            </a:extLst>
          </p:cNvPr>
          <p:cNvSpPr/>
          <p:nvPr/>
        </p:nvSpPr>
        <p:spPr>
          <a:xfrm>
            <a:off x="-115911" y="0"/>
            <a:ext cx="1249250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62" y="155603"/>
            <a:ext cx="10833479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</a:rPr>
              <a:t>Mileva and Helene Kaufler Savić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exchanged letters all their lives</a:t>
            </a:r>
          </a:p>
        </p:txBody>
      </p:sp>
      <p:pic>
        <p:nvPicPr>
          <p:cNvPr id="7" name="Picture 6" descr="MilanPopovic-co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0" r="2" b="15011"/>
          <a:stretch/>
        </p:blipFill>
        <p:spPr>
          <a:xfrm>
            <a:off x="495999" y="1571934"/>
            <a:ext cx="4655547" cy="459348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Milan-Popov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2173" b="-2"/>
          <a:stretch/>
        </p:blipFill>
        <p:spPr>
          <a:xfrm>
            <a:off x="6969359" y="1571934"/>
            <a:ext cx="4655517" cy="45941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55236" y="6356351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000">
                <a:solidFill>
                  <a:schemeClr val="tx1">
                    <a:alpha val="60000"/>
                  </a:schemeClr>
                </a:solidFill>
              </a:rPr>
              <a:t>Pauline Gagnon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984236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44D27A9-ED0C-8246-8976-D4C08DB79F0F}" type="slidenum">
              <a:rPr lang="en-US" sz="1000">
                <a:solidFill>
                  <a:schemeClr val="tx1">
                    <a:alpha val="60000"/>
                  </a:schemeClr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 sz="1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27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737" y="107150"/>
            <a:ext cx="10997661" cy="1143000"/>
          </a:xfrm>
        </p:spPr>
        <p:txBody>
          <a:bodyPr>
            <a:normAutofit/>
          </a:bodyPr>
          <a:lstStyle/>
          <a:p>
            <a:r>
              <a:rPr lang="en-CA" dirty="0"/>
              <a:t>Correspondence from 1897-1903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738" y="1403797"/>
            <a:ext cx="10997662" cy="514779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00000"/>
                </a:solidFill>
              </a:rPr>
              <a:t>43 letters from Albert to Mileva </a:t>
            </a:r>
          </a:p>
          <a:p>
            <a:r>
              <a:rPr lang="en-CA" dirty="0">
                <a:solidFill>
                  <a:srgbClr val="000000"/>
                </a:solidFill>
              </a:rPr>
              <a:t>11 letters from Mileva to Albert</a:t>
            </a:r>
          </a:p>
          <a:p>
            <a:r>
              <a:rPr lang="en-CA" dirty="0">
                <a:solidFill>
                  <a:srgbClr val="000000"/>
                </a:solidFill>
              </a:rPr>
              <a:t>Radmila Milentijević notes that Albert’s letters are peppered with terms such as « </a:t>
            </a:r>
            <a:r>
              <a:rPr lang="en-CA" b="1" i="1" dirty="0">
                <a:solidFill>
                  <a:srgbClr val="000000"/>
                </a:solidFill>
              </a:rPr>
              <a:t>our new studies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research</a:t>
            </a:r>
            <a:r>
              <a:rPr lang="en-CA" i="1" dirty="0">
                <a:solidFill>
                  <a:srgbClr val="000000"/>
                </a:solidFill>
              </a:rPr>
              <a:t> </a:t>
            </a:r>
            <a:r>
              <a:rPr lang="en-CA" dirty="0">
                <a:solidFill>
                  <a:srgbClr val="000000"/>
                </a:solidFill>
              </a:rPr>
              <a:t>»,  «</a:t>
            </a:r>
            <a:r>
              <a:rPr lang="en-CA" b="1" i="1" dirty="0">
                <a:solidFill>
                  <a:srgbClr val="000000"/>
                </a:solidFill>
              </a:rPr>
              <a:t>our viewpoint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theory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article </a:t>
            </a:r>
            <a:r>
              <a:rPr lang="en-CA" dirty="0">
                <a:solidFill>
                  <a:srgbClr val="000000"/>
                </a:solidFill>
              </a:rPr>
              <a:t>», « </a:t>
            </a:r>
            <a:r>
              <a:rPr lang="en-CA" b="1" i="1" dirty="0">
                <a:solidFill>
                  <a:srgbClr val="000000"/>
                </a:solidFill>
              </a:rPr>
              <a:t>our work on relative motion</a:t>
            </a:r>
            <a:r>
              <a:rPr lang="en-CA" dirty="0">
                <a:solidFill>
                  <a:srgbClr val="000000"/>
                </a:solidFill>
              </a:rPr>
              <a:t>».</a:t>
            </a:r>
          </a:p>
          <a:p>
            <a:endParaRPr lang="en-CA" dirty="0">
              <a:solidFill>
                <a:srgbClr val="000000"/>
              </a:solidFill>
            </a:endParaRPr>
          </a:p>
          <a:p>
            <a:endParaRPr lang="en-CA" dirty="0">
              <a:solidFill>
                <a:srgbClr val="000000"/>
              </a:solidFill>
            </a:endParaRPr>
          </a:p>
          <a:p>
            <a:endParaRPr lang="en-CA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D27A9-ED0C-8246-8976-D4C08DB79F0F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Pauline Gagnon</a:t>
            </a:r>
          </a:p>
        </p:txBody>
      </p:sp>
      <p:pic>
        <p:nvPicPr>
          <p:cNvPr id="7" name="Picture 6" descr="Renn&amp;Schulman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93" y="4625877"/>
            <a:ext cx="1152498" cy="173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8542" y="4558150"/>
            <a:ext cx="330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Renn and Schulmann</a:t>
            </a:r>
          </a:p>
          <a:p>
            <a:r>
              <a:rPr lang="en-CA" dirty="0"/>
              <a:t>Albert Einstein / Mileva Marić</a:t>
            </a:r>
            <a:endParaRPr lang="en-CA" i="1" dirty="0"/>
          </a:p>
          <a:p>
            <a:r>
              <a:rPr lang="en-CA" i="1" dirty="0"/>
              <a:t>The Love Letters</a:t>
            </a:r>
            <a:r>
              <a:rPr lang="en-CA" dirty="0"/>
              <a:t>, 1992</a:t>
            </a:r>
          </a:p>
          <a:p>
            <a:endParaRPr lang="en-CA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57F164-F1AA-B37A-B282-CA839BE1E1E4}"/>
              </a:ext>
            </a:extLst>
          </p:cNvPr>
          <p:cNvGrpSpPr/>
          <p:nvPr/>
        </p:nvGrpSpPr>
        <p:grpSpPr>
          <a:xfrm>
            <a:off x="6334944" y="4625877"/>
            <a:ext cx="3973009" cy="1773298"/>
            <a:chOff x="4886018" y="5053507"/>
            <a:chExt cx="3973009" cy="17732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FC14E-7FAE-BD4D-A3A0-1B10125203EB}"/>
                </a:ext>
              </a:extLst>
            </p:cNvPr>
            <p:cNvSpPr txBox="1"/>
            <p:nvPr/>
          </p:nvSpPr>
          <p:spPr>
            <a:xfrm>
              <a:off x="6105914" y="5053507"/>
              <a:ext cx="275311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rgbClr val="000000"/>
                  </a:solidFill>
                </a:rPr>
                <a:t>Radmila Milentijević </a:t>
              </a:r>
              <a:r>
                <a:rPr lang="en-US" i="1" dirty="0"/>
                <a:t>Mileva Marić Einstein: </a:t>
              </a:r>
            </a:p>
            <a:p>
              <a:r>
                <a:rPr lang="en-US" i="1" dirty="0"/>
                <a:t>Life with Albert Einstein </a:t>
              </a:r>
            </a:p>
            <a:p>
              <a:r>
                <a:rPr lang="en-US" dirty="0"/>
                <a:t>United World Press, 2015</a:t>
              </a:r>
            </a:p>
            <a:p>
              <a:endParaRPr lang="fr-FR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36DF85-7703-0035-FA02-6F2792AD8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6018" y="5072478"/>
              <a:ext cx="1219896" cy="1754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8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1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137628</TotalTime>
  <Words>4574</Words>
  <Application>Microsoft Macintosh PowerPoint</Application>
  <PresentationFormat>Widescreen</PresentationFormat>
  <Paragraphs>781</Paragraphs>
  <Slides>72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Comic Sans MS</vt:lpstr>
      <vt:lpstr>Lucida Grande</vt:lpstr>
      <vt:lpstr>Times New Roman</vt:lpstr>
      <vt:lpstr>Tw Cen MT</vt:lpstr>
      <vt:lpstr>Default Theme</vt:lpstr>
      <vt:lpstr>PowerPoint Presentation</vt:lpstr>
      <vt:lpstr>Plan</vt:lpstr>
      <vt:lpstr>Mileva’s studies</vt:lpstr>
      <vt:lpstr>Mileva’s temperament</vt:lpstr>
      <vt:lpstr>Students admitted to the physics-mathematics  section at ETH Zurich in 1896</vt:lpstr>
      <vt:lpstr>PowerPoint Presentation</vt:lpstr>
      <vt:lpstr>1896-1901 Studies in Zurich</vt:lpstr>
      <vt:lpstr>Mileva and Helene Kaufler Savić  exchanged letters all their lives</vt:lpstr>
      <vt:lpstr>Correspondence from 1897-1903</vt:lpstr>
      <vt:lpstr>Excerpts from Albert’s letters to Mileva</vt:lpstr>
      <vt:lpstr>Excerpts from Albert’s letters to Mileva</vt:lpstr>
      <vt:lpstr>Mileva and Albert always studied together</vt:lpstr>
      <vt:lpstr>Mileva was methodical and organized;  she helped Albert focus</vt:lpstr>
      <vt:lpstr>Oral exam - 27 July 1900</vt:lpstr>
      <vt:lpstr>Albert is without a job  July 1900 - June 1902</vt:lpstr>
      <vt:lpstr>1900: Albert’s mother is opposed to their relationship</vt:lpstr>
      <vt:lpstr>Albert confirms their collaboration</vt:lpstr>
      <vt:lpstr>First article on capillarity submitted  on 13 December 1900</vt:lpstr>
      <vt:lpstr>Why was this article signed by Albert alone?</vt:lpstr>
      <vt:lpstr>Proof of their collaboration from Albert Einstein’s own hand</vt:lpstr>
      <vt:lpstr>Mileva’s destiny changes</vt:lpstr>
      <vt:lpstr>Second chance at the oral  exam Summer 1901</vt:lpstr>
      <vt:lpstr>First job in sight</vt:lpstr>
      <vt:lpstr>Bern – 1902</vt:lpstr>
      <vt:lpstr>Married life in Bern </vt:lpstr>
      <vt:lpstr>14 may 1904: birth of Hans-Albert</vt:lpstr>
      <vt:lpstr>PowerPoint Presentation</vt:lpstr>
      <vt:lpstr>Publications in 1905</vt:lpstr>
      <vt:lpstr>Birth of Special Relativity</vt:lpstr>
      <vt:lpstr>Peter Michelmore, Einstein’s biographer</vt:lpstr>
      <vt:lpstr> Visits to Novi Sad in  1905,1907 and 1913  Interacted with many people  </vt:lpstr>
      <vt:lpstr>Dord Krstić collected testimonies  in Serbia for 50 years</vt:lpstr>
      <vt:lpstr>Miloš’ visits  in 1904-1905</vt:lpstr>
      <vt:lpstr>Reports from  Miloš Marić Jr.</vt:lpstr>
      <vt:lpstr>Other testimonies</vt:lpstr>
      <vt:lpstr>Zarko Marić lived in Villa Kula during  both visits in 1905 and 1907</vt:lpstr>
      <vt:lpstr>Other testimony</vt:lpstr>
      <vt:lpstr>Albert relies on Mileva’s  help for mathematics</vt:lpstr>
      <vt:lpstr>First academic position </vt:lpstr>
      <vt:lpstr>Mileva helps Albert  with his first lectures</vt:lpstr>
      <vt:lpstr>Success for Albert, worries for Mileva</vt:lpstr>
      <vt:lpstr>Einstein’s temperament changed</vt:lpstr>
      <vt:lpstr>PowerPoint Presentation</vt:lpstr>
      <vt:lpstr>Their relationship crumbles</vt:lpstr>
      <vt:lpstr>Albert’s conditions in July 1914</vt:lpstr>
      <vt:lpstr>Separation and return  to Zurich on 29 July 1914</vt:lpstr>
      <vt:lpstr>Three decades of misery</vt:lpstr>
      <vt:lpstr>Divorce in 1919</vt:lpstr>
      <vt:lpstr>PowerPoint Presentation</vt:lpstr>
      <vt:lpstr>Mileva confided that she had always collaborated with  Albert Einstein</vt:lpstr>
      <vt:lpstr>Attempt to claim her share</vt:lpstr>
      <vt:lpstr>The Einstein Myth</vt:lpstr>
      <vt:lpstr>Another myth</vt:lpstr>
      <vt:lpstr>PowerPoint Presentation</vt:lpstr>
      <vt:lpstr>Mileva died on 4th Aug 1948 Memorials in Zurich and Novi Sad</vt:lpstr>
      <vt:lpstr>PowerPoint Presentation</vt:lpstr>
      <vt:lpstr>Proofs of their collaboration</vt:lpstr>
      <vt:lpstr>Indirect proofs</vt:lpstr>
      <vt:lpstr>Albert’s bad conscience</vt:lpstr>
      <vt:lpstr>My opinion</vt:lpstr>
      <vt:lpstr>Why did she remain silent?</vt:lpstr>
      <vt:lpstr> The lone genius A couple of genius </vt:lpstr>
      <vt:lpstr>We cannot change history…</vt:lpstr>
      <vt:lpstr>How can you help?</vt:lpstr>
      <vt:lpstr>PowerPoint Presentation</vt:lpstr>
      <vt:lpstr>Maria Skłodowska-Curie</vt:lpstr>
      <vt:lpstr>Main References</vt:lpstr>
      <vt:lpstr>Recent attacks</vt:lpstr>
      <vt:lpstr>Mileva’s family</vt:lpstr>
      <vt:lpstr>Albert’s family</vt:lpstr>
      <vt:lpstr>Academic records ETH (highest grade: 6)</vt:lpstr>
      <vt:lpstr>Declaration from Milana Bota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rôle de Mileva Marić Einstein</dc:title>
  <dc:creator>pauline</dc:creator>
  <cp:lastModifiedBy>Pauline Gagnon</cp:lastModifiedBy>
  <cp:revision>1090</cp:revision>
  <dcterms:created xsi:type="dcterms:W3CDTF">2015-01-19T18:54:39Z</dcterms:created>
  <dcterms:modified xsi:type="dcterms:W3CDTF">2026-03-01T08:11:06Z</dcterms:modified>
</cp:coreProperties>
</file>