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86" r:id="rId1"/>
    <p:sldMasterId id="2147483796" r:id="rId2"/>
    <p:sldMasterId id="2147483896" r:id="rId3"/>
    <p:sldMasterId id="2147483910" r:id="rId4"/>
    <p:sldMasterId id="2147483960" r:id="rId5"/>
  </p:sldMasterIdLst>
  <p:notesMasterIdLst>
    <p:notesMasterId r:id="rId21"/>
  </p:notesMasterIdLst>
  <p:sldIdLst>
    <p:sldId id="256" r:id="rId6"/>
    <p:sldId id="257" r:id="rId7"/>
    <p:sldId id="258" r:id="rId8"/>
    <p:sldId id="279" r:id="rId9"/>
    <p:sldId id="282" r:id="rId10"/>
    <p:sldId id="285" r:id="rId11"/>
    <p:sldId id="288" r:id="rId12"/>
    <p:sldId id="292" r:id="rId13"/>
    <p:sldId id="295" r:id="rId14"/>
    <p:sldId id="300" r:id="rId15"/>
    <p:sldId id="299" r:id="rId16"/>
    <p:sldId id="305" r:id="rId17"/>
    <p:sldId id="308" r:id="rId18"/>
    <p:sldId id="311" r:id="rId19"/>
    <p:sldId id="334" r:id="rId20"/>
  </p:sldIdLst>
  <p:sldSz cx="12192000" cy="6858000"/>
  <p:notesSz cx="10234613" cy="70993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40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DEF7C8-0C01-405E-9A16-B627B188E27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D2A3C3-921E-4567-BBDB-28C9D29AB4ED}">
      <dgm:prSet/>
      <dgm:spPr/>
      <dgm:t>
        <a:bodyPr/>
        <a:lstStyle/>
        <a:p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Małopolska Noc Naukowców </a:t>
          </a:r>
          <a:endParaRPr lang="en-US" b="0" i="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gm:t>
    </dgm:pt>
    <dgm:pt modelId="{92D6FFE8-8F06-4773-8E43-87EA4FB9138F}" type="parTrans" cxnId="{64F30BFD-0EC6-47DD-B334-F77171D063CE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E9ACA9-4015-4838-9557-5FAE9D3B99E5}" type="sibTrans" cxnId="{64F30BFD-0EC6-47DD-B334-F77171D063CE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661C94-934C-48F4-8DE0-2B7AAF316EF0}">
      <dgm:prSet custT="1"/>
      <dgm:spPr/>
      <dgm:t>
        <a:bodyPr/>
        <a:lstStyle/>
        <a:p>
          <a:r>
            <a:rPr lang="pl-PL" sz="900" b="0" i="0" kern="1200" dirty="0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Festiwal Nauki i Sztuki </a:t>
          </a: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w Krakowie 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gm:t>
    </dgm:pt>
    <dgm:pt modelId="{D634F2D2-16A0-4C7B-9B5A-2BB5AA65F731}" type="parTrans" cxnId="{55822115-0BBD-49F9-89A6-7D36191E06E0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613E9F-FF5B-4B12-B431-BFBC145F339B}" type="sibTrans" cxnId="{55822115-0BBD-49F9-89A6-7D36191E06E0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350FC8-8C99-4D31-B83A-0D8428C154FF}">
      <dgm:prSet/>
      <dgm:spPr/>
      <dgm:t>
        <a:bodyPr/>
        <a:lstStyle/>
        <a:p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Piknik Naukowy Polskiego Radia i Centrum Nauki Kopernik</a:t>
          </a:r>
          <a:endParaRPr lang="en-US" b="0" i="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gm:t>
    </dgm:pt>
    <dgm:pt modelId="{BE79402A-A229-4CA7-AD3D-A6E85602A71B}" type="parTrans" cxnId="{506E7049-0A40-466A-A445-47CFE674AFE4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47BBC7-04F3-4C18-BDEA-2C5428C95ECC}" type="sibTrans" cxnId="{506E7049-0A40-466A-A445-47CFE674AFE4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9CF790-53A5-4845-9359-C2557BA3AD1E}">
      <dgm:prSet/>
      <dgm:spPr/>
      <dgm:t>
        <a:bodyPr/>
        <a:lstStyle/>
        <a:p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Piknik Naukowy Polskiej Akademii Nauk  </a:t>
          </a:r>
          <a:endParaRPr lang="en-US" b="0" i="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gm:t>
    </dgm:pt>
    <dgm:pt modelId="{A8E59C54-B00E-41E6-822C-5A402045ACE9}" type="parTrans" cxnId="{C1BBE96E-238E-4C35-8005-4A483DDCABD1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8EDDB9-F355-4AF0-9A1F-1C5FEDADFC0C}" type="sibTrans" cxnId="{C1BBE96E-238E-4C35-8005-4A483DDCABD1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8530DF-46FA-48A0-A23F-2BB9FC3155A4}">
      <dgm:prSet/>
      <dgm:spPr/>
      <dgm:t>
        <a:bodyPr/>
        <a:lstStyle/>
        <a:p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Śląski Festiwal Nauki Katowice  </a:t>
          </a:r>
          <a:endParaRPr lang="en-US" b="0" i="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gm:t>
    </dgm:pt>
    <dgm:pt modelId="{F6110DC0-83E0-4749-943B-26AFE3A8EAD6}" type="parTrans" cxnId="{902C4D8D-C240-4CD8-86C5-50D2AA391F3C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B50198-F800-4CEA-A6CD-F624C28FE654}" type="sibTrans" cxnId="{902C4D8D-C240-4CD8-86C5-50D2AA391F3C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E8F87F-B42C-4697-9232-56565DD79CF8}">
      <dgm:prSet/>
      <dgm:spPr/>
      <dgm:t>
        <a:bodyPr/>
        <a:lstStyle/>
        <a:p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Małopolski Festiwal Innowacji </a:t>
          </a:r>
          <a:endParaRPr lang="en-US" b="0" i="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gm:t>
    </dgm:pt>
    <dgm:pt modelId="{91A557AC-FC70-4F69-BA88-7A5AA0224F48}" type="parTrans" cxnId="{46DF1120-8DF9-4BDF-9B2C-5241C4A3A1BA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53FC5F-EDB5-456F-8F61-DC1852AFD8C2}" type="sibTrans" cxnId="{46DF1120-8DF9-4BDF-9B2C-5241C4A3A1BA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069F7C-D9A6-43E8-A056-0E7A0E8E1F44}">
      <dgm:prSet/>
      <dgm:spPr/>
      <dgm:t>
        <a:bodyPr/>
        <a:lstStyle/>
        <a:p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Dzień Otwarty IFJ PAN dla studentów </a:t>
          </a:r>
          <a:endParaRPr lang="en-US" b="0" i="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gm:t>
    </dgm:pt>
    <dgm:pt modelId="{10F63861-AA71-47EF-90E9-2E1FF8CA1AD0}" type="parTrans" cxnId="{45B7D762-5B26-4738-8DCD-39E1AE600373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AF44F5-66AA-4CFB-A828-E50F05121A07}" type="sibTrans" cxnId="{45B7D762-5B26-4738-8DCD-39E1AE600373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BB287B-5472-476D-B6EF-756D94FB1D61}">
      <dgm:prSet/>
      <dgm:spPr/>
      <dgm:t>
        <a:bodyPr/>
        <a:lstStyle/>
        <a:p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Dzień Dziecka w IFJ PAN  </a:t>
          </a:r>
          <a:endParaRPr lang="en-US" b="0" i="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gm:t>
    </dgm:pt>
    <dgm:pt modelId="{2715084D-6E85-4387-A8ED-33351D426C51}" type="parTrans" cxnId="{F4F6E706-BACA-449C-9A78-CCD106DE65D2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BA755E-863B-40CD-B774-27B36D6EB568}" type="sibTrans" cxnId="{F4F6E706-BACA-449C-9A78-CCD106DE65D2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22936C-20A3-44AE-B0CC-94A54249A61B}">
      <dgm:prSet/>
      <dgm:spPr/>
      <dgm:t>
        <a:bodyPr/>
        <a:lstStyle/>
        <a:p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Pokazy popularnonaukowe dla dzieci i młodzieży</a:t>
          </a:r>
          <a:endParaRPr lang="en-US" b="0" i="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gm:t>
    </dgm:pt>
    <dgm:pt modelId="{50B31EA5-E4E2-473F-B7F6-6B45977B02BC}" type="parTrans" cxnId="{C2BC1F4C-9CF5-4617-AA7C-3C9445FF6BD9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21D935-2F7D-4D61-9FA1-4122986FB1B2}" type="sibTrans" cxnId="{C2BC1F4C-9CF5-4617-AA7C-3C9445FF6BD9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FFD08D-E447-4046-9861-9A8FB043098A}">
      <dgm:prSet/>
      <dgm:spPr/>
      <dgm:t>
        <a:bodyPr/>
        <a:lstStyle/>
        <a:p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Konkursy: </a:t>
          </a:r>
          <a:r>
            <a:rPr lang="pl-PL" b="0" i="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QuickPhysX</a:t>
          </a:r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, Łowcy Cząstek  </a:t>
          </a:r>
          <a:endParaRPr lang="en-US" b="0" i="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gm:t>
    </dgm:pt>
    <dgm:pt modelId="{EA3F2B9C-DF99-4BA0-8757-8525241EAFA9}" type="parTrans" cxnId="{A2F2ADF1-6D03-4604-A13D-9DE27E7B4942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E8B0F7-265D-43F8-8558-62B3EA2C2603}" type="sibTrans" cxnId="{A2F2ADF1-6D03-4604-A13D-9DE27E7B4942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9C5974-580A-4390-B901-4F025B128539}">
      <dgm:prSet/>
      <dgm:spPr/>
      <dgm:t>
        <a:bodyPr/>
        <a:lstStyle/>
        <a:p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Naukowcy w Szkołach</a:t>
          </a:r>
          <a:endParaRPr lang="en-US" b="0" i="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gm:t>
    </dgm:pt>
    <dgm:pt modelId="{9FE3F5CD-86EB-4220-8D85-130D70CBC1C4}" type="parTrans" cxnId="{3A9F3010-A34C-449E-AB25-A2DBB83146E6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71BD26-F36E-499F-8D87-5EE1B326CD49}" type="sibTrans" cxnId="{3A9F3010-A34C-449E-AB25-A2DBB83146E6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147F5D-91A0-4DC9-911E-F863159A9FC4}">
      <dgm:prSet/>
      <dgm:spPr/>
      <dgm:t>
        <a:bodyPr/>
        <a:lstStyle/>
        <a:p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Aktywność w mediach społecznościowych</a:t>
          </a:r>
          <a:endParaRPr lang="en-US" b="0" i="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gm:t>
    </dgm:pt>
    <dgm:pt modelId="{45B0B874-CB16-4B5D-8535-4EB9243F9F50}" type="parTrans" cxnId="{5B161696-FFDC-4A71-AEE0-6E2242F1860B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D1FC0B-1381-4AC9-B7F3-BCAD5D54BDA2}" type="sibTrans" cxnId="{5B161696-FFDC-4A71-AEE0-6E2242F1860B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6A59A6-99DD-4922-9C04-5A678A8793A4}">
      <dgm:prSet/>
      <dgm:spPr/>
      <dgm:t>
        <a:bodyPr/>
        <a:lstStyle/>
        <a:p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Doniesienia </a:t>
          </a:r>
          <a:r>
            <a:rPr lang="pl-PL" b="0" i="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EurekAlert</a:t>
          </a:r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! </a:t>
          </a:r>
        </a:p>
        <a:p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(ok. 15 rocznie)</a:t>
          </a:r>
          <a:endParaRPr lang="en-US" b="0" i="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gm:t>
    </dgm:pt>
    <dgm:pt modelId="{37A6C680-5D7F-402A-B3D5-522C518042BB}" type="parTrans" cxnId="{9C6BBA1F-45CD-40E2-AF25-CD1B4EDD3982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1D86E4-8949-4CF7-AC16-FF432F904BE9}" type="sibTrans" cxnId="{9C6BBA1F-45CD-40E2-AF25-CD1B4EDD3982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7817F2-4462-4882-A7AB-5C40D78A8968}">
      <dgm:prSet/>
      <dgm:spPr/>
      <dgm:t>
        <a:bodyPr/>
        <a:lstStyle/>
        <a:p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Zwiedzanie Instytutu </a:t>
          </a:r>
          <a:endParaRPr lang="en-US" b="0" i="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gm:t>
    </dgm:pt>
    <dgm:pt modelId="{DD56B3A7-83C2-4320-AA0C-41A7C8D1A81C}" type="parTrans" cxnId="{E4D773B0-EE0A-4277-BD06-FB7E4F9B4847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B62618-4D04-4A14-921C-14814584E4C6}" type="sibTrans" cxnId="{E4D773B0-EE0A-4277-BD06-FB7E4F9B4847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90E4A9-81F2-4C88-9F21-388C33D38C37}">
      <dgm:prSet/>
      <dgm:spPr/>
      <dgm:t>
        <a:bodyPr/>
        <a:lstStyle/>
        <a:p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Filmy popularnonaukowe na kanale YT</a:t>
          </a:r>
          <a:endParaRPr lang="en-US" b="0" i="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gm:t>
    </dgm:pt>
    <dgm:pt modelId="{ABE62150-EAF4-4652-8EF7-6A484C768ABA}" type="parTrans" cxnId="{F704CB2A-E10D-4872-B000-E3FD67A9445A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00A7FC-88DB-4FF5-8589-B312F5D02460}" type="sibTrans" cxnId="{F704CB2A-E10D-4872-B000-E3FD67A9445A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C8CEFB-1A61-4FDC-9E17-DF957229D05B}">
      <dgm:prSet/>
      <dgm:spPr/>
      <dgm:t>
        <a:bodyPr/>
        <a:lstStyle/>
        <a:p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Wydawnictwo „Niech ci fizyka nie umyka”</a:t>
          </a:r>
          <a:endParaRPr lang="en-US" b="0" i="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gm:t>
    </dgm:pt>
    <dgm:pt modelId="{487B4316-266B-4477-AFE5-0E51E339DF29}" type="parTrans" cxnId="{5BEE9EB3-9265-4DEE-95F8-977B21152C29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CD43D3-AC87-46AC-B1A0-4F67BE150578}" type="sibTrans" cxnId="{5BEE9EB3-9265-4DEE-95F8-977B21152C29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E3D738-909D-4F2D-89C8-9627B86499C8}">
      <dgm:prSet/>
      <dgm:spPr/>
      <dgm:t>
        <a:bodyPr/>
        <a:lstStyle/>
        <a:p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Warsztaty „</a:t>
          </a:r>
          <a:r>
            <a:rPr lang="pl-PL" b="0" i="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Int</a:t>
          </a:r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. </a:t>
          </a:r>
          <a:r>
            <a:rPr lang="pl-PL" b="0" i="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Masterclasses</a:t>
          </a:r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, </a:t>
          </a:r>
          <a:r>
            <a:rPr lang="pl-PL" b="0" i="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Hands</a:t>
          </a:r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 on </a:t>
          </a:r>
          <a:r>
            <a:rPr lang="pl-PL" b="0" i="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Particle</a:t>
          </a:r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 </a:t>
          </a:r>
          <a:r>
            <a:rPr lang="pl-PL" b="0" i="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Physics</a:t>
          </a:r>
          <a:r>
            <a:rPr lang="pl-PL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en-US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6FEEEB-D594-4E40-9A34-AAAA4C58E8A4}" type="parTrans" cxnId="{82C3238C-19CD-4766-A824-438495C699A5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3B7086-AB4B-47CA-94C1-E2C0DBACD34E}" type="sibTrans" cxnId="{82C3238C-19CD-4766-A824-438495C699A5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25186A-A9C5-4BF8-8336-7A7CB72745F3}">
      <dgm:prSet/>
      <dgm:spPr/>
      <dgm:t>
        <a:bodyPr/>
        <a:lstStyle/>
        <a:p>
          <a:r>
            <a:rPr lang="pl-PL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Praktyki  studenckie „IFJ PAN </a:t>
          </a:r>
          <a:r>
            <a:rPr lang="pl-PL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Particle</a:t>
          </a:r>
          <a:r>
            <a:rPr lang="pl-PL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pl-PL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Physics</a:t>
          </a:r>
          <a:r>
            <a:rPr lang="pl-PL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pl-PL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Summer</a:t>
          </a:r>
          <a:r>
            <a:rPr lang="pl-PL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Student </a:t>
          </a:r>
          <a:r>
            <a:rPr lang="pl-PL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Programme</a:t>
          </a:r>
          <a:r>
            <a:rPr lang="pl-PL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en-US" b="0" i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6817E9-921F-4AAB-A77F-6CB2A202705D}" type="parTrans" cxnId="{3E3C5B82-6222-4A14-9308-0500B1CAB6C7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02065B-E2FD-40D6-8EC2-F26EC03C68E2}" type="sibTrans" cxnId="{3E3C5B82-6222-4A14-9308-0500B1CAB6C7}">
      <dgm:prSet/>
      <dgm:spPr/>
      <dgm:t>
        <a:bodyPr/>
        <a:lstStyle/>
        <a:p>
          <a:endParaRPr lang="en-US" b="0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BA3416-3BCD-504F-934C-BBE3527DE20B}">
      <dgm:prSet/>
      <dgm:spPr/>
      <dgm:t>
        <a:bodyPr/>
        <a:lstStyle/>
        <a:p>
          <a:r>
            <a:rPr lang="en-US" b="0" i="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Kanapa</a:t>
          </a:r>
          <a:r>
            <a:rPr lang="en-US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 </a:t>
          </a:r>
          <a:r>
            <a:rPr lang="en-US" b="0" i="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Fizyków</a:t>
          </a:r>
          <a:endParaRPr lang="en-US" b="0" i="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gm:t>
    </dgm:pt>
    <dgm:pt modelId="{0F28D8B9-1FA5-C644-AF4B-80ED5B58DF6A}" type="parTrans" cxnId="{9E08348E-275C-1841-A5BA-3DE28D7737E9}">
      <dgm:prSet/>
      <dgm:spPr/>
      <dgm:t>
        <a:bodyPr/>
        <a:lstStyle/>
        <a:p>
          <a:endParaRPr lang="pl-PL"/>
        </a:p>
      </dgm:t>
    </dgm:pt>
    <dgm:pt modelId="{5597BB7E-4A84-404C-8C19-0DCC86F2B950}" type="sibTrans" cxnId="{9E08348E-275C-1841-A5BA-3DE28D7737E9}">
      <dgm:prSet/>
      <dgm:spPr/>
      <dgm:t>
        <a:bodyPr/>
        <a:lstStyle/>
        <a:p>
          <a:endParaRPr lang="pl-PL"/>
        </a:p>
      </dgm:t>
    </dgm:pt>
    <dgm:pt modelId="{8C6FE4D7-CFFD-4723-8CF9-C541122B70D6}">
      <dgm:prSet/>
      <dgm:spPr/>
      <dgm:t>
        <a:bodyPr/>
        <a:lstStyle/>
        <a:p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Projekty  popularnonaukowe </a:t>
          </a:r>
          <a:r>
            <a:rPr lang="pl-PL" b="0" i="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MNiSW</a:t>
          </a:r>
          <a:r>
            <a:rPr lang="pl-PL" b="0" i="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 i NAWA</a:t>
          </a:r>
          <a:endParaRPr lang="en-US" b="0" i="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gm:t>
    </dgm:pt>
    <dgm:pt modelId="{C8D803D7-12DF-41F1-9FA9-9EC2E7DC31CD}" type="parTrans" cxnId="{F788848D-1DA9-4E5C-8A4B-CD8D39A3E06D}">
      <dgm:prSet/>
      <dgm:spPr/>
      <dgm:t>
        <a:bodyPr/>
        <a:lstStyle/>
        <a:p>
          <a:endParaRPr lang="pl-PL"/>
        </a:p>
      </dgm:t>
    </dgm:pt>
    <dgm:pt modelId="{84F3D15A-550A-45F0-AB18-F24E8DC88F17}" type="sibTrans" cxnId="{F788848D-1DA9-4E5C-8A4B-CD8D39A3E06D}">
      <dgm:prSet/>
      <dgm:spPr/>
      <dgm:t>
        <a:bodyPr/>
        <a:lstStyle/>
        <a:p>
          <a:endParaRPr lang="pl-PL"/>
        </a:p>
      </dgm:t>
    </dgm:pt>
    <dgm:pt modelId="{359E924E-1316-8C40-BEA8-6820F847F78D}" type="pres">
      <dgm:prSet presAssocID="{E2DEF7C8-0C01-405E-9A16-B627B188E279}" presName="diagram" presStyleCnt="0">
        <dgm:presLayoutVars>
          <dgm:dir/>
          <dgm:resizeHandles val="exact"/>
        </dgm:presLayoutVars>
      </dgm:prSet>
      <dgm:spPr/>
    </dgm:pt>
    <dgm:pt modelId="{789CF091-313B-9B43-9C2F-F081963BC200}" type="pres">
      <dgm:prSet presAssocID="{D4D2A3C3-921E-4567-BBDB-28C9D29AB4ED}" presName="node" presStyleLbl="node1" presStyleIdx="0" presStyleCnt="20">
        <dgm:presLayoutVars>
          <dgm:bulletEnabled val="1"/>
        </dgm:presLayoutVars>
      </dgm:prSet>
      <dgm:spPr/>
    </dgm:pt>
    <dgm:pt modelId="{38010DEC-D666-FE46-8026-8A0E09D35745}" type="pres">
      <dgm:prSet presAssocID="{E1E9ACA9-4015-4838-9557-5FAE9D3B99E5}" presName="sibTrans" presStyleCnt="0"/>
      <dgm:spPr/>
    </dgm:pt>
    <dgm:pt modelId="{B26F5490-2665-0E4F-99D6-B81D2F29F7BD}" type="pres">
      <dgm:prSet presAssocID="{EA661C94-934C-48F4-8DE0-2B7AAF316EF0}" presName="node" presStyleLbl="node1" presStyleIdx="1" presStyleCnt="20">
        <dgm:presLayoutVars>
          <dgm:bulletEnabled val="1"/>
        </dgm:presLayoutVars>
      </dgm:prSet>
      <dgm:spPr/>
    </dgm:pt>
    <dgm:pt modelId="{A0B45DE5-BAD4-C74B-992F-E18F5A65D1E2}" type="pres">
      <dgm:prSet presAssocID="{6F613E9F-FF5B-4B12-B431-BFBC145F339B}" presName="sibTrans" presStyleCnt="0"/>
      <dgm:spPr/>
    </dgm:pt>
    <dgm:pt modelId="{F30AF531-E4BE-B243-B6D2-7295408DAA81}" type="pres">
      <dgm:prSet presAssocID="{52350FC8-8C99-4D31-B83A-0D8428C154FF}" presName="node" presStyleLbl="node1" presStyleIdx="2" presStyleCnt="20">
        <dgm:presLayoutVars>
          <dgm:bulletEnabled val="1"/>
        </dgm:presLayoutVars>
      </dgm:prSet>
      <dgm:spPr/>
    </dgm:pt>
    <dgm:pt modelId="{7FA1C377-3E3E-E34B-B2BF-F75C9B1220CD}" type="pres">
      <dgm:prSet presAssocID="{4F47BBC7-04F3-4C18-BDEA-2C5428C95ECC}" presName="sibTrans" presStyleCnt="0"/>
      <dgm:spPr/>
    </dgm:pt>
    <dgm:pt modelId="{44CFF31B-2C8D-A440-90BF-7174F24F8B91}" type="pres">
      <dgm:prSet presAssocID="{A99CF790-53A5-4845-9359-C2557BA3AD1E}" presName="node" presStyleLbl="node1" presStyleIdx="3" presStyleCnt="20">
        <dgm:presLayoutVars>
          <dgm:bulletEnabled val="1"/>
        </dgm:presLayoutVars>
      </dgm:prSet>
      <dgm:spPr/>
    </dgm:pt>
    <dgm:pt modelId="{051ED63C-C179-CA4A-B887-0885EAA575DF}" type="pres">
      <dgm:prSet presAssocID="{1C8EDDB9-F355-4AF0-9A1F-1C5FEDADFC0C}" presName="sibTrans" presStyleCnt="0"/>
      <dgm:spPr/>
    </dgm:pt>
    <dgm:pt modelId="{CE808718-7DD0-7846-A9E5-9FE473987E0F}" type="pres">
      <dgm:prSet presAssocID="{158530DF-46FA-48A0-A23F-2BB9FC3155A4}" presName="node" presStyleLbl="node1" presStyleIdx="4" presStyleCnt="20">
        <dgm:presLayoutVars>
          <dgm:bulletEnabled val="1"/>
        </dgm:presLayoutVars>
      </dgm:prSet>
      <dgm:spPr/>
    </dgm:pt>
    <dgm:pt modelId="{58654A0C-9AF5-DD45-B5DB-7237BEE7218D}" type="pres">
      <dgm:prSet presAssocID="{F7B50198-F800-4CEA-A6CD-F624C28FE654}" presName="sibTrans" presStyleCnt="0"/>
      <dgm:spPr/>
    </dgm:pt>
    <dgm:pt modelId="{634F3F9B-FD0F-C940-85C9-3C0B30126F51}" type="pres">
      <dgm:prSet presAssocID="{39E8F87F-B42C-4697-9232-56565DD79CF8}" presName="node" presStyleLbl="node1" presStyleIdx="5" presStyleCnt="20">
        <dgm:presLayoutVars>
          <dgm:bulletEnabled val="1"/>
        </dgm:presLayoutVars>
      </dgm:prSet>
      <dgm:spPr/>
    </dgm:pt>
    <dgm:pt modelId="{CA4B2400-E867-8E49-B15A-B3879F7B7CA2}" type="pres">
      <dgm:prSet presAssocID="{4B53FC5F-EDB5-456F-8F61-DC1852AFD8C2}" presName="sibTrans" presStyleCnt="0"/>
      <dgm:spPr/>
    </dgm:pt>
    <dgm:pt modelId="{92E5F85C-22C3-8D4C-B945-631C2287ADA5}" type="pres">
      <dgm:prSet presAssocID="{0F069F7C-D9A6-43E8-A056-0E7A0E8E1F44}" presName="node" presStyleLbl="node1" presStyleIdx="6" presStyleCnt="20">
        <dgm:presLayoutVars>
          <dgm:bulletEnabled val="1"/>
        </dgm:presLayoutVars>
      </dgm:prSet>
      <dgm:spPr/>
    </dgm:pt>
    <dgm:pt modelId="{033B01B3-CD27-CC4E-97C4-87793BEA50CB}" type="pres">
      <dgm:prSet presAssocID="{61AF44F5-66AA-4CFB-A828-E50F05121A07}" presName="sibTrans" presStyleCnt="0"/>
      <dgm:spPr/>
    </dgm:pt>
    <dgm:pt modelId="{E30FFBF2-EB95-4C4E-8874-181DBA073EA9}" type="pres">
      <dgm:prSet presAssocID="{50BB287B-5472-476D-B6EF-756D94FB1D61}" presName="node" presStyleLbl="node1" presStyleIdx="7" presStyleCnt="20">
        <dgm:presLayoutVars>
          <dgm:bulletEnabled val="1"/>
        </dgm:presLayoutVars>
      </dgm:prSet>
      <dgm:spPr/>
    </dgm:pt>
    <dgm:pt modelId="{FFD9FEEB-4DFC-744A-ACC4-22FF3A67FBB0}" type="pres">
      <dgm:prSet presAssocID="{24BA755E-863B-40CD-B774-27B36D6EB568}" presName="sibTrans" presStyleCnt="0"/>
      <dgm:spPr/>
    </dgm:pt>
    <dgm:pt modelId="{A714BD36-23C5-9941-9DB1-7C7D2F397F82}" type="pres">
      <dgm:prSet presAssocID="{7622936C-20A3-44AE-B0CC-94A54249A61B}" presName="node" presStyleLbl="node1" presStyleIdx="8" presStyleCnt="20">
        <dgm:presLayoutVars>
          <dgm:bulletEnabled val="1"/>
        </dgm:presLayoutVars>
      </dgm:prSet>
      <dgm:spPr/>
    </dgm:pt>
    <dgm:pt modelId="{85133DE8-6DEA-FA45-876A-34BEB9B0338A}" type="pres">
      <dgm:prSet presAssocID="{8921D935-2F7D-4D61-9FA1-4122986FB1B2}" presName="sibTrans" presStyleCnt="0"/>
      <dgm:spPr/>
    </dgm:pt>
    <dgm:pt modelId="{23535E49-8C6D-F642-8ED9-BA4F25DB45D7}" type="pres">
      <dgm:prSet presAssocID="{18FFD08D-E447-4046-9861-9A8FB043098A}" presName="node" presStyleLbl="node1" presStyleIdx="9" presStyleCnt="20">
        <dgm:presLayoutVars>
          <dgm:bulletEnabled val="1"/>
        </dgm:presLayoutVars>
      </dgm:prSet>
      <dgm:spPr/>
    </dgm:pt>
    <dgm:pt modelId="{088EDEEC-802E-F34C-A367-FB5F6F74424D}" type="pres">
      <dgm:prSet presAssocID="{23E8B0F7-265D-43F8-8558-62B3EA2C2603}" presName="sibTrans" presStyleCnt="0"/>
      <dgm:spPr/>
    </dgm:pt>
    <dgm:pt modelId="{D8EDCBF9-1592-D04C-B086-F5633D9B280D}" type="pres">
      <dgm:prSet presAssocID="{339C5974-580A-4390-B901-4F025B128539}" presName="node" presStyleLbl="node1" presStyleIdx="10" presStyleCnt="20">
        <dgm:presLayoutVars>
          <dgm:bulletEnabled val="1"/>
        </dgm:presLayoutVars>
      </dgm:prSet>
      <dgm:spPr/>
    </dgm:pt>
    <dgm:pt modelId="{1D1B264E-D6BB-5046-AEF8-E2B9713CC8E6}" type="pres">
      <dgm:prSet presAssocID="{1171BD26-F36E-499F-8D87-5EE1B326CD49}" presName="sibTrans" presStyleCnt="0"/>
      <dgm:spPr/>
    </dgm:pt>
    <dgm:pt modelId="{802AF4DB-E667-964F-9F5E-4AA9360CF516}" type="pres">
      <dgm:prSet presAssocID="{5E147F5D-91A0-4DC9-911E-F863159A9FC4}" presName="node" presStyleLbl="node1" presStyleIdx="11" presStyleCnt="20">
        <dgm:presLayoutVars>
          <dgm:bulletEnabled val="1"/>
        </dgm:presLayoutVars>
      </dgm:prSet>
      <dgm:spPr/>
    </dgm:pt>
    <dgm:pt modelId="{87EEF5D5-E44C-2340-BCFF-5051A3C41BDF}" type="pres">
      <dgm:prSet presAssocID="{0BD1FC0B-1381-4AC9-B7F3-BCAD5D54BDA2}" presName="sibTrans" presStyleCnt="0"/>
      <dgm:spPr/>
    </dgm:pt>
    <dgm:pt modelId="{F63F7A00-E87D-7A48-80A5-FCEB92A1EFA3}" type="pres">
      <dgm:prSet presAssocID="{AF6A59A6-99DD-4922-9C04-5A678A8793A4}" presName="node" presStyleLbl="node1" presStyleIdx="12" presStyleCnt="20">
        <dgm:presLayoutVars>
          <dgm:bulletEnabled val="1"/>
        </dgm:presLayoutVars>
      </dgm:prSet>
      <dgm:spPr/>
    </dgm:pt>
    <dgm:pt modelId="{486B33FE-9274-3D43-9CB0-1C3AF67F3B4A}" type="pres">
      <dgm:prSet presAssocID="{661D86E4-8949-4CF7-AC16-FF432F904BE9}" presName="sibTrans" presStyleCnt="0"/>
      <dgm:spPr/>
    </dgm:pt>
    <dgm:pt modelId="{A03B2D69-237C-2B4E-B86C-DA64BE64F956}" type="pres">
      <dgm:prSet presAssocID="{BA7817F2-4462-4882-A7AB-5C40D78A8968}" presName="node" presStyleLbl="node1" presStyleIdx="13" presStyleCnt="20">
        <dgm:presLayoutVars>
          <dgm:bulletEnabled val="1"/>
        </dgm:presLayoutVars>
      </dgm:prSet>
      <dgm:spPr/>
    </dgm:pt>
    <dgm:pt modelId="{C5850772-CAD1-BE4E-9E91-443D5C0B4FBA}" type="pres">
      <dgm:prSet presAssocID="{B6B62618-4D04-4A14-921C-14814584E4C6}" presName="sibTrans" presStyleCnt="0"/>
      <dgm:spPr/>
    </dgm:pt>
    <dgm:pt modelId="{D5E230D8-DEE8-B34E-A15B-750DF5396380}" type="pres">
      <dgm:prSet presAssocID="{5A90E4A9-81F2-4C88-9F21-388C33D38C37}" presName="node" presStyleLbl="node1" presStyleIdx="14" presStyleCnt="20">
        <dgm:presLayoutVars>
          <dgm:bulletEnabled val="1"/>
        </dgm:presLayoutVars>
      </dgm:prSet>
      <dgm:spPr/>
    </dgm:pt>
    <dgm:pt modelId="{CE8E826A-2D8F-124D-966F-C141DF554D6D}" type="pres">
      <dgm:prSet presAssocID="{BF00A7FC-88DB-4FF5-8589-B312F5D02460}" presName="sibTrans" presStyleCnt="0"/>
      <dgm:spPr/>
    </dgm:pt>
    <dgm:pt modelId="{F56FE858-F207-274B-B1C4-1AA059775256}" type="pres">
      <dgm:prSet presAssocID="{DBC8CEFB-1A61-4FDC-9E17-DF957229D05B}" presName="node" presStyleLbl="node1" presStyleIdx="15" presStyleCnt="20">
        <dgm:presLayoutVars>
          <dgm:bulletEnabled val="1"/>
        </dgm:presLayoutVars>
      </dgm:prSet>
      <dgm:spPr/>
    </dgm:pt>
    <dgm:pt modelId="{00D3A402-A815-754B-9425-D76355F3A5C6}" type="pres">
      <dgm:prSet presAssocID="{87CD43D3-AC87-46AC-B1A0-4F67BE150578}" presName="sibTrans" presStyleCnt="0"/>
      <dgm:spPr/>
    </dgm:pt>
    <dgm:pt modelId="{42448ED2-943C-8848-BBC2-DB80CF88E6A1}" type="pres">
      <dgm:prSet presAssocID="{2CE3D738-909D-4F2D-89C8-9627B86499C8}" presName="node" presStyleLbl="node1" presStyleIdx="16" presStyleCnt="20">
        <dgm:presLayoutVars>
          <dgm:bulletEnabled val="1"/>
        </dgm:presLayoutVars>
      </dgm:prSet>
      <dgm:spPr/>
    </dgm:pt>
    <dgm:pt modelId="{9D5F80F8-7345-5140-84D8-3BCF3D1448F7}" type="pres">
      <dgm:prSet presAssocID="{F13B7086-AB4B-47CA-94C1-E2C0DBACD34E}" presName="sibTrans" presStyleCnt="0"/>
      <dgm:spPr/>
    </dgm:pt>
    <dgm:pt modelId="{29BBE889-DDDE-334D-A48E-3F9614FC8AE6}" type="pres">
      <dgm:prSet presAssocID="{6525186A-A9C5-4BF8-8336-7A7CB72745F3}" presName="node" presStyleLbl="node1" presStyleIdx="17" presStyleCnt="20">
        <dgm:presLayoutVars>
          <dgm:bulletEnabled val="1"/>
        </dgm:presLayoutVars>
      </dgm:prSet>
      <dgm:spPr/>
    </dgm:pt>
    <dgm:pt modelId="{ADC7AD56-5EA8-4241-938B-4A75235B9703}" type="pres">
      <dgm:prSet presAssocID="{3102065B-E2FD-40D6-8EC2-F26EC03C68E2}" presName="sibTrans" presStyleCnt="0"/>
      <dgm:spPr/>
    </dgm:pt>
    <dgm:pt modelId="{090AF367-AD26-CC42-806F-80AF3EFDAC49}" type="pres">
      <dgm:prSet presAssocID="{E4BA3416-3BCD-504F-934C-BBE3527DE20B}" presName="node" presStyleLbl="node1" presStyleIdx="18" presStyleCnt="20">
        <dgm:presLayoutVars>
          <dgm:bulletEnabled val="1"/>
        </dgm:presLayoutVars>
      </dgm:prSet>
      <dgm:spPr/>
    </dgm:pt>
    <dgm:pt modelId="{6F81FE9B-3810-45EF-A4F4-852BDC67E32F}" type="pres">
      <dgm:prSet presAssocID="{5597BB7E-4A84-404C-8C19-0DCC86F2B950}" presName="sibTrans" presStyleCnt="0"/>
      <dgm:spPr/>
    </dgm:pt>
    <dgm:pt modelId="{A3BA3ABF-E179-408A-8B80-47A33AB1E048}" type="pres">
      <dgm:prSet presAssocID="{8C6FE4D7-CFFD-4723-8CF9-C541122B70D6}" presName="node" presStyleLbl="node1" presStyleIdx="19" presStyleCnt="20">
        <dgm:presLayoutVars>
          <dgm:bulletEnabled val="1"/>
        </dgm:presLayoutVars>
      </dgm:prSet>
      <dgm:spPr/>
    </dgm:pt>
  </dgm:ptLst>
  <dgm:cxnLst>
    <dgm:cxn modelId="{1D59E404-5718-4638-8318-6D8DB88F5F82}" type="presOf" srcId="{BA7817F2-4462-4882-A7AB-5C40D78A8968}" destId="{A03B2D69-237C-2B4E-B86C-DA64BE64F956}" srcOrd="0" destOrd="0" presId="urn:microsoft.com/office/officeart/2005/8/layout/default"/>
    <dgm:cxn modelId="{F4F6E706-BACA-449C-9A78-CCD106DE65D2}" srcId="{E2DEF7C8-0C01-405E-9A16-B627B188E279}" destId="{50BB287B-5472-476D-B6EF-756D94FB1D61}" srcOrd="7" destOrd="0" parTransId="{2715084D-6E85-4387-A8ED-33351D426C51}" sibTransId="{24BA755E-863B-40CD-B774-27B36D6EB568}"/>
    <dgm:cxn modelId="{3A9F3010-A34C-449E-AB25-A2DBB83146E6}" srcId="{E2DEF7C8-0C01-405E-9A16-B627B188E279}" destId="{339C5974-580A-4390-B901-4F025B128539}" srcOrd="10" destOrd="0" parTransId="{9FE3F5CD-86EB-4220-8D85-130D70CBC1C4}" sibTransId="{1171BD26-F36E-499F-8D87-5EE1B326CD49}"/>
    <dgm:cxn modelId="{55822115-0BBD-49F9-89A6-7D36191E06E0}" srcId="{E2DEF7C8-0C01-405E-9A16-B627B188E279}" destId="{EA661C94-934C-48F4-8DE0-2B7AAF316EF0}" srcOrd="1" destOrd="0" parTransId="{D634F2D2-16A0-4C7B-9B5A-2BB5AA65F731}" sibTransId="{6F613E9F-FF5B-4B12-B431-BFBC145F339B}"/>
    <dgm:cxn modelId="{9C6BBA1F-45CD-40E2-AF25-CD1B4EDD3982}" srcId="{E2DEF7C8-0C01-405E-9A16-B627B188E279}" destId="{AF6A59A6-99DD-4922-9C04-5A678A8793A4}" srcOrd="12" destOrd="0" parTransId="{37A6C680-5D7F-402A-B3D5-522C518042BB}" sibTransId="{661D86E4-8949-4CF7-AC16-FF432F904BE9}"/>
    <dgm:cxn modelId="{46DF1120-8DF9-4BDF-9B2C-5241C4A3A1BA}" srcId="{E2DEF7C8-0C01-405E-9A16-B627B188E279}" destId="{39E8F87F-B42C-4697-9232-56565DD79CF8}" srcOrd="5" destOrd="0" parTransId="{91A557AC-FC70-4F69-BA88-7A5AA0224F48}" sibTransId="{4B53FC5F-EDB5-456F-8F61-DC1852AFD8C2}"/>
    <dgm:cxn modelId="{F704CB2A-E10D-4872-B000-E3FD67A9445A}" srcId="{E2DEF7C8-0C01-405E-9A16-B627B188E279}" destId="{5A90E4A9-81F2-4C88-9F21-388C33D38C37}" srcOrd="14" destOrd="0" parTransId="{ABE62150-EAF4-4652-8EF7-6A484C768ABA}" sibTransId="{BF00A7FC-88DB-4FF5-8589-B312F5D02460}"/>
    <dgm:cxn modelId="{E96BFB3D-BDC5-4AA6-A6EE-F3003BA8F1A1}" type="presOf" srcId="{18FFD08D-E447-4046-9861-9A8FB043098A}" destId="{23535E49-8C6D-F642-8ED9-BA4F25DB45D7}" srcOrd="0" destOrd="0" presId="urn:microsoft.com/office/officeart/2005/8/layout/default"/>
    <dgm:cxn modelId="{777C0940-A2F6-4DCC-AB16-BCC8B00AFED9}" type="presOf" srcId="{D4D2A3C3-921E-4567-BBDB-28C9D29AB4ED}" destId="{789CF091-313B-9B43-9C2F-F081963BC200}" srcOrd="0" destOrd="0" presId="urn:microsoft.com/office/officeart/2005/8/layout/default"/>
    <dgm:cxn modelId="{CEFC2761-C7CB-43E8-BAD8-AF8E309F7988}" type="presOf" srcId="{DBC8CEFB-1A61-4FDC-9E17-DF957229D05B}" destId="{F56FE858-F207-274B-B1C4-1AA059775256}" srcOrd="0" destOrd="0" presId="urn:microsoft.com/office/officeart/2005/8/layout/default"/>
    <dgm:cxn modelId="{45B7D762-5B26-4738-8DCD-39E1AE600373}" srcId="{E2DEF7C8-0C01-405E-9A16-B627B188E279}" destId="{0F069F7C-D9A6-43E8-A056-0E7A0E8E1F44}" srcOrd="6" destOrd="0" parTransId="{10F63861-AA71-47EF-90E9-2E1FF8CA1AD0}" sibTransId="{61AF44F5-66AA-4CFB-A828-E50F05121A07}"/>
    <dgm:cxn modelId="{29B02145-4100-4EE6-BF89-775FD2E03733}" type="presOf" srcId="{8C6FE4D7-CFFD-4723-8CF9-C541122B70D6}" destId="{A3BA3ABF-E179-408A-8B80-47A33AB1E048}" srcOrd="0" destOrd="0" presId="urn:microsoft.com/office/officeart/2005/8/layout/default"/>
    <dgm:cxn modelId="{DD107865-71D8-49A3-948E-DD2B14FD6612}" type="presOf" srcId="{AF6A59A6-99DD-4922-9C04-5A678A8793A4}" destId="{F63F7A00-E87D-7A48-80A5-FCEB92A1EFA3}" srcOrd="0" destOrd="0" presId="urn:microsoft.com/office/officeart/2005/8/layout/default"/>
    <dgm:cxn modelId="{D8613347-9E71-4A94-9D72-DE9710E67748}" type="presOf" srcId="{0F069F7C-D9A6-43E8-A056-0E7A0E8E1F44}" destId="{92E5F85C-22C3-8D4C-B945-631C2287ADA5}" srcOrd="0" destOrd="0" presId="urn:microsoft.com/office/officeart/2005/8/layout/default"/>
    <dgm:cxn modelId="{506E7049-0A40-466A-A445-47CFE674AFE4}" srcId="{E2DEF7C8-0C01-405E-9A16-B627B188E279}" destId="{52350FC8-8C99-4D31-B83A-0D8428C154FF}" srcOrd="2" destOrd="0" parTransId="{BE79402A-A229-4CA7-AD3D-A6E85602A71B}" sibTransId="{4F47BBC7-04F3-4C18-BDEA-2C5428C95ECC}"/>
    <dgm:cxn modelId="{C2BC1F4C-9CF5-4617-AA7C-3C9445FF6BD9}" srcId="{E2DEF7C8-0C01-405E-9A16-B627B188E279}" destId="{7622936C-20A3-44AE-B0CC-94A54249A61B}" srcOrd="8" destOrd="0" parTransId="{50B31EA5-E4E2-473F-B7F6-6B45977B02BC}" sibTransId="{8921D935-2F7D-4D61-9FA1-4122986FB1B2}"/>
    <dgm:cxn modelId="{8BFCF06C-01A5-4026-9E6E-A8EAAF1D7947}" type="presOf" srcId="{52350FC8-8C99-4D31-B83A-0D8428C154FF}" destId="{F30AF531-E4BE-B243-B6D2-7295408DAA81}" srcOrd="0" destOrd="0" presId="urn:microsoft.com/office/officeart/2005/8/layout/default"/>
    <dgm:cxn modelId="{C1BBE96E-238E-4C35-8005-4A483DDCABD1}" srcId="{E2DEF7C8-0C01-405E-9A16-B627B188E279}" destId="{A99CF790-53A5-4845-9359-C2557BA3AD1E}" srcOrd="3" destOrd="0" parTransId="{A8E59C54-B00E-41E6-822C-5A402045ACE9}" sibTransId="{1C8EDDB9-F355-4AF0-9A1F-1C5FEDADFC0C}"/>
    <dgm:cxn modelId="{12650155-2213-4EDC-936C-095E86A70649}" type="presOf" srcId="{39E8F87F-B42C-4697-9232-56565DD79CF8}" destId="{634F3F9B-FD0F-C940-85C9-3C0B30126F51}" srcOrd="0" destOrd="0" presId="urn:microsoft.com/office/officeart/2005/8/layout/default"/>
    <dgm:cxn modelId="{3E3C5B82-6222-4A14-9308-0500B1CAB6C7}" srcId="{E2DEF7C8-0C01-405E-9A16-B627B188E279}" destId="{6525186A-A9C5-4BF8-8336-7A7CB72745F3}" srcOrd="17" destOrd="0" parTransId="{686817E9-921F-4AAB-A77F-6CB2A202705D}" sibTransId="{3102065B-E2FD-40D6-8EC2-F26EC03C68E2}"/>
    <dgm:cxn modelId="{7CBDC682-63C0-4B5A-8719-357163F62F28}" type="presOf" srcId="{158530DF-46FA-48A0-A23F-2BB9FC3155A4}" destId="{CE808718-7DD0-7846-A9E5-9FE473987E0F}" srcOrd="0" destOrd="0" presId="urn:microsoft.com/office/officeart/2005/8/layout/default"/>
    <dgm:cxn modelId="{AA817D88-397A-4BF2-9FB2-52F647570768}" type="presOf" srcId="{5A90E4A9-81F2-4C88-9F21-388C33D38C37}" destId="{D5E230D8-DEE8-B34E-A15B-750DF5396380}" srcOrd="0" destOrd="0" presId="urn:microsoft.com/office/officeart/2005/8/layout/default"/>
    <dgm:cxn modelId="{82C3238C-19CD-4766-A824-438495C699A5}" srcId="{E2DEF7C8-0C01-405E-9A16-B627B188E279}" destId="{2CE3D738-909D-4F2D-89C8-9627B86499C8}" srcOrd="16" destOrd="0" parTransId="{8E6FEEEB-D594-4E40-9A34-AAAA4C58E8A4}" sibTransId="{F13B7086-AB4B-47CA-94C1-E2C0DBACD34E}"/>
    <dgm:cxn modelId="{902C4D8D-C240-4CD8-86C5-50D2AA391F3C}" srcId="{E2DEF7C8-0C01-405E-9A16-B627B188E279}" destId="{158530DF-46FA-48A0-A23F-2BB9FC3155A4}" srcOrd="4" destOrd="0" parTransId="{F6110DC0-83E0-4749-943B-26AFE3A8EAD6}" sibTransId="{F7B50198-F800-4CEA-A6CD-F624C28FE654}"/>
    <dgm:cxn modelId="{F788848D-1DA9-4E5C-8A4B-CD8D39A3E06D}" srcId="{E2DEF7C8-0C01-405E-9A16-B627B188E279}" destId="{8C6FE4D7-CFFD-4723-8CF9-C541122B70D6}" srcOrd="19" destOrd="0" parTransId="{C8D803D7-12DF-41F1-9FA9-9EC2E7DC31CD}" sibTransId="{84F3D15A-550A-45F0-AB18-F24E8DC88F17}"/>
    <dgm:cxn modelId="{9E08348E-275C-1841-A5BA-3DE28D7737E9}" srcId="{E2DEF7C8-0C01-405E-9A16-B627B188E279}" destId="{E4BA3416-3BCD-504F-934C-BBE3527DE20B}" srcOrd="18" destOrd="0" parTransId="{0F28D8B9-1FA5-C644-AF4B-80ED5B58DF6A}" sibTransId="{5597BB7E-4A84-404C-8C19-0DCC86F2B950}"/>
    <dgm:cxn modelId="{5B161696-FFDC-4A71-AEE0-6E2242F1860B}" srcId="{E2DEF7C8-0C01-405E-9A16-B627B188E279}" destId="{5E147F5D-91A0-4DC9-911E-F863159A9FC4}" srcOrd="11" destOrd="0" parTransId="{45B0B874-CB16-4B5D-8535-4EB9243F9F50}" sibTransId="{0BD1FC0B-1381-4AC9-B7F3-BCAD5D54BDA2}"/>
    <dgm:cxn modelId="{4B58F69E-73B7-4976-91A2-B4A605BDA956}" type="presOf" srcId="{50BB287B-5472-476D-B6EF-756D94FB1D61}" destId="{E30FFBF2-EB95-4C4E-8874-181DBA073EA9}" srcOrd="0" destOrd="0" presId="urn:microsoft.com/office/officeart/2005/8/layout/default"/>
    <dgm:cxn modelId="{FA4E0BAF-9EE6-467D-9106-529454684C77}" type="presOf" srcId="{E4BA3416-3BCD-504F-934C-BBE3527DE20B}" destId="{090AF367-AD26-CC42-806F-80AF3EFDAC49}" srcOrd="0" destOrd="0" presId="urn:microsoft.com/office/officeart/2005/8/layout/default"/>
    <dgm:cxn modelId="{8B8152B0-6511-40BB-9ADF-AEF52E465A11}" type="presOf" srcId="{A99CF790-53A5-4845-9359-C2557BA3AD1E}" destId="{44CFF31B-2C8D-A440-90BF-7174F24F8B91}" srcOrd="0" destOrd="0" presId="urn:microsoft.com/office/officeart/2005/8/layout/default"/>
    <dgm:cxn modelId="{E4D773B0-EE0A-4277-BD06-FB7E4F9B4847}" srcId="{E2DEF7C8-0C01-405E-9A16-B627B188E279}" destId="{BA7817F2-4462-4882-A7AB-5C40D78A8968}" srcOrd="13" destOrd="0" parTransId="{DD56B3A7-83C2-4320-AA0C-41A7C8D1A81C}" sibTransId="{B6B62618-4D04-4A14-921C-14814584E4C6}"/>
    <dgm:cxn modelId="{5BEE9EB3-9265-4DEE-95F8-977B21152C29}" srcId="{E2DEF7C8-0C01-405E-9A16-B627B188E279}" destId="{DBC8CEFB-1A61-4FDC-9E17-DF957229D05B}" srcOrd="15" destOrd="0" parTransId="{487B4316-266B-4477-AFE5-0E51E339DF29}" sibTransId="{87CD43D3-AC87-46AC-B1A0-4F67BE150578}"/>
    <dgm:cxn modelId="{7CD7CDC6-6042-4F9E-A8B1-53BD194D863B}" type="presOf" srcId="{6525186A-A9C5-4BF8-8336-7A7CB72745F3}" destId="{29BBE889-DDDE-334D-A48E-3F9614FC8AE6}" srcOrd="0" destOrd="0" presId="urn:microsoft.com/office/officeart/2005/8/layout/default"/>
    <dgm:cxn modelId="{22739ECD-D987-40B4-AC95-E38AE4403544}" type="presOf" srcId="{EA661C94-934C-48F4-8DE0-2B7AAF316EF0}" destId="{B26F5490-2665-0E4F-99D6-B81D2F29F7BD}" srcOrd="0" destOrd="0" presId="urn:microsoft.com/office/officeart/2005/8/layout/default"/>
    <dgm:cxn modelId="{426716D7-26A7-45D0-84AE-A0B95F02241F}" type="presOf" srcId="{5E147F5D-91A0-4DC9-911E-F863159A9FC4}" destId="{802AF4DB-E667-964F-9F5E-4AA9360CF516}" srcOrd="0" destOrd="0" presId="urn:microsoft.com/office/officeart/2005/8/layout/default"/>
    <dgm:cxn modelId="{186C2DD9-4929-460A-BFF7-15CB3334A594}" type="presOf" srcId="{2CE3D738-909D-4F2D-89C8-9627B86499C8}" destId="{42448ED2-943C-8848-BBC2-DB80CF88E6A1}" srcOrd="0" destOrd="0" presId="urn:microsoft.com/office/officeart/2005/8/layout/default"/>
    <dgm:cxn modelId="{742EEADB-C563-406F-BCCB-C5C2EE0A4B02}" type="presOf" srcId="{E2DEF7C8-0C01-405E-9A16-B627B188E279}" destId="{359E924E-1316-8C40-BEA8-6820F847F78D}" srcOrd="0" destOrd="0" presId="urn:microsoft.com/office/officeart/2005/8/layout/default"/>
    <dgm:cxn modelId="{A2F2ADF1-6D03-4604-A13D-9DE27E7B4942}" srcId="{E2DEF7C8-0C01-405E-9A16-B627B188E279}" destId="{18FFD08D-E447-4046-9861-9A8FB043098A}" srcOrd="9" destOrd="0" parTransId="{EA3F2B9C-DF99-4BA0-8757-8525241EAFA9}" sibTransId="{23E8B0F7-265D-43F8-8558-62B3EA2C2603}"/>
    <dgm:cxn modelId="{D5411EF4-8A9A-4C52-8C31-1975BC520BE6}" type="presOf" srcId="{339C5974-580A-4390-B901-4F025B128539}" destId="{D8EDCBF9-1592-D04C-B086-F5633D9B280D}" srcOrd="0" destOrd="0" presId="urn:microsoft.com/office/officeart/2005/8/layout/default"/>
    <dgm:cxn modelId="{64F30BFD-0EC6-47DD-B334-F77171D063CE}" srcId="{E2DEF7C8-0C01-405E-9A16-B627B188E279}" destId="{D4D2A3C3-921E-4567-BBDB-28C9D29AB4ED}" srcOrd="0" destOrd="0" parTransId="{92D6FFE8-8F06-4773-8E43-87EA4FB9138F}" sibTransId="{E1E9ACA9-4015-4838-9557-5FAE9D3B99E5}"/>
    <dgm:cxn modelId="{DFE77DFF-EDC5-406A-93FD-F3B85C176806}" type="presOf" srcId="{7622936C-20A3-44AE-B0CC-94A54249A61B}" destId="{A714BD36-23C5-9941-9DB1-7C7D2F397F82}" srcOrd="0" destOrd="0" presId="urn:microsoft.com/office/officeart/2005/8/layout/default"/>
    <dgm:cxn modelId="{D202A416-C3DF-4592-8A2E-10261ECB10D9}" type="presParOf" srcId="{359E924E-1316-8C40-BEA8-6820F847F78D}" destId="{789CF091-313B-9B43-9C2F-F081963BC200}" srcOrd="0" destOrd="0" presId="urn:microsoft.com/office/officeart/2005/8/layout/default"/>
    <dgm:cxn modelId="{ED680DD8-0D8F-4EF9-B09D-BDF50E045317}" type="presParOf" srcId="{359E924E-1316-8C40-BEA8-6820F847F78D}" destId="{38010DEC-D666-FE46-8026-8A0E09D35745}" srcOrd="1" destOrd="0" presId="urn:microsoft.com/office/officeart/2005/8/layout/default"/>
    <dgm:cxn modelId="{DADF6E7A-8B1D-4934-97B4-4E5375EC7EA2}" type="presParOf" srcId="{359E924E-1316-8C40-BEA8-6820F847F78D}" destId="{B26F5490-2665-0E4F-99D6-B81D2F29F7BD}" srcOrd="2" destOrd="0" presId="urn:microsoft.com/office/officeart/2005/8/layout/default"/>
    <dgm:cxn modelId="{FCA5D828-0A58-474E-BFCD-026DBA8C0E1F}" type="presParOf" srcId="{359E924E-1316-8C40-BEA8-6820F847F78D}" destId="{A0B45DE5-BAD4-C74B-992F-E18F5A65D1E2}" srcOrd="3" destOrd="0" presId="urn:microsoft.com/office/officeart/2005/8/layout/default"/>
    <dgm:cxn modelId="{D55519A2-8B65-4620-946A-0660E06358B7}" type="presParOf" srcId="{359E924E-1316-8C40-BEA8-6820F847F78D}" destId="{F30AF531-E4BE-B243-B6D2-7295408DAA81}" srcOrd="4" destOrd="0" presId="urn:microsoft.com/office/officeart/2005/8/layout/default"/>
    <dgm:cxn modelId="{EDCA57D8-9ED8-43EB-89D9-6A7C3142C8B6}" type="presParOf" srcId="{359E924E-1316-8C40-BEA8-6820F847F78D}" destId="{7FA1C377-3E3E-E34B-B2BF-F75C9B1220CD}" srcOrd="5" destOrd="0" presId="urn:microsoft.com/office/officeart/2005/8/layout/default"/>
    <dgm:cxn modelId="{49C3B834-EDAA-4DB5-8D9D-D2A8C75303AC}" type="presParOf" srcId="{359E924E-1316-8C40-BEA8-6820F847F78D}" destId="{44CFF31B-2C8D-A440-90BF-7174F24F8B91}" srcOrd="6" destOrd="0" presId="urn:microsoft.com/office/officeart/2005/8/layout/default"/>
    <dgm:cxn modelId="{4DA8EE37-1986-483D-A441-5178BC81725C}" type="presParOf" srcId="{359E924E-1316-8C40-BEA8-6820F847F78D}" destId="{051ED63C-C179-CA4A-B887-0885EAA575DF}" srcOrd="7" destOrd="0" presId="urn:microsoft.com/office/officeart/2005/8/layout/default"/>
    <dgm:cxn modelId="{101CC291-F28B-42CD-AFE1-E05AF05BF7E2}" type="presParOf" srcId="{359E924E-1316-8C40-BEA8-6820F847F78D}" destId="{CE808718-7DD0-7846-A9E5-9FE473987E0F}" srcOrd="8" destOrd="0" presId="urn:microsoft.com/office/officeart/2005/8/layout/default"/>
    <dgm:cxn modelId="{ABA51711-DF9C-45B8-9AFD-3FA6CBFAA4FB}" type="presParOf" srcId="{359E924E-1316-8C40-BEA8-6820F847F78D}" destId="{58654A0C-9AF5-DD45-B5DB-7237BEE7218D}" srcOrd="9" destOrd="0" presId="urn:microsoft.com/office/officeart/2005/8/layout/default"/>
    <dgm:cxn modelId="{2FC07176-73AC-4918-8A54-B2C0F2974ADA}" type="presParOf" srcId="{359E924E-1316-8C40-BEA8-6820F847F78D}" destId="{634F3F9B-FD0F-C940-85C9-3C0B30126F51}" srcOrd="10" destOrd="0" presId="urn:microsoft.com/office/officeart/2005/8/layout/default"/>
    <dgm:cxn modelId="{51498F05-CD58-4EC7-9E65-8AD2C09411F1}" type="presParOf" srcId="{359E924E-1316-8C40-BEA8-6820F847F78D}" destId="{CA4B2400-E867-8E49-B15A-B3879F7B7CA2}" srcOrd="11" destOrd="0" presId="urn:microsoft.com/office/officeart/2005/8/layout/default"/>
    <dgm:cxn modelId="{EAAF753D-E41F-4F27-9637-4AE3509BD11F}" type="presParOf" srcId="{359E924E-1316-8C40-BEA8-6820F847F78D}" destId="{92E5F85C-22C3-8D4C-B945-631C2287ADA5}" srcOrd="12" destOrd="0" presId="urn:microsoft.com/office/officeart/2005/8/layout/default"/>
    <dgm:cxn modelId="{68341220-6F54-477E-B73F-2971DDDA41EF}" type="presParOf" srcId="{359E924E-1316-8C40-BEA8-6820F847F78D}" destId="{033B01B3-CD27-CC4E-97C4-87793BEA50CB}" srcOrd="13" destOrd="0" presId="urn:microsoft.com/office/officeart/2005/8/layout/default"/>
    <dgm:cxn modelId="{E06B038D-E7F1-46A0-B123-02A1FC711C11}" type="presParOf" srcId="{359E924E-1316-8C40-BEA8-6820F847F78D}" destId="{E30FFBF2-EB95-4C4E-8874-181DBA073EA9}" srcOrd="14" destOrd="0" presId="urn:microsoft.com/office/officeart/2005/8/layout/default"/>
    <dgm:cxn modelId="{84018F5A-BF9B-44F0-A856-79F847CD8B06}" type="presParOf" srcId="{359E924E-1316-8C40-BEA8-6820F847F78D}" destId="{FFD9FEEB-4DFC-744A-ACC4-22FF3A67FBB0}" srcOrd="15" destOrd="0" presId="urn:microsoft.com/office/officeart/2005/8/layout/default"/>
    <dgm:cxn modelId="{05714FCB-3AB0-4261-854F-7B616CDB55E7}" type="presParOf" srcId="{359E924E-1316-8C40-BEA8-6820F847F78D}" destId="{A714BD36-23C5-9941-9DB1-7C7D2F397F82}" srcOrd="16" destOrd="0" presId="urn:microsoft.com/office/officeart/2005/8/layout/default"/>
    <dgm:cxn modelId="{954CA86E-280F-4E3A-A2FF-4F5A5B1C307A}" type="presParOf" srcId="{359E924E-1316-8C40-BEA8-6820F847F78D}" destId="{85133DE8-6DEA-FA45-876A-34BEB9B0338A}" srcOrd="17" destOrd="0" presId="urn:microsoft.com/office/officeart/2005/8/layout/default"/>
    <dgm:cxn modelId="{A28884BD-4E30-46F5-94D8-D0B519B5FC3A}" type="presParOf" srcId="{359E924E-1316-8C40-BEA8-6820F847F78D}" destId="{23535E49-8C6D-F642-8ED9-BA4F25DB45D7}" srcOrd="18" destOrd="0" presId="urn:microsoft.com/office/officeart/2005/8/layout/default"/>
    <dgm:cxn modelId="{DA6F4EC3-438F-4091-9A61-801698B69743}" type="presParOf" srcId="{359E924E-1316-8C40-BEA8-6820F847F78D}" destId="{088EDEEC-802E-F34C-A367-FB5F6F74424D}" srcOrd="19" destOrd="0" presId="urn:microsoft.com/office/officeart/2005/8/layout/default"/>
    <dgm:cxn modelId="{2824E2FF-9A64-4832-A966-FD801D000163}" type="presParOf" srcId="{359E924E-1316-8C40-BEA8-6820F847F78D}" destId="{D8EDCBF9-1592-D04C-B086-F5633D9B280D}" srcOrd="20" destOrd="0" presId="urn:microsoft.com/office/officeart/2005/8/layout/default"/>
    <dgm:cxn modelId="{D9F71074-7792-4BA7-8608-8628170A9F57}" type="presParOf" srcId="{359E924E-1316-8C40-BEA8-6820F847F78D}" destId="{1D1B264E-D6BB-5046-AEF8-E2B9713CC8E6}" srcOrd="21" destOrd="0" presId="urn:microsoft.com/office/officeart/2005/8/layout/default"/>
    <dgm:cxn modelId="{C69F17D0-28B8-4F4E-8DAF-AAB0DB4BBED3}" type="presParOf" srcId="{359E924E-1316-8C40-BEA8-6820F847F78D}" destId="{802AF4DB-E667-964F-9F5E-4AA9360CF516}" srcOrd="22" destOrd="0" presId="urn:microsoft.com/office/officeart/2005/8/layout/default"/>
    <dgm:cxn modelId="{D8C74848-A919-4E1C-8BBC-ECB8D57BF622}" type="presParOf" srcId="{359E924E-1316-8C40-BEA8-6820F847F78D}" destId="{87EEF5D5-E44C-2340-BCFF-5051A3C41BDF}" srcOrd="23" destOrd="0" presId="urn:microsoft.com/office/officeart/2005/8/layout/default"/>
    <dgm:cxn modelId="{33C85CB0-6D1A-41C3-9D9D-892C6F5203E5}" type="presParOf" srcId="{359E924E-1316-8C40-BEA8-6820F847F78D}" destId="{F63F7A00-E87D-7A48-80A5-FCEB92A1EFA3}" srcOrd="24" destOrd="0" presId="urn:microsoft.com/office/officeart/2005/8/layout/default"/>
    <dgm:cxn modelId="{D8ECBC54-902D-464E-89AD-D8254F6A557C}" type="presParOf" srcId="{359E924E-1316-8C40-BEA8-6820F847F78D}" destId="{486B33FE-9274-3D43-9CB0-1C3AF67F3B4A}" srcOrd="25" destOrd="0" presId="urn:microsoft.com/office/officeart/2005/8/layout/default"/>
    <dgm:cxn modelId="{8C34434D-D795-47DA-BD45-0E218273C670}" type="presParOf" srcId="{359E924E-1316-8C40-BEA8-6820F847F78D}" destId="{A03B2D69-237C-2B4E-B86C-DA64BE64F956}" srcOrd="26" destOrd="0" presId="urn:microsoft.com/office/officeart/2005/8/layout/default"/>
    <dgm:cxn modelId="{0E0E9F0E-BBAA-4067-9F2B-F7DE6E064816}" type="presParOf" srcId="{359E924E-1316-8C40-BEA8-6820F847F78D}" destId="{C5850772-CAD1-BE4E-9E91-443D5C0B4FBA}" srcOrd="27" destOrd="0" presId="urn:microsoft.com/office/officeart/2005/8/layout/default"/>
    <dgm:cxn modelId="{901EDECA-478A-4097-BADA-D69591056A9F}" type="presParOf" srcId="{359E924E-1316-8C40-BEA8-6820F847F78D}" destId="{D5E230D8-DEE8-B34E-A15B-750DF5396380}" srcOrd="28" destOrd="0" presId="urn:microsoft.com/office/officeart/2005/8/layout/default"/>
    <dgm:cxn modelId="{9D69D22A-EC81-49C1-9955-7C668740426B}" type="presParOf" srcId="{359E924E-1316-8C40-BEA8-6820F847F78D}" destId="{CE8E826A-2D8F-124D-966F-C141DF554D6D}" srcOrd="29" destOrd="0" presId="urn:microsoft.com/office/officeart/2005/8/layout/default"/>
    <dgm:cxn modelId="{6B9022CE-75EC-4A71-95B0-A9646ED8628E}" type="presParOf" srcId="{359E924E-1316-8C40-BEA8-6820F847F78D}" destId="{F56FE858-F207-274B-B1C4-1AA059775256}" srcOrd="30" destOrd="0" presId="urn:microsoft.com/office/officeart/2005/8/layout/default"/>
    <dgm:cxn modelId="{576461EC-0E28-4333-8825-6BEB1799E748}" type="presParOf" srcId="{359E924E-1316-8C40-BEA8-6820F847F78D}" destId="{00D3A402-A815-754B-9425-D76355F3A5C6}" srcOrd="31" destOrd="0" presId="urn:microsoft.com/office/officeart/2005/8/layout/default"/>
    <dgm:cxn modelId="{19D46E3D-1F3E-4490-8A2F-F309D7D9C7E5}" type="presParOf" srcId="{359E924E-1316-8C40-BEA8-6820F847F78D}" destId="{42448ED2-943C-8848-BBC2-DB80CF88E6A1}" srcOrd="32" destOrd="0" presId="urn:microsoft.com/office/officeart/2005/8/layout/default"/>
    <dgm:cxn modelId="{11D98476-33AE-4E4A-90E0-F88F291DCEDD}" type="presParOf" srcId="{359E924E-1316-8C40-BEA8-6820F847F78D}" destId="{9D5F80F8-7345-5140-84D8-3BCF3D1448F7}" srcOrd="33" destOrd="0" presId="urn:microsoft.com/office/officeart/2005/8/layout/default"/>
    <dgm:cxn modelId="{424C984B-6045-48F3-9D3B-52B937C98674}" type="presParOf" srcId="{359E924E-1316-8C40-BEA8-6820F847F78D}" destId="{29BBE889-DDDE-334D-A48E-3F9614FC8AE6}" srcOrd="34" destOrd="0" presId="urn:microsoft.com/office/officeart/2005/8/layout/default"/>
    <dgm:cxn modelId="{05DB2194-A76E-43B1-9A63-BA17FBBFE156}" type="presParOf" srcId="{359E924E-1316-8C40-BEA8-6820F847F78D}" destId="{ADC7AD56-5EA8-4241-938B-4A75235B9703}" srcOrd="35" destOrd="0" presId="urn:microsoft.com/office/officeart/2005/8/layout/default"/>
    <dgm:cxn modelId="{14A69B8B-A5E1-4871-B99F-5DF89DB395DD}" type="presParOf" srcId="{359E924E-1316-8C40-BEA8-6820F847F78D}" destId="{090AF367-AD26-CC42-806F-80AF3EFDAC49}" srcOrd="36" destOrd="0" presId="urn:microsoft.com/office/officeart/2005/8/layout/default"/>
    <dgm:cxn modelId="{0AA6E660-64E0-4F29-9F40-6E6B7F660529}" type="presParOf" srcId="{359E924E-1316-8C40-BEA8-6820F847F78D}" destId="{6F81FE9B-3810-45EF-A4F4-852BDC67E32F}" srcOrd="37" destOrd="0" presId="urn:microsoft.com/office/officeart/2005/8/layout/default"/>
    <dgm:cxn modelId="{BF63DD59-BB48-429C-8F6F-D766CB363BF7}" type="presParOf" srcId="{359E924E-1316-8C40-BEA8-6820F847F78D}" destId="{A3BA3ABF-E179-408A-8B80-47A33AB1E048}" srcOrd="3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9CF091-313B-9B43-9C2F-F081963BC200}">
      <dsp:nvSpPr>
        <dsp:cNvPr id="0" name=""/>
        <dsp:cNvSpPr/>
      </dsp:nvSpPr>
      <dsp:spPr>
        <a:xfrm>
          <a:off x="1993" y="375126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Małopolska Noc Naukowców 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sp:txBody>
      <dsp:txXfrm>
        <a:off x="1993" y="375126"/>
        <a:ext cx="1079195" cy="647517"/>
      </dsp:txXfrm>
    </dsp:sp>
    <dsp:sp modelId="{B26F5490-2665-0E4F-99D6-B81D2F29F7BD}">
      <dsp:nvSpPr>
        <dsp:cNvPr id="0" name=""/>
        <dsp:cNvSpPr/>
      </dsp:nvSpPr>
      <dsp:spPr>
        <a:xfrm>
          <a:off x="1189107" y="375126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solidFill>
                <a:prstClr val="white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Festiwal Nauki i Sztuki </a:t>
          </a: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w Krakowie 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sp:txBody>
      <dsp:txXfrm>
        <a:off x="1189107" y="375126"/>
        <a:ext cx="1079195" cy="647517"/>
      </dsp:txXfrm>
    </dsp:sp>
    <dsp:sp modelId="{F30AF531-E4BE-B243-B6D2-7295408DAA81}">
      <dsp:nvSpPr>
        <dsp:cNvPr id="0" name=""/>
        <dsp:cNvSpPr/>
      </dsp:nvSpPr>
      <dsp:spPr>
        <a:xfrm>
          <a:off x="2376222" y="375126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Piknik Naukowy Polskiego Radia i Centrum Nauki Kopernik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sp:txBody>
      <dsp:txXfrm>
        <a:off x="2376222" y="375126"/>
        <a:ext cx="1079195" cy="647517"/>
      </dsp:txXfrm>
    </dsp:sp>
    <dsp:sp modelId="{44CFF31B-2C8D-A440-90BF-7174F24F8B91}">
      <dsp:nvSpPr>
        <dsp:cNvPr id="0" name=""/>
        <dsp:cNvSpPr/>
      </dsp:nvSpPr>
      <dsp:spPr>
        <a:xfrm>
          <a:off x="3563337" y="375126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Piknik Naukowy Polskiej Akademii Nauk  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sp:txBody>
      <dsp:txXfrm>
        <a:off x="3563337" y="375126"/>
        <a:ext cx="1079195" cy="647517"/>
      </dsp:txXfrm>
    </dsp:sp>
    <dsp:sp modelId="{CE808718-7DD0-7846-A9E5-9FE473987E0F}">
      <dsp:nvSpPr>
        <dsp:cNvPr id="0" name=""/>
        <dsp:cNvSpPr/>
      </dsp:nvSpPr>
      <dsp:spPr>
        <a:xfrm>
          <a:off x="4750451" y="375126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Śląski Festiwal Nauki Katowice  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sp:txBody>
      <dsp:txXfrm>
        <a:off x="4750451" y="375126"/>
        <a:ext cx="1079195" cy="647517"/>
      </dsp:txXfrm>
    </dsp:sp>
    <dsp:sp modelId="{634F3F9B-FD0F-C940-85C9-3C0B30126F51}">
      <dsp:nvSpPr>
        <dsp:cNvPr id="0" name=""/>
        <dsp:cNvSpPr/>
      </dsp:nvSpPr>
      <dsp:spPr>
        <a:xfrm>
          <a:off x="1993" y="1130563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Małopolski Festiwal Innowacji 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sp:txBody>
      <dsp:txXfrm>
        <a:off x="1993" y="1130563"/>
        <a:ext cx="1079195" cy="647517"/>
      </dsp:txXfrm>
    </dsp:sp>
    <dsp:sp modelId="{92E5F85C-22C3-8D4C-B945-631C2287ADA5}">
      <dsp:nvSpPr>
        <dsp:cNvPr id="0" name=""/>
        <dsp:cNvSpPr/>
      </dsp:nvSpPr>
      <dsp:spPr>
        <a:xfrm>
          <a:off x="1189107" y="1130563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Dzień Otwarty IFJ PAN dla studentów 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sp:txBody>
      <dsp:txXfrm>
        <a:off x="1189107" y="1130563"/>
        <a:ext cx="1079195" cy="647517"/>
      </dsp:txXfrm>
    </dsp:sp>
    <dsp:sp modelId="{E30FFBF2-EB95-4C4E-8874-181DBA073EA9}">
      <dsp:nvSpPr>
        <dsp:cNvPr id="0" name=""/>
        <dsp:cNvSpPr/>
      </dsp:nvSpPr>
      <dsp:spPr>
        <a:xfrm>
          <a:off x="2376222" y="1130563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Dzień Dziecka w IFJ PAN  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sp:txBody>
      <dsp:txXfrm>
        <a:off x="2376222" y="1130563"/>
        <a:ext cx="1079195" cy="647517"/>
      </dsp:txXfrm>
    </dsp:sp>
    <dsp:sp modelId="{A714BD36-23C5-9941-9DB1-7C7D2F397F82}">
      <dsp:nvSpPr>
        <dsp:cNvPr id="0" name=""/>
        <dsp:cNvSpPr/>
      </dsp:nvSpPr>
      <dsp:spPr>
        <a:xfrm>
          <a:off x="3563337" y="1130563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Pokazy popularnonaukowe dla dzieci i młodzieży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sp:txBody>
      <dsp:txXfrm>
        <a:off x="3563337" y="1130563"/>
        <a:ext cx="1079195" cy="647517"/>
      </dsp:txXfrm>
    </dsp:sp>
    <dsp:sp modelId="{23535E49-8C6D-F642-8ED9-BA4F25DB45D7}">
      <dsp:nvSpPr>
        <dsp:cNvPr id="0" name=""/>
        <dsp:cNvSpPr/>
      </dsp:nvSpPr>
      <dsp:spPr>
        <a:xfrm>
          <a:off x="4750451" y="1130563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Konkursy: </a:t>
          </a:r>
          <a:r>
            <a:rPr lang="pl-PL" sz="900" b="0" i="0" kern="120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QuickPhysX</a:t>
          </a: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, Łowcy Cząstek  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sp:txBody>
      <dsp:txXfrm>
        <a:off x="4750451" y="1130563"/>
        <a:ext cx="1079195" cy="647517"/>
      </dsp:txXfrm>
    </dsp:sp>
    <dsp:sp modelId="{D8EDCBF9-1592-D04C-B086-F5633D9B280D}">
      <dsp:nvSpPr>
        <dsp:cNvPr id="0" name=""/>
        <dsp:cNvSpPr/>
      </dsp:nvSpPr>
      <dsp:spPr>
        <a:xfrm>
          <a:off x="1993" y="1885999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Naukowcy w Szkołach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sp:txBody>
      <dsp:txXfrm>
        <a:off x="1993" y="1885999"/>
        <a:ext cx="1079195" cy="647517"/>
      </dsp:txXfrm>
    </dsp:sp>
    <dsp:sp modelId="{802AF4DB-E667-964F-9F5E-4AA9360CF516}">
      <dsp:nvSpPr>
        <dsp:cNvPr id="0" name=""/>
        <dsp:cNvSpPr/>
      </dsp:nvSpPr>
      <dsp:spPr>
        <a:xfrm>
          <a:off x="1189107" y="1885999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Aktywność w mediach społecznościowych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sp:txBody>
      <dsp:txXfrm>
        <a:off x="1189107" y="1885999"/>
        <a:ext cx="1079195" cy="647517"/>
      </dsp:txXfrm>
    </dsp:sp>
    <dsp:sp modelId="{F63F7A00-E87D-7A48-80A5-FCEB92A1EFA3}">
      <dsp:nvSpPr>
        <dsp:cNvPr id="0" name=""/>
        <dsp:cNvSpPr/>
      </dsp:nvSpPr>
      <dsp:spPr>
        <a:xfrm>
          <a:off x="2376222" y="1885999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Doniesienia </a:t>
          </a:r>
          <a:r>
            <a:rPr lang="pl-PL" sz="900" b="0" i="0" kern="120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EurekAlert</a:t>
          </a: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!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(ok. 15 rocznie)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sp:txBody>
      <dsp:txXfrm>
        <a:off x="2376222" y="1885999"/>
        <a:ext cx="1079195" cy="647517"/>
      </dsp:txXfrm>
    </dsp:sp>
    <dsp:sp modelId="{A03B2D69-237C-2B4E-B86C-DA64BE64F956}">
      <dsp:nvSpPr>
        <dsp:cNvPr id="0" name=""/>
        <dsp:cNvSpPr/>
      </dsp:nvSpPr>
      <dsp:spPr>
        <a:xfrm>
          <a:off x="3563337" y="1885999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Zwiedzanie Instytutu 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sp:txBody>
      <dsp:txXfrm>
        <a:off x="3563337" y="1885999"/>
        <a:ext cx="1079195" cy="647517"/>
      </dsp:txXfrm>
    </dsp:sp>
    <dsp:sp modelId="{D5E230D8-DEE8-B34E-A15B-750DF5396380}">
      <dsp:nvSpPr>
        <dsp:cNvPr id="0" name=""/>
        <dsp:cNvSpPr/>
      </dsp:nvSpPr>
      <dsp:spPr>
        <a:xfrm>
          <a:off x="4750451" y="1885999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Filmy popularnonaukowe na kanale YT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sp:txBody>
      <dsp:txXfrm>
        <a:off x="4750451" y="1885999"/>
        <a:ext cx="1079195" cy="647517"/>
      </dsp:txXfrm>
    </dsp:sp>
    <dsp:sp modelId="{F56FE858-F207-274B-B1C4-1AA059775256}">
      <dsp:nvSpPr>
        <dsp:cNvPr id="0" name=""/>
        <dsp:cNvSpPr/>
      </dsp:nvSpPr>
      <dsp:spPr>
        <a:xfrm>
          <a:off x="1993" y="2641436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Wydawnictwo „Niech ci fizyka nie umyka”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sp:txBody>
      <dsp:txXfrm>
        <a:off x="1993" y="2641436"/>
        <a:ext cx="1079195" cy="647517"/>
      </dsp:txXfrm>
    </dsp:sp>
    <dsp:sp modelId="{42448ED2-943C-8848-BBC2-DB80CF88E6A1}">
      <dsp:nvSpPr>
        <dsp:cNvPr id="0" name=""/>
        <dsp:cNvSpPr/>
      </dsp:nvSpPr>
      <dsp:spPr>
        <a:xfrm>
          <a:off x="1189107" y="2641436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Warsztaty „</a:t>
          </a:r>
          <a:r>
            <a:rPr lang="pl-PL" sz="900" b="0" i="0" kern="120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Int</a:t>
          </a: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. </a:t>
          </a:r>
          <a:r>
            <a:rPr lang="pl-PL" sz="900" b="0" i="0" kern="120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Masterclasses</a:t>
          </a: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, </a:t>
          </a:r>
          <a:r>
            <a:rPr lang="pl-PL" sz="900" b="0" i="0" kern="120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Hands</a:t>
          </a: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 on </a:t>
          </a:r>
          <a:r>
            <a:rPr lang="pl-PL" sz="900" b="0" i="0" kern="120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Particle</a:t>
          </a: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 </a:t>
          </a:r>
          <a:r>
            <a:rPr lang="pl-PL" sz="900" b="0" i="0" kern="120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Physics</a:t>
          </a:r>
          <a:r>
            <a:rPr lang="pl-PL" sz="9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en-US" sz="9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89107" y="2641436"/>
        <a:ext cx="1079195" cy="647517"/>
      </dsp:txXfrm>
    </dsp:sp>
    <dsp:sp modelId="{29BBE889-DDDE-334D-A48E-3F9614FC8AE6}">
      <dsp:nvSpPr>
        <dsp:cNvPr id="0" name=""/>
        <dsp:cNvSpPr/>
      </dsp:nvSpPr>
      <dsp:spPr>
        <a:xfrm>
          <a:off x="2376222" y="2641436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Praktyki  studenckie „IFJ PAN </a:t>
          </a:r>
          <a:r>
            <a:rPr lang="pl-PL" sz="9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Particle</a:t>
          </a:r>
          <a:r>
            <a:rPr lang="pl-PL" sz="9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pl-PL" sz="9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Physics</a:t>
          </a:r>
          <a:r>
            <a:rPr lang="pl-PL" sz="9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pl-PL" sz="9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Summer</a:t>
          </a:r>
          <a:r>
            <a:rPr lang="pl-PL" sz="9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Student </a:t>
          </a:r>
          <a:r>
            <a:rPr lang="pl-PL" sz="9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Programme</a:t>
          </a:r>
          <a:r>
            <a:rPr lang="pl-PL" sz="9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en-US" sz="900" b="0" i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76222" y="2641436"/>
        <a:ext cx="1079195" cy="647517"/>
      </dsp:txXfrm>
    </dsp:sp>
    <dsp:sp modelId="{090AF367-AD26-CC42-806F-80AF3EFDAC49}">
      <dsp:nvSpPr>
        <dsp:cNvPr id="0" name=""/>
        <dsp:cNvSpPr/>
      </dsp:nvSpPr>
      <dsp:spPr>
        <a:xfrm>
          <a:off x="3563337" y="2641436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kern="120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Kanapa</a:t>
          </a:r>
          <a:r>
            <a:rPr lang="en-US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 </a:t>
          </a:r>
          <a:r>
            <a:rPr lang="en-US" sz="900" b="0" i="0" kern="120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Fizyków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sp:txBody>
      <dsp:txXfrm>
        <a:off x="3563337" y="2641436"/>
        <a:ext cx="1079195" cy="647517"/>
      </dsp:txXfrm>
    </dsp:sp>
    <dsp:sp modelId="{A3BA3ABF-E179-408A-8B80-47A33AB1E048}">
      <dsp:nvSpPr>
        <dsp:cNvPr id="0" name=""/>
        <dsp:cNvSpPr/>
      </dsp:nvSpPr>
      <dsp:spPr>
        <a:xfrm>
          <a:off x="4750451" y="2641436"/>
          <a:ext cx="1079195" cy="647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Projekty  popularnonaukowe </a:t>
          </a:r>
          <a:r>
            <a:rPr lang="pl-PL" sz="900" b="0" i="0" kern="1200" dirty="0" err="1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MNiSW</a:t>
          </a:r>
          <a:r>
            <a:rPr lang="pl-PL" sz="900" b="0" i="0" kern="1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 i NAWA</a:t>
          </a:r>
          <a:endParaRPr lang="en-US" sz="900" b="0" i="0" kern="1200" dirty="0"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dsp:txBody>
      <dsp:txXfrm>
        <a:off x="4750451" y="2641436"/>
        <a:ext cx="1079195" cy="6475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Click to move the slide</a:t>
            </a:r>
          </a:p>
        </p:txBody>
      </p:sp>
      <p:sp>
        <p:nvSpPr>
          <p:cNvPr id="124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Click to edit the notes format</a:t>
            </a:r>
          </a:p>
        </p:txBody>
      </p:sp>
      <p:sp>
        <p:nvSpPr>
          <p:cNvPr id="124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Calibri"/>
              </a:rPr>
              <a:t>&lt;header&gt;</a:t>
            </a:r>
          </a:p>
        </p:txBody>
      </p:sp>
      <p:sp>
        <p:nvSpPr>
          <p:cNvPr id="1246" name="PlaceHolder 4"/>
          <p:cNvSpPr>
            <a:spLocks noGrp="1"/>
          </p:cNvSpPr>
          <p:nvPr>
            <p:ph type="dt" idx="376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pl-PL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Calibri"/>
              </a:rPr>
              <a:t>&lt;date/time&gt;</a:t>
            </a:r>
          </a:p>
        </p:txBody>
      </p:sp>
      <p:sp>
        <p:nvSpPr>
          <p:cNvPr id="1247" name="PlaceHolder 5"/>
          <p:cNvSpPr>
            <a:spLocks noGrp="1"/>
          </p:cNvSpPr>
          <p:nvPr>
            <p:ph type="ftr" idx="377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pl-PL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1248" name="PlaceHolder 6"/>
          <p:cNvSpPr>
            <a:spLocks noGrp="1"/>
          </p:cNvSpPr>
          <p:nvPr>
            <p:ph type="sldNum" idx="378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pl-PL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buNone/>
            </a:pPr>
            <a:fld id="{F9C46658-88DB-46CB-BD28-B5107640862F}" type="slidenum">
              <a:rPr lang="pl-PL" sz="1400" b="0" strike="noStrike" spc="-1">
                <a:solidFill>
                  <a:srgbClr val="000000"/>
                </a:solidFill>
                <a:latin typeface="Calibri"/>
              </a:rPr>
              <a:t>‹#›</a:t>
            </a:fld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3" name="PlaceHolder 1"/>
          <p:cNvSpPr>
            <a:spLocks noGrp="1"/>
          </p:cNvSpPr>
          <p:nvPr>
            <p:ph type="sldNum" idx="415"/>
          </p:nvPr>
        </p:nvSpPr>
        <p:spPr>
          <a:xfrm>
            <a:off x="4403880" y="10587600"/>
            <a:ext cx="3375360" cy="555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</a:pPr>
            <a:fld id="{53B4C1E9-FA3C-443E-9E49-DD9598A3D02F}" type="slidenum">
              <a:rPr lang="pl-PL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2</a:t>
            </a:fld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24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77800" y="847725"/>
            <a:ext cx="7426325" cy="4178300"/>
          </a:xfrm>
          <a:prstGeom prst="rect">
            <a:avLst/>
          </a:prstGeom>
          <a:ln w="0">
            <a:noFill/>
          </a:ln>
        </p:spPr>
      </p:sp>
      <p:sp>
        <p:nvSpPr>
          <p:cNvPr id="8325" name="PlaceHolder 3"/>
          <p:cNvSpPr>
            <a:spLocks noGrp="1"/>
          </p:cNvSpPr>
          <p:nvPr>
            <p:ph type="body"/>
          </p:nvPr>
        </p:nvSpPr>
        <p:spPr>
          <a:xfrm>
            <a:off x="777960" y="5293800"/>
            <a:ext cx="6225480" cy="501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marL="216000" indent="-216000">
              <a:buNone/>
            </a:pP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47725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394" name="PlaceHolder 2"/>
          <p:cNvSpPr>
            <a:spLocks noGrp="1"/>
          </p:cNvSpPr>
          <p:nvPr>
            <p:ph type="body"/>
          </p:nvPr>
        </p:nvSpPr>
        <p:spPr>
          <a:xfrm>
            <a:off x="777960" y="5293800"/>
            <a:ext cx="6223320" cy="501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216000" indent="-216000">
              <a:buNone/>
            </a:pP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95" name="PlaceHolder 3"/>
          <p:cNvSpPr>
            <a:spLocks noGrp="1"/>
          </p:cNvSpPr>
          <p:nvPr>
            <p:ph type="sldNum" idx="433"/>
          </p:nvPr>
        </p:nvSpPr>
        <p:spPr>
          <a:xfrm>
            <a:off x="4403880" y="10587600"/>
            <a:ext cx="3375000" cy="555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</a:pPr>
            <a:fld id="{B4003050-AE1A-4D30-9E16-7F68B9761A5E}" type="slidenum">
              <a:rPr lang="pl-PL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5</a:t>
            </a:fld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47725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397" name="PlaceHolder 2"/>
          <p:cNvSpPr>
            <a:spLocks noGrp="1"/>
          </p:cNvSpPr>
          <p:nvPr>
            <p:ph type="body"/>
          </p:nvPr>
        </p:nvSpPr>
        <p:spPr>
          <a:xfrm>
            <a:off x="777960" y="5293800"/>
            <a:ext cx="6223320" cy="501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Autofit/>
          </a:bodyPr>
          <a:lstStyle/>
          <a:p>
            <a:pPr marL="216000" indent="-216000">
              <a:buNone/>
            </a:pP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98" name="PlaceHolder 3"/>
          <p:cNvSpPr>
            <a:spLocks noGrp="1"/>
          </p:cNvSpPr>
          <p:nvPr>
            <p:ph type="sldNum" idx="434"/>
          </p:nvPr>
        </p:nvSpPr>
        <p:spPr>
          <a:xfrm>
            <a:off x="4403880" y="10587600"/>
            <a:ext cx="3375000" cy="555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</a:pPr>
            <a:fld id="{915FAD9B-76D8-4CCE-92F9-6FA4EFF7AEDC}" type="slidenum">
              <a:rPr lang="pl-PL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6</a:t>
            </a:fld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6" name="PlaceHolder 1"/>
          <p:cNvSpPr>
            <a:spLocks noGrp="1"/>
          </p:cNvSpPr>
          <p:nvPr>
            <p:ph type="sldNum" idx="459"/>
          </p:nvPr>
        </p:nvSpPr>
        <p:spPr>
          <a:xfrm>
            <a:off x="4403880" y="10587600"/>
            <a:ext cx="3375360" cy="555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</a:pPr>
            <a:fld id="{DC2214EA-E275-481B-A21E-2286DB4C3835}" type="slidenum">
              <a:rPr lang="pl-PL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15</a:t>
            </a:fld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77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2752725" y="539750"/>
            <a:ext cx="4727575" cy="2660650"/>
          </a:xfrm>
          <a:prstGeom prst="rect">
            <a:avLst/>
          </a:prstGeom>
          <a:ln w="0">
            <a:noFill/>
          </a:ln>
        </p:spPr>
      </p:sp>
      <p:sp>
        <p:nvSpPr>
          <p:cNvPr id="8478" name="PlaceHolder 3"/>
          <p:cNvSpPr>
            <a:spLocks noGrp="1"/>
          </p:cNvSpPr>
          <p:nvPr>
            <p:ph type="body"/>
          </p:nvPr>
        </p:nvSpPr>
        <p:spPr>
          <a:xfrm>
            <a:off x="777960" y="5293800"/>
            <a:ext cx="6225480" cy="501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marL="216000" indent="-216000">
              <a:buNone/>
            </a:pP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fault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440" cy="132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l-PL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3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440" cy="434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l-PL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0"/>
          </p:nvPr>
        </p:nvSpPr>
        <p:spPr/>
        <p:txBody>
          <a:bodyPr/>
          <a:lstStyle/>
          <a:p>
            <a:fld id="{05375DDC-A468-40AE-AEDC-84B9F87AA5D2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1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2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5"/>
          </p:nvPr>
        </p:nvSpPr>
        <p:spPr/>
        <p:txBody>
          <a:bodyPr/>
          <a:lstStyle/>
          <a:p>
            <a:fld id="{3178F3ED-D490-4C5E-A2FC-1E721757260D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2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440" cy="132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l-PL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080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3440" cy="434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7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5"/>
          </p:nvPr>
        </p:nvSpPr>
        <p:spPr/>
        <p:txBody>
          <a:bodyPr/>
          <a:lstStyle/>
          <a:p>
            <a:fld id="{0E6C7658-1646-4AA3-89DF-09386754BB7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7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1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6"/>
          </p:nvPr>
        </p:nvSpPr>
        <p:spPr/>
        <p:txBody>
          <a:bodyPr/>
          <a:lstStyle/>
          <a:p>
            <a:fld id="{2D9052A5-DAB5-412C-AF84-41E6C5352BA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9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efault 1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440" cy="132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l-PL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3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3440" cy="434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l-PL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7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71"/>
          </p:nvPr>
        </p:nvSpPr>
        <p:spPr/>
        <p:txBody>
          <a:bodyPr/>
          <a:lstStyle/>
          <a:p>
            <a:fld id="{1B74D93A-31C9-4453-B426-97891DFC310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7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440" cy="132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pl-PL" sz="4400" b="0" strike="noStrike" spc="-1">
                <a:solidFill>
                  <a:schemeClr val="dk1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82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3440" cy="434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Seventh Outline Level</a:t>
            </a:r>
          </a:p>
        </p:txBody>
      </p:sp>
      <p:sp>
        <p:nvSpPr>
          <p:cNvPr id="830" name="PlaceHolder 3"/>
          <p:cNvSpPr>
            <a:spLocks noGrp="1"/>
          </p:cNvSpPr>
          <p:nvPr>
            <p:ph type="ftr" idx="109"/>
          </p:nvPr>
        </p:nvSpPr>
        <p:spPr>
          <a:xfrm>
            <a:off x="4038480" y="6356520"/>
            <a:ext cx="4112640" cy="36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831" name="PlaceHolder 4"/>
          <p:cNvSpPr>
            <a:spLocks noGrp="1"/>
          </p:cNvSpPr>
          <p:nvPr>
            <p:ph type="sldNum" idx="110"/>
          </p:nvPr>
        </p:nvSpPr>
        <p:spPr>
          <a:xfrm>
            <a:off x="8610480" y="6356520"/>
            <a:ext cx="2741040" cy="36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  <a:defRPr lang="en-US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</a:pPr>
            <a:fld id="{DFFE26A0-2BD1-4194-B409-03B18EEB7E78}" type="slidenum">
              <a:rPr lang="en-U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2" name="PlaceHolder 5"/>
          <p:cNvSpPr>
            <a:spLocks noGrp="1"/>
          </p:cNvSpPr>
          <p:nvPr>
            <p:ph type="dt" idx="111"/>
          </p:nvPr>
        </p:nvSpPr>
        <p:spPr>
          <a:xfrm>
            <a:off x="838080" y="6356520"/>
            <a:ext cx="2741040" cy="36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buNone/>
              <a:defRPr lang="pl-PL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Calibri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PlaceHolder 1"/>
          <p:cNvSpPr>
            <a:spLocks noGrp="1"/>
          </p:cNvSpPr>
          <p:nvPr>
            <p:ph type="ftr" idx="124"/>
          </p:nvPr>
        </p:nvSpPr>
        <p:spPr>
          <a:xfrm>
            <a:off x="4038480" y="6356520"/>
            <a:ext cx="4112640" cy="36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856" name="PlaceHolder 2"/>
          <p:cNvSpPr>
            <a:spLocks noGrp="1"/>
          </p:cNvSpPr>
          <p:nvPr>
            <p:ph type="sldNum" idx="125"/>
          </p:nvPr>
        </p:nvSpPr>
        <p:spPr>
          <a:xfrm>
            <a:off x="8610480" y="6356520"/>
            <a:ext cx="2741040" cy="36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  <a:defRPr lang="en-US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</a:pPr>
            <a:fld id="{C9953987-0F46-4B1B-8922-0B92D5E5E4E5}" type="slidenum">
              <a:rPr lang="en-U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7" name="PlaceHolder 3"/>
          <p:cNvSpPr>
            <a:spLocks noGrp="1"/>
          </p:cNvSpPr>
          <p:nvPr>
            <p:ph type="dt" idx="126"/>
          </p:nvPr>
        </p:nvSpPr>
        <p:spPr>
          <a:xfrm>
            <a:off x="838080" y="6356520"/>
            <a:ext cx="2741040" cy="36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buNone/>
              <a:defRPr lang="pl-PL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Calibri"/>
              </a:rPr>
              <a:t>&lt;date/time&gt;</a:t>
            </a:r>
          </a:p>
        </p:txBody>
      </p:sp>
      <p:sp>
        <p:nvSpPr>
          <p:cNvPr id="858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85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0" strike="noStrike" spc="-1">
                <a:solidFill>
                  <a:schemeClr val="dk1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solidFill>
                  <a:schemeClr val="dk1"/>
                </a:solidFill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chemeClr val="dk1"/>
                </a:solidFill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chemeClr val="dk1"/>
                </a:solidFill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chemeClr val="dk1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Rectangle 1"/>
          <p:cNvSpPr/>
          <p:nvPr/>
        </p:nvSpPr>
        <p:spPr>
          <a:xfrm>
            <a:off x="2448000" y="44280"/>
            <a:ext cx="7871760" cy="57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90000"/>
              </a:lnSpc>
              <a:spcBef>
                <a:spcPts val="14"/>
              </a:spcBef>
              <a:spcAft>
                <a:spcPts val="14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</a:tabLst>
            </a:pPr>
            <a:r>
              <a:rPr lang="pl-PL" sz="3200" b="1" strike="noStrike" spc="-1">
                <a:solidFill>
                  <a:srgbClr val="FFFFFF"/>
                </a:solidFill>
                <a:latin typeface="Calibri Light"/>
              </a:rPr>
              <a:t> </a:t>
            </a:r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440" cy="132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pl-PL" sz="4400" b="0" strike="noStrike" spc="-1">
                <a:solidFill>
                  <a:schemeClr val="dk1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1075" name="PlaceHolder 2"/>
          <p:cNvSpPr>
            <a:spLocks noGrp="1"/>
          </p:cNvSpPr>
          <p:nvPr>
            <p:ph type="ftr" idx="274"/>
          </p:nvPr>
        </p:nvSpPr>
        <p:spPr>
          <a:xfrm>
            <a:off x="4038480" y="6356520"/>
            <a:ext cx="4112640" cy="36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1076" name="PlaceHolder 3"/>
          <p:cNvSpPr>
            <a:spLocks noGrp="1"/>
          </p:cNvSpPr>
          <p:nvPr>
            <p:ph type="sldNum" idx="275"/>
          </p:nvPr>
        </p:nvSpPr>
        <p:spPr>
          <a:xfrm>
            <a:off x="8610480" y="6356520"/>
            <a:ext cx="2741040" cy="36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  <a:defRPr lang="pl-PL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</a:pPr>
            <a:fld id="{0E9014DD-88AB-43C0-ACF6-19CC7E8ABBA2}" type="slidenum">
              <a:rPr lang="pl-PL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7" name="PlaceHolder 4"/>
          <p:cNvSpPr>
            <a:spLocks noGrp="1"/>
          </p:cNvSpPr>
          <p:nvPr>
            <p:ph type="dt" idx="276"/>
          </p:nvPr>
        </p:nvSpPr>
        <p:spPr>
          <a:xfrm>
            <a:off x="838080" y="6356520"/>
            <a:ext cx="2741040" cy="36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buNone/>
              <a:defRPr lang="pl-PL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Calibri"/>
              </a:rPr>
              <a:t>&lt;date/time&gt;</a:t>
            </a:r>
          </a:p>
        </p:txBody>
      </p:sp>
      <p:sp>
        <p:nvSpPr>
          <p:cNvPr id="107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0" strike="noStrike" spc="-1">
                <a:solidFill>
                  <a:schemeClr val="dk1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solidFill>
                  <a:schemeClr val="dk1"/>
                </a:solidFill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chemeClr val="dk1"/>
                </a:solidFill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chemeClr val="dk1"/>
                </a:solidFill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chemeClr val="dk1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Rectangle 1"/>
          <p:cNvSpPr/>
          <p:nvPr/>
        </p:nvSpPr>
        <p:spPr>
          <a:xfrm>
            <a:off x="2448000" y="44280"/>
            <a:ext cx="7871760" cy="572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90000"/>
              </a:lnSpc>
              <a:spcBef>
                <a:spcPts val="14"/>
              </a:spcBef>
              <a:spcAft>
                <a:spcPts val="14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</a:tabLst>
            </a:pPr>
            <a:r>
              <a:rPr lang="pl-PL" sz="3200" b="1" strike="noStrike" spc="-1">
                <a:solidFill>
                  <a:srgbClr val="FFFFFF"/>
                </a:solidFill>
                <a:latin typeface="Calibri Light"/>
              </a:rPr>
              <a:t> </a:t>
            </a:r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2" name="PlaceHolder 1"/>
          <p:cNvSpPr>
            <a:spLocks noGrp="1"/>
          </p:cNvSpPr>
          <p:nvPr>
            <p:ph type="ftr" idx="295"/>
          </p:nvPr>
        </p:nvSpPr>
        <p:spPr>
          <a:xfrm>
            <a:off x="4038480" y="6356520"/>
            <a:ext cx="4112640" cy="36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strike="noStrike" spc="-1">
                <a:solidFill>
                  <a:srgbClr val="000000"/>
                </a:solidFill>
                <a:latin typeface="Calibri"/>
              </a:rPr>
              <a:t>&lt;footer&gt;</a:t>
            </a:r>
          </a:p>
        </p:txBody>
      </p:sp>
      <p:sp>
        <p:nvSpPr>
          <p:cNvPr id="1123" name="PlaceHolder 2"/>
          <p:cNvSpPr>
            <a:spLocks noGrp="1"/>
          </p:cNvSpPr>
          <p:nvPr>
            <p:ph type="sldNum" idx="296"/>
          </p:nvPr>
        </p:nvSpPr>
        <p:spPr>
          <a:xfrm>
            <a:off x="8610480" y="6356520"/>
            <a:ext cx="2741040" cy="36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  <a:defRPr lang="en-US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</a:pPr>
            <a:fld id="{464489DF-948C-4C0F-AC25-CC8634C10486}" type="slidenum">
              <a:rPr lang="en-U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‹#›</a:t>
            </a:fld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4" name="PlaceHolder 3"/>
          <p:cNvSpPr>
            <a:spLocks noGrp="1"/>
          </p:cNvSpPr>
          <p:nvPr>
            <p:ph type="dt" idx="297"/>
          </p:nvPr>
        </p:nvSpPr>
        <p:spPr>
          <a:xfrm>
            <a:off x="838080" y="6356520"/>
            <a:ext cx="2741040" cy="36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>
              <a:buNone/>
              <a:defRPr lang="pl-PL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Calibri"/>
              </a:rPr>
              <a:t>&lt;date/time&gt;</a:t>
            </a:r>
          </a:p>
        </p:txBody>
      </p:sp>
      <p:sp>
        <p:nvSpPr>
          <p:cNvPr id="1125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112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0" strike="noStrike" spc="-1">
                <a:solidFill>
                  <a:schemeClr val="dk1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solidFill>
                  <a:schemeClr val="dk1"/>
                </a:solidFill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chemeClr val="dk1"/>
                </a:solidFill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chemeClr val="dk1"/>
                </a:solidFill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chemeClr val="dk1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440" cy="132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pl-PL" sz="4400" b="0" strike="noStrike" spc="-1">
                <a:solidFill>
                  <a:schemeClr val="dk1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123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3440" cy="434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strike="noStrike" spc="-1">
                <a:solidFill>
                  <a:schemeClr val="dk1"/>
                </a:solidFill>
                <a:latin typeface="Calibri"/>
              </a:rPr>
              <a:t>Seventh Outline Level</a:t>
            </a:r>
          </a:p>
        </p:txBody>
      </p:sp>
      <p:sp>
        <p:nvSpPr>
          <p:cNvPr id="1233" name="PlaceHolder 3"/>
          <p:cNvSpPr>
            <a:spLocks noGrp="1"/>
          </p:cNvSpPr>
          <p:nvPr>
            <p:ph type="ftr" idx="370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l-PL" sz="1400" b="0" strike="noStrike" spc="-1">
                <a:solidFill>
                  <a:srgbClr val="000000"/>
                </a:solidFill>
                <a:latin typeface="Calibri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strike="noStrike" spc="-1">
                <a:solidFill>
                  <a:srgbClr val="000000"/>
                </a:solidFill>
                <a:latin typeface="Calibri"/>
                <a:ea typeface="DejaVu Sans"/>
              </a:rPr>
              <a:t>&lt;footer&gt;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4" name="PlaceHolder 4"/>
          <p:cNvSpPr>
            <a:spLocks noGrp="1"/>
          </p:cNvSpPr>
          <p:nvPr>
            <p:ph type="sldNum" idx="371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04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  <a:ea typeface="DejaVu Sans"/>
              </a:defRPr>
            </a:lvl1pPr>
          </a:lstStyle>
          <a:p>
            <a:pPr indent="0" algn="r" defTabSz="914040">
              <a:lnSpc>
                <a:spcPct val="100000"/>
              </a:lnSpc>
              <a:buNone/>
              <a:tabLst>
                <a:tab pos="0" algn="l"/>
              </a:tabLst>
            </a:pPr>
            <a:fld id="{BD7D8495-E0A2-43B0-B067-93B12CF207B6}" type="slidenum">
              <a:rPr lang="en-U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  <a:ea typeface="DejaVu Sans"/>
              </a:rPr>
              <a:t>‹#›</a:t>
            </a:fld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5" name="PlaceHolder 5"/>
          <p:cNvSpPr>
            <a:spLocks noGrp="1"/>
          </p:cNvSpPr>
          <p:nvPr>
            <p:ph type="dt" idx="372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pl-PL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buNone/>
            </a:pPr>
            <a:r>
              <a:rPr lang="pl-PL" sz="1400" b="0" strike="noStrike" spc="-1">
                <a:solidFill>
                  <a:srgbClr val="000000"/>
                </a:solidFill>
                <a:latin typeface="Calibri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5.jpe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wmf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1.wmf"/><Relationship Id="rId7" Type="http://schemas.openxmlformats.org/officeDocument/2006/relationships/image" Target="../media/image4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wmf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image" Target="../media/image57.png"/><Relationship Id="rId7" Type="http://schemas.openxmlformats.org/officeDocument/2006/relationships/image" Target="../media/image6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59.png"/><Relationship Id="rId10" Type="http://schemas.openxmlformats.org/officeDocument/2006/relationships/image" Target="../media/image63.png"/><Relationship Id="rId4" Type="http://schemas.openxmlformats.org/officeDocument/2006/relationships/image" Target="../media/image58.wmf"/><Relationship Id="rId9" Type="http://schemas.openxmlformats.org/officeDocument/2006/relationships/image" Target="../media/image62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13" Type="http://schemas.openxmlformats.org/officeDocument/2006/relationships/image" Target="../media/image74.png"/><Relationship Id="rId3" Type="http://schemas.openxmlformats.org/officeDocument/2006/relationships/image" Target="../media/image64.png"/><Relationship Id="rId7" Type="http://schemas.openxmlformats.org/officeDocument/2006/relationships/image" Target="../media/image68.jpeg"/><Relationship Id="rId12" Type="http://schemas.openxmlformats.org/officeDocument/2006/relationships/image" Target="../media/image7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jpeg"/><Relationship Id="rId11" Type="http://schemas.openxmlformats.org/officeDocument/2006/relationships/image" Target="../media/image72.jpeg"/><Relationship Id="rId5" Type="http://schemas.openxmlformats.org/officeDocument/2006/relationships/image" Target="../media/image66.jpeg"/><Relationship Id="rId10" Type="http://schemas.openxmlformats.org/officeDocument/2006/relationships/image" Target="../media/image71.jpeg"/><Relationship Id="rId4" Type="http://schemas.openxmlformats.org/officeDocument/2006/relationships/image" Target="../media/image65.png"/><Relationship Id="rId9" Type="http://schemas.openxmlformats.org/officeDocument/2006/relationships/image" Target="../media/image70.jpeg"/><Relationship Id="rId14" Type="http://schemas.openxmlformats.org/officeDocument/2006/relationships/image" Target="../media/image7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13" Type="http://schemas.openxmlformats.org/officeDocument/2006/relationships/image" Target="../media/image8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2.jpeg"/><Relationship Id="rId17" Type="http://schemas.openxmlformats.org/officeDocument/2006/relationships/image" Target="../media/image87.jpeg"/><Relationship Id="rId2" Type="http://schemas.openxmlformats.org/officeDocument/2006/relationships/image" Target="../media/image5.jpeg"/><Relationship Id="rId16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81.jpe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85.jpeg"/><Relationship Id="rId10" Type="http://schemas.openxmlformats.org/officeDocument/2006/relationships/image" Target="../media/image80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79.jpeg"/><Relationship Id="rId14" Type="http://schemas.openxmlformats.org/officeDocument/2006/relationships/image" Target="../media/image84.jpe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jpeg"/><Relationship Id="rId18" Type="http://schemas.openxmlformats.org/officeDocument/2006/relationships/image" Target="../media/image97.png"/><Relationship Id="rId26" Type="http://schemas.openxmlformats.org/officeDocument/2006/relationships/image" Target="../media/image105.png"/><Relationship Id="rId3" Type="http://schemas.openxmlformats.org/officeDocument/2006/relationships/image" Target="../media/image5.jpeg"/><Relationship Id="rId21" Type="http://schemas.openxmlformats.org/officeDocument/2006/relationships/image" Target="../media/image100.jpeg"/><Relationship Id="rId34" Type="http://schemas.openxmlformats.org/officeDocument/2006/relationships/image" Target="../media/image113.png"/><Relationship Id="rId7" Type="http://schemas.openxmlformats.org/officeDocument/2006/relationships/image" Target="../media/image17.png"/><Relationship Id="rId12" Type="http://schemas.openxmlformats.org/officeDocument/2006/relationships/image" Target="../media/image94.png"/><Relationship Id="rId17" Type="http://schemas.openxmlformats.org/officeDocument/2006/relationships/image" Target="../media/image25.png"/><Relationship Id="rId25" Type="http://schemas.openxmlformats.org/officeDocument/2006/relationships/image" Target="../media/image104.png"/><Relationship Id="rId33" Type="http://schemas.openxmlformats.org/officeDocument/2006/relationships/image" Target="../media/image11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2.png"/><Relationship Id="rId20" Type="http://schemas.openxmlformats.org/officeDocument/2006/relationships/image" Target="../media/image99.png"/><Relationship Id="rId29" Type="http://schemas.openxmlformats.org/officeDocument/2006/relationships/image" Target="../media/image10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11" Type="http://schemas.openxmlformats.org/officeDocument/2006/relationships/image" Target="../media/image93.jpeg"/><Relationship Id="rId24" Type="http://schemas.openxmlformats.org/officeDocument/2006/relationships/image" Target="../media/image103.png"/><Relationship Id="rId32" Type="http://schemas.openxmlformats.org/officeDocument/2006/relationships/image" Target="../media/image111.png"/><Relationship Id="rId5" Type="http://schemas.openxmlformats.org/officeDocument/2006/relationships/image" Target="../media/image19.png"/><Relationship Id="rId15" Type="http://schemas.openxmlformats.org/officeDocument/2006/relationships/image" Target="../media/image96.png"/><Relationship Id="rId23" Type="http://schemas.openxmlformats.org/officeDocument/2006/relationships/image" Target="../media/image102.png"/><Relationship Id="rId28" Type="http://schemas.openxmlformats.org/officeDocument/2006/relationships/image" Target="../media/image107.png"/><Relationship Id="rId10" Type="http://schemas.openxmlformats.org/officeDocument/2006/relationships/image" Target="../media/image92.jpeg"/><Relationship Id="rId19" Type="http://schemas.openxmlformats.org/officeDocument/2006/relationships/image" Target="../media/image98.png"/><Relationship Id="rId31" Type="http://schemas.openxmlformats.org/officeDocument/2006/relationships/image" Target="../media/image110.png"/><Relationship Id="rId4" Type="http://schemas.openxmlformats.org/officeDocument/2006/relationships/image" Target="../media/image88.png"/><Relationship Id="rId9" Type="http://schemas.openxmlformats.org/officeDocument/2006/relationships/image" Target="../media/image91.png"/><Relationship Id="rId14" Type="http://schemas.openxmlformats.org/officeDocument/2006/relationships/image" Target="../media/image95.png"/><Relationship Id="rId22" Type="http://schemas.openxmlformats.org/officeDocument/2006/relationships/image" Target="../media/image101.png"/><Relationship Id="rId27" Type="http://schemas.openxmlformats.org/officeDocument/2006/relationships/image" Target="../media/image106.png"/><Relationship Id="rId30" Type="http://schemas.openxmlformats.org/officeDocument/2006/relationships/image" Target="../media/image109.png"/><Relationship Id="rId8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" name="Picture 2" descr="https://www.ifj.edu.pl/wyd/hr_excellence/HR_01.png"/>
          <p:cNvPicPr/>
          <p:nvPr/>
        </p:nvPicPr>
        <p:blipFill>
          <a:blip r:embed="rId3"/>
          <a:stretch/>
        </p:blipFill>
        <p:spPr>
          <a:xfrm>
            <a:off x="3503520" y="5942160"/>
            <a:ext cx="1151640" cy="777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50" name="Picture 4" descr="Kategoria A+"/>
          <p:cNvPicPr/>
          <p:nvPr/>
        </p:nvPicPr>
        <p:blipFill>
          <a:blip r:embed="rId4"/>
          <a:stretch/>
        </p:blipFill>
        <p:spPr>
          <a:xfrm>
            <a:off x="363600" y="5877000"/>
            <a:ext cx="2202840" cy="847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51" name="Google Shape;77;p14"/>
          <p:cNvSpPr/>
          <p:nvPr/>
        </p:nvSpPr>
        <p:spPr>
          <a:xfrm>
            <a:off x="264543" y="1962874"/>
            <a:ext cx="5791199" cy="308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115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800" b="1" spc="-1" dirty="0">
                <a:solidFill>
                  <a:srgbClr val="15445B"/>
                </a:solidFill>
                <a:latin typeface="Cambria"/>
                <a:ea typeface="Cambria"/>
              </a:rPr>
              <a:t>Polska Szkoła Akceleratorowa: Wybrane Zagadnienia Akceleracji</a:t>
            </a:r>
          </a:p>
          <a:p>
            <a:pPr algn="ctr" defTabSz="914400">
              <a:lnSpc>
                <a:spcPct val="115000"/>
              </a:lnSpc>
              <a:spcBef>
                <a:spcPts val="14"/>
              </a:spcBef>
              <a:spcAft>
                <a:spcPts val="14"/>
              </a:spcAft>
            </a:pPr>
            <a:endParaRPr lang="pl-PL" sz="22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115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strike="noStrike" spc="-1" dirty="0">
                <a:solidFill>
                  <a:srgbClr val="15445B"/>
                </a:solidFill>
                <a:latin typeface="Cambria"/>
                <a:ea typeface="Cambria"/>
              </a:rPr>
              <a:t>dr hab. </a:t>
            </a:r>
            <a:r>
              <a:rPr lang="pl-PL" sz="2000" spc="-1" dirty="0">
                <a:solidFill>
                  <a:srgbClr val="15445B"/>
                </a:solidFill>
                <a:latin typeface="Cambria"/>
                <a:ea typeface="Cambria"/>
              </a:rPr>
              <a:t>Dariusz Bocian, prof. IFJ PAN</a:t>
            </a:r>
            <a:br>
              <a:rPr sz="2000" dirty="0"/>
            </a:br>
            <a:r>
              <a:rPr lang="pl-PL" sz="2000" strike="noStrike" spc="-1" dirty="0">
                <a:solidFill>
                  <a:srgbClr val="15445B"/>
                </a:solidFill>
                <a:latin typeface="Cambria"/>
                <a:ea typeface="Cambria"/>
              </a:rPr>
              <a:t>z-ca Dyrektora ds. Naukowo-Technicznych</a:t>
            </a:r>
            <a:endParaRPr lang="pl-PL" sz="2000" strike="noStrike" spc="-1" dirty="0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115000"/>
              </a:lnSpc>
              <a:spcBef>
                <a:spcPts val="14"/>
              </a:spcBef>
              <a:spcAft>
                <a:spcPts val="14"/>
              </a:spcAft>
            </a:pPr>
            <a:br>
              <a:rPr sz="2000" dirty="0"/>
            </a:br>
            <a:r>
              <a:rPr lang="pl-PL" b="1" spc="-1" dirty="0">
                <a:solidFill>
                  <a:srgbClr val="15445B"/>
                </a:solidFill>
                <a:latin typeface="Cambria"/>
                <a:ea typeface="Cambria"/>
              </a:rPr>
              <a:t>19</a:t>
            </a:r>
            <a:r>
              <a:rPr lang="pl-PL" b="1" strike="noStrike" spc="-1" dirty="0">
                <a:solidFill>
                  <a:srgbClr val="15445B"/>
                </a:solidFill>
                <a:latin typeface="Cambria"/>
                <a:ea typeface="Cambria"/>
              </a:rPr>
              <a:t> października 2026 r.</a:t>
            </a:r>
            <a:endParaRPr lang="pl-PL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125"/>
          </p:nvPr>
        </p:nvSpPr>
        <p:spPr/>
        <p:txBody>
          <a:bodyPr/>
          <a:lstStyle/>
          <a:p>
            <a:fld id="{7E3ACDB2-B139-429F-8F6B-376AD1BBDD3F}" type="slidenum"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Rectangle 2"/>
          <p:cNvSpPr/>
          <p:nvPr/>
        </p:nvSpPr>
        <p:spPr>
          <a:xfrm>
            <a:off x="2255760" y="1508040"/>
            <a:ext cx="183600" cy="38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endParaRPr lang="pl-PL" sz="1800" b="0" strike="noStrike" spc="-1">
              <a:solidFill>
                <a:schemeClr val="dk1"/>
              </a:solidFill>
              <a:latin typeface="Calibri"/>
              <a:ea typeface="DejaVu Sans"/>
            </a:endParaRPr>
          </a:p>
        </p:txBody>
      </p:sp>
      <p:sp>
        <p:nvSpPr>
          <p:cNvPr id="1253" name="Rectangle 3"/>
          <p:cNvSpPr/>
          <p:nvPr/>
        </p:nvSpPr>
        <p:spPr>
          <a:xfrm>
            <a:off x="3471723" y="128520"/>
            <a:ext cx="5207044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tabLst>
                <a:tab pos="914400" algn="l"/>
                <a:tab pos="1828800" algn="l"/>
                <a:tab pos="2743200" algn="l"/>
              </a:tabLst>
            </a:pPr>
            <a:r>
              <a:rPr lang="pl-PL" sz="2800" b="1" strike="noStrike" spc="-1" dirty="0">
                <a:solidFill>
                  <a:schemeClr val="dk1"/>
                </a:solidFill>
                <a:latin typeface="Cambria"/>
                <a:ea typeface="Cambria"/>
              </a:rPr>
              <a:t> Polska Szkoła Akceleratorowa</a:t>
            </a:r>
            <a:endParaRPr lang="pl-PL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5" name="Rectangle 5"/>
          <p:cNvSpPr/>
          <p:nvPr/>
        </p:nvSpPr>
        <p:spPr>
          <a:xfrm>
            <a:off x="1210798" y="4561175"/>
            <a:ext cx="4350365" cy="206064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FF0000"/>
              </a:buCl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pl-PL" sz="1600" b="0" strike="noStrike" spc="-1" dirty="0">
                <a:solidFill>
                  <a:schemeClr val="dk1"/>
                </a:solidFill>
                <a:latin typeface="Cambria"/>
                <a:ea typeface="Cambria"/>
              </a:rPr>
              <a:t> </a:t>
            </a:r>
            <a:r>
              <a:rPr lang="pl-PL" sz="1600" b="1" spc="-1" dirty="0">
                <a:solidFill>
                  <a:schemeClr val="dk1"/>
                </a:solidFill>
                <a:latin typeface="Cambria"/>
                <a:ea typeface="Cambria"/>
              </a:rPr>
              <a:t>Wykładowcy</a:t>
            </a:r>
            <a:r>
              <a:rPr lang="pl-PL" sz="1600" b="1" strike="noStrike" spc="-1" dirty="0">
                <a:solidFill>
                  <a:schemeClr val="dk1"/>
                </a:solidFill>
                <a:latin typeface="Cambria"/>
                <a:ea typeface="Cambria"/>
              </a:rPr>
              <a:t>:</a:t>
            </a:r>
          </a:p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FF0000"/>
              </a:buCl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endParaRPr lang="pl-PL" sz="1600" b="1" spc="-1" dirty="0">
              <a:solidFill>
                <a:schemeClr val="dk1"/>
              </a:solidFill>
              <a:latin typeface="Cambria"/>
              <a:ea typeface="Cambri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b="0" i="0" dirty="0">
                <a:effectLst/>
                <a:latin typeface="Roboto" panose="02000000000000000000" pitchFamily="2" charset="0"/>
              </a:rPr>
              <a:t>prof. dr </a:t>
            </a:r>
            <a:r>
              <a:rPr lang="pl-PL" sz="1600" b="0" i="0">
                <a:effectLst/>
                <a:latin typeface="Roboto" panose="02000000000000000000" pitchFamily="2" charset="0"/>
              </a:rPr>
              <a:t>hab. </a:t>
            </a:r>
            <a:r>
              <a:rPr lang="pl-PL" sz="1600" b="0" i="0" dirty="0">
                <a:effectLst/>
                <a:latin typeface="Roboto" panose="02000000000000000000" pitchFamily="2" charset="0"/>
              </a:rPr>
              <a:t>inż. Sławomir Wronka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b="0" i="0" dirty="0">
                <a:effectLst/>
                <a:latin typeface="Roboto" panose="02000000000000000000" pitchFamily="2" charset="0"/>
              </a:rPr>
              <a:t>dr hab. inż. Krzysztof Czuba, prof. PW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b="0" i="0" dirty="0">
                <a:effectLst/>
                <a:latin typeface="Roboto" panose="02000000000000000000" pitchFamily="2" charset="0"/>
              </a:rPr>
              <a:t>dr inż. Wojciech </a:t>
            </a:r>
            <a:r>
              <a:rPr lang="pl-PL" sz="1600" b="0" i="0" dirty="0" err="1">
                <a:effectLst/>
                <a:latin typeface="Roboto" panose="02000000000000000000" pitchFamily="2" charset="0"/>
              </a:rPr>
              <a:t>Cichalewski</a:t>
            </a:r>
            <a:endParaRPr lang="pl-PL" sz="1600" b="0" i="0" dirty="0">
              <a:effectLst/>
              <a:latin typeface="Roboto" panose="0200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b="0" i="0" dirty="0">
                <a:effectLst/>
                <a:latin typeface="Roboto" panose="02000000000000000000" pitchFamily="2" charset="0"/>
              </a:rPr>
              <a:t>dr Adriana Wawrzyniak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b="0" i="0" dirty="0">
                <a:effectLst/>
                <a:latin typeface="Roboto" panose="02000000000000000000" pitchFamily="2" charset="0"/>
              </a:rPr>
              <a:t>dr inż. Marek Gąsior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b="0" i="0" dirty="0">
                <a:effectLst/>
                <a:latin typeface="Roboto" panose="02000000000000000000" pitchFamily="2" charset="0"/>
              </a:rPr>
              <a:t>dr hab. Dariusz Bocian, prof. IFJ PAN</a:t>
            </a:r>
          </a:p>
        </p:txBody>
      </p:sp>
      <p:sp>
        <p:nvSpPr>
          <p:cNvPr id="2" name="PlaceHolder 1"/>
          <p:cNvSpPr>
            <a:spLocks noGrp="1"/>
          </p:cNvSpPr>
          <p:nvPr>
            <p:ph type="sldNum" idx="110"/>
          </p:nvPr>
        </p:nvSpPr>
        <p:spPr/>
        <p:txBody>
          <a:bodyPr/>
          <a:lstStyle/>
          <a:p>
            <a:fld id="{98C33318-D0E6-47BF-B538-3FB8FABB9816}" type="slidenum">
              <a:t>2</a:t>
            </a:fld>
            <a:endParaRPr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585CD7E-ABA1-6817-9848-A2EA9A8523B9}"/>
              </a:ext>
            </a:extLst>
          </p:cNvPr>
          <p:cNvSpPr/>
          <p:nvPr/>
        </p:nvSpPr>
        <p:spPr>
          <a:xfrm>
            <a:off x="5963954" y="5115174"/>
            <a:ext cx="1880334" cy="98343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200"/>
              </a:spcAft>
              <a:buClr>
                <a:srgbClr val="FF0000"/>
              </a:buCl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pl-PL" sz="1600" b="0" strike="noStrike" spc="-1" dirty="0">
                <a:solidFill>
                  <a:schemeClr val="dk1"/>
                </a:solidFill>
                <a:latin typeface="Cambria"/>
                <a:ea typeface="Cambria"/>
              </a:rPr>
              <a:t> </a:t>
            </a:r>
            <a:r>
              <a:rPr lang="pl-PL" sz="1600" b="1" strike="noStrike" spc="-1" dirty="0">
                <a:solidFill>
                  <a:schemeClr val="dk1"/>
                </a:solidFill>
                <a:latin typeface="Cambria"/>
                <a:ea typeface="Cambria"/>
              </a:rPr>
              <a:t>Orga</a:t>
            </a:r>
            <a:r>
              <a:rPr lang="pl-PL" sz="1600" b="1" spc="-1" dirty="0">
                <a:solidFill>
                  <a:schemeClr val="dk1"/>
                </a:solidFill>
                <a:latin typeface="Cambria"/>
                <a:ea typeface="Cambria"/>
              </a:rPr>
              <a:t>nizacja</a:t>
            </a:r>
            <a:r>
              <a:rPr lang="pl-PL" sz="1600" b="1" strike="noStrike" spc="-1" dirty="0">
                <a:solidFill>
                  <a:schemeClr val="dk1"/>
                </a:solidFill>
                <a:latin typeface="Cambria"/>
                <a:ea typeface="Cambria"/>
              </a:rPr>
              <a:t>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b="0" i="0" dirty="0">
                <a:effectLst/>
                <a:latin typeface="Roboto" panose="02000000000000000000" pitchFamily="2" charset="0"/>
              </a:rPr>
              <a:t>Dariusz Bocian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b="1" u="sng" dirty="0">
                <a:latin typeface="Roboto" panose="02000000000000000000" pitchFamily="2" charset="0"/>
              </a:rPr>
              <a:t>Dorota Zajdel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0A9D622-0526-90FD-0591-1EF04EB675E6}"/>
              </a:ext>
            </a:extLst>
          </p:cNvPr>
          <p:cNvSpPr/>
          <p:nvPr/>
        </p:nvSpPr>
        <p:spPr>
          <a:xfrm>
            <a:off x="741872" y="1011505"/>
            <a:ext cx="10944046" cy="32917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FF0000"/>
              </a:buCl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pl-PL" sz="1600" b="0" strike="noStrike" spc="-1" dirty="0">
                <a:solidFill>
                  <a:schemeClr val="dk1"/>
                </a:solidFill>
                <a:latin typeface="Cambria"/>
                <a:ea typeface="Cambria"/>
              </a:rPr>
              <a:t> 	</a:t>
            </a:r>
            <a:r>
              <a:rPr lang="pl-PL" sz="2000" b="1" strike="noStrike" spc="-1" dirty="0">
                <a:solidFill>
                  <a:schemeClr val="dk1"/>
                </a:solidFill>
                <a:latin typeface="Cambria"/>
                <a:ea typeface="Cambria"/>
              </a:rPr>
              <a:t>Akceleratory przyszłość czy przeszłość?</a:t>
            </a:r>
          </a:p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FF0000"/>
              </a:buCl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endParaRPr lang="pl-PL" sz="1600" b="1" spc="-1" dirty="0">
              <a:solidFill>
                <a:srgbClr val="060315"/>
              </a:solidFill>
              <a:latin typeface="Cambria"/>
              <a:ea typeface="Cambria"/>
            </a:endParaRPr>
          </a:p>
          <a:p>
            <a:pPr marL="285840" indent="-285840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FF0000"/>
              </a:buClr>
              <a:buFont typeface="Symbol" charset="2"/>
              <a:buChar char="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pl-PL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~ 6% akceleratorów stosuje się do badań naukowych </a:t>
            </a:r>
            <a:br>
              <a:rPr lang="pl-PL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pl-PL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(fizyka cząstek elementarnych – 0.5%, fizyka jądrowa, ciało stałe, materiały – 0.5%, biologia – 5%);</a:t>
            </a:r>
          </a:p>
          <a:p>
            <a:pPr marL="285840" indent="-285840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FF0000"/>
              </a:buClr>
              <a:buFont typeface="Symbol" charset="2"/>
              <a:buChar char="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pl-PL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zastosowania medyczne (~35%);</a:t>
            </a:r>
          </a:p>
          <a:p>
            <a:pPr marL="285840" indent="-285840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FF0000"/>
              </a:buClr>
              <a:buFont typeface="Symbol" charset="2"/>
              <a:buChar char="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pl-PL" sz="1600" dirty="0">
                <a:latin typeface="Arial" panose="020B0604020202020204" pitchFamily="34" charset="0"/>
                <a:ea typeface="Arial" panose="020B0604020202020204" pitchFamily="34" charset="0"/>
              </a:rPr>
              <a:t>zastosowania </a:t>
            </a:r>
            <a:r>
              <a:rPr lang="pl-PL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przemysłowe (prawie 60%). </a:t>
            </a:r>
            <a:endParaRPr lang="pl-PL" sz="1600" b="1" spc="-1" dirty="0">
              <a:solidFill>
                <a:srgbClr val="060315"/>
              </a:solidFill>
              <a:latin typeface="Cambria"/>
              <a:ea typeface="Cambria"/>
            </a:endParaRPr>
          </a:p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FF0000"/>
              </a:buCl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endParaRPr lang="pl-PL" sz="1600" b="1" i="1" spc="-1" dirty="0">
              <a:solidFill>
                <a:srgbClr val="060315"/>
              </a:solidFill>
              <a:effectLst/>
              <a:latin typeface="Cambria"/>
              <a:ea typeface="Cambria"/>
            </a:endParaRPr>
          </a:p>
          <a:p>
            <a:pPr algn="just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FF0000"/>
              </a:buCl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pl-PL" sz="1600" i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 środowisku naukowym związanym z akceleratorami istnieje przeświadczenie, że akceleratory będą kluczowymi aktorami czwartej rewolucji przemysłowej umożliwiając przemysłowi i medycynie wykorzystywanie technologii opartych na dostępie do poziomu atomowego i subatomowego oraz interakcji z nim. </a:t>
            </a:r>
          </a:p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FF0000"/>
              </a:buCl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endParaRPr lang="pl-PL" sz="1600" b="0" i="1" strike="noStrike" spc="-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FF0000"/>
              </a:buCl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pl-PL" sz="1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→   </a:t>
            </a:r>
            <a:r>
              <a:rPr lang="pl-PL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nowa era medycyny nuklearnej: radioizotopy promieniotwórcze do miejscowego leczenia nowotworów i innych chorób (</a:t>
            </a:r>
            <a:r>
              <a:rPr lang="pl-PL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teragnostyka</a:t>
            </a:r>
            <a:r>
              <a:rPr lang="pl-PL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).</a:t>
            </a:r>
          </a:p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FF0000"/>
              </a:buCl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pl-PL" sz="14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→   </a:t>
            </a:r>
            <a:r>
              <a:rPr lang="pl-PL" sz="1400" dirty="0">
                <a:latin typeface="Arial" panose="020B0604020202020204" pitchFamily="34" charset="0"/>
              </a:rPr>
              <a:t>„fabryki światła”: litografia </a:t>
            </a:r>
            <a:r>
              <a:rPr lang="pl-PL" sz="1400" dirty="0">
                <a:latin typeface="Cambria" panose="02040503050406030204" pitchFamily="18" charset="0"/>
                <a:ea typeface="Cambria" panose="02040503050406030204" pitchFamily="18" charset="0"/>
              </a:rPr>
              <a:t>⇒ </a:t>
            </a:r>
            <a:r>
              <a:rPr lang="pl-PL" sz="1400" dirty="0">
                <a:latin typeface="Arial" panose="020B0604020202020204" pitchFamily="34" charset="0"/>
              </a:rPr>
              <a:t>nowoczesne </a:t>
            </a:r>
            <a:r>
              <a:rPr lang="pl-PL" sz="1400" b="0" strike="noStrike" spc="-1" dirty="0">
                <a:solidFill>
                  <a:srgbClr val="000000"/>
                </a:solidFill>
                <a:latin typeface="Arial" panose="020B0604020202020204" pitchFamily="34" charset="0"/>
              </a:rPr>
              <a:t>mikroprocesory</a:t>
            </a:r>
            <a:endParaRPr lang="pl-PL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0B10AA-38B8-1DAD-910E-0FE3695E7A85}"/>
              </a:ext>
            </a:extLst>
          </p:cNvPr>
          <p:cNvSpPr/>
          <p:nvPr/>
        </p:nvSpPr>
        <p:spPr>
          <a:xfrm>
            <a:off x="8988725" y="5084396"/>
            <a:ext cx="2110372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200"/>
              </a:spcAft>
              <a:buClr>
                <a:srgbClr val="FF0000"/>
              </a:buCl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</a:tabLst>
            </a:pPr>
            <a:r>
              <a:rPr lang="pl-PL" sz="1600" b="0" strike="noStrike" spc="-1" dirty="0">
                <a:solidFill>
                  <a:schemeClr val="dk1"/>
                </a:solidFill>
                <a:latin typeface="Cambria"/>
                <a:ea typeface="Cambria"/>
              </a:rPr>
              <a:t> </a:t>
            </a:r>
            <a:r>
              <a:rPr lang="pl-PL" sz="1600" b="1" spc="-1" dirty="0">
                <a:solidFill>
                  <a:schemeClr val="dk1"/>
                </a:solidFill>
                <a:latin typeface="Cambria"/>
                <a:ea typeface="Cambria"/>
              </a:rPr>
              <a:t>Wsparcie</a:t>
            </a:r>
            <a:r>
              <a:rPr lang="pl-PL" sz="1600" b="1" strike="noStrike" spc="-1" dirty="0">
                <a:solidFill>
                  <a:schemeClr val="dk1"/>
                </a:solidFill>
                <a:latin typeface="Cambria"/>
                <a:ea typeface="Cambria"/>
              </a:rPr>
              <a:t>:</a:t>
            </a:r>
            <a:endParaRPr lang="pl-PL" sz="1600" b="1" spc="-1" dirty="0">
              <a:solidFill>
                <a:schemeClr val="dk1"/>
              </a:solidFill>
              <a:latin typeface="Cambria"/>
              <a:ea typeface="Cambri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600" b="0" i="0" dirty="0">
                <a:effectLst/>
                <a:latin typeface="Roboto" panose="02000000000000000000" pitchFamily="2" charset="0"/>
              </a:rPr>
              <a:t>Lazar </a:t>
            </a:r>
            <a:r>
              <a:rPr lang="pl-PL" sz="1600" b="0" i="0" dirty="0" err="1">
                <a:effectLst/>
                <a:latin typeface="Roboto" panose="02000000000000000000" pitchFamily="2" charset="0"/>
              </a:rPr>
              <a:t>Nikitović</a:t>
            </a:r>
            <a:endParaRPr lang="pl-PL" sz="1600" b="0" i="0" dirty="0">
              <a:effectLst/>
              <a:latin typeface="Roboto" panose="0200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Davide </a:t>
            </a:r>
            <a:r>
              <a:rPr lang="en-US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Borchia</a:t>
            </a:r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endParaRPr lang="pl-PL" sz="1600" dirty="0">
              <a:latin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PlaceHolder 1"/>
          <p:cNvSpPr>
            <a:spLocks noGrp="1"/>
          </p:cNvSpPr>
          <p:nvPr>
            <p:ph type="title"/>
          </p:nvPr>
        </p:nvSpPr>
        <p:spPr>
          <a:xfrm>
            <a:off x="139680" y="-268200"/>
            <a:ext cx="10513440" cy="132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</a:pPr>
            <a:r>
              <a:rPr lang="pl-PL" sz="2400" b="1" strike="noStrike" spc="-1" dirty="0">
                <a:solidFill>
                  <a:schemeClr val="lt1"/>
                </a:solidFill>
                <a:latin typeface="Cambria"/>
                <a:ea typeface="Cambria"/>
              </a:rPr>
              <a:t>Struktura IFJ PAN</a:t>
            </a:r>
            <a:endParaRPr lang="pl-PL" sz="2400" b="0" strike="noStrike" spc="-1" dirty="0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260" name="Obraz 3"/>
          <p:cNvPicPr/>
          <p:nvPr/>
        </p:nvPicPr>
        <p:blipFill>
          <a:blip r:embed="rId3"/>
          <a:stretch/>
        </p:blipFill>
        <p:spPr>
          <a:xfrm>
            <a:off x="3246840" y="1247760"/>
            <a:ext cx="5431680" cy="4920480"/>
          </a:xfrm>
          <a:prstGeom prst="rect">
            <a:avLst/>
          </a:prstGeom>
          <a:noFill/>
          <a:ln w="0">
            <a:noFill/>
          </a:ln>
          <a:effectLst>
            <a:glow rad="127080">
              <a:srgbClr val="FFFFFF">
                <a:alpha val="0"/>
              </a:srgbClr>
            </a:glow>
            <a:outerShdw dist="5076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261" name="Prostokąt 5"/>
          <p:cNvSpPr/>
          <p:nvPr/>
        </p:nvSpPr>
        <p:spPr>
          <a:xfrm>
            <a:off x="984240" y="1112760"/>
            <a:ext cx="9216360" cy="496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040">
              <a:lnSpc>
                <a:spcPct val="100000"/>
              </a:lnSpc>
            </a:pPr>
            <a:r>
              <a:rPr lang="pl-PL" sz="2000" b="0" strike="noStrike" spc="-1" dirty="0">
                <a:solidFill>
                  <a:schemeClr val="dk1"/>
                </a:solidFill>
                <a:latin typeface="Cambria"/>
                <a:ea typeface="Cambria"/>
              </a:rPr>
              <a:t>   </a:t>
            </a:r>
            <a:r>
              <a:rPr lang="pl-PL" sz="2000" b="1" strike="noStrike" spc="-1" dirty="0">
                <a:solidFill>
                  <a:schemeClr val="dk1"/>
                </a:solidFill>
                <a:latin typeface="Cambria"/>
                <a:ea typeface="Cambria"/>
              </a:rPr>
              <a:t>Oddziały naukowe:</a:t>
            </a:r>
            <a:endParaRPr lang="pl-PL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719280" indent="-184320" defTabSz="91404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pl-PL" sz="1600" b="0" strike="noStrike" spc="-1" dirty="0">
                <a:solidFill>
                  <a:schemeClr val="dk1"/>
                </a:solidFill>
                <a:latin typeface="Cambria"/>
                <a:ea typeface="Cambria"/>
              </a:rPr>
              <a:t>  Fizyki i Astrofizyki Cząstek</a:t>
            </a:r>
            <a:endParaRPr lang="pl-P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marL="719280" indent="-184320" defTabSz="91404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pl-PL" sz="1600" b="0" strike="noStrike" spc="-1" dirty="0">
                <a:solidFill>
                  <a:schemeClr val="dk1"/>
                </a:solidFill>
                <a:latin typeface="Cambria"/>
                <a:ea typeface="Cambria"/>
              </a:rPr>
              <a:t>  Fizyki Jądrowej i Oddziaływań Silnych </a:t>
            </a:r>
            <a:endParaRPr lang="pl-P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marL="719280" indent="-184320" defTabSz="91404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pl-PL" sz="1600" b="0" strike="noStrike" spc="-1" dirty="0">
                <a:solidFill>
                  <a:schemeClr val="dk1"/>
                </a:solidFill>
                <a:latin typeface="Cambria"/>
                <a:ea typeface="Cambria"/>
              </a:rPr>
              <a:t>  Fizyki Materii Skondensowanej</a:t>
            </a:r>
            <a:endParaRPr lang="pl-P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marL="719280" indent="-184320" defTabSz="91404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pl-PL" sz="1600" b="0" strike="noStrike" spc="-1" dirty="0">
                <a:solidFill>
                  <a:schemeClr val="dk1"/>
                </a:solidFill>
                <a:latin typeface="Cambria"/>
                <a:ea typeface="Cambria"/>
              </a:rPr>
              <a:t>  Fizyki Teoretycznej</a:t>
            </a:r>
            <a:endParaRPr lang="pl-P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marL="719280" indent="-184320" defTabSz="91404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pl-PL" sz="1600" b="0" strike="noStrike" spc="-1" dirty="0">
                <a:solidFill>
                  <a:schemeClr val="dk1"/>
                </a:solidFill>
                <a:latin typeface="Cambria"/>
                <a:ea typeface="Cambria"/>
              </a:rPr>
              <a:t>  Badań Interdyscyplinarnych</a:t>
            </a:r>
            <a:endParaRPr lang="pl-P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marL="719280" indent="-184320" defTabSz="914040">
              <a:lnSpc>
                <a:spcPct val="100000"/>
              </a:lnSpc>
              <a:buClr>
                <a:srgbClr val="000000"/>
              </a:buClr>
              <a:buFont typeface="Calibri"/>
              <a:buAutoNum type="arabicPeriod"/>
            </a:pPr>
            <a:r>
              <a:rPr lang="pl-PL" sz="1600" b="0" strike="noStrike" spc="-1" dirty="0">
                <a:solidFill>
                  <a:schemeClr val="dk1"/>
                </a:solidFill>
                <a:latin typeface="Cambria"/>
                <a:ea typeface="Cambria"/>
              </a:rPr>
              <a:t>  Zastosowań Fizyki</a:t>
            </a:r>
            <a:endParaRPr lang="pl-P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040">
              <a:lnSpc>
                <a:spcPct val="100000"/>
              </a:lnSpc>
            </a:pPr>
            <a:endParaRPr lang="pl-P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040">
              <a:lnSpc>
                <a:spcPct val="100000"/>
              </a:lnSpc>
            </a:pPr>
            <a:r>
              <a:rPr lang="pl-PL" sz="1600" b="0" strike="noStrike" spc="-1" dirty="0">
                <a:solidFill>
                  <a:schemeClr val="dk1"/>
                </a:solidFill>
                <a:latin typeface="Cambria"/>
                <a:ea typeface="Cambria"/>
              </a:rPr>
              <a:t>   </a:t>
            </a:r>
            <a:r>
              <a:rPr lang="pl-PL" sz="2000" b="1" strike="noStrike" spc="-1" dirty="0">
                <a:solidFill>
                  <a:schemeClr val="dk1"/>
                </a:solidFill>
                <a:latin typeface="Cambria"/>
                <a:ea typeface="Cambria"/>
              </a:rPr>
              <a:t>Działy naukowo-badawcze:</a:t>
            </a:r>
            <a:endParaRPr lang="pl-PL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627120" indent="-85680" defTabSz="9140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pl-PL" sz="1600" b="0" strike="noStrike" spc="-1" dirty="0">
                <a:solidFill>
                  <a:schemeClr val="dk1"/>
                </a:solidFill>
                <a:latin typeface="Cambria"/>
                <a:ea typeface="Cambria"/>
              </a:rPr>
              <a:t>     Centrum Cyklotronowe Bronowice</a:t>
            </a:r>
            <a:endParaRPr lang="pl-P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marL="627120" indent="-85680" defTabSz="9140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pl-PL" sz="1600" b="0" strike="noStrike" spc="-1" dirty="0">
                <a:solidFill>
                  <a:schemeClr val="dk1"/>
                </a:solidFill>
                <a:latin typeface="Cambria"/>
                <a:ea typeface="Cambria"/>
              </a:rPr>
              <a:t>     Dział Budowy Aparatury i Infrastruktury Badawczej</a:t>
            </a:r>
            <a:endParaRPr lang="pl-P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marL="627120" indent="-85680" defTabSz="9140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pl-PL" sz="1600" b="0" strike="noStrike" spc="-1" dirty="0">
                <a:solidFill>
                  <a:schemeClr val="dk1"/>
                </a:solidFill>
                <a:latin typeface="Cambria"/>
                <a:ea typeface="Cambria"/>
              </a:rPr>
              <a:t>     Cztery akredytowane laboratoria</a:t>
            </a:r>
            <a:endParaRPr lang="pl-P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040">
              <a:lnSpc>
                <a:spcPct val="100000"/>
              </a:lnSpc>
            </a:pPr>
            <a:endParaRPr lang="pl-P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040">
              <a:lnSpc>
                <a:spcPct val="100000"/>
              </a:lnSpc>
            </a:pPr>
            <a:r>
              <a:rPr lang="pl-PL" sz="1600" b="1" strike="noStrike" spc="-1" dirty="0">
                <a:solidFill>
                  <a:schemeClr val="dk1"/>
                </a:solidFill>
                <a:latin typeface="Cambria"/>
                <a:ea typeface="Cambria"/>
              </a:rPr>
              <a:t>   </a:t>
            </a:r>
            <a:r>
              <a:rPr lang="pl-PL" sz="2000" b="1" strike="noStrike" spc="-1" dirty="0">
                <a:solidFill>
                  <a:schemeClr val="dk1"/>
                </a:solidFill>
                <a:latin typeface="Cambria"/>
                <a:ea typeface="Cambria"/>
              </a:rPr>
              <a:t>Edukacja:</a:t>
            </a:r>
            <a:endParaRPr lang="pl-PL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541440" indent="177840" defTabSz="9140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pl-PL" sz="1600" b="1" strike="noStrike" spc="-1" dirty="0">
                <a:solidFill>
                  <a:schemeClr val="dk1"/>
                </a:solidFill>
                <a:latin typeface="Cambria"/>
                <a:ea typeface="Cambria"/>
              </a:rPr>
              <a:t>    </a:t>
            </a:r>
            <a:r>
              <a:rPr lang="pl-PL" sz="1600" b="0" strike="noStrike" spc="-1" dirty="0">
                <a:solidFill>
                  <a:schemeClr val="dk1"/>
                </a:solidFill>
                <a:latin typeface="Cambria"/>
                <a:ea typeface="Cambria"/>
              </a:rPr>
              <a:t>Międzynarodowe Studium Doktoranckie</a:t>
            </a:r>
            <a:endParaRPr lang="pl-P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marL="541440" indent="177840" defTabSz="9140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pl-PL" sz="1600" b="0" strike="noStrike" spc="-1" dirty="0">
                <a:solidFill>
                  <a:schemeClr val="dk1"/>
                </a:solidFill>
                <a:latin typeface="Cambria"/>
                <a:ea typeface="Cambria"/>
              </a:rPr>
              <a:t>    Interdyscyplinarne Środowiskowe Studia Doktoranckie</a:t>
            </a:r>
            <a:endParaRPr lang="pl-P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marL="541440" indent="177840" defTabSz="91404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pl-PL" sz="1600" b="0" strike="noStrike" spc="-1" dirty="0">
                <a:solidFill>
                  <a:schemeClr val="dk1"/>
                </a:solidFill>
                <a:latin typeface="Cambria"/>
                <a:ea typeface="Cambria"/>
              </a:rPr>
              <a:t>    Krakowska Interdyscyplinarna Szkoła Doktorska</a:t>
            </a:r>
            <a:endParaRPr lang="pl-P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040">
              <a:lnSpc>
                <a:spcPct val="100000"/>
              </a:lnSpc>
            </a:pPr>
            <a:endParaRPr lang="pl-PL" sz="1600" b="0" strike="noStrike" spc="-1" dirty="0">
              <a:solidFill>
                <a:srgbClr val="000000"/>
              </a:solidFill>
              <a:latin typeface="Calibri"/>
            </a:endParaRPr>
          </a:p>
          <a:p>
            <a:pPr defTabSz="914040">
              <a:lnSpc>
                <a:spcPct val="100000"/>
              </a:lnSpc>
              <a:tabLst>
                <a:tab pos="0" algn="l"/>
              </a:tabLst>
            </a:pPr>
            <a:r>
              <a:rPr lang="pl-PL" sz="2000" b="1" strike="noStrike" spc="-1" dirty="0">
                <a:solidFill>
                  <a:schemeClr val="dk1"/>
                </a:solidFill>
                <a:latin typeface="Cambria"/>
                <a:ea typeface="Cambria"/>
              </a:rPr>
              <a:t>Działy pomocnicze</a:t>
            </a:r>
            <a:endParaRPr lang="pl-PL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262" name="Obraz 6" descr="IFJ181003b_fot01.jpg"/>
          <p:cNvPicPr/>
          <p:nvPr/>
        </p:nvPicPr>
        <p:blipFill>
          <a:blip r:embed="rId4"/>
          <a:stretch/>
        </p:blipFill>
        <p:spPr>
          <a:xfrm>
            <a:off x="7234200" y="1498680"/>
            <a:ext cx="1197720" cy="135324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263" name="Obraz 7"/>
          <p:cNvPicPr/>
          <p:nvPr/>
        </p:nvPicPr>
        <p:blipFill>
          <a:blip r:embed="rId5"/>
          <a:stretch/>
        </p:blipFill>
        <p:spPr>
          <a:xfrm>
            <a:off x="9975960" y="1511280"/>
            <a:ext cx="1274040" cy="129636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2000" sy="102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264" name="Obraz 8"/>
          <p:cNvPicPr/>
          <p:nvPr/>
        </p:nvPicPr>
        <p:blipFill>
          <a:blip r:embed="rId6"/>
          <a:stretch/>
        </p:blipFill>
        <p:spPr>
          <a:xfrm>
            <a:off x="8342280" y="4118040"/>
            <a:ext cx="1389960" cy="92808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265" name="Obraz 9"/>
          <p:cNvPicPr/>
          <p:nvPr/>
        </p:nvPicPr>
        <p:blipFill>
          <a:blip r:embed="rId7"/>
          <a:stretch/>
        </p:blipFill>
        <p:spPr>
          <a:xfrm>
            <a:off x="7629480" y="2843280"/>
            <a:ext cx="1890000" cy="108504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2000" sy="102000" algn="bl" rotWithShape="0">
              <a:srgbClr val="000000">
                <a:alpha val="40000"/>
              </a:srgbClr>
            </a:outerShdw>
          </a:effectLst>
        </p:spPr>
      </p:pic>
      <p:sp>
        <p:nvSpPr>
          <p:cNvPr id="1266" name="object 10"/>
          <p:cNvSpPr/>
          <p:nvPr/>
        </p:nvSpPr>
        <p:spPr>
          <a:xfrm>
            <a:off x="9604440" y="2873520"/>
            <a:ext cx="1599480" cy="909000"/>
          </a:xfrm>
          <a:prstGeom prst="rect">
            <a:avLst/>
          </a:prstGeom>
          <a:blipFill rotWithShape="0">
            <a:blip r:embed="rId8"/>
            <a:srcRect/>
            <a:stretch/>
          </a:blipFill>
          <a:ln w="0">
            <a:noFill/>
          </a:ln>
          <a:effectLst>
            <a:outerShdw blurRad="50760" dist="37674" dir="18900000" sx="102000" sy="102000" algn="b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040">
              <a:lnSpc>
                <a:spcPct val="100000"/>
              </a:lnSpc>
            </a:pPr>
            <a:endParaRPr lang="pl-PL" sz="1900" b="0" strike="noStrike" spc="-1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267" name="Obraz 11"/>
          <p:cNvPicPr/>
          <p:nvPr/>
        </p:nvPicPr>
        <p:blipFill>
          <a:blip r:embed="rId9"/>
          <a:srcRect r="33204"/>
          <a:stretch/>
        </p:blipFill>
        <p:spPr>
          <a:xfrm>
            <a:off x="8534520" y="1484280"/>
            <a:ext cx="1299600" cy="1296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68" name="Obraz 12"/>
          <p:cNvPicPr/>
          <p:nvPr/>
        </p:nvPicPr>
        <p:blipFill>
          <a:blip r:embed="rId10"/>
          <a:stretch/>
        </p:blipFill>
        <p:spPr>
          <a:xfrm>
            <a:off x="9872640" y="5530680"/>
            <a:ext cx="1558080" cy="877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69" name="Obraz 13"/>
          <p:cNvPicPr/>
          <p:nvPr/>
        </p:nvPicPr>
        <p:blipFill>
          <a:blip r:embed="rId11"/>
          <a:stretch/>
        </p:blipFill>
        <p:spPr>
          <a:xfrm>
            <a:off x="8651880" y="5291280"/>
            <a:ext cx="1110600" cy="855000"/>
          </a:xfrm>
          <a:prstGeom prst="rect">
            <a:avLst/>
          </a:prstGeom>
          <a:noFill/>
          <a:ln w="3175">
            <a:solidFill>
              <a:srgbClr val="000000"/>
            </a:solidFill>
            <a:round/>
          </a:ln>
          <a:effectLst>
            <a:outerShdw blurRad="50760" dist="37674" dir="18900000" sx="102000" sy="102000" algn="bl" rotWithShape="0">
              <a:srgbClr val="000000">
                <a:alpha val="40000"/>
              </a:srgbClr>
            </a:outerShdw>
          </a:effectLst>
        </p:spPr>
      </p:pic>
      <p:sp>
        <p:nvSpPr>
          <p:cNvPr id="1270" name="Sześciokąt 14"/>
          <p:cNvSpPr/>
          <p:nvPr/>
        </p:nvSpPr>
        <p:spPr>
          <a:xfrm>
            <a:off x="9872280" y="4070520"/>
            <a:ext cx="1252800" cy="1062000"/>
          </a:xfrm>
          <a:prstGeom prst="hexagon">
            <a:avLst>
              <a:gd name="adj" fmla="val 25000"/>
              <a:gd name="vf" fmla="val 115470"/>
            </a:avLst>
          </a:prstGeom>
          <a:blipFill rotWithShape="0">
            <a:blip r:embed="rId12"/>
            <a:srcRect/>
            <a:stretch/>
          </a:blipFill>
          <a:ln>
            <a:solidFill>
              <a:srgbClr val="000000"/>
            </a:solidFill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  <p:style>
          <a:lnRef idx="2">
            <a:schemeClr val="dk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l-PL" sz="1800" b="0" strike="noStrike" spc="-1">
              <a:solidFill>
                <a:schemeClr val="dk2"/>
              </a:solidFill>
              <a:latin typeface="Calibri"/>
              <a:ea typeface="DejaVu Sans"/>
            </a:endParaRPr>
          </a:p>
        </p:txBody>
      </p:sp>
      <p:sp>
        <p:nvSpPr>
          <p:cNvPr id="1271" name="Prostokąt 19"/>
          <p:cNvSpPr/>
          <p:nvPr/>
        </p:nvSpPr>
        <p:spPr>
          <a:xfrm>
            <a:off x="2255760" y="6235560"/>
            <a:ext cx="4628520" cy="379080"/>
          </a:xfrm>
          <a:prstGeom prst="rect">
            <a:avLst/>
          </a:prstGeom>
          <a:solidFill>
            <a:srgbClr val="5B889F"/>
          </a:solidFill>
          <a:ln w="0">
            <a:noFill/>
          </a:ln>
          <a:effectLst>
            <a:outerShdw blurRad="50760" dist="37674" dir="2700000" sx="102000" sy="102000" algn="t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040">
              <a:lnSpc>
                <a:spcPct val="100000"/>
              </a:lnSpc>
            </a:pPr>
            <a:r>
              <a:rPr lang="pl-PL" sz="1900" b="1" strike="noStrike" spc="-1">
                <a:solidFill>
                  <a:schemeClr val="lt1"/>
                </a:solidFill>
                <a:latin typeface="Cambria"/>
                <a:ea typeface="Cambria"/>
              </a:rPr>
              <a:t>REZULTATY: ok.</a:t>
            </a:r>
            <a:r>
              <a:rPr lang="pl-PL" sz="1900" b="1" strike="noStrike" spc="-1">
                <a:solidFill>
                  <a:srgbClr val="FFFF00"/>
                </a:solidFill>
                <a:latin typeface="Cambria"/>
                <a:ea typeface="Cambria"/>
              </a:rPr>
              <a:t> 650 </a:t>
            </a:r>
            <a:r>
              <a:rPr lang="pl-PL" sz="1900" b="1" strike="noStrike" spc="-1">
                <a:solidFill>
                  <a:schemeClr val="lt1"/>
                </a:solidFill>
                <a:latin typeface="Cambria"/>
                <a:ea typeface="Cambria"/>
              </a:rPr>
              <a:t>publikacji rocznie</a:t>
            </a:r>
            <a:endParaRPr lang="pl-PL" sz="1900" b="0" strike="noStrike" spc="-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10"/>
          </p:nvPr>
        </p:nvSpPr>
        <p:spPr/>
        <p:txBody>
          <a:bodyPr/>
          <a:lstStyle/>
          <a:p>
            <a:fld id="{56B18535-064D-4F83-9553-BE01D82549D6}" type="slidenum"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" name="Obraz 5" descr="ATLAS-Logo-B&amp;W-invert-RGB-H_0.jpg"/>
          <p:cNvPicPr/>
          <p:nvPr/>
        </p:nvPicPr>
        <p:blipFill>
          <a:blip r:embed="rId3"/>
          <a:stretch/>
        </p:blipFill>
        <p:spPr>
          <a:xfrm>
            <a:off x="5006880" y="1393920"/>
            <a:ext cx="1999080" cy="105156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414" name="Obraz 6" descr="lhcb_logo.png"/>
          <p:cNvPicPr/>
          <p:nvPr/>
        </p:nvPicPr>
        <p:blipFill>
          <a:blip r:embed="rId4"/>
          <a:stretch/>
        </p:blipFill>
        <p:spPr>
          <a:xfrm>
            <a:off x="7402680" y="1390680"/>
            <a:ext cx="964080" cy="96264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sp>
        <p:nvSpPr>
          <p:cNvPr id="1415" name="PoleTekstowe 8"/>
          <p:cNvSpPr/>
          <p:nvPr/>
        </p:nvSpPr>
        <p:spPr>
          <a:xfrm>
            <a:off x="520560" y="1582560"/>
            <a:ext cx="4217040" cy="54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800" b="1" strike="noStrike" spc="-1">
                <a:solidFill>
                  <a:srgbClr val="15445B"/>
                </a:solidFill>
                <a:latin typeface="Cambria"/>
                <a:ea typeface="DejaVu Sans"/>
              </a:rPr>
              <a:t>Eksperymenty w ośrodku CERN przy zderzaczu LHC (Genewa, Szwajcaria)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16" name="Obraz 9" descr="belle2-logo.pdf"/>
          <p:cNvPicPr/>
          <p:nvPr/>
        </p:nvPicPr>
        <p:blipFill>
          <a:blip r:embed="rId5"/>
          <a:stretch/>
        </p:blipFill>
        <p:spPr>
          <a:xfrm>
            <a:off x="5135400" y="2712960"/>
            <a:ext cx="1334160" cy="108324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sp>
        <p:nvSpPr>
          <p:cNvPr id="1417" name="PoleTekstowe 30"/>
          <p:cNvSpPr/>
          <p:nvPr/>
        </p:nvSpPr>
        <p:spPr>
          <a:xfrm>
            <a:off x="3686040" y="4280040"/>
            <a:ext cx="183240" cy="33696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endParaRPr lang="pl-PL" sz="1600" b="1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pic>
        <p:nvPicPr>
          <p:cNvPr id="1418" name="Obraz 11" descr="logoT2K.gif"/>
          <p:cNvPicPr/>
          <p:nvPr/>
        </p:nvPicPr>
        <p:blipFill>
          <a:blip r:embed="rId6"/>
          <a:stretch/>
        </p:blipFill>
        <p:spPr>
          <a:xfrm>
            <a:off x="6783480" y="2647800"/>
            <a:ext cx="1116360" cy="1116360"/>
          </a:xfrm>
          <a:prstGeom prst="rect">
            <a:avLst/>
          </a:prstGeom>
          <a:noFill/>
          <a:ln w="0">
            <a:solidFill>
              <a:srgbClr val="000000"/>
            </a:solidFill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sp>
        <p:nvSpPr>
          <p:cNvPr id="1419" name="PoleTekstowe 32"/>
          <p:cNvSpPr/>
          <p:nvPr/>
        </p:nvSpPr>
        <p:spPr>
          <a:xfrm>
            <a:off x="6283440" y="4516560"/>
            <a:ext cx="183240" cy="33696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endParaRPr lang="pl-PL" sz="1600" b="1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sp>
        <p:nvSpPr>
          <p:cNvPr id="1420" name="PoleTekstowe 35"/>
          <p:cNvSpPr/>
          <p:nvPr/>
        </p:nvSpPr>
        <p:spPr>
          <a:xfrm>
            <a:off x="8569440" y="4516560"/>
            <a:ext cx="183240" cy="33696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endParaRPr lang="pl-PL" sz="1600" b="1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sp>
        <p:nvSpPr>
          <p:cNvPr id="1421" name="PoleTekstowe 36"/>
          <p:cNvSpPr/>
          <p:nvPr/>
        </p:nvSpPr>
        <p:spPr>
          <a:xfrm>
            <a:off x="8344080" y="4124160"/>
            <a:ext cx="3672360" cy="77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800" b="1" strike="noStrike" spc="-1">
                <a:solidFill>
                  <a:srgbClr val="15445B"/>
                </a:solidFill>
                <a:latin typeface="Cambria"/>
                <a:ea typeface="DejaVu Sans"/>
              </a:rPr>
              <a:t>Prace nad przyszłymi wielkimi projektami fizyki cząstek elementarnych  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22" name="Picture 3"/>
          <p:cNvPicPr/>
          <p:nvPr/>
        </p:nvPicPr>
        <p:blipFill>
          <a:blip r:embed="rId7"/>
          <a:stretch/>
        </p:blipFill>
        <p:spPr>
          <a:xfrm>
            <a:off x="1914480" y="5572080"/>
            <a:ext cx="722880" cy="1297440"/>
          </a:xfrm>
          <a:prstGeom prst="rect">
            <a:avLst/>
          </a:prstGeom>
          <a:noFill/>
          <a:ln w="9525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423" name="Obraz 18" descr="hawc-logo-small.png"/>
          <p:cNvPicPr/>
          <p:nvPr/>
        </p:nvPicPr>
        <p:blipFill>
          <a:blip r:embed="rId8"/>
          <a:stretch/>
        </p:blipFill>
        <p:spPr>
          <a:xfrm>
            <a:off x="3095640" y="5548320"/>
            <a:ext cx="1607040" cy="106092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424" name="Obraz 19"/>
          <p:cNvPicPr/>
          <p:nvPr/>
        </p:nvPicPr>
        <p:blipFill>
          <a:blip r:embed="rId9"/>
          <a:stretch/>
        </p:blipFill>
        <p:spPr>
          <a:xfrm>
            <a:off x="4892760" y="5594400"/>
            <a:ext cx="1459440" cy="90396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425" name="Obraz 20" descr="credo.png"/>
          <p:cNvPicPr/>
          <p:nvPr/>
        </p:nvPicPr>
        <p:blipFill>
          <a:blip r:embed="rId10"/>
          <a:stretch/>
        </p:blipFill>
        <p:spPr>
          <a:xfrm>
            <a:off x="6702480" y="5540400"/>
            <a:ext cx="1337040" cy="979920"/>
          </a:xfrm>
          <a:prstGeom prst="rect">
            <a:avLst/>
          </a:prstGeom>
          <a:noFill/>
          <a:ln w="0">
            <a:solidFill>
              <a:srgbClr val="000000"/>
            </a:solidFill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426" name="Picture 8"/>
          <p:cNvPicPr/>
          <p:nvPr/>
        </p:nvPicPr>
        <p:blipFill>
          <a:blip r:embed="rId11"/>
          <a:stretch/>
        </p:blipFill>
        <p:spPr>
          <a:xfrm>
            <a:off x="6559560" y="4108320"/>
            <a:ext cx="1030680" cy="645120"/>
          </a:xfrm>
          <a:prstGeom prst="rect">
            <a:avLst/>
          </a:prstGeom>
          <a:noFill/>
          <a:ln w="9525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427" name="Obraz 22" descr="FCCLogoForWebSite152x64.png"/>
          <p:cNvPicPr/>
          <p:nvPr/>
        </p:nvPicPr>
        <p:blipFill>
          <a:blip r:embed="rId12"/>
          <a:stretch/>
        </p:blipFill>
        <p:spPr>
          <a:xfrm>
            <a:off x="3198960" y="4164120"/>
            <a:ext cx="1995840" cy="84024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428" name="Obraz 23" descr="clic.png"/>
          <p:cNvPicPr/>
          <p:nvPr/>
        </p:nvPicPr>
        <p:blipFill>
          <a:blip r:embed="rId13"/>
          <a:stretch/>
        </p:blipFill>
        <p:spPr>
          <a:xfrm>
            <a:off x="5465880" y="4070520"/>
            <a:ext cx="822960" cy="92592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429" name="Picture 2" descr="Logo"/>
          <p:cNvPicPr/>
          <p:nvPr/>
        </p:nvPicPr>
        <p:blipFill>
          <a:blip r:embed="rId14"/>
          <a:stretch/>
        </p:blipFill>
        <p:spPr>
          <a:xfrm>
            <a:off x="8389800" y="5621400"/>
            <a:ext cx="1805400" cy="716400"/>
          </a:xfrm>
          <a:prstGeom prst="rect">
            <a:avLst/>
          </a:prstGeom>
          <a:noFill/>
          <a:ln w="0">
            <a:solidFill>
              <a:srgbClr val="000000"/>
            </a:solidFill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430" name="Picture 2"/>
          <p:cNvPicPr/>
          <p:nvPr/>
        </p:nvPicPr>
        <p:blipFill>
          <a:blip r:embed="rId15"/>
          <a:stretch/>
        </p:blipFill>
        <p:spPr>
          <a:xfrm>
            <a:off x="8691480" y="1390680"/>
            <a:ext cx="1543680" cy="85140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431" name="PoleTekstowe 8"/>
          <p:cNvSpPr/>
          <p:nvPr/>
        </p:nvSpPr>
        <p:spPr>
          <a:xfrm>
            <a:off x="388800" y="2836800"/>
            <a:ext cx="4313880" cy="54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800" b="1" strike="noStrike" spc="-1">
                <a:solidFill>
                  <a:srgbClr val="15445B"/>
                </a:solidFill>
                <a:latin typeface="Cambria"/>
                <a:ea typeface="DejaVu Sans"/>
              </a:rPr>
              <a:t>Eksperyment Belle II przy zderzaczu SuperKEKB (Tsukuba, Japonia)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2" name="PoleTekstowe 8"/>
          <p:cNvSpPr/>
          <p:nvPr/>
        </p:nvSpPr>
        <p:spPr>
          <a:xfrm>
            <a:off x="8389800" y="2905200"/>
            <a:ext cx="3518280" cy="54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800" b="1" strike="noStrike" spc="-1">
                <a:solidFill>
                  <a:srgbClr val="15445B"/>
                </a:solidFill>
                <a:latin typeface="Cambria"/>
                <a:ea typeface="DejaVu Sans"/>
              </a:rPr>
              <a:t>Eksperyment neutrinowy T2K (Tokai to Kamioka, Japonia)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3" name="PoleTekstowe 8"/>
          <p:cNvSpPr/>
          <p:nvPr/>
        </p:nvSpPr>
        <p:spPr>
          <a:xfrm>
            <a:off x="1500120" y="5146560"/>
            <a:ext cx="6656760" cy="31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800" b="1" strike="noStrike" spc="-1">
                <a:solidFill>
                  <a:srgbClr val="15445B"/>
                </a:solidFill>
                <a:latin typeface="Cambria"/>
                <a:ea typeface="DejaVu Sans"/>
              </a:rPr>
              <a:t>Udział w pracach wielkich obserwatoriów astrofizycznych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34" name="Picture 2"/>
          <p:cNvPicPr/>
          <p:nvPr/>
        </p:nvPicPr>
        <p:blipFill>
          <a:blip r:embed="rId16"/>
          <a:stretch/>
        </p:blipFill>
        <p:spPr>
          <a:xfrm>
            <a:off x="1463760" y="4091040"/>
            <a:ext cx="1510200" cy="1057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5" name="pole tekstowe 1"/>
          <p:cNvSpPr/>
          <p:nvPr/>
        </p:nvSpPr>
        <p:spPr>
          <a:xfrm>
            <a:off x="139680" y="74520"/>
            <a:ext cx="4628160" cy="69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pl-PL" sz="2000" b="1" strike="noStrike" spc="-1">
                <a:solidFill>
                  <a:schemeClr val="lt1"/>
                </a:solidFill>
                <a:latin typeface="Cambria"/>
                <a:ea typeface="Cambria"/>
              </a:rPr>
              <a:t>Oddział Fizyki i Astrofizyki Cząstek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pl-PL" sz="2000" b="1" strike="noStrike" spc="-1">
                <a:solidFill>
                  <a:schemeClr val="lt1"/>
                </a:solidFill>
                <a:latin typeface="Cambria"/>
                <a:ea typeface="Cambria"/>
              </a:rPr>
              <a:t>NO1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6" name="Prostokąt 1"/>
          <p:cNvSpPr/>
          <p:nvPr/>
        </p:nvSpPr>
        <p:spPr>
          <a:xfrm>
            <a:off x="5870160" y="399240"/>
            <a:ext cx="5765760" cy="3986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 dirty="0">
                <a:solidFill>
                  <a:schemeClr val="dk1"/>
                </a:solidFill>
                <a:latin typeface="Cambria"/>
                <a:ea typeface="DejaVu Sans"/>
              </a:rPr>
              <a:t>Główne kierunki badań</a:t>
            </a:r>
            <a:endParaRPr lang="pl-PL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296"/>
          </p:nvPr>
        </p:nvSpPr>
        <p:spPr/>
        <p:txBody>
          <a:bodyPr/>
          <a:lstStyle/>
          <a:p>
            <a:fld id="{63F5F722-D98C-4A08-B3E9-4E880C6166AF}" type="slidenum"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pole tekstowe 1"/>
          <p:cNvSpPr/>
          <p:nvPr/>
        </p:nvSpPr>
        <p:spPr>
          <a:xfrm>
            <a:off x="52560" y="82440"/>
            <a:ext cx="5273640" cy="59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chemeClr val="lt1"/>
                </a:solidFill>
                <a:latin typeface="Cambria"/>
                <a:ea typeface="DejaVu Sans"/>
              </a:rPr>
              <a:t>Fizyka jądrowa i fizyka oddziaływań silnych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chemeClr val="lt1"/>
                </a:solidFill>
                <a:latin typeface="Cambria"/>
                <a:ea typeface="DejaVu Sans"/>
              </a:rPr>
              <a:t>NO2 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1" name="Prostokąt 2"/>
          <p:cNvSpPr/>
          <p:nvPr/>
        </p:nvSpPr>
        <p:spPr>
          <a:xfrm>
            <a:off x="4367880" y="603720"/>
            <a:ext cx="5049720" cy="3945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chemeClr val="dk1"/>
                </a:solidFill>
                <a:latin typeface="Cambria"/>
                <a:ea typeface="DejaVu Sans"/>
              </a:rPr>
              <a:t>Główne kierunki badań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2" name="Prostokąt 3"/>
          <p:cNvSpPr/>
          <p:nvPr/>
        </p:nvSpPr>
        <p:spPr>
          <a:xfrm>
            <a:off x="645840" y="1386720"/>
            <a:ext cx="2427480" cy="822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800" b="1" strike="noStrike" spc="-1">
                <a:solidFill>
                  <a:srgbClr val="7030A0"/>
                </a:solidFill>
                <a:latin typeface="Cambria"/>
                <a:ea typeface="DejaVu Sans"/>
              </a:rPr>
              <a:t>Teoria silnych oddziaływań 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800" b="1" strike="noStrike" spc="-1">
                <a:solidFill>
                  <a:srgbClr val="7030A0"/>
                </a:solidFill>
                <a:latin typeface="Cambria"/>
                <a:ea typeface="DejaVu Sans"/>
              </a:rPr>
              <a:t>i układów wielu ciał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3" name="Prostokąt 4"/>
          <p:cNvSpPr/>
          <p:nvPr/>
        </p:nvSpPr>
        <p:spPr>
          <a:xfrm>
            <a:off x="645840" y="2669760"/>
            <a:ext cx="2427480" cy="638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800" b="1" strike="noStrike" spc="-1">
                <a:solidFill>
                  <a:srgbClr val="C00000"/>
                </a:solidFill>
                <a:latin typeface="Cambria"/>
                <a:ea typeface="DejaVu Sans"/>
              </a:rPr>
              <a:t>Struktura jądra atomowego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4" name="Prostokąt 5"/>
          <p:cNvSpPr/>
          <p:nvPr/>
        </p:nvSpPr>
        <p:spPr>
          <a:xfrm>
            <a:off x="614520" y="3734640"/>
            <a:ext cx="2427480" cy="826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800" b="1" strike="noStrike" spc="-1">
                <a:solidFill>
                  <a:srgbClr val="7030A0"/>
                </a:solidFill>
                <a:latin typeface="Cambria"/>
                <a:ea typeface="DejaVu Sans"/>
              </a:rPr>
              <a:t>Reakcje jądrowe 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800" b="1" strike="noStrike" spc="-1">
                <a:solidFill>
                  <a:srgbClr val="7030A0"/>
                </a:solidFill>
                <a:latin typeface="Cambria"/>
                <a:ea typeface="DejaVu Sans"/>
              </a:rPr>
              <a:t>i 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800" b="1" strike="noStrike" spc="-1">
                <a:solidFill>
                  <a:srgbClr val="7030A0"/>
                </a:solidFill>
                <a:latin typeface="Cambria"/>
                <a:ea typeface="DejaVu Sans"/>
              </a:rPr>
              <a:t>procesy hadronowe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5" name="Prostokąt 6"/>
          <p:cNvSpPr/>
          <p:nvPr/>
        </p:nvSpPr>
        <p:spPr>
          <a:xfrm>
            <a:off x="614520" y="4857480"/>
            <a:ext cx="2427480" cy="1096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800" b="1" strike="noStrike" spc="-1">
                <a:solidFill>
                  <a:srgbClr val="C00000"/>
                </a:solidFill>
                <a:latin typeface="Cambria"/>
                <a:ea typeface="DejaVu Sans"/>
              </a:rPr>
              <a:t>Ultrarelatywistyczna fizyka jądrowa 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800" b="1" strike="noStrike" spc="-1">
                <a:solidFill>
                  <a:srgbClr val="C00000"/>
                </a:solidFill>
                <a:latin typeface="Cambria"/>
                <a:ea typeface="DejaVu Sans"/>
              </a:rPr>
              <a:t>i oddziaływania hadronów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6" name="Prostokąt 7"/>
          <p:cNvSpPr/>
          <p:nvPr/>
        </p:nvSpPr>
        <p:spPr>
          <a:xfrm>
            <a:off x="3359160" y="1287360"/>
            <a:ext cx="6707520" cy="131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algn="just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7030A0"/>
                </a:solidFill>
                <a:latin typeface="Cambria"/>
                <a:ea typeface="DejaVu Sans"/>
              </a:rPr>
              <a:t>Badania oddziaływań jądrowych w obszarze niskich i pośrednich energii: mechanizmu reakcji jądrowych oraz produkcji mezonów w zderzeniach hadronów;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algn="just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7030A0"/>
                </a:solidFill>
                <a:latin typeface="Cambria"/>
                <a:ea typeface="DejaVu Sans"/>
              </a:rPr>
              <a:t>Badanie rozpraszania fotonu na fotonie;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algn="just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7030A0"/>
                </a:solidFill>
                <a:latin typeface="Cambria"/>
                <a:ea typeface="DejaVu Sans"/>
              </a:rPr>
              <a:t>Badania teoretyczne struktury i dynamiki układu wielu ciał oddziałujących silnie.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7" name="Prostokąt 8"/>
          <p:cNvSpPr/>
          <p:nvPr/>
        </p:nvSpPr>
        <p:spPr>
          <a:xfrm>
            <a:off x="3349800" y="2666880"/>
            <a:ext cx="6471000" cy="90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algn="just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C00000"/>
                </a:solidFill>
                <a:latin typeface="Cambria"/>
                <a:ea typeface="DejaVu Sans"/>
              </a:rPr>
              <a:t>Badania ewolucji własności jąder atomowych w funcji temperatury, spinu i izospinu (GANIL/SPIRAL2, LNL Legnaro, GSI/FAIR, IJC Lab);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algn="just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C00000"/>
                </a:solidFill>
                <a:latin typeface="Cambria"/>
                <a:ea typeface="DejaVu Sans"/>
              </a:rPr>
              <a:t>Prace badawczo-rozwojowe nowych technik detekcji dla fizyki  jądrowej – m.in. projekty AGATA i PARIS.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8" name="Prostokąt 9"/>
          <p:cNvSpPr/>
          <p:nvPr/>
        </p:nvSpPr>
        <p:spPr>
          <a:xfrm>
            <a:off x="3359160" y="3697200"/>
            <a:ext cx="6669720" cy="1708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400">
              <a:lnSpc>
                <a:spcPct val="83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7030A0"/>
                </a:solidFill>
                <a:latin typeface="Cambria"/>
                <a:ea typeface="DejaVu Sans"/>
              </a:rPr>
              <a:t>Testy Modelu Standardowego za pomocą eksperymentów z fizyki jądrowej nEDM;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algn="just" defTabSz="914400">
              <a:lnSpc>
                <a:spcPct val="83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7030A0"/>
                </a:solidFill>
                <a:latin typeface="Cambria"/>
                <a:ea typeface="DejaVu Sans"/>
              </a:rPr>
              <a:t>Badanie oddziaływań hadronowych w gęstej i gorącej materii                            - eksperyment HADES w GSI/FAIR;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algn="just" defTabSz="914400">
              <a:lnSpc>
                <a:spcPct val="83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7030A0"/>
                </a:solidFill>
                <a:latin typeface="Cambria"/>
                <a:ea typeface="DejaVu Sans"/>
              </a:rPr>
              <a:t>Badanie równania stanu – eksperyment SPiRIT w RIKEN and ASY-EOS w GSI/FAIR;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algn="just" defTabSz="914400">
              <a:lnSpc>
                <a:spcPct val="83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7030A0"/>
                </a:solidFill>
                <a:latin typeface="Cambria"/>
                <a:ea typeface="DejaVu Sans"/>
              </a:rPr>
              <a:t>W przygotowaniu- pomiar indukowanej polaryzacji jądrowej w reakcji breakup’u pd w CCB.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9" name="Prostokąt 10"/>
          <p:cNvSpPr/>
          <p:nvPr/>
        </p:nvSpPr>
        <p:spPr>
          <a:xfrm>
            <a:off x="3359160" y="5473800"/>
            <a:ext cx="6471000" cy="49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algn="just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FF0000"/>
                </a:solidFill>
                <a:latin typeface="Cambria"/>
                <a:ea typeface="DejaVu Sans"/>
              </a:rPr>
              <a:t>Badanie oddziaływań jądrowych w obszarze ultra wysokich energii – eksperymenty ALICE oraz NA61/SHINE w CERN.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0" name="Prostokąt 11"/>
          <p:cNvSpPr/>
          <p:nvPr/>
        </p:nvSpPr>
        <p:spPr>
          <a:xfrm>
            <a:off x="690480" y="6139440"/>
            <a:ext cx="9376200" cy="799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800" b="1" strike="noStrike" spc="-1">
                <a:solidFill>
                  <a:schemeClr val="accent2"/>
                </a:solidFill>
                <a:latin typeface="Calibri"/>
                <a:ea typeface="DejaVu Sans"/>
              </a:rPr>
              <a:t>Współpraca międzynarodowa</a:t>
            </a:r>
            <a:r>
              <a:rPr lang="pl-PL" sz="1800" b="0" strike="noStrike" spc="-1">
                <a:solidFill>
                  <a:schemeClr val="dk1"/>
                </a:solidFill>
                <a:latin typeface="Calibri"/>
                <a:ea typeface="DejaVu Sans"/>
              </a:rPr>
              <a:t>, m.in.  z GSI/FAIR Darmstadt, GANIL/SPIRAL2 Caen, IJCLab Orsay,            LNL Legnaro, Uniw. w Mediolanie, FZ Julich, RIKEN Japonia, ESS Szwecja, ILL Grenoble, FRIB USA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461" name="Picture 2"/>
          <p:cNvPicPr/>
          <p:nvPr/>
        </p:nvPicPr>
        <p:blipFill>
          <a:blip r:embed="rId4"/>
          <a:srcRect t="23308" r="8069" b="7304"/>
          <a:stretch/>
        </p:blipFill>
        <p:spPr>
          <a:xfrm>
            <a:off x="10560600" y="3651480"/>
            <a:ext cx="1283040" cy="1303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62" name="Picture 6" descr="Brak dostępnego opisu zdjęcia."/>
          <p:cNvPicPr/>
          <p:nvPr/>
        </p:nvPicPr>
        <p:blipFill>
          <a:blip r:embed="rId5"/>
          <a:srcRect l="20535" t="14104" r="37337" b="26092"/>
          <a:stretch/>
        </p:blipFill>
        <p:spPr>
          <a:xfrm>
            <a:off x="10249560" y="5016240"/>
            <a:ext cx="1780200" cy="1383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63" name="Picture 8" descr="A light-by-light scattering event measured in the ATLAS detector (Courtesy: ATLAS/CERN)"/>
          <p:cNvPicPr/>
          <p:nvPr/>
        </p:nvPicPr>
        <p:blipFill>
          <a:blip r:embed="rId6"/>
          <a:stretch/>
        </p:blipFill>
        <p:spPr>
          <a:xfrm>
            <a:off x="10236960" y="801000"/>
            <a:ext cx="1792800" cy="1118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64" name="Obraz 15"/>
          <p:cNvPicPr/>
          <p:nvPr/>
        </p:nvPicPr>
        <p:blipFill>
          <a:blip r:embed="rId7"/>
          <a:stretch/>
        </p:blipFill>
        <p:spPr>
          <a:xfrm>
            <a:off x="10293480" y="2186280"/>
            <a:ext cx="1680120" cy="1242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296"/>
          </p:nvPr>
        </p:nvSpPr>
        <p:spPr/>
        <p:txBody>
          <a:bodyPr/>
          <a:lstStyle/>
          <a:p>
            <a:fld id="{EA7F18C1-2422-44B7-BDEE-17CFAE50CF25}" type="slidenum"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Text Box 6"/>
          <p:cNvSpPr/>
          <p:nvPr/>
        </p:nvSpPr>
        <p:spPr>
          <a:xfrm>
            <a:off x="1971720" y="2104920"/>
            <a:ext cx="4821840" cy="31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711"/>
              </a:spcBef>
              <a:spcAft>
                <a:spcPts val="14"/>
              </a:spcAft>
            </a:pPr>
            <a:endParaRPr lang="pl-PL" sz="1430" b="0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sp>
        <p:nvSpPr>
          <p:cNvPr id="1490" name="Prostokąt 5"/>
          <p:cNvSpPr/>
          <p:nvPr/>
        </p:nvSpPr>
        <p:spPr>
          <a:xfrm>
            <a:off x="25560" y="6375240"/>
            <a:ext cx="9707760" cy="317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900" b="0" strike="noStrike" spc="-1">
                <a:solidFill>
                  <a:schemeClr val="dk1"/>
                </a:solidFill>
                <a:latin typeface="Calibri"/>
                <a:ea typeface="DejaVu Sans"/>
              </a:rPr>
              <a:t>Współpraca międzynarodowa, m.in.  z Uniwersytetami w Augsburgu, Hokkaido, Osace, Pizie, Leuven,  Zurychu, Eindhoven, Genewie, z Instytutem Maxa Plancka, Centrum Helmholtza Drezno-Rosendorf, Oak Ridge National Laboratory, DESY,  ILL, ERSF, KIT,  ICJLab i licznymi ośrodkami naukowymi w Polsce.</a:t>
            </a:r>
            <a:endParaRPr lang="pl-PL" sz="9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1491" name="Grupa 6"/>
          <p:cNvGrpSpPr/>
          <p:nvPr/>
        </p:nvGrpSpPr>
        <p:grpSpPr>
          <a:xfrm>
            <a:off x="141120" y="1009440"/>
            <a:ext cx="1919880" cy="5235840"/>
            <a:chOff x="141120" y="1009440"/>
            <a:chExt cx="1919880" cy="5235840"/>
          </a:xfrm>
        </p:grpSpPr>
        <p:sp>
          <p:nvSpPr>
            <p:cNvPr id="1492" name="Prostokąt 7"/>
            <p:cNvSpPr/>
            <p:nvPr/>
          </p:nvSpPr>
          <p:spPr>
            <a:xfrm>
              <a:off x="214200" y="1009440"/>
              <a:ext cx="1846800" cy="9507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AAE2CA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spcBef>
                  <a:spcPts val="14"/>
                </a:spcBef>
                <a:spcAft>
                  <a:spcPts val="14"/>
                </a:spcAft>
              </a:pPr>
              <a:r>
                <a:rPr lang="pl-PL" sz="1400" b="1" strike="noStrike" spc="-1">
                  <a:solidFill>
                    <a:schemeClr val="dk1"/>
                  </a:solidFill>
                  <a:latin typeface="Cambria"/>
                  <a:ea typeface="DejaVu Sans"/>
                </a:rPr>
                <a:t>Magnetyzm </a:t>
              </a:r>
              <a:endParaRPr lang="pl-PL" sz="1400" b="0" strike="noStrike" spc="-1">
                <a:solidFill>
                  <a:srgbClr val="000000"/>
                </a:solidFill>
                <a:latin typeface="Calibri"/>
              </a:endParaRPr>
            </a:p>
            <a:p>
              <a:pPr algn="ctr" defTabSz="914400">
                <a:lnSpc>
                  <a:spcPct val="100000"/>
                </a:lnSpc>
                <a:spcBef>
                  <a:spcPts val="14"/>
                </a:spcBef>
                <a:spcAft>
                  <a:spcPts val="14"/>
                </a:spcAft>
              </a:pPr>
              <a:r>
                <a:rPr lang="pl-PL" sz="1400" b="1" strike="noStrike" spc="-1">
                  <a:solidFill>
                    <a:schemeClr val="dk1"/>
                  </a:solidFill>
                  <a:latin typeface="Cambria"/>
                  <a:ea typeface="DejaVu Sans"/>
                </a:rPr>
                <a:t>materiałów molekularnych </a:t>
              </a:r>
              <a:endParaRPr lang="pl-PL" sz="1400" b="0" strike="noStrike" spc="-1">
                <a:solidFill>
                  <a:srgbClr val="000000"/>
                </a:solidFill>
                <a:latin typeface="Calibri"/>
              </a:endParaRPr>
            </a:p>
            <a:p>
              <a:pPr algn="ctr" defTabSz="914400">
                <a:lnSpc>
                  <a:spcPct val="100000"/>
                </a:lnSpc>
                <a:spcBef>
                  <a:spcPts val="14"/>
                </a:spcBef>
                <a:spcAft>
                  <a:spcPts val="14"/>
                </a:spcAft>
              </a:pPr>
              <a:r>
                <a:rPr lang="pl-PL" sz="1400" b="1" strike="noStrike" spc="-1">
                  <a:solidFill>
                    <a:schemeClr val="dk1"/>
                  </a:solidFill>
                  <a:latin typeface="Cambria"/>
                  <a:ea typeface="DejaVu Sans"/>
                </a:rPr>
                <a:t>i  nanostruktur</a:t>
              </a:r>
              <a:endParaRPr lang="pl-PL" sz="14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493" name="Prostokąt 8"/>
            <p:cNvSpPr/>
            <p:nvPr/>
          </p:nvSpPr>
          <p:spPr>
            <a:xfrm>
              <a:off x="214200" y="2387160"/>
              <a:ext cx="1808280" cy="4510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AAE2CA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83000"/>
                </a:lnSpc>
                <a:spcBef>
                  <a:spcPts val="14"/>
                </a:spcBef>
                <a:spcAft>
                  <a:spcPts val="14"/>
                </a:spcAft>
              </a:pPr>
              <a:r>
                <a:rPr lang="pl-PL" sz="1430" b="1" strike="noStrike" spc="-1">
                  <a:solidFill>
                    <a:schemeClr val="dk1"/>
                  </a:solidFill>
                  <a:latin typeface="Cambria"/>
                  <a:ea typeface="Cambria"/>
                </a:rPr>
                <a:t>Fizyka materii miękkiej</a:t>
              </a:r>
              <a:endParaRPr lang="pl-PL" sz="143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494" name="Prostokąt 9"/>
            <p:cNvSpPr/>
            <p:nvPr/>
          </p:nvSpPr>
          <p:spPr>
            <a:xfrm>
              <a:off x="150840" y="3201840"/>
              <a:ext cx="1821240" cy="516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AAE2CA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spcBef>
                  <a:spcPts val="14"/>
                </a:spcBef>
                <a:spcAft>
                  <a:spcPts val="14"/>
                </a:spcAft>
              </a:pPr>
              <a:r>
                <a:rPr lang="pl-PL" sz="1400" b="1" strike="noStrike" spc="-1">
                  <a:solidFill>
                    <a:schemeClr val="dk1"/>
                  </a:solidFill>
                  <a:latin typeface="Cambria"/>
                  <a:ea typeface="DejaVu Sans"/>
                </a:rPr>
                <a:t>Badania biomateriałów</a:t>
              </a:r>
              <a:endParaRPr lang="pl-PL" sz="14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495" name="Prostokąt 10"/>
            <p:cNvSpPr/>
            <p:nvPr/>
          </p:nvSpPr>
          <p:spPr>
            <a:xfrm>
              <a:off x="150840" y="5284440"/>
              <a:ext cx="1789560" cy="9608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AAE2CA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spcBef>
                  <a:spcPts val="14"/>
                </a:spcBef>
                <a:spcAft>
                  <a:spcPts val="14"/>
                </a:spcAft>
              </a:pPr>
              <a:r>
                <a:rPr lang="pl-PL" sz="1430" b="1" strike="noStrike" spc="-1">
                  <a:solidFill>
                    <a:schemeClr val="dk1"/>
                  </a:solidFill>
                  <a:latin typeface="Cambria"/>
                  <a:ea typeface="Cambria"/>
                </a:rPr>
                <a:t>Obliczeniowa teoria kwantowa fazy skondensowanej</a:t>
              </a:r>
              <a:endParaRPr lang="pl-PL" sz="143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496" name="Prostokąt 11"/>
            <p:cNvSpPr/>
            <p:nvPr/>
          </p:nvSpPr>
          <p:spPr>
            <a:xfrm>
              <a:off x="141120" y="4128840"/>
              <a:ext cx="1799280" cy="9608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AAE2CA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  <a:spcBef>
                  <a:spcPts val="14"/>
                </a:spcBef>
                <a:spcAft>
                  <a:spcPts val="14"/>
                </a:spcAft>
              </a:pPr>
              <a:r>
                <a:rPr lang="pl-PL" sz="1430" b="1" strike="noStrike" spc="-1">
                  <a:solidFill>
                    <a:schemeClr val="dk1"/>
                  </a:solidFill>
                  <a:latin typeface="Cambria"/>
                  <a:ea typeface="Cambria"/>
                </a:rPr>
                <a:t>Zastosowanie fizyki jądrowej           w badaniach materiałów</a:t>
              </a:r>
              <a:endParaRPr lang="pl-PL" sz="143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1497" name="Grupa 12"/>
          <p:cNvGrpSpPr/>
          <p:nvPr/>
        </p:nvGrpSpPr>
        <p:grpSpPr>
          <a:xfrm>
            <a:off x="2100240" y="822240"/>
            <a:ext cx="7633440" cy="5501160"/>
            <a:chOff x="2100240" y="822240"/>
            <a:chExt cx="7633440" cy="5501160"/>
          </a:xfrm>
        </p:grpSpPr>
        <p:sp>
          <p:nvSpPr>
            <p:cNvPr id="1498" name="Prostokąt 13"/>
            <p:cNvSpPr/>
            <p:nvPr/>
          </p:nvSpPr>
          <p:spPr>
            <a:xfrm>
              <a:off x="2178360" y="822240"/>
              <a:ext cx="7554960" cy="1340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marL="214200" indent="-214200" algn="just" defTabSz="914400">
                <a:lnSpc>
                  <a:spcPct val="83000"/>
                </a:lnSpc>
                <a:spcBef>
                  <a:spcPts val="14"/>
                </a:spcBef>
                <a:spcAft>
                  <a:spcPts val="14"/>
                </a:spcAft>
                <a:buClr>
                  <a:srgbClr val="000000"/>
                </a:buClr>
                <a:buFont typeface="Arial"/>
                <a:buChar char="•"/>
              </a:pPr>
              <a:r>
                <a:rPr lang="pl-PL" sz="1400" b="1" strike="noStrike" spc="-1">
                  <a:solidFill>
                    <a:schemeClr val="dk1"/>
                  </a:solidFill>
                  <a:latin typeface="Cambria"/>
                  <a:ea typeface="Cambria"/>
                </a:rPr>
                <a:t>Badanie własności strukturalnych i magnetycznych układów metalicznych i molekularnych o zredukowanej wymiarowości.</a:t>
              </a:r>
              <a:endParaRPr lang="pl-PL" sz="1400" b="0" strike="noStrike" spc="-1">
                <a:solidFill>
                  <a:srgbClr val="000000"/>
                </a:solidFill>
                <a:latin typeface="Calibri"/>
              </a:endParaRPr>
            </a:p>
            <a:p>
              <a:pPr marL="214200" indent="-214200" algn="just" defTabSz="914400">
                <a:lnSpc>
                  <a:spcPct val="83000"/>
                </a:lnSpc>
                <a:spcBef>
                  <a:spcPts val="14"/>
                </a:spcBef>
                <a:spcAft>
                  <a:spcPts val="14"/>
                </a:spcAft>
                <a:buClr>
                  <a:srgbClr val="000000"/>
                </a:buClr>
                <a:buFont typeface="Arial"/>
                <a:buChar char="•"/>
              </a:pPr>
              <a:r>
                <a:rPr lang="pl-PL" sz="1400" b="1" strike="noStrike" spc="-1">
                  <a:solidFill>
                    <a:schemeClr val="dk1"/>
                  </a:solidFill>
                  <a:latin typeface="Cambria"/>
                  <a:ea typeface="Cambria"/>
                </a:rPr>
                <a:t>Badania efektów entropowych, ciśnieniowych i magnetycznych materiałów molekularnych </a:t>
              </a:r>
              <a:endParaRPr lang="pl-PL" sz="1400" b="0" strike="noStrike" spc="-1">
                <a:solidFill>
                  <a:srgbClr val="000000"/>
                </a:solidFill>
                <a:latin typeface="Calibri"/>
              </a:endParaRPr>
            </a:p>
            <a:p>
              <a:pPr marL="214200" indent="-214200" algn="just" defTabSz="914400">
                <a:lnSpc>
                  <a:spcPct val="83000"/>
                </a:lnSpc>
                <a:spcBef>
                  <a:spcPts val="14"/>
                </a:spcBef>
                <a:spcAft>
                  <a:spcPts val="14"/>
                </a:spcAft>
                <a:buClr>
                  <a:srgbClr val="000000"/>
                </a:buClr>
                <a:buFont typeface="Arial"/>
                <a:buChar char="•"/>
              </a:pPr>
              <a:r>
                <a:rPr lang="pl-PL" sz="1400" b="1" strike="noStrike" spc="-1">
                  <a:solidFill>
                    <a:schemeClr val="dk1"/>
                  </a:solidFill>
                  <a:latin typeface="Cambria"/>
                  <a:ea typeface="Cambria"/>
                </a:rPr>
                <a:t>Synteza i charakterystyka materiałów molekularnych w matrycach porowatych </a:t>
              </a:r>
              <a:endParaRPr lang="pl-PL" sz="1400" b="0" strike="noStrike" spc="-1">
                <a:solidFill>
                  <a:srgbClr val="000000"/>
                </a:solidFill>
                <a:latin typeface="Calibri"/>
              </a:endParaRPr>
            </a:p>
            <a:p>
              <a:pPr marL="214200" indent="-214200" algn="just" defTabSz="914400">
                <a:lnSpc>
                  <a:spcPct val="83000"/>
                </a:lnSpc>
                <a:spcBef>
                  <a:spcPts val="14"/>
                </a:spcBef>
                <a:spcAft>
                  <a:spcPts val="14"/>
                </a:spcAft>
                <a:buClr>
                  <a:srgbClr val="000000"/>
                </a:buClr>
                <a:buFont typeface="Arial"/>
                <a:buChar char="•"/>
              </a:pPr>
              <a:r>
                <a:rPr lang="pl-PL" sz="1400" b="1" strike="noStrike" spc="-1">
                  <a:solidFill>
                    <a:schemeClr val="dk1"/>
                  </a:solidFill>
                  <a:latin typeface="Cambria"/>
                  <a:ea typeface="Cambria"/>
                </a:rPr>
                <a:t>Heterozłącza i materiały nanokompozytowe dla katalizy, produkcji wodoru i czystej energii</a:t>
              </a:r>
              <a:endParaRPr lang="pl-PL" sz="14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499" name="Prostokąt 14"/>
            <p:cNvSpPr/>
            <p:nvPr/>
          </p:nvSpPr>
          <p:spPr>
            <a:xfrm>
              <a:off x="2165400" y="2149200"/>
              <a:ext cx="7529400" cy="801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marL="212760" indent="-212760" algn="just" defTabSz="914400">
                <a:lnSpc>
                  <a:spcPct val="83000"/>
                </a:lnSpc>
                <a:spcBef>
                  <a:spcPts val="14"/>
                </a:spcBef>
                <a:spcAft>
                  <a:spcPts val="14"/>
                </a:spcAft>
                <a:buClr>
                  <a:srgbClr val="000000"/>
                </a:buClr>
                <a:buFont typeface="Arial"/>
                <a:buChar char="•"/>
              </a:pPr>
              <a:r>
                <a:rPr lang="pl-PL" sz="1400" b="1" strike="noStrike" spc="-1">
                  <a:solidFill>
                    <a:schemeClr val="dk1"/>
                  </a:solidFill>
                  <a:latin typeface="Cambria"/>
                  <a:ea typeface="DejaVu Sans"/>
                </a:rPr>
                <a:t>Badanie polimorfizmu, witryfikacji, amorfizacji oraz dynamiki wewnętrznej substancji organicznych </a:t>
              </a:r>
              <a:endParaRPr lang="pl-PL" sz="1400" b="0" strike="noStrike" spc="-1">
                <a:solidFill>
                  <a:srgbClr val="000000"/>
                </a:solidFill>
                <a:latin typeface="Calibri"/>
              </a:endParaRPr>
            </a:p>
            <a:p>
              <a:pPr marL="212760" indent="-212760" algn="just" defTabSz="914400">
                <a:lnSpc>
                  <a:spcPct val="83000"/>
                </a:lnSpc>
                <a:spcBef>
                  <a:spcPts val="14"/>
                </a:spcBef>
                <a:spcAft>
                  <a:spcPts val="14"/>
                </a:spcAft>
                <a:buClr>
                  <a:srgbClr val="000000"/>
                </a:buClr>
                <a:buFont typeface="Arial"/>
                <a:buChar char="•"/>
              </a:pPr>
              <a:r>
                <a:rPr lang="pl-PL" sz="1400" b="1" strike="noStrike" spc="-1">
                  <a:solidFill>
                    <a:schemeClr val="dk1"/>
                  </a:solidFill>
                  <a:latin typeface="Cambria"/>
                  <a:ea typeface="DejaVu Sans"/>
                </a:rPr>
                <a:t>Badanie wpływu ograniczenia przestrzennego na procesy relaksacyjne i kinetykę krystalizacji w układach molekularnych</a:t>
              </a:r>
              <a:endParaRPr lang="pl-PL" sz="14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00" name="Prostokąt 15"/>
            <p:cNvSpPr/>
            <p:nvPr/>
          </p:nvSpPr>
          <p:spPr>
            <a:xfrm>
              <a:off x="2122200" y="2974320"/>
              <a:ext cx="7572600" cy="978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marL="214200" indent="-214200" algn="just" defTabSz="914400">
                <a:lnSpc>
                  <a:spcPct val="83000"/>
                </a:lnSpc>
                <a:spcBef>
                  <a:spcPts val="14"/>
                </a:spcBef>
                <a:spcAft>
                  <a:spcPts val="14"/>
                </a:spcAft>
                <a:buClr>
                  <a:srgbClr val="000000"/>
                </a:buClr>
                <a:buFont typeface="Arial"/>
                <a:buChar char="•"/>
              </a:pPr>
              <a:r>
                <a:rPr lang="pl-PL" sz="1400" b="1" strike="noStrike" spc="-1">
                  <a:solidFill>
                    <a:schemeClr val="dk1"/>
                  </a:solidFill>
                  <a:latin typeface="Cambria"/>
                  <a:ea typeface="DejaVu Sans"/>
                </a:rPr>
                <a:t>Badanie oddziaływania wiązki jonów z komórkami nowotworowymi implementowanymi nanocząstkami i jej wpływu na ich własności biofizyczne i biochemiczne </a:t>
              </a:r>
              <a:endParaRPr lang="pl-PL" sz="1400" b="0" strike="noStrike" spc="-1">
                <a:solidFill>
                  <a:srgbClr val="000000"/>
                </a:solidFill>
                <a:latin typeface="Calibri"/>
              </a:endParaRPr>
            </a:p>
            <a:p>
              <a:pPr marL="214200" indent="-214200" algn="just" defTabSz="914400">
                <a:lnSpc>
                  <a:spcPct val="83000"/>
                </a:lnSpc>
                <a:spcBef>
                  <a:spcPts val="14"/>
                </a:spcBef>
                <a:spcAft>
                  <a:spcPts val="14"/>
                </a:spcAft>
                <a:buClr>
                  <a:srgbClr val="000000"/>
                </a:buClr>
                <a:buFont typeface="Arial"/>
                <a:buChar char="•"/>
              </a:pPr>
              <a:r>
                <a:rPr lang="pl-PL" sz="1400" b="1" strike="noStrike" spc="-1">
                  <a:solidFill>
                    <a:schemeClr val="dk1"/>
                  </a:solidFill>
                  <a:latin typeface="Cambria"/>
                  <a:ea typeface="DejaVu Sans"/>
                </a:rPr>
                <a:t>Badania stabilności fizykochemicznej substancji leczniczych i polimorfizmu wybranych farmaceutyków </a:t>
              </a:r>
              <a:endParaRPr lang="pl-PL" sz="14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01" name="Prostokąt 16"/>
            <p:cNvSpPr/>
            <p:nvPr/>
          </p:nvSpPr>
          <p:spPr>
            <a:xfrm>
              <a:off x="2100240" y="5340960"/>
              <a:ext cx="7531560" cy="982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marL="214200" indent="-214200" algn="just" defTabSz="914400">
                <a:lnSpc>
                  <a:spcPct val="83000"/>
                </a:lnSpc>
                <a:spcBef>
                  <a:spcPts val="14"/>
                </a:spcBef>
                <a:spcAft>
                  <a:spcPts val="14"/>
                </a:spcAft>
                <a:buClr>
                  <a:srgbClr val="000000"/>
                </a:buClr>
                <a:buFont typeface="Arial"/>
                <a:buChar char="•"/>
              </a:pPr>
              <a:r>
                <a:rPr lang="pl-PL" sz="1400" b="1" strike="noStrike" spc="-1">
                  <a:solidFill>
                    <a:schemeClr val="dk1"/>
                  </a:solidFill>
                  <a:latin typeface="Cambria"/>
                  <a:ea typeface="Cambria"/>
                </a:rPr>
                <a:t>Kwantowo-mechaniczne obliczenia własności materiałów i nanomateriałów</a:t>
              </a:r>
              <a:endParaRPr lang="pl-PL" sz="1400" b="0" strike="noStrike" spc="-1">
                <a:solidFill>
                  <a:srgbClr val="000000"/>
                </a:solidFill>
                <a:latin typeface="Calibri"/>
              </a:endParaRPr>
            </a:p>
            <a:p>
              <a:pPr marL="214200" indent="-214200" algn="just" defTabSz="914400">
                <a:lnSpc>
                  <a:spcPct val="83000"/>
                </a:lnSpc>
                <a:spcBef>
                  <a:spcPts val="14"/>
                </a:spcBef>
                <a:spcAft>
                  <a:spcPts val="14"/>
                </a:spcAft>
                <a:buClr>
                  <a:srgbClr val="000000"/>
                </a:buClr>
                <a:buFont typeface="Arial"/>
                <a:buChar char="•"/>
              </a:pPr>
              <a:r>
                <a:rPr lang="pl-PL" sz="1400" b="1" strike="noStrike" spc="-1">
                  <a:solidFill>
                    <a:schemeClr val="dk1"/>
                  </a:solidFill>
                  <a:latin typeface="Cambria"/>
                  <a:ea typeface="Cambria"/>
                </a:rPr>
                <a:t>Modelowanie analityczne oraz komputerowe symulacje nanostrukturyzowanych cienkich warstw oraz układów makrospinowych </a:t>
              </a:r>
              <a:endParaRPr lang="pl-PL" sz="1400" b="0" strike="noStrike" spc="-1">
                <a:solidFill>
                  <a:srgbClr val="000000"/>
                </a:solidFill>
                <a:latin typeface="Calibri"/>
              </a:endParaRPr>
            </a:p>
            <a:p>
              <a:pPr marL="214200" indent="-214200" algn="just" defTabSz="914400">
                <a:lnSpc>
                  <a:spcPct val="83000"/>
                </a:lnSpc>
                <a:spcBef>
                  <a:spcPts val="14"/>
                </a:spcBef>
                <a:spcAft>
                  <a:spcPts val="14"/>
                </a:spcAft>
                <a:buClr>
                  <a:srgbClr val="000000"/>
                </a:buClr>
                <a:buFont typeface="Arial"/>
                <a:buChar char="•"/>
              </a:pPr>
              <a:r>
                <a:rPr lang="pl-PL" sz="1400" b="1" strike="noStrike" spc="-1">
                  <a:solidFill>
                    <a:srgbClr val="000000"/>
                  </a:solidFill>
                  <a:latin typeface="Cambria"/>
                  <a:ea typeface="Cambria"/>
                </a:rPr>
                <a:t>Modelowanie ultraszybkich procesów i przejść fazowych w materiałach pod wpływem impulsów promieniowania X </a:t>
              </a:r>
              <a:endParaRPr lang="pl-PL" sz="14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02" name="pole tekstowe 17"/>
            <p:cNvSpPr/>
            <p:nvPr/>
          </p:nvSpPr>
          <p:spPr>
            <a:xfrm>
              <a:off x="2133720" y="4068360"/>
              <a:ext cx="7599960" cy="1159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marL="212760" indent="-212760" algn="just" defTabSz="914400">
                <a:lnSpc>
                  <a:spcPct val="83000"/>
                </a:lnSpc>
                <a:spcBef>
                  <a:spcPts val="14"/>
                </a:spcBef>
                <a:spcAft>
                  <a:spcPts val="14"/>
                </a:spcAft>
                <a:buClr>
                  <a:srgbClr val="000000"/>
                </a:buClr>
                <a:buFont typeface="Arial"/>
                <a:buChar char="•"/>
              </a:pPr>
              <a:r>
                <a:rPr lang="pl-PL" sz="1400" b="1" strike="noStrike" spc="-1">
                  <a:solidFill>
                    <a:schemeClr val="dk1"/>
                  </a:solidFill>
                  <a:latin typeface="Cambria"/>
                  <a:ea typeface="DejaVu Sans"/>
                </a:rPr>
                <a:t>Wykorzystanie technik spektroskopowych anihilacji pozytonów do badania głębokościowego rozkładu defektów sieci krystalicznej</a:t>
              </a:r>
              <a:endParaRPr lang="pl-PL" sz="1400" b="0" strike="noStrike" spc="-1">
                <a:solidFill>
                  <a:srgbClr val="000000"/>
                </a:solidFill>
                <a:latin typeface="Calibri"/>
              </a:endParaRPr>
            </a:p>
            <a:p>
              <a:pPr marL="212760" indent="-212760" algn="just" defTabSz="914400">
                <a:lnSpc>
                  <a:spcPct val="83000"/>
                </a:lnSpc>
                <a:spcBef>
                  <a:spcPts val="14"/>
                </a:spcBef>
                <a:spcAft>
                  <a:spcPts val="14"/>
                </a:spcAft>
                <a:buClr>
                  <a:srgbClr val="000000"/>
                </a:buClr>
                <a:buFont typeface="Arial"/>
                <a:buChar char="•"/>
              </a:pPr>
              <a:r>
                <a:rPr lang="pl-PL" sz="1400" b="1" strike="noStrike" spc="-1">
                  <a:solidFill>
                    <a:schemeClr val="dk1"/>
                  </a:solidFill>
                  <a:latin typeface="Cambria"/>
                  <a:ea typeface="DejaVu Sans"/>
                </a:rPr>
                <a:t>Badania własności fizycznych i chemicznych implantowanych materiałów metalicznych i półprzewodnikowych </a:t>
              </a:r>
              <a:endParaRPr lang="pl-PL" sz="1400" b="0" strike="noStrike" spc="-1">
                <a:solidFill>
                  <a:srgbClr val="000000"/>
                </a:solidFill>
                <a:latin typeface="Calibri"/>
              </a:endParaRPr>
            </a:p>
            <a:p>
              <a:pPr marL="212760" indent="-212760" algn="just" defTabSz="914400">
                <a:lnSpc>
                  <a:spcPct val="83000"/>
                </a:lnSpc>
                <a:spcBef>
                  <a:spcPts val="14"/>
                </a:spcBef>
                <a:spcAft>
                  <a:spcPts val="14"/>
                </a:spcAft>
                <a:buClr>
                  <a:srgbClr val="000000"/>
                </a:buClr>
                <a:buFont typeface="Arial"/>
                <a:buChar char="•"/>
              </a:pPr>
              <a:r>
                <a:rPr lang="pl-PL" sz="1400" b="1" strike="noStrike" spc="-1">
                  <a:solidFill>
                    <a:schemeClr val="dk1"/>
                  </a:solidFill>
                  <a:latin typeface="Cambria"/>
                  <a:ea typeface="DejaVu Sans"/>
                </a:rPr>
                <a:t>Badanie nowych materiałów funkcjonalnych w warunkach ograniczenia przestrzennego z wykorzystaniem metod rozpraszania neutronów</a:t>
              </a:r>
              <a:endParaRPr lang="pl-PL" sz="14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1503" name="Grupa 18"/>
          <p:cNvGrpSpPr/>
          <p:nvPr/>
        </p:nvGrpSpPr>
        <p:grpSpPr>
          <a:xfrm>
            <a:off x="9912240" y="901440"/>
            <a:ext cx="2080080" cy="5502600"/>
            <a:chOff x="9912240" y="901440"/>
            <a:chExt cx="2080080" cy="5502600"/>
          </a:xfrm>
        </p:grpSpPr>
        <p:pic>
          <p:nvPicPr>
            <p:cNvPr id="1504" name="Obraz 19"/>
            <p:cNvPicPr/>
            <p:nvPr/>
          </p:nvPicPr>
          <p:blipFill>
            <a:blip r:embed="rId4"/>
            <a:stretch/>
          </p:blipFill>
          <p:spPr>
            <a:xfrm>
              <a:off x="10197360" y="901440"/>
              <a:ext cx="1594800" cy="16372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505" name="Obraz 20"/>
            <p:cNvPicPr/>
            <p:nvPr/>
          </p:nvPicPr>
          <p:blipFill>
            <a:blip r:embed="rId5"/>
            <a:stretch/>
          </p:blipFill>
          <p:spPr>
            <a:xfrm>
              <a:off x="9912240" y="4491000"/>
              <a:ext cx="2010600" cy="191304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1506" name="Grupa 21"/>
            <p:cNvGrpSpPr/>
            <p:nvPr/>
          </p:nvGrpSpPr>
          <p:grpSpPr>
            <a:xfrm>
              <a:off x="10032840" y="2616120"/>
              <a:ext cx="1959480" cy="1821240"/>
              <a:chOff x="10032840" y="2616120"/>
              <a:chExt cx="1959480" cy="1821240"/>
            </a:xfrm>
          </p:grpSpPr>
          <p:pic>
            <p:nvPicPr>
              <p:cNvPr id="1507" name="Obraz 22"/>
              <p:cNvPicPr/>
              <p:nvPr/>
            </p:nvPicPr>
            <p:blipFill>
              <a:blip r:embed="rId6"/>
              <a:srcRect t="45004"/>
              <a:stretch/>
            </p:blipFill>
            <p:spPr>
              <a:xfrm>
                <a:off x="10033200" y="2633400"/>
                <a:ext cx="1959120" cy="18039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1508" name="Prostokąt 23"/>
              <p:cNvSpPr/>
              <p:nvPr/>
            </p:nvSpPr>
            <p:spPr>
              <a:xfrm>
                <a:off x="10077480" y="2616120"/>
                <a:ext cx="103680" cy="105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 defTabSz="914400">
                  <a:lnSpc>
                    <a:spcPct val="83000"/>
                  </a:lnSpc>
                  <a:spcBef>
                    <a:spcPts val="14"/>
                  </a:spcBef>
                  <a:spcAft>
                    <a:spcPts val="14"/>
                  </a:spcAft>
                </a:pPr>
                <a:endParaRPr lang="pl-PL" sz="1430" b="0" strike="noStrike" spc="-1">
                  <a:solidFill>
                    <a:schemeClr val="lt1"/>
                  </a:solidFill>
                  <a:latin typeface="Calibri"/>
                  <a:ea typeface="DejaVu Sans"/>
                </a:endParaRPr>
              </a:p>
            </p:txBody>
          </p:sp>
          <p:sp>
            <p:nvSpPr>
              <p:cNvPr id="1509" name="Prostokąt 24"/>
              <p:cNvSpPr/>
              <p:nvPr/>
            </p:nvSpPr>
            <p:spPr>
              <a:xfrm>
                <a:off x="10145880" y="2687400"/>
                <a:ext cx="105120" cy="105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 defTabSz="914400">
                  <a:lnSpc>
                    <a:spcPct val="83000"/>
                  </a:lnSpc>
                  <a:spcBef>
                    <a:spcPts val="14"/>
                  </a:spcBef>
                  <a:spcAft>
                    <a:spcPts val="14"/>
                  </a:spcAft>
                </a:pPr>
                <a:endParaRPr lang="pl-PL" sz="1430" b="0" strike="noStrike" spc="-1">
                  <a:solidFill>
                    <a:schemeClr val="lt1"/>
                  </a:solidFill>
                  <a:latin typeface="Calibri"/>
                  <a:ea typeface="DejaVu Sans"/>
                </a:endParaRPr>
              </a:p>
            </p:txBody>
          </p:sp>
          <p:sp>
            <p:nvSpPr>
              <p:cNvPr id="1510" name="Prostokąt 25"/>
              <p:cNvSpPr/>
              <p:nvPr/>
            </p:nvSpPr>
            <p:spPr>
              <a:xfrm>
                <a:off x="10032840" y="3470040"/>
                <a:ext cx="143280" cy="1306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 defTabSz="914400">
                  <a:lnSpc>
                    <a:spcPct val="83000"/>
                  </a:lnSpc>
                  <a:spcBef>
                    <a:spcPts val="14"/>
                  </a:spcBef>
                  <a:spcAft>
                    <a:spcPts val="14"/>
                  </a:spcAft>
                </a:pPr>
                <a:endParaRPr lang="pl-PL" sz="1430" b="0" strike="noStrike" spc="-1">
                  <a:solidFill>
                    <a:schemeClr val="lt1"/>
                  </a:solidFill>
                  <a:latin typeface="Calibri"/>
                  <a:ea typeface="DejaVu Sans"/>
                </a:endParaRPr>
              </a:p>
            </p:txBody>
          </p:sp>
          <p:sp>
            <p:nvSpPr>
              <p:cNvPr id="1511" name="Prostokąt 26"/>
              <p:cNvSpPr/>
              <p:nvPr/>
            </p:nvSpPr>
            <p:spPr>
              <a:xfrm>
                <a:off x="10077480" y="3936960"/>
                <a:ext cx="143280" cy="1306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90000" tIns="45000" rIns="90000" bIns="45000" anchor="ctr">
                <a:noAutofit/>
              </a:bodyPr>
              <a:lstStyle/>
              <a:p>
                <a:pPr algn="ctr" defTabSz="914400">
                  <a:lnSpc>
                    <a:spcPct val="83000"/>
                  </a:lnSpc>
                  <a:spcBef>
                    <a:spcPts val="14"/>
                  </a:spcBef>
                  <a:spcAft>
                    <a:spcPts val="14"/>
                  </a:spcAft>
                </a:pPr>
                <a:endParaRPr lang="pl-PL" sz="1430" b="0" strike="noStrike" spc="-1">
                  <a:solidFill>
                    <a:schemeClr val="lt1"/>
                  </a:solidFill>
                  <a:latin typeface="Calibri"/>
                  <a:ea typeface="DejaVu Sans"/>
                </a:endParaRPr>
              </a:p>
            </p:txBody>
          </p:sp>
        </p:grpSp>
      </p:grpSp>
      <p:sp>
        <p:nvSpPr>
          <p:cNvPr id="1512" name="pole tekstowe 2"/>
          <p:cNvSpPr/>
          <p:nvPr/>
        </p:nvSpPr>
        <p:spPr>
          <a:xfrm>
            <a:off x="171360" y="115920"/>
            <a:ext cx="4112280" cy="624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100" b="1" strike="noStrike" spc="-1">
                <a:solidFill>
                  <a:schemeClr val="lt1"/>
                </a:solidFill>
                <a:latin typeface="Cambria"/>
                <a:ea typeface="DejaVu Sans"/>
              </a:rPr>
              <a:t>Fizyka materii skondensowanej </a:t>
            </a:r>
            <a:endParaRPr lang="pl-PL" sz="21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100" b="1" strike="noStrike" spc="-1">
                <a:solidFill>
                  <a:schemeClr val="lt1"/>
                </a:solidFill>
                <a:latin typeface="Cambria"/>
                <a:ea typeface="DejaVu Sans"/>
              </a:rPr>
              <a:t>NO3</a:t>
            </a:r>
            <a:endParaRPr lang="pl-PL" sz="2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3" name="Prostokąt 5"/>
          <p:cNvSpPr/>
          <p:nvPr/>
        </p:nvSpPr>
        <p:spPr>
          <a:xfrm>
            <a:off x="4921920" y="276480"/>
            <a:ext cx="2922120" cy="342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chemeClr val="dk1"/>
                </a:solidFill>
                <a:latin typeface="Cambria"/>
                <a:ea typeface="DejaVu Sans"/>
              </a:rPr>
              <a:t>Główne kierunki badań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296"/>
          </p:nvPr>
        </p:nvSpPr>
        <p:spPr/>
        <p:txBody>
          <a:bodyPr/>
          <a:lstStyle/>
          <a:p>
            <a:fld id="{5652D30C-C004-42B7-B32B-672C5CA68DC7}" type="slidenum"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CustomShape 1"/>
          <p:cNvSpPr/>
          <p:nvPr/>
        </p:nvSpPr>
        <p:spPr>
          <a:xfrm>
            <a:off x="119160" y="60480"/>
            <a:ext cx="323424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r>
              <a:rPr lang="en-US" sz="2000" b="1" strike="noStrike" spc="-1">
                <a:solidFill>
                  <a:srgbClr val="FFFFFF"/>
                </a:solidFill>
                <a:latin typeface="Cambria"/>
                <a:ea typeface="Cambria"/>
              </a:rPr>
              <a:t>Fizyka teoretyczna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rgbClr val="FFFFFF"/>
                </a:solidFill>
                <a:latin typeface="Cambria"/>
                <a:ea typeface="Cambria"/>
              </a:rPr>
              <a:t>NO4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6" name="CustomShape 2"/>
          <p:cNvSpPr/>
          <p:nvPr/>
        </p:nvSpPr>
        <p:spPr>
          <a:xfrm>
            <a:off x="1197000" y="1338120"/>
            <a:ext cx="6429960" cy="384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pl-PL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1547" name="CustomShape 4"/>
          <p:cNvSpPr/>
          <p:nvPr/>
        </p:nvSpPr>
        <p:spPr>
          <a:xfrm>
            <a:off x="2627280" y="1279440"/>
            <a:ext cx="6834600" cy="129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85840" indent="-284040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F</a:t>
            </a:r>
            <a:r>
              <a:rPr lang="en-US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enomenologia i rachunki chromodynamiki kwantowej w powiązaniu </a:t>
            </a: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               </a:t>
            </a:r>
            <a:r>
              <a:rPr lang="en-US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z wynikami eksperym</a:t>
            </a: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entalnymi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4040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2F5597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2F5597"/>
                </a:solidFill>
                <a:latin typeface="Cambria"/>
                <a:ea typeface="DejaVu Sans"/>
              </a:rPr>
              <a:t>M</a:t>
            </a:r>
            <a:r>
              <a:rPr lang="en-US" sz="1600" b="0" strike="noStrike" spc="-1">
                <a:solidFill>
                  <a:srgbClr val="2F5597"/>
                </a:solidFill>
                <a:latin typeface="Cambria"/>
                <a:ea typeface="DejaVu Sans"/>
              </a:rPr>
              <a:t>odele efektywne oddziaływań silnych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4040" algn="just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F</a:t>
            </a:r>
            <a:r>
              <a:rPr lang="en-US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izyka relatywistycznych zderzeń ciężkich jonów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4040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2F5597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2F5597"/>
                </a:solidFill>
                <a:latin typeface="Cambria"/>
                <a:ea typeface="DejaVu Sans"/>
              </a:rPr>
              <a:t>P</a:t>
            </a:r>
            <a:r>
              <a:rPr lang="en-US" sz="1600" b="0" strike="noStrike" spc="-1">
                <a:solidFill>
                  <a:srgbClr val="2F5597"/>
                </a:solidFill>
                <a:latin typeface="Cambria"/>
                <a:ea typeface="DejaVu Sans"/>
              </a:rPr>
              <a:t>rodukcja, dynamika i spektroskopia mezonów                  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8" name="CustomShape 5"/>
          <p:cNvSpPr/>
          <p:nvPr/>
        </p:nvSpPr>
        <p:spPr>
          <a:xfrm>
            <a:off x="2627280" y="2743200"/>
            <a:ext cx="6834600" cy="141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85840" indent="-284040" algn="just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P</a:t>
            </a:r>
            <a:r>
              <a:rPr lang="en-US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recyzyjne obliczenia teoretyczne, numeryczne  i symulacje Monte Carlo prowadzone w ramach kwantowej teorii oddziaływań fundamentalnych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4040" algn="just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Badanie</a:t>
            </a:r>
            <a:r>
              <a:rPr lang="en-US" sz="1600" b="0" strike="noStrike" spc="-1">
                <a:solidFill>
                  <a:schemeClr val="dk1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struktury hadronów przy użyciu informacji kwantowej  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9" name="CustomShape 6"/>
          <p:cNvSpPr/>
          <p:nvPr/>
        </p:nvSpPr>
        <p:spPr>
          <a:xfrm>
            <a:off x="2627280" y="3862440"/>
            <a:ext cx="6834600" cy="940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85840" indent="-284040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2F5597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2F5597"/>
                </a:solidFill>
                <a:latin typeface="Cambria"/>
                <a:ea typeface="DejaVu Sans"/>
              </a:rPr>
              <a:t>F</a:t>
            </a:r>
            <a:r>
              <a:rPr lang="en-US" sz="1600" b="0" strike="noStrike" spc="-1">
                <a:solidFill>
                  <a:srgbClr val="2F5597"/>
                </a:solidFill>
                <a:latin typeface="Cambria"/>
                <a:ea typeface="DejaVu Sans"/>
              </a:rPr>
              <a:t>enomenologiczny opis procesów relaksacji  nie-Debyeowskiej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4040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P</a:t>
            </a:r>
            <a:r>
              <a:rPr lang="en-US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race badawcze dotyczące podstaw mechaniki kwantowej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0" name="CustomShape 7"/>
          <p:cNvSpPr/>
          <p:nvPr/>
        </p:nvSpPr>
        <p:spPr>
          <a:xfrm>
            <a:off x="2687760" y="4645080"/>
            <a:ext cx="6833160" cy="115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85840" indent="-284040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2F5597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2F5597"/>
                </a:solidFill>
                <a:latin typeface="Cambria"/>
                <a:ea typeface="DejaVu Sans"/>
              </a:rPr>
              <a:t>M</a:t>
            </a:r>
            <a:r>
              <a:rPr lang="en-US" sz="1600" b="0" strike="noStrike" spc="-1">
                <a:solidFill>
                  <a:srgbClr val="2F5597"/>
                </a:solidFill>
                <a:latin typeface="Cambria"/>
                <a:ea typeface="DejaVu Sans"/>
              </a:rPr>
              <a:t>etodologia sieci złożonych i multifraktali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4040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R</a:t>
            </a:r>
            <a:r>
              <a:rPr lang="en-US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ynki finansowe i układy społeczne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4040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2F5597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2F5597"/>
                </a:solidFill>
                <a:latin typeface="Cambria"/>
                <a:ea typeface="DejaVu Sans"/>
              </a:rPr>
              <a:t>Z</a:t>
            </a:r>
            <a:r>
              <a:rPr lang="en-US" sz="1600" b="0" strike="noStrike" spc="-1">
                <a:solidFill>
                  <a:srgbClr val="2F5597"/>
                </a:solidFill>
                <a:latin typeface="Cambria"/>
                <a:ea typeface="DejaVu Sans"/>
              </a:rPr>
              <a:t>agadnienia lingwistyki ilościowej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4040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M</a:t>
            </a:r>
            <a:r>
              <a:rPr lang="en-US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odelowanie mózgu oraz propagacji pandemii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4040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B</a:t>
            </a:r>
            <a:r>
              <a:rPr lang="en-US" sz="1600" b="0" strike="noStrike" spc="-1">
                <a:solidFill>
                  <a:srgbClr val="000000"/>
                </a:solidFill>
                <a:latin typeface="Cambria"/>
                <a:ea typeface="DejaVu Sans"/>
              </a:rPr>
              <a:t>adanie nielokalnych korelacji kwantowych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1" name="CustomShape 9"/>
          <p:cNvSpPr/>
          <p:nvPr/>
        </p:nvSpPr>
        <p:spPr>
          <a:xfrm>
            <a:off x="171360" y="1522440"/>
            <a:ext cx="2313360" cy="638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r>
              <a:rPr lang="en-US" sz="1800" b="1" strike="noStrike" spc="-1">
                <a:solidFill>
                  <a:srgbClr val="000000"/>
                </a:solidFill>
                <a:latin typeface="Cambria"/>
                <a:ea typeface="DejaVu Sans"/>
              </a:rPr>
              <a:t>Badanie struktury materii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2" name="CustomShape 10"/>
          <p:cNvSpPr/>
          <p:nvPr/>
        </p:nvSpPr>
        <p:spPr>
          <a:xfrm>
            <a:off x="177840" y="2843280"/>
            <a:ext cx="2313360" cy="638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r>
              <a:rPr lang="en-US" sz="1800" b="1" strike="noStrike" spc="-1">
                <a:solidFill>
                  <a:srgbClr val="000000"/>
                </a:solidFill>
                <a:latin typeface="Cambria"/>
                <a:ea typeface="DejaVu Sans"/>
              </a:rPr>
              <a:t>Teoria cząstek elementarnych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3" name="CustomShape 11"/>
          <p:cNvSpPr/>
          <p:nvPr/>
        </p:nvSpPr>
        <p:spPr>
          <a:xfrm>
            <a:off x="169920" y="3862440"/>
            <a:ext cx="2313360" cy="637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r>
              <a:rPr lang="en-US" sz="1800" b="1" strike="noStrike" spc="-1">
                <a:solidFill>
                  <a:srgbClr val="000000"/>
                </a:solidFill>
                <a:latin typeface="Cambria"/>
                <a:ea typeface="DejaVu Sans"/>
              </a:rPr>
              <a:t>Matematyczne metody fizyki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4" name="CustomShape 12"/>
          <p:cNvSpPr/>
          <p:nvPr/>
        </p:nvSpPr>
        <p:spPr>
          <a:xfrm>
            <a:off x="169920" y="4970520"/>
            <a:ext cx="2313360" cy="638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r>
              <a:rPr lang="en-US" sz="1800" b="1" strike="noStrike" spc="-1">
                <a:solidFill>
                  <a:srgbClr val="000000"/>
                </a:solidFill>
                <a:latin typeface="Cambria"/>
                <a:ea typeface="DejaVu Sans"/>
              </a:rPr>
              <a:t>Badanie układów złożonych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55" name="image29.jpg"/>
          <p:cNvPicPr/>
          <p:nvPr/>
        </p:nvPicPr>
        <p:blipFill>
          <a:blip r:embed="rId3"/>
          <a:stretch/>
        </p:blipFill>
        <p:spPr>
          <a:xfrm>
            <a:off x="9866160" y="3556080"/>
            <a:ext cx="2073960" cy="1038600"/>
          </a:xfrm>
          <a:prstGeom prst="rect">
            <a:avLst/>
          </a:prstGeom>
          <a:noFill/>
          <a:ln w="1260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556" name="Obraz 3"/>
          <p:cNvPicPr/>
          <p:nvPr/>
        </p:nvPicPr>
        <p:blipFill>
          <a:blip r:embed="rId4"/>
          <a:stretch/>
        </p:blipFill>
        <p:spPr>
          <a:xfrm>
            <a:off x="9837720" y="4898880"/>
            <a:ext cx="2242080" cy="1691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57" name="Picture 66"/>
          <p:cNvPicPr/>
          <p:nvPr/>
        </p:nvPicPr>
        <p:blipFill>
          <a:blip r:embed="rId5"/>
          <a:stretch/>
        </p:blipFill>
        <p:spPr>
          <a:xfrm>
            <a:off x="9837720" y="2122560"/>
            <a:ext cx="2102400" cy="1240200"/>
          </a:xfrm>
          <a:prstGeom prst="rect">
            <a:avLst/>
          </a:prstGeom>
          <a:noFill/>
          <a:ln w="9525">
            <a:solidFill>
              <a:srgbClr val="3465A4"/>
            </a:solidFill>
            <a:miter/>
          </a:ln>
        </p:spPr>
      </p:pic>
      <p:pic>
        <p:nvPicPr>
          <p:cNvPr id="1558" name="Picture 2"/>
          <p:cNvPicPr/>
          <p:nvPr/>
        </p:nvPicPr>
        <p:blipFill>
          <a:blip r:embed="rId6"/>
          <a:stretch/>
        </p:blipFill>
        <p:spPr>
          <a:xfrm>
            <a:off x="9696600" y="415800"/>
            <a:ext cx="2243520" cy="1513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59" name="Prostokąt 1"/>
          <p:cNvSpPr/>
          <p:nvPr/>
        </p:nvSpPr>
        <p:spPr>
          <a:xfrm>
            <a:off x="4643280" y="610200"/>
            <a:ext cx="2922120" cy="342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chemeClr val="dk1"/>
                </a:solidFill>
                <a:latin typeface="Cambria"/>
                <a:ea typeface="DejaVu Sans"/>
              </a:rPr>
              <a:t>Główne kierunki badań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296"/>
          </p:nvPr>
        </p:nvSpPr>
        <p:spPr/>
        <p:txBody>
          <a:bodyPr/>
          <a:lstStyle/>
          <a:p>
            <a:fld id="{2F9D08EC-3D24-4EB3-BD83-AB1067D0FB1D}" type="slidenum"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pole tekstowe 2"/>
          <p:cNvSpPr/>
          <p:nvPr/>
        </p:nvSpPr>
        <p:spPr>
          <a:xfrm>
            <a:off x="118800" y="149400"/>
            <a:ext cx="3420360" cy="59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chemeClr val="lt1"/>
                </a:solidFill>
                <a:latin typeface="Cambria"/>
                <a:ea typeface="DejaVu Sans"/>
              </a:rPr>
              <a:t>Badania interdyscyplinarne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chemeClr val="lt1"/>
                </a:solidFill>
                <a:latin typeface="Cambria"/>
                <a:ea typeface="DejaVu Sans"/>
              </a:rPr>
              <a:t>NO5 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1" name="Prostokąt 3"/>
          <p:cNvSpPr/>
          <p:nvPr/>
        </p:nvSpPr>
        <p:spPr>
          <a:xfrm>
            <a:off x="4320720" y="553680"/>
            <a:ext cx="2922120" cy="342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chemeClr val="dk1"/>
                </a:solidFill>
                <a:latin typeface="Cambria"/>
                <a:ea typeface="DejaVu Sans"/>
              </a:rPr>
              <a:t>Główne kierunki badań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2" name="Text Box 6"/>
          <p:cNvSpPr/>
          <p:nvPr/>
        </p:nvSpPr>
        <p:spPr>
          <a:xfrm>
            <a:off x="3570480" y="2703960"/>
            <a:ext cx="642996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601"/>
              </a:spcBef>
            </a:pPr>
            <a:endParaRPr lang="pl-PL" sz="1800" b="0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sp>
        <p:nvSpPr>
          <p:cNvPr id="1603" name="Prostokąt 23"/>
          <p:cNvSpPr/>
          <p:nvPr/>
        </p:nvSpPr>
        <p:spPr>
          <a:xfrm>
            <a:off x="641160" y="5119920"/>
            <a:ext cx="2170080" cy="17355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pl-PL" sz="1800" b="0" strike="noStrike" spc="-1">
                <a:solidFill>
                  <a:schemeClr val="dk1"/>
                </a:solidFill>
                <a:latin typeface="Cambria"/>
                <a:ea typeface="DejaVu Sans"/>
              </a:rPr>
              <a:t>Obrazowanie                         i spektroskopia magnetycznego rezonansu jądrowego (NMR)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4" name="Prostokąt 24"/>
          <p:cNvSpPr/>
          <p:nvPr/>
        </p:nvSpPr>
        <p:spPr>
          <a:xfrm>
            <a:off x="3048840" y="2503080"/>
            <a:ext cx="481176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Cambria"/>
              </a:rPr>
              <a:t>Badanie zmian układów biologicznych  z użyciem promieniowania synchrotronowego i  laserów na swobodnych elektronach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7030A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7030A0"/>
                </a:solidFill>
                <a:latin typeface="Cambria"/>
                <a:ea typeface="Cambria"/>
              </a:rPr>
              <a:t>Badania dynamiki elektronów w molekułach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5" name="Prostokąt 25"/>
          <p:cNvSpPr/>
          <p:nvPr/>
        </p:nvSpPr>
        <p:spPr>
          <a:xfrm>
            <a:off x="641160" y="1539360"/>
            <a:ext cx="2167560" cy="6382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pl-PL" sz="1800" b="0" strike="noStrike" spc="-1">
                <a:solidFill>
                  <a:schemeClr val="dk1"/>
                </a:solidFill>
                <a:latin typeface="Cambria"/>
                <a:ea typeface="DejaVu Sans"/>
              </a:rPr>
              <a:t>Badania fizyczne układów złożonych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6" name="Prostokąt 26"/>
          <p:cNvSpPr/>
          <p:nvPr/>
        </p:nvSpPr>
        <p:spPr>
          <a:xfrm>
            <a:off x="3048840" y="1340640"/>
            <a:ext cx="647820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Cambria"/>
              </a:rPr>
              <a:t>Obrazowanie spektroskopowe dla potrzeb radiobiologii, terapii                                                                                 i badań materiałowych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7030A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7030A0"/>
                </a:solidFill>
                <a:latin typeface="Cambria"/>
                <a:ea typeface="Cambria"/>
              </a:rPr>
              <a:t>Badania uszkodzeń radiacyjnych komórek oraz oddziaływania promieniowania jonizującego i wybranych leków na organizmy żywe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7" name="Prostokąt 27"/>
          <p:cNvSpPr/>
          <p:nvPr/>
        </p:nvSpPr>
        <p:spPr>
          <a:xfrm>
            <a:off x="632520" y="2606760"/>
            <a:ext cx="2167560" cy="912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pl-PL" sz="1800" b="0" strike="noStrike" spc="-1">
                <a:solidFill>
                  <a:schemeClr val="dk1"/>
                </a:solidFill>
                <a:latin typeface="Cambria"/>
                <a:ea typeface="DejaVu Sans"/>
              </a:rPr>
              <a:t>Zastosowania spektroskopii rentgenowskiej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8" name="Prostokąt 28"/>
          <p:cNvSpPr/>
          <p:nvPr/>
        </p:nvSpPr>
        <p:spPr>
          <a:xfrm>
            <a:off x="3045600" y="5032800"/>
            <a:ext cx="5525280" cy="155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Cambria"/>
              </a:rPr>
              <a:t>Badania struktury i procesów fizjologicznych tkanek                       i narządów  w stanach normalnych i patologicznych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7030A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7030A0"/>
                </a:solidFill>
                <a:latin typeface="Cambria"/>
                <a:ea typeface="Cambria"/>
              </a:rPr>
              <a:t>Zastosowanie obrazowania i spektroskopii NMR do badań własności nośników leków, nowoczesnych środków kontrastowych i materiałów porowatych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Cambria"/>
              </a:rPr>
              <a:t>Rozwój oprzyrządowania NMR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9" name="Prostokąt 29"/>
          <p:cNvSpPr/>
          <p:nvPr/>
        </p:nvSpPr>
        <p:spPr>
          <a:xfrm>
            <a:off x="626760" y="3895920"/>
            <a:ext cx="2167560" cy="912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pl-PL" sz="1800" b="0" strike="noStrike" spc="-1">
                <a:solidFill>
                  <a:schemeClr val="dk1"/>
                </a:solidFill>
                <a:latin typeface="Cambria"/>
                <a:ea typeface="DejaVu Sans"/>
              </a:rPr>
              <a:t>Badania mikrostruktur biologicznych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0" name="Prostokąt 30"/>
          <p:cNvSpPr/>
          <p:nvPr/>
        </p:nvSpPr>
        <p:spPr>
          <a:xfrm>
            <a:off x="3051720" y="3767760"/>
            <a:ext cx="481176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Cambria"/>
              </a:rPr>
              <a:t>Badania m.in. z wykorzystaniem mikroskopu                   sił atomowych:  własności elastycznych                                        i mechanicznych komórek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7030A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7030A0"/>
                </a:solidFill>
                <a:latin typeface="Cambria"/>
                <a:ea typeface="Cambria"/>
              </a:rPr>
              <a:t>Badania patologicznych zmian tkanek i komórek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11" name="Picture 2"/>
          <p:cNvPicPr/>
          <p:nvPr/>
        </p:nvPicPr>
        <p:blipFill>
          <a:blip r:embed="rId3"/>
          <a:srcRect r="4072" b="5097"/>
          <a:stretch/>
        </p:blipFill>
        <p:spPr>
          <a:xfrm>
            <a:off x="10470600" y="3946320"/>
            <a:ext cx="1071360" cy="81972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grpSp>
        <p:nvGrpSpPr>
          <p:cNvPr id="1612" name="Grupa 32"/>
          <p:cNvGrpSpPr/>
          <p:nvPr/>
        </p:nvGrpSpPr>
        <p:grpSpPr>
          <a:xfrm>
            <a:off x="9256680" y="3878280"/>
            <a:ext cx="1085040" cy="592920"/>
            <a:chOff x="9256680" y="3878280"/>
            <a:chExt cx="1085040" cy="592920"/>
          </a:xfrm>
        </p:grpSpPr>
        <p:pic>
          <p:nvPicPr>
            <p:cNvPr id="1613" name="Picture 3" descr="E:\trzeci\2930_2.png"/>
            <p:cNvPicPr/>
            <p:nvPr/>
          </p:nvPicPr>
          <p:blipFill>
            <a:blip r:embed="rId4"/>
            <a:srcRect l="13778" t="10327" b="6751"/>
            <a:stretch/>
          </p:blipFill>
          <p:spPr>
            <a:xfrm>
              <a:off x="9799560" y="3878280"/>
              <a:ext cx="542160" cy="592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614" name="Picture 9" descr="E:\trzeci\height_3.png"/>
            <p:cNvPicPr/>
            <p:nvPr/>
          </p:nvPicPr>
          <p:blipFill>
            <a:blip r:embed="rId5"/>
            <a:srcRect l="39418" t="8182" r="33201" b="4439"/>
            <a:stretch/>
          </p:blipFill>
          <p:spPr>
            <a:xfrm>
              <a:off x="9256680" y="3885120"/>
              <a:ext cx="547560" cy="58536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1615" name="Picture 2"/>
          <p:cNvPicPr/>
          <p:nvPr/>
        </p:nvPicPr>
        <p:blipFill>
          <a:blip r:embed="rId6"/>
          <a:stretch/>
        </p:blipFill>
        <p:spPr>
          <a:xfrm>
            <a:off x="9624240" y="4883040"/>
            <a:ext cx="1543320" cy="162972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grpSp>
        <p:nvGrpSpPr>
          <p:cNvPr id="1616" name="Grupa 32"/>
          <p:cNvGrpSpPr/>
          <p:nvPr/>
        </p:nvGrpSpPr>
        <p:grpSpPr>
          <a:xfrm>
            <a:off x="9513360" y="1041120"/>
            <a:ext cx="1869480" cy="1757520"/>
            <a:chOff x="9513360" y="1041120"/>
            <a:chExt cx="1869480" cy="1757520"/>
          </a:xfrm>
        </p:grpSpPr>
        <p:pic>
          <p:nvPicPr>
            <p:cNvPr id="1617" name="Picture 21"/>
            <p:cNvPicPr/>
            <p:nvPr/>
          </p:nvPicPr>
          <p:blipFill>
            <a:blip r:embed="rId7"/>
            <a:stretch/>
          </p:blipFill>
          <p:spPr>
            <a:xfrm>
              <a:off x="9601200" y="1186560"/>
              <a:ext cx="1687320" cy="15364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618" name="Prostokąt 6"/>
            <p:cNvSpPr/>
            <p:nvPr/>
          </p:nvSpPr>
          <p:spPr>
            <a:xfrm>
              <a:off x="9671040" y="1041120"/>
              <a:ext cx="318960" cy="227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pl-PL" sz="900" b="0" strike="noStrike" spc="-1">
                  <a:solidFill>
                    <a:srgbClr val="FFFF00"/>
                  </a:solidFill>
                  <a:latin typeface="Times New Roman"/>
                  <a:ea typeface="DejaVu Sans"/>
                </a:rPr>
                <a:t>RS</a:t>
              </a:r>
              <a:endParaRPr lang="pl-PL" sz="9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19" name="Prostokąt 6"/>
            <p:cNvSpPr/>
            <p:nvPr/>
          </p:nvSpPr>
          <p:spPr>
            <a:xfrm>
              <a:off x="10200240" y="1043640"/>
              <a:ext cx="454680" cy="227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pl-PL" sz="900" b="0" strike="noStrike" spc="-1">
                  <a:solidFill>
                    <a:srgbClr val="FFFF00"/>
                  </a:solidFill>
                  <a:latin typeface="Times New Roman"/>
                  <a:ea typeface="DejaVu Sans"/>
                </a:rPr>
                <a:t>FT-IR</a:t>
              </a:r>
              <a:endParaRPr lang="pl-PL" sz="9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20" name="Prostokąt 6"/>
            <p:cNvSpPr/>
            <p:nvPr/>
          </p:nvSpPr>
          <p:spPr>
            <a:xfrm>
              <a:off x="10643400" y="1041120"/>
              <a:ext cx="579600" cy="2271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pl-PL" sz="900" b="0" strike="noStrike" spc="-1">
                  <a:solidFill>
                    <a:srgbClr val="FFFF00"/>
                  </a:solidFill>
                  <a:latin typeface="Times New Roman"/>
                  <a:ea typeface="DejaVu Sans"/>
                </a:rPr>
                <a:t>AFM-IR</a:t>
              </a:r>
              <a:endParaRPr lang="pl-PL" sz="9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21" name="Prostokąt 6"/>
            <p:cNvSpPr/>
            <p:nvPr/>
          </p:nvSpPr>
          <p:spPr>
            <a:xfrm>
              <a:off x="11062080" y="1830600"/>
              <a:ext cx="320760" cy="79056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="vert270" wrap="none" lIns="45000" tIns="90000" rIns="45000" bIns="90000" anchor="t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pl-PL" sz="900" b="0" strike="noStrike" spc="-1">
                  <a:solidFill>
                    <a:srgbClr val="FF0000"/>
                  </a:solidFill>
                  <a:latin typeface="Times New Roman"/>
                  <a:ea typeface="DejaVu Sans"/>
                </a:rPr>
                <a:t>nowotworowe</a:t>
              </a:r>
              <a:endParaRPr lang="pl-PL" sz="9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22" name="Prostokąt 6"/>
            <p:cNvSpPr/>
            <p:nvPr/>
          </p:nvSpPr>
          <p:spPr>
            <a:xfrm>
              <a:off x="11055600" y="1119240"/>
              <a:ext cx="320760" cy="66924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="vert270" wrap="none" lIns="45000" tIns="90000" rIns="45000" bIns="90000" anchor="t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pl-PL" sz="900" b="0" strike="noStrike" spc="-1">
                  <a:solidFill>
                    <a:srgbClr val="0070C0"/>
                  </a:solidFill>
                  <a:latin typeface="Times New Roman"/>
                  <a:ea typeface="DejaVu Sans"/>
                </a:rPr>
                <a:t>prawidłowe</a:t>
              </a:r>
              <a:endParaRPr lang="pl-PL" sz="90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23" name="Prostokąt 6"/>
            <p:cNvSpPr/>
            <p:nvPr/>
          </p:nvSpPr>
          <p:spPr>
            <a:xfrm>
              <a:off x="9519480" y="2055240"/>
              <a:ext cx="303480" cy="74340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="vert270" wrap="none" lIns="45000" tIns="90000" rIns="45000" bIns="90000" anchor="t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pl-PL" sz="790" b="0" strike="noStrike" spc="-1">
                  <a:solidFill>
                    <a:srgbClr val="FF0000"/>
                  </a:solidFill>
                  <a:latin typeface="Times New Roman"/>
                  <a:ea typeface="DejaVu Sans"/>
                </a:rPr>
                <a:t>MDA-MB-231</a:t>
              </a:r>
              <a:endParaRPr lang="pl-PL" sz="79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24" name="Prostokąt 6"/>
            <p:cNvSpPr/>
            <p:nvPr/>
          </p:nvSpPr>
          <p:spPr>
            <a:xfrm>
              <a:off x="9519480" y="1792440"/>
              <a:ext cx="303480" cy="37404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="vert270" wrap="none" lIns="45000" tIns="90000" rIns="45000" bIns="90000" anchor="t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pl-PL" sz="790" b="0" strike="noStrike" spc="-1">
                  <a:solidFill>
                    <a:srgbClr val="FF0000"/>
                  </a:solidFill>
                  <a:latin typeface="Times New Roman"/>
                  <a:ea typeface="DejaVu Sans"/>
                </a:rPr>
                <a:t>MCF7</a:t>
              </a:r>
              <a:endParaRPr lang="pl-PL" sz="79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625" name="Prostokąt 6"/>
            <p:cNvSpPr/>
            <p:nvPr/>
          </p:nvSpPr>
          <p:spPr>
            <a:xfrm>
              <a:off x="9513360" y="1211760"/>
              <a:ext cx="303480" cy="505800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="vert270" wrap="none" lIns="45000" tIns="90000" rIns="45000" bIns="90000" anchor="t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r>
                <a:rPr lang="pl-PL" sz="790" b="0" strike="noStrike" spc="-1">
                  <a:solidFill>
                    <a:srgbClr val="0070C0"/>
                  </a:solidFill>
                  <a:latin typeface="Times New Roman"/>
                  <a:ea typeface="DejaVu Sans"/>
                </a:rPr>
                <a:t>MCF10A</a:t>
              </a:r>
              <a:endParaRPr lang="pl-PL" sz="79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</p:grpSp>
      <p:pic>
        <p:nvPicPr>
          <p:cNvPr id="1626" name="Picture 6"/>
          <p:cNvPicPr/>
          <p:nvPr/>
        </p:nvPicPr>
        <p:blipFill>
          <a:blip r:embed="rId8"/>
          <a:stretch/>
        </p:blipFill>
        <p:spPr>
          <a:xfrm>
            <a:off x="9845280" y="2769120"/>
            <a:ext cx="1249560" cy="105876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sp>
        <p:nvSpPr>
          <p:cNvPr id="2" name="PlaceHolder 1"/>
          <p:cNvSpPr>
            <a:spLocks noGrp="1"/>
          </p:cNvSpPr>
          <p:nvPr>
            <p:ph type="sldNum" idx="296"/>
          </p:nvPr>
        </p:nvSpPr>
        <p:spPr/>
        <p:txBody>
          <a:bodyPr/>
          <a:lstStyle/>
          <a:p>
            <a:fld id="{84F809D6-9334-4507-9CD2-6E6BCAD166D2}" type="slidenum"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pole tekstowe 2"/>
          <p:cNvSpPr/>
          <p:nvPr/>
        </p:nvSpPr>
        <p:spPr>
          <a:xfrm>
            <a:off x="11520" y="65160"/>
            <a:ext cx="2530440" cy="59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chemeClr val="lt1"/>
                </a:solidFill>
                <a:latin typeface="Cambria"/>
                <a:ea typeface="DejaVu Sans"/>
              </a:rPr>
              <a:t>Zastosowania fizyki 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chemeClr val="lt1"/>
                </a:solidFill>
                <a:latin typeface="Cambria"/>
                <a:ea typeface="DejaVu Sans"/>
              </a:rPr>
              <a:t>NO6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5" name="Text Box 6"/>
          <p:cNvSpPr/>
          <p:nvPr/>
        </p:nvSpPr>
        <p:spPr>
          <a:xfrm>
            <a:off x="1343160" y="1927440"/>
            <a:ext cx="6429960" cy="32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601"/>
              </a:spcBef>
              <a:spcAft>
                <a:spcPts val="14"/>
              </a:spcAft>
            </a:pPr>
            <a:endParaRPr lang="pl-PL" sz="1800" b="0" strike="noStrike" spc="-1">
              <a:solidFill>
                <a:schemeClr val="dk1"/>
              </a:solidFill>
              <a:latin typeface="Calibri"/>
              <a:ea typeface="DejaVu Sans"/>
            </a:endParaRPr>
          </a:p>
        </p:txBody>
      </p:sp>
      <p:sp>
        <p:nvSpPr>
          <p:cNvPr id="1666" name="Prostokąt 4"/>
          <p:cNvSpPr/>
          <p:nvPr/>
        </p:nvSpPr>
        <p:spPr>
          <a:xfrm>
            <a:off x="3067200" y="2572200"/>
            <a:ext cx="6915600" cy="89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algn="just" defTabSz="914400">
              <a:lnSpc>
                <a:spcPct val="83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7030A0"/>
                </a:solidFill>
                <a:latin typeface="Cambria"/>
                <a:ea typeface="DejaVu Sans"/>
              </a:rPr>
              <a:t>Rozwój metod monitorowania i dozymetrii wiązek dla radioterapii protonowej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algn="just" defTabSz="914400">
              <a:lnSpc>
                <a:spcPct val="83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DejaVu Sans"/>
              </a:rPr>
              <a:t>Napromienienia wiązkami protonowymi: materiału biologicznego, układów elektronicznych oraz próbek materiałowych 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7" name="Prostokąt 5"/>
          <p:cNvSpPr/>
          <p:nvPr/>
        </p:nvSpPr>
        <p:spPr>
          <a:xfrm>
            <a:off x="151560" y="1224720"/>
            <a:ext cx="2833200" cy="820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DejaVu Sans"/>
              </a:rPr>
              <a:t>Synteza termojądrowa,  oddziaływanie neutronów </a:t>
            </a:r>
            <a:br>
              <a:rPr sz="1600"/>
            </a:b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DejaVu Sans"/>
              </a:rPr>
              <a:t>z materią, diagnostyka plazmy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8" name="Prostokąt 6"/>
          <p:cNvSpPr/>
          <p:nvPr/>
        </p:nvSpPr>
        <p:spPr>
          <a:xfrm>
            <a:off x="3059280" y="1176480"/>
            <a:ext cx="6923520" cy="110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algn="just" defTabSz="914400">
              <a:lnSpc>
                <a:spcPct val="83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DejaVu Sans"/>
              </a:rPr>
              <a:t>Diagnostyka plazmy w dużych urządzeniach syntezy termojądrowej – tokamaki ITER, COMPASS-U, WEST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algn="just" defTabSz="914400">
              <a:lnSpc>
                <a:spcPct val="83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7030A0"/>
                </a:solidFill>
                <a:latin typeface="Cambria"/>
                <a:ea typeface="DejaVu Sans"/>
              </a:rPr>
              <a:t>Modelowanie plazmy wysokotemperaturowej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algn="just" defTabSz="914400">
              <a:lnSpc>
                <a:spcPct val="83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DejaVu Sans"/>
              </a:rPr>
              <a:t>Laboratorium neutronowe IFMIF-DONES, projekt modułu STUMM, modelowanie Monte Carlo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9" name="Prostokąt 7"/>
          <p:cNvSpPr/>
          <p:nvPr/>
        </p:nvSpPr>
        <p:spPr>
          <a:xfrm>
            <a:off x="166680" y="2615040"/>
            <a:ext cx="2818080" cy="820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DejaVu Sans"/>
              </a:rPr>
              <a:t>Wykorzystanie wiązek hadronowych w radioterapii </a:t>
            </a:r>
            <a:br>
              <a:rPr sz="1600"/>
            </a:b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DejaVu Sans"/>
              </a:rPr>
              <a:t>i badaniach radiacyjnych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70" name="Prostokąt 8"/>
          <p:cNvSpPr/>
          <p:nvPr/>
        </p:nvSpPr>
        <p:spPr>
          <a:xfrm>
            <a:off x="145800" y="5069160"/>
            <a:ext cx="2818080" cy="820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DejaVu Sans"/>
              </a:rPr>
              <a:t>Promieniowanie </a:t>
            </a:r>
            <a:br>
              <a:rPr sz="1600"/>
            </a:b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DejaVu Sans"/>
              </a:rPr>
              <a:t>w środowisku, badania dla energetyki  jądrowej i klimatu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71" name="Prostokąt 9"/>
          <p:cNvSpPr/>
          <p:nvPr/>
        </p:nvSpPr>
        <p:spPr>
          <a:xfrm>
            <a:off x="3063960" y="5046840"/>
            <a:ext cx="6918840" cy="1103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algn="just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DejaVu Sans"/>
              </a:rPr>
              <a:t>Spektrometrie mas i α, β, </a:t>
            </a:r>
            <a:r>
              <a:rPr lang="pl-PL" sz="1600" b="0" strike="noStrike" spc="-1">
                <a:solidFill>
                  <a:schemeClr val="dk1"/>
                </a:solidFill>
                <a:latin typeface="Symbol"/>
                <a:ea typeface="DejaVu Sans"/>
              </a:rPr>
              <a:t>g</a:t>
            </a: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DejaVu Sans"/>
              </a:rPr>
              <a:t> wysokiej czułości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algn="just" defTabSz="914400">
              <a:lnSpc>
                <a:spcPct val="83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7030A0"/>
                </a:solidFill>
                <a:latin typeface="Cambria"/>
                <a:ea typeface="DejaVu Sans"/>
              </a:rPr>
              <a:t>Monitoring i badanie skażeń promieniotwórczych środowiska, ocena narażenia na promieniowanie populacji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algn="just" defTabSz="914400">
              <a:lnSpc>
                <a:spcPct val="83000"/>
              </a:lnSpc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DejaVu Sans"/>
              </a:rPr>
              <a:t>Badanie zmian klimatu przez określenie transportu radionuklidów w środowisku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72" name="Prostokąt 10"/>
          <p:cNvSpPr/>
          <p:nvPr/>
        </p:nvSpPr>
        <p:spPr>
          <a:xfrm>
            <a:off x="166680" y="3853080"/>
            <a:ext cx="2818080" cy="5770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DejaVu Sans"/>
              </a:rPr>
              <a:t>Dozymetria luminescencyjna, na ziemi i w kosmosie 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73" name="Prostokąt 11"/>
          <p:cNvSpPr/>
          <p:nvPr/>
        </p:nvSpPr>
        <p:spPr>
          <a:xfrm>
            <a:off x="3067200" y="3799080"/>
            <a:ext cx="6915600" cy="90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algn="just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DejaVu Sans"/>
              </a:rPr>
              <a:t>Badanie zjawiska luminescencji, opracowanie nowych materiałów, detektorów i technik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algn="just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600" b="0" strike="noStrike" spc="-1">
                <a:solidFill>
                  <a:srgbClr val="7030A0"/>
                </a:solidFill>
                <a:latin typeface="Cambria"/>
                <a:ea typeface="DejaVu Sans"/>
              </a:rPr>
              <a:t>Wykorzystanie detektorów luminescencyjnych w pomiarach dozymetrycznych m.in. na orbicie Ziemi i w misjach międzyplanetarnych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674" name="Obraz 13"/>
          <p:cNvPicPr/>
          <p:nvPr/>
        </p:nvPicPr>
        <p:blipFill>
          <a:blip r:embed="rId3"/>
          <a:stretch/>
        </p:blipFill>
        <p:spPr>
          <a:xfrm>
            <a:off x="10199520" y="444600"/>
            <a:ext cx="1854720" cy="1251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75" name="Picture 2" descr="Columbus"/>
          <p:cNvPicPr/>
          <p:nvPr/>
        </p:nvPicPr>
        <p:blipFill>
          <a:blip r:embed="rId4"/>
          <a:stretch/>
        </p:blipFill>
        <p:spPr>
          <a:xfrm>
            <a:off x="10191600" y="3760920"/>
            <a:ext cx="1799280" cy="124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76" name="Obraz 15"/>
          <p:cNvPicPr/>
          <p:nvPr/>
        </p:nvPicPr>
        <p:blipFill>
          <a:blip r:embed="rId5"/>
          <a:stretch/>
        </p:blipFill>
        <p:spPr>
          <a:xfrm>
            <a:off x="10180800" y="5421600"/>
            <a:ext cx="1873800" cy="1246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77" name="Obraz 16"/>
          <p:cNvPicPr/>
          <p:nvPr/>
        </p:nvPicPr>
        <p:blipFill>
          <a:blip r:embed="rId6"/>
          <a:stretch/>
        </p:blipFill>
        <p:spPr>
          <a:xfrm>
            <a:off x="10180800" y="2516400"/>
            <a:ext cx="1873800" cy="1094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78" name="Prostokąt 1"/>
          <p:cNvSpPr/>
          <p:nvPr/>
        </p:nvSpPr>
        <p:spPr>
          <a:xfrm>
            <a:off x="5591880" y="444600"/>
            <a:ext cx="2922120" cy="342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AE2C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chemeClr val="dk1"/>
                </a:solidFill>
                <a:latin typeface="Cambria"/>
                <a:ea typeface="DejaVu Sans"/>
              </a:rPr>
              <a:t>Główne kierunki badań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296"/>
          </p:nvPr>
        </p:nvSpPr>
        <p:spPr/>
        <p:txBody>
          <a:bodyPr/>
          <a:lstStyle/>
          <a:p>
            <a:fld id="{F7335FE3-8896-4813-9D33-E2EECCE9B85A}" type="slidenum"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0" name="pole tekstowe 1"/>
          <p:cNvSpPr/>
          <p:nvPr/>
        </p:nvSpPr>
        <p:spPr>
          <a:xfrm>
            <a:off x="20160" y="93600"/>
            <a:ext cx="4191480" cy="59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chemeClr val="lt1"/>
                </a:solidFill>
                <a:latin typeface="Cambria"/>
                <a:ea typeface="DejaVu Sans"/>
              </a:rPr>
              <a:t>Centrum Cyklotronowe Bronowice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chemeClr val="lt1"/>
                </a:solidFill>
                <a:latin typeface="Cambria"/>
                <a:ea typeface="DejaVu Sans"/>
              </a:rPr>
              <a:t>CCB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961" name="Obraz 1"/>
          <p:cNvPicPr/>
          <p:nvPr/>
        </p:nvPicPr>
        <p:blipFill>
          <a:blip r:embed="rId3"/>
          <a:stretch/>
        </p:blipFill>
        <p:spPr>
          <a:xfrm>
            <a:off x="5664240" y="1197000"/>
            <a:ext cx="4651920" cy="285156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7962" name="Obraz 4"/>
          <p:cNvPicPr/>
          <p:nvPr/>
        </p:nvPicPr>
        <p:blipFill>
          <a:blip r:embed="rId4"/>
          <a:stretch/>
        </p:blipFill>
        <p:spPr>
          <a:xfrm>
            <a:off x="1967040" y="1468440"/>
            <a:ext cx="2738880" cy="154044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7963" name="Obraz 1"/>
          <p:cNvPicPr/>
          <p:nvPr/>
        </p:nvPicPr>
        <p:blipFill>
          <a:blip r:embed="rId5"/>
          <a:stretch/>
        </p:blipFill>
        <p:spPr>
          <a:xfrm>
            <a:off x="8255160" y="4154400"/>
            <a:ext cx="2924640" cy="195156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7964" name="Obraz 4"/>
          <p:cNvPicPr/>
          <p:nvPr/>
        </p:nvPicPr>
        <p:blipFill>
          <a:blip r:embed="rId6"/>
          <a:stretch/>
        </p:blipFill>
        <p:spPr>
          <a:xfrm>
            <a:off x="2013120" y="3198960"/>
            <a:ext cx="2653200" cy="176436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7965" name="Obraz 7"/>
          <p:cNvPicPr/>
          <p:nvPr/>
        </p:nvPicPr>
        <p:blipFill>
          <a:blip r:embed="rId7"/>
          <a:srcRect b="10014"/>
          <a:stretch/>
        </p:blipFill>
        <p:spPr>
          <a:xfrm>
            <a:off x="5145120" y="4168800"/>
            <a:ext cx="2808720" cy="189432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</p:pic>
      <p:cxnSp>
        <p:nvCxnSpPr>
          <p:cNvPr id="7966" name="Łącznik prosty ze strzałką 2"/>
          <p:cNvCxnSpPr/>
          <p:nvPr/>
        </p:nvCxnSpPr>
        <p:spPr>
          <a:xfrm flipV="1">
            <a:off x="4765320" y="1501560"/>
            <a:ext cx="1442880" cy="277200"/>
          </a:xfrm>
          <a:prstGeom prst="straightConnector1">
            <a:avLst/>
          </a:prstGeom>
          <a:ln w="38100">
            <a:solidFill>
              <a:srgbClr val="FF0000"/>
            </a:solidFill>
            <a:round/>
            <a:tailEnd type="triangle" w="med" len="med"/>
          </a:ln>
        </p:spPr>
      </p:cxnSp>
      <p:cxnSp>
        <p:nvCxnSpPr>
          <p:cNvPr id="7967" name="Łącznik prosty ze strzałką 15"/>
          <p:cNvCxnSpPr/>
          <p:nvPr/>
        </p:nvCxnSpPr>
        <p:spPr>
          <a:xfrm flipV="1">
            <a:off x="4765320" y="2093760"/>
            <a:ext cx="2355480" cy="1424880"/>
          </a:xfrm>
          <a:prstGeom prst="straightConnector1">
            <a:avLst/>
          </a:prstGeom>
          <a:ln w="38100">
            <a:solidFill>
              <a:srgbClr val="FF0000"/>
            </a:solidFill>
            <a:round/>
            <a:tailEnd type="triangle" w="med" len="med"/>
          </a:ln>
        </p:spPr>
      </p:cxnSp>
      <p:cxnSp>
        <p:nvCxnSpPr>
          <p:cNvPr id="7968" name="Łącznik prosty ze strzałką 18"/>
          <p:cNvCxnSpPr/>
          <p:nvPr/>
        </p:nvCxnSpPr>
        <p:spPr>
          <a:xfrm flipV="1">
            <a:off x="7186320" y="2435040"/>
            <a:ext cx="612360" cy="1658520"/>
          </a:xfrm>
          <a:prstGeom prst="straightConnector1">
            <a:avLst/>
          </a:prstGeom>
          <a:ln w="38100">
            <a:solidFill>
              <a:srgbClr val="FF0000"/>
            </a:solidFill>
            <a:round/>
            <a:tailEnd type="triangle" w="med" len="med"/>
          </a:ln>
        </p:spPr>
      </p:cxnSp>
      <p:cxnSp>
        <p:nvCxnSpPr>
          <p:cNvPr id="7969" name="Łącznik prosty ze strzałką 20"/>
          <p:cNvCxnSpPr/>
          <p:nvPr/>
        </p:nvCxnSpPr>
        <p:spPr>
          <a:xfrm flipV="1">
            <a:off x="9896400" y="3274920"/>
            <a:ext cx="251640" cy="880560"/>
          </a:xfrm>
          <a:prstGeom prst="straightConnector1">
            <a:avLst/>
          </a:prstGeom>
          <a:ln w="38100">
            <a:solidFill>
              <a:srgbClr val="FF0000"/>
            </a:solidFill>
            <a:round/>
            <a:tailEnd type="triangle" w="med" len="med"/>
          </a:ln>
        </p:spPr>
      </p:cxnSp>
      <p:cxnSp>
        <p:nvCxnSpPr>
          <p:cNvPr id="7970" name="Łącznik prosty ze strzałką 22"/>
          <p:cNvCxnSpPr/>
          <p:nvPr/>
        </p:nvCxnSpPr>
        <p:spPr>
          <a:xfrm flipH="1" flipV="1">
            <a:off x="8950320" y="2741400"/>
            <a:ext cx="73800" cy="1414080"/>
          </a:xfrm>
          <a:prstGeom prst="straightConnector1">
            <a:avLst/>
          </a:prstGeom>
          <a:ln w="38100">
            <a:solidFill>
              <a:srgbClr val="FF0000"/>
            </a:solidFill>
            <a:round/>
            <a:tailEnd type="triangle" w="med" len="med"/>
          </a:ln>
        </p:spPr>
      </p:cxnSp>
      <p:sp>
        <p:nvSpPr>
          <p:cNvPr id="7971" name="Prostokąt 13"/>
          <p:cNvSpPr/>
          <p:nvPr/>
        </p:nvSpPr>
        <p:spPr>
          <a:xfrm>
            <a:off x="1757160" y="6259680"/>
            <a:ext cx="2353680" cy="34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chemeClr val="dk1"/>
                </a:solidFill>
                <a:latin typeface="Cambria"/>
                <a:ea typeface="Cambria"/>
              </a:rPr>
              <a:t>Cyklotron AIC 144 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72" name="Prostokąt 14"/>
          <p:cNvSpPr/>
          <p:nvPr/>
        </p:nvSpPr>
        <p:spPr>
          <a:xfrm>
            <a:off x="1862640" y="1009440"/>
            <a:ext cx="3036240" cy="34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chemeClr val="dk1"/>
                </a:solidFill>
                <a:latin typeface="Cambria"/>
                <a:ea typeface="DejaVu Sans"/>
              </a:rPr>
              <a:t>Cyklotron Proteus C-235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73" name="Prostokąt 15"/>
          <p:cNvSpPr/>
          <p:nvPr/>
        </p:nvSpPr>
        <p:spPr>
          <a:xfrm>
            <a:off x="1927080" y="4994280"/>
            <a:ext cx="2824560" cy="34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chemeClr val="dk1"/>
                </a:solidFill>
                <a:latin typeface="Cambria"/>
                <a:ea typeface="Cambria"/>
              </a:rPr>
              <a:t>Hala eksperymentalna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74" name="Prostokąt 16"/>
          <p:cNvSpPr/>
          <p:nvPr/>
        </p:nvSpPr>
        <p:spPr>
          <a:xfrm>
            <a:off x="8443800" y="6216480"/>
            <a:ext cx="2545200" cy="59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chemeClr val="dk1"/>
                </a:solidFill>
                <a:latin typeface="Cambria"/>
                <a:ea typeface="DejaVu Sans"/>
              </a:rPr>
              <a:t>2 stanowiska </a:t>
            </a:r>
            <a:r>
              <a:rPr lang="en-US" sz="2000" b="1" strike="noStrike" spc="-1">
                <a:solidFill>
                  <a:schemeClr val="dk1"/>
                </a:solidFill>
                <a:latin typeface="Cambria"/>
                <a:ea typeface="DejaVu Sans"/>
              </a:rPr>
              <a:t>gantr</a:t>
            </a:r>
            <a:r>
              <a:rPr lang="pl-PL" sz="2000" b="1" strike="noStrike" spc="-1">
                <a:solidFill>
                  <a:schemeClr val="dk1"/>
                </a:solidFill>
                <a:latin typeface="Cambria"/>
                <a:ea typeface="DejaVu Sans"/>
              </a:rPr>
              <a:t>y  z wiązka skanującą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75" name="Prostokąt 17"/>
          <p:cNvSpPr/>
          <p:nvPr/>
        </p:nvSpPr>
        <p:spPr>
          <a:xfrm>
            <a:off x="5423400" y="6243480"/>
            <a:ext cx="2042640" cy="34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>
                <a:solidFill>
                  <a:schemeClr val="dk1"/>
                </a:solidFill>
                <a:latin typeface="Cambria"/>
                <a:ea typeface="DejaVu Sans"/>
              </a:rPr>
              <a:t>Hala terapii oka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76" name="Prostokąt 18"/>
          <p:cNvSpPr/>
          <p:nvPr/>
        </p:nvSpPr>
        <p:spPr>
          <a:xfrm>
            <a:off x="1746360" y="5372280"/>
            <a:ext cx="4570920" cy="77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800" b="0" strike="noStrike" spc="-1">
                <a:solidFill>
                  <a:schemeClr val="dk1"/>
                </a:solidFill>
                <a:latin typeface="Cambria"/>
                <a:ea typeface="DejaVu Sans"/>
              </a:rPr>
              <a:t>Systemy TPS/OIS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800" b="0" strike="noStrike" spc="-1">
                <a:solidFill>
                  <a:schemeClr val="dk1"/>
                </a:solidFill>
                <a:latin typeface="Cambria"/>
                <a:ea typeface="DejaVu Sans"/>
              </a:rPr>
              <a:t>Tomograf komputerowy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800" b="0" strike="noStrike" spc="-1">
                <a:solidFill>
                  <a:schemeClr val="dk1"/>
                </a:solidFill>
                <a:latin typeface="Cambria"/>
                <a:ea typeface="DejaVu Sans"/>
              </a:rPr>
              <a:t>Dozymetria i kontrola jakości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977" name="Picture 2" descr="https://ccb.ifj.edu.pl/img/logo2.jpg"/>
          <p:cNvPicPr/>
          <p:nvPr/>
        </p:nvPicPr>
        <p:blipFill>
          <a:blip r:embed="rId8"/>
          <a:stretch/>
        </p:blipFill>
        <p:spPr>
          <a:xfrm>
            <a:off x="9393120" y="1263600"/>
            <a:ext cx="856080" cy="694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296"/>
          </p:nvPr>
        </p:nvSpPr>
        <p:spPr/>
        <p:txBody>
          <a:bodyPr/>
          <a:lstStyle/>
          <a:p>
            <a:fld id="{DBE43AF4-F62C-4027-B064-93EE23068839}" type="slidenum"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9" name="pole tekstowe 2"/>
          <p:cNvSpPr/>
          <p:nvPr/>
        </p:nvSpPr>
        <p:spPr>
          <a:xfrm>
            <a:off x="101520" y="96840"/>
            <a:ext cx="5308200" cy="34819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000" b="1" strike="noStrike" spc="-1" dirty="0">
                <a:solidFill>
                  <a:schemeClr val="lt1"/>
                </a:solidFill>
                <a:latin typeface="Cambria"/>
                <a:ea typeface="DejaVu Sans"/>
              </a:rPr>
              <a:t>Zastosowania fizyki – cyklotron AIC-144</a:t>
            </a:r>
            <a:endParaRPr lang="pl-PL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940" name="Obraz 24"/>
          <p:cNvPicPr/>
          <p:nvPr/>
        </p:nvPicPr>
        <p:blipFill>
          <a:blip r:embed="rId3"/>
          <a:stretch/>
        </p:blipFill>
        <p:spPr>
          <a:xfrm>
            <a:off x="1601640" y="5280120"/>
            <a:ext cx="710280" cy="662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941" name="Obraz 25"/>
          <p:cNvPicPr/>
          <p:nvPr/>
        </p:nvPicPr>
        <p:blipFill>
          <a:blip r:embed="rId4"/>
          <a:stretch/>
        </p:blipFill>
        <p:spPr>
          <a:xfrm>
            <a:off x="2464920" y="5188320"/>
            <a:ext cx="1764720" cy="86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942" name="Symbol zastępczy zawartości 3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4056120" y="2185920"/>
            <a:ext cx="3663000" cy="2323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943" name="Obraz 27"/>
          <p:cNvPicPr/>
          <p:nvPr/>
        </p:nvPicPr>
        <p:blipFill>
          <a:blip r:embed="rId7"/>
          <a:stretch/>
        </p:blipFill>
        <p:spPr>
          <a:xfrm>
            <a:off x="1755000" y="951840"/>
            <a:ext cx="2158560" cy="127080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2000" sy="102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7944" name="Obraz 28"/>
          <p:cNvPicPr/>
          <p:nvPr/>
        </p:nvPicPr>
        <p:blipFill>
          <a:blip r:embed="rId8"/>
          <a:stretch/>
        </p:blipFill>
        <p:spPr>
          <a:xfrm>
            <a:off x="8184240" y="988920"/>
            <a:ext cx="1971000" cy="131940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2000" sy="102000" algn="bl" rotWithShape="0">
              <a:srgbClr val="000000">
                <a:alpha val="40000"/>
              </a:srgbClr>
            </a:outerShdw>
          </a:effectLst>
        </p:spPr>
      </p:pic>
      <p:sp>
        <p:nvSpPr>
          <p:cNvPr id="7945" name="pole tekstowe 29"/>
          <p:cNvSpPr/>
          <p:nvPr/>
        </p:nvSpPr>
        <p:spPr>
          <a:xfrm>
            <a:off x="3722400" y="4533480"/>
            <a:ext cx="4653000" cy="607680"/>
          </a:xfrm>
          <a:prstGeom prst="rect">
            <a:avLst/>
          </a:prstGeom>
          <a:noFill/>
          <a:ln w="190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pl-PL" sz="1800" b="1" strike="noStrike" spc="-1">
                <a:solidFill>
                  <a:srgbClr val="FF0000"/>
                </a:solidFill>
                <a:latin typeface="Calibri"/>
                <a:ea typeface="DejaVu Sans"/>
              </a:rPr>
              <a:t>Cyklotron AIC-144: 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pl-PL" sz="1600" b="0" strike="noStrike" spc="-1">
                <a:solidFill>
                  <a:srgbClr val="FF0000"/>
                </a:solidFill>
                <a:latin typeface="Calibri"/>
                <a:ea typeface="DejaVu Sans"/>
              </a:rPr>
              <a:t>E</a:t>
            </a:r>
            <a:r>
              <a:rPr lang="en-GB" sz="1600" b="0" strike="noStrike" spc="-1">
                <a:solidFill>
                  <a:srgbClr val="FF0000"/>
                </a:solidFill>
                <a:latin typeface="Calibri"/>
                <a:ea typeface="DejaVu Sans"/>
              </a:rPr>
              <a:t>nergia wiązki protonów 60 MeV; prąd wiązki  80 nA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46" name="pole tekstowe 30"/>
          <p:cNvSpPr/>
          <p:nvPr/>
        </p:nvSpPr>
        <p:spPr>
          <a:xfrm>
            <a:off x="1496160" y="2271960"/>
            <a:ext cx="2519280" cy="516600"/>
          </a:xfrm>
          <a:prstGeom prst="rect">
            <a:avLst/>
          </a:prstGeom>
          <a:noFill/>
          <a:ln w="190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400" b="1" strike="noStrike" spc="-1">
                <a:solidFill>
                  <a:schemeClr val="dk1"/>
                </a:solidFill>
                <a:latin typeface="Calibri"/>
                <a:ea typeface="DejaVu Sans"/>
              </a:rPr>
              <a:t>Stanowisko do precyzyjnej protonoterapii oka 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47" name="pole tekstowe 31"/>
          <p:cNvSpPr/>
          <p:nvPr/>
        </p:nvSpPr>
        <p:spPr>
          <a:xfrm>
            <a:off x="7862400" y="2342160"/>
            <a:ext cx="3273120" cy="1324800"/>
          </a:xfrm>
          <a:prstGeom prst="rect">
            <a:avLst/>
          </a:prstGeom>
          <a:noFill/>
          <a:ln w="190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400" b="1" strike="noStrike" spc="-1">
                <a:solidFill>
                  <a:schemeClr val="dk1"/>
                </a:solidFill>
                <a:latin typeface="Calibri"/>
                <a:ea typeface="DejaVu Sans"/>
              </a:rPr>
              <a:t>Stanowisko do pomiarów z wiązką 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1400" b="1" strike="noStrike" spc="-1">
                <a:solidFill>
                  <a:schemeClr val="dk1"/>
                </a:solidFill>
                <a:latin typeface="Calibri"/>
                <a:ea typeface="DejaVu Sans"/>
              </a:rPr>
              <a:t>o dużej intensywnosci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400" b="0" strike="noStrike" spc="-1">
                <a:solidFill>
                  <a:schemeClr val="dk1"/>
                </a:solidFill>
                <a:latin typeface="Calibri"/>
                <a:ea typeface="DejaVu Sans"/>
              </a:rPr>
              <a:t>prąd wiązki:   2nA – 100nA;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400" b="0" strike="noStrike" spc="-1">
                <a:solidFill>
                  <a:schemeClr val="dk1"/>
                </a:solidFill>
                <a:latin typeface="Calibri"/>
                <a:ea typeface="DejaVu Sans"/>
              </a:rPr>
              <a:t>dawka promieniowania do 50 Gy/s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  <a:p>
            <a:pPr marL="177840" indent="-177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400" b="0" strike="noStrike" spc="-1">
                <a:solidFill>
                  <a:schemeClr val="dk1"/>
                </a:solidFill>
                <a:latin typeface="Calibri"/>
                <a:ea typeface="DejaVu Sans"/>
              </a:rPr>
              <a:t>pole napromieniania d &lt; 12 cm;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pl-PL" sz="11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48" name="pole tekstowe 32"/>
          <p:cNvSpPr/>
          <p:nvPr/>
        </p:nvSpPr>
        <p:spPr>
          <a:xfrm>
            <a:off x="4926600" y="900000"/>
            <a:ext cx="2244600" cy="897840"/>
          </a:xfrm>
          <a:prstGeom prst="rect">
            <a:avLst/>
          </a:prstGeom>
          <a:noFill/>
          <a:ln w="190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pl-PL" sz="1400" b="1" strike="noStrike" spc="-1">
                <a:solidFill>
                  <a:schemeClr val="dk1"/>
                </a:solidFill>
                <a:latin typeface="Calibri"/>
                <a:ea typeface="DejaVu Sans"/>
              </a:rPr>
              <a:t>Linia do produkcji izotopów radioaktywnych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  <a:p>
            <a:pPr marL="171360" indent="-171360" algn="ctr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400" b="0" strike="noStrike" spc="-1">
                <a:solidFill>
                  <a:schemeClr val="dk1"/>
                </a:solidFill>
                <a:latin typeface="Calibri"/>
                <a:ea typeface="DejaVu Sans"/>
              </a:rPr>
              <a:t>Prąd wiązki:   </a:t>
            </a:r>
            <a:r>
              <a:rPr lang="pl-PL" sz="1400" b="0" strike="noStrike" spc="-1">
                <a:solidFill>
                  <a:schemeClr val="dk1"/>
                </a:solidFill>
                <a:latin typeface="Calibri"/>
                <a:ea typeface="DejaVu Sans"/>
              </a:rPr>
              <a:t>&lt; 100nA;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endParaRPr lang="pl-PL" sz="11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949" name="Łącznik prosty ze strzałką 33"/>
          <p:cNvCxnSpPr/>
          <p:nvPr/>
        </p:nvCxnSpPr>
        <p:spPr>
          <a:xfrm flipH="1" flipV="1">
            <a:off x="4151160" y="1610280"/>
            <a:ext cx="1260720" cy="475920"/>
          </a:xfrm>
          <a:prstGeom prst="straightConnector1">
            <a:avLst/>
          </a:prstGeom>
          <a:ln w="28575">
            <a:solidFill>
              <a:srgbClr val="FF0000"/>
            </a:solidFill>
            <a:round/>
            <a:tailEnd type="triangle" w="med" len="med"/>
          </a:ln>
        </p:spPr>
      </p:cxnSp>
      <p:cxnSp>
        <p:nvCxnSpPr>
          <p:cNvPr id="7950" name="Łącznik prosty ze strzałką 34"/>
          <p:cNvCxnSpPr/>
          <p:nvPr/>
        </p:nvCxnSpPr>
        <p:spPr>
          <a:xfrm flipV="1">
            <a:off x="6371280" y="1628280"/>
            <a:ext cx="1508760" cy="442800"/>
          </a:xfrm>
          <a:prstGeom prst="straightConnector1">
            <a:avLst/>
          </a:prstGeom>
          <a:ln w="28575">
            <a:solidFill>
              <a:srgbClr val="FF0000"/>
            </a:solidFill>
            <a:round/>
            <a:tailEnd type="triangle" w="med" len="med"/>
          </a:ln>
        </p:spPr>
      </p:cxnSp>
      <p:cxnSp>
        <p:nvCxnSpPr>
          <p:cNvPr id="7951" name="Łącznik prosty ze strzałką 35"/>
          <p:cNvCxnSpPr/>
          <p:nvPr/>
        </p:nvCxnSpPr>
        <p:spPr>
          <a:xfrm flipV="1">
            <a:off x="5899320" y="1610280"/>
            <a:ext cx="1080" cy="475920"/>
          </a:xfrm>
          <a:prstGeom prst="straightConnector1">
            <a:avLst/>
          </a:prstGeom>
          <a:ln w="28575">
            <a:solidFill>
              <a:srgbClr val="FF0000"/>
            </a:solidFill>
            <a:round/>
            <a:tailEnd type="triangle" w="med" len="med"/>
          </a:ln>
        </p:spPr>
      </p:cxnSp>
      <p:sp>
        <p:nvSpPr>
          <p:cNvPr id="7952" name="pole tekstowe 36"/>
          <p:cNvSpPr/>
          <p:nvPr/>
        </p:nvSpPr>
        <p:spPr>
          <a:xfrm>
            <a:off x="1425240" y="5977080"/>
            <a:ext cx="2724840" cy="73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400" b="0" strike="noStrike" spc="-1">
                <a:solidFill>
                  <a:schemeClr val="dk1"/>
                </a:solidFill>
                <a:latin typeface="Calibri"/>
                <a:ea typeface="DejaVu Sans"/>
              </a:rPr>
              <a:t>Terapia “siatkowa” protonami – 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en-US" sz="1400" b="0" strike="noStrike" spc="-1">
                <a:solidFill>
                  <a:schemeClr val="dk1"/>
                </a:solidFill>
                <a:latin typeface="Calibri"/>
                <a:ea typeface="DejaVu Sans"/>
              </a:rPr>
              <a:t>w celu zmniejszenia skutków ubocznych leczenia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7953" name="Grupa 37"/>
          <p:cNvGrpSpPr/>
          <p:nvPr/>
        </p:nvGrpSpPr>
        <p:grpSpPr>
          <a:xfrm>
            <a:off x="8094240" y="5272920"/>
            <a:ext cx="1856520" cy="807120"/>
            <a:chOff x="8094240" y="5272920"/>
            <a:chExt cx="1856520" cy="807120"/>
          </a:xfrm>
        </p:grpSpPr>
        <p:pic>
          <p:nvPicPr>
            <p:cNvPr id="7954" name="Obraz 38"/>
            <p:cNvPicPr/>
            <p:nvPr/>
          </p:nvPicPr>
          <p:blipFill>
            <a:blip r:embed="rId9"/>
            <a:stretch/>
          </p:blipFill>
          <p:spPr>
            <a:xfrm>
              <a:off x="8094240" y="5272920"/>
              <a:ext cx="1856520" cy="8071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7955" name="Elipsa 10"/>
            <p:cNvSpPr/>
            <p:nvPr/>
          </p:nvSpPr>
          <p:spPr>
            <a:xfrm>
              <a:off x="8916120" y="5676840"/>
              <a:ext cx="358200" cy="24444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solidFill>
                <a:srgbClr val="AAE2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914400">
                <a:lnSpc>
                  <a:spcPct val="100000"/>
                </a:lnSpc>
              </a:pPr>
              <a:endParaRPr lang="en-GB" sz="1800" b="0" strike="noStrike" spc="-1">
                <a:solidFill>
                  <a:schemeClr val="lt1"/>
                </a:solidFill>
                <a:latin typeface="Calibri"/>
                <a:ea typeface="DejaVu Sans"/>
              </a:endParaRPr>
            </a:p>
          </p:txBody>
        </p:sp>
      </p:grpSp>
      <p:sp>
        <p:nvSpPr>
          <p:cNvPr id="7956" name="pole tekstowe 40"/>
          <p:cNvSpPr/>
          <p:nvPr/>
        </p:nvSpPr>
        <p:spPr>
          <a:xfrm>
            <a:off x="7720560" y="6224040"/>
            <a:ext cx="2478600" cy="53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ts val="1179"/>
              </a:lnSpc>
            </a:pPr>
            <a:r>
              <a:rPr lang="en-US" sz="1400" b="0" strike="noStrike" spc="-1">
                <a:solidFill>
                  <a:schemeClr val="dk1"/>
                </a:solidFill>
                <a:latin typeface="Calibri"/>
                <a:ea typeface="DejaVu Sans"/>
              </a:rPr>
              <a:t>Testy układów elektronicznych wykorzystywanych w statkach kosmicznych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957" name="Obraz 41"/>
          <p:cNvPicPr/>
          <p:nvPr/>
        </p:nvPicPr>
        <p:blipFill>
          <a:blip r:embed="rId10"/>
          <a:stretch/>
        </p:blipFill>
        <p:spPr>
          <a:xfrm>
            <a:off x="5170320" y="5211720"/>
            <a:ext cx="1856520" cy="1147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958" name="pole tekstowe 42"/>
          <p:cNvSpPr/>
          <p:nvPr/>
        </p:nvSpPr>
        <p:spPr>
          <a:xfrm>
            <a:off x="5093640" y="6288840"/>
            <a:ext cx="245412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pl-PL" sz="1400" b="0" strike="noStrike" spc="-1">
                <a:solidFill>
                  <a:schemeClr val="dk1"/>
                </a:solidFill>
                <a:latin typeface="Calibri"/>
                <a:ea typeface="DejaVu Sans"/>
              </a:rPr>
              <a:t>Testy detektorów i dozymetrów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7959" name="Łącznik prosty ze strzałką 43"/>
          <p:cNvCxnSpPr/>
          <p:nvPr/>
        </p:nvCxnSpPr>
        <p:spPr>
          <a:xfrm>
            <a:off x="5873760" y="4324680"/>
            <a:ext cx="1080" cy="243720"/>
          </a:xfrm>
          <a:prstGeom prst="straightConnector1">
            <a:avLst/>
          </a:prstGeom>
          <a:ln w="0">
            <a:solidFill>
              <a:srgbClr val="00CC99"/>
            </a:solidFill>
            <a:tailEnd type="triangle" w="med" len="med"/>
          </a:ln>
        </p:spPr>
      </p:cxnSp>
      <p:sp>
        <p:nvSpPr>
          <p:cNvPr id="2" name="PlaceHolder 1"/>
          <p:cNvSpPr>
            <a:spLocks noGrp="1"/>
          </p:cNvSpPr>
          <p:nvPr>
            <p:ph type="sldNum" idx="296"/>
          </p:nvPr>
        </p:nvSpPr>
        <p:spPr/>
        <p:txBody>
          <a:bodyPr/>
          <a:lstStyle/>
          <a:p>
            <a:fld id="{E98E11B4-8AD7-47A3-83E4-BF7447361814}" type="slidenum"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" name="Prostokąt 1"/>
          <p:cNvSpPr/>
          <p:nvPr/>
        </p:nvSpPr>
        <p:spPr>
          <a:xfrm>
            <a:off x="5359320" y="4573440"/>
            <a:ext cx="2450160" cy="2122920"/>
          </a:xfrm>
          <a:prstGeom prst="rect">
            <a:avLst/>
          </a:prstGeom>
          <a:solidFill>
            <a:srgbClr val="5B889F"/>
          </a:solidFill>
          <a:ln>
            <a:solidFill>
              <a:srgbClr val="0096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endParaRPr lang="pl-PL" sz="1800" b="0" strike="noStrike" spc="-1">
              <a:solidFill>
                <a:schemeClr val="dk1"/>
              </a:solidFill>
              <a:latin typeface="Cambria"/>
              <a:ea typeface="Cambria"/>
            </a:endParaRPr>
          </a:p>
        </p:txBody>
      </p:sp>
      <p:sp>
        <p:nvSpPr>
          <p:cNvPr id="8029" name="Prostokąt 2"/>
          <p:cNvSpPr/>
          <p:nvPr/>
        </p:nvSpPr>
        <p:spPr>
          <a:xfrm>
            <a:off x="7873920" y="969840"/>
            <a:ext cx="3059640" cy="3526200"/>
          </a:xfrm>
          <a:prstGeom prst="rect">
            <a:avLst/>
          </a:prstGeom>
          <a:solidFill>
            <a:srgbClr val="5B889F"/>
          </a:solidFill>
          <a:ln>
            <a:solidFill>
              <a:srgbClr val="0096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endParaRPr lang="pl-PL" sz="1800" b="0" strike="noStrike" spc="-1">
              <a:solidFill>
                <a:schemeClr val="dk1"/>
              </a:solidFill>
              <a:latin typeface="Cambria"/>
              <a:ea typeface="Cambria"/>
            </a:endParaRPr>
          </a:p>
        </p:txBody>
      </p:sp>
      <p:sp>
        <p:nvSpPr>
          <p:cNvPr id="8030" name="Prostokąt 3"/>
          <p:cNvSpPr/>
          <p:nvPr/>
        </p:nvSpPr>
        <p:spPr>
          <a:xfrm>
            <a:off x="1952640" y="3925800"/>
            <a:ext cx="3346920" cy="2770560"/>
          </a:xfrm>
          <a:prstGeom prst="rect">
            <a:avLst/>
          </a:prstGeom>
          <a:solidFill>
            <a:srgbClr val="5B889F"/>
          </a:solidFill>
          <a:ln>
            <a:solidFill>
              <a:srgbClr val="0096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endParaRPr lang="pl-PL" sz="1800" b="0" strike="noStrike" spc="-1">
              <a:solidFill>
                <a:schemeClr val="dk1"/>
              </a:solidFill>
              <a:latin typeface="Cambria"/>
              <a:ea typeface="Cambria"/>
            </a:endParaRPr>
          </a:p>
        </p:txBody>
      </p:sp>
      <p:sp>
        <p:nvSpPr>
          <p:cNvPr id="8031" name="Prostokąt 4"/>
          <p:cNvSpPr/>
          <p:nvPr/>
        </p:nvSpPr>
        <p:spPr>
          <a:xfrm>
            <a:off x="5362560" y="969840"/>
            <a:ext cx="2448360" cy="3526200"/>
          </a:xfrm>
          <a:prstGeom prst="rect">
            <a:avLst/>
          </a:prstGeom>
          <a:solidFill>
            <a:srgbClr val="5B889F"/>
          </a:solidFill>
          <a:ln>
            <a:solidFill>
              <a:srgbClr val="0096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endParaRPr lang="pl-PL" sz="1800" b="0" strike="noStrike" spc="-1">
              <a:solidFill>
                <a:schemeClr val="dk1"/>
              </a:solidFill>
              <a:latin typeface="Cambria"/>
              <a:ea typeface="Cambria"/>
            </a:endParaRPr>
          </a:p>
        </p:txBody>
      </p:sp>
      <p:sp>
        <p:nvSpPr>
          <p:cNvPr id="8032" name="Prostokąt 5"/>
          <p:cNvSpPr/>
          <p:nvPr/>
        </p:nvSpPr>
        <p:spPr>
          <a:xfrm>
            <a:off x="1952640" y="966960"/>
            <a:ext cx="3346920" cy="2872440"/>
          </a:xfrm>
          <a:prstGeom prst="rect">
            <a:avLst/>
          </a:prstGeom>
          <a:solidFill>
            <a:srgbClr val="5B889F"/>
          </a:solidFill>
          <a:ln>
            <a:solidFill>
              <a:srgbClr val="0096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endParaRPr lang="pl-PL" sz="1800" b="0" strike="noStrike" spc="-1">
              <a:solidFill>
                <a:schemeClr val="dk1"/>
              </a:solidFill>
              <a:latin typeface="Cambria"/>
              <a:ea typeface="Cambria"/>
            </a:endParaRPr>
          </a:p>
        </p:txBody>
      </p:sp>
      <p:sp>
        <p:nvSpPr>
          <p:cNvPr id="8033" name="pole tekstowe 6"/>
          <p:cNvSpPr/>
          <p:nvPr/>
        </p:nvSpPr>
        <p:spPr>
          <a:xfrm>
            <a:off x="2394000" y="1343160"/>
            <a:ext cx="2667600" cy="2725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200" b="0" strike="noStrike" spc="-1">
                <a:solidFill>
                  <a:schemeClr val="dk1"/>
                </a:solidFill>
                <a:latin typeface="Cambria"/>
                <a:ea typeface="Cambria"/>
              </a:rPr>
              <a:t>(feedthrough, diamond detectors)</a:t>
            </a:r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34" name="pole tekstowe 7"/>
          <p:cNvSpPr/>
          <p:nvPr/>
        </p:nvSpPr>
        <p:spPr>
          <a:xfrm>
            <a:off x="2019240" y="3556080"/>
            <a:ext cx="2613600" cy="2725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pl-PL" sz="1200" b="0" strike="noStrike" spc="-1">
                <a:solidFill>
                  <a:schemeClr val="dk1"/>
                </a:solidFill>
                <a:latin typeface="Cambria"/>
                <a:ea typeface="Cambria"/>
              </a:rPr>
              <a:t>Stanowisko zbudowane w </a:t>
            </a:r>
            <a:r>
              <a:rPr lang="en-US" sz="1200" b="0" strike="noStrike" spc="-1">
                <a:solidFill>
                  <a:schemeClr val="dk1"/>
                </a:solidFill>
                <a:latin typeface="Cambria"/>
                <a:ea typeface="Cambria"/>
              </a:rPr>
              <a:t>IFJ PAN</a:t>
            </a:r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035" name="Obraz 8"/>
          <p:cNvPicPr/>
          <p:nvPr/>
        </p:nvPicPr>
        <p:blipFill>
          <a:blip r:embed="rId3"/>
          <a:srcRect l="41669" t="47386" r="44441" b="23844"/>
          <a:stretch/>
        </p:blipFill>
        <p:spPr>
          <a:xfrm>
            <a:off x="4646520" y="1887480"/>
            <a:ext cx="498960" cy="54972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2000" sy="102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8036" name="Obraz 9"/>
          <p:cNvPicPr/>
          <p:nvPr/>
        </p:nvPicPr>
        <p:blipFill>
          <a:blip r:embed="rId4"/>
          <a:srcRect l="37500" t="13374" r="36114" b="10761"/>
          <a:stretch/>
        </p:blipFill>
        <p:spPr>
          <a:xfrm>
            <a:off x="4529160" y="2571840"/>
            <a:ext cx="761040" cy="116424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2000" sy="102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8037" name="Obraz 10"/>
          <p:cNvPicPr/>
          <p:nvPr/>
        </p:nvPicPr>
        <p:blipFill>
          <a:blip r:embed="rId5"/>
          <a:stretch/>
        </p:blipFill>
        <p:spPr>
          <a:xfrm>
            <a:off x="5697360" y="5375160"/>
            <a:ext cx="1697400" cy="113076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2000" sy="102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8038" name="Obraz 5"/>
          <p:cNvPicPr/>
          <p:nvPr/>
        </p:nvPicPr>
        <p:blipFill>
          <a:blip r:embed="rId6"/>
          <a:stretch/>
        </p:blipFill>
        <p:spPr>
          <a:xfrm>
            <a:off x="2224080" y="1709640"/>
            <a:ext cx="2237400" cy="186912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2000" sy="102000" algn="bl" rotWithShape="0">
              <a:srgbClr val="000000">
                <a:alpha val="40000"/>
              </a:srgbClr>
            </a:outerShdw>
          </a:effectLst>
        </p:spPr>
      </p:pic>
      <p:sp>
        <p:nvSpPr>
          <p:cNvPr id="8039" name="Prostokąt 6"/>
          <p:cNvSpPr/>
          <p:nvPr/>
        </p:nvSpPr>
        <p:spPr>
          <a:xfrm>
            <a:off x="1963800" y="6019920"/>
            <a:ext cx="3337560" cy="3934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83000"/>
              </a:lnSpc>
              <a:spcAft>
                <a:spcPts val="14"/>
              </a:spcAft>
            </a:pPr>
            <a:r>
              <a:rPr lang="pl-PL" sz="1200" b="0" strike="noStrike" spc="-1">
                <a:solidFill>
                  <a:schemeClr val="dk1"/>
                </a:solidFill>
                <a:latin typeface="Cambria"/>
                <a:ea typeface="Cambria"/>
              </a:rPr>
              <a:t>Inspekcja oraz przygotowanie modułów do instalacji w tunelu. </a:t>
            </a:r>
            <a:r>
              <a:rPr lang="en-US" sz="1200" b="0" strike="noStrike" spc="-1">
                <a:solidFill>
                  <a:schemeClr val="dk1"/>
                </a:solidFill>
                <a:latin typeface="Cambria"/>
                <a:ea typeface="Cambria"/>
              </a:rPr>
              <a:t> </a:t>
            </a:r>
            <a:r>
              <a:rPr lang="en-US" sz="1200" b="0" i="1" strike="noStrike" spc="-1">
                <a:solidFill>
                  <a:schemeClr val="dk1"/>
                </a:solidFill>
                <a:latin typeface="Cambria"/>
                <a:ea typeface="Cambria"/>
              </a:rPr>
              <a:t>13 spoke cryomodules</a:t>
            </a:r>
            <a:r>
              <a:rPr lang="pl-PL" sz="1200" b="0" strike="noStrike" spc="-1">
                <a:solidFill>
                  <a:schemeClr val="dk1"/>
                </a:solidFill>
                <a:latin typeface="Cambria"/>
                <a:ea typeface="Cambria"/>
              </a:rPr>
              <a:t>.</a:t>
            </a:r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40" name="Prostokąt 13"/>
          <p:cNvSpPr/>
          <p:nvPr/>
        </p:nvSpPr>
        <p:spPr>
          <a:xfrm>
            <a:off x="2878200" y="1025640"/>
            <a:ext cx="1487880" cy="2667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en-US" sz="1400" b="1" strike="noStrike" spc="-1">
                <a:solidFill>
                  <a:schemeClr val="dk1"/>
                </a:solidFill>
                <a:latin typeface="Cambria"/>
                <a:ea typeface="Cambria"/>
              </a:rPr>
              <a:t>Tests </a:t>
            </a:r>
            <a:r>
              <a:rPr lang="pl-PL" sz="1400" b="1" strike="noStrike" spc="-1">
                <a:solidFill>
                  <a:schemeClr val="dk1"/>
                </a:solidFill>
                <a:latin typeface="Cambria"/>
                <a:ea typeface="Cambria"/>
              </a:rPr>
              <a:t>dla</a:t>
            </a:r>
            <a:r>
              <a:rPr lang="en-US" sz="1400" b="1" strike="noStrike" spc="-1">
                <a:solidFill>
                  <a:schemeClr val="dk1"/>
                </a:solidFill>
                <a:latin typeface="Cambria"/>
                <a:ea typeface="Cambria"/>
              </a:rPr>
              <a:t> ITER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41" name="Prostokąt 14"/>
          <p:cNvSpPr/>
          <p:nvPr/>
        </p:nvSpPr>
        <p:spPr>
          <a:xfrm>
            <a:off x="8172360" y="984240"/>
            <a:ext cx="2462760" cy="2667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400" b="1" strike="noStrike" spc="-1">
                <a:solidFill>
                  <a:schemeClr val="dk1"/>
                </a:solidFill>
                <a:latin typeface="Cambria"/>
                <a:ea typeface="Cambria"/>
              </a:rPr>
              <a:t>Udział w</a:t>
            </a:r>
            <a:r>
              <a:rPr lang="en-US" sz="1400" b="1" strike="noStrike" spc="-1">
                <a:solidFill>
                  <a:schemeClr val="dk1"/>
                </a:solidFill>
                <a:latin typeface="Cambria"/>
                <a:ea typeface="Cambria"/>
              </a:rPr>
              <a:t> ALICE(FoCal)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042" name="Obraz 15"/>
          <p:cNvPicPr/>
          <p:nvPr/>
        </p:nvPicPr>
        <p:blipFill>
          <a:blip r:embed="rId7"/>
          <a:stretch/>
        </p:blipFill>
        <p:spPr>
          <a:xfrm>
            <a:off x="5684760" y="1725480"/>
            <a:ext cx="1802160" cy="135144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2000" sy="102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8043" name="Obraz 16"/>
          <p:cNvPicPr/>
          <p:nvPr/>
        </p:nvPicPr>
        <p:blipFill>
          <a:blip r:embed="rId8"/>
          <a:stretch/>
        </p:blipFill>
        <p:spPr>
          <a:xfrm>
            <a:off x="5702400" y="3137040"/>
            <a:ext cx="1784880" cy="133884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2000" sy="102000" algn="bl" rotWithShape="0">
              <a:srgbClr val="000000">
                <a:alpha val="40000"/>
              </a:srgbClr>
            </a:outerShdw>
          </a:effectLst>
        </p:spPr>
      </p:pic>
      <p:sp>
        <p:nvSpPr>
          <p:cNvPr id="8044" name="Prostokąt 17"/>
          <p:cNvSpPr/>
          <p:nvPr/>
        </p:nvSpPr>
        <p:spPr>
          <a:xfrm>
            <a:off x="5504040" y="1063800"/>
            <a:ext cx="2134080" cy="4438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400" b="1" strike="noStrike" spc="-1">
                <a:solidFill>
                  <a:schemeClr val="dk1"/>
                </a:solidFill>
                <a:latin typeface="Cambria"/>
                <a:ea typeface="Cambria"/>
              </a:rPr>
              <a:t>Instalacja modułów SIS100 (GSI)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45" name="Prostokąt 18"/>
          <p:cNvSpPr/>
          <p:nvPr/>
        </p:nvSpPr>
        <p:spPr>
          <a:xfrm>
            <a:off x="2095560" y="3989520"/>
            <a:ext cx="3053160" cy="2667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83000"/>
              </a:lnSpc>
              <a:spcAft>
                <a:spcPts val="14"/>
              </a:spcAft>
            </a:pPr>
            <a:r>
              <a:rPr lang="pl-PL" sz="1400" b="1" strike="noStrike" spc="-1">
                <a:solidFill>
                  <a:schemeClr val="dk1"/>
                </a:solidFill>
                <a:latin typeface="Cambria"/>
                <a:ea typeface="Cambria"/>
              </a:rPr>
              <a:t>Testowanie kriomodułów dla</a:t>
            </a:r>
            <a:r>
              <a:rPr lang="en-US" sz="1400" b="1" strike="noStrike" spc="-1">
                <a:solidFill>
                  <a:schemeClr val="dk1"/>
                </a:solidFill>
                <a:latin typeface="Cambria"/>
                <a:ea typeface="Cambria"/>
              </a:rPr>
              <a:t> ESS 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46" name="Prostokąt 6"/>
          <p:cNvSpPr/>
          <p:nvPr/>
        </p:nvSpPr>
        <p:spPr>
          <a:xfrm>
            <a:off x="1936800" y="4344840"/>
            <a:ext cx="3283560" cy="3934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83000"/>
              </a:lnSpc>
              <a:spcAft>
                <a:spcPts val="14"/>
              </a:spcAft>
            </a:pPr>
            <a:r>
              <a:rPr lang="en-US" sz="1200" b="0" strike="noStrike" spc="-1">
                <a:solidFill>
                  <a:schemeClr val="dk1"/>
                </a:solidFill>
                <a:latin typeface="Cambria"/>
                <a:ea typeface="Cambria"/>
              </a:rPr>
              <a:t>31 </a:t>
            </a:r>
            <a:r>
              <a:rPr lang="pl-PL" sz="1200" b="0" strike="noStrike" spc="-1">
                <a:solidFill>
                  <a:schemeClr val="dk1"/>
                </a:solidFill>
                <a:latin typeface="Cambria"/>
                <a:ea typeface="Cambria"/>
              </a:rPr>
              <a:t>kriomodułów przewidzianych do przetestowania</a:t>
            </a:r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47" name="Prostokąt 20"/>
          <p:cNvSpPr/>
          <p:nvPr/>
        </p:nvSpPr>
        <p:spPr>
          <a:xfrm>
            <a:off x="5502240" y="4616280"/>
            <a:ext cx="2127600" cy="7981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400" b="1" strike="noStrike" spc="-1">
                <a:solidFill>
                  <a:schemeClr val="dk1"/>
                </a:solidFill>
                <a:latin typeface="Cambria"/>
                <a:ea typeface="Cambria"/>
              </a:rPr>
              <a:t>Budowa lokalnej infrastruktury do badania nadprzewodników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48" name="pole tekstowe 21"/>
          <p:cNvSpPr/>
          <p:nvPr/>
        </p:nvSpPr>
        <p:spPr>
          <a:xfrm>
            <a:off x="5791320" y="6434280"/>
            <a:ext cx="1695960" cy="2725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pl-PL" sz="1200" b="0" strike="noStrike" spc="-1">
                <a:solidFill>
                  <a:schemeClr val="dk1"/>
                </a:solidFill>
                <a:latin typeface="Cambria"/>
                <a:ea typeface="Cambria"/>
              </a:rPr>
              <a:t>W uruchamianiu</a:t>
            </a:r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49" name="Prostokąt 22"/>
          <p:cNvSpPr/>
          <p:nvPr/>
        </p:nvSpPr>
        <p:spPr>
          <a:xfrm>
            <a:off x="1558800" y="146160"/>
            <a:ext cx="9576360" cy="646200"/>
          </a:xfrm>
          <a:prstGeom prst="rect">
            <a:avLst/>
          </a:prstGeom>
          <a:solidFill>
            <a:srgbClr val="5B889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2400" b="1" strike="noStrike" spc="-1">
                <a:solidFill>
                  <a:schemeClr val="lt1"/>
                </a:solidFill>
                <a:latin typeface="Cambria"/>
                <a:ea typeface="Cambria"/>
              </a:rPr>
              <a:t>DZIAŁ BUDOWY APARATURY I INFRASTRUKTURY NAUKOWEJ (DAI) </a:t>
            </a:r>
            <a:r>
              <a:rPr lang="pl-PL" sz="2000" b="0" i="1" strike="noStrike" spc="-1">
                <a:solidFill>
                  <a:schemeClr val="lt1"/>
                </a:solidFill>
                <a:latin typeface="Cambria"/>
                <a:ea typeface="Cambria"/>
              </a:rPr>
              <a:t>Wybrane projekty w realizacji</a:t>
            </a:r>
            <a:endParaRPr lang="pl-PL" sz="2000" b="0" strike="noStrike" spc="-1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8050" name="Obraz 23"/>
          <p:cNvPicPr/>
          <p:nvPr/>
        </p:nvPicPr>
        <p:blipFill>
          <a:blip r:embed="rId9"/>
          <a:stretch/>
        </p:blipFill>
        <p:spPr>
          <a:xfrm>
            <a:off x="7954920" y="1790640"/>
            <a:ext cx="1772280" cy="216432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2000" sy="102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8051" name="Obraz 24"/>
          <p:cNvPicPr/>
          <p:nvPr/>
        </p:nvPicPr>
        <p:blipFill>
          <a:blip r:embed="rId10"/>
          <a:stretch/>
        </p:blipFill>
        <p:spPr>
          <a:xfrm>
            <a:off x="9802800" y="1839960"/>
            <a:ext cx="1067400" cy="89280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2000" sy="102000" algn="bl" rotWithShape="0">
              <a:srgbClr val="000000">
                <a:alpha val="40000"/>
              </a:srgbClr>
            </a:outerShdw>
          </a:effectLst>
        </p:spPr>
      </p:pic>
      <p:sp>
        <p:nvSpPr>
          <p:cNvPr id="8052" name="pole tekstowe 25"/>
          <p:cNvSpPr/>
          <p:nvPr/>
        </p:nvSpPr>
        <p:spPr>
          <a:xfrm>
            <a:off x="7889760" y="3940200"/>
            <a:ext cx="1440360" cy="397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200" b="1" i="1" u="sng" strike="noStrike" spc="-1">
                <a:solidFill>
                  <a:schemeClr val="dk1"/>
                </a:solidFill>
                <a:uFillTx/>
                <a:latin typeface="Cambria"/>
                <a:ea typeface="Cambria"/>
              </a:rPr>
              <a:t>DESIGN</a:t>
            </a:r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200" b="1" i="1" u="sng" strike="noStrike" spc="-1">
                <a:solidFill>
                  <a:schemeClr val="dk1"/>
                </a:solidFill>
                <a:uFillTx/>
                <a:latin typeface="Cambria"/>
                <a:ea typeface="Cambria"/>
              </a:rPr>
              <a:t>PRODUCTION</a:t>
            </a:r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53" name="pole tekstowe 26"/>
          <p:cNvSpPr/>
          <p:nvPr/>
        </p:nvSpPr>
        <p:spPr>
          <a:xfrm>
            <a:off x="9447120" y="3927600"/>
            <a:ext cx="1348200" cy="397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200" b="1" i="1" u="sng" strike="noStrike" spc="-1">
                <a:solidFill>
                  <a:schemeClr val="dk1"/>
                </a:solidFill>
                <a:uFillTx/>
                <a:latin typeface="Cambria"/>
                <a:ea typeface="Cambria"/>
              </a:rPr>
              <a:t>TEST</a:t>
            </a:r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200" b="1" i="1" u="sng" strike="noStrike" spc="-1">
                <a:solidFill>
                  <a:schemeClr val="dk1"/>
                </a:solidFill>
                <a:uFillTx/>
                <a:latin typeface="Cambria"/>
                <a:ea typeface="Cambria"/>
              </a:rPr>
              <a:t>DELIVERY</a:t>
            </a:r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54" name="pole tekstowe 27"/>
          <p:cNvSpPr/>
          <p:nvPr/>
        </p:nvSpPr>
        <p:spPr>
          <a:xfrm>
            <a:off x="7873920" y="1330200"/>
            <a:ext cx="3059640" cy="2919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Cambria"/>
              </a:rPr>
              <a:t>Dedykowany system chodzenia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055" name="Obraz 28"/>
          <p:cNvPicPr/>
          <p:nvPr/>
        </p:nvPicPr>
        <p:blipFill>
          <a:blip r:embed="rId11"/>
          <a:srcRect l="18527" r="26578"/>
          <a:stretch/>
        </p:blipFill>
        <p:spPr>
          <a:xfrm>
            <a:off x="9802800" y="2879640"/>
            <a:ext cx="1067400" cy="91980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2000" sy="102000" algn="bl" rotWithShape="0">
              <a:srgbClr val="000000">
                <a:alpha val="40000"/>
              </a:srgbClr>
            </a:outerShdw>
          </a:effectLst>
        </p:spPr>
      </p:pic>
      <p:sp>
        <p:nvSpPr>
          <p:cNvPr id="8056" name="Prostokąt 29"/>
          <p:cNvSpPr/>
          <p:nvPr/>
        </p:nvSpPr>
        <p:spPr>
          <a:xfrm>
            <a:off x="7880400" y="4568760"/>
            <a:ext cx="3043800" cy="2127600"/>
          </a:xfrm>
          <a:prstGeom prst="rect">
            <a:avLst/>
          </a:prstGeom>
          <a:solidFill>
            <a:srgbClr val="5B889F"/>
          </a:solidFill>
          <a:ln>
            <a:solidFill>
              <a:srgbClr val="0096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endParaRPr lang="pl-PL" sz="1800" b="0" strike="noStrike" spc="-1">
              <a:solidFill>
                <a:schemeClr val="dk1"/>
              </a:solidFill>
              <a:latin typeface="Cambria"/>
              <a:ea typeface="Cambria"/>
            </a:endParaRPr>
          </a:p>
        </p:txBody>
      </p:sp>
      <p:sp>
        <p:nvSpPr>
          <p:cNvPr id="8057" name="Prostokąt 30"/>
          <p:cNvSpPr/>
          <p:nvPr/>
        </p:nvSpPr>
        <p:spPr>
          <a:xfrm>
            <a:off x="8156520" y="4622760"/>
            <a:ext cx="2464200" cy="2667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400" b="1" strike="noStrike" spc="-1">
                <a:solidFill>
                  <a:schemeClr val="dk1"/>
                </a:solidFill>
                <a:latin typeface="Cambria"/>
                <a:ea typeface="Cambria"/>
              </a:rPr>
              <a:t>Udział w </a:t>
            </a:r>
            <a:r>
              <a:rPr lang="en-US" sz="1400" b="1" strike="noStrike" spc="-1">
                <a:solidFill>
                  <a:schemeClr val="dk1"/>
                </a:solidFill>
                <a:latin typeface="Cambria"/>
                <a:ea typeface="Cambria"/>
              </a:rPr>
              <a:t>ATLAS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58" name="pole tekstowe 31"/>
          <p:cNvSpPr/>
          <p:nvPr/>
        </p:nvSpPr>
        <p:spPr>
          <a:xfrm>
            <a:off x="7889760" y="4862520"/>
            <a:ext cx="2980080" cy="2667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pl-PL" sz="1400" b="0" strike="noStrike" spc="-1">
                <a:solidFill>
                  <a:schemeClr val="dk1"/>
                </a:solidFill>
                <a:latin typeface="Cambria"/>
                <a:ea typeface="Cambria"/>
              </a:rPr>
              <a:t>Dedykowany układ chłodzenia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059" name="Obraz 2"/>
          <p:cNvPicPr/>
          <p:nvPr/>
        </p:nvPicPr>
        <p:blipFill>
          <a:blip r:embed="rId12"/>
          <a:stretch/>
        </p:blipFill>
        <p:spPr>
          <a:xfrm>
            <a:off x="7994520" y="5192640"/>
            <a:ext cx="1640520" cy="110700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2000" sy="102000" algn="bl" rotWithShape="0">
              <a:srgbClr val="000000">
                <a:alpha val="40000"/>
              </a:srgbClr>
            </a:outerShdw>
          </a:effectLst>
        </p:spPr>
      </p:pic>
      <p:sp>
        <p:nvSpPr>
          <p:cNvPr id="8060" name="pole tekstowe 33"/>
          <p:cNvSpPr/>
          <p:nvPr/>
        </p:nvSpPr>
        <p:spPr>
          <a:xfrm>
            <a:off x="7981920" y="6261120"/>
            <a:ext cx="1464120" cy="397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200" b="1" i="1" u="sng" strike="noStrike" spc="-1">
                <a:solidFill>
                  <a:schemeClr val="dk1"/>
                </a:solidFill>
                <a:uFillTx/>
                <a:latin typeface="Cambria"/>
                <a:ea typeface="Cambria"/>
              </a:rPr>
              <a:t>DESIGN</a:t>
            </a:r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200" b="1" i="1" u="sng" strike="noStrike" spc="-1">
                <a:solidFill>
                  <a:schemeClr val="dk1"/>
                </a:solidFill>
                <a:uFillTx/>
                <a:latin typeface="Cambria"/>
                <a:ea typeface="Cambria"/>
              </a:rPr>
              <a:t>PRODUCTION</a:t>
            </a:r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61" name="pole tekstowe 34"/>
          <p:cNvSpPr/>
          <p:nvPr/>
        </p:nvSpPr>
        <p:spPr>
          <a:xfrm>
            <a:off x="9563040" y="6218280"/>
            <a:ext cx="1348200" cy="397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200" b="1" i="1" u="sng" strike="noStrike" spc="-1">
                <a:solidFill>
                  <a:schemeClr val="dk1"/>
                </a:solidFill>
                <a:uFillTx/>
                <a:latin typeface="Cambria"/>
                <a:ea typeface="Cambria"/>
              </a:rPr>
              <a:t>TEST</a:t>
            </a:r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  <a:buClr>
                <a:srgbClr val="000000"/>
              </a:buClr>
              <a:buFont typeface="Arial"/>
              <a:buChar char="•"/>
            </a:pPr>
            <a:r>
              <a:rPr lang="pl-PL" sz="1200" b="1" i="1" u="sng" strike="noStrike" spc="-1">
                <a:solidFill>
                  <a:schemeClr val="dk1"/>
                </a:solidFill>
                <a:uFillTx/>
                <a:latin typeface="Cambria"/>
                <a:ea typeface="Cambria"/>
              </a:rPr>
              <a:t>DELIVERY</a:t>
            </a:r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62" name="pole tekstowe 35"/>
          <p:cNvSpPr/>
          <p:nvPr/>
        </p:nvSpPr>
        <p:spPr>
          <a:xfrm>
            <a:off x="9551880" y="5273640"/>
            <a:ext cx="1371960" cy="621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83000"/>
              </a:lnSpc>
              <a:spcBef>
                <a:spcPts val="14"/>
              </a:spcBef>
              <a:spcAft>
                <a:spcPts val="14"/>
              </a:spcAft>
            </a:pPr>
            <a:r>
              <a:rPr lang="en-US" sz="1400" b="0" strike="noStrike" spc="-1">
                <a:solidFill>
                  <a:schemeClr val="dk1"/>
                </a:solidFill>
                <a:latin typeface="Cambria"/>
                <a:ea typeface="Cambria"/>
              </a:rPr>
              <a:t>45 </a:t>
            </a:r>
            <a:r>
              <a:rPr lang="pl-PL" sz="1400" b="0" strike="noStrike" spc="-1">
                <a:solidFill>
                  <a:schemeClr val="dk1"/>
                </a:solidFill>
                <a:latin typeface="Cambria"/>
                <a:ea typeface="Cambria"/>
              </a:rPr>
              <a:t>dedykowanych jednostek.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063" name="Obraz 36"/>
          <p:cNvPicPr/>
          <p:nvPr/>
        </p:nvPicPr>
        <p:blipFill>
          <a:blip r:embed="rId13"/>
          <a:stretch/>
        </p:blipFill>
        <p:spPr>
          <a:xfrm>
            <a:off x="1981080" y="4873680"/>
            <a:ext cx="1556280" cy="114516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2000" sy="102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8064" name="Obraz 37"/>
          <p:cNvPicPr/>
          <p:nvPr/>
        </p:nvPicPr>
        <p:blipFill>
          <a:blip r:embed="rId14"/>
          <a:stretch/>
        </p:blipFill>
        <p:spPr>
          <a:xfrm>
            <a:off x="3657600" y="4854600"/>
            <a:ext cx="1578600" cy="117540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2000" sy="102000" algn="bl" rotWithShape="0">
              <a:srgbClr val="000000">
                <a:alpha val="40000"/>
              </a:srgbClr>
            </a:outerShdw>
          </a:effectLst>
        </p:spPr>
      </p:pic>
      <p:sp>
        <p:nvSpPr>
          <p:cNvPr id="2" name="PlaceHolder 1"/>
          <p:cNvSpPr>
            <a:spLocks noGrp="1"/>
          </p:cNvSpPr>
          <p:nvPr>
            <p:ph type="sldNum" idx="296"/>
          </p:nvPr>
        </p:nvSpPr>
        <p:spPr/>
        <p:txBody>
          <a:bodyPr/>
          <a:lstStyle/>
          <a:p>
            <a:fld id="{45B2E7CD-CF2C-42E4-BF97-65B2B5E12EA7}" type="slidenum"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" name="Prostokąt 4"/>
          <p:cNvSpPr/>
          <p:nvPr/>
        </p:nvSpPr>
        <p:spPr>
          <a:xfrm>
            <a:off x="274680" y="972360"/>
            <a:ext cx="10447560" cy="3288960"/>
          </a:xfrm>
          <a:prstGeom prst="rect">
            <a:avLst/>
          </a:prstGeom>
          <a:noFill/>
          <a:ln w="0">
            <a:noFill/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040">
              <a:lnSpc>
                <a:spcPct val="100000"/>
              </a:lnSpc>
            </a:pP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16000" indent="-216000" defTabSz="914040">
              <a:lnSpc>
                <a:spcPct val="100000"/>
              </a:lnSpc>
              <a:buClr>
                <a:srgbClr val="000000"/>
              </a:buClr>
              <a:buSzPct val="120000"/>
              <a:buFont typeface="Wingdings" charset="2"/>
              <a:buChar char=""/>
            </a:pPr>
            <a:r>
              <a:rPr lang="pl-PL" sz="1800" b="1" strike="noStrike" spc="-1">
                <a:solidFill>
                  <a:srgbClr val="000000"/>
                </a:solidFill>
                <a:latin typeface="Cambria"/>
                <a:ea typeface="Cambria"/>
              </a:rPr>
              <a:t>  instytuty PAN: 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  <a:p>
            <a:pPr marL="450720" lvl="1" indent="-285840" defTabSz="914040">
              <a:lnSpc>
                <a:spcPct val="100000"/>
              </a:lnSpc>
              <a:buClr>
                <a:srgbClr val="000000"/>
              </a:buClr>
              <a:buSzPct val="45000"/>
              <a:buFont typeface="Arial"/>
              <a:buChar char="•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Cambria"/>
              </a:rPr>
              <a:t>Instytut Fizyki Jądrowej (</a:t>
            </a:r>
            <a:r>
              <a:rPr lang="pl-PL" sz="1600" b="1" strike="noStrike" spc="-1">
                <a:solidFill>
                  <a:srgbClr val="FF0000"/>
                </a:solidFill>
                <a:latin typeface="Cambria"/>
                <a:ea typeface="Cambria"/>
              </a:rPr>
              <a:t>jednostka wiodąca</a:t>
            </a: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Cambria"/>
              </a:rPr>
              <a:t>) 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450720" lvl="1" indent="-285840" defTabSz="914040">
              <a:lnSpc>
                <a:spcPct val="100000"/>
              </a:lnSpc>
              <a:buClr>
                <a:srgbClr val="000000"/>
              </a:buClr>
              <a:buSzPct val="45000"/>
              <a:buFont typeface="Arial"/>
              <a:buChar char="•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Cambria"/>
              </a:rPr>
              <a:t>Instytut Katalizy i Fizykochemii Powierzchni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450720" lvl="1" indent="-285840" defTabSz="914040">
              <a:lnSpc>
                <a:spcPct val="100000"/>
              </a:lnSpc>
              <a:buClr>
                <a:srgbClr val="000000"/>
              </a:buClr>
              <a:buSzPct val="45000"/>
              <a:buFont typeface="Arial"/>
              <a:buChar char="•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Cambria"/>
              </a:rPr>
              <a:t>Instytut Farmakologii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450720" lvl="1" indent="-285840" defTabSz="914040">
              <a:lnSpc>
                <a:spcPct val="100000"/>
              </a:lnSpc>
              <a:buClr>
                <a:srgbClr val="000000"/>
              </a:buClr>
              <a:buSzPct val="45000"/>
              <a:buFont typeface="Arial"/>
              <a:buChar char="•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Cambria"/>
              </a:rPr>
              <a:t>Instytut Metalurgii i Inżynierii Materiałowej  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450720" lvl="1" indent="-285840" defTabSz="914040">
              <a:lnSpc>
                <a:spcPct val="100000"/>
              </a:lnSpc>
              <a:buClr>
                <a:srgbClr val="000000"/>
              </a:buClr>
              <a:buSzPct val="45000"/>
              <a:buFont typeface="Arial"/>
              <a:buChar char="•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Cambria"/>
              </a:rPr>
              <a:t>Instytut Mechaniki Górotworu 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450720" lvl="1" indent="-285840" defTabSz="914040">
              <a:lnSpc>
                <a:spcPct val="100000"/>
              </a:lnSpc>
              <a:buClr>
                <a:srgbClr val="000000"/>
              </a:buClr>
              <a:buSzPct val="45000"/>
              <a:buFont typeface="Arial"/>
              <a:buChar char="•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Cambria"/>
              </a:rPr>
              <a:t>Instytut Gospodarki Surowcami Mineralnymi i Energią 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defTabSz="914040">
              <a:lnSpc>
                <a:spcPct val="100000"/>
              </a:lnSpc>
            </a:pP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16000" indent="-216000" defTabSz="914040">
              <a:lnSpc>
                <a:spcPct val="100000"/>
              </a:lnSpc>
              <a:buClr>
                <a:srgbClr val="000000"/>
              </a:buClr>
              <a:buSzPct val="120000"/>
              <a:buFont typeface="Wingdings" charset="2"/>
              <a:buChar char=""/>
            </a:pPr>
            <a:r>
              <a:rPr lang="pl-PL" sz="1800" b="1" strike="noStrike" spc="-1">
                <a:solidFill>
                  <a:srgbClr val="000000"/>
                </a:solidFill>
                <a:latin typeface="Cambria"/>
                <a:ea typeface="Cambria"/>
              </a:rPr>
              <a:t>  Akademia Górniczo-Hutnicza 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  <a:p>
            <a:pPr marL="501480" lvl="1" indent="-285840" defTabSz="914040">
              <a:lnSpc>
                <a:spcPct val="100000"/>
              </a:lnSpc>
              <a:buClr>
                <a:srgbClr val="000000"/>
              </a:buClr>
              <a:buSzPct val="45000"/>
              <a:buFont typeface="Arial"/>
              <a:buChar char="•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Cambria"/>
              </a:rPr>
              <a:t>Wydział Fizyki i Informatyki Stosowanej;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501480" lvl="1" indent="-285840" defTabSz="914040">
              <a:lnSpc>
                <a:spcPct val="100000"/>
              </a:lnSpc>
              <a:buClr>
                <a:srgbClr val="000000"/>
              </a:buClr>
              <a:buSzPct val="45000"/>
              <a:buFont typeface="Arial"/>
              <a:buChar char="•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Cambria"/>
              </a:rPr>
              <a:t>Wydział Inżynierii Materiałowej  i Ceramiki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432000" indent="-216000" defTabSz="914040">
              <a:lnSpc>
                <a:spcPct val="100000"/>
              </a:lnSpc>
              <a:tabLst>
                <a:tab pos="0" algn="l"/>
              </a:tabLst>
            </a:pP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90" name="pole tekstowe 4"/>
          <p:cNvSpPr/>
          <p:nvPr/>
        </p:nvSpPr>
        <p:spPr>
          <a:xfrm>
            <a:off x="120960" y="367560"/>
            <a:ext cx="1021284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040">
              <a:lnSpc>
                <a:spcPct val="100000"/>
              </a:lnSpc>
            </a:pPr>
            <a:r>
              <a:rPr lang="pl-PL" sz="2000" b="1" strike="noStrike" spc="-1">
                <a:solidFill>
                  <a:srgbClr val="000000"/>
                </a:solidFill>
                <a:latin typeface="Cambria"/>
                <a:ea typeface="Cambria"/>
              </a:rPr>
              <a:t>KISD - środowiskowa interdyscyplinarna szkoła doktorska powstała 6 maja 2019 r. 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91" name="Prostokąt 6"/>
          <p:cNvSpPr/>
          <p:nvPr/>
        </p:nvSpPr>
        <p:spPr>
          <a:xfrm>
            <a:off x="6044400" y="1740600"/>
            <a:ext cx="431136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04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pl-PL" sz="1800" b="0" strike="noStrike" spc="-1">
                <a:solidFill>
                  <a:srgbClr val="000000"/>
                </a:solidFill>
                <a:latin typeface="Cambria"/>
                <a:ea typeface="Cambria"/>
              </a:rPr>
              <a:t>KISD kształci i przygotowuje do uzyskania stopnia naukowego doktora            w następujących dyscyplinach: 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92" name="Prostokąt 7"/>
          <p:cNvSpPr/>
          <p:nvPr/>
        </p:nvSpPr>
        <p:spPr>
          <a:xfrm>
            <a:off x="6557760" y="4865400"/>
            <a:ext cx="2428200" cy="1499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9671"/>
            </a:solidFill>
          </a:ln>
          <a:effectLst>
            <a:outerShdw blurRad="50760" dist="37674" dir="18900000" sx="101000" sy="101000" algn="b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040">
              <a:lnSpc>
                <a:spcPct val="100000"/>
              </a:lnSpc>
            </a:pPr>
            <a:endParaRPr lang="pl-PL" sz="19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8093" name="Obraz 8" descr="KISD KOLOR TEKST_S.png"/>
          <p:cNvPicPr/>
          <p:nvPr/>
        </p:nvPicPr>
        <p:blipFill>
          <a:blip r:embed="rId3"/>
          <a:stretch/>
        </p:blipFill>
        <p:spPr>
          <a:xfrm>
            <a:off x="6680880" y="4929840"/>
            <a:ext cx="2181960" cy="1356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94" name="Prostokąt 9"/>
          <p:cNvSpPr/>
          <p:nvPr/>
        </p:nvSpPr>
        <p:spPr>
          <a:xfrm>
            <a:off x="6333120" y="2701440"/>
            <a:ext cx="4571280" cy="82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algn="just" defTabSz="91404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Cambria"/>
              </a:rPr>
              <a:t>nauki fizyczne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algn="just" defTabSz="91404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Cambria"/>
              </a:rPr>
              <a:t>nauki chemiczne 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algn="just" defTabSz="91404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Cambria"/>
              </a:rPr>
              <a:t>nauki medyczne  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95" name="Prostokąt 10"/>
          <p:cNvSpPr/>
          <p:nvPr/>
        </p:nvSpPr>
        <p:spPr>
          <a:xfrm>
            <a:off x="6316200" y="3513240"/>
            <a:ext cx="328392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algn="just" defTabSz="91404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Cambria"/>
              </a:rPr>
              <a:t>nauki farmaceutyczne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algn="just" defTabSz="91404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Cambria"/>
              </a:rPr>
              <a:t>inżynieria materiałowa 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defTabSz="91404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pl-PL" sz="1600" b="0" strike="noStrike" spc="-1">
                <a:solidFill>
                  <a:srgbClr val="000000"/>
                </a:solidFill>
                <a:latin typeface="Cambria"/>
                <a:ea typeface="Cambria"/>
              </a:rPr>
              <a:t>inżynieria środowiska, górnictwa i energetyki. 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96" name="Prostokąt 11"/>
          <p:cNvSpPr/>
          <p:nvPr/>
        </p:nvSpPr>
        <p:spPr>
          <a:xfrm>
            <a:off x="1023120" y="4692240"/>
            <a:ext cx="4571280" cy="1826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040">
              <a:lnSpc>
                <a:spcPct val="100000"/>
              </a:lnSpc>
              <a:buClr>
                <a:srgbClr val="000000"/>
              </a:buClr>
              <a:buFont typeface="Wingdings" charset="2"/>
              <a:buChar char=""/>
            </a:pPr>
            <a:r>
              <a:rPr lang="pl-PL" sz="1800" b="1" strike="noStrike" spc="-1">
                <a:solidFill>
                  <a:schemeClr val="dk1"/>
                </a:solidFill>
                <a:latin typeface="Cambria"/>
                <a:ea typeface="Cambria"/>
              </a:rPr>
              <a:t>KISD w liczbach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  <a:p>
            <a:pPr marL="557280" indent="-285840" defTabSz="914040">
              <a:lnSpc>
                <a:spcPct val="100000"/>
              </a:lnSpc>
              <a:buClr>
                <a:srgbClr val="FF0000"/>
              </a:buClr>
              <a:buFont typeface="Wingdings" charset="2"/>
              <a:buChar char=""/>
              <a:tabLst>
                <a:tab pos="541440" algn="l"/>
              </a:tabLst>
            </a:pPr>
            <a:r>
              <a:rPr lang="pl-PL" sz="1600" b="1" strike="noStrike" spc="-1">
                <a:solidFill>
                  <a:srgbClr val="FF0000"/>
                </a:solidFill>
                <a:latin typeface="Cambria"/>
                <a:ea typeface="Cambria"/>
              </a:rPr>
              <a:t>114. </a:t>
            </a: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Cambria"/>
              </a:rPr>
              <a:t>doktorantów lat I-IV;                                    spośród nich </a:t>
            </a:r>
            <a:r>
              <a:rPr lang="pl-PL" sz="1600" b="1" strike="noStrike" spc="-1">
                <a:solidFill>
                  <a:srgbClr val="FF0000"/>
                </a:solidFill>
                <a:latin typeface="Cambria"/>
                <a:ea typeface="Cambria"/>
              </a:rPr>
              <a:t>30</a:t>
            </a: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Cambria"/>
              </a:rPr>
              <a:t> osób to obcokrajowcy. 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557280" indent="-285840" defTabSz="914040">
              <a:lnSpc>
                <a:spcPct val="100000"/>
              </a:lnSpc>
              <a:buClr>
                <a:srgbClr val="FF0000"/>
              </a:buClr>
              <a:buFont typeface="Wingdings" charset="2"/>
              <a:buChar char=""/>
              <a:tabLst>
                <a:tab pos="541440" algn="l"/>
              </a:tabLst>
            </a:pPr>
            <a:r>
              <a:rPr lang="pl-PL" sz="1600" b="1" strike="noStrike" spc="-1">
                <a:solidFill>
                  <a:srgbClr val="FF0000"/>
                </a:solidFill>
                <a:latin typeface="Cambria"/>
                <a:ea typeface="Cambria"/>
              </a:rPr>
              <a:t>11</a:t>
            </a:r>
            <a:r>
              <a:rPr lang="pl-PL" sz="1600" b="0" strike="noStrike" spc="-1">
                <a:solidFill>
                  <a:srgbClr val="FF0000"/>
                </a:solidFill>
                <a:latin typeface="Cambria"/>
                <a:ea typeface="Cambria"/>
              </a:rPr>
              <a:t>. doktorantów realizuje</a:t>
            </a: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Cambria"/>
              </a:rPr>
              <a:t> </a:t>
            </a:r>
            <a:r>
              <a:rPr lang="pl-PL" sz="1600" b="1" strike="noStrike" spc="-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Doktorat Wdrożeniowy </a:t>
            </a: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Cambria"/>
              </a:rPr>
              <a:t>(MEiN);  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  <a:p>
            <a:pPr marL="557280" indent="-285840" defTabSz="914040">
              <a:lnSpc>
                <a:spcPct val="100000"/>
              </a:lnSpc>
              <a:buClr>
                <a:srgbClr val="FF0000"/>
              </a:buClr>
              <a:buFont typeface="Wingdings" charset="2"/>
              <a:buChar char=""/>
              <a:tabLst>
                <a:tab pos="541440" algn="l"/>
              </a:tabLst>
            </a:pPr>
            <a:r>
              <a:rPr lang="pl-PL" sz="1600" b="1" strike="noStrike" spc="-1">
                <a:solidFill>
                  <a:srgbClr val="FF0000"/>
                </a:solidFill>
                <a:latin typeface="Cambria"/>
                <a:ea typeface="Cambria"/>
              </a:rPr>
              <a:t>15.</a:t>
            </a:r>
            <a:r>
              <a:rPr lang="pl-PL" sz="1600" b="0" strike="noStrike" spc="-1">
                <a:solidFill>
                  <a:srgbClr val="FF0000"/>
                </a:solidFill>
                <a:latin typeface="Cambria"/>
                <a:ea typeface="Cambria"/>
              </a:rPr>
              <a:t> </a:t>
            </a: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Cambria"/>
              </a:rPr>
              <a:t>kolejnych</a:t>
            </a:r>
            <a:r>
              <a:rPr lang="pl-PL" sz="1600" b="0" strike="noStrike" spc="-1">
                <a:solidFill>
                  <a:schemeClr val="accent1"/>
                </a:solidFill>
                <a:latin typeface="Cambria"/>
                <a:ea typeface="Cambria"/>
              </a:rPr>
              <a:t>  </a:t>
            </a: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Cambria"/>
              </a:rPr>
              <a:t>jest stypendystami projektów </a:t>
            </a:r>
            <a:r>
              <a:rPr lang="pl-PL" sz="1600" b="1" strike="noStrike" spc="-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Preludium Bis, Sonata Bis </a:t>
            </a: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Cambria"/>
              </a:rPr>
              <a:t>i</a:t>
            </a:r>
            <a:r>
              <a:rPr lang="pl-PL" sz="1600" b="1" strike="noStrike" spc="-1">
                <a:solidFill>
                  <a:schemeClr val="accent1">
                    <a:lumMod val="75000"/>
                  </a:schemeClr>
                </a:solidFill>
                <a:latin typeface="Cambria"/>
                <a:ea typeface="Cambria"/>
              </a:rPr>
              <a:t> Opus </a:t>
            </a:r>
            <a:r>
              <a:rPr lang="pl-PL" sz="1600" b="0" strike="noStrike" spc="-1">
                <a:solidFill>
                  <a:schemeClr val="dk1"/>
                </a:solidFill>
                <a:latin typeface="Cambria"/>
                <a:ea typeface="Cambria"/>
              </a:rPr>
              <a:t>(NCN).</a:t>
            </a:r>
            <a:endParaRPr lang="pl-PL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97" name="Prostokąt 12"/>
          <p:cNvSpPr/>
          <p:nvPr/>
        </p:nvSpPr>
        <p:spPr>
          <a:xfrm>
            <a:off x="6044400" y="1537560"/>
            <a:ext cx="4321080" cy="3097800"/>
          </a:xfrm>
          <a:prstGeom prst="rect">
            <a:avLst/>
          </a:prstGeom>
          <a:noFill/>
          <a:ln w="19050">
            <a:solidFill>
              <a:srgbClr val="0096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040">
              <a:lnSpc>
                <a:spcPct val="100000"/>
              </a:lnSpc>
            </a:pPr>
            <a:endParaRPr lang="pl-PL" sz="19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098" name="Prostokąt 13"/>
          <p:cNvSpPr/>
          <p:nvPr/>
        </p:nvSpPr>
        <p:spPr>
          <a:xfrm>
            <a:off x="1027080" y="4637880"/>
            <a:ext cx="4615560" cy="1954080"/>
          </a:xfrm>
          <a:prstGeom prst="rect">
            <a:avLst/>
          </a:prstGeom>
          <a:noFill/>
          <a:ln w="19050">
            <a:solidFill>
              <a:srgbClr val="0096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040">
              <a:lnSpc>
                <a:spcPct val="100000"/>
              </a:lnSpc>
            </a:pPr>
            <a:endParaRPr lang="pl-PL" sz="19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099" name="Prostokąt 14"/>
          <p:cNvSpPr/>
          <p:nvPr/>
        </p:nvSpPr>
        <p:spPr>
          <a:xfrm>
            <a:off x="265320" y="1037160"/>
            <a:ext cx="5650200" cy="3290040"/>
          </a:xfrm>
          <a:prstGeom prst="rect">
            <a:avLst/>
          </a:prstGeom>
          <a:noFill/>
          <a:ln w="19050">
            <a:solidFill>
              <a:srgbClr val="0096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040">
              <a:lnSpc>
                <a:spcPct val="100000"/>
              </a:lnSpc>
            </a:pPr>
            <a:endParaRPr lang="pl-PL" sz="19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275"/>
          </p:nvPr>
        </p:nvSpPr>
        <p:spPr/>
        <p:txBody>
          <a:bodyPr/>
          <a:lstStyle/>
          <a:p>
            <a:fld id="{522418B1-52D3-4B4C-92FE-20FE1F88EBE5}" type="slidenum"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3" name="pole tekstowe 4"/>
          <p:cNvSpPr/>
          <p:nvPr/>
        </p:nvSpPr>
        <p:spPr>
          <a:xfrm>
            <a:off x="119160" y="151200"/>
            <a:ext cx="35992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04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tabLst>
                <a:tab pos="0" algn="l"/>
              </a:tabLst>
            </a:pPr>
            <a:r>
              <a:rPr lang="pl-PL" sz="1800" b="1" strike="noStrike" spc="-1">
                <a:solidFill>
                  <a:srgbClr val="FFFFFF"/>
                </a:solidFill>
                <a:latin typeface="Cambria"/>
                <a:ea typeface="Cambria"/>
              </a:rPr>
              <a:t>Promocja nauki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14" name="pole tekstowe 5"/>
          <p:cNvSpPr/>
          <p:nvPr/>
        </p:nvSpPr>
        <p:spPr>
          <a:xfrm>
            <a:off x="263520" y="3733560"/>
            <a:ext cx="474336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040">
              <a:lnSpc>
                <a:spcPct val="100000"/>
              </a:lnSpc>
              <a:buClr>
                <a:srgbClr val="1F4E79"/>
              </a:buClr>
              <a:buFont typeface="Wingdings" charset="2"/>
              <a:buChar char=""/>
            </a:pPr>
            <a:r>
              <a:rPr lang="pl-PL" sz="1800" b="0" strike="noStrike" spc="-1">
                <a:solidFill>
                  <a:srgbClr val="1F4E79"/>
                </a:solidFill>
                <a:latin typeface="Calibri"/>
              </a:rPr>
              <a:t>Zespół ds. Popularyzacji Badań Naukowych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defTabSz="914040">
              <a:lnSpc>
                <a:spcPct val="100000"/>
              </a:lnSpc>
              <a:buClr>
                <a:srgbClr val="1F4E79"/>
              </a:buClr>
              <a:buFont typeface="Wingdings" charset="2"/>
              <a:buChar char=""/>
            </a:pPr>
            <a:r>
              <a:rPr lang="pl-PL" sz="1800" b="0" strike="noStrike" spc="-1">
                <a:solidFill>
                  <a:srgbClr val="1F4E79"/>
                </a:solidFill>
                <a:latin typeface="Calibri"/>
              </a:rPr>
              <a:t>Zespół ds. Popularnonaukowych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defTabSz="914040">
              <a:lnSpc>
                <a:spcPct val="100000"/>
              </a:lnSpc>
              <a:buClr>
                <a:srgbClr val="1F4E79"/>
              </a:buClr>
              <a:buFont typeface="Wingdings" charset="2"/>
              <a:buChar char=""/>
            </a:pPr>
            <a:r>
              <a:rPr lang="pl-PL" sz="1800" b="0" strike="noStrike" spc="-1">
                <a:solidFill>
                  <a:srgbClr val="1F4E79"/>
                </a:solidFill>
                <a:latin typeface="Calibri"/>
              </a:rPr>
              <a:t>Koordynatorzy wydarzeń</a:t>
            </a:r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2" name="Diagram1"/>
          <p:cNvGraphicFramePr/>
          <p:nvPr>
            <p:extLst>
              <p:ext uri="{D42A27DB-BD31-4B8C-83A1-F6EECF244321}">
                <p14:modId xmlns:p14="http://schemas.microsoft.com/office/powerpoint/2010/main" val="349030831"/>
              </p:ext>
            </p:extLst>
          </p:nvPr>
        </p:nvGraphicFramePr>
        <p:xfrm>
          <a:off x="211320" y="404640"/>
          <a:ext cx="5831640" cy="3664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115" name="Picture 4"/>
          <p:cNvPicPr/>
          <p:nvPr/>
        </p:nvPicPr>
        <p:blipFill>
          <a:blip r:embed="rId8"/>
          <a:stretch/>
        </p:blipFill>
        <p:spPr>
          <a:xfrm>
            <a:off x="8957880" y="4383720"/>
            <a:ext cx="3139200" cy="2101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16" name="Obraz 10"/>
          <p:cNvPicPr/>
          <p:nvPr/>
        </p:nvPicPr>
        <p:blipFill>
          <a:blip r:embed="rId9"/>
          <a:stretch/>
        </p:blipFill>
        <p:spPr>
          <a:xfrm>
            <a:off x="3202560" y="4942080"/>
            <a:ext cx="2340720" cy="1548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17" name="Obraz 11"/>
          <p:cNvPicPr/>
          <p:nvPr/>
        </p:nvPicPr>
        <p:blipFill>
          <a:blip r:embed="rId10"/>
          <a:stretch/>
        </p:blipFill>
        <p:spPr>
          <a:xfrm>
            <a:off x="5686560" y="4942080"/>
            <a:ext cx="3140640" cy="1548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18" name="Obraz 12"/>
          <p:cNvPicPr/>
          <p:nvPr/>
        </p:nvPicPr>
        <p:blipFill>
          <a:blip r:embed="rId11"/>
          <a:srcRect t="5387"/>
          <a:stretch/>
        </p:blipFill>
        <p:spPr>
          <a:xfrm>
            <a:off x="10488600" y="2052360"/>
            <a:ext cx="1580760" cy="2193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19" name="Obraz 13"/>
          <p:cNvPicPr/>
          <p:nvPr/>
        </p:nvPicPr>
        <p:blipFill>
          <a:blip r:embed="rId12"/>
          <a:stretch/>
        </p:blipFill>
        <p:spPr>
          <a:xfrm>
            <a:off x="361800" y="4986000"/>
            <a:ext cx="2685960" cy="1510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20" name="Obraz 14"/>
          <p:cNvPicPr/>
          <p:nvPr/>
        </p:nvPicPr>
        <p:blipFill>
          <a:blip r:embed="rId13"/>
          <a:stretch/>
        </p:blipFill>
        <p:spPr>
          <a:xfrm>
            <a:off x="8957880" y="2587320"/>
            <a:ext cx="1465920" cy="1644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21" name="Obraz 15"/>
          <p:cNvPicPr/>
          <p:nvPr/>
        </p:nvPicPr>
        <p:blipFill>
          <a:blip r:embed="rId14"/>
          <a:stretch/>
        </p:blipFill>
        <p:spPr>
          <a:xfrm>
            <a:off x="7300440" y="2106360"/>
            <a:ext cx="1281240" cy="1829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22" name="Obraz 16"/>
          <p:cNvPicPr/>
          <p:nvPr/>
        </p:nvPicPr>
        <p:blipFill>
          <a:blip r:embed="rId15"/>
          <a:stretch/>
        </p:blipFill>
        <p:spPr>
          <a:xfrm>
            <a:off x="3727440" y="4363560"/>
            <a:ext cx="2305080" cy="514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23" name="pole tekstowe 18"/>
          <p:cNvSpPr/>
          <p:nvPr/>
        </p:nvSpPr>
        <p:spPr>
          <a:xfrm>
            <a:off x="6533640" y="371520"/>
            <a:ext cx="5563440" cy="158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040">
              <a:lnSpc>
                <a:spcPct val="100000"/>
              </a:lnSpc>
              <a:buClr>
                <a:srgbClr val="1F4E79"/>
              </a:buClr>
              <a:buFont typeface="Wingdings" charset="2"/>
              <a:buChar char=""/>
            </a:pPr>
            <a:r>
              <a:rPr lang="pl-PL" sz="1400" b="0" strike="noStrike" spc="-1">
                <a:solidFill>
                  <a:srgbClr val="1F4E79"/>
                </a:solidFill>
                <a:latin typeface="Calibri"/>
              </a:rPr>
              <a:t>Małopolskie Centrum Nauki COGITEON 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defTabSz="914040">
              <a:lnSpc>
                <a:spcPct val="100000"/>
              </a:lnSpc>
              <a:buClr>
                <a:srgbClr val="1F4E79"/>
              </a:buClr>
              <a:buFont typeface="Wingdings" charset="2"/>
              <a:buChar char=""/>
            </a:pPr>
            <a:r>
              <a:rPr lang="pl-PL" sz="1400" b="0" strike="noStrike" spc="-1">
                <a:solidFill>
                  <a:srgbClr val="1F4E79"/>
                </a:solidFill>
                <a:latin typeface="Calibri"/>
              </a:rPr>
              <a:t>Współpraca z Generatorem Nauki GEN w Jaśle 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defTabSz="914040">
              <a:lnSpc>
                <a:spcPct val="100000"/>
              </a:lnSpc>
              <a:buClr>
                <a:srgbClr val="1F4E79"/>
              </a:buClr>
              <a:buFont typeface="Wingdings" charset="2"/>
              <a:buChar char=""/>
            </a:pPr>
            <a:r>
              <a:rPr lang="pl-PL" sz="1400" b="0" strike="noStrike" spc="-1">
                <a:solidFill>
                  <a:srgbClr val="1F4E79"/>
                </a:solidFill>
                <a:latin typeface="Calibri"/>
              </a:rPr>
              <a:t>Wojewódzki Dom Kultury w Rzeszowie Podkarpackie Centrum Nauki „Łukasiewicz”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defTabSz="914040">
              <a:lnSpc>
                <a:spcPct val="100000"/>
              </a:lnSpc>
              <a:buClr>
                <a:srgbClr val="1F4E79"/>
              </a:buClr>
              <a:buFont typeface="Wingdings" charset="2"/>
              <a:buChar char=""/>
            </a:pPr>
            <a:r>
              <a:rPr lang="pl-PL" sz="1400" b="0" strike="noStrike" spc="-1">
                <a:solidFill>
                  <a:srgbClr val="1F4E79"/>
                </a:solidFill>
                <a:latin typeface="Calibri"/>
              </a:rPr>
              <a:t>The European Particle Physics Communication Network (EPPCN)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defTabSz="914040">
              <a:lnSpc>
                <a:spcPct val="100000"/>
              </a:lnSpc>
              <a:buClr>
                <a:srgbClr val="1F4E79"/>
              </a:buClr>
              <a:buFont typeface="Wingdings" charset="2"/>
              <a:buChar char=""/>
            </a:pPr>
            <a:r>
              <a:rPr lang="pl-PL" sz="1400" b="0" strike="noStrike" spc="-1">
                <a:solidFill>
                  <a:srgbClr val="1F4E79"/>
                </a:solidFill>
                <a:latin typeface="Calibri"/>
              </a:rPr>
              <a:t>International Particle Physics Outreach Group IPPOG Collaboration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  <a:p>
            <a:pPr marL="285840" indent="-285840" defTabSz="914040">
              <a:lnSpc>
                <a:spcPct val="100000"/>
              </a:lnSpc>
              <a:buClr>
                <a:srgbClr val="1F4E79"/>
              </a:buClr>
              <a:buFont typeface="Wingdings" charset="2"/>
              <a:buChar char=""/>
            </a:pPr>
            <a:r>
              <a:rPr lang="pl-PL" sz="1400" b="0" strike="noStrike" spc="-1">
                <a:solidFill>
                  <a:srgbClr val="1F4E79"/>
                </a:solidFill>
                <a:latin typeface="Calibri"/>
              </a:rPr>
              <a:t>Patronat na szkołami i placówkami oświatowymi w powiecie brzeskim</a:t>
            </a:r>
            <a:endParaRPr lang="pl-PL" sz="1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124" name="Obraz 21"/>
          <p:cNvPicPr/>
          <p:nvPr/>
        </p:nvPicPr>
        <p:blipFill>
          <a:blip r:embed="rId16"/>
          <a:stretch/>
        </p:blipFill>
        <p:spPr>
          <a:xfrm>
            <a:off x="6331680" y="2142360"/>
            <a:ext cx="930600" cy="936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25" name="Obraz 24"/>
          <p:cNvPicPr/>
          <p:nvPr/>
        </p:nvPicPr>
        <p:blipFill>
          <a:blip r:embed="rId17"/>
          <a:stretch/>
        </p:blipFill>
        <p:spPr>
          <a:xfrm>
            <a:off x="6331680" y="3156120"/>
            <a:ext cx="2239560" cy="1614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26" name="PlaceHolder 1"/>
          <p:cNvSpPr>
            <a:spLocks noGrp="1"/>
          </p:cNvSpPr>
          <p:nvPr>
            <p:ph type="sldNum" idx="393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04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 defTabSz="914040">
              <a:lnSpc>
                <a:spcPct val="100000"/>
              </a:lnSpc>
              <a:buNone/>
              <a:tabLst>
                <a:tab pos="0" algn="l"/>
              </a:tabLst>
            </a:pPr>
            <a:fld id="{41A2459D-B659-4CB3-8A3E-D563A2C06760}" type="slidenum">
              <a:rPr lang="en-U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14</a:t>
            </a:fld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8" name="PlaceHolder 1"/>
          <p:cNvSpPr>
            <a:spLocks noGrp="1"/>
          </p:cNvSpPr>
          <p:nvPr>
            <p:ph type="sldNum" idx="414"/>
          </p:nvPr>
        </p:nvSpPr>
        <p:spPr>
          <a:xfrm>
            <a:off x="8610480" y="6356520"/>
            <a:ext cx="2741040" cy="36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  <a:defRPr lang="en-US" sz="1200" b="0" strike="noStrike" spc="-1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buNone/>
              <a:tabLst>
                <a:tab pos="0" algn="l"/>
              </a:tabLst>
            </a:pPr>
            <a:fld id="{2E1B8EC4-AD0C-43E4-A3B3-8082722D3EA5}" type="slidenum">
              <a:rPr lang="en-US" sz="1200" b="0" strike="noStrike" spc="-1">
                <a:solidFill>
                  <a:srgbClr val="8B8B8B"/>
                </a:solidFill>
                <a:latin typeface="Calibri"/>
                <a:ea typeface="DejaVu Sans"/>
              </a:rPr>
              <a:t>15</a:t>
            </a:fld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89" name="Rectangle 1"/>
          <p:cNvSpPr/>
          <p:nvPr/>
        </p:nvSpPr>
        <p:spPr>
          <a:xfrm>
            <a:off x="6056280" y="504720"/>
            <a:ext cx="591912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</a:tabLst>
            </a:pPr>
            <a:r>
              <a:rPr lang="pl-PL" sz="2400" b="1" strike="noStrike" spc="-1">
                <a:solidFill>
                  <a:srgbClr val="00496C"/>
                </a:solidFill>
                <a:latin typeface="Cambria"/>
                <a:ea typeface="DejaVu Sans"/>
              </a:rPr>
              <a:t>Realizacja międzynarodowych projektów</a:t>
            </a:r>
            <a:endParaRPr lang="pl-PL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90" name="Rectangle 2"/>
          <p:cNvSpPr/>
          <p:nvPr/>
        </p:nvSpPr>
        <p:spPr>
          <a:xfrm>
            <a:off x="119160" y="106200"/>
            <a:ext cx="359820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612"/>
              </a:spcBef>
              <a:spcAft>
                <a:spcPts val="612"/>
              </a:spcAft>
              <a:tabLst>
                <a:tab pos="914400" algn="l"/>
                <a:tab pos="1828800" algn="l"/>
                <a:tab pos="2743200" algn="l"/>
              </a:tabLst>
            </a:pPr>
            <a:r>
              <a:rPr lang="pl-PL" sz="1800" b="1" strike="noStrike" spc="-1" dirty="0">
                <a:solidFill>
                  <a:srgbClr val="FFFFFF"/>
                </a:solidFill>
                <a:latin typeface="Cambria"/>
                <a:ea typeface="DejaVu Sans"/>
              </a:rPr>
              <a:t>Współpraca międzynarodowa</a:t>
            </a:r>
            <a:endParaRPr lang="pl-PL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91" name="Rectangle 3"/>
          <p:cNvSpPr/>
          <p:nvPr/>
        </p:nvSpPr>
        <p:spPr>
          <a:xfrm>
            <a:off x="8610480" y="6356520"/>
            <a:ext cx="2742480" cy="36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 defTabSz="914400">
              <a:lnSpc>
                <a:spcPct val="100000"/>
              </a:lnSpc>
              <a:spcBef>
                <a:spcPts val="14"/>
              </a:spcBef>
              <a:spcAft>
                <a:spcPts val="14"/>
              </a:spcAft>
              <a:tabLst>
                <a:tab pos="914400" algn="l"/>
                <a:tab pos="1828800" algn="l"/>
                <a:tab pos="2743200" algn="l"/>
              </a:tabLst>
            </a:pPr>
            <a:fld id="{FA9744D9-396B-4238-AB37-E7998CF65B3C}" type="slidenum">
              <a:rPr lang="pl-PL" sz="1200" b="0" strike="noStrike" spc="-1">
                <a:solidFill>
                  <a:srgbClr val="FFFFFF"/>
                </a:solidFill>
                <a:latin typeface="Arial"/>
                <a:ea typeface="DejaVu Sans"/>
              </a:rPr>
              <a:t>15</a:t>
            </a:fld>
            <a:endParaRPr lang="pl-PL" sz="12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292" name="Picture 4"/>
          <p:cNvPicPr/>
          <p:nvPr/>
        </p:nvPicPr>
        <p:blipFill>
          <a:blip r:embed="rId4"/>
          <a:stretch/>
        </p:blipFill>
        <p:spPr>
          <a:xfrm>
            <a:off x="1238400" y="1374840"/>
            <a:ext cx="8278200" cy="4266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293" name="Picture 5"/>
          <p:cNvPicPr/>
          <p:nvPr/>
        </p:nvPicPr>
        <p:blipFill>
          <a:blip r:embed="rId5"/>
          <a:stretch/>
        </p:blipFill>
        <p:spPr>
          <a:xfrm>
            <a:off x="9912240" y="1676520"/>
            <a:ext cx="529560" cy="529560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</a:ln>
          <a:effectLst>
            <a:outerShdw dist="37674" dir="189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8294" name="Picture 6"/>
          <p:cNvPicPr/>
          <p:nvPr/>
        </p:nvPicPr>
        <p:blipFill>
          <a:blip r:embed="rId6"/>
          <a:stretch/>
        </p:blipFill>
        <p:spPr>
          <a:xfrm>
            <a:off x="3181320" y="4157640"/>
            <a:ext cx="424800" cy="764280"/>
          </a:xfrm>
          <a:prstGeom prst="rect">
            <a:avLst/>
          </a:prstGeom>
          <a:noFill/>
          <a:ln w="0">
            <a:noFill/>
          </a:ln>
          <a:effectLst>
            <a:outerShdw dist="37674" dir="189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8295" name="Picture 7"/>
          <p:cNvPicPr/>
          <p:nvPr/>
        </p:nvPicPr>
        <p:blipFill>
          <a:blip r:embed="rId7"/>
          <a:stretch/>
        </p:blipFill>
        <p:spPr>
          <a:xfrm>
            <a:off x="9699480" y="2508120"/>
            <a:ext cx="553320" cy="553320"/>
          </a:xfrm>
          <a:prstGeom prst="rect">
            <a:avLst/>
          </a:prstGeom>
          <a:noFill/>
          <a:ln w="0">
            <a:noFill/>
          </a:ln>
          <a:effectLst>
            <a:outerShdw dist="37674" dir="189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8296" name="Picture 8"/>
          <p:cNvPicPr/>
          <p:nvPr/>
        </p:nvPicPr>
        <p:blipFill>
          <a:blip r:embed="rId8"/>
          <a:srcRect r="42699"/>
          <a:stretch/>
        </p:blipFill>
        <p:spPr>
          <a:xfrm>
            <a:off x="5281560" y="1531800"/>
            <a:ext cx="769320" cy="721440"/>
          </a:xfrm>
          <a:prstGeom prst="rect">
            <a:avLst/>
          </a:prstGeom>
          <a:noFill/>
          <a:ln w="0">
            <a:noFill/>
          </a:ln>
          <a:effectLst>
            <a:outerShdw dist="37674" dir="189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8297" name="Picture 9"/>
          <p:cNvPicPr/>
          <p:nvPr/>
        </p:nvPicPr>
        <p:blipFill>
          <a:blip r:embed="rId9"/>
          <a:stretch/>
        </p:blipFill>
        <p:spPr>
          <a:xfrm>
            <a:off x="4551480" y="1650960"/>
            <a:ext cx="569160" cy="556560"/>
          </a:xfrm>
          <a:prstGeom prst="rect">
            <a:avLst/>
          </a:prstGeom>
          <a:noFill/>
          <a:ln w="28440">
            <a:solidFill>
              <a:srgbClr val="FFFFFF"/>
            </a:solidFill>
            <a:miter/>
          </a:ln>
          <a:effectLst>
            <a:outerShdw dist="37674" dir="189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8298" name="Picture 10"/>
          <p:cNvPicPr/>
          <p:nvPr/>
        </p:nvPicPr>
        <p:blipFill>
          <a:blip r:embed="rId10"/>
          <a:stretch/>
        </p:blipFill>
        <p:spPr>
          <a:xfrm>
            <a:off x="3863880" y="2478240"/>
            <a:ext cx="862920" cy="369000"/>
          </a:xfrm>
          <a:prstGeom prst="rect">
            <a:avLst/>
          </a:prstGeom>
          <a:noFill/>
          <a:ln w="0">
            <a:noFill/>
          </a:ln>
          <a:effectLst>
            <a:outerShdw dist="37674" dir="189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8299" name="Picture 11"/>
          <p:cNvPicPr/>
          <p:nvPr/>
        </p:nvPicPr>
        <p:blipFill>
          <a:blip r:embed="rId11"/>
          <a:stretch/>
        </p:blipFill>
        <p:spPr>
          <a:xfrm>
            <a:off x="11041200" y="5302080"/>
            <a:ext cx="646920" cy="339120"/>
          </a:xfrm>
          <a:prstGeom prst="rect">
            <a:avLst/>
          </a:prstGeom>
          <a:noFill/>
          <a:ln w="0">
            <a:noFill/>
          </a:ln>
          <a:effectLst>
            <a:outerShdw dist="37674" dir="189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8300" name="Picture 12"/>
          <p:cNvPicPr/>
          <p:nvPr/>
        </p:nvPicPr>
        <p:blipFill>
          <a:blip r:embed="rId12"/>
          <a:srcRect r="31284"/>
          <a:stretch/>
        </p:blipFill>
        <p:spPr>
          <a:xfrm>
            <a:off x="10653840" y="1603440"/>
            <a:ext cx="1544040" cy="62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01" name="Picture 13"/>
          <p:cNvPicPr/>
          <p:nvPr/>
        </p:nvPicPr>
        <p:blipFill>
          <a:blip r:embed="rId13"/>
          <a:stretch/>
        </p:blipFill>
        <p:spPr>
          <a:xfrm>
            <a:off x="10523520" y="2508120"/>
            <a:ext cx="1137600" cy="451800"/>
          </a:xfrm>
          <a:prstGeom prst="rect">
            <a:avLst/>
          </a:prstGeom>
          <a:noFill/>
          <a:ln w="0">
            <a:noFill/>
          </a:ln>
          <a:effectLst>
            <a:outerShdw dist="37674" dir="189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8302" name="Picture 14"/>
          <p:cNvPicPr/>
          <p:nvPr/>
        </p:nvPicPr>
        <p:blipFill>
          <a:blip r:embed="rId14"/>
          <a:stretch/>
        </p:blipFill>
        <p:spPr>
          <a:xfrm>
            <a:off x="10839600" y="3946680"/>
            <a:ext cx="605880" cy="532800"/>
          </a:xfrm>
          <a:prstGeom prst="rect">
            <a:avLst/>
          </a:prstGeom>
          <a:noFill/>
          <a:ln w="0">
            <a:noFill/>
          </a:ln>
          <a:effectLst>
            <a:outerShdw dist="37674" dir="189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8303" name="Picture 15"/>
          <p:cNvPicPr/>
          <p:nvPr/>
        </p:nvPicPr>
        <p:blipFill>
          <a:blip r:embed="rId15"/>
          <a:stretch/>
        </p:blipFill>
        <p:spPr>
          <a:xfrm>
            <a:off x="9588600" y="3405240"/>
            <a:ext cx="761400" cy="500760"/>
          </a:xfrm>
          <a:prstGeom prst="rect">
            <a:avLst/>
          </a:prstGeom>
          <a:noFill/>
          <a:ln w="0">
            <a:noFill/>
          </a:ln>
          <a:effectLst>
            <a:outerShdw dist="37674" dir="189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8304" name="Picture 16"/>
          <p:cNvPicPr/>
          <p:nvPr/>
        </p:nvPicPr>
        <p:blipFill>
          <a:blip r:embed="rId16"/>
          <a:stretch/>
        </p:blipFill>
        <p:spPr>
          <a:xfrm>
            <a:off x="10653840" y="3166920"/>
            <a:ext cx="708840" cy="438840"/>
          </a:xfrm>
          <a:prstGeom prst="rect">
            <a:avLst/>
          </a:prstGeom>
          <a:noFill/>
          <a:ln w="0">
            <a:noFill/>
          </a:ln>
          <a:effectLst>
            <a:outerShdw dist="37674" dir="189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8305" name="Picture 17"/>
          <p:cNvPicPr/>
          <p:nvPr/>
        </p:nvPicPr>
        <p:blipFill>
          <a:blip r:embed="rId17"/>
          <a:stretch/>
        </p:blipFill>
        <p:spPr>
          <a:xfrm>
            <a:off x="9369360" y="4699080"/>
            <a:ext cx="1073880" cy="451800"/>
          </a:xfrm>
          <a:prstGeom prst="rect">
            <a:avLst/>
          </a:prstGeom>
          <a:noFill/>
          <a:ln w="0">
            <a:noFill/>
          </a:ln>
          <a:effectLst>
            <a:outerShdw dist="37674" dir="189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8306" name="Picture 18"/>
          <p:cNvPicPr/>
          <p:nvPr/>
        </p:nvPicPr>
        <p:blipFill>
          <a:blip r:embed="rId18"/>
          <a:stretch/>
        </p:blipFill>
        <p:spPr>
          <a:xfrm>
            <a:off x="10099800" y="4087800"/>
            <a:ext cx="553320" cy="305640"/>
          </a:xfrm>
          <a:prstGeom prst="rect">
            <a:avLst/>
          </a:prstGeom>
          <a:noFill/>
          <a:ln w="0">
            <a:noFill/>
          </a:ln>
          <a:effectLst>
            <a:outerShdw dist="37674" dir="189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8307" name="Picture 19"/>
          <p:cNvPicPr/>
          <p:nvPr/>
        </p:nvPicPr>
        <p:blipFill>
          <a:blip r:embed="rId19"/>
          <a:stretch/>
        </p:blipFill>
        <p:spPr>
          <a:xfrm>
            <a:off x="3560760" y="3081240"/>
            <a:ext cx="1009080" cy="492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08" name="Picture 20"/>
          <p:cNvPicPr/>
          <p:nvPr/>
        </p:nvPicPr>
        <p:blipFill>
          <a:blip r:embed="rId20"/>
          <a:stretch/>
        </p:blipFill>
        <p:spPr>
          <a:xfrm>
            <a:off x="1217520" y="4302000"/>
            <a:ext cx="1573920" cy="572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09" name="Picture 21"/>
          <p:cNvPicPr/>
          <p:nvPr/>
        </p:nvPicPr>
        <p:blipFill>
          <a:blip r:embed="rId21"/>
          <a:stretch/>
        </p:blipFill>
        <p:spPr>
          <a:xfrm>
            <a:off x="1008000" y="2471760"/>
            <a:ext cx="1007280" cy="732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10" name="Picture 22"/>
          <p:cNvPicPr/>
          <p:nvPr/>
        </p:nvPicPr>
        <p:blipFill>
          <a:blip r:embed="rId22"/>
          <a:stretch/>
        </p:blipFill>
        <p:spPr>
          <a:xfrm>
            <a:off x="6399360" y="5029200"/>
            <a:ext cx="1573920" cy="475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11" name="Picture 23"/>
          <p:cNvPicPr/>
          <p:nvPr/>
        </p:nvPicPr>
        <p:blipFill>
          <a:blip r:embed="rId23"/>
          <a:srcRect l="4256" t="-11215" r="58170" b="3483"/>
          <a:stretch/>
        </p:blipFill>
        <p:spPr>
          <a:xfrm>
            <a:off x="2782800" y="1268280"/>
            <a:ext cx="1167840" cy="457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12" name="Picture 24"/>
          <p:cNvPicPr/>
          <p:nvPr/>
        </p:nvPicPr>
        <p:blipFill>
          <a:blip r:embed="rId24"/>
          <a:stretch/>
        </p:blipFill>
        <p:spPr>
          <a:xfrm>
            <a:off x="7812000" y="2525760"/>
            <a:ext cx="1366200" cy="381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13" name="Picture 25"/>
          <p:cNvPicPr/>
          <p:nvPr/>
        </p:nvPicPr>
        <p:blipFill>
          <a:blip r:embed="rId25"/>
          <a:stretch/>
        </p:blipFill>
        <p:spPr>
          <a:xfrm>
            <a:off x="4727520" y="5187960"/>
            <a:ext cx="1242360" cy="478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14" name="Picture 26"/>
          <p:cNvPicPr/>
          <p:nvPr/>
        </p:nvPicPr>
        <p:blipFill>
          <a:blip r:embed="rId26"/>
          <a:stretch/>
        </p:blipFill>
        <p:spPr>
          <a:xfrm>
            <a:off x="2087640" y="5129280"/>
            <a:ext cx="1092960" cy="564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15" name="Picture 27"/>
          <p:cNvPicPr/>
          <p:nvPr/>
        </p:nvPicPr>
        <p:blipFill>
          <a:blip r:embed="rId27"/>
          <a:stretch/>
        </p:blipFill>
        <p:spPr>
          <a:xfrm>
            <a:off x="1197000" y="3424320"/>
            <a:ext cx="1073880" cy="302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16" name="Picture 28"/>
          <p:cNvPicPr/>
          <p:nvPr/>
        </p:nvPicPr>
        <p:blipFill>
          <a:blip r:embed="rId28"/>
          <a:stretch/>
        </p:blipFill>
        <p:spPr>
          <a:xfrm>
            <a:off x="4305240" y="4402080"/>
            <a:ext cx="982080" cy="448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17" name="Picture 29"/>
          <p:cNvPicPr/>
          <p:nvPr/>
        </p:nvPicPr>
        <p:blipFill>
          <a:blip r:embed="rId29"/>
          <a:stretch/>
        </p:blipFill>
        <p:spPr>
          <a:xfrm>
            <a:off x="5356080" y="2449440"/>
            <a:ext cx="213480" cy="213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18" name="Picture 30"/>
          <p:cNvPicPr/>
          <p:nvPr/>
        </p:nvPicPr>
        <p:blipFill>
          <a:blip r:embed="rId30"/>
          <a:stretch/>
        </p:blipFill>
        <p:spPr>
          <a:xfrm>
            <a:off x="10783800" y="4654440"/>
            <a:ext cx="813600" cy="389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19" name="Picture 31"/>
          <p:cNvPicPr/>
          <p:nvPr/>
        </p:nvPicPr>
        <p:blipFill>
          <a:blip r:embed="rId31"/>
          <a:stretch/>
        </p:blipFill>
        <p:spPr>
          <a:xfrm>
            <a:off x="9420120" y="5257800"/>
            <a:ext cx="1119960" cy="559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20" name="Picture 32"/>
          <p:cNvPicPr/>
          <p:nvPr/>
        </p:nvPicPr>
        <p:blipFill>
          <a:blip r:embed="rId32"/>
          <a:stretch/>
        </p:blipFill>
        <p:spPr>
          <a:xfrm>
            <a:off x="-3240" y="5883120"/>
            <a:ext cx="1483560" cy="996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21" name="Picture 33"/>
          <p:cNvPicPr/>
          <p:nvPr/>
        </p:nvPicPr>
        <p:blipFill>
          <a:blip r:embed="rId33"/>
          <a:stretch/>
        </p:blipFill>
        <p:spPr>
          <a:xfrm>
            <a:off x="8672400" y="1611360"/>
            <a:ext cx="1071000" cy="743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22" name="Picture 34"/>
          <p:cNvPicPr/>
          <p:nvPr/>
        </p:nvPicPr>
        <p:blipFill>
          <a:blip r:embed="rId34"/>
          <a:stretch/>
        </p:blipFill>
        <p:spPr>
          <a:xfrm>
            <a:off x="9348840" y="4037040"/>
            <a:ext cx="492840" cy="4215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Calibri"/>
        <a:ea typeface=""/>
        <a:cs typeface="DejaVu Sans"/>
      </a:majorFont>
      <a:minorFont>
        <a:latin typeface="Calibri"/>
        <a:ea typeface="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Calibri"/>
        <a:ea typeface=""/>
        <a:cs typeface="DejaVu Sans"/>
      </a:majorFont>
      <a:minorFont>
        <a:latin typeface="Calibri"/>
        <a:ea typeface="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Motyw pakietu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  <a:solidFill>
          <a:schemeClr val="phClr"/>
        </a:soli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63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Motyw pakietu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  <a:solidFill>
          <a:schemeClr val="phClr"/>
        </a:soli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63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Motyw pakietu Office">
  <a:themeElements>
    <a:clrScheme name="Motyw pakietu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232948</TotalTime>
  <Words>1739</Words>
  <Application>Microsoft Office PowerPoint</Application>
  <PresentationFormat>Panoramiczny</PresentationFormat>
  <Paragraphs>291</Paragraphs>
  <Slides>15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5</vt:i4>
      </vt:variant>
      <vt:variant>
        <vt:lpstr>Tytuły slajdów</vt:lpstr>
      </vt:variant>
      <vt:variant>
        <vt:i4>15</vt:i4>
      </vt:variant>
    </vt:vector>
  </HeadingPairs>
  <TitlesOfParts>
    <vt:vector size="29" baseType="lpstr">
      <vt:lpstr>Aptos</vt:lpstr>
      <vt:lpstr>Arial</vt:lpstr>
      <vt:lpstr>Calibri</vt:lpstr>
      <vt:lpstr>Calibri Light</vt:lpstr>
      <vt:lpstr>Cambria</vt:lpstr>
      <vt:lpstr>Roboto</vt:lpstr>
      <vt:lpstr>Symbol</vt:lpstr>
      <vt:lpstr>Times New Roman</vt:lpstr>
      <vt:lpstr>Wingdings</vt:lpstr>
      <vt:lpstr>Motyw pakietu Office</vt:lpstr>
      <vt:lpstr>Motyw pakietu Office</vt:lpstr>
      <vt:lpstr>Motyw pakietu Office</vt:lpstr>
      <vt:lpstr>Motyw pakietu Office</vt:lpstr>
      <vt:lpstr>1_Motyw pakietu Office</vt:lpstr>
      <vt:lpstr>Prezentacja programu PowerPoint</vt:lpstr>
      <vt:lpstr>Prezentacja programu PowerPoint</vt:lpstr>
      <vt:lpstr>Struktura IFJ PAN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/>
  <dc:creator>User</dc:creator>
  <dc:description/>
  <cp:lastModifiedBy>Dariusz Bocian</cp:lastModifiedBy>
  <cp:revision>2363</cp:revision>
  <cp:lastPrinted>2024-12-03T20:14:08Z</cp:lastPrinted>
  <dcterms:created xsi:type="dcterms:W3CDTF">2016-04-04T09:59:36Z</dcterms:created>
  <dcterms:modified xsi:type="dcterms:W3CDTF">2026-10-18T19:40:10Z</dcterms:modified>
  <dc:language>pl-PL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r8>16</vt:r8>
  </property>
  <property fmtid="{D5CDD505-2E9C-101B-9397-08002B2CF9AE}" pid="3" name="Notes">
    <vt:r8>45</vt:r8>
  </property>
  <property fmtid="{D5CDD505-2E9C-101B-9397-08002B2CF9AE}" pid="4" name="PresentationFormat">
    <vt:lpwstr>Panoramiczny</vt:lpwstr>
  </property>
  <property fmtid="{D5CDD505-2E9C-101B-9397-08002B2CF9AE}" pid="5" name="Slides">
    <vt:r8>79</vt:r8>
  </property>
</Properties>
</file>