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60" r:id="rId4"/>
    <p:sldId id="268" r:id="rId5"/>
    <p:sldId id="284" r:id="rId6"/>
    <p:sldId id="282" r:id="rId7"/>
    <p:sldId id="291" r:id="rId8"/>
    <p:sldId id="269" r:id="rId9"/>
    <p:sldId id="283" r:id="rId10"/>
    <p:sldId id="286" r:id="rId11"/>
    <p:sldId id="287" r:id="rId12"/>
    <p:sldId id="288" r:id="rId13"/>
    <p:sldId id="290" r:id="rId14"/>
    <p:sldId id="292" r:id="rId15"/>
    <p:sldId id="278" r:id="rId16"/>
    <p:sldId id="294" r:id="rId17"/>
    <p:sldId id="293" r:id="rId18"/>
    <p:sldId id="274" r:id="rId19"/>
    <p:sldId id="29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3A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DCC0-5AC4-4A4D-8EF0-F2D865BD1A4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49D-BAE1-4833-A54B-B64F96F4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9800" y="751418"/>
            <a:ext cx="10652400" cy="5367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404938"/>
            <a:ext cx="9144000" cy="27612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230283"/>
            <a:ext cx="9144000" cy="1306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1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8" y="260350"/>
            <a:ext cx="4464000" cy="13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962463" y="260350"/>
            <a:ext cx="585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0038" y="1826825"/>
            <a:ext cx="4464000" cy="4266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  <a:endParaRPr lang="pl-PL" dirty="0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647825"/>
            <a:ext cx="48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177609" y="260348"/>
            <a:ext cx="2628900" cy="583247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0038" y="260349"/>
            <a:ext cx="7734300" cy="5832475"/>
          </a:xfrm>
        </p:spPr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9800" y="751418"/>
            <a:ext cx="10652400" cy="5367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2054618"/>
            <a:ext cx="9144000" cy="27612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|   </a:t>
            </a:r>
            <a:fld id="{36F103B4-890E-44A2-AA19-3AB932317E83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85888"/>
            <a:ext cx="704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4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6363"/>
            <a:ext cx="12192000" cy="48593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0037" y="1709738"/>
            <a:ext cx="86400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0038" y="4686300"/>
            <a:ext cx="8639999" cy="1403350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0813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289764" y="4986007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1" y="4154080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290810" y="3323259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290187" y="2482529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00038" y="1650602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655185" y="1650602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5645334" y="2482529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5645957" y="3323259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5644911" y="4986007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30" hasCustomPrompt="1"/>
          </p:nvPr>
        </p:nvSpPr>
        <p:spPr>
          <a:xfrm>
            <a:off x="5645658" y="4154080"/>
            <a:ext cx="651556" cy="6607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>
                <a:alpha val="25098"/>
              </a:srgbClr>
            </a:solidFill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  </a:t>
            </a:r>
            <a:fld id="{36F103B4-890E-44A2-AA19-3AB932317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44589" y="1654175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9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6492463" y="1654175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 hasCustomPrompt="1"/>
          </p:nvPr>
        </p:nvSpPr>
        <p:spPr>
          <a:xfrm>
            <a:off x="1138635" y="2487133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5" hasCustomPrompt="1"/>
          </p:nvPr>
        </p:nvSpPr>
        <p:spPr>
          <a:xfrm>
            <a:off x="6486509" y="2487133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15" name="Symbol zastępczy tekstu 3"/>
          <p:cNvSpPr>
            <a:spLocks noGrp="1"/>
          </p:cNvSpPr>
          <p:nvPr>
            <p:ph type="body" sz="half" idx="16" hasCustomPrompt="1"/>
          </p:nvPr>
        </p:nvSpPr>
        <p:spPr>
          <a:xfrm>
            <a:off x="1132681" y="3324695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7" hasCustomPrompt="1"/>
          </p:nvPr>
        </p:nvSpPr>
        <p:spPr>
          <a:xfrm>
            <a:off x="6480555" y="3324695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8" hasCustomPrompt="1"/>
          </p:nvPr>
        </p:nvSpPr>
        <p:spPr>
          <a:xfrm>
            <a:off x="1126727" y="4157653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21" name="Symbol zastępczy tekstu 3"/>
          <p:cNvSpPr>
            <a:spLocks noGrp="1"/>
          </p:cNvSpPr>
          <p:nvPr>
            <p:ph type="body" sz="half" idx="19" hasCustomPrompt="1"/>
          </p:nvPr>
        </p:nvSpPr>
        <p:spPr>
          <a:xfrm>
            <a:off x="6474601" y="4157653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23" name="Symbol zastępczy tekstu 3"/>
          <p:cNvSpPr>
            <a:spLocks noGrp="1"/>
          </p:cNvSpPr>
          <p:nvPr>
            <p:ph type="body" sz="half" idx="20" hasCustomPrompt="1"/>
          </p:nvPr>
        </p:nvSpPr>
        <p:spPr>
          <a:xfrm>
            <a:off x="1120773" y="4990611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  <p:sp>
        <p:nvSpPr>
          <p:cNvPr id="25" name="Symbol zastępczy tekstu 3"/>
          <p:cNvSpPr>
            <a:spLocks noGrp="1"/>
          </p:cNvSpPr>
          <p:nvPr>
            <p:ph type="body" sz="half" idx="21" hasCustomPrompt="1"/>
          </p:nvPr>
        </p:nvSpPr>
        <p:spPr>
          <a:xfrm>
            <a:off x="6468647" y="4990611"/>
            <a:ext cx="4320000" cy="648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Type in item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98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iec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14326" y="1520825"/>
            <a:ext cx="5181600" cy="43513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34038" y="15208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85888"/>
            <a:ext cx="704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8" y="260350"/>
            <a:ext cx="10506471" cy="1116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0038" y="1520825"/>
            <a:ext cx="5157787" cy="887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0038" y="2408237"/>
            <a:ext cx="5157787" cy="3684588"/>
          </a:xfrm>
        </p:spPr>
        <p:txBody>
          <a:bodyPr/>
          <a:lstStyle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623321" y="1520825"/>
            <a:ext cx="5183188" cy="887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623321" y="2408237"/>
            <a:ext cx="5183188" cy="368458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85888"/>
            <a:ext cx="704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85888"/>
            <a:ext cx="704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0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8" y="260350"/>
            <a:ext cx="4462462" cy="1387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6509" y="260351"/>
            <a:ext cx="5850000" cy="5832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0038" y="1828800"/>
            <a:ext cx="4462462" cy="4264025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  <a:endParaRPr lang="pl-PL" dirty="0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03B4-890E-44A2-AA19-3AB932317E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647825"/>
            <a:ext cx="48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4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15"/>
          <a:srcRect l="10784" r="10784"/>
          <a:stretch/>
        </p:blipFill>
        <p:spPr>
          <a:xfrm>
            <a:off x="-529" y="0"/>
            <a:ext cx="12193056" cy="6858594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-529" y="0"/>
            <a:ext cx="12192529" cy="6858000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65000">
                <a:schemeClr val="bg1">
                  <a:alpha val="92000"/>
                </a:schemeClr>
              </a:gs>
              <a:gs pos="85000">
                <a:schemeClr val="bg1">
                  <a:alpha val="88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00038" y="260350"/>
            <a:ext cx="10512425" cy="1116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0038" y="1520825"/>
            <a:ext cx="1051242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</a:t>
            </a:r>
            <a:r>
              <a:rPr lang="en-US" dirty="0" smtClean="0"/>
              <a:t>it master text styles</a:t>
            </a:r>
            <a:endParaRPr lang="pl-PL" dirty="0" smtClean="0"/>
          </a:p>
          <a:p>
            <a:pPr lvl="1"/>
            <a:r>
              <a:rPr lang="en-US" dirty="0" smtClean="0"/>
              <a:t>Second level</a:t>
            </a:r>
            <a:endParaRPr lang="pl-PL" dirty="0" smtClean="0"/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610600" y="6418113"/>
            <a:ext cx="1589175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30878" y="6418113"/>
            <a:ext cx="612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328672" y="6418113"/>
            <a:ext cx="477837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|   </a:t>
            </a:r>
            <a:fld id="{36F103B4-890E-44A2-AA19-3AB932317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1604624" y="0"/>
            <a:ext cx="5873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82293"/>
            <a:ext cx="16021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619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524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428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7605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  <p15:guide id="7" pos="189" userDrawn="1">
          <p15:clr>
            <a:srgbClr val="F26B43"/>
          </p15:clr>
        </p15:guide>
        <p15:guide id="8" pos="6811" userDrawn="1">
          <p15:clr>
            <a:srgbClr val="F26B43"/>
          </p15:clr>
        </p15:guide>
        <p15:guide id="9" orient="horz" pos="958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  <p15:guide id="11" pos="7310" userDrawn="1">
          <p15:clr>
            <a:srgbClr val="F26B43"/>
          </p15:clr>
        </p15:guide>
        <p15:guide id="1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4938"/>
            <a:ext cx="9144000" cy="3558948"/>
          </a:xfrm>
        </p:spPr>
        <p:txBody>
          <a:bodyPr>
            <a:normAutofit/>
          </a:bodyPr>
          <a:lstStyle/>
          <a:p>
            <a:r>
              <a:rPr lang="en-US" dirty="0" smtClean="0"/>
              <a:t>Proposal for a multi-purpose light-ion linear accelerator for nuclear, medical, and applied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4514"/>
            <a:ext cx="9144000" cy="689312"/>
          </a:xfrm>
        </p:spPr>
        <p:txBody>
          <a:bodyPr/>
          <a:lstStyle/>
          <a:p>
            <a:r>
              <a:rPr lang="en-US" dirty="0" smtClean="0"/>
              <a:t>Presenter: Lazar Nikitovic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79120"/>
            <a:ext cx="10512425" cy="797243"/>
          </a:xfrm>
        </p:spPr>
        <p:txBody>
          <a:bodyPr/>
          <a:lstStyle/>
          <a:p>
            <a:r>
              <a:rPr lang="en-US" dirty="0"/>
              <a:t>Section 1 – </a:t>
            </a:r>
            <a:r>
              <a:rPr lang="en-US" dirty="0" smtClean="0"/>
              <a:t>RFQ and QA-DTL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8" y="3269588"/>
            <a:ext cx="3844064" cy="242055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7439" y="1466142"/>
            <a:ext cx="4890960" cy="425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Radio-Frequency </a:t>
            </a:r>
            <a:r>
              <a:rPr lang="en-US" sz="2400" b="1" dirty="0" smtClean="0"/>
              <a:t>Quadrupole (RFQ)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70065" y="1891553"/>
            <a:ext cx="4888334" cy="45719"/>
          </a:xfrm>
          <a:prstGeom prst="rect">
            <a:avLst/>
          </a:prstGeom>
          <a:solidFill>
            <a:srgbClr val="003A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7440" y="2072761"/>
            <a:ext cx="4890959" cy="77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 </a:t>
            </a:r>
            <a:r>
              <a:rPr lang="en-US" dirty="0" smtClean="0"/>
              <a:t>bunching,</a:t>
            </a:r>
          </a:p>
          <a:p>
            <a:r>
              <a:rPr lang="en-US" dirty="0"/>
              <a:t>I</a:t>
            </a:r>
            <a:r>
              <a:rPr lang="en-US" dirty="0" smtClean="0"/>
              <a:t>nitial acceleration.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00433" y="1466142"/>
            <a:ext cx="4888334" cy="425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Quasi-Alvarez Drift Tube </a:t>
            </a:r>
            <a:r>
              <a:rPr lang="en-US" sz="2400" b="1" dirty="0" err="1" smtClean="0"/>
              <a:t>Linac</a:t>
            </a:r>
            <a:r>
              <a:rPr lang="en-US" sz="2400" b="1" dirty="0" smtClean="0"/>
              <a:t> (QA-DTL)</a:t>
            </a:r>
            <a:endParaRPr lang="en-US" sz="24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0433" y="2072760"/>
            <a:ext cx="4888333" cy="104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Acceleration of low-velocity ions,</a:t>
            </a:r>
          </a:p>
          <a:p>
            <a:r>
              <a:rPr lang="en-US" dirty="0" smtClean="0"/>
              <a:t>Keeps the RFQ short → reduces cost.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00432" y="1890718"/>
            <a:ext cx="4888334" cy="45719"/>
          </a:xfrm>
          <a:prstGeom prst="rect">
            <a:avLst/>
          </a:prstGeom>
          <a:solidFill>
            <a:srgbClr val="003A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37" y="3269588"/>
            <a:ext cx="3233124" cy="2420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18" y="579121"/>
            <a:ext cx="2496073" cy="63111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7439" y="5825766"/>
            <a:ext cx="4362043" cy="44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* S. </a:t>
            </a:r>
            <a:r>
              <a:rPr lang="en-US" sz="1200" dirty="0" err="1" smtClean="0"/>
              <a:t>Mathot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</a:t>
            </a:r>
            <a:r>
              <a:rPr lang="en-US" sz="1200" i="1" dirty="0" smtClean="0"/>
              <a:t>Mechanical Design, Brazing and Assembly Procedures of the Linac4 RFQ</a:t>
            </a:r>
            <a:r>
              <a:rPr lang="en-US" sz="1200" dirty="0" smtClean="0"/>
              <a:t> (IPAC2010, Kyoto, Japan). May. 2010.</a:t>
            </a:r>
          </a:p>
        </p:txBody>
      </p:sp>
    </p:spTree>
    <p:extLst>
      <p:ext uri="{BB962C8B-B14F-4D97-AF65-F5344CB8AC3E}">
        <p14:creationId xmlns:p14="http://schemas.microsoft.com/office/powerpoint/2010/main" val="826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03" y="579120"/>
            <a:ext cx="10512425" cy="797243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Chopper line &amp; matching 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51" y="1963573"/>
            <a:ext cx="4389112" cy="386733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67440" y="2360668"/>
            <a:ext cx="5554251" cy="307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Foreseen components of the chopper line and matching sections:</a:t>
            </a:r>
          </a:p>
          <a:p>
            <a:pPr lvl="1"/>
            <a:r>
              <a:rPr lang="en-US" dirty="0" smtClean="0"/>
              <a:t>Upstream matching section (4 quadrupoles &amp; 1 bunching cavity),</a:t>
            </a:r>
          </a:p>
          <a:p>
            <a:pPr lvl="1"/>
            <a:r>
              <a:rPr lang="en-US" dirty="0" smtClean="0"/>
              <a:t>Beam chopper (2 quadrupoles with chopper plates),</a:t>
            </a:r>
          </a:p>
          <a:p>
            <a:pPr lvl="1"/>
            <a:r>
              <a:rPr lang="en-US" dirty="0" smtClean="0"/>
              <a:t>Transport line for chopped beam (bunching cavity, quadrupole &amp; beam dump),</a:t>
            </a:r>
          </a:p>
          <a:p>
            <a:pPr lvl="1"/>
            <a:r>
              <a:rPr lang="en-US" dirty="0" smtClean="0"/>
              <a:t>Downstream matching section (4 quadrupoles &amp; 1 bunching cavity).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09" y="583492"/>
            <a:ext cx="2496077" cy="62237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7440" y="6017897"/>
            <a:ext cx="10145023" cy="40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/>
              <a:t>* M. Vretenar </a:t>
            </a:r>
            <a:r>
              <a:rPr lang="en-US" sz="1200" i="1" dirty="0" smtClean="0"/>
              <a:t>et al.</a:t>
            </a:r>
            <a:r>
              <a:rPr lang="en-US" sz="1200" dirty="0" smtClean="0"/>
              <a:t>, </a:t>
            </a:r>
            <a:r>
              <a:rPr lang="en-US" sz="1200" i="1" dirty="0" smtClean="0"/>
              <a:t>Linac4 Design Report</a:t>
            </a:r>
            <a:r>
              <a:rPr lang="en-US" sz="1200" dirty="0" smtClean="0"/>
              <a:t> (CERN Yellow Reports: Monographs). Sep. 2020, vol. 6/2020.</a:t>
            </a:r>
          </a:p>
        </p:txBody>
      </p:sp>
    </p:spTree>
    <p:extLst>
      <p:ext uri="{BB962C8B-B14F-4D97-AF65-F5344CB8AC3E}">
        <p14:creationId xmlns:p14="http://schemas.microsoft.com/office/powerpoint/2010/main" val="39461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79120"/>
            <a:ext cx="10512425" cy="797243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2 – DTL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1" y="2364175"/>
            <a:ext cx="4716102" cy="265476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7439" y="1893045"/>
            <a:ext cx="4890960" cy="425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Alvarez Drift Tube </a:t>
            </a:r>
            <a:r>
              <a:rPr lang="en-US" sz="2400" b="1" dirty="0" err="1" smtClean="0"/>
              <a:t>Linac</a:t>
            </a:r>
            <a:r>
              <a:rPr lang="en-US" sz="2400" b="1" dirty="0" smtClean="0"/>
              <a:t> (DTL)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70065" y="2318456"/>
            <a:ext cx="4888334" cy="45719"/>
          </a:xfrm>
          <a:prstGeom prst="rect">
            <a:avLst/>
          </a:prstGeom>
          <a:solidFill>
            <a:srgbClr val="003A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7440" y="2499663"/>
            <a:ext cx="5052042" cy="353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accelerating </a:t>
            </a:r>
            <a:r>
              <a:rPr lang="en-US" dirty="0" smtClean="0"/>
              <a:t>cavity;</a:t>
            </a:r>
          </a:p>
          <a:p>
            <a:r>
              <a:rPr lang="en-US" dirty="0" smtClean="0"/>
              <a:t>Follows the chopper line;</a:t>
            </a:r>
          </a:p>
          <a:p>
            <a:r>
              <a:rPr lang="en-US" dirty="0" smtClean="0"/>
              <a:t>Requires a matching section at its entrance;</a:t>
            </a:r>
          </a:p>
          <a:p>
            <a:r>
              <a:rPr lang="en-US" dirty="0" smtClean="0"/>
              <a:t>Accelerates the desired particles (H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r>
              <a:rPr lang="en-US" baseline="30000" dirty="0" smtClean="0"/>
              <a:t>2+</a:t>
            </a:r>
            <a:r>
              <a:rPr lang="en-US" dirty="0" smtClean="0"/>
              <a:t> and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r>
              <a:rPr lang="en-US" baseline="30000" dirty="0" smtClean="0"/>
              <a:t>3+</a:t>
            </a:r>
            <a:r>
              <a:rPr lang="en-US" dirty="0" smtClean="0"/>
              <a:t>) </a:t>
            </a:r>
            <a:r>
              <a:rPr lang="en-US" dirty="0"/>
              <a:t>up to 12.5 </a:t>
            </a:r>
            <a:r>
              <a:rPr lang="en-US" dirty="0" smtClean="0"/>
              <a:t>MeV/u;</a:t>
            </a:r>
          </a:p>
          <a:p>
            <a:r>
              <a:rPr lang="en-US" dirty="0" smtClean="0"/>
              <a:t>Electromagnetic over permanent magnet quadrupoles → tunable focusing gradients during operation (required when switching between ion species).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0433" y="2072760"/>
            <a:ext cx="4888333" cy="77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1" y="583492"/>
            <a:ext cx="2496077" cy="62237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79120"/>
            <a:ext cx="10512425" cy="797243"/>
          </a:xfrm>
        </p:spPr>
        <p:txBody>
          <a:bodyPr/>
          <a:lstStyle/>
          <a:p>
            <a:r>
              <a:rPr lang="en-US" dirty="0" smtClean="0"/>
              <a:t>RF Power generation and Low-level RF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39" y="1600602"/>
            <a:ext cx="6605021" cy="417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00433" y="2072760"/>
            <a:ext cx="4888333" cy="77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7440" y="6017897"/>
            <a:ext cx="10145023" cy="40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* K. </a:t>
            </a:r>
            <a:r>
              <a:rPr lang="en-US" sz="1200" dirty="0" err="1" smtClean="0"/>
              <a:t>Klys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</a:t>
            </a:r>
            <a:r>
              <a:rPr lang="en-US" sz="1200" i="1" dirty="0" smtClean="0"/>
              <a:t>EPICS Based Tool for LLRF Operation Support and Testing</a:t>
            </a:r>
            <a:r>
              <a:rPr lang="en-US" sz="1200" dirty="0" smtClean="0"/>
              <a:t> (ICALEPCS2023, Cape Town, South Africa). Oct. 2023.</a:t>
            </a:r>
          </a:p>
        </p:txBody>
      </p:sp>
    </p:spTree>
    <p:extLst>
      <p:ext uri="{BB962C8B-B14F-4D97-AF65-F5344CB8AC3E}">
        <p14:creationId xmlns:p14="http://schemas.microsoft.com/office/powerpoint/2010/main" val="4282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pl-PL" dirty="0" err="1" smtClean="0"/>
              <a:t>Proposals</a:t>
            </a:r>
            <a:r>
              <a:rPr lang="pl-PL" dirty="0" smtClean="0"/>
              <a:t> and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feasibility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32" y="2286000"/>
            <a:ext cx="6809349" cy="4132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68" y="1521916"/>
            <a:ext cx="1044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collection of </a:t>
            </a:r>
            <a:r>
              <a:rPr lang="en-US" i="1" dirty="0" smtClean="0"/>
              <a:t>19 </a:t>
            </a:r>
            <a:r>
              <a:rPr lang="en-US" i="1" dirty="0"/>
              <a:t>project proposals from 15 principal </a:t>
            </a:r>
            <a:r>
              <a:rPr lang="en-US" i="1" dirty="0" smtClean="0"/>
              <a:t>investigators</a:t>
            </a:r>
            <a:r>
              <a:rPr lang="en-US" dirty="0" smtClean="0"/>
              <a:t> at IFJ PAN, </a:t>
            </a:r>
            <a:r>
              <a:rPr lang="en-US" dirty="0"/>
              <a:t>spanning fundamental nuclear physics, medical applications, materials science/biophysics, electronics irradiation, and </a:t>
            </a:r>
            <a:r>
              <a:rPr lang="en-US" dirty="0" smtClean="0"/>
              <a:t>radiochemistry!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268" y="2445246"/>
            <a:ext cx="3034320" cy="3972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Proposals </a:t>
            </a:r>
            <a:r>
              <a:rPr lang="en-US" dirty="0"/>
              <a:t>cover all major research directions, confirming a </a:t>
            </a:r>
            <a:r>
              <a:rPr lang="en-US" dirty="0" smtClean="0"/>
              <a:t>need </a:t>
            </a:r>
            <a:r>
              <a:rPr lang="en-US" dirty="0"/>
              <a:t>for a versatile light-ion </a:t>
            </a:r>
            <a:r>
              <a:rPr lang="en-US" dirty="0" smtClean="0"/>
              <a:t>facility;</a:t>
            </a:r>
          </a:p>
          <a:p>
            <a:pPr>
              <a:lnSpc>
                <a:spcPct val="120000"/>
              </a:lnSpc>
            </a:pPr>
            <a:r>
              <a:rPr lang="en-US" dirty="0"/>
              <a:t>13 of 19 proposals (~68%) are fully or partially feasible with the currently proposed </a:t>
            </a:r>
            <a:r>
              <a:rPr lang="en-US" dirty="0" err="1"/>
              <a:t>linac</a:t>
            </a:r>
            <a:r>
              <a:rPr lang="en-US" dirty="0"/>
              <a:t> (H⁺, ⁴He²⁺, ⁷Li³⁺ at 2.5 and 12.5 MeV/u</a:t>
            </a:r>
            <a:r>
              <a:rPr lang="en-US" dirty="0" smtClean="0"/>
              <a:t>);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Deuterons </a:t>
            </a:r>
            <a:r>
              <a:rPr lang="en-US" dirty="0"/>
              <a:t>(²H⁺) recur across several </a:t>
            </a:r>
            <a:r>
              <a:rPr lang="en-US" dirty="0" smtClean="0"/>
              <a:t>proposals;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6 currently unfeasible projects require higher energies (~</a:t>
            </a:r>
            <a:r>
              <a:rPr lang="en-US" dirty="0" smtClean="0"/>
              <a:t>100-300 </a:t>
            </a:r>
            <a:r>
              <a:rPr lang="en-US" dirty="0"/>
              <a:t>MeV), continuously variable energy, or additional </a:t>
            </a:r>
            <a:r>
              <a:rPr lang="en-US" dirty="0" smtClean="0"/>
              <a:t>ion species </a:t>
            </a:r>
            <a:r>
              <a:rPr lang="en-US" dirty="0"/>
              <a:t>(e.g. ¹²C⁶⁺) </a:t>
            </a:r>
            <a:r>
              <a:rPr lang="en-US" dirty="0" smtClean="0"/>
              <a:t>→ precisely the </a:t>
            </a:r>
            <a:r>
              <a:rPr lang="en-US" dirty="0"/>
              <a:t>capabilities of the planned future </a:t>
            </a:r>
            <a:r>
              <a:rPr lang="en-US" dirty="0" smtClean="0"/>
              <a:t>upgrade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Radioisotope production (Medical application)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7" y="1703295"/>
            <a:ext cx="4216372" cy="450516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92" y="3343096"/>
            <a:ext cx="4092261" cy="3003127"/>
          </a:xfrm>
        </p:spPr>
      </p:pic>
      <p:sp>
        <p:nvSpPr>
          <p:cNvPr id="8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59505" y="1586015"/>
            <a:ext cx="5143436" cy="1757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High-intensity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</a:t>
            </a:r>
            <a:r>
              <a:rPr lang="en-US" sz="2400" dirty="0"/>
              <a:t>beams </a:t>
            </a:r>
            <a:r>
              <a:rPr lang="en-US" sz="2400" dirty="0" smtClean="0"/>
              <a:t>cover the </a:t>
            </a:r>
            <a:r>
              <a:rPr lang="en-US" sz="2400" dirty="0"/>
              <a:t>radioisotopes listed in the </a:t>
            </a:r>
            <a:r>
              <a:rPr lang="en-US" sz="2400" dirty="0" smtClean="0"/>
              <a:t>left table;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Adding a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source in the future would extend production to those marked in red (right table);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Both</a:t>
            </a:r>
            <a:r>
              <a:rPr lang="en-US" sz="2400" baseline="30000" dirty="0" smtClean="0"/>
              <a:t> 2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have the same q/m → no </a:t>
            </a:r>
            <a:r>
              <a:rPr lang="en-US" sz="2400" dirty="0" err="1" smtClean="0"/>
              <a:t>linac</a:t>
            </a:r>
            <a:r>
              <a:rPr lang="en-US" sz="2400" dirty="0" smtClean="0"/>
              <a:t> modification needed.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2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 and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Future</a:t>
            </a:r>
            <a:r>
              <a:rPr lang="en-US" dirty="0" smtClean="0"/>
              <a:t> Developments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1" y="2127055"/>
            <a:ext cx="9899737" cy="32355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Deuteron (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H</a:t>
            </a:r>
            <a:r>
              <a:rPr lang="pl-PL" sz="2400" baseline="30000" dirty="0" smtClean="0"/>
              <a:t>+</a:t>
            </a:r>
            <a:r>
              <a:rPr lang="en-US" sz="2400" dirty="0" smtClean="0"/>
              <a:t>) </a:t>
            </a:r>
            <a:r>
              <a:rPr lang="en-US" sz="2400" dirty="0" err="1" smtClean="0"/>
              <a:t>accelerati</a:t>
            </a:r>
            <a:r>
              <a:rPr lang="pl-PL" sz="2400" dirty="0" smtClean="0"/>
              <a:t>on →</a:t>
            </a:r>
            <a:r>
              <a:rPr lang="en-US" sz="2400" dirty="0" smtClean="0"/>
              <a:t> </a:t>
            </a:r>
            <a:r>
              <a:rPr lang="pl-PL" sz="2400" dirty="0" err="1" smtClean="0"/>
              <a:t>additional</a:t>
            </a:r>
            <a:r>
              <a:rPr lang="pl-PL" sz="2400" dirty="0" smtClean="0"/>
              <a:t> rad</a:t>
            </a:r>
            <a:r>
              <a:rPr lang="en-US" sz="2400" dirty="0" err="1" smtClean="0"/>
              <a:t>ioisotopes</a:t>
            </a:r>
            <a:r>
              <a:rPr lang="pl-PL" sz="2400" dirty="0" smtClean="0"/>
              <a:t> (same q/m as 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He</a:t>
            </a:r>
            <a:r>
              <a:rPr lang="pl-PL" sz="2400" baseline="30000" dirty="0" smtClean="0"/>
              <a:t>2+</a:t>
            </a:r>
            <a:r>
              <a:rPr lang="pl-PL" sz="2400" dirty="0" smtClean="0"/>
              <a:t> </a:t>
            </a:r>
            <a:r>
              <a:rPr lang="en-US" sz="2400" dirty="0" smtClean="0"/>
              <a:t>- no </a:t>
            </a:r>
            <a:r>
              <a:rPr lang="pl-PL" sz="2400" dirty="0" err="1" smtClean="0"/>
              <a:t>linac</a:t>
            </a:r>
            <a:r>
              <a:rPr lang="pl-PL" sz="2400" dirty="0" smtClean="0"/>
              <a:t> </a:t>
            </a:r>
            <a:r>
              <a:rPr lang="pl-PL" sz="2400" dirty="0" err="1" smtClean="0"/>
              <a:t>changes</a:t>
            </a:r>
            <a:r>
              <a:rPr lang="pl-PL" sz="2400" dirty="0" smtClean="0"/>
              <a:t>)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pl-PL" sz="2400" dirty="0" err="1" smtClean="0"/>
              <a:t>Facility</a:t>
            </a:r>
            <a:r>
              <a:rPr lang="pl-PL" sz="2400" dirty="0" smtClean="0"/>
              <a:t> </a:t>
            </a:r>
            <a:r>
              <a:rPr lang="pl-PL" sz="2400" dirty="0" err="1" smtClean="0"/>
              <a:t>upgrade</a:t>
            </a:r>
            <a:r>
              <a:rPr lang="pl-PL" sz="2400" dirty="0" smtClean="0"/>
              <a:t> via </a:t>
            </a:r>
            <a:r>
              <a:rPr lang="pl-PL" sz="2400" dirty="0" err="1" smtClean="0"/>
              <a:t>superconducting</a:t>
            </a:r>
            <a:r>
              <a:rPr lang="pl-PL" sz="2400" dirty="0" smtClean="0"/>
              <a:t> </a:t>
            </a:r>
            <a:r>
              <a:rPr lang="pl-PL" sz="2400" dirty="0" err="1" smtClean="0"/>
              <a:t>linac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synchrotron → a</a:t>
            </a:r>
            <a:r>
              <a:rPr lang="en-US" sz="2400" dirty="0" err="1" smtClean="0"/>
              <a:t>ccelerat</a:t>
            </a:r>
            <a:r>
              <a:rPr lang="pl-PL" sz="2400" dirty="0" smtClean="0"/>
              <a:t>e</a:t>
            </a:r>
            <a:r>
              <a:rPr lang="en-US" sz="2400" dirty="0" smtClean="0"/>
              <a:t> </a:t>
            </a:r>
            <a:r>
              <a:rPr lang="pl-PL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  <a:r>
              <a:rPr lang="en-US" sz="2400" baseline="30000" dirty="0" smtClean="0"/>
              <a:t>2+</a:t>
            </a:r>
            <a:r>
              <a:rPr lang="pl-PL" sz="2400" dirty="0" smtClean="0"/>
              <a:t> and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ions </a:t>
            </a:r>
            <a:r>
              <a:rPr lang="pl-PL" sz="2400" dirty="0" smtClean="0"/>
              <a:t>to </a:t>
            </a:r>
            <a:r>
              <a:rPr lang="pl-PL" sz="2400" dirty="0" err="1" smtClean="0"/>
              <a:t>higher</a:t>
            </a:r>
            <a:r>
              <a:rPr lang="pl-PL" sz="2400" dirty="0" smtClean="0"/>
              <a:t> en</a:t>
            </a:r>
            <a:r>
              <a:rPr lang="en-US" sz="2400" dirty="0" smtClean="0"/>
              <a:t>e</a:t>
            </a:r>
            <a:r>
              <a:rPr lang="pl-PL" sz="2400" dirty="0" err="1" smtClean="0"/>
              <a:t>rgies</a:t>
            </a:r>
            <a:r>
              <a:rPr lang="pl-PL" sz="2400" dirty="0" smtClean="0"/>
              <a:t> (</a:t>
            </a:r>
            <a:r>
              <a:rPr lang="pl-PL" sz="2400" dirty="0" err="1" smtClean="0"/>
              <a:t>up</a:t>
            </a:r>
            <a:r>
              <a:rPr lang="pl-PL" sz="2400" dirty="0" smtClean="0"/>
              <a:t> to </a:t>
            </a:r>
            <a:r>
              <a:rPr lang="pl-PL" sz="2400" dirty="0" err="1" smtClean="0"/>
              <a:t>several</a:t>
            </a:r>
            <a:r>
              <a:rPr lang="pl-PL" sz="2400" dirty="0" smtClean="0"/>
              <a:t> </a:t>
            </a:r>
            <a:r>
              <a:rPr lang="pl-PL" sz="2400" dirty="0" err="1" smtClean="0"/>
              <a:t>hundred</a:t>
            </a:r>
            <a:r>
              <a:rPr lang="pl-PL" sz="2400" dirty="0" smtClean="0"/>
              <a:t> </a:t>
            </a:r>
            <a:r>
              <a:rPr lang="pl-PL" sz="2400" dirty="0" err="1" smtClean="0"/>
              <a:t>MeV</a:t>
            </a:r>
            <a:r>
              <a:rPr lang="pl-PL" sz="2400" dirty="0" smtClean="0"/>
              <a:t>)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pl-PL" sz="2400" dirty="0" err="1" smtClean="0"/>
              <a:t>Higher</a:t>
            </a:r>
            <a:r>
              <a:rPr lang="pl-PL" sz="2400" dirty="0" smtClean="0"/>
              <a:t> </a:t>
            </a:r>
            <a:r>
              <a:rPr lang="en-US" sz="2400" dirty="0" smtClean="0"/>
              <a:t>e</a:t>
            </a:r>
            <a:r>
              <a:rPr lang="pl-PL" sz="2400" dirty="0" err="1" smtClean="0"/>
              <a:t>nergies</a:t>
            </a:r>
            <a:r>
              <a:rPr lang="pl-PL" sz="2400" dirty="0" smtClean="0"/>
              <a:t> → </a:t>
            </a:r>
            <a:r>
              <a:rPr lang="pl-PL" sz="2400" dirty="0" err="1" smtClean="0"/>
              <a:t>broader</a:t>
            </a:r>
            <a:r>
              <a:rPr lang="pl-PL" sz="2400" dirty="0" smtClean="0"/>
              <a:t> </a:t>
            </a:r>
            <a:r>
              <a:rPr lang="pl-PL" sz="2400" dirty="0" err="1" smtClean="0"/>
              <a:t>research</a:t>
            </a:r>
            <a:r>
              <a:rPr lang="pl-PL" sz="2400" dirty="0" smtClean="0"/>
              <a:t> program</a:t>
            </a:r>
            <a:r>
              <a:rPr lang="en-US" sz="2400" dirty="0" smtClean="0"/>
              <a:t>s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en-US" sz="2400" dirty="0" smtClean="0"/>
              <a:t>Neutron production station (12.5 MeV protons on Be or Li target) → Boron Neutron Capture Therapy (BNCT) or neutron-diffraction oriented research.</a:t>
            </a:r>
            <a:endParaRPr lang="en-US" sz="2400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1" y="1828802"/>
            <a:ext cx="9899737" cy="3935505"/>
          </a:xfrm>
        </p:spPr>
        <p:txBody>
          <a:bodyPr>
            <a:normAutofit/>
          </a:bodyPr>
          <a:lstStyle/>
          <a:p>
            <a:r>
              <a:rPr lang="en-US" sz="2400" dirty="0"/>
              <a:t>A compact (</a:t>
            </a:r>
            <a:r>
              <a:rPr lang="en-US" sz="2400" i="1" dirty="0"/>
              <a:t>&lt; 30 m</a:t>
            </a:r>
            <a:r>
              <a:rPr lang="en-US" sz="2400" dirty="0"/>
              <a:t>), multi-purpose light-ion </a:t>
            </a:r>
            <a:r>
              <a:rPr lang="en-US" sz="2400" dirty="0" err="1"/>
              <a:t>linac</a:t>
            </a:r>
            <a:r>
              <a:rPr lang="en-US" sz="2400" dirty="0"/>
              <a:t> </a:t>
            </a:r>
            <a:r>
              <a:rPr lang="en-US" sz="2400" dirty="0" smtClean="0"/>
              <a:t>(delivering H</a:t>
            </a:r>
            <a:r>
              <a:rPr lang="en-US" sz="2400" dirty="0"/>
              <a:t>⁺, ⁴He²⁺ and ⁷Li³⁺ up to 12.5 </a:t>
            </a:r>
            <a:r>
              <a:rPr lang="en-US" sz="2400" dirty="0" smtClean="0"/>
              <a:t>MeV/u) can be realized </a:t>
            </a:r>
            <a:r>
              <a:rPr lang="en-US" sz="2400" dirty="0"/>
              <a:t>on the available site at IFJ PAN.;</a:t>
            </a:r>
            <a:endParaRPr lang="en-US" sz="2400" dirty="0" smtClean="0"/>
          </a:p>
          <a:p>
            <a:r>
              <a:rPr lang="en-US" sz="2400" dirty="0"/>
              <a:t>The concept is </a:t>
            </a:r>
            <a:r>
              <a:rPr lang="en-US" sz="2400" i="1" dirty="0" smtClean="0"/>
              <a:t>demand-driven</a:t>
            </a:r>
            <a:r>
              <a:rPr lang="en-US" sz="2400" dirty="0" smtClean="0"/>
              <a:t> → it </a:t>
            </a:r>
            <a:r>
              <a:rPr lang="en-US" sz="2400" dirty="0"/>
              <a:t>already addresses </a:t>
            </a:r>
            <a:r>
              <a:rPr lang="en-US" sz="2400" dirty="0" smtClean="0"/>
              <a:t>approximately two-thirds </a:t>
            </a:r>
            <a:r>
              <a:rPr lang="en-US" sz="2400" dirty="0"/>
              <a:t>of the research proposals gathered across the institute, spanning nuclear, medical, and applied </a:t>
            </a:r>
            <a:r>
              <a:rPr lang="en-US" sz="2400" dirty="0" smtClean="0"/>
              <a:t>research;</a:t>
            </a:r>
            <a:endParaRPr lang="en-US" sz="2400" dirty="0"/>
          </a:p>
          <a:p>
            <a:r>
              <a:rPr lang="en-US" sz="2400" dirty="0"/>
              <a:t>A </a:t>
            </a:r>
            <a:r>
              <a:rPr lang="en-US" sz="2400" dirty="0" smtClean="0"/>
              <a:t>clear </a:t>
            </a:r>
            <a:r>
              <a:rPr lang="en-US" sz="2400" dirty="0"/>
              <a:t>upgrade path </a:t>
            </a:r>
            <a:r>
              <a:rPr lang="en-US" sz="2400" dirty="0" smtClean="0"/>
              <a:t>(a deuteron </a:t>
            </a:r>
            <a:r>
              <a:rPr lang="en-US" sz="2400" dirty="0"/>
              <a:t>source, and a superconducting </a:t>
            </a:r>
            <a:r>
              <a:rPr lang="en-US" sz="2400" dirty="0" err="1"/>
              <a:t>linac</a:t>
            </a:r>
            <a:r>
              <a:rPr lang="en-US" sz="2400" dirty="0"/>
              <a:t> or synchrotron reaching several hundred </a:t>
            </a:r>
            <a:r>
              <a:rPr lang="en-US" sz="2400" dirty="0" smtClean="0"/>
              <a:t>MeV</a:t>
            </a:r>
            <a:r>
              <a:rPr lang="en-US" sz="2400" smtClean="0"/>
              <a:t>) extends </a:t>
            </a:r>
            <a:r>
              <a:rPr lang="en-US" sz="2400" dirty="0" smtClean="0"/>
              <a:t>coverage </a:t>
            </a:r>
            <a:r>
              <a:rPr lang="en-US" sz="2400" dirty="0"/>
              <a:t>to the remaining proposals </a:t>
            </a:r>
            <a:r>
              <a:rPr lang="en-US" sz="2400" i="1" dirty="0"/>
              <a:t>without redesigning the </a:t>
            </a:r>
            <a:r>
              <a:rPr lang="en-US" sz="2400" i="1" dirty="0" smtClean="0"/>
              <a:t>baseline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en-US" sz="2400" i="1" dirty="0"/>
              <a:t>Next </a:t>
            </a:r>
            <a:r>
              <a:rPr lang="en-US" sz="2400" i="1" dirty="0" smtClean="0"/>
              <a:t>step</a:t>
            </a:r>
            <a:r>
              <a:rPr lang="en-US" sz="2400" dirty="0" smtClean="0"/>
              <a:t> → completion </a:t>
            </a:r>
            <a:r>
              <a:rPr lang="en-US" sz="2400" dirty="0"/>
              <a:t>of the pre-Conceptual Design Report, with a first draft expected in November 2026;</a:t>
            </a:r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290511" y="4681981"/>
            <a:ext cx="651556" cy="660781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90810" y="3851160"/>
            <a:ext cx="651556" cy="660781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90187" y="3010430"/>
            <a:ext cx="651556" cy="660781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00038" y="2178503"/>
            <a:ext cx="651556" cy="660781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27, 2026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144589" y="2182076"/>
            <a:ext cx="9667874" cy="648000"/>
          </a:xfrm>
        </p:spPr>
        <p:txBody>
          <a:bodyPr/>
          <a:lstStyle/>
          <a:p>
            <a:r>
              <a:rPr lang="en-US" dirty="0" smtClean="0"/>
              <a:t>Pre-Conceptual Design Report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4"/>
          </p:nvPr>
        </p:nvSpPr>
        <p:spPr>
          <a:xfrm>
            <a:off x="1138635" y="3015034"/>
            <a:ext cx="9673828" cy="648000"/>
          </a:xfrm>
        </p:spPr>
        <p:txBody>
          <a:bodyPr/>
          <a:lstStyle/>
          <a:p>
            <a:r>
              <a:rPr lang="en-US" dirty="0" smtClean="0"/>
              <a:t>Main Components of the Linear Accelerator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6"/>
          </p:nvPr>
        </p:nvSpPr>
        <p:spPr>
          <a:xfrm>
            <a:off x="1132681" y="3852596"/>
            <a:ext cx="9679782" cy="648000"/>
          </a:xfrm>
        </p:spPr>
        <p:txBody>
          <a:bodyPr/>
          <a:lstStyle/>
          <a:p>
            <a:r>
              <a:rPr lang="en-US" dirty="0" smtClean="0"/>
              <a:t>Research Programs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8"/>
          </p:nvPr>
        </p:nvSpPr>
        <p:spPr>
          <a:xfrm>
            <a:off x="1126727" y="4685554"/>
            <a:ext cx="9685736" cy="648000"/>
          </a:xfrm>
        </p:spPr>
        <p:txBody>
          <a:bodyPr/>
          <a:lstStyle/>
          <a:p>
            <a:r>
              <a:rPr lang="en-US" dirty="0" smtClean="0"/>
              <a:t>Future Developments and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Pre-conceptual design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Pre-Conceptual Design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3" y="1580777"/>
            <a:ext cx="3212104" cy="454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34" y="1580776"/>
            <a:ext cx="3212105" cy="45421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7312" y="1714175"/>
            <a:ext cx="3342886" cy="440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Preparation of the pre-Conceptual Design Report (</a:t>
            </a:r>
            <a:r>
              <a:rPr lang="en-US" dirty="0" err="1" smtClean="0"/>
              <a:t>pCDR</a:t>
            </a:r>
            <a:r>
              <a:rPr lang="en-US" dirty="0" smtClean="0"/>
              <a:t>) for a multi-purpose light-ion linear accelerator is underway;</a:t>
            </a:r>
          </a:p>
          <a:p>
            <a:r>
              <a:rPr lang="en-US" dirty="0" smtClean="0"/>
              <a:t>First draft of the </a:t>
            </a:r>
            <a:r>
              <a:rPr lang="en-US" dirty="0" err="1" smtClean="0"/>
              <a:t>pCDR</a:t>
            </a:r>
            <a:r>
              <a:rPr lang="en-US" dirty="0" smtClean="0"/>
              <a:t> expected by November 2026. </a:t>
            </a:r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2662521"/>
            <a:ext cx="10827466" cy="3654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5241" y="1622613"/>
            <a:ext cx="7649183" cy="207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Proposed layout (see Figure): </a:t>
            </a:r>
          </a:p>
          <a:p>
            <a:pPr lvl="1"/>
            <a:r>
              <a:rPr lang="en-US" dirty="0" smtClean="0"/>
              <a:t>Ion sources,</a:t>
            </a:r>
          </a:p>
          <a:p>
            <a:pPr lvl="1"/>
            <a:r>
              <a:rPr lang="en-US" dirty="0" smtClean="0"/>
              <a:t>Beam bunching and pre-acceleration section (Section 1),</a:t>
            </a:r>
          </a:p>
          <a:p>
            <a:pPr lvl="1"/>
            <a:r>
              <a:rPr lang="en-US" dirty="0" smtClean="0"/>
              <a:t>Chopper line and main accelerating section (Section 2), and</a:t>
            </a:r>
          </a:p>
          <a:p>
            <a:pPr lvl="1"/>
            <a:r>
              <a:rPr lang="en-US" dirty="0" smtClean="0"/>
              <a:t>Experimental halls for research programs.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space for the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 smtClean="0"/>
              <a:t>ifj</a:t>
            </a:r>
            <a:r>
              <a:rPr lang="en-US" dirty="0" smtClean="0"/>
              <a:t> pan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37" y="1825910"/>
            <a:ext cx="3227265" cy="4316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57" y="1921160"/>
            <a:ext cx="2623193" cy="43161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7312" y="2453484"/>
            <a:ext cx="3686782" cy="257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smtClean="0"/>
              <a:t>The complete </a:t>
            </a:r>
            <a:r>
              <a:rPr lang="en-US" sz="2200" dirty="0" err="1" smtClean="0"/>
              <a:t>linac</a:t>
            </a:r>
            <a:r>
              <a:rPr lang="en-US" sz="2200" dirty="0" smtClean="0"/>
              <a:t> is estimated to be under 30 m long;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A </a:t>
            </a:r>
            <a:r>
              <a:rPr lang="en-US" sz="2200" b="1" dirty="0" smtClean="0"/>
              <a:t>~2000 m</a:t>
            </a:r>
            <a:r>
              <a:rPr lang="en-US" sz="2200" b="1" baseline="30000" dirty="0" smtClean="0"/>
              <a:t>2</a:t>
            </a:r>
            <a:r>
              <a:rPr lang="en-US" sz="2200" dirty="0" smtClean="0"/>
              <a:t> site at IFJ PAN is available as a potential location for the facility. </a:t>
            </a:r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components of the linear accelerator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6" y="3408308"/>
            <a:ext cx="2691385" cy="256741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6630" y="1523283"/>
            <a:ext cx="3429279" cy="425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Monogan</a:t>
            </a:r>
            <a:r>
              <a:rPr lang="en-US" sz="2400" b="1" dirty="0" smtClean="0"/>
              <a:t> M-1000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6630" y="1948694"/>
            <a:ext cx="3429279" cy="45719"/>
          </a:xfrm>
          <a:prstGeom prst="rect">
            <a:avLst/>
          </a:prstGeom>
          <a:solidFill>
            <a:srgbClr val="003A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3306" y="1948694"/>
            <a:ext cx="5684035" cy="45719"/>
          </a:xfrm>
          <a:prstGeom prst="rect">
            <a:avLst/>
          </a:prstGeom>
          <a:solidFill>
            <a:srgbClr val="003A5D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06" y="3536120"/>
            <a:ext cx="4249234" cy="229935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26629" y="2129901"/>
            <a:ext cx="3429279" cy="127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/>
              <a:t>Pantechnik</a:t>
            </a:r>
            <a:r>
              <a:rPr lang="en-US" dirty="0" smtClean="0"/>
              <a:t>, France,</a:t>
            </a:r>
          </a:p>
          <a:p>
            <a:r>
              <a:rPr lang="en-US" dirty="0" smtClean="0"/>
              <a:t>20 mA of protons,</a:t>
            </a:r>
          </a:p>
          <a:p>
            <a:r>
              <a:rPr lang="en-US" dirty="0" smtClean="0"/>
              <a:t>0.2 </a:t>
            </a:r>
            <a:r>
              <a:rPr lang="el-GR" dirty="0" smtClean="0"/>
              <a:t>π</a:t>
            </a:r>
            <a:r>
              <a:rPr lang="en-US" dirty="0" smtClean="0"/>
              <a:t>·</a:t>
            </a:r>
            <a:r>
              <a:rPr lang="en-US" dirty="0" err="1" smtClean="0"/>
              <a:t>mm·mrad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01950" y="1523283"/>
            <a:ext cx="7004595" cy="42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 err="1" smtClean="0"/>
              <a:t>AISHa</a:t>
            </a:r>
            <a:endParaRPr lang="en-US" sz="24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43306" y="2129902"/>
            <a:ext cx="5684035" cy="40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/>
              <a:t>INFN-Catania</a:t>
            </a:r>
            <a:r>
              <a:rPr lang="en-US" dirty="0" smtClean="0"/>
              <a:t>, Italy,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677266" y="2578414"/>
            <a:ext cx="2650075" cy="82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0.2 mA of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r>
              <a:rPr lang="en-US" baseline="30000" dirty="0" smtClean="0"/>
              <a:t>3+</a:t>
            </a:r>
            <a:r>
              <a:rPr lang="en-US" dirty="0" smtClean="0"/>
              <a:t>,</a:t>
            </a:r>
          </a:p>
          <a:p>
            <a:r>
              <a:rPr lang="en-US" dirty="0" smtClean="0"/>
              <a:t>~0.1-0.2 </a:t>
            </a:r>
            <a:r>
              <a:rPr lang="el-GR" dirty="0" smtClean="0"/>
              <a:t>π</a:t>
            </a:r>
            <a:r>
              <a:rPr lang="en-US" dirty="0" smtClean="0"/>
              <a:t>·</a:t>
            </a:r>
            <a:r>
              <a:rPr lang="en-US" dirty="0" err="1" smtClean="0"/>
              <a:t>mm·mrad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43306" y="2578414"/>
            <a:ext cx="3033958" cy="82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5.4 mA of </a:t>
            </a:r>
            <a:r>
              <a:rPr lang="en-US" dirty="0" smtClean="0"/>
              <a:t>alphas </a:t>
            </a:r>
            <a:r>
              <a:rPr lang="en-US" dirty="0"/>
              <a:t>(</a:t>
            </a:r>
            <a:r>
              <a:rPr lang="en-US" baseline="30000" dirty="0"/>
              <a:t>4</a:t>
            </a:r>
            <a:r>
              <a:rPr lang="en-US" dirty="0"/>
              <a:t>He</a:t>
            </a:r>
            <a:r>
              <a:rPr lang="en-US" baseline="30000" dirty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/>
              <a:t>0.42 </a:t>
            </a:r>
            <a:r>
              <a:rPr lang="el-GR" dirty="0" smtClean="0"/>
              <a:t>π</a:t>
            </a:r>
            <a:r>
              <a:rPr lang="en-US" dirty="0" smtClean="0"/>
              <a:t>·</a:t>
            </a:r>
            <a:r>
              <a:rPr lang="en-US" dirty="0" err="1" smtClean="0"/>
              <a:t>mm·mrad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05" y="380843"/>
            <a:ext cx="1519707" cy="824572"/>
          </a:xfrm>
          <a:prstGeom prst="rect">
            <a:avLst/>
          </a:prstGeom>
        </p:spPr>
      </p:pic>
      <p:sp>
        <p:nvSpPr>
          <p:cNvPr id="16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26629" y="5983054"/>
            <a:ext cx="4362043" cy="443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* </a:t>
            </a:r>
            <a:r>
              <a:rPr lang="en-US" sz="1200" dirty="0" err="1" smtClean="0"/>
              <a:t>Geebee</a:t>
            </a:r>
            <a:r>
              <a:rPr lang="en-US" sz="1200" dirty="0" smtClean="0"/>
              <a:t> International, </a:t>
            </a:r>
            <a:r>
              <a:rPr lang="en-US" sz="1200" i="1" dirty="0" err="1" smtClean="0"/>
              <a:t>Monogan</a:t>
            </a:r>
            <a:r>
              <a:rPr lang="en-US" sz="1200" i="1" dirty="0" smtClean="0"/>
              <a:t> M-1000 – ECR ion source specifications</a:t>
            </a:r>
            <a:r>
              <a:rPr lang="en-US" sz="1200" i="1" dirty="0"/>
              <a:t>, https://www.geebeeinternational.com/products/accelerator-systems/ion-sources/monogan-m-1000-specifications.html</a:t>
            </a:r>
            <a:r>
              <a:rPr lang="en-US" sz="1200" dirty="0" smtClean="0"/>
              <a:t>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47897" y="5967722"/>
            <a:ext cx="4362043" cy="44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* L. Celona </a:t>
            </a:r>
            <a:r>
              <a:rPr lang="en-US" sz="1200" i="1" dirty="0" smtClean="0"/>
              <a:t>et al.</a:t>
            </a:r>
            <a:r>
              <a:rPr lang="en-US" sz="1200" dirty="0" smtClean="0"/>
              <a:t>, Design of the </a:t>
            </a:r>
            <a:r>
              <a:rPr lang="en-US" sz="1200" dirty="0" err="1" smtClean="0"/>
              <a:t>A</a:t>
            </a:r>
            <a:r>
              <a:rPr lang="en-US" sz="1200" i="1" dirty="0" err="1" smtClean="0"/>
              <a:t>ISHa</a:t>
            </a:r>
            <a:r>
              <a:rPr lang="en-US" sz="1200" i="1" dirty="0" smtClean="0"/>
              <a:t> Ion Source for Hadron Therapy Facilities</a:t>
            </a:r>
            <a:r>
              <a:rPr lang="en-US" sz="1200" dirty="0" smtClean="0"/>
              <a:t> (ECRIS2012, Sydney, Australia). Sep. 2012.</a:t>
            </a:r>
          </a:p>
        </p:txBody>
      </p:sp>
    </p:spTree>
    <p:extLst>
      <p:ext uri="{BB962C8B-B14F-4D97-AF65-F5344CB8AC3E}">
        <p14:creationId xmlns:p14="http://schemas.microsoft.com/office/powerpoint/2010/main" val="1985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79120"/>
            <a:ext cx="10512425" cy="797243"/>
          </a:xfrm>
        </p:spPr>
        <p:txBody>
          <a:bodyPr/>
          <a:lstStyle/>
          <a:p>
            <a:r>
              <a:rPr lang="en-US" dirty="0" smtClean="0"/>
              <a:t>Beam Transfer lines – LEBT and MEBT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4" y="1490829"/>
            <a:ext cx="1482071" cy="139636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67440" y="1461950"/>
            <a:ext cx="5688536" cy="495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LEBT and MEBT will be equipped with beam diagnostics to monitor key parameters: intensity, position, transverse profile and emittance;</a:t>
            </a:r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calculated and measured beam </a:t>
            </a:r>
            <a:r>
              <a:rPr lang="en-US" dirty="0" smtClean="0"/>
              <a:t>parameters during commissioning,</a:t>
            </a:r>
          </a:p>
          <a:p>
            <a:pPr lvl="1"/>
            <a:r>
              <a:rPr lang="en-US" dirty="0" smtClean="0"/>
              <a:t>Monitor and tune beam parameters during regular operation.</a:t>
            </a:r>
          </a:p>
          <a:p>
            <a:r>
              <a:rPr lang="en-US" dirty="0" smtClean="0"/>
              <a:t>Considered instrumentation:</a:t>
            </a:r>
          </a:p>
          <a:p>
            <a:pPr lvl="1"/>
            <a:r>
              <a:rPr lang="en-US" dirty="0" smtClean="0"/>
              <a:t>Faraday cup – total beam current (destructive),</a:t>
            </a:r>
          </a:p>
          <a:p>
            <a:pPr lvl="1"/>
            <a:r>
              <a:rPr lang="en-US" dirty="0"/>
              <a:t>Beam current transformer (BCT</a:t>
            </a:r>
            <a:r>
              <a:rPr lang="en-US" dirty="0" smtClean="0"/>
              <a:t>) – total beam current (non-destructive),</a:t>
            </a:r>
          </a:p>
          <a:p>
            <a:pPr lvl="1"/>
            <a:r>
              <a:rPr lang="en-US" dirty="0"/>
              <a:t>Beam position monitor (BPM</a:t>
            </a:r>
            <a:r>
              <a:rPr lang="en-US" dirty="0" smtClean="0"/>
              <a:t>) – transverse beam position,</a:t>
            </a:r>
          </a:p>
          <a:p>
            <a:pPr lvl="1"/>
            <a:r>
              <a:rPr lang="en-US" dirty="0" smtClean="0"/>
              <a:t>Wire grid – transverse profile,</a:t>
            </a:r>
          </a:p>
          <a:p>
            <a:pPr lvl="1"/>
            <a:r>
              <a:rPr lang="en-US" dirty="0" smtClean="0"/>
              <a:t>Pepper-pot – transverse emittance.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38" y="579121"/>
            <a:ext cx="2496073" cy="631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80" y="3001657"/>
            <a:ext cx="2297566" cy="1870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4" y="4986779"/>
            <a:ext cx="3111121" cy="985584"/>
          </a:xfrm>
          <a:prstGeom prst="rect">
            <a:avLst/>
          </a:prstGeom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8610600" y="6418113"/>
            <a:ext cx="1589175" cy="324000"/>
          </a:xfrm>
        </p:spPr>
        <p:txBody>
          <a:bodyPr/>
          <a:lstStyle/>
          <a:p>
            <a:r>
              <a:rPr lang="en-US" dirty="0" smtClean="0"/>
              <a:t>May 27, 2026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405187" y="1490829"/>
            <a:ext cx="1614747" cy="139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Wire grid, used for transverse profile measurements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405186" y="3001656"/>
            <a:ext cx="1614747" cy="1870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Beam current transformer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05186" y="4986777"/>
            <a:ext cx="1614747" cy="985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Beam position monitor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7440" y="6412017"/>
            <a:ext cx="10145023" cy="40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* M. Vretenar </a:t>
            </a:r>
            <a:r>
              <a:rPr lang="en-US" sz="1200" i="1" dirty="0" smtClean="0"/>
              <a:t>et al.</a:t>
            </a:r>
            <a:r>
              <a:rPr lang="en-US" sz="1200" dirty="0" smtClean="0"/>
              <a:t>, </a:t>
            </a:r>
            <a:r>
              <a:rPr lang="en-US" sz="1200" i="1" dirty="0" smtClean="0"/>
              <a:t>Linac4 Design Report</a:t>
            </a:r>
            <a:r>
              <a:rPr lang="en-US" sz="1200" dirty="0" smtClean="0"/>
              <a:t> (CERN Yellow Reports: Monographs). Sep. 2020, vol. 6/2020.</a:t>
            </a:r>
          </a:p>
        </p:txBody>
      </p:sp>
    </p:spTree>
    <p:extLst>
      <p:ext uri="{BB962C8B-B14F-4D97-AF65-F5344CB8AC3E}">
        <p14:creationId xmlns:p14="http://schemas.microsoft.com/office/powerpoint/2010/main" val="40888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J PAN Template Theme">
  <a:themeElements>
    <a:clrScheme name="IFJ-paleta-01">
      <a:dk1>
        <a:sysClr val="windowText" lastClr="000000"/>
      </a:dk1>
      <a:lt1>
        <a:sysClr val="window" lastClr="FFFFFF"/>
      </a:lt1>
      <a:dk2>
        <a:srgbClr val="003A5D"/>
      </a:dk2>
      <a:lt2>
        <a:srgbClr val="D47E3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y-Standard-01">
      <a:majorFont>
        <a:latin typeface="Ostrich Sans Bold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1116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Ostrich Sans Bold</vt:lpstr>
      <vt:lpstr>Wingdings</vt:lpstr>
      <vt:lpstr>IFJ PAN Template Theme</vt:lpstr>
      <vt:lpstr>Proposal for a multi-purpose light-ion linear accelerator for nuclear, medical, and applied research</vt:lpstr>
      <vt:lpstr>Table of contents</vt:lpstr>
      <vt:lpstr>Pre-conceptual design report</vt:lpstr>
      <vt:lpstr>Pre-Conceptual Design Report</vt:lpstr>
      <vt:lpstr>Proposed linac layout</vt:lpstr>
      <vt:lpstr>Available space for the linac at ifj pan</vt:lpstr>
      <vt:lpstr>Main components of the linear accelerator</vt:lpstr>
      <vt:lpstr>Ion sources</vt:lpstr>
      <vt:lpstr>Beam Transfer lines – LEBT and MEBT</vt:lpstr>
      <vt:lpstr>Section 1 – RFQ and QA-DTL</vt:lpstr>
      <vt:lpstr>Section 2 – Chopper line &amp; matching sections</vt:lpstr>
      <vt:lpstr>Section 2 – DTL</vt:lpstr>
      <vt:lpstr>RF Power generation and Low-level RF system</vt:lpstr>
      <vt:lpstr>Research programs</vt:lpstr>
      <vt:lpstr>Research Proposals and their feasibility</vt:lpstr>
      <vt:lpstr>Radioisotope production (Medical application)</vt:lpstr>
      <vt:lpstr>Future developments and opportunities</vt:lpstr>
      <vt:lpstr>Future Developments and Opportunities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Lazar Nikitovic</dc:creator>
  <cp:lastModifiedBy>Lazar Nikitovic</cp:lastModifiedBy>
  <cp:revision>478</cp:revision>
  <dcterms:created xsi:type="dcterms:W3CDTF">2026-02-27T10:20:34Z</dcterms:created>
  <dcterms:modified xsi:type="dcterms:W3CDTF">2026-05-25T13:37:08Z</dcterms:modified>
</cp:coreProperties>
</file>