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72" r:id="rId2"/>
  </p:sldMasterIdLst>
  <p:notesMasterIdLst>
    <p:notesMasterId r:id="rId12"/>
  </p:notesMasterIdLst>
  <p:sldIdLst>
    <p:sldId id="256" r:id="rId3"/>
    <p:sldId id="590" r:id="rId4"/>
    <p:sldId id="617" r:id="rId5"/>
    <p:sldId id="618" r:id="rId6"/>
    <p:sldId id="620" r:id="rId7"/>
    <p:sldId id="619" r:id="rId8"/>
    <p:sldId id="621" r:id="rId9"/>
    <p:sldId id="622" r:id="rId10"/>
    <p:sldId id="616" r:id="rId11"/>
  </p:sldIdLst>
  <p:sldSz cx="10680700" cy="75565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02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2" autoAdjust="0"/>
    <p:restoredTop sz="91212" autoAdjust="0"/>
  </p:normalViewPr>
  <p:slideViewPr>
    <p:cSldViewPr>
      <p:cViewPr varScale="1">
        <p:scale>
          <a:sx n="108" d="100"/>
          <a:sy n="108" d="100"/>
        </p:scale>
        <p:origin x="2232" y="192"/>
      </p:cViewPr>
      <p:guideLst>
        <p:guide orient="horz" pos="2380"/>
        <p:guide pos="3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pl-PL" noProof="0">
                <a:sym typeface="Helvetica Neue" charset="0"/>
              </a:rPr>
              <a:t>Second level</a:t>
            </a:r>
          </a:p>
          <a:p>
            <a:pPr lvl="2"/>
            <a:r>
              <a:rPr lang="en-US" altLang="pl-PL" noProof="0">
                <a:sym typeface="Helvetica Neue" charset="0"/>
              </a:rPr>
              <a:t>Third level</a:t>
            </a:r>
          </a:p>
          <a:p>
            <a:pPr lvl="3"/>
            <a:r>
              <a:rPr lang="en-US" altLang="pl-PL" noProof="0">
                <a:sym typeface="Helvetica Neue" charset="0"/>
              </a:rPr>
              <a:t>Fourth level</a:t>
            </a:r>
          </a:p>
          <a:p>
            <a:pPr lvl="4"/>
            <a:r>
              <a:rPr lang="en-US" altLang="pl-PL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15F31B-C58F-49A0-AC4B-15377563FCC5}" type="slidenum">
              <a:rPr lang="ar-SA" altLang="pl-PL" smtClean="0"/>
              <a:pPr>
                <a:spcBef>
                  <a:spcPct val="0"/>
                </a:spcBef>
              </a:pPr>
              <a:t>9</a:t>
            </a:fld>
            <a:endParaRPr lang="pl-PL" altLang="pl-PL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6475" y="685800"/>
            <a:ext cx="484505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l-P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6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5088" y="1236663"/>
            <a:ext cx="8010525" cy="26304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5088" y="3968750"/>
            <a:ext cx="8010525" cy="18240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0EB9E-C396-4D91-8B03-E387EFA75CC1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1993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6037F-E6E2-4517-8DED-DB4F8691B5E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572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616825" y="671513"/>
            <a:ext cx="2270125" cy="60515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01688" y="671513"/>
            <a:ext cx="6662737" cy="60515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BFE10-8064-4F70-BB7E-BF1220A68830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3268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088" y="1236679"/>
            <a:ext cx="8010525" cy="2630781"/>
          </a:xfrm>
        </p:spPr>
        <p:txBody>
          <a:bodyPr anchor="b"/>
          <a:lstStyle>
            <a:lvl1pPr algn="ctr">
              <a:defRPr sz="525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088" y="3968912"/>
            <a:ext cx="8010525" cy="1824404"/>
          </a:xfrm>
        </p:spPr>
        <p:txBody>
          <a:bodyPr/>
          <a:lstStyle>
            <a:lvl1pPr marL="0" indent="0" algn="ctr">
              <a:buNone/>
              <a:defRPr sz="2102"/>
            </a:lvl1pPr>
            <a:lvl2pPr marL="400526" indent="0" algn="ctr">
              <a:buNone/>
              <a:defRPr sz="1752"/>
            </a:lvl2pPr>
            <a:lvl3pPr marL="801052" indent="0" algn="ctr">
              <a:buNone/>
              <a:defRPr sz="1577"/>
            </a:lvl3pPr>
            <a:lvl4pPr marL="1201578" indent="0" algn="ctr">
              <a:buNone/>
              <a:defRPr sz="1402"/>
            </a:lvl4pPr>
            <a:lvl5pPr marL="1602104" indent="0" algn="ctr">
              <a:buNone/>
              <a:defRPr sz="1402"/>
            </a:lvl5pPr>
            <a:lvl6pPr marL="2002630" indent="0" algn="ctr">
              <a:buNone/>
              <a:defRPr sz="1402"/>
            </a:lvl6pPr>
            <a:lvl7pPr marL="2403156" indent="0" algn="ctr">
              <a:buNone/>
              <a:defRPr sz="1402"/>
            </a:lvl7pPr>
            <a:lvl8pPr marL="2803682" indent="0" algn="ctr">
              <a:buNone/>
              <a:defRPr sz="1402"/>
            </a:lvl8pPr>
            <a:lvl9pPr marL="3204208" indent="0" algn="ctr">
              <a:buNone/>
              <a:defRPr sz="1402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F451C-CE52-B554-4505-E691D9C2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7699-AB0C-4424-90FA-14DFC05C9294}" type="datetimeFigureOut">
              <a:rPr lang="en-US"/>
              <a:pPr>
                <a:defRPr/>
              </a:pPr>
              <a:t>5/25/26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661D5-6C3B-E7D6-C8D9-FC671CA7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C8DD8-E8D7-CA20-5E79-06438022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19397-2364-4301-8BF8-B7699A25990E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0652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86481-E2EC-9A90-9E0D-780E8B36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D5737-0807-49F6-9580-504604293D08}" type="datetimeFigureOut">
              <a:rPr lang="en-US"/>
              <a:pPr>
                <a:defRPr/>
              </a:pPr>
              <a:t>5/25/26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18FDF-EF74-FEBE-56CA-E73CBE21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4514C-ABF8-B660-EC4D-48524DBF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72582-DC08-4CBD-83A8-8386926028F9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41295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35" y="1883878"/>
            <a:ext cx="9212104" cy="3143294"/>
          </a:xfrm>
        </p:spPr>
        <p:txBody>
          <a:bodyPr anchor="b"/>
          <a:lstStyle>
            <a:lvl1pPr>
              <a:defRPr sz="525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35" y="5056909"/>
            <a:ext cx="9212104" cy="1652984"/>
          </a:xfrm>
        </p:spPr>
        <p:txBody>
          <a:bodyPr/>
          <a:lstStyle>
            <a:lvl1pPr marL="0" indent="0">
              <a:buNone/>
              <a:defRPr sz="2102">
                <a:solidFill>
                  <a:schemeClr val="tx1">
                    <a:tint val="75000"/>
                  </a:schemeClr>
                </a:solidFill>
              </a:defRPr>
            </a:lvl1pPr>
            <a:lvl2pPr marL="400526" indent="0">
              <a:buNone/>
              <a:defRPr sz="1752">
                <a:solidFill>
                  <a:schemeClr val="tx1">
                    <a:tint val="75000"/>
                  </a:schemeClr>
                </a:solidFill>
              </a:defRPr>
            </a:lvl2pPr>
            <a:lvl3pPr marL="801052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3pPr>
            <a:lvl4pPr marL="1201578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4pPr>
            <a:lvl5pPr marL="1602104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5pPr>
            <a:lvl6pPr marL="2002630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6pPr>
            <a:lvl7pPr marL="2403156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7pPr>
            <a:lvl8pPr marL="2803682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8pPr>
            <a:lvl9pPr marL="3204208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8D861-4854-DD58-AB3B-322F8C5A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58F4-485B-4F94-818C-2230EF7B3135}" type="datetimeFigureOut">
              <a:rPr lang="en-US"/>
              <a:pPr>
                <a:defRPr/>
              </a:pPr>
              <a:t>5/25/26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ED9E9-B7C8-A4FF-27DD-0171B404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1C7F8-F723-414A-5FC1-52DCC9D9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120BA-662F-4886-A5BE-6C34130669BF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23732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298" y="2011568"/>
            <a:ext cx="4539298" cy="47945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7104" y="2011568"/>
            <a:ext cx="4539298" cy="47945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0B5795-D70F-85F0-8580-E925A8D6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35473-54BD-4794-A7AC-7879640ED950}" type="datetimeFigureOut">
              <a:rPr lang="en-US"/>
              <a:pPr>
                <a:defRPr/>
              </a:pPr>
              <a:t>5/25/26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45CA71-9125-CDFC-92B8-5103039F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4DAC8A-E7BB-4328-70A9-BD716F5D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8EE83-0CAE-4F7F-9D3B-5CD9AF98D8FF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7435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90" y="402314"/>
            <a:ext cx="9212104" cy="146057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690" y="1852394"/>
            <a:ext cx="4518436" cy="907829"/>
          </a:xfrm>
        </p:spPr>
        <p:txBody>
          <a:bodyPr anchor="b"/>
          <a:lstStyle>
            <a:lvl1pPr marL="0" indent="0">
              <a:buNone/>
              <a:defRPr sz="2102" b="1"/>
            </a:lvl1pPr>
            <a:lvl2pPr marL="400526" indent="0">
              <a:buNone/>
              <a:defRPr sz="1752" b="1"/>
            </a:lvl2pPr>
            <a:lvl3pPr marL="801052" indent="0">
              <a:buNone/>
              <a:defRPr sz="1577" b="1"/>
            </a:lvl3pPr>
            <a:lvl4pPr marL="1201578" indent="0">
              <a:buNone/>
              <a:defRPr sz="1402" b="1"/>
            </a:lvl4pPr>
            <a:lvl5pPr marL="1602104" indent="0">
              <a:buNone/>
              <a:defRPr sz="1402" b="1"/>
            </a:lvl5pPr>
            <a:lvl6pPr marL="2002630" indent="0">
              <a:buNone/>
              <a:defRPr sz="1402" b="1"/>
            </a:lvl6pPr>
            <a:lvl7pPr marL="2403156" indent="0">
              <a:buNone/>
              <a:defRPr sz="1402" b="1"/>
            </a:lvl7pPr>
            <a:lvl8pPr marL="2803682" indent="0">
              <a:buNone/>
              <a:defRPr sz="1402" b="1"/>
            </a:lvl8pPr>
            <a:lvl9pPr marL="3204208" indent="0">
              <a:buNone/>
              <a:defRPr sz="1402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690" y="2760222"/>
            <a:ext cx="4518436" cy="405987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07105" y="1852394"/>
            <a:ext cx="4540688" cy="907829"/>
          </a:xfrm>
        </p:spPr>
        <p:txBody>
          <a:bodyPr anchor="b"/>
          <a:lstStyle>
            <a:lvl1pPr marL="0" indent="0">
              <a:buNone/>
              <a:defRPr sz="2102" b="1"/>
            </a:lvl1pPr>
            <a:lvl2pPr marL="400526" indent="0">
              <a:buNone/>
              <a:defRPr sz="1752" b="1"/>
            </a:lvl2pPr>
            <a:lvl3pPr marL="801052" indent="0">
              <a:buNone/>
              <a:defRPr sz="1577" b="1"/>
            </a:lvl3pPr>
            <a:lvl4pPr marL="1201578" indent="0">
              <a:buNone/>
              <a:defRPr sz="1402" b="1"/>
            </a:lvl4pPr>
            <a:lvl5pPr marL="1602104" indent="0">
              <a:buNone/>
              <a:defRPr sz="1402" b="1"/>
            </a:lvl5pPr>
            <a:lvl6pPr marL="2002630" indent="0">
              <a:buNone/>
              <a:defRPr sz="1402" b="1"/>
            </a:lvl6pPr>
            <a:lvl7pPr marL="2403156" indent="0">
              <a:buNone/>
              <a:defRPr sz="1402" b="1"/>
            </a:lvl7pPr>
            <a:lvl8pPr marL="2803682" indent="0">
              <a:buNone/>
              <a:defRPr sz="1402" b="1"/>
            </a:lvl8pPr>
            <a:lvl9pPr marL="3204208" indent="0">
              <a:buNone/>
              <a:defRPr sz="1402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07105" y="2760222"/>
            <a:ext cx="4540688" cy="405987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EEAF08B-ED8F-EB44-4C71-9751FA9B7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047D6-4CE4-4388-92C2-2F13C70A5EB2}" type="datetimeFigureOut">
              <a:rPr lang="en-US"/>
              <a:pPr>
                <a:defRPr/>
              </a:pPr>
              <a:t>5/25/26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76D90C-8FE9-D583-22D5-EDD05F23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C50DCD-994F-2737-4B89-DF494828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58B9A-E6A6-43AA-B96D-2234482B9307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53005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6C786B7-E6CE-6B50-2F77-58756CA51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D3447-FCFE-4ACA-89E8-28E38CB1D312}" type="datetimeFigureOut">
              <a:rPr lang="en-US"/>
              <a:pPr>
                <a:defRPr/>
              </a:pPr>
              <a:t>5/25/26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96C53F-7B3D-69D0-BC8E-867EF6CA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24B9E49-7BCF-4C5B-CB6C-18BBE2D9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F7242-6A94-4F3E-B440-24FBEDC1F141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9451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737D8A-2BB9-CDC4-5DB3-7A60460DF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3347-6B53-4E1C-A327-4E6A3DA56840}" type="datetimeFigureOut">
              <a:rPr lang="en-US"/>
              <a:pPr>
                <a:defRPr/>
              </a:pPr>
              <a:t>5/25/26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CAF57A4-0FE9-A348-8769-BFA221CE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D5ED6E-160C-7F13-0CC8-48434662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33AF3-6CB6-40D8-BB3E-D8B940E8901C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17154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90" y="503768"/>
            <a:ext cx="3444804" cy="1763183"/>
          </a:xfrm>
        </p:spPr>
        <p:txBody>
          <a:bodyPr anchor="b"/>
          <a:lstStyle>
            <a:lvl1pPr>
              <a:defRPr sz="280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690" y="1087997"/>
            <a:ext cx="5407104" cy="5370013"/>
          </a:xfrm>
        </p:spPr>
        <p:txBody>
          <a:bodyPr/>
          <a:lstStyle>
            <a:lvl1pPr>
              <a:defRPr sz="2804"/>
            </a:lvl1pPr>
            <a:lvl2pPr>
              <a:defRPr sz="2453"/>
            </a:lvl2pPr>
            <a:lvl3pPr>
              <a:defRPr sz="2102"/>
            </a:lvl3pPr>
            <a:lvl4pPr>
              <a:defRPr sz="1752"/>
            </a:lvl4pPr>
            <a:lvl5pPr>
              <a:defRPr sz="1752"/>
            </a:lvl5pPr>
            <a:lvl6pPr>
              <a:defRPr sz="1752"/>
            </a:lvl6pPr>
            <a:lvl7pPr>
              <a:defRPr sz="1752"/>
            </a:lvl7pPr>
            <a:lvl8pPr>
              <a:defRPr sz="1752"/>
            </a:lvl8pPr>
            <a:lvl9pPr>
              <a:defRPr sz="1752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690" y="2266951"/>
            <a:ext cx="3444804" cy="4199805"/>
          </a:xfrm>
        </p:spPr>
        <p:txBody>
          <a:bodyPr/>
          <a:lstStyle>
            <a:lvl1pPr marL="0" indent="0">
              <a:buNone/>
              <a:defRPr sz="1402"/>
            </a:lvl1pPr>
            <a:lvl2pPr marL="400526" indent="0">
              <a:buNone/>
              <a:defRPr sz="1227"/>
            </a:lvl2pPr>
            <a:lvl3pPr marL="801052" indent="0">
              <a:buNone/>
              <a:defRPr sz="1051"/>
            </a:lvl3pPr>
            <a:lvl4pPr marL="1201578" indent="0">
              <a:buNone/>
              <a:defRPr sz="876"/>
            </a:lvl4pPr>
            <a:lvl5pPr marL="1602104" indent="0">
              <a:buNone/>
              <a:defRPr sz="876"/>
            </a:lvl5pPr>
            <a:lvl6pPr marL="2002630" indent="0">
              <a:buNone/>
              <a:defRPr sz="876"/>
            </a:lvl6pPr>
            <a:lvl7pPr marL="2403156" indent="0">
              <a:buNone/>
              <a:defRPr sz="876"/>
            </a:lvl7pPr>
            <a:lvl8pPr marL="2803682" indent="0">
              <a:buNone/>
              <a:defRPr sz="876"/>
            </a:lvl8pPr>
            <a:lvl9pPr marL="3204208" indent="0">
              <a:buNone/>
              <a:defRPr sz="876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BBDF71-678E-7FE4-97E3-F11140E3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7E8F2-6EE6-49C9-A523-D91DC1E1F005}" type="datetimeFigureOut">
              <a:rPr lang="en-US"/>
              <a:pPr>
                <a:defRPr/>
              </a:pPr>
              <a:t>5/25/26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1008A5-9C9E-50D9-AC15-25313726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BC4AE7-E839-D9E8-10AA-AF4F8A2E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93094-ED87-4071-8531-C703A79FAFEB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28584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AF56C-25F5-48B4-A582-B56B39D63E3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3834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90" y="503768"/>
            <a:ext cx="3444804" cy="1763183"/>
          </a:xfrm>
        </p:spPr>
        <p:txBody>
          <a:bodyPr anchor="b"/>
          <a:lstStyle>
            <a:lvl1pPr>
              <a:defRPr sz="280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0690" y="1087997"/>
            <a:ext cx="5407104" cy="5370013"/>
          </a:xfrm>
        </p:spPr>
        <p:txBody>
          <a:bodyPr anchor="t"/>
          <a:lstStyle>
            <a:lvl1pPr marL="0" indent="0">
              <a:buNone/>
              <a:defRPr sz="2804"/>
            </a:lvl1pPr>
            <a:lvl2pPr marL="400526" indent="0">
              <a:buNone/>
              <a:defRPr sz="2453"/>
            </a:lvl2pPr>
            <a:lvl3pPr marL="801052" indent="0">
              <a:buNone/>
              <a:defRPr sz="2102"/>
            </a:lvl3pPr>
            <a:lvl4pPr marL="1201578" indent="0">
              <a:buNone/>
              <a:defRPr sz="1752"/>
            </a:lvl4pPr>
            <a:lvl5pPr marL="1602104" indent="0">
              <a:buNone/>
              <a:defRPr sz="1752"/>
            </a:lvl5pPr>
            <a:lvl6pPr marL="2002630" indent="0">
              <a:buNone/>
              <a:defRPr sz="1752"/>
            </a:lvl6pPr>
            <a:lvl7pPr marL="2403156" indent="0">
              <a:buNone/>
              <a:defRPr sz="1752"/>
            </a:lvl7pPr>
            <a:lvl8pPr marL="2803682" indent="0">
              <a:buNone/>
              <a:defRPr sz="1752"/>
            </a:lvl8pPr>
            <a:lvl9pPr marL="3204208" indent="0">
              <a:buNone/>
              <a:defRPr sz="1752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690" y="2266951"/>
            <a:ext cx="3444804" cy="4199805"/>
          </a:xfrm>
        </p:spPr>
        <p:txBody>
          <a:bodyPr/>
          <a:lstStyle>
            <a:lvl1pPr marL="0" indent="0">
              <a:buNone/>
              <a:defRPr sz="1402"/>
            </a:lvl1pPr>
            <a:lvl2pPr marL="400526" indent="0">
              <a:buNone/>
              <a:defRPr sz="1227"/>
            </a:lvl2pPr>
            <a:lvl3pPr marL="801052" indent="0">
              <a:buNone/>
              <a:defRPr sz="1051"/>
            </a:lvl3pPr>
            <a:lvl4pPr marL="1201578" indent="0">
              <a:buNone/>
              <a:defRPr sz="876"/>
            </a:lvl4pPr>
            <a:lvl5pPr marL="1602104" indent="0">
              <a:buNone/>
              <a:defRPr sz="876"/>
            </a:lvl5pPr>
            <a:lvl6pPr marL="2002630" indent="0">
              <a:buNone/>
              <a:defRPr sz="876"/>
            </a:lvl6pPr>
            <a:lvl7pPr marL="2403156" indent="0">
              <a:buNone/>
              <a:defRPr sz="876"/>
            </a:lvl7pPr>
            <a:lvl8pPr marL="2803682" indent="0">
              <a:buNone/>
              <a:defRPr sz="876"/>
            </a:lvl8pPr>
            <a:lvl9pPr marL="3204208" indent="0">
              <a:buNone/>
              <a:defRPr sz="876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856FB6-7B60-F598-33BF-F4CACC5D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2E3B-6919-484E-81DE-9BA3C0666A30}" type="datetimeFigureOut">
              <a:rPr lang="en-US"/>
              <a:pPr>
                <a:defRPr/>
              </a:pPr>
              <a:t>5/25/26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77C87A-CBEA-1C48-503D-D1CCE51FA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3F48AB-A1F7-2A2F-AEC0-9186759D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359FB-09D1-42B2-9F32-02F4C156805C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3805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56680-1CAD-8351-2030-0E160DEE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1574-79AF-42DC-993B-CD54494A0232}" type="datetimeFigureOut">
              <a:rPr lang="en-US"/>
              <a:pPr>
                <a:defRPr/>
              </a:pPr>
              <a:t>5/25/26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B0DC-29EE-4BC3-8188-1C5424AC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E7A8C-E196-840A-F880-DA511AF7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0134A-2B3B-4BFB-BBB0-601FFE1DCEED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08802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3376" y="402314"/>
            <a:ext cx="2303026" cy="640378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4299" y="402314"/>
            <a:ext cx="6775569" cy="640378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B0FC9-EC65-D2DE-16E4-0D4D37F6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2B029-F456-4774-8947-E5FA684AA026}" type="datetimeFigureOut">
              <a:rPr lang="en-US"/>
              <a:pPr>
                <a:defRPr/>
              </a:pPr>
              <a:t>5/25/26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AF843-2C74-2D45-BEC4-0EB9FECA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57265-30AF-9B62-3B61-95CCD551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541C8-BF1E-4609-8A83-FEF870243236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2091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8663" y="1884363"/>
            <a:ext cx="9212262" cy="31432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8663" y="5056188"/>
            <a:ext cx="9212262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921EB-9964-4B61-940F-D07C92715E7D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972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5637" cy="45386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19725" y="2184400"/>
            <a:ext cx="4467225" cy="45386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343A7-C29A-4189-BB48-8AC9D390C14D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1199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2262" cy="14605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5013" y="1852613"/>
            <a:ext cx="4519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35013" y="2760663"/>
            <a:ext cx="4519612" cy="40592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07025" y="1852613"/>
            <a:ext cx="454025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07025" y="2760663"/>
            <a:ext cx="4540250" cy="40592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510C4-C6AB-47A3-BDC0-11602B58E2FD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9506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52571-A762-4B5D-9386-AA7FC28DEBD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3853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B38A5-38B8-4E45-A917-B71CBE0A9DF0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324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40250" y="1087438"/>
            <a:ext cx="5407025" cy="5370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A3E0D-94F6-468B-986B-770EE25B25F2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65408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40250" y="1087438"/>
            <a:ext cx="5407025" cy="53705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panose="020B060402020202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CDE5A-FD0C-4FB8-AB33-EB641B40D3B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0661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01688" y="671513"/>
            <a:ext cx="90852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2144" tIns="52144" rIns="52144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01688" y="2184400"/>
            <a:ext cx="9085262" cy="4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2144" tIns="52144" rIns="52144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pl-PL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pl-PL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pl-PL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pl-PL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9542463" y="6891338"/>
            <a:ext cx="34448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2144" tIns="52144" rIns="52144" bIns="52144" numCol="1" anchor="t" anchorCtr="0" compatLnSpc="1">
            <a:prstTxWarp prst="textNoShape">
              <a:avLst/>
            </a:prstTxWarp>
          </a:bodyPr>
          <a:lstStyle>
            <a:lvl1pPr algn="r" defTabSz="1042988" eaLnBrk="1">
              <a:defRPr sz="1600" smtClean="0"/>
            </a:lvl1pPr>
          </a:lstStyle>
          <a:p>
            <a:pPr>
              <a:defRPr/>
            </a:pPr>
            <a:fld id="{12CD90CD-2D23-405A-AF30-3A48E1A173D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00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87413" indent="-366713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389063" indent="-3460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•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973263" indent="-4095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606675" indent="-520700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BFDCF-793A-0829-60D6-8E339388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98" y="401638"/>
            <a:ext cx="9211504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B1479-89FC-F09F-D330-81D629FDE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598" y="2011363"/>
            <a:ext cx="9211504" cy="479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982EB-55E1-82B2-4A0C-CD139C354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4598" y="7004050"/>
            <a:ext cx="2403221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63EA78-03A7-4FA0-930D-50F94127942A}" type="datetimeFigureOut">
              <a:rPr lang="en-US"/>
              <a:pPr>
                <a:defRPr/>
              </a:pPr>
              <a:t>5/25/26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8D9A5-F231-97CC-DBA8-D85E50B1E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37935" y="7004050"/>
            <a:ext cx="3604831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D0C1-94EB-82AE-21FB-43B99721B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2881" y="7004050"/>
            <a:ext cx="2403221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34">
                <a:solidFill>
                  <a:srgbClr val="898989"/>
                </a:solidFill>
              </a:defRPr>
            </a:lvl1pPr>
          </a:lstStyle>
          <a:p>
            <a:fld id="{D7EF4DC7-3766-4F68-A6F2-BAF0B64B28B0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9264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800248" rtl="0" fontAlgn="base">
        <a:lnSpc>
          <a:spcPct val="90000"/>
        </a:lnSpc>
        <a:spcBef>
          <a:spcPct val="0"/>
        </a:spcBef>
        <a:spcAft>
          <a:spcPct val="0"/>
        </a:spcAft>
        <a:defRPr sz="3816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0248" rtl="0" fontAlgn="base">
        <a:lnSpc>
          <a:spcPct val="90000"/>
        </a:lnSpc>
        <a:spcBef>
          <a:spcPct val="0"/>
        </a:spcBef>
        <a:spcAft>
          <a:spcPct val="0"/>
        </a:spcAft>
        <a:defRPr sz="3816">
          <a:solidFill>
            <a:schemeClr val="tx1"/>
          </a:solidFill>
          <a:latin typeface="Calibri Light" panose="020F0302020204030204" pitchFamily="34" charset="0"/>
        </a:defRPr>
      </a:lvl2pPr>
      <a:lvl3pPr algn="l" defTabSz="800248" rtl="0" fontAlgn="base">
        <a:lnSpc>
          <a:spcPct val="90000"/>
        </a:lnSpc>
        <a:spcBef>
          <a:spcPct val="0"/>
        </a:spcBef>
        <a:spcAft>
          <a:spcPct val="0"/>
        </a:spcAft>
        <a:defRPr sz="3816">
          <a:solidFill>
            <a:schemeClr val="tx1"/>
          </a:solidFill>
          <a:latin typeface="Calibri Light" panose="020F0302020204030204" pitchFamily="34" charset="0"/>
        </a:defRPr>
      </a:lvl3pPr>
      <a:lvl4pPr algn="l" defTabSz="800248" rtl="0" fontAlgn="base">
        <a:lnSpc>
          <a:spcPct val="90000"/>
        </a:lnSpc>
        <a:spcBef>
          <a:spcPct val="0"/>
        </a:spcBef>
        <a:spcAft>
          <a:spcPct val="0"/>
        </a:spcAft>
        <a:defRPr sz="3816">
          <a:solidFill>
            <a:schemeClr val="tx1"/>
          </a:solidFill>
          <a:latin typeface="Calibri Light" panose="020F0302020204030204" pitchFamily="34" charset="0"/>
        </a:defRPr>
      </a:lvl4pPr>
      <a:lvl5pPr algn="l" defTabSz="800248" rtl="0" fontAlgn="base">
        <a:lnSpc>
          <a:spcPct val="90000"/>
        </a:lnSpc>
        <a:spcBef>
          <a:spcPct val="0"/>
        </a:spcBef>
        <a:spcAft>
          <a:spcPct val="0"/>
        </a:spcAft>
        <a:defRPr sz="3816">
          <a:solidFill>
            <a:schemeClr val="tx1"/>
          </a:solidFill>
          <a:latin typeface="Calibri Light" panose="020F0302020204030204" pitchFamily="34" charset="0"/>
        </a:defRPr>
      </a:lvl5pPr>
      <a:lvl6pPr marL="363520" algn="l" defTabSz="800248" rtl="0" fontAlgn="base">
        <a:lnSpc>
          <a:spcPct val="90000"/>
        </a:lnSpc>
        <a:spcBef>
          <a:spcPct val="0"/>
        </a:spcBef>
        <a:spcAft>
          <a:spcPct val="0"/>
        </a:spcAft>
        <a:defRPr sz="3816">
          <a:solidFill>
            <a:schemeClr val="tx1"/>
          </a:solidFill>
          <a:latin typeface="Calibri Light" panose="020F0302020204030204" pitchFamily="34" charset="0"/>
        </a:defRPr>
      </a:lvl6pPr>
      <a:lvl7pPr marL="727039" algn="l" defTabSz="800248" rtl="0" fontAlgn="base">
        <a:lnSpc>
          <a:spcPct val="90000"/>
        </a:lnSpc>
        <a:spcBef>
          <a:spcPct val="0"/>
        </a:spcBef>
        <a:spcAft>
          <a:spcPct val="0"/>
        </a:spcAft>
        <a:defRPr sz="3816">
          <a:solidFill>
            <a:schemeClr val="tx1"/>
          </a:solidFill>
          <a:latin typeface="Calibri Light" panose="020F0302020204030204" pitchFamily="34" charset="0"/>
        </a:defRPr>
      </a:lvl7pPr>
      <a:lvl8pPr marL="1090559" algn="l" defTabSz="800248" rtl="0" fontAlgn="base">
        <a:lnSpc>
          <a:spcPct val="90000"/>
        </a:lnSpc>
        <a:spcBef>
          <a:spcPct val="0"/>
        </a:spcBef>
        <a:spcAft>
          <a:spcPct val="0"/>
        </a:spcAft>
        <a:defRPr sz="3816">
          <a:solidFill>
            <a:schemeClr val="tx1"/>
          </a:solidFill>
          <a:latin typeface="Calibri Light" panose="020F0302020204030204" pitchFamily="34" charset="0"/>
        </a:defRPr>
      </a:lvl8pPr>
      <a:lvl9pPr marL="1454079" algn="l" defTabSz="800248" rtl="0" fontAlgn="base">
        <a:lnSpc>
          <a:spcPct val="90000"/>
        </a:lnSpc>
        <a:spcBef>
          <a:spcPct val="0"/>
        </a:spcBef>
        <a:spcAft>
          <a:spcPct val="0"/>
        </a:spcAft>
        <a:defRPr sz="381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99431" indent="-199431" algn="l" defTabSz="800248" rtl="0" fontAlgn="base">
        <a:lnSpc>
          <a:spcPct val="9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sz="2385" kern="1200">
          <a:solidFill>
            <a:schemeClr val="tx1"/>
          </a:solidFill>
          <a:latin typeface="+mn-lt"/>
          <a:ea typeface="+mn-ea"/>
          <a:cs typeface="+mn-cs"/>
        </a:defRPr>
      </a:lvl1pPr>
      <a:lvl2pPr marL="599555" indent="-199431" algn="l" defTabSz="800248" rtl="0" fontAlgn="base">
        <a:lnSpc>
          <a:spcPct val="90000"/>
        </a:lnSpc>
        <a:spcBef>
          <a:spcPts val="437"/>
        </a:spcBef>
        <a:spcAft>
          <a:spcPct val="0"/>
        </a:spcAft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2pPr>
      <a:lvl3pPr marL="1000942" indent="-199431" algn="l" defTabSz="800248" rtl="0" fontAlgn="base">
        <a:lnSpc>
          <a:spcPct val="90000"/>
        </a:lnSpc>
        <a:spcBef>
          <a:spcPts val="437"/>
        </a:spcBef>
        <a:spcAft>
          <a:spcPct val="0"/>
        </a:spcAft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3pPr>
      <a:lvl4pPr marL="1401066" indent="-199431" algn="l" defTabSz="800248" rtl="0" fontAlgn="base">
        <a:lnSpc>
          <a:spcPct val="90000"/>
        </a:lnSpc>
        <a:spcBef>
          <a:spcPts val="437"/>
        </a:spcBef>
        <a:spcAft>
          <a:spcPct val="0"/>
        </a:spcAft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+mn-lt"/>
          <a:ea typeface="+mn-ea"/>
          <a:cs typeface="+mn-cs"/>
        </a:defRPr>
      </a:lvl4pPr>
      <a:lvl5pPr marL="1801190" indent="-199431" algn="l" defTabSz="800248" rtl="0" fontAlgn="base">
        <a:lnSpc>
          <a:spcPct val="90000"/>
        </a:lnSpc>
        <a:spcBef>
          <a:spcPts val="437"/>
        </a:spcBef>
        <a:spcAft>
          <a:spcPct val="0"/>
        </a:spcAft>
        <a:buFont typeface="Arial" panose="020B0604020202020204" pitchFamily="34" charset="0"/>
        <a:buChar char="•"/>
        <a:defRPr sz="1511" kern="1200">
          <a:solidFill>
            <a:schemeClr val="tx1"/>
          </a:solidFill>
          <a:latin typeface="+mn-lt"/>
          <a:ea typeface="+mn-ea"/>
          <a:cs typeface="+mn-cs"/>
        </a:defRPr>
      </a:lvl5pPr>
      <a:lvl6pPr marL="2202893" indent="-200263" algn="l" defTabSz="80105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6pPr>
      <a:lvl7pPr marL="2603419" indent="-200263" algn="l" defTabSz="80105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7pPr>
      <a:lvl8pPr marL="3003945" indent="-200263" algn="l" defTabSz="80105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8pPr>
      <a:lvl9pPr marL="3404471" indent="-200263" algn="l" defTabSz="801052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052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1pPr>
      <a:lvl2pPr marL="400526" algn="l" defTabSz="801052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2pPr>
      <a:lvl3pPr marL="801052" algn="l" defTabSz="801052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3pPr>
      <a:lvl4pPr marL="1201578" algn="l" defTabSz="801052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4pPr>
      <a:lvl5pPr marL="1602104" algn="l" defTabSz="801052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5pPr>
      <a:lvl6pPr marL="2002630" algn="l" defTabSz="801052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6pPr>
      <a:lvl7pPr marL="2403156" algn="l" defTabSz="801052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7pPr>
      <a:lvl8pPr marL="2803682" algn="l" defTabSz="801052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8pPr>
      <a:lvl9pPr marL="3204208" algn="l" defTabSz="801052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8DB41728-8426-C2D6-DB63-89160E9941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t="7089" r="19120"/>
          <a:stretch/>
        </p:blipFill>
        <p:spPr>
          <a:xfrm>
            <a:off x="0" y="-38174"/>
            <a:ext cx="8724726" cy="586304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59830" y="1762026"/>
            <a:ext cx="990220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3200" b="1" dirty="0" err="1">
                <a:latin typeface="+mn-lt"/>
                <a:ea typeface="MS Mincho"/>
              </a:rPr>
              <a:t>Reseach</a:t>
            </a:r>
            <a:r>
              <a:rPr lang="pl-PL" sz="3200" b="1" dirty="0">
                <a:latin typeface="+mn-lt"/>
                <a:ea typeface="MS Mincho"/>
              </a:rPr>
              <a:t> </a:t>
            </a:r>
            <a:r>
              <a:rPr lang="pl-PL" sz="3200" b="1" dirty="0" err="1">
                <a:latin typeface="+mn-lt"/>
                <a:ea typeface="MS Mincho"/>
              </a:rPr>
              <a:t>Programmen</a:t>
            </a:r>
            <a:r>
              <a:rPr lang="pl-PL" sz="3200" b="1" dirty="0">
                <a:latin typeface="+mn-lt"/>
                <a:ea typeface="MS Mincho"/>
              </a:rPr>
              <a:t> for </a:t>
            </a:r>
            <a:r>
              <a:rPr lang="pl-PL" sz="3200" b="1" dirty="0" err="1">
                <a:latin typeface="+mn-lt"/>
                <a:ea typeface="MS Mincho"/>
              </a:rPr>
              <a:t>Linear</a:t>
            </a:r>
            <a:r>
              <a:rPr lang="pl-PL" sz="3200" b="1" dirty="0">
                <a:latin typeface="+mn-lt"/>
                <a:ea typeface="MS Mincho"/>
              </a:rPr>
              <a:t> Accelerator:</a:t>
            </a:r>
          </a:p>
          <a:p>
            <a:pPr algn="ctr">
              <a:spcAft>
                <a:spcPts val="0"/>
              </a:spcAft>
            </a:pPr>
            <a:r>
              <a:rPr lang="en-US" sz="3200" b="1" dirty="0">
                <a:latin typeface="+mn-lt"/>
                <a:ea typeface="MS Mincho"/>
              </a:rPr>
              <a:t>Interests from the AGH University of Krakow</a:t>
            </a:r>
            <a:endParaRPr lang="pl-PL" sz="3200" b="1" dirty="0"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800" b="1" dirty="0">
                <a:latin typeface="+mn-lt"/>
                <a:ea typeface="Times New Roman" panose="02020603050405020304" pitchFamily="18" charset="0"/>
              </a:rPr>
              <a:t> </a:t>
            </a:r>
            <a:r>
              <a:rPr lang="pl-PL" sz="2800" dirty="0">
                <a:latin typeface="+mn-lt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pl-PL" sz="2800" dirty="0">
                <a:latin typeface="+mn-lt"/>
                <a:ea typeface="Times New Roman" panose="02020603050405020304" pitchFamily="18" charset="0"/>
              </a:rPr>
              <a:t>Marianna </a:t>
            </a:r>
            <a:r>
              <a:rPr lang="pl-PL" sz="2800" dirty="0" err="1">
                <a:latin typeface="+mn-lt"/>
                <a:ea typeface="Times New Roman" panose="02020603050405020304" pitchFamily="18" charset="0"/>
              </a:rPr>
              <a:t>Marciszko</a:t>
            </a:r>
            <a:r>
              <a:rPr lang="pl-PL" sz="2800" dirty="0">
                <a:latin typeface="+mn-lt"/>
                <a:ea typeface="Times New Roman" panose="02020603050405020304" pitchFamily="18" charset="0"/>
              </a:rPr>
              <a:t>-Wiąckowska</a:t>
            </a:r>
          </a:p>
          <a:p>
            <a:pPr algn="ctr"/>
            <a:r>
              <a:rPr lang="pl-PL" sz="2800" dirty="0">
                <a:latin typeface="+mn-lt"/>
                <a:ea typeface="Times New Roman" panose="02020603050405020304" pitchFamily="18" charset="0"/>
              </a:rPr>
              <a:t>Konrad </a:t>
            </a:r>
            <a:r>
              <a:rPr lang="pl-PL" sz="2800" dirty="0" err="1">
                <a:latin typeface="+mn-lt"/>
                <a:ea typeface="Times New Roman" panose="02020603050405020304" pitchFamily="18" charset="0"/>
              </a:rPr>
              <a:t>Szaciłowski</a:t>
            </a:r>
            <a:endParaRPr lang="pl-PL" sz="2800" dirty="0">
              <a:latin typeface="+mn-lt"/>
              <a:ea typeface="Times New Roman" panose="02020603050405020304" pitchFamily="18" charset="0"/>
            </a:endParaRPr>
          </a:p>
          <a:p>
            <a:pPr algn="ctr"/>
            <a:endParaRPr lang="pl-PL" sz="2800" dirty="0">
              <a:latin typeface="+mn-lt"/>
            </a:endParaRPr>
          </a:p>
          <a:p>
            <a:pPr algn="ctr"/>
            <a:r>
              <a:rPr lang="pl-PL" sz="2800" dirty="0" err="1">
                <a:latin typeface="+mn-lt"/>
              </a:rPr>
              <a:t>Academic</a:t>
            </a:r>
            <a:r>
              <a:rPr lang="pl-PL" sz="2800" dirty="0">
                <a:latin typeface="+mn-lt"/>
              </a:rPr>
              <a:t> Centre for Materials and </a:t>
            </a:r>
            <a:r>
              <a:rPr lang="pl-PL" sz="2800" dirty="0" err="1">
                <a:latin typeface="+mn-lt"/>
              </a:rPr>
              <a:t>Nanotechnology</a:t>
            </a:r>
            <a:endParaRPr lang="pl-PL" sz="2800" dirty="0">
              <a:latin typeface="+mn-lt"/>
            </a:endParaRPr>
          </a:p>
          <a:p>
            <a:pPr algn="ctr"/>
            <a:r>
              <a:rPr lang="pl-PL" sz="2800" dirty="0">
                <a:latin typeface="+mn-lt"/>
              </a:rPr>
              <a:t>AGH University of </a:t>
            </a:r>
            <a:r>
              <a:rPr lang="pl-PL" sz="2800" dirty="0" err="1">
                <a:latin typeface="+mn-lt"/>
              </a:rPr>
              <a:t>Krakow</a:t>
            </a:r>
            <a:endParaRPr lang="pl-PL" sz="2800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82" y="6154514"/>
            <a:ext cx="6658904" cy="68589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076654" y="684041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May 27th,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86554" y="23785"/>
            <a:ext cx="77941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99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699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pl-PL" altLang="pl-PL" sz="3600" noProof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objects of study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731838" y="1041946"/>
            <a:ext cx="675216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err="1"/>
              <a:t>Ceramic</a:t>
            </a:r>
            <a:r>
              <a:rPr lang="pl-PL" sz="3200" dirty="0"/>
              <a:t>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err="1"/>
              <a:t>Metals</a:t>
            </a:r>
            <a:r>
              <a:rPr lang="pl-PL" sz="3200" dirty="0"/>
              <a:t> and metal </a:t>
            </a:r>
            <a:r>
              <a:rPr lang="pl-PL" sz="3200" dirty="0" err="1"/>
              <a:t>alloys</a:t>
            </a: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err="1"/>
              <a:t>Semiconductors</a:t>
            </a: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err="1"/>
              <a:t>Superconductors</a:t>
            </a: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err="1"/>
              <a:t>Topological</a:t>
            </a:r>
            <a:r>
              <a:rPr lang="pl-PL" sz="3200" dirty="0"/>
              <a:t> </a:t>
            </a:r>
            <a:r>
              <a:rPr lang="pl-PL" sz="3200" dirty="0" err="1"/>
              <a:t>insulators</a:t>
            </a: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err="1"/>
              <a:t>Polymers</a:t>
            </a: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err="1"/>
              <a:t>Nanoparticles</a:t>
            </a:r>
            <a:r>
              <a:rPr lang="pl-PL" sz="3200" dirty="0"/>
              <a:t>/</a:t>
            </a:r>
            <a:r>
              <a:rPr lang="pl-PL" sz="3200" dirty="0" err="1"/>
              <a:t>nanomaterials</a:t>
            </a: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err="1"/>
              <a:t>Biomaterials</a:t>
            </a:r>
            <a:r>
              <a:rPr lang="pl-PL" sz="3200" dirty="0"/>
              <a:t> &amp; </a:t>
            </a:r>
            <a:r>
              <a:rPr lang="pl-PL" sz="3200" dirty="0" err="1"/>
              <a:t>biological</a:t>
            </a:r>
            <a:r>
              <a:rPr lang="pl-PL" sz="3200" dirty="0"/>
              <a:t> </a:t>
            </a:r>
            <a:r>
              <a:rPr lang="pl-PL" sz="3200" dirty="0" err="1"/>
              <a:t>samples</a:t>
            </a: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Art and </a:t>
            </a:r>
            <a:r>
              <a:rPr lang="pl-PL" sz="3200" dirty="0" err="1"/>
              <a:t>heritage</a:t>
            </a:r>
            <a:r>
              <a:rPr lang="pl-PL" sz="3200" dirty="0"/>
              <a:t> </a:t>
            </a:r>
            <a:r>
              <a:rPr lang="pl-PL" sz="3200" dirty="0" err="1"/>
              <a:t>objects</a:t>
            </a: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87815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86554" y="23785"/>
            <a:ext cx="77941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99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699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pl-PL" altLang="pl-PL" sz="3600" noProof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 technique of interest: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pl-PL" altLang="pl-PL" sz="3600" b="1" noProof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Thermal neutron powder diffraction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59830" y="2352606"/>
            <a:ext cx="79349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beamline</a:t>
            </a:r>
            <a:r>
              <a:rPr lang="pl-PL" dirty="0"/>
              <a:t> for </a:t>
            </a:r>
            <a:r>
              <a:rPr lang="pl-PL" dirty="0" err="1"/>
              <a:t>structural</a:t>
            </a:r>
            <a:r>
              <a:rPr lang="pl-PL" dirty="0"/>
              <a:t> </a:t>
            </a:r>
            <a:r>
              <a:rPr lang="pl-PL" dirty="0" err="1"/>
              <a:t>studies</a:t>
            </a:r>
            <a:r>
              <a:rPr lang="pl-PL" dirty="0"/>
              <a:t>: </a:t>
            </a:r>
            <a:r>
              <a:rPr lang="pl-PL" dirty="0" err="1"/>
              <a:t>thermal</a:t>
            </a:r>
            <a:r>
              <a:rPr lang="pl-PL" dirty="0"/>
              <a:t> </a:t>
            </a:r>
            <a:r>
              <a:rPr lang="pl-PL" dirty="0" err="1"/>
              <a:t>neutrons</a:t>
            </a:r>
            <a:r>
              <a:rPr lang="pl-PL" dirty="0"/>
              <a:t>:</a:t>
            </a:r>
          </a:p>
          <a:p>
            <a:pPr>
              <a:lnSpc>
                <a:spcPct val="150000"/>
              </a:lnSpc>
            </a:pPr>
            <a:endParaRPr lang="pl-PL" dirty="0"/>
          </a:p>
          <a:p>
            <a:r>
              <a:rPr lang="pl-PL" dirty="0" err="1"/>
              <a:t>Wavelenght</a:t>
            </a:r>
            <a:r>
              <a:rPr lang="pl-PL" dirty="0"/>
              <a:t> 1.0 – 3.7 Å (most </a:t>
            </a:r>
            <a:r>
              <a:rPr lang="pl-PL" dirty="0" err="1"/>
              <a:t>commonly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λ ≈ 2.3 Å, </a:t>
            </a:r>
          </a:p>
          <a:p>
            <a:r>
              <a:rPr lang="pl-PL" dirty="0"/>
              <a:t>	</a:t>
            </a:r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harmonics</a:t>
            </a:r>
            <a:r>
              <a:rPr lang="pl-PL" dirty="0"/>
              <a:t> (1.15 Å)</a:t>
            </a:r>
          </a:p>
          <a:p>
            <a:endParaRPr lang="pl-PL" dirty="0"/>
          </a:p>
          <a:p>
            <a:r>
              <a:rPr lang="pl-PL" dirty="0" err="1"/>
              <a:t>Beam</a:t>
            </a:r>
            <a:r>
              <a:rPr lang="pl-PL" dirty="0"/>
              <a:t> </a:t>
            </a:r>
            <a:r>
              <a:rPr lang="pl-PL" dirty="0" err="1"/>
              <a:t>intensity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sample</a:t>
            </a:r>
            <a:r>
              <a:rPr lang="pl-PL" dirty="0"/>
              <a:t>: ~10⁵ n/(cm²·s) for λ = 2.3 Å</a:t>
            </a:r>
          </a:p>
        </p:txBody>
      </p:sp>
    </p:spTree>
    <p:extLst>
      <p:ext uri="{BB962C8B-B14F-4D97-AF65-F5344CB8AC3E}">
        <p14:creationId xmlns:p14="http://schemas.microsoft.com/office/powerpoint/2010/main" val="24538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86554" y="23785"/>
            <a:ext cx="77941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99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699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pl-PL" altLang="pl-PL" sz="3600" noProof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 technique of interest: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pl-PL" altLang="pl-PL" sz="3600" b="1" noProof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SANS + neutron imaging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99790" y="1762026"/>
            <a:ext cx="864050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beamline</a:t>
            </a:r>
            <a:r>
              <a:rPr lang="pl-PL" dirty="0"/>
              <a:t> for </a:t>
            </a:r>
            <a:r>
              <a:rPr lang="pl-PL" dirty="0" err="1"/>
              <a:t>structural</a:t>
            </a:r>
            <a:r>
              <a:rPr lang="pl-PL" dirty="0"/>
              <a:t> </a:t>
            </a:r>
            <a:r>
              <a:rPr lang="pl-PL" dirty="0" err="1"/>
              <a:t>studies</a:t>
            </a:r>
            <a:r>
              <a:rPr lang="pl-PL" dirty="0"/>
              <a:t>: </a:t>
            </a:r>
            <a:r>
              <a:rPr lang="pl-PL" dirty="0" err="1"/>
              <a:t>cold</a:t>
            </a:r>
            <a:r>
              <a:rPr lang="pl-PL" dirty="0"/>
              <a:t> and </a:t>
            </a:r>
            <a:r>
              <a:rPr lang="pl-PL" dirty="0" err="1"/>
              <a:t>thermal</a:t>
            </a:r>
            <a:r>
              <a:rPr lang="pl-PL" dirty="0"/>
              <a:t> </a:t>
            </a:r>
            <a:r>
              <a:rPr lang="pl-PL" dirty="0" err="1"/>
              <a:t>neutrons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Wavelenght</a:t>
            </a:r>
            <a:r>
              <a:rPr lang="pl-PL" dirty="0"/>
              <a:t>:</a:t>
            </a:r>
          </a:p>
          <a:p>
            <a:r>
              <a:rPr lang="pl-PL" dirty="0"/>
              <a:t>	λ ≈ 0.5 – 4 Å (for </a:t>
            </a:r>
            <a:r>
              <a:rPr lang="pl-PL" dirty="0" err="1"/>
              <a:t>diffraction</a:t>
            </a:r>
            <a:r>
              <a:rPr lang="pl-PL" dirty="0"/>
              <a:t> </a:t>
            </a:r>
            <a:r>
              <a:rPr lang="pl-PL" dirty="0" err="1"/>
              <a:t>studies</a:t>
            </a:r>
            <a:r>
              <a:rPr lang="pl-PL" dirty="0"/>
              <a:t>), </a:t>
            </a:r>
          </a:p>
          <a:p>
            <a:r>
              <a:rPr lang="pl-PL" dirty="0"/>
              <a:t>	λ ≈ 2 – 20 Å (for SANS), </a:t>
            </a:r>
          </a:p>
          <a:p>
            <a:endParaRPr lang="pl-PL" dirty="0"/>
          </a:p>
          <a:p>
            <a:r>
              <a:rPr lang="pl-PL" dirty="0" err="1"/>
              <a:t>Beam</a:t>
            </a:r>
            <a:r>
              <a:rPr lang="pl-PL" dirty="0"/>
              <a:t> </a:t>
            </a:r>
            <a:r>
              <a:rPr lang="pl-PL" dirty="0" err="1"/>
              <a:t>intensity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sample</a:t>
            </a:r>
            <a:r>
              <a:rPr lang="pl-PL" dirty="0"/>
              <a:t>: ~10⁵ n/(cm²·s) for λ = 2.3 Å</a:t>
            </a:r>
          </a:p>
          <a:p>
            <a:endParaRPr lang="pl-PL" dirty="0"/>
          </a:p>
          <a:p>
            <a:r>
              <a:rPr lang="pl-PL" dirty="0" err="1"/>
              <a:t>Scattering</a:t>
            </a:r>
            <a:r>
              <a:rPr lang="pl-PL" dirty="0"/>
              <a:t> </a:t>
            </a:r>
            <a:r>
              <a:rPr lang="pl-PL" dirty="0" err="1"/>
              <a:t>vector</a:t>
            </a:r>
            <a:r>
              <a:rPr lang="pl-PL" dirty="0"/>
              <a:t>:</a:t>
            </a:r>
          </a:p>
          <a:p>
            <a:r>
              <a:rPr lang="pl-PL" dirty="0"/>
              <a:t> 	</a:t>
            </a:r>
            <a:r>
              <a:rPr lang="pl-PL" dirty="0" err="1"/>
              <a:t>up</a:t>
            </a:r>
            <a:r>
              <a:rPr lang="pl-PL" dirty="0"/>
              <a:t> to 25 Å⁻¹ for </a:t>
            </a:r>
            <a:r>
              <a:rPr lang="pl-PL" dirty="0" err="1"/>
              <a:t>structural</a:t>
            </a:r>
            <a:r>
              <a:rPr lang="pl-PL" dirty="0"/>
              <a:t> </a:t>
            </a:r>
            <a:r>
              <a:rPr lang="pl-PL" dirty="0" err="1"/>
              <a:t>studies</a:t>
            </a:r>
            <a:r>
              <a:rPr lang="pl-PL" dirty="0"/>
              <a:t>, </a:t>
            </a:r>
          </a:p>
          <a:p>
            <a:r>
              <a:rPr lang="pl-PL" dirty="0"/>
              <a:t>	10⁻³ – 1 Å⁻¹ for SANS</a:t>
            </a:r>
          </a:p>
        </p:txBody>
      </p:sp>
    </p:spTree>
    <p:extLst>
      <p:ext uri="{BB962C8B-B14F-4D97-AF65-F5344CB8AC3E}">
        <p14:creationId xmlns:p14="http://schemas.microsoft.com/office/powerpoint/2010/main" val="321052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86554" y="23785"/>
            <a:ext cx="77941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99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699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pl-PL" altLang="pl-PL" sz="3600" noProof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 technique of interest: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pl-PL" altLang="pl-PL" sz="3600" b="1" noProof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SANS + neutron imaging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87822" y="1762026"/>
            <a:ext cx="89289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</a:t>
            </a:r>
            <a:r>
              <a:rPr lang="en-US" dirty="0" err="1"/>
              <a:t>otential</a:t>
            </a:r>
            <a:r>
              <a:rPr lang="en-US" dirty="0"/>
              <a:t> applications in biological research</a:t>
            </a:r>
            <a:r>
              <a:rPr lang="pl-PL" dirty="0"/>
              <a:t>:</a:t>
            </a:r>
          </a:p>
          <a:p>
            <a:endParaRPr lang="pl-PL" dirty="0"/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SANS measurements to study the distribution of water in </a:t>
            </a:r>
            <a:r>
              <a:rPr lang="pl-PL" dirty="0"/>
              <a:t>t</a:t>
            </a:r>
            <a:r>
              <a:rPr lang="en-US" dirty="0"/>
              <a:t>issues (e.g., cartilage or brain sections)</a:t>
            </a:r>
            <a:r>
              <a:rPr lang="pl-PL" dirty="0"/>
              <a:t>;</a:t>
            </a:r>
          </a:p>
          <a:p>
            <a:pPr marL="457200" indent="-457200">
              <a:buFont typeface="+mj-lt"/>
              <a:buAutoNum type="alphaLcParenR"/>
            </a:pPr>
            <a:endParaRPr lang="pl-PL" dirty="0"/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 neutron tomography and 3D imaging, enabling the analysis of hydration distribution as well as diffusion and water transport processes over time</a:t>
            </a:r>
            <a:r>
              <a:rPr lang="pl-PL" dirty="0"/>
              <a:t>;</a:t>
            </a:r>
          </a:p>
          <a:p>
            <a:pPr marL="457200" indent="-457200">
              <a:buFont typeface="+mj-lt"/>
              <a:buAutoNum type="alphaLcParenR"/>
            </a:pPr>
            <a:endParaRPr lang="pl-PL" dirty="0"/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the possibility of investigating the organization of proteoglycans and changes in the collagen network.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182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86554" y="23785"/>
            <a:ext cx="77941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99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699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pl-PL" altLang="pl-PL" sz="3600" noProof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 technique of interest: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pl-PL" altLang="pl-PL" sz="3600" b="1" noProof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 spectroscopy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99790" y="1170275"/>
            <a:ext cx="876233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problems</a:t>
            </a:r>
            <a:r>
              <a:rPr lang="pl-PL" dirty="0"/>
              <a:t> to be </a:t>
            </a:r>
            <a:r>
              <a:rPr lang="pl-PL" dirty="0" err="1"/>
              <a:t>addressed</a:t>
            </a:r>
            <a:r>
              <a:rPr lang="pl-PL" dirty="0"/>
              <a:t>:</a:t>
            </a:r>
          </a:p>
          <a:p>
            <a:r>
              <a:rPr lang="pl-PL" dirty="0" err="1"/>
              <a:t>Slow</a:t>
            </a:r>
            <a:r>
              <a:rPr lang="pl-PL" dirty="0"/>
              <a:t> </a:t>
            </a:r>
            <a:r>
              <a:rPr lang="pl-PL" dirty="0" err="1"/>
              <a:t>molecular</a:t>
            </a:r>
            <a:r>
              <a:rPr lang="pl-PL" dirty="0"/>
              <a:t> dynamics (</a:t>
            </a:r>
            <a:r>
              <a:rPr lang="pl-PL" dirty="0" err="1"/>
              <a:t>polymers</a:t>
            </a:r>
            <a:r>
              <a:rPr lang="pl-PL" dirty="0"/>
              <a:t>, </a:t>
            </a:r>
            <a:r>
              <a:rPr lang="pl-PL" dirty="0" err="1"/>
              <a:t>biological</a:t>
            </a:r>
            <a:r>
              <a:rPr lang="pl-PL" dirty="0"/>
              <a:t> </a:t>
            </a:r>
            <a:r>
              <a:rPr lang="pl-PL" dirty="0" err="1"/>
              <a:t>samples</a:t>
            </a:r>
            <a:r>
              <a:rPr lang="pl-PL" dirty="0"/>
              <a:t>)</a:t>
            </a:r>
          </a:p>
          <a:p>
            <a:r>
              <a:rPr lang="pl-PL" dirty="0" err="1"/>
              <a:t>Phonon</a:t>
            </a:r>
            <a:r>
              <a:rPr lang="pl-PL" dirty="0"/>
              <a:t> </a:t>
            </a:r>
            <a:r>
              <a:rPr lang="pl-PL" dirty="0" err="1"/>
              <a:t>structure</a:t>
            </a:r>
            <a:r>
              <a:rPr lang="pl-PL" dirty="0"/>
              <a:t> of solid </a:t>
            </a:r>
            <a:r>
              <a:rPr lang="pl-PL" dirty="0" err="1"/>
              <a:t>state</a:t>
            </a:r>
            <a:endParaRPr lang="pl-PL" dirty="0"/>
          </a:p>
          <a:p>
            <a:r>
              <a:rPr lang="pl-PL" dirty="0" err="1"/>
              <a:t>Inelastic</a:t>
            </a:r>
            <a:r>
              <a:rPr lang="pl-PL" dirty="0"/>
              <a:t> </a:t>
            </a:r>
            <a:r>
              <a:rPr lang="pl-PL" dirty="0" err="1"/>
              <a:t>scattering</a:t>
            </a:r>
            <a:r>
              <a:rPr lang="pl-PL" dirty="0"/>
              <a:t> and high </a:t>
            </a:r>
            <a:r>
              <a:rPr lang="pl-PL" dirty="0" err="1"/>
              <a:t>excited</a:t>
            </a:r>
            <a:r>
              <a:rPr lang="pl-PL" dirty="0"/>
              <a:t> </a:t>
            </a:r>
            <a:r>
              <a:rPr lang="pl-PL" dirty="0" err="1"/>
              <a:t>states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Wavelenght</a:t>
            </a:r>
            <a:r>
              <a:rPr lang="pl-PL" dirty="0"/>
              <a:t>:</a:t>
            </a:r>
          </a:p>
          <a:p>
            <a:r>
              <a:rPr lang="pl-PL" dirty="0"/>
              <a:t>	λ ≈ 3 – 10 Å (</a:t>
            </a:r>
            <a:r>
              <a:rPr lang="pl-PL" dirty="0" err="1"/>
              <a:t>slow</a:t>
            </a:r>
            <a:r>
              <a:rPr lang="pl-PL" dirty="0"/>
              <a:t> dynamics), </a:t>
            </a:r>
          </a:p>
          <a:p>
            <a:r>
              <a:rPr lang="pl-PL" dirty="0"/>
              <a:t>	λ ≈ 1 – 3 Å (</a:t>
            </a:r>
            <a:r>
              <a:rPr lang="pl-PL" dirty="0" err="1"/>
              <a:t>phonon</a:t>
            </a:r>
            <a:r>
              <a:rPr lang="pl-PL" dirty="0"/>
              <a:t> </a:t>
            </a:r>
            <a:r>
              <a:rPr lang="pl-PL" dirty="0" err="1"/>
              <a:t>structure</a:t>
            </a:r>
            <a:r>
              <a:rPr lang="pl-PL" dirty="0"/>
              <a:t>), </a:t>
            </a:r>
          </a:p>
          <a:p>
            <a:r>
              <a:rPr lang="pl-PL" dirty="0"/>
              <a:t>	λ ≈ &lt;1 Å (</a:t>
            </a:r>
            <a:r>
              <a:rPr lang="pl-PL" dirty="0" err="1"/>
              <a:t>inelastic</a:t>
            </a:r>
            <a:r>
              <a:rPr lang="pl-PL" dirty="0"/>
              <a:t> </a:t>
            </a:r>
            <a:r>
              <a:rPr lang="pl-PL" dirty="0" err="1"/>
              <a:t>scattering</a:t>
            </a:r>
            <a:r>
              <a:rPr lang="pl-PL" dirty="0"/>
              <a:t>, high </a:t>
            </a:r>
            <a:r>
              <a:rPr lang="pl-PL" dirty="0" err="1"/>
              <a:t>energy</a:t>
            </a:r>
            <a:r>
              <a:rPr lang="pl-PL" dirty="0"/>
              <a:t> </a:t>
            </a:r>
            <a:r>
              <a:rPr lang="pl-PL" dirty="0" err="1"/>
              <a:t>excitations</a:t>
            </a:r>
            <a:r>
              <a:rPr lang="pl-PL" dirty="0"/>
              <a:t>), </a:t>
            </a:r>
          </a:p>
          <a:p>
            <a:endParaRPr lang="pl-PL" dirty="0"/>
          </a:p>
          <a:p>
            <a:r>
              <a:rPr lang="pl-PL" dirty="0" err="1"/>
              <a:t>Beam</a:t>
            </a:r>
            <a:r>
              <a:rPr lang="pl-PL" dirty="0"/>
              <a:t> </a:t>
            </a:r>
            <a:r>
              <a:rPr lang="pl-PL" dirty="0" err="1"/>
              <a:t>intensity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sample</a:t>
            </a:r>
            <a:r>
              <a:rPr lang="pl-PL" dirty="0"/>
              <a:t>: ~10⁸ – 10¹² n/(cm²·s)</a:t>
            </a:r>
          </a:p>
          <a:p>
            <a:endParaRPr lang="pl-PL" dirty="0"/>
          </a:p>
          <a:p>
            <a:r>
              <a:rPr lang="pl-PL" dirty="0" err="1"/>
              <a:t>Scattering</a:t>
            </a:r>
            <a:r>
              <a:rPr lang="pl-PL" dirty="0"/>
              <a:t> </a:t>
            </a:r>
            <a:r>
              <a:rPr lang="pl-PL" dirty="0" err="1"/>
              <a:t>vector</a:t>
            </a:r>
            <a:r>
              <a:rPr lang="pl-PL" dirty="0"/>
              <a:t>:</a:t>
            </a:r>
          </a:p>
          <a:p>
            <a:r>
              <a:rPr lang="pl-PL" dirty="0"/>
              <a:t> 	</a:t>
            </a:r>
            <a:r>
              <a:rPr lang="pl-PL" dirty="0" err="1"/>
              <a:t>up</a:t>
            </a:r>
            <a:r>
              <a:rPr lang="pl-PL" dirty="0"/>
              <a:t> to 25 Å⁻¹ for </a:t>
            </a:r>
            <a:r>
              <a:rPr lang="pl-PL" dirty="0" err="1"/>
              <a:t>structural</a:t>
            </a:r>
            <a:r>
              <a:rPr lang="pl-PL" dirty="0"/>
              <a:t> </a:t>
            </a:r>
            <a:r>
              <a:rPr lang="pl-PL" dirty="0" err="1"/>
              <a:t>studies</a:t>
            </a:r>
            <a:r>
              <a:rPr lang="pl-PL" dirty="0"/>
              <a:t>, </a:t>
            </a:r>
          </a:p>
          <a:p>
            <a:r>
              <a:rPr lang="pl-PL" dirty="0"/>
              <a:t>	10⁻³ – 1 Å⁻¹ for SANS</a:t>
            </a:r>
          </a:p>
        </p:txBody>
      </p:sp>
    </p:spTree>
    <p:extLst>
      <p:ext uri="{BB962C8B-B14F-4D97-AF65-F5344CB8AC3E}">
        <p14:creationId xmlns:p14="http://schemas.microsoft.com/office/powerpoint/2010/main" val="94175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86554" y="23785"/>
            <a:ext cx="77941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99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699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pl-PL" altLang="pl-PL" sz="3600" noProof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 technique of interest: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pl-PL" altLang="pl-PL" sz="3600" b="1" noProof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Particle‑Induced X‑ray Emission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99790" y="1406043"/>
            <a:ext cx="100091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/>
              <a:t>Key</a:t>
            </a:r>
            <a:r>
              <a:rPr lang="pl-PL" sz="2000" b="1" dirty="0"/>
              <a:t> </a:t>
            </a:r>
            <a:r>
              <a:rPr lang="pl-PL" sz="2000" b="1" dirty="0" err="1"/>
              <a:t>problems</a:t>
            </a:r>
            <a:r>
              <a:rPr lang="pl-PL" sz="2000" b="1" dirty="0"/>
              <a:t> to be </a:t>
            </a:r>
            <a:r>
              <a:rPr lang="pl-PL" sz="2000" b="1" dirty="0" err="1"/>
              <a:t>addressed</a:t>
            </a:r>
            <a:r>
              <a:rPr lang="pl-PL" sz="2000" b="1" dirty="0"/>
              <a:t> in micro-PIXE:</a:t>
            </a:r>
          </a:p>
          <a:p>
            <a:endParaRPr lang="pl-PL" sz="2000" dirty="0"/>
          </a:p>
          <a:p>
            <a:r>
              <a:rPr lang="pl-PL" sz="2000" b="1" dirty="0" err="1"/>
              <a:t>Ceramics</a:t>
            </a:r>
            <a:r>
              <a:rPr lang="pl-PL" sz="2000" b="1" dirty="0"/>
              <a:t>: </a:t>
            </a:r>
            <a:r>
              <a:rPr lang="en-US" sz="2000" dirty="0"/>
              <a:t>Determination of trace impurities</a:t>
            </a:r>
            <a:r>
              <a:rPr lang="pl-PL" sz="2000" dirty="0"/>
              <a:t>, s</a:t>
            </a:r>
            <a:r>
              <a:rPr lang="en-US" sz="2000" dirty="0" err="1"/>
              <a:t>tudy</a:t>
            </a:r>
            <a:r>
              <a:rPr lang="en-US" sz="2000" dirty="0"/>
              <a:t> of elemental homogeneity</a:t>
            </a:r>
            <a:endParaRPr lang="pl-PL" sz="2000" dirty="0"/>
          </a:p>
          <a:p>
            <a:endParaRPr lang="pl-PL" sz="2000" dirty="0"/>
          </a:p>
          <a:p>
            <a:r>
              <a:rPr lang="en-US" sz="2000" b="1" dirty="0"/>
              <a:t>Semiconductors</a:t>
            </a:r>
            <a:r>
              <a:rPr lang="pl-PL" sz="2000" b="1" dirty="0"/>
              <a:t>: </a:t>
            </a:r>
            <a:r>
              <a:rPr lang="en-US" sz="2000" dirty="0"/>
              <a:t>Measurement of dopant distribution</a:t>
            </a:r>
            <a:r>
              <a:rPr lang="pl-PL" sz="2000" dirty="0"/>
              <a:t>, d</a:t>
            </a:r>
            <a:r>
              <a:rPr lang="en-US" sz="2000" dirty="0" err="1"/>
              <a:t>etection</a:t>
            </a:r>
            <a:r>
              <a:rPr lang="en-US" sz="2000" dirty="0"/>
              <a:t> of ultra-trace impurities</a:t>
            </a:r>
            <a:r>
              <a:rPr lang="pl-PL" sz="2000" dirty="0"/>
              <a:t>, t</a:t>
            </a:r>
            <a:r>
              <a:rPr lang="en-US" sz="2000" dirty="0" err="1"/>
              <a:t>hin</a:t>
            </a:r>
            <a:r>
              <a:rPr lang="en-US" sz="2000" dirty="0"/>
              <a:t> film and layer composition analysis</a:t>
            </a:r>
            <a:endParaRPr lang="pl-PL" sz="2000" dirty="0"/>
          </a:p>
          <a:p>
            <a:endParaRPr lang="pl-PL" sz="2000" dirty="0"/>
          </a:p>
          <a:p>
            <a:r>
              <a:rPr lang="en-US" sz="2000" b="1" dirty="0"/>
              <a:t>Superconductors</a:t>
            </a:r>
            <a:r>
              <a:rPr lang="pl-PL" sz="2000" b="1" dirty="0"/>
              <a:t>: </a:t>
            </a:r>
            <a:r>
              <a:rPr lang="en-US" sz="2000" dirty="0"/>
              <a:t>Determination of stoichiometry</a:t>
            </a:r>
            <a:r>
              <a:rPr lang="pl-PL" sz="2000" dirty="0"/>
              <a:t>, m</a:t>
            </a:r>
            <a:r>
              <a:rPr lang="en-US" sz="2000" dirty="0" err="1"/>
              <a:t>apping</a:t>
            </a:r>
            <a:r>
              <a:rPr lang="en-US" sz="2000" dirty="0"/>
              <a:t> of elemental </a:t>
            </a:r>
            <a:r>
              <a:rPr lang="en-US" sz="2000" dirty="0" err="1"/>
              <a:t>inhomogeneities</a:t>
            </a:r>
            <a:endParaRPr lang="pl-PL" sz="2000" dirty="0"/>
          </a:p>
          <a:p>
            <a:endParaRPr lang="pl-PL" sz="2000" dirty="0"/>
          </a:p>
          <a:p>
            <a:r>
              <a:rPr lang="en-US" sz="2000" b="1" dirty="0"/>
              <a:t>Biomaterials &amp; Biological Samples</a:t>
            </a:r>
            <a:r>
              <a:rPr lang="pl-PL" sz="2000" b="1" dirty="0"/>
              <a:t>: </a:t>
            </a:r>
            <a:r>
              <a:rPr lang="en-US" sz="2000" dirty="0"/>
              <a:t>Mapping of trace elements in tissues (e.g. Fe, Zn, Cu)</a:t>
            </a:r>
            <a:r>
              <a:rPr lang="pl-PL" sz="2000" dirty="0"/>
              <a:t>, s</a:t>
            </a:r>
            <a:r>
              <a:rPr lang="en-US" sz="2000" dirty="0" err="1"/>
              <a:t>tudy</a:t>
            </a:r>
            <a:r>
              <a:rPr lang="en-US" sz="2000" dirty="0"/>
              <a:t> of metal distribution in cells and</a:t>
            </a:r>
            <a:r>
              <a:rPr lang="pl-PL" sz="2000" dirty="0"/>
              <a:t> </a:t>
            </a:r>
            <a:r>
              <a:rPr lang="en-US" sz="2000" dirty="0"/>
              <a:t>organs</a:t>
            </a:r>
            <a:r>
              <a:rPr lang="pl-PL" sz="2000" dirty="0"/>
              <a:t>, </a:t>
            </a:r>
            <a:r>
              <a:rPr lang="pl-PL" sz="2000" dirty="0" err="1"/>
              <a:t>analysis</a:t>
            </a:r>
            <a:r>
              <a:rPr lang="pl-PL" sz="2000" dirty="0"/>
              <a:t> of implant-</a:t>
            </a:r>
            <a:r>
              <a:rPr lang="pl-PL" sz="2000" dirty="0" err="1"/>
              <a:t>tissue</a:t>
            </a:r>
            <a:r>
              <a:rPr lang="pl-PL" sz="2000" dirty="0"/>
              <a:t> </a:t>
            </a:r>
            <a:r>
              <a:rPr lang="pl-PL" sz="2000" dirty="0" err="1"/>
              <a:t>intyeractions</a:t>
            </a:r>
            <a:endParaRPr lang="pl-PL" sz="2000" dirty="0"/>
          </a:p>
          <a:p>
            <a:endParaRPr lang="pl-PL" sz="2000" dirty="0"/>
          </a:p>
          <a:p>
            <a:r>
              <a:rPr lang="en-US" sz="2000" b="1" dirty="0"/>
              <a:t>Art and Heritage Objects</a:t>
            </a:r>
            <a:r>
              <a:rPr lang="pl-PL" sz="2000" b="1" dirty="0"/>
              <a:t>: </a:t>
            </a:r>
            <a:r>
              <a:rPr lang="en-US" sz="2000" dirty="0"/>
              <a:t>Non-destructive analysis of pigments and paints</a:t>
            </a:r>
            <a:r>
              <a:rPr lang="pl-PL" sz="2000" dirty="0"/>
              <a:t>, a</a:t>
            </a:r>
            <a:r>
              <a:rPr lang="en-US" sz="2000" dirty="0" err="1"/>
              <a:t>uthentication</a:t>
            </a:r>
            <a:r>
              <a:rPr lang="en-US" sz="2000" dirty="0"/>
              <a:t> of artworks</a:t>
            </a:r>
            <a:r>
              <a:rPr lang="pl-PL" sz="2000" dirty="0"/>
              <a:t>, p</a:t>
            </a:r>
            <a:r>
              <a:rPr lang="en-US" sz="2000" dirty="0" err="1"/>
              <a:t>rovenance</a:t>
            </a:r>
            <a:r>
              <a:rPr lang="en-US" sz="2000" dirty="0"/>
              <a:t> studies (origin of materials)</a:t>
            </a:r>
            <a:r>
              <a:rPr lang="pl-PL" sz="2000" dirty="0"/>
              <a:t>, a</a:t>
            </a:r>
            <a:r>
              <a:rPr lang="en-US" sz="2000" dirty="0" err="1"/>
              <a:t>nalysis</a:t>
            </a:r>
            <a:r>
              <a:rPr lang="en-US" sz="2000" dirty="0"/>
              <a:t> of ancient coins, glass, pottery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6261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86554" y="23785"/>
            <a:ext cx="77941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699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699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pl-PL" altLang="pl-PL" sz="3600" noProof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 technique of interest: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kumimoji="1" lang="pl-PL" altLang="pl-PL" sz="3600" b="1" noProof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Particle‑Induced X‑ray Emission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99790" y="2554114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Key</a:t>
            </a:r>
            <a:r>
              <a:rPr lang="pl-PL" sz="2800" b="1" dirty="0"/>
              <a:t> </a:t>
            </a:r>
            <a:r>
              <a:rPr lang="pl-PL" sz="2800" b="1" dirty="0" err="1"/>
              <a:t>beam</a:t>
            </a:r>
            <a:r>
              <a:rPr lang="pl-PL" sz="2800" b="1" dirty="0"/>
              <a:t> </a:t>
            </a:r>
            <a:r>
              <a:rPr lang="pl-PL" sz="2800" b="1" dirty="0" err="1"/>
              <a:t>parameters</a:t>
            </a:r>
            <a:r>
              <a:rPr lang="pl-PL" sz="2800" b="1" dirty="0"/>
              <a:t> for micro-PIXE</a:t>
            </a:r>
          </a:p>
          <a:p>
            <a:endParaRPr lang="pl-PL" sz="2800" dirty="0"/>
          </a:p>
          <a:p>
            <a:r>
              <a:rPr lang="pl-PL" sz="2800" dirty="0"/>
              <a:t>Proton Energy 1 – 3 </a:t>
            </a:r>
            <a:r>
              <a:rPr lang="pl-PL" sz="2800" dirty="0" err="1"/>
              <a:t>MeV</a:t>
            </a:r>
            <a:endParaRPr lang="pl-PL" sz="2800" dirty="0"/>
          </a:p>
          <a:p>
            <a:r>
              <a:rPr lang="pl-PL" sz="2800" dirty="0" err="1"/>
              <a:t>Beam</a:t>
            </a:r>
            <a:r>
              <a:rPr lang="pl-PL" sz="2800" dirty="0"/>
              <a:t> </a:t>
            </a:r>
            <a:r>
              <a:rPr lang="pl-PL" sz="2800" dirty="0" err="1"/>
              <a:t>current</a:t>
            </a:r>
            <a:r>
              <a:rPr lang="pl-PL" sz="2800" dirty="0"/>
              <a:t>: 10 </a:t>
            </a:r>
            <a:r>
              <a:rPr lang="pl-PL" sz="2800" dirty="0" err="1"/>
              <a:t>pA</a:t>
            </a:r>
            <a:r>
              <a:rPr lang="pl-PL" sz="2800" dirty="0"/>
              <a:t> – 10 </a:t>
            </a:r>
            <a:r>
              <a:rPr lang="pl-PL" sz="2800" dirty="0" err="1"/>
              <a:t>nA</a:t>
            </a:r>
            <a:endParaRPr lang="pl-PL" sz="2800" dirty="0"/>
          </a:p>
          <a:p>
            <a:r>
              <a:rPr lang="pl-PL" sz="2800" dirty="0"/>
              <a:t>Spot </a:t>
            </a:r>
            <a:r>
              <a:rPr lang="pl-PL" sz="2800" dirty="0" err="1"/>
              <a:t>size</a:t>
            </a:r>
            <a:r>
              <a:rPr lang="pl-PL" sz="2800" dirty="0"/>
              <a:t>: 1 – 10 µm</a:t>
            </a:r>
          </a:p>
          <a:p>
            <a:r>
              <a:rPr lang="pl-PL" sz="2800" dirty="0"/>
              <a:t>Proton </a:t>
            </a:r>
            <a:r>
              <a:rPr lang="pl-PL" sz="2800" dirty="0" err="1"/>
              <a:t>flux</a:t>
            </a:r>
            <a:r>
              <a:rPr lang="pl-PL" sz="2800" dirty="0"/>
              <a:t>: 10⁶ – 10⁹ </a:t>
            </a:r>
            <a:r>
              <a:rPr lang="pl-PL" sz="2800" dirty="0" err="1"/>
              <a:t>protons</a:t>
            </a:r>
            <a:r>
              <a:rPr lang="pl-PL" sz="2800" dirty="0"/>
              <a:t>/s</a:t>
            </a:r>
          </a:p>
        </p:txBody>
      </p:sp>
    </p:spTree>
    <p:extLst>
      <p:ext uri="{BB962C8B-B14F-4D97-AF65-F5344CB8AC3E}">
        <p14:creationId xmlns:p14="http://schemas.microsoft.com/office/powerpoint/2010/main" val="537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atten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54" y="393874"/>
            <a:ext cx="88465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89" y="1546002"/>
            <a:ext cx="8382629" cy="472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 Presentation - Default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4770</TotalTime>
  <Words>580</Words>
  <Application>Microsoft Macintosh PowerPoint</Application>
  <PresentationFormat>Niestandardowy</PresentationFormat>
  <Paragraphs>89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Blank Presentation</vt:lpstr>
      <vt:lpstr>1_Blank Presentation - Default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Adam Maj</cp:lastModifiedBy>
  <cp:revision>357</cp:revision>
  <dcterms:modified xsi:type="dcterms:W3CDTF">2026-05-25T18:44:38Z</dcterms:modified>
</cp:coreProperties>
</file>