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6" roundtripDataSignature="AMtx7mjs/K9RukunQkWY2PRnfqcs41aoQ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6" Type="http://customschemas.google.com/relationships/presentationmetadata" Target="meta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l-P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4" name="Google Shape;174;p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43f2dfb45d078066_1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3" name="Google Shape;183;g43f2dfb45d078066_16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4" name="Google Shape;94;p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a8798fdd92_0_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3" name="Google Shape;103;g3a8798fdd92_0_1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a8798fdd92_0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2" name="Google Shape;112;g3a8798fdd92_0_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2" name="Google Shape;122;p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a8798fdd92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4" name="Google Shape;134;g3a8798fdd92_0_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43f2dfb45d078066_1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3" name="Google Shape;143;g43f2dfb45d078066_14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43f2dfb45d078066_1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6" name="Google Shape;156;g43f2dfb45d078066_12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4" name="Google Shape;164;p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ajd tytułowy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 txBox="1"/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9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tekst pionowy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8"/>
          <p:cNvSpPr txBox="1"/>
          <p:nvPr>
            <p:ph idx="1" type="body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8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pionowy i teks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9"/>
          <p:cNvSpPr txBox="1"/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9"/>
          <p:cNvSpPr txBox="1"/>
          <p:nvPr>
            <p:ph idx="1" type="body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zawartość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0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główek sekcji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1"/>
          <p:cNvSpPr txBox="1"/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1"/>
          <p:cNvSpPr txBox="1"/>
          <p:nvPr>
            <p:ph idx="1" type="body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wa elementy zawartości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2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2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12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1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ównanie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/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3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3"/>
          <p:cNvSpPr txBox="1"/>
          <p:nvPr>
            <p:ph idx="2" type="body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3"/>
          <p:cNvSpPr txBox="1"/>
          <p:nvPr>
            <p:ph idx="3" type="body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3"/>
          <p:cNvSpPr txBox="1"/>
          <p:nvPr>
            <p:ph idx="4" type="body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1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3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lko tytuł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4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sty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5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5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awartość z podpisem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6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6"/>
          <p:cNvSpPr txBox="1"/>
          <p:nvPr>
            <p:ph idx="1" type="body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16"/>
          <p:cNvSpPr txBox="1"/>
          <p:nvPr>
            <p:ph idx="2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1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az z podpisem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7"/>
          <p:cNvSpPr/>
          <p:nvPr>
            <p:ph idx="2" type="pic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7"/>
          <p:cNvSpPr txBox="1"/>
          <p:nvPr>
            <p:ph idx="1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8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8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jpg"/><Relationship Id="rId4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jpg"/><Relationship Id="rId4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>
            <p:ph type="ctrTitle"/>
          </p:nvPr>
        </p:nvSpPr>
        <p:spPr>
          <a:xfrm>
            <a:off x="685800" y="2682717"/>
            <a:ext cx="7772400" cy="19731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000"/>
              <a:buFont typeface="Calibri"/>
              <a:buNone/>
            </a:pPr>
            <a:r>
              <a:rPr b="1" lang="pl-PL" sz="4000">
                <a:solidFill>
                  <a:srgbClr val="FFFF00"/>
                </a:solidFill>
              </a:rPr>
              <a:t>Implementation of beam energy and energy spread diagnostics</a:t>
            </a:r>
            <a:endParaRPr b="1" sz="20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" name="Google Shape;89;p1"/>
          <p:cNvPicPr preferRelativeResize="0"/>
          <p:nvPr/>
        </p:nvPicPr>
        <p:blipFill rotWithShape="1">
          <a:blip r:embed="rId4">
            <a:alphaModFix/>
          </a:blip>
          <a:srcRect b="0" l="0" r="0" t="8624"/>
          <a:stretch/>
        </p:blipFill>
        <p:spPr>
          <a:xfrm>
            <a:off x="0" y="5428034"/>
            <a:ext cx="2782110" cy="1429966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 txBox="1"/>
          <p:nvPr/>
        </p:nvSpPr>
        <p:spPr>
          <a:xfrm>
            <a:off x="2782110" y="6188068"/>
            <a:ext cx="45720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l-PL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2nd Workshop on Research &amp; Innovation in Poland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l-PL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IFJ PAN, Krakow, 26-27 May, 2026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685800" y="3914888"/>
            <a:ext cx="7772400" cy="8711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pl-PL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W. Parol, P. Kulessa, A. Kozela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77" name="Google Shape;177;p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l-PL">
                <a:solidFill>
                  <a:schemeClr val="lt1"/>
                </a:solidFill>
              </a:rPr>
              <a:t>26-27/05/2026</a:t>
            </a:r>
            <a:endParaRPr/>
          </a:p>
        </p:txBody>
      </p:sp>
      <p:pic>
        <p:nvPicPr>
          <p:cNvPr id="178" name="Google Shape;178;p7"/>
          <p:cNvPicPr preferRelativeResize="0"/>
          <p:nvPr/>
        </p:nvPicPr>
        <p:blipFill rotWithShape="1">
          <a:blip r:embed="rId3">
            <a:alphaModFix/>
          </a:blip>
          <a:srcRect b="21664" l="48607" r="0" t="40255"/>
          <a:stretch/>
        </p:blipFill>
        <p:spPr>
          <a:xfrm>
            <a:off x="0" y="905725"/>
            <a:ext cx="9144000" cy="451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7"/>
          <p:cNvPicPr preferRelativeResize="0"/>
          <p:nvPr/>
        </p:nvPicPr>
        <p:blipFill rotWithShape="1">
          <a:blip r:embed="rId3">
            <a:alphaModFix/>
          </a:blip>
          <a:srcRect b="1008" l="20289" r="23462" t="90589"/>
          <a:stretch/>
        </p:blipFill>
        <p:spPr>
          <a:xfrm>
            <a:off x="0" y="5245071"/>
            <a:ext cx="9144000" cy="910574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7"/>
          <p:cNvSpPr txBox="1"/>
          <p:nvPr>
            <p:ph idx="11" type="ftr"/>
          </p:nvPr>
        </p:nvSpPr>
        <p:spPr>
          <a:xfrm>
            <a:off x="3028950" y="6356351"/>
            <a:ext cx="4890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pl-PL">
                <a:solidFill>
                  <a:schemeClr val="lt1"/>
                </a:solidFill>
              </a:rPr>
              <a:t>Implementation of beam energy and energy spread diagnostics</a:t>
            </a:r>
            <a:endParaRPr b="1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pl-PL">
                <a:solidFill>
                  <a:schemeClr val="lt1"/>
                </a:solidFill>
              </a:rPr>
              <a:t>W. Parol, P. Kulessa, A. Kozela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43f2dfb45d078066_160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86" name="Google Shape;186;g43f2dfb45d078066_160"/>
          <p:cNvSpPr txBox="1"/>
          <p:nvPr>
            <p:ph idx="11" type="ftr"/>
          </p:nvPr>
        </p:nvSpPr>
        <p:spPr>
          <a:xfrm>
            <a:off x="3028950" y="6356351"/>
            <a:ext cx="4890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pl-PL">
                <a:solidFill>
                  <a:schemeClr val="lt1"/>
                </a:solidFill>
              </a:rPr>
              <a:t>Title, Name</a:t>
            </a:r>
            <a:endParaRPr/>
          </a:p>
        </p:txBody>
      </p:sp>
      <p:sp>
        <p:nvSpPr>
          <p:cNvPr id="187" name="Google Shape;187;g43f2dfb45d078066_160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l-PL">
                <a:solidFill>
                  <a:schemeClr val="lt1"/>
                </a:solidFill>
              </a:rPr>
              <a:t>26-27/05/2026</a:t>
            </a:r>
            <a:endParaRPr/>
          </a:p>
        </p:txBody>
      </p:sp>
      <p:pic>
        <p:nvPicPr>
          <p:cNvPr id="188" name="Google Shape;188;g43f2dfb45d078066_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14780"/>
            <a:ext cx="9144000" cy="6095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 txBox="1"/>
          <p:nvPr>
            <p:ph type="title"/>
          </p:nvPr>
        </p:nvSpPr>
        <p:spPr>
          <a:xfrm>
            <a:off x="628650" y="933482"/>
            <a:ext cx="7886700" cy="77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600"/>
              <a:buFont typeface="Calibri"/>
              <a:buNone/>
            </a:pPr>
            <a:r>
              <a:rPr b="1" lang="pl-PL" sz="2600">
                <a:solidFill>
                  <a:srgbClr val="C00000"/>
                </a:solidFill>
              </a:rPr>
              <a:t>Motivation</a:t>
            </a:r>
            <a:endParaRPr sz="26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98" name="Google Shape;98;p2"/>
          <p:cNvSpPr txBox="1"/>
          <p:nvPr>
            <p:ph idx="11" type="ftr"/>
          </p:nvPr>
        </p:nvSpPr>
        <p:spPr>
          <a:xfrm>
            <a:off x="3028950" y="6356351"/>
            <a:ext cx="489068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pl-PL">
                <a:solidFill>
                  <a:schemeClr val="lt1"/>
                </a:solidFill>
              </a:rPr>
              <a:t>Implementation of beam energy and energy spread diagnostics</a:t>
            </a:r>
            <a:endParaRPr b="1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pl-PL">
                <a:solidFill>
                  <a:schemeClr val="lt1"/>
                </a:solidFill>
              </a:rPr>
              <a:t>W. Parol, P. Kulessa, A. Kozela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99" name="Google Shape;99;p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l-PL">
                <a:solidFill>
                  <a:schemeClr val="lt1"/>
                </a:solidFill>
              </a:rPr>
              <a:t>26-27/05/2026</a:t>
            </a:r>
            <a:endParaRPr/>
          </a:p>
        </p:txBody>
      </p:sp>
      <p:pic>
        <p:nvPicPr>
          <p:cNvPr id="100" name="Google Shape;100;p2" title="ChatGPT Image 20 maj 2026, 12_02_59.png"/>
          <p:cNvPicPr preferRelativeResize="0"/>
          <p:nvPr/>
        </p:nvPicPr>
        <p:blipFill rotWithShape="1">
          <a:blip r:embed="rId3">
            <a:alphaModFix/>
          </a:blip>
          <a:srcRect b="50549" l="1735" r="50608" t="12821"/>
          <a:stretch/>
        </p:blipFill>
        <p:spPr>
          <a:xfrm>
            <a:off x="0" y="1493894"/>
            <a:ext cx="9144000" cy="4685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a8798fdd92_0_19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06" name="Google Shape;106;g3a8798fdd92_0_19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l-PL">
                <a:solidFill>
                  <a:schemeClr val="lt1"/>
                </a:solidFill>
              </a:rPr>
              <a:t>26-27/05/2026</a:t>
            </a:r>
            <a:endParaRPr/>
          </a:p>
        </p:txBody>
      </p:sp>
      <p:pic>
        <p:nvPicPr>
          <p:cNvPr id="107" name="Google Shape;107;g3a8798fdd92_0_19" title="IFJ260430b_fot02.jpg"/>
          <p:cNvPicPr preferRelativeResize="0"/>
          <p:nvPr/>
        </p:nvPicPr>
        <p:blipFill rotWithShape="1">
          <a:blip r:embed="rId3">
            <a:alphaModFix/>
          </a:blip>
          <a:srcRect b="6583" l="0" r="0" t="-5280"/>
          <a:stretch/>
        </p:blipFill>
        <p:spPr>
          <a:xfrm>
            <a:off x="0" y="1277042"/>
            <a:ext cx="9144003" cy="4928349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g3a8798fdd92_0_19"/>
          <p:cNvSpPr txBox="1"/>
          <p:nvPr>
            <p:ph type="title"/>
          </p:nvPr>
        </p:nvSpPr>
        <p:spPr>
          <a:xfrm>
            <a:off x="324747" y="854190"/>
            <a:ext cx="7886700" cy="77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600"/>
              <a:buFont typeface="Calibri"/>
              <a:buNone/>
            </a:pPr>
            <a:r>
              <a:rPr b="1" lang="pl-PL" sz="2600">
                <a:solidFill>
                  <a:srgbClr val="C00000"/>
                </a:solidFill>
              </a:rPr>
              <a:t>Waveform Pattern Alignment based on time-of-flight</a:t>
            </a:r>
            <a:endParaRPr sz="26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g3a8798fdd92_0_19"/>
          <p:cNvSpPr txBox="1"/>
          <p:nvPr>
            <p:ph idx="11" type="ftr"/>
          </p:nvPr>
        </p:nvSpPr>
        <p:spPr>
          <a:xfrm>
            <a:off x="3028950" y="6356351"/>
            <a:ext cx="4890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pl-PL">
                <a:solidFill>
                  <a:schemeClr val="lt1"/>
                </a:solidFill>
              </a:rPr>
              <a:t>Implementation of beam energy and energy spread diagnostics</a:t>
            </a:r>
            <a:endParaRPr b="1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pl-PL">
                <a:solidFill>
                  <a:schemeClr val="lt1"/>
                </a:solidFill>
              </a:rPr>
              <a:t>W. Parol, P. Kulessa, A. Kozela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g3a8798fdd92_0_9" title="Pat_24936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8364" y="1095960"/>
            <a:ext cx="3526051" cy="5033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g3a8798fdd92_0_9" title="Pat_24936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232" y="1094511"/>
            <a:ext cx="3364443" cy="503347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g3a8798fdd92_0_9"/>
          <p:cNvSpPr txBox="1"/>
          <p:nvPr>
            <p:ph type="title"/>
          </p:nvPr>
        </p:nvSpPr>
        <p:spPr>
          <a:xfrm rot="-1465604">
            <a:off x="2453328" y="3287558"/>
            <a:ext cx="4131508" cy="7758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600"/>
              <a:buFont typeface="Calibri"/>
              <a:buNone/>
            </a:pPr>
            <a:r>
              <a:rPr b="1" lang="pl-PL" sz="6200">
                <a:solidFill>
                  <a:srgbClr val="C00000"/>
                </a:solidFill>
              </a:rPr>
              <a:t>Feasibility</a:t>
            </a:r>
            <a:endParaRPr sz="62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g3a8798fdd92_0_9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18" name="Google Shape;118;g3a8798fdd92_0_9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l-PL">
                <a:solidFill>
                  <a:schemeClr val="lt1"/>
                </a:solidFill>
              </a:rPr>
              <a:t>26-27/05/2026</a:t>
            </a:r>
            <a:endParaRPr/>
          </a:p>
        </p:txBody>
      </p:sp>
      <p:sp>
        <p:nvSpPr>
          <p:cNvPr id="119" name="Google Shape;119;g3a8798fdd92_0_9"/>
          <p:cNvSpPr txBox="1"/>
          <p:nvPr>
            <p:ph idx="11" type="ftr"/>
          </p:nvPr>
        </p:nvSpPr>
        <p:spPr>
          <a:xfrm>
            <a:off x="3028950" y="6356351"/>
            <a:ext cx="4890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pl-PL">
                <a:solidFill>
                  <a:schemeClr val="lt1"/>
                </a:solidFill>
              </a:rPr>
              <a:t>Implementation of beam energy and energy spread diagnostics</a:t>
            </a:r>
            <a:endParaRPr b="1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pl-PL">
                <a:solidFill>
                  <a:schemeClr val="lt1"/>
                </a:solidFill>
              </a:rPr>
              <a:t>W. Parol, P. Kulessa, A. Kozela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"/>
          <p:cNvSpPr txBox="1"/>
          <p:nvPr>
            <p:ph type="title"/>
          </p:nvPr>
        </p:nvSpPr>
        <p:spPr>
          <a:xfrm>
            <a:off x="628650" y="1162082"/>
            <a:ext cx="7886700" cy="775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600"/>
              <a:buFont typeface="Calibri"/>
              <a:buNone/>
            </a:pPr>
            <a:r>
              <a:rPr b="1" lang="pl-PL" sz="2600">
                <a:solidFill>
                  <a:srgbClr val="C00000"/>
                </a:solidFill>
              </a:rPr>
              <a:t>Validated Operating Conditions </a:t>
            </a:r>
            <a:endParaRPr sz="26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26" name="Google Shape;126;p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l-PL">
                <a:solidFill>
                  <a:schemeClr val="lt1"/>
                </a:solidFill>
              </a:rPr>
              <a:t>26-27/05/2026</a:t>
            </a:r>
            <a:endParaRPr/>
          </a:p>
        </p:txBody>
      </p:sp>
      <p:sp>
        <p:nvSpPr>
          <p:cNvPr id="127" name="Google Shape;127;p3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l-PL" sz="2000"/>
              <a:t>Proton beams from cyclotrons </a:t>
            </a:r>
            <a:r>
              <a:rPr b="1" lang="pl-PL" sz="2000"/>
              <a:t>COZY, AIC-144, C-230</a:t>
            </a:r>
            <a:endParaRPr b="1" sz="2000"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2000"/>
          </a:p>
          <a:p>
            <a:pPr indent="-355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FF"/>
              </a:buClr>
              <a:buSzPts val="2000"/>
              <a:buChar char="★"/>
            </a:pPr>
            <a:r>
              <a:rPr b="1" lang="pl-PL" sz="2000"/>
              <a:t>70</a:t>
            </a:r>
            <a:r>
              <a:rPr b="1" lang="pl-PL" sz="2000"/>
              <a:t> – 200 MeV/u </a:t>
            </a:r>
            <a:r>
              <a:rPr lang="pl-PL" sz="2000"/>
              <a:t>range, effective currents </a:t>
            </a:r>
            <a:r>
              <a:rPr b="1" lang="pl-PL" sz="2000"/>
              <a:t>5 - 500 pA, </a:t>
            </a:r>
            <a:endParaRPr b="1" sz="2000"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pl-PL" sz="2000"/>
              <a:t>TOF </a:t>
            </a:r>
            <a:r>
              <a:rPr lang="pl-PL" sz="2000"/>
              <a:t>distance </a:t>
            </a:r>
            <a:r>
              <a:rPr b="1" lang="pl-PL" sz="2000"/>
              <a:t>3.611 m</a:t>
            </a:r>
            <a:endParaRPr b="1" sz="2000"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2000"/>
          </a:p>
          <a:p>
            <a:pPr indent="-355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FF"/>
              </a:buClr>
              <a:buSzPts val="2000"/>
              <a:buChar char="★"/>
            </a:pPr>
            <a:r>
              <a:rPr b="1" lang="pl-PL" sz="2000"/>
              <a:t>60 MeV/u, </a:t>
            </a:r>
            <a:r>
              <a:rPr lang="pl-PL" sz="2000"/>
              <a:t>currents </a:t>
            </a:r>
            <a:r>
              <a:rPr b="1" lang="pl-PL" sz="2000"/>
              <a:t>100-600 pA </a:t>
            </a:r>
            <a:endParaRPr b="1" sz="2000"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pl-PL" sz="2000"/>
              <a:t>TOF </a:t>
            </a:r>
            <a:r>
              <a:rPr lang="pl-PL" sz="2000"/>
              <a:t>distance </a:t>
            </a:r>
            <a:r>
              <a:rPr b="1" lang="pl-PL" sz="2000"/>
              <a:t>2.149 m</a:t>
            </a:r>
            <a:endParaRPr b="1" sz="2000"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2000"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Clr>
                <a:srgbClr val="0000FF"/>
              </a:buClr>
              <a:buSzPts val="2000"/>
              <a:buChar char="★"/>
            </a:pPr>
            <a:r>
              <a:rPr b="1" lang="pl-PL" sz="2000"/>
              <a:t>1.96 GeV  </a:t>
            </a:r>
            <a:br>
              <a:rPr b="1" lang="pl-PL" sz="2000"/>
            </a:br>
            <a:r>
              <a:rPr b="1" lang="pl-PL" sz="2000"/>
              <a:t>TOF </a:t>
            </a:r>
            <a:r>
              <a:rPr lang="pl-PL" sz="2000"/>
              <a:t>distance </a:t>
            </a:r>
            <a:r>
              <a:rPr b="1" lang="pl-PL" sz="2000"/>
              <a:t>7.89 m</a:t>
            </a:r>
            <a:endParaRPr b="1" sz="20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b="1" sz="20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1" lang="pl-PL" sz="2000"/>
              <a:t>Struggle to achieve measurement precision below 0.25%</a:t>
            </a:r>
            <a:endParaRPr b="1" sz="2000"/>
          </a:p>
        </p:txBody>
      </p:sp>
      <p:pic>
        <p:nvPicPr>
          <p:cNvPr id="128" name="Google Shape;128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5732" y="4911698"/>
            <a:ext cx="775816" cy="77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3"/>
          <p:cNvPicPr preferRelativeResize="0"/>
          <p:nvPr/>
        </p:nvPicPr>
        <p:blipFill rotWithShape="1">
          <a:blip r:embed="rId4">
            <a:alphaModFix/>
          </a:blip>
          <a:srcRect b="0" l="0" r="69122" t="0"/>
          <a:stretch/>
        </p:blipFill>
        <p:spPr>
          <a:xfrm>
            <a:off x="6714100" y="2128475"/>
            <a:ext cx="972850" cy="85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98275" y="3442263"/>
            <a:ext cx="1543050" cy="140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3"/>
          <p:cNvSpPr txBox="1"/>
          <p:nvPr>
            <p:ph idx="11" type="ftr"/>
          </p:nvPr>
        </p:nvSpPr>
        <p:spPr>
          <a:xfrm>
            <a:off x="3028950" y="6356351"/>
            <a:ext cx="4890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pl-PL">
                <a:solidFill>
                  <a:schemeClr val="lt1"/>
                </a:solidFill>
              </a:rPr>
              <a:t>Implementation of beam energy and energy spread diagnostics</a:t>
            </a:r>
            <a:endParaRPr b="1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pl-PL">
                <a:solidFill>
                  <a:schemeClr val="lt1"/>
                </a:solidFill>
              </a:rPr>
              <a:t>W. Parol, P. Kulessa, A. Kozela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a8798fdd92_0_1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37" name="Google Shape;137;g3a8798fdd92_0_1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l-PL">
                <a:solidFill>
                  <a:schemeClr val="lt1"/>
                </a:solidFill>
              </a:rPr>
              <a:t>26-27/05/2026</a:t>
            </a:r>
            <a:endParaRPr/>
          </a:p>
        </p:txBody>
      </p:sp>
      <p:pic>
        <p:nvPicPr>
          <p:cNvPr id="138" name="Google Shape;138;g3a8798fdd92_0_1" title="IFJ260430b_fot0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4799" y="1318594"/>
            <a:ext cx="2995350" cy="4550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g3a8798fdd92_0_1" title="requirements.png"/>
          <p:cNvPicPr preferRelativeResize="0"/>
          <p:nvPr/>
        </p:nvPicPr>
        <p:blipFill rotWithShape="1">
          <a:blip r:embed="rId4">
            <a:alphaModFix/>
          </a:blip>
          <a:srcRect b="49607" l="2143" r="51464" t="8849"/>
          <a:stretch/>
        </p:blipFill>
        <p:spPr>
          <a:xfrm>
            <a:off x="105100" y="1603375"/>
            <a:ext cx="5328050" cy="318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g3a8798fdd92_0_1"/>
          <p:cNvSpPr txBox="1"/>
          <p:nvPr>
            <p:ph idx="11" type="ftr"/>
          </p:nvPr>
        </p:nvSpPr>
        <p:spPr>
          <a:xfrm>
            <a:off x="3028950" y="6356351"/>
            <a:ext cx="4890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pl-PL">
                <a:solidFill>
                  <a:schemeClr val="lt1"/>
                </a:solidFill>
              </a:rPr>
              <a:t>Implementation of beam energy and energy spread diagnostics</a:t>
            </a:r>
            <a:endParaRPr b="1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pl-PL">
                <a:solidFill>
                  <a:schemeClr val="lt1"/>
                </a:solidFill>
              </a:rPr>
              <a:t>W. Parol, P. Kulessa, A. Kozela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43f2dfb45d078066_147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46" name="Google Shape;146;g43f2dfb45d078066_147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l-PL">
                <a:solidFill>
                  <a:schemeClr val="lt1"/>
                </a:solidFill>
              </a:rPr>
              <a:t>26-27/05/2026</a:t>
            </a:r>
            <a:endParaRPr/>
          </a:p>
        </p:txBody>
      </p:sp>
      <p:pic>
        <p:nvPicPr>
          <p:cNvPr id="147" name="Google Shape;147;g43f2dfb45d078066_147" title="IFJ260430b_fot0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44100" y="1047200"/>
            <a:ext cx="2163874" cy="3287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g43f2dfb45d078066_147" title="requirements.png"/>
          <p:cNvPicPr preferRelativeResize="0"/>
          <p:nvPr/>
        </p:nvPicPr>
        <p:blipFill rotWithShape="1">
          <a:blip r:embed="rId4">
            <a:alphaModFix/>
          </a:blip>
          <a:srcRect b="49672" l="48743" r="1464" t="8748"/>
          <a:stretch/>
        </p:blipFill>
        <p:spPr>
          <a:xfrm>
            <a:off x="141905" y="938675"/>
            <a:ext cx="6100262" cy="33960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9" name="Google Shape;149;g43f2dfb45d078066_147"/>
          <p:cNvGrpSpPr/>
          <p:nvPr/>
        </p:nvGrpSpPr>
        <p:grpSpPr>
          <a:xfrm>
            <a:off x="1213609" y="4370336"/>
            <a:ext cx="6716772" cy="1813199"/>
            <a:chOff x="1213609" y="4346687"/>
            <a:chExt cx="6716772" cy="1813199"/>
          </a:xfrm>
        </p:grpSpPr>
        <p:pic>
          <p:nvPicPr>
            <p:cNvPr id="150" name="Google Shape;150;g43f2dfb45d078066_147" title="requirements.png"/>
            <p:cNvPicPr preferRelativeResize="0"/>
            <p:nvPr/>
          </p:nvPicPr>
          <p:blipFill rotWithShape="1">
            <a:blip r:embed="rId4">
              <a:alphaModFix/>
            </a:blip>
            <a:srcRect b="20989" l="0" r="70413" t="51380"/>
            <a:stretch/>
          </p:blipFill>
          <p:spPr>
            <a:xfrm>
              <a:off x="1213609" y="4346687"/>
              <a:ext cx="2912271" cy="18131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" name="Google Shape;151;g43f2dfb45d078066_147" title="requirements.png"/>
            <p:cNvPicPr preferRelativeResize="0"/>
            <p:nvPr/>
          </p:nvPicPr>
          <p:blipFill rotWithShape="1">
            <a:blip r:embed="rId4">
              <a:alphaModFix/>
            </a:blip>
            <a:srcRect b="20989" l="81250" r="0" t="51380"/>
            <a:stretch/>
          </p:blipFill>
          <p:spPr>
            <a:xfrm>
              <a:off x="6084800" y="4346687"/>
              <a:ext cx="1845581" cy="18131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" name="Google Shape;152;g43f2dfb45d078066_147" title="requirements.png"/>
            <p:cNvPicPr preferRelativeResize="0"/>
            <p:nvPr/>
          </p:nvPicPr>
          <p:blipFill rotWithShape="1">
            <a:blip r:embed="rId4">
              <a:alphaModFix/>
            </a:blip>
            <a:srcRect b="20989" l="33555" r="46278" t="51380"/>
            <a:stretch/>
          </p:blipFill>
          <p:spPr>
            <a:xfrm>
              <a:off x="4093503" y="4346687"/>
              <a:ext cx="1985069" cy="18131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3" name="Google Shape;153;g43f2dfb45d078066_147"/>
          <p:cNvSpPr txBox="1"/>
          <p:nvPr>
            <p:ph idx="11" type="ftr"/>
          </p:nvPr>
        </p:nvSpPr>
        <p:spPr>
          <a:xfrm>
            <a:off x="3028950" y="6356351"/>
            <a:ext cx="4890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pl-PL">
                <a:solidFill>
                  <a:schemeClr val="lt1"/>
                </a:solidFill>
              </a:rPr>
              <a:t>Implementation of beam energy and energy spread diagnostics</a:t>
            </a:r>
            <a:endParaRPr b="1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pl-PL">
                <a:solidFill>
                  <a:schemeClr val="lt1"/>
                </a:solidFill>
              </a:rPr>
              <a:t>W. Parol, P. Kulessa, A. Kozela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43f2dfb45d078066_121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59" name="Google Shape;159;g43f2dfb45d078066_121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l-PL">
                <a:solidFill>
                  <a:schemeClr val="lt1"/>
                </a:solidFill>
              </a:rPr>
              <a:t>26-27/05/2026</a:t>
            </a:r>
            <a:endParaRPr/>
          </a:p>
        </p:txBody>
      </p:sp>
      <p:pic>
        <p:nvPicPr>
          <p:cNvPr id="160" name="Google Shape;160;g43f2dfb45d078066_121" title="requirements2.png"/>
          <p:cNvPicPr preferRelativeResize="0"/>
          <p:nvPr/>
        </p:nvPicPr>
        <p:blipFill rotWithShape="1">
          <a:blip r:embed="rId3">
            <a:alphaModFix/>
          </a:blip>
          <a:srcRect b="1761" l="0" r="0" t="963"/>
          <a:stretch/>
        </p:blipFill>
        <p:spPr>
          <a:xfrm>
            <a:off x="461141" y="894250"/>
            <a:ext cx="8204652" cy="532052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g43f2dfb45d078066_121"/>
          <p:cNvSpPr txBox="1"/>
          <p:nvPr>
            <p:ph idx="11" type="ftr"/>
          </p:nvPr>
        </p:nvSpPr>
        <p:spPr>
          <a:xfrm>
            <a:off x="3028950" y="6356351"/>
            <a:ext cx="4890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pl-PL">
                <a:solidFill>
                  <a:schemeClr val="lt1"/>
                </a:solidFill>
              </a:rPr>
              <a:t>Implementation of beam energy and energy spread diagnostics</a:t>
            </a:r>
            <a:endParaRPr b="1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pl-PL">
                <a:solidFill>
                  <a:schemeClr val="lt1"/>
                </a:solidFill>
              </a:rPr>
              <a:t>W. Parol, P. Kulessa, A. Kozela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5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67" name="Google Shape;167;p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l-PL">
                <a:solidFill>
                  <a:schemeClr val="lt1"/>
                </a:solidFill>
              </a:rPr>
              <a:t>26-27/05/2026</a:t>
            </a:r>
            <a:endParaRPr/>
          </a:p>
        </p:txBody>
      </p:sp>
      <p:grpSp>
        <p:nvGrpSpPr>
          <p:cNvPr id="168" name="Google Shape;168;p5"/>
          <p:cNvGrpSpPr/>
          <p:nvPr/>
        </p:nvGrpSpPr>
        <p:grpSpPr>
          <a:xfrm>
            <a:off x="10525" y="870274"/>
            <a:ext cx="9133475" cy="5322657"/>
            <a:chOff x="10525" y="870274"/>
            <a:chExt cx="9133475" cy="5322657"/>
          </a:xfrm>
        </p:grpSpPr>
        <p:pic>
          <p:nvPicPr>
            <p:cNvPr id="169" name="Google Shape;169;p5" title="swot.png"/>
            <p:cNvPicPr preferRelativeResize="0"/>
            <p:nvPr/>
          </p:nvPicPr>
          <p:blipFill rotWithShape="1">
            <a:blip r:embed="rId3">
              <a:alphaModFix/>
            </a:blip>
            <a:srcRect b="3442" l="1872" r="1144" t="11776"/>
            <a:stretch/>
          </p:blipFill>
          <p:spPr>
            <a:xfrm>
              <a:off x="10525" y="870274"/>
              <a:ext cx="9133475" cy="53226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5" title="swot.png"/>
            <p:cNvPicPr preferRelativeResize="0"/>
            <p:nvPr/>
          </p:nvPicPr>
          <p:blipFill rotWithShape="1">
            <a:blip r:embed="rId3">
              <a:alphaModFix/>
            </a:blip>
            <a:srcRect b="74075" l="18961" r="74008" t="21404"/>
            <a:stretch/>
          </p:blipFill>
          <p:spPr>
            <a:xfrm>
              <a:off x="2824650" y="1898954"/>
              <a:ext cx="662150" cy="2837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1" name="Google Shape;171;p5"/>
          <p:cNvSpPr txBox="1"/>
          <p:nvPr>
            <p:ph idx="11" type="ftr"/>
          </p:nvPr>
        </p:nvSpPr>
        <p:spPr>
          <a:xfrm>
            <a:off x="3028950" y="6356351"/>
            <a:ext cx="4890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pl-PL">
                <a:solidFill>
                  <a:schemeClr val="lt1"/>
                </a:solidFill>
              </a:rPr>
              <a:t>Implementation of beam energy and energy spread diagnostics</a:t>
            </a:r>
            <a:endParaRPr b="1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pl-PL">
                <a:solidFill>
                  <a:schemeClr val="lt1"/>
                </a:solidFill>
              </a:rPr>
              <a:t>W. Parol, P. Kulessa, A. Kozela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tyw pakietu Office">
  <a:themeElements>
    <a:clrScheme name="Motyw pakietu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2020-09-23T10:32:17Z</dcterms:created>
  <dc:creator>Agata Flis</dc:creator>
</cp:coreProperties>
</file>