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449" r:id="rId3"/>
    <p:sldId id="441" r:id="rId4"/>
    <p:sldId id="282" r:id="rId5"/>
    <p:sldId id="276" r:id="rId6"/>
    <p:sldId id="280" r:id="rId7"/>
    <p:sldId id="281" r:id="rId8"/>
    <p:sldId id="279" r:id="rId9"/>
    <p:sldId id="448" r:id="rId10"/>
    <p:sldId id="278" r:id="rId11"/>
    <p:sldId id="272" r:id="rId12"/>
    <p:sldId id="273" r:id="rId13"/>
    <p:sldId id="442" r:id="rId14"/>
    <p:sldId id="444" r:id="rId15"/>
    <p:sldId id="445" r:id="rId16"/>
    <p:sldId id="446" r:id="rId17"/>
    <p:sldId id="274" r:id="rId18"/>
    <p:sldId id="4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22.05.2026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717"/>
            <a:ext cx="7772400" cy="1973174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Influence of  irradiation on the magnetic properties of coordination polymers</a:t>
            </a:r>
            <a:endParaRPr lang="pl-PL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4556913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Piotr Konieczny, Dominik </a:t>
            </a:r>
            <a:r>
              <a:rPr lang="pl-PL" sz="2800" dirty="0" err="1">
                <a:solidFill>
                  <a:schemeClr val="bg1"/>
                </a:solidFill>
                <a:latin typeface="+mn-lt"/>
              </a:rPr>
              <a:t>Czernia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116913-B2E3-A432-BE49-E61F0E661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35033"/>
            <a:ext cx="2376449" cy="20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igure 6">
            <a:extLst>
              <a:ext uri="{FF2B5EF4-FFF2-40B4-BE49-F238E27FC236}">
                <a16:creationId xmlns:a16="http://schemas.microsoft.com/office/drawing/2014/main" id="{CBC3F5D1-8F71-26E2-41FB-2268E8A6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4" y="954943"/>
            <a:ext cx="5827776" cy="38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5F0CCC7-C7E7-2D98-26EA-DBDC3CF40327}"/>
              </a:ext>
            </a:extLst>
          </p:cNvPr>
          <p:cNvSpPr txBox="1"/>
          <p:nvPr/>
        </p:nvSpPr>
        <p:spPr>
          <a:xfrm>
            <a:off x="63500" y="4783409"/>
            <a:ext cx="895241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coercive field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reduction up to 90% 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maximal magnetization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7T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):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65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% 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150% of the reference sample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degree of irreversibility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χ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</a:rPr>
              <a:t>irr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increase up to 40%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Temperature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</a:rPr>
              <a:t>transition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constant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60EFEA8-D7ED-4FD6-4778-A82014FBA64F}"/>
              </a:ext>
            </a:extLst>
          </p:cNvPr>
          <p:cNvGrpSpPr/>
          <p:nvPr/>
        </p:nvGrpSpPr>
        <p:grpSpPr>
          <a:xfrm>
            <a:off x="543464" y="1221556"/>
            <a:ext cx="8289985" cy="4790791"/>
            <a:chOff x="569343" y="1004440"/>
            <a:chExt cx="8289985" cy="47907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5C23B41D-1D66-46D0-DF57-8982111028D1}"/>
                </a:ext>
              </a:extLst>
            </p:cNvPr>
            <p:cNvSpPr/>
            <p:nvPr/>
          </p:nvSpPr>
          <p:spPr>
            <a:xfrm>
              <a:off x="569343" y="1004440"/>
              <a:ext cx="8289985" cy="47907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7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3BBED4C-D7EF-D044-DE66-8911C18C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805" y="1523397"/>
              <a:ext cx="6524625" cy="417195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019F52C1-4CD8-07F5-B979-14892499F596}"/>
                </a:ext>
              </a:extLst>
            </p:cNvPr>
            <p:cNvSpPr txBox="1"/>
            <p:nvPr/>
          </p:nvSpPr>
          <p:spPr>
            <a:xfrm>
              <a:off x="7188071" y="1668370"/>
              <a:ext cx="1648958" cy="337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b="1" dirty="0"/>
            </a:p>
            <a:p>
              <a:r>
                <a:rPr lang="pl-PL" b="1" dirty="0"/>
                <a:t>Reference</a:t>
              </a:r>
            </a:p>
            <a:p>
              <a:endParaRPr lang="pl-PL" sz="4400" b="1" baseline="30000" dirty="0"/>
            </a:p>
            <a:p>
              <a:r>
                <a:rPr lang="pl-PL" b="1" dirty="0"/>
                <a:t>5 x 10</a:t>
              </a:r>
              <a:r>
                <a:rPr lang="pl-PL" b="1" baseline="30000" dirty="0"/>
                <a:t>13</a:t>
              </a:r>
              <a:r>
                <a:rPr lang="pl-PL" b="1" dirty="0"/>
                <a:t> cm</a:t>
              </a:r>
              <a:r>
                <a:rPr lang="pl-PL" b="1" baseline="30000" dirty="0"/>
                <a:t>-2</a:t>
              </a:r>
            </a:p>
            <a:p>
              <a:endParaRPr lang="pl-PL" sz="2400" b="1" baseline="30000" dirty="0"/>
            </a:p>
            <a:p>
              <a:endParaRPr lang="pl-PL" b="1" baseline="30000" dirty="0"/>
            </a:p>
            <a:p>
              <a:r>
                <a:rPr lang="pl-PL" b="1" dirty="0"/>
                <a:t>10</a:t>
              </a:r>
              <a:r>
                <a:rPr lang="pl-PL" b="1" baseline="30000" dirty="0"/>
                <a:t>14</a:t>
              </a:r>
              <a:r>
                <a:rPr lang="pl-PL" b="1" dirty="0"/>
                <a:t> cm</a:t>
              </a:r>
              <a:r>
                <a:rPr lang="pl-PL" b="1" baseline="30000" dirty="0"/>
                <a:t>-2</a:t>
              </a:r>
            </a:p>
            <a:p>
              <a:endParaRPr lang="pl-PL" b="1" baseline="30000" dirty="0"/>
            </a:p>
            <a:p>
              <a:endParaRPr lang="pl-PL" b="1" baseline="30000" dirty="0"/>
            </a:p>
            <a:p>
              <a:r>
                <a:rPr lang="pl-PL" b="1" dirty="0"/>
                <a:t>2.5 x 10</a:t>
              </a:r>
              <a:r>
                <a:rPr lang="pl-PL" b="1" baseline="30000" dirty="0"/>
                <a:t>14</a:t>
              </a:r>
              <a:r>
                <a:rPr lang="pl-PL" b="1" dirty="0"/>
                <a:t> cm</a:t>
              </a:r>
              <a:r>
                <a:rPr lang="pl-PL" b="1" baseline="30000" dirty="0"/>
                <a:t>-2</a:t>
              </a:r>
            </a:p>
            <a:p>
              <a:endParaRPr lang="pl-PL" b="1" baseline="30000" dirty="0"/>
            </a:p>
            <a:p>
              <a:endParaRPr lang="pl-PL" b="1" baseline="30000" dirty="0"/>
            </a:p>
            <a:p>
              <a:r>
                <a:rPr lang="pl-PL" b="1" dirty="0"/>
                <a:t>2 x 10</a:t>
              </a:r>
              <a:r>
                <a:rPr lang="pl-PL" b="1" baseline="30000" dirty="0"/>
                <a:t>15</a:t>
              </a:r>
              <a:r>
                <a:rPr lang="pl-PL" b="1" dirty="0"/>
                <a:t> cm</a:t>
              </a:r>
              <a:r>
                <a:rPr lang="pl-PL" b="1" baseline="30000" dirty="0"/>
                <a:t>-2</a:t>
              </a:r>
            </a:p>
          </p:txBody>
        </p:sp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91B871A0-119C-D748-9748-38C7FB652C99}"/>
                </a:ext>
              </a:extLst>
            </p:cNvPr>
            <p:cNvSpPr/>
            <p:nvPr/>
          </p:nvSpPr>
          <p:spPr>
            <a:xfrm>
              <a:off x="1311215" y="1337094"/>
              <a:ext cx="1302589" cy="417195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1BDE2F2-2F71-E323-EF64-929D7621CF53}"/>
                </a:ext>
              </a:extLst>
            </p:cNvPr>
            <p:cNvSpPr txBox="1"/>
            <p:nvPr/>
          </p:nvSpPr>
          <p:spPr>
            <a:xfrm>
              <a:off x="3071002" y="1117509"/>
              <a:ext cx="3286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Infrared spectroscopy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30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Which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Section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i="1" dirty="0">
                <a:solidFill>
                  <a:srgbClr val="C00000"/>
                </a:solidFill>
                <a:latin typeface="+mn-lt"/>
              </a:rPr>
              <a:t>(1, 2 </a:t>
            </a:r>
            <a:r>
              <a:rPr lang="pl-PL" sz="2600" i="1" dirty="0" err="1">
                <a:solidFill>
                  <a:srgbClr val="C00000"/>
                </a:solidFill>
                <a:latin typeface="+mn-lt"/>
              </a:rPr>
              <a:t>or</a:t>
            </a:r>
            <a:r>
              <a:rPr lang="pl-PL" sz="2600" i="1" dirty="0">
                <a:solidFill>
                  <a:srgbClr val="C00000"/>
                </a:solidFill>
                <a:latin typeface="+mn-lt"/>
              </a:rPr>
              <a:t> 3)</a:t>
            </a:r>
            <a:br>
              <a:rPr lang="pl-PL" sz="2600" b="1" dirty="0">
                <a:solidFill>
                  <a:srgbClr val="C00000"/>
                </a:solidFill>
                <a:latin typeface="+mn-lt"/>
              </a:rPr>
            </a:b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Required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beam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particle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nad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properties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11</a:t>
            </a:fld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8671"/>
            <a:ext cx="7886700" cy="384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Section 1</a:t>
            </a:r>
            <a:r>
              <a:rPr lang="pl-PL" sz="2000" b="1" dirty="0"/>
              <a:t> and 2</a:t>
            </a:r>
            <a:r>
              <a:rPr lang="en-US" sz="2000" b="1" dirty="0"/>
              <a:t> – depending on investigated material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All available</a:t>
            </a:r>
            <a:r>
              <a:rPr lang="pl-PL" sz="2000" b="1" dirty="0"/>
              <a:t> </a:t>
            </a:r>
            <a:r>
              <a:rPr lang="en-US" sz="2000" b="1" dirty="0"/>
              <a:t>particles </a:t>
            </a:r>
            <a:r>
              <a:rPr lang="en-US" sz="2000" dirty="0"/>
              <a:t>with variable energy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Beam current range: </a:t>
            </a:r>
            <a:r>
              <a:rPr lang="en-US" sz="2000" b="1" dirty="0"/>
              <a:t>1 </a:t>
            </a:r>
            <a:r>
              <a:rPr lang="en-US" sz="2000" b="1" dirty="0" err="1"/>
              <a:t>nA</a:t>
            </a:r>
            <a:r>
              <a:rPr lang="en-US" sz="2000" b="1" dirty="0"/>
              <a:t> - </a:t>
            </a:r>
            <a:r>
              <a:rPr lang="pl-PL" sz="2000" b="1" dirty="0"/>
              <a:t>20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pl-PL" sz="2000" b="1" dirty="0"/>
              <a:t> </a:t>
            </a:r>
            <a:r>
              <a:rPr lang="pl-PL" sz="2000" dirty="0"/>
              <a:t>– to limit </a:t>
            </a:r>
            <a:r>
              <a:rPr lang="pl-PL" sz="2000" dirty="0" err="1"/>
              <a:t>sample</a:t>
            </a:r>
            <a:r>
              <a:rPr lang="pl-PL" sz="2000" dirty="0"/>
              <a:t> </a:t>
            </a:r>
            <a:r>
              <a:rPr lang="pl-PL" sz="2000" dirty="0" err="1"/>
              <a:t>degradation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No requirements about time structure of the beam</a:t>
            </a:r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358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Other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detection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system,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infrastructure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)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Title, Name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212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Sample conditions: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scanning stage with cooling </a:t>
            </a:r>
            <a:r>
              <a:rPr lang="pl-PL" sz="2000" dirty="0"/>
              <a:t>– </a:t>
            </a:r>
            <a:r>
              <a:rPr lang="en-US" sz="2000" dirty="0"/>
              <a:t>to limit healing effect,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Energy </a:t>
            </a:r>
            <a:r>
              <a:rPr lang="pl-PL" sz="2000" dirty="0" err="1"/>
              <a:t>degraded</a:t>
            </a:r>
            <a:r>
              <a:rPr lang="pl-PL" sz="2000" dirty="0"/>
              <a:t> </a:t>
            </a:r>
            <a:r>
              <a:rPr lang="pl-PL" sz="2000" dirty="0" err="1"/>
              <a:t>beam</a:t>
            </a:r>
            <a:r>
              <a:rPr lang="pl-PL" sz="2000" dirty="0"/>
              <a:t> – uniform </a:t>
            </a:r>
            <a:r>
              <a:rPr lang="pl-PL" sz="2000" dirty="0" err="1"/>
              <a:t>modification</a:t>
            </a:r>
            <a:r>
              <a:rPr lang="pl-PL" sz="2000" dirty="0"/>
              <a:t>,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Real-Time Data</a:t>
            </a:r>
            <a:r>
              <a:rPr lang="pl-PL" sz="2000" dirty="0"/>
              <a:t>: </a:t>
            </a:r>
            <a:r>
              <a:rPr lang="en-US" sz="2000" dirty="0"/>
              <a:t>setup for electrical transport measurements and other techniques</a:t>
            </a:r>
            <a:r>
              <a:rPr lang="pl-PL" sz="2000" dirty="0"/>
              <a:t> (</a:t>
            </a:r>
            <a:r>
              <a:rPr lang="pl-PL" sz="2000" dirty="0" err="1"/>
              <a:t>magnetic</a:t>
            </a:r>
            <a:r>
              <a:rPr lang="pl-PL" sz="2000" dirty="0"/>
              <a:t>, </a:t>
            </a:r>
            <a:r>
              <a:rPr lang="pl-PL" sz="2000" dirty="0" err="1"/>
              <a:t>optic</a:t>
            </a:r>
            <a:r>
              <a:rPr lang="pl-PL" sz="2000" dirty="0"/>
              <a:t>).</a:t>
            </a:r>
          </a:p>
        </p:txBody>
      </p:sp>
      <p:pic>
        <p:nvPicPr>
          <p:cNvPr id="10" name="Obraz 9" descr="Obraz zawierający tekst, zrzut ekranu, diagram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E02F0EE-C8AE-8BB7-3276-08F30583A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0" b="18511"/>
          <a:stretch/>
        </p:blipFill>
        <p:spPr>
          <a:xfrm>
            <a:off x="3572256" y="4677407"/>
            <a:ext cx="5571744" cy="2236127"/>
          </a:xfrm>
          <a:prstGeom prst="rect">
            <a:avLst/>
          </a:prstGeom>
        </p:spPr>
      </p:pic>
      <p:pic>
        <p:nvPicPr>
          <p:cNvPr id="4" name="Obraz 3" descr="Obraz zawierający tekst, zrzut ekranu, diagram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06F14E8-0127-91C9-F5C9-23B8B6D2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9" b="16050"/>
          <a:stretch/>
        </p:blipFill>
        <p:spPr>
          <a:xfrm>
            <a:off x="0" y="3072262"/>
            <a:ext cx="5571744" cy="23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0C7B4B-7292-98B7-5B44-5315BFFC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13</a:t>
            </a:fld>
            <a:endParaRPr lang="pl-P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6EB1F39-EC33-2D32-59BF-954C66DA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9527"/>
            <a:ext cx="5956300" cy="36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F68C54-DEB8-9A07-F512-2BCAD61D1065}"/>
              </a:ext>
            </a:extLst>
          </p:cNvPr>
          <p:cNvSpPr txBox="1"/>
          <p:nvPr/>
        </p:nvSpPr>
        <p:spPr>
          <a:xfrm>
            <a:off x="0" y="1663700"/>
            <a:ext cx="359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GSI </a:t>
            </a:r>
          </a:p>
          <a:p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Helmholtzzentrum</a:t>
            </a:r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für</a:t>
            </a:r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Schwerionenforschung</a:t>
            </a:r>
            <a:endParaRPr lang="pl-PL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Darmstadt</a:t>
            </a:r>
            <a:endParaRPr lang="pl-PL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6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0C7B4B-7292-98B7-5B44-5315BFFC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14</a:t>
            </a:fld>
            <a:endParaRPr lang="pl-P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6EB1F39-EC33-2D32-59BF-954C66DA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9527"/>
            <a:ext cx="5956300" cy="36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F68C54-DEB8-9A07-F512-2BCAD61D1065}"/>
              </a:ext>
            </a:extLst>
          </p:cNvPr>
          <p:cNvSpPr txBox="1"/>
          <p:nvPr/>
        </p:nvSpPr>
        <p:spPr>
          <a:xfrm>
            <a:off x="0" y="1663700"/>
            <a:ext cx="359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GSI </a:t>
            </a:r>
          </a:p>
          <a:p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Helmholtzzentrum</a:t>
            </a:r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für</a:t>
            </a:r>
            <a:r>
              <a:rPr lang="pl-PL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Schwerionenforschung</a:t>
            </a:r>
            <a:endParaRPr lang="pl-PL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Darmstadt</a:t>
            </a:r>
            <a:endParaRPr lang="pl-PL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09B64D2-310C-EA0C-66BF-E0C6BFE8A2DD}"/>
              </a:ext>
            </a:extLst>
          </p:cNvPr>
          <p:cNvSpPr/>
          <p:nvPr/>
        </p:nvSpPr>
        <p:spPr>
          <a:xfrm>
            <a:off x="3213100" y="1185228"/>
            <a:ext cx="1257300" cy="580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05E1F-36C0-4187-E56B-79809F34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097"/>
            <a:ext cx="5721572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F45064F9-C09F-5930-8B3D-0F05EDD04124}"/>
              </a:ext>
            </a:extLst>
          </p:cNvPr>
          <p:cNvSpPr/>
          <p:nvPr/>
        </p:nvSpPr>
        <p:spPr>
          <a:xfrm rot="1913448">
            <a:off x="3131375" y="1994490"/>
            <a:ext cx="381000" cy="105495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FFCB362-DC7B-72D1-E742-D5C0AB60FF0B}"/>
              </a:ext>
            </a:extLst>
          </p:cNvPr>
          <p:cNvSpPr txBox="1"/>
          <p:nvPr/>
        </p:nvSpPr>
        <p:spPr>
          <a:xfrm>
            <a:off x="5778722" y="3680571"/>
            <a:ext cx="3333528" cy="2717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b="1" i="0" dirty="0">
                <a:effectLst/>
                <a:latin typeface="Verdana" panose="020B0604030504040204" pitchFamily="34" charset="0"/>
              </a:rPr>
              <a:t>M1 Beamline </a:t>
            </a:r>
            <a:r>
              <a:rPr lang="en-US" i="0" dirty="0">
                <a:effectLst/>
                <a:latin typeface="Verdana" panose="020B0604030504040204" pitchFamily="34" charset="0"/>
              </a:rPr>
              <a:t>– Scanning electron microscope and </a:t>
            </a:r>
            <a:r>
              <a:rPr lang="en-US" i="0" dirty="0" err="1">
                <a:effectLst/>
                <a:latin typeface="Verdana" panose="020B0604030504040204" pitchFamily="34" charset="0"/>
              </a:rPr>
              <a:t>ToF</a:t>
            </a:r>
            <a:r>
              <a:rPr lang="en-US" i="0" dirty="0">
                <a:effectLst/>
                <a:latin typeface="Verdana" panose="020B0604030504040204" pitchFamily="34" charset="0"/>
              </a:rPr>
              <a:t>-SIMS/SNMS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l-PL" b="1" i="0" dirty="0">
                <a:effectLst/>
                <a:latin typeface="Verdana" panose="020B0604030504040204" pitchFamily="34" charset="0"/>
              </a:rPr>
              <a:t>M2 </a:t>
            </a:r>
            <a:r>
              <a:rPr lang="pl-PL" b="1" i="0" dirty="0" err="1">
                <a:effectLst/>
                <a:latin typeface="Verdana" panose="020B0604030504040204" pitchFamily="34" charset="0"/>
              </a:rPr>
              <a:t>Beamline</a:t>
            </a:r>
            <a:r>
              <a:rPr lang="pl-PL" b="1" i="0" dirty="0">
                <a:effectLst/>
                <a:latin typeface="Verdana" panose="020B0604030504040204" pitchFamily="34" charset="0"/>
              </a:rPr>
              <a:t> </a:t>
            </a:r>
            <a:r>
              <a:rPr lang="pl-PL" i="0" dirty="0">
                <a:effectLst/>
                <a:latin typeface="Verdana" panose="020B0604030504040204" pitchFamily="34" charset="0"/>
              </a:rPr>
              <a:t>– X-</a:t>
            </a:r>
            <a:r>
              <a:rPr lang="pl-PL" i="0" dirty="0" err="1">
                <a:effectLst/>
                <a:latin typeface="Verdana" panose="020B0604030504040204" pitchFamily="34" charset="0"/>
              </a:rPr>
              <a:t>ray</a:t>
            </a:r>
            <a:r>
              <a:rPr lang="pl-PL" i="0" dirty="0">
                <a:effectLst/>
                <a:latin typeface="Verdana" panose="020B0604030504040204" pitchFamily="34" charset="0"/>
              </a:rPr>
              <a:t> </a:t>
            </a:r>
            <a:r>
              <a:rPr lang="pl-PL" i="0" dirty="0" err="1">
                <a:effectLst/>
                <a:latin typeface="Verdana" panose="020B0604030504040204" pitchFamily="34" charset="0"/>
              </a:rPr>
              <a:t>diffraction</a:t>
            </a:r>
            <a:endParaRPr lang="pl-PL" i="0" dirty="0">
              <a:effectLst/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b="1" i="0" dirty="0">
                <a:effectLst/>
                <a:latin typeface="Verdana" panose="020B0604030504040204" pitchFamily="34" charset="0"/>
              </a:rPr>
              <a:t>M3 Beamline </a:t>
            </a:r>
            <a:r>
              <a:rPr lang="en-US" i="0" dirty="0">
                <a:effectLst/>
                <a:latin typeface="Verdana" panose="020B0604030504040204" pitchFamily="34" charset="0"/>
              </a:rPr>
              <a:t>– In-situ spectroscopy and oven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3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196988-8EAD-EF47-951C-71977BA9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15</a:t>
            </a:fld>
            <a:endParaRPr lang="pl-P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816DE6-A536-96FC-BA64-1581BFFA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77900"/>
            <a:ext cx="4465356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D2E59F2-BF6A-50AB-FE9D-957BD635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31" y="1492250"/>
            <a:ext cx="4417344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4973103-D0BC-EB5D-7E55-35331D86A278}"/>
              </a:ext>
            </a:extLst>
          </p:cNvPr>
          <p:cNvSpPr txBox="1"/>
          <p:nvPr/>
        </p:nvSpPr>
        <p:spPr>
          <a:xfrm>
            <a:off x="5092618" y="5181084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Phys. Rev. Research </a:t>
            </a:r>
            <a:r>
              <a:rPr lang="en-US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8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, 023054</a:t>
            </a:r>
            <a:endParaRPr lang="pl-PL" b="0" i="0" dirty="0">
              <a:solidFill>
                <a:srgbClr val="000000"/>
              </a:solidFill>
              <a:effectLst/>
              <a:latin typeface="Noto Sans" panose="020B0502040504020204" pitchFamily="34"/>
            </a:endParaRPr>
          </a:p>
          <a:p>
            <a:pPr algn="ctr"/>
            <a:r>
              <a:rPr lang="pl-PL" b="1" i="0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Published</a:t>
            </a:r>
            <a:r>
              <a:rPr lang="pl-PL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 16 </a:t>
            </a:r>
            <a:r>
              <a:rPr lang="pl-PL" b="1" i="0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April</a:t>
            </a:r>
            <a:r>
              <a:rPr lang="pl-PL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4183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i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project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16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CBB1D40-5675-2BA3-09B5-F4AAA1A23859}"/>
              </a:ext>
            </a:extLst>
          </p:cNvPr>
          <p:cNvSpPr txBox="1"/>
          <p:nvPr/>
        </p:nvSpPr>
        <p:spPr>
          <a:xfrm>
            <a:off x="152400" y="1281060"/>
            <a:ext cx="8864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Builds on existing expertise in post-irradiation characterization.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Combines irradiation with </a:t>
            </a:r>
            <a:r>
              <a:rPr lang="en-US" b="1" dirty="0"/>
              <a:t>real-time electrical transport and UV-VIS measurements</a:t>
            </a:r>
            <a:r>
              <a:rPr lang="en-US" dirty="0"/>
              <a:t>,.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Creates a unique experimental capability in Poland and fills a clear infrastructure gap. </a:t>
            </a:r>
            <a:endParaRPr lang="pl-PL" dirty="0"/>
          </a:p>
          <a:p>
            <a:endParaRPr lang="en-US" sz="1000" dirty="0"/>
          </a:p>
          <a:p>
            <a:r>
              <a:rPr lang="en-US" b="1" dirty="0"/>
              <a:t>Weaknesses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Risk of </a:t>
            </a:r>
            <a:r>
              <a:rPr lang="en-US" b="1" dirty="0"/>
              <a:t>sample degradation</a:t>
            </a:r>
            <a:r>
              <a:rPr lang="en-US" dirty="0"/>
              <a:t> during irradiation, especially for sensitive materials.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a highly flexible beamline: adjustable energy, current, and sample environment.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situ experiments are technically demanding, e.g.  complex integration of optical</a:t>
            </a:r>
            <a:r>
              <a:rPr lang="pl-PL" dirty="0"/>
              <a:t> </a:t>
            </a:r>
            <a:r>
              <a:rPr lang="en-US" dirty="0"/>
              <a:t>diagnostics. </a:t>
            </a:r>
            <a:endParaRPr lang="pl-PL" dirty="0"/>
          </a:p>
          <a:p>
            <a:endParaRPr lang="en-US" sz="1000" dirty="0"/>
          </a:p>
          <a:p>
            <a:r>
              <a:rPr lang="en-US" b="1" dirty="0"/>
              <a:t>Opportunities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Fits the growing concept of </a:t>
            </a:r>
            <a:r>
              <a:rPr lang="en-US" b="1" dirty="0"/>
              <a:t>defect engineering in functional materials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 relevance for advanced materials research, including radiation-tolerant and tunable systems. </a:t>
            </a:r>
            <a:endParaRPr lang="pl-PL" dirty="0"/>
          </a:p>
          <a:p>
            <a:endParaRPr lang="en-US" sz="1000" dirty="0"/>
          </a:p>
          <a:p>
            <a:r>
              <a:rPr lang="en-US" b="1" dirty="0"/>
              <a:t>Threats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Competing laboratories may develop similar in situ capabilities.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investment and operating costs could constrain long-term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214844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17</a:t>
            </a:fld>
            <a:endParaRPr lang="pl-PL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B466F01-CC50-10AA-3F8D-6BF9751DC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2451" y="1971785"/>
            <a:ext cx="7886700" cy="32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500"/>
              </a:spcAft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of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situ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ion-irradiation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beamline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transport and UV-VIS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500"/>
              </a:spcAft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insight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defect-driven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modification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materials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500"/>
              </a:spcAft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Platform for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interdisciplinary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</a:t>
            </a:r>
            <a:endParaRPr kumimoji="0" lang="pl-PL" altLang="pl-P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500"/>
              </a:spcAft>
            </a:pPr>
            <a:r>
              <a:rPr kumimoji="0" lang="en-US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Scalable concept with strong potential for application-oriented and industrial research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E997C1-66CA-FEE8-A2FF-9472CEF0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305FAF-0665-28E1-4D8A-04144197E273}"/>
              </a:ext>
            </a:extLst>
          </p:cNvPr>
          <p:cNvSpPr txBox="1"/>
          <p:nvPr/>
        </p:nvSpPr>
        <p:spPr>
          <a:xfrm>
            <a:off x="1447800" y="2572435"/>
            <a:ext cx="6134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thank you for your attention</a:t>
            </a:r>
            <a:endParaRPr lang="pl-PL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27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5667DFF0-7935-7766-2FF6-8965563271FD}"/>
              </a:ext>
            </a:extLst>
          </p:cNvPr>
          <p:cNvSpPr/>
          <p:nvPr/>
        </p:nvSpPr>
        <p:spPr>
          <a:xfrm>
            <a:off x="-22187" y="737753"/>
            <a:ext cx="9166187" cy="576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D77CDA8-57C8-EC9F-9364-60DCBF14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8" r="66473"/>
          <a:stretch/>
        </p:blipFill>
        <p:spPr>
          <a:xfrm>
            <a:off x="154027" y="737753"/>
            <a:ext cx="2828925" cy="248103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C8DCDAF0-A8F8-7810-DEBC-25E3AC39F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002" y="738999"/>
            <a:ext cx="2922428" cy="2085974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D4867C5-7F6F-002A-3AC3-10908B5EAEF7}"/>
              </a:ext>
            </a:extLst>
          </p:cNvPr>
          <p:cNvSpPr txBox="1"/>
          <p:nvPr/>
        </p:nvSpPr>
        <p:spPr>
          <a:xfrm>
            <a:off x="3456549" y="288877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6.66 </a:t>
            </a:r>
            <a:r>
              <a:rPr lang="pl-PL" sz="2000" b="1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MeV</a:t>
            </a:r>
            <a:endParaRPr lang="pl-PL" sz="2000" b="1" dirty="0">
              <a:solidFill>
                <a:srgbClr val="1A1A1A"/>
              </a:solidFill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sz="1600" b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J. Appl. Phys.  (2009)</a:t>
            </a:r>
            <a:endParaRPr lang="en-US" sz="16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0E1A0FC-FF11-BA11-69E4-F67564371780}"/>
              </a:ext>
            </a:extLst>
          </p:cNvPr>
          <p:cNvSpPr txBox="1"/>
          <p:nvPr/>
        </p:nvSpPr>
        <p:spPr>
          <a:xfrm>
            <a:off x="-265073" y="6183760"/>
            <a:ext cx="324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10 and 40 </a:t>
            </a:r>
            <a:r>
              <a:rPr lang="pl-PL" sz="2000" b="1" dirty="0" err="1">
                <a:solidFill>
                  <a:schemeClr val="bg1"/>
                </a:solidFill>
              </a:rPr>
              <a:t>MeV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New J. Phys.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10 (2008)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86E4BC75-C4EF-D39A-9D7E-5609ACF9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60" y="3866353"/>
            <a:ext cx="2762250" cy="2260474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671AA13-225C-DAAA-C541-5D58B299D16A}"/>
              </a:ext>
            </a:extLst>
          </p:cNvPr>
          <p:cNvSpPr txBox="1"/>
          <p:nvPr/>
        </p:nvSpPr>
        <p:spPr>
          <a:xfrm>
            <a:off x="6551573" y="464707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2 </a:t>
            </a:r>
            <a:r>
              <a:rPr lang="pl-PL" sz="2000" b="1" dirty="0" err="1"/>
              <a:t>MeV</a:t>
            </a:r>
            <a:endParaRPr lang="pl-PL" sz="2000" b="1" dirty="0"/>
          </a:p>
          <a:p>
            <a:pPr algn="ctr"/>
            <a:r>
              <a:rPr lang="fr-FR" sz="1600" dirty="0"/>
              <a:t>Appl. Phys. Lett. (2012)</a:t>
            </a:r>
            <a:endParaRPr lang="en-US" sz="1600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A32CBB8-75D6-4BDB-2BDC-8D35FB6B08DF}"/>
              </a:ext>
            </a:extLst>
          </p:cNvPr>
          <p:cNvSpPr txBox="1"/>
          <p:nvPr/>
        </p:nvSpPr>
        <p:spPr>
          <a:xfrm>
            <a:off x="162653" y="309495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50 </a:t>
            </a:r>
            <a:r>
              <a:rPr lang="pl-PL" sz="2000" b="1" dirty="0" err="1"/>
              <a:t>keV</a:t>
            </a:r>
            <a:endParaRPr lang="pl-PL" sz="2000" b="1" dirty="0"/>
          </a:p>
          <a:p>
            <a:pPr algn="ctr"/>
            <a:r>
              <a:rPr lang="pl-PL" sz="1600" dirty="0"/>
              <a:t>JMMM 333</a:t>
            </a:r>
            <a:r>
              <a:rPr lang="fr-FR" sz="1600" dirty="0"/>
              <a:t>(201</a:t>
            </a:r>
            <a:r>
              <a:rPr lang="pl-PL" sz="1600" dirty="0"/>
              <a:t>3</a:t>
            </a:r>
            <a:r>
              <a:rPr lang="fr-FR" sz="1600" dirty="0"/>
              <a:t>)</a:t>
            </a:r>
            <a:endParaRPr lang="en-US" sz="1600" dirty="0"/>
          </a:p>
        </p:txBody>
      </p:sp>
      <p:pic>
        <p:nvPicPr>
          <p:cNvPr id="1026" name="Picture 2" descr="FIG. 1. M vs H curve (a) at 300 K and (b) at 10 K for a pristine and irradiated MoS2 after subtracting the substrate Si contribution. Refer to the image caption for details.">
            <a:extLst>
              <a:ext uri="{FF2B5EF4-FFF2-40B4-BE49-F238E27FC236}">
                <a16:creationId xmlns:a16="http://schemas.microsoft.com/office/drawing/2014/main" id="{A1C14BFA-7F41-72E8-57EE-98E46985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91" y="762001"/>
            <a:ext cx="2964031" cy="38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49440C5-E063-2CF6-0631-1BED114042B1}"/>
              </a:ext>
            </a:extLst>
          </p:cNvPr>
          <p:cNvSpPr txBox="1"/>
          <p:nvPr/>
        </p:nvSpPr>
        <p:spPr>
          <a:xfrm>
            <a:off x="6696006" y="1739384"/>
            <a:ext cx="78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MoS</a:t>
            </a:r>
            <a:r>
              <a:rPr lang="en-US" b="1" baseline="-25000" dirty="0"/>
              <a:t>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465C20D-4C88-8780-2AA8-B29FD5FC1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0"/>
          <a:stretch/>
        </p:blipFill>
        <p:spPr bwMode="auto">
          <a:xfrm>
            <a:off x="3232268" y="3842044"/>
            <a:ext cx="3017539" cy="23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B25A43E-9F9D-CCBB-0592-4A575C7C9EED}"/>
              </a:ext>
            </a:extLst>
          </p:cNvPr>
          <p:cNvSpPr txBox="1"/>
          <p:nvPr/>
        </p:nvSpPr>
        <p:spPr>
          <a:xfrm>
            <a:off x="3743326" y="6183760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0" dirty="0">
                <a:solidFill>
                  <a:schemeClr val="bg1"/>
                </a:solidFill>
                <a:effectLst/>
                <a:latin typeface="Noto Sans" panose="020B0502040504020204" pitchFamily="34"/>
              </a:rPr>
              <a:t>2.25 </a:t>
            </a:r>
            <a:r>
              <a:rPr lang="pl-PL" sz="2000" b="1" i="0" dirty="0" err="1">
                <a:solidFill>
                  <a:schemeClr val="bg1"/>
                </a:solidFill>
                <a:effectLst/>
                <a:latin typeface="Noto Sans" panose="020B0502040504020204" pitchFamily="34"/>
              </a:rPr>
              <a:t>MeV</a:t>
            </a:r>
            <a:endParaRPr lang="pl-PL" sz="2000" b="1" i="0" dirty="0">
              <a:solidFill>
                <a:schemeClr val="bg1"/>
              </a:solidFill>
              <a:effectLst/>
              <a:latin typeface="Noto Sans" panose="020B0502040504020204" pitchFamily="34"/>
            </a:endParaRPr>
          </a:p>
          <a:p>
            <a:pPr algn="ctr"/>
            <a:r>
              <a:rPr lang="pl-PL" sz="1600" b="0" i="0" dirty="0" err="1">
                <a:solidFill>
                  <a:schemeClr val="bg1"/>
                </a:solidFill>
                <a:effectLst/>
                <a:latin typeface="Noto Sans" panose="020B0502040504020204" pitchFamily="34"/>
              </a:rPr>
              <a:t>Phys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Noto Sans" panose="020B0502040504020204" pitchFamily="34"/>
              </a:rPr>
              <a:t>. </a:t>
            </a:r>
            <a:r>
              <a:rPr lang="pl-PL" sz="1600" b="0" i="0" dirty="0" err="1">
                <a:solidFill>
                  <a:schemeClr val="bg1"/>
                </a:solidFill>
                <a:effectLst/>
                <a:latin typeface="Noto Sans" panose="020B0502040504020204" pitchFamily="34"/>
              </a:rPr>
              <a:t>Rev</a:t>
            </a:r>
            <a:r>
              <a:rPr lang="pl-PL" sz="1600" b="0" i="0" dirty="0">
                <a:solidFill>
                  <a:schemeClr val="bg1"/>
                </a:solidFill>
                <a:effectLst/>
                <a:latin typeface="Noto Sans" panose="020B0502040504020204" pitchFamily="34"/>
              </a:rPr>
              <a:t>. </a:t>
            </a:r>
            <a:r>
              <a:rPr lang="pl-PL" sz="1600" i="0" dirty="0" err="1">
                <a:solidFill>
                  <a:schemeClr val="bg1"/>
                </a:solidFill>
                <a:effectLst/>
                <a:latin typeface="Noto Sans" panose="020B0502040504020204" pitchFamily="34"/>
              </a:rPr>
              <a:t>Lett</a:t>
            </a:r>
            <a:r>
              <a:rPr lang="pl-PL" sz="1600" i="0" dirty="0">
                <a:solidFill>
                  <a:schemeClr val="bg1"/>
                </a:solidFill>
                <a:effectLst/>
                <a:latin typeface="Noto Sans" panose="020B0502040504020204" pitchFamily="34"/>
              </a:rPr>
              <a:t>. 91 (2003)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E330C76-ACD0-86CE-6E9F-383A729D8AF4}"/>
              </a:ext>
            </a:extLst>
          </p:cNvPr>
          <p:cNvSpPr txBox="1"/>
          <p:nvPr/>
        </p:nvSpPr>
        <p:spPr>
          <a:xfrm>
            <a:off x="3743327" y="3994464"/>
            <a:ext cx="1152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i="0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Graphite</a:t>
            </a:r>
            <a:endParaRPr lang="en-US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377A1D71-55B7-6CFD-1CB7-D8EEB178D99D}"/>
              </a:ext>
            </a:extLst>
          </p:cNvPr>
          <p:cNvSpPr txBox="1"/>
          <p:nvPr/>
        </p:nvSpPr>
        <p:spPr>
          <a:xfrm>
            <a:off x="3679955" y="1477740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</a:t>
            </a:r>
            <a:r>
              <a:rPr lang="pl-PL" baseline="-25000" dirty="0"/>
              <a:t>0.5</a:t>
            </a:r>
            <a:r>
              <a:rPr lang="pl-PL" dirty="0"/>
              <a:t>Fe</a:t>
            </a:r>
            <a:r>
              <a:rPr lang="pl-PL" baseline="-25000" dirty="0"/>
              <a:t>2.5</a:t>
            </a:r>
            <a:r>
              <a:rPr lang="pl-PL" dirty="0"/>
              <a:t>O</a:t>
            </a:r>
            <a:r>
              <a:rPr lang="pl-PL" baseline="-25000" dirty="0"/>
              <a:t>4</a:t>
            </a:r>
            <a:endParaRPr lang="en-US" baseline="-25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41C0740-0647-128A-1E04-3BA02B187FBB}"/>
              </a:ext>
            </a:extLst>
          </p:cNvPr>
          <p:cNvSpPr txBox="1"/>
          <p:nvPr/>
        </p:nvSpPr>
        <p:spPr>
          <a:xfrm>
            <a:off x="4457576" y="161925"/>
            <a:ext cx="449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</a:rPr>
              <a:t>Magnetism</a:t>
            </a:r>
            <a:r>
              <a:rPr lang="pl-PL" sz="2400" b="1" dirty="0">
                <a:solidFill>
                  <a:schemeClr val="bg1"/>
                </a:solidFill>
              </a:rPr>
              <a:t> and proton </a:t>
            </a:r>
            <a:r>
              <a:rPr lang="pl-PL" sz="2400" b="1" dirty="0" err="1">
                <a:solidFill>
                  <a:schemeClr val="bg1"/>
                </a:solidFill>
              </a:rPr>
              <a:t>irradiation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A90132-12FF-D524-32A6-DAFCF058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559300"/>
            <a:ext cx="1937613" cy="193761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729EF6A-E1AB-5338-71B6-5DEFA45E705A}"/>
              </a:ext>
            </a:extLst>
          </p:cNvPr>
          <p:cNvSpPr/>
          <p:nvPr/>
        </p:nvSpPr>
        <p:spPr>
          <a:xfrm>
            <a:off x="0" y="838200"/>
            <a:ext cx="9144000" cy="5562600"/>
          </a:xfrm>
          <a:prstGeom prst="rect">
            <a:avLst/>
          </a:prstGeom>
          <a:solidFill>
            <a:srgbClr val="0047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138959-29FF-5E56-08CF-104F7B2E6C5B}"/>
              </a:ext>
            </a:extLst>
          </p:cNvPr>
          <p:cNvSpPr txBox="1"/>
          <p:nvPr/>
        </p:nvSpPr>
        <p:spPr>
          <a:xfrm>
            <a:off x="603250" y="1901548"/>
            <a:ext cx="793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</a:rPr>
              <a:t>Influence of proton irradiation </a:t>
            </a:r>
            <a:endParaRPr lang="pl-PL" sz="3600" b="1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</a:rPr>
              <a:t>on the magnetic properties of </a:t>
            </a:r>
            <a:br>
              <a:rPr lang="pl-PL" sz="3600" b="1" i="0" dirty="0">
                <a:solidFill>
                  <a:schemeClr val="bg1"/>
                </a:solidFill>
                <a:effectLst/>
              </a:rPr>
            </a:br>
            <a:r>
              <a:rPr lang="pl-PL" sz="3600" b="1" dirty="0">
                <a:solidFill>
                  <a:schemeClr val="bg1"/>
                </a:solidFill>
              </a:rPr>
              <a:t>2D</a:t>
            </a:r>
            <a:r>
              <a:rPr lang="en-US" sz="3600" b="1" i="0" dirty="0">
                <a:solidFill>
                  <a:schemeClr val="bg1"/>
                </a:solidFill>
                <a:effectLst/>
              </a:rPr>
              <a:t> Ni(II) molecular ferrimagnet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A273342F-D796-525D-31A9-7F7E447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4"/>
          <a:stretch/>
        </p:blipFill>
        <p:spPr>
          <a:xfrm>
            <a:off x="223105" y="938783"/>
            <a:ext cx="3212489" cy="256409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7516A06-673D-C9E3-4CEB-8FB355D96552}"/>
              </a:ext>
            </a:extLst>
          </p:cNvPr>
          <p:cNvSpPr txBox="1"/>
          <p:nvPr/>
        </p:nvSpPr>
        <p:spPr>
          <a:xfrm>
            <a:off x="223105" y="3424315"/>
            <a:ext cx="348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</a:t>
            </a:r>
            <a:r>
              <a:rPr lang="pl-PL" sz="2000" b="1" baseline="30000" dirty="0"/>
              <a:t>II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(1,3-phenylenediamine)</a:t>
            </a:r>
            <a:r>
              <a:rPr lang="en-US" sz="2000" baseline="-25000" dirty="0"/>
              <a:t>2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4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0D84E9B-B8D6-05B7-29B0-4694D445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71" b="27218"/>
          <a:stretch/>
        </p:blipFill>
        <p:spPr>
          <a:xfrm>
            <a:off x="6549432" y="1496297"/>
            <a:ext cx="2594568" cy="916043"/>
          </a:xfrm>
          <a:prstGeom prst="rect">
            <a:avLst/>
          </a:prstGeom>
        </p:spPr>
      </p:pic>
      <p:pic>
        <p:nvPicPr>
          <p:cNvPr id="13" name="Obraz 12" descr="Obraz zawierający Ludzka twarz, osoba, uśmiech, człowi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54CB0B0-4AAD-5379-9118-AD26CFBC1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41" y="-10632"/>
            <a:ext cx="1260000" cy="126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3953ED2-0355-7349-02C5-6646881E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655" y="2412340"/>
            <a:ext cx="6352148" cy="3718161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A972369-541A-599C-A76F-F26FBBC3C456}"/>
              </a:ext>
            </a:extLst>
          </p:cNvPr>
          <p:cNvSpPr txBox="1"/>
          <p:nvPr/>
        </p:nvSpPr>
        <p:spPr>
          <a:xfrm>
            <a:off x="7744141" y="1282052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D.</a:t>
            </a:r>
            <a:r>
              <a:rPr lang="pl-PL" sz="1800" b="1" dirty="0"/>
              <a:t> </a:t>
            </a:r>
            <a:r>
              <a:rPr lang="en-US" sz="1800" b="1" dirty="0" err="1"/>
              <a:t>Czernia</a:t>
            </a:r>
            <a:endParaRPr lang="en-US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28CF9E-E29A-1AAF-E142-016242164C64}"/>
              </a:ext>
            </a:extLst>
          </p:cNvPr>
          <p:cNvSpPr txBox="1"/>
          <p:nvPr/>
        </p:nvSpPr>
        <p:spPr>
          <a:xfrm>
            <a:off x="4251750" y="1099086"/>
            <a:ext cx="281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/>
              <a:t>T</a:t>
            </a:r>
            <a:r>
              <a:rPr lang="pl-PL" sz="2400" baseline="-25000" dirty="0"/>
              <a:t>c</a:t>
            </a:r>
            <a:r>
              <a:rPr lang="pl-PL" sz="2400" dirty="0"/>
              <a:t> = 24 K</a:t>
            </a:r>
          </a:p>
          <a:p>
            <a:r>
              <a:rPr lang="pl-PL" sz="2400" dirty="0"/>
              <a:t>PXRD, IR, DC </a:t>
            </a:r>
            <a:br>
              <a:rPr lang="pl-PL" sz="2400" dirty="0"/>
            </a:br>
            <a:r>
              <a:rPr lang="pl-PL" sz="2400" dirty="0"/>
              <a:t>magnetometry</a:t>
            </a:r>
            <a:endParaRPr lang="en-US" sz="24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6F06BDB-3ACA-D097-F8A9-3C7ED3B14FF5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A273342F-D796-525D-31A9-7F7E447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4"/>
          <a:stretch/>
        </p:blipFill>
        <p:spPr>
          <a:xfrm>
            <a:off x="223105" y="938783"/>
            <a:ext cx="3212489" cy="256409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7516A06-673D-C9E3-4CEB-8FB355D96552}"/>
              </a:ext>
            </a:extLst>
          </p:cNvPr>
          <p:cNvSpPr txBox="1"/>
          <p:nvPr/>
        </p:nvSpPr>
        <p:spPr>
          <a:xfrm>
            <a:off x="223105" y="3424315"/>
            <a:ext cx="348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</a:t>
            </a:r>
            <a:r>
              <a:rPr lang="pl-PL" sz="2000" b="1" baseline="30000" dirty="0"/>
              <a:t>II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(1,3-phenylenediamine)</a:t>
            </a:r>
            <a:r>
              <a:rPr lang="en-US" sz="2000" baseline="-25000" dirty="0"/>
              <a:t>2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51597" y="6356351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0D84E9B-B8D6-05B7-29B0-4694D445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71" b="27218"/>
          <a:stretch/>
        </p:blipFill>
        <p:spPr>
          <a:xfrm>
            <a:off x="6549432" y="1496297"/>
            <a:ext cx="2594568" cy="916043"/>
          </a:xfrm>
          <a:prstGeom prst="rect">
            <a:avLst/>
          </a:prstGeom>
        </p:spPr>
      </p:pic>
      <p:pic>
        <p:nvPicPr>
          <p:cNvPr id="13" name="Obraz 12" descr="Obraz zawierający Ludzka twarz, osoba, uśmiech, człowi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54CB0B0-4AAD-5379-9118-AD26CFBC1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41" y="-10632"/>
            <a:ext cx="1260000" cy="126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3953ED2-0355-7349-02C5-6646881E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655" y="2412340"/>
            <a:ext cx="6352148" cy="371816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3FFFF67-F2D0-E82D-2471-7CE01A393F15}"/>
              </a:ext>
            </a:extLst>
          </p:cNvPr>
          <p:cNvSpPr txBox="1"/>
          <p:nvPr/>
        </p:nvSpPr>
        <p:spPr>
          <a:xfrm>
            <a:off x="4251750" y="1099086"/>
            <a:ext cx="281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/>
              <a:t>T</a:t>
            </a:r>
            <a:r>
              <a:rPr lang="pl-PL" sz="2400" baseline="-25000" dirty="0"/>
              <a:t>c</a:t>
            </a:r>
            <a:r>
              <a:rPr lang="pl-PL" sz="2400" dirty="0"/>
              <a:t> = 24 K</a:t>
            </a:r>
          </a:p>
          <a:p>
            <a:r>
              <a:rPr lang="pl-PL" sz="2400" dirty="0"/>
              <a:t>PXRD, IR, DC </a:t>
            </a:r>
            <a:br>
              <a:rPr lang="pl-PL" sz="2400" dirty="0"/>
            </a:br>
            <a:r>
              <a:rPr lang="pl-PL" sz="2400" dirty="0"/>
              <a:t>magnetometry</a:t>
            </a:r>
            <a:endParaRPr lang="en-US" sz="24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A972369-541A-599C-A76F-F26FBBC3C456}"/>
              </a:ext>
            </a:extLst>
          </p:cNvPr>
          <p:cNvSpPr txBox="1"/>
          <p:nvPr/>
        </p:nvSpPr>
        <p:spPr>
          <a:xfrm>
            <a:off x="7744141" y="1282052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D.</a:t>
            </a:r>
            <a:r>
              <a:rPr lang="pl-PL" sz="1800" b="1" dirty="0"/>
              <a:t> </a:t>
            </a:r>
            <a:r>
              <a:rPr lang="en-US" sz="1800" b="1" dirty="0" err="1"/>
              <a:t>Czernia</a:t>
            </a:r>
            <a:endParaRPr lang="en-US" b="1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6F06AD18-F92C-8807-6E21-E40C507CCFAE}"/>
              </a:ext>
            </a:extLst>
          </p:cNvPr>
          <p:cNvGrpSpPr/>
          <p:nvPr/>
        </p:nvGrpSpPr>
        <p:grpSpPr>
          <a:xfrm>
            <a:off x="84177" y="4047674"/>
            <a:ext cx="4230162" cy="2843783"/>
            <a:chOff x="220901" y="4743450"/>
            <a:chExt cx="3239770" cy="212881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A4F6431D-5908-0EF0-90B3-8E2D627A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0728"/>
            <a:stretch/>
          </p:blipFill>
          <p:spPr bwMode="auto">
            <a:xfrm>
              <a:off x="220901" y="4743450"/>
              <a:ext cx="3239770" cy="2128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964846A3-AED8-E169-3C5D-89ADD21030E8}"/>
                </a:ext>
              </a:extLst>
            </p:cNvPr>
            <p:cNvSpPr txBox="1"/>
            <p:nvPr/>
          </p:nvSpPr>
          <p:spPr>
            <a:xfrm>
              <a:off x="644575" y="4827463"/>
              <a:ext cx="1981200" cy="691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/>
                <a:t>Van de </a:t>
              </a:r>
              <a:r>
                <a:rPr lang="pl-PL" dirty="0" err="1"/>
                <a:t>Graaff</a:t>
              </a:r>
              <a:r>
                <a:rPr lang="pl-PL" dirty="0"/>
                <a:t> </a:t>
              </a:r>
              <a:r>
                <a:rPr lang="pl-PL" dirty="0" err="1"/>
                <a:t>accelerator</a:t>
              </a:r>
              <a:endParaRPr lang="pl-PL" dirty="0"/>
            </a:p>
            <a:p>
              <a:r>
                <a:rPr lang="pl-PL" dirty="0"/>
                <a:t>1.9 </a:t>
              </a:r>
              <a:r>
                <a:rPr lang="pl-PL" dirty="0" err="1"/>
                <a:t>MeV</a:t>
              </a:r>
              <a:r>
                <a:rPr lang="pl-PL" dirty="0"/>
                <a:t> </a:t>
              </a:r>
              <a:r>
                <a:rPr lang="pl-PL" dirty="0" err="1"/>
                <a:t>protons</a:t>
              </a:r>
              <a:endParaRPr lang="pl-PL" dirty="0"/>
            </a:p>
            <a:p>
              <a:r>
                <a:rPr lang="pl-PL" dirty="0"/>
                <a:t>10 </a:t>
              </a:r>
              <a:r>
                <a:rPr lang="pl-PL" dirty="0" err="1"/>
                <a:t>nA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816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28453A-40CE-37D2-09E8-5C768E9D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14" y="1071371"/>
            <a:ext cx="3161726" cy="489757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555E48E-D011-69F4-5AFA-64B1C524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1" y="1533715"/>
            <a:ext cx="4200525" cy="22193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A83C8A0-F85C-5D46-165E-6B621393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" y="3753040"/>
            <a:ext cx="2895600" cy="14763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6D8DD8E-98A6-A9AE-52DD-65EADDB5B413}"/>
              </a:ext>
            </a:extLst>
          </p:cNvPr>
          <p:cNvSpPr txBox="1"/>
          <p:nvPr/>
        </p:nvSpPr>
        <p:spPr>
          <a:xfrm>
            <a:off x="1850135" y="5429487"/>
            <a:ext cx="192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Pellet</a:t>
            </a:r>
            <a:r>
              <a:rPr lang="pl-PL" sz="2000" dirty="0"/>
              <a:t> </a:t>
            </a:r>
            <a:r>
              <a:rPr lang="pl-PL" sz="2000" dirty="0" err="1"/>
              <a:t>thickness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&gt; 100 </a:t>
            </a:r>
            <a:r>
              <a:rPr lang="el-GR" sz="2000" dirty="0"/>
              <a:t>μ</a:t>
            </a:r>
            <a:r>
              <a:rPr lang="pl-PL" sz="2000" dirty="0"/>
              <a:t>m</a:t>
            </a:r>
            <a:endParaRPr lang="en-US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000D00-E7F2-DF05-2CA5-7083F4CE6EB4}"/>
              </a:ext>
            </a:extLst>
          </p:cNvPr>
          <p:cNvSpPr txBox="1"/>
          <p:nvPr/>
        </p:nvSpPr>
        <p:spPr>
          <a:xfrm>
            <a:off x="141301" y="972014"/>
            <a:ext cx="341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Sample preparation issue</a:t>
            </a:r>
          </a:p>
        </p:txBody>
      </p:sp>
    </p:spTree>
    <p:extLst>
      <p:ext uri="{BB962C8B-B14F-4D97-AF65-F5344CB8AC3E}">
        <p14:creationId xmlns:p14="http://schemas.microsoft.com/office/powerpoint/2010/main" val="291775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28453A-40CE-37D2-09E8-5C768E9D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616514" y="1071371"/>
            <a:ext cx="3161726" cy="489757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555E48E-D011-69F4-5AFA-64B1C524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1" y="1533715"/>
            <a:ext cx="4200525" cy="22193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6D8DD8E-98A6-A9AE-52DD-65EADDB5B413}"/>
              </a:ext>
            </a:extLst>
          </p:cNvPr>
          <p:cNvSpPr txBox="1"/>
          <p:nvPr/>
        </p:nvSpPr>
        <p:spPr>
          <a:xfrm>
            <a:off x="1850135" y="5429487"/>
            <a:ext cx="192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Pellet</a:t>
            </a:r>
            <a:r>
              <a:rPr lang="pl-PL" sz="2000" dirty="0"/>
              <a:t> </a:t>
            </a:r>
            <a:r>
              <a:rPr lang="pl-PL" sz="2000" dirty="0" err="1"/>
              <a:t>thickness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&gt; 100 </a:t>
            </a:r>
            <a:r>
              <a:rPr lang="el-GR" sz="2000" dirty="0"/>
              <a:t>μ</a:t>
            </a:r>
            <a:r>
              <a:rPr lang="pl-PL" sz="2000" dirty="0"/>
              <a:t>m</a:t>
            </a:r>
            <a:endParaRPr lang="en-US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2000D00-E7F2-DF05-2CA5-7083F4CE6EB4}"/>
              </a:ext>
            </a:extLst>
          </p:cNvPr>
          <p:cNvSpPr txBox="1"/>
          <p:nvPr/>
        </p:nvSpPr>
        <p:spPr>
          <a:xfrm>
            <a:off x="141301" y="972014"/>
            <a:ext cx="341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Sample preparation issue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FC2F29D-A119-097E-E0D3-3023D0795352}"/>
              </a:ext>
            </a:extLst>
          </p:cNvPr>
          <p:cNvGrpSpPr/>
          <p:nvPr/>
        </p:nvGrpSpPr>
        <p:grpSpPr>
          <a:xfrm>
            <a:off x="4429125" y="2091794"/>
            <a:ext cx="4667250" cy="3137621"/>
            <a:chOff x="220901" y="4743450"/>
            <a:chExt cx="3239770" cy="212881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BBB121D8-8A52-E959-C644-04F80668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0728"/>
            <a:stretch/>
          </p:blipFill>
          <p:spPr bwMode="auto">
            <a:xfrm>
              <a:off x="220901" y="4743450"/>
              <a:ext cx="3239770" cy="21288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AE4A6B0-F6B5-75DB-7614-5635B8ACBB82}"/>
                </a:ext>
              </a:extLst>
            </p:cNvPr>
            <p:cNvSpPr txBox="1"/>
            <p:nvPr/>
          </p:nvSpPr>
          <p:spPr>
            <a:xfrm>
              <a:off x="644575" y="4827463"/>
              <a:ext cx="1981200" cy="691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dirty="0"/>
                <a:t>Van de </a:t>
              </a:r>
              <a:r>
                <a:rPr lang="pl-PL" dirty="0" err="1"/>
                <a:t>Graaff</a:t>
              </a:r>
              <a:r>
                <a:rPr lang="pl-PL" dirty="0"/>
                <a:t> </a:t>
              </a:r>
              <a:r>
                <a:rPr lang="pl-PL" dirty="0" err="1"/>
                <a:t>accelerator</a:t>
              </a:r>
              <a:endParaRPr lang="pl-PL" dirty="0"/>
            </a:p>
            <a:p>
              <a:r>
                <a:rPr lang="pl-PL" dirty="0"/>
                <a:t>1.9 </a:t>
              </a:r>
              <a:r>
                <a:rPr lang="pl-PL" dirty="0" err="1"/>
                <a:t>MeV</a:t>
              </a:r>
              <a:r>
                <a:rPr lang="pl-PL" dirty="0"/>
                <a:t> </a:t>
              </a:r>
              <a:r>
                <a:rPr lang="pl-PL" dirty="0" err="1"/>
                <a:t>protons</a:t>
              </a:r>
              <a:endParaRPr lang="pl-PL" dirty="0"/>
            </a:p>
            <a:p>
              <a:r>
                <a:rPr lang="pl-PL" dirty="0"/>
                <a:t>10 </a:t>
              </a:r>
              <a:r>
                <a:rPr lang="pl-PL" dirty="0" err="1"/>
                <a:t>nA</a:t>
              </a:r>
              <a:endParaRPr lang="en-US" dirty="0"/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BECF5984-E7F5-032A-C5F1-86A7D8EEC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71" y="3753041"/>
            <a:ext cx="2963145" cy="147637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F06431-9906-7B64-347A-645BF6E45075}"/>
              </a:ext>
            </a:extLst>
          </p:cNvPr>
          <p:cNvSpPr txBox="1"/>
          <p:nvPr/>
        </p:nvSpPr>
        <p:spPr>
          <a:xfrm>
            <a:off x="62772" y="454462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0" i="0" dirty="0" err="1">
                <a:solidFill>
                  <a:srgbClr val="C00000"/>
                </a:solidFill>
                <a:effectLst/>
                <a:latin typeface="Google Sans"/>
              </a:rPr>
              <a:t>two</a:t>
            </a:r>
            <a:r>
              <a:rPr lang="pl-PL" sz="2800" b="0" i="0" dirty="0">
                <a:solidFill>
                  <a:srgbClr val="C00000"/>
                </a:solidFill>
                <a:effectLst/>
                <a:latin typeface="Google Sans"/>
              </a:rPr>
              <a:t> </a:t>
            </a:r>
            <a:r>
              <a:rPr lang="pl-PL" sz="2800" b="0" i="0" dirty="0" err="1">
                <a:solidFill>
                  <a:srgbClr val="C00000"/>
                </a:solidFill>
                <a:effectLst/>
                <a:latin typeface="Google Sans"/>
              </a:rPr>
              <a:t>phases</a:t>
            </a:r>
            <a:r>
              <a:rPr lang="pl-PL" sz="2800" b="0" i="0" dirty="0">
                <a:solidFill>
                  <a:srgbClr val="C00000"/>
                </a:solidFill>
                <a:effectLst/>
                <a:latin typeface="Google Sans"/>
              </a:rPr>
              <a:t>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6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116913-B2E3-A432-BE49-E61F0E661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6" y="1149689"/>
            <a:ext cx="2376449" cy="20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igure 6">
            <a:extLst>
              <a:ext uri="{FF2B5EF4-FFF2-40B4-BE49-F238E27FC236}">
                <a16:creationId xmlns:a16="http://schemas.microsoft.com/office/drawing/2014/main" id="{CBC3F5D1-8F71-26E2-41FB-2268E8A6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4" y="954943"/>
            <a:ext cx="5827776" cy="38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AD1785B-D0E0-D2A9-A2A0-4AAFCBB68F0A}"/>
              </a:ext>
            </a:extLst>
          </p:cNvPr>
          <p:cNvSpPr txBox="1"/>
          <p:nvPr/>
        </p:nvSpPr>
        <p:spPr>
          <a:xfrm>
            <a:off x="508012" y="3340608"/>
            <a:ext cx="192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Powder</a:t>
            </a:r>
            <a:r>
              <a:rPr lang="pl-PL" sz="2000" dirty="0"/>
              <a:t> </a:t>
            </a:r>
            <a:r>
              <a:rPr lang="pl-PL" sz="2000" dirty="0" err="1"/>
              <a:t>layer</a:t>
            </a:r>
            <a:r>
              <a:rPr lang="pl-PL" sz="2000" dirty="0"/>
              <a:t> </a:t>
            </a:r>
            <a:r>
              <a:rPr lang="pl-PL" sz="2000" dirty="0" err="1"/>
              <a:t>thickness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≈ 30 </a:t>
            </a:r>
            <a:r>
              <a:rPr lang="el-GR" sz="2000" dirty="0"/>
              <a:t>μ</a:t>
            </a:r>
            <a:r>
              <a:rPr lang="pl-PL" sz="2000" dirty="0"/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08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DA4DB-30AA-3FED-1880-08BFEBE796E8}"/>
              </a:ext>
            </a:extLst>
          </p:cNvPr>
          <p:cNvSpPr txBox="1"/>
          <p:nvPr/>
        </p:nvSpPr>
        <p:spPr>
          <a:xfrm>
            <a:off x="6771732" y="6344870"/>
            <a:ext cx="230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  <a:effectLst/>
                <a:latin typeface="-apple-system"/>
              </a:rPr>
              <a:t>Sci Rep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-apple-system"/>
              </a:rPr>
              <a:t>13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-apple-system"/>
              </a:rPr>
              <a:t>, 14032 (2023)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116913-B2E3-A432-BE49-E61F0E661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6" y="1149689"/>
            <a:ext cx="2376449" cy="20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5F0CCC7-C7E7-2D98-26EA-DBDC3CF40327}"/>
              </a:ext>
            </a:extLst>
          </p:cNvPr>
          <p:cNvSpPr txBox="1"/>
          <p:nvPr/>
        </p:nvSpPr>
        <p:spPr>
          <a:xfrm>
            <a:off x="141887" y="4685832"/>
            <a:ext cx="8267700" cy="1526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coercive field</a:t>
            </a:r>
            <a:r>
              <a:rPr lang="pl-PL" dirty="0"/>
              <a:t>: </a:t>
            </a:r>
            <a:r>
              <a:rPr lang="en-US" dirty="0"/>
              <a:t>reduction up to 90% </a:t>
            </a:r>
            <a:endParaRPr lang="pl-PL" dirty="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maximal magnetization </a:t>
            </a:r>
            <a:r>
              <a:rPr lang="pl-PL" dirty="0"/>
              <a:t>(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en-US" dirty="0"/>
              <a:t>7T</a:t>
            </a:r>
            <a:r>
              <a:rPr lang="pl-PL" dirty="0"/>
              <a:t>):</a:t>
            </a:r>
            <a:r>
              <a:rPr lang="en-US" dirty="0"/>
              <a:t> 65</a:t>
            </a:r>
            <a:r>
              <a:rPr lang="pl-PL" dirty="0"/>
              <a:t>% -</a:t>
            </a:r>
            <a:r>
              <a:rPr lang="en-US" dirty="0"/>
              <a:t>150% of the reference sample</a:t>
            </a:r>
            <a:endParaRPr lang="pl-PL" dirty="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degree of irreversibility </a:t>
            </a:r>
            <a:r>
              <a:rPr lang="en-US" dirty="0" err="1"/>
              <a:t>Δ</a:t>
            </a:r>
            <a:r>
              <a:rPr lang="en-US" i="1" dirty="0" err="1"/>
              <a:t>χ</a:t>
            </a:r>
            <a:r>
              <a:rPr lang="en-US" baseline="-25000" dirty="0" err="1"/>
              <a:t>irr</a:t>
            </a:r>
            <a:r>
              <a:rPr lang="pl-PL" dirty="0"/>
              <a:t>:</a:t>
            </a:r>
            <a:r>
              <a:rPr lang="en-US" dirty="0"/>
              <a:t> increase up to 40%</a:t>
            </a:r>
            <a:endParaRPr lang="pl-PL" dirty="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Temperature</a:t>
            </a:r>
            <a:r>
              <a:rPr lang="pl-PL" dirty="0"/>
              <a:t> of </a:t>
            </a:r>
            <a:r>
              <a:rPr lang="pl-PL" dirty="0" err="1"/>
              <a:t>phase</a:t>
            </a:r>
            <a:r>
              <a:rPr lang="pl-PL" dirty="0"/>
              <a:t> </a:t>
            </a:r>
            <a:r>
              <a:rPr lang="pl-PL" dirty="0" err="1"/>
              <a:t>transition</a:t>
            </a:r>
            <a:r>
              <a:rPr lang="pl-PL" dirty="0"/>
              <a:t>:</a:t>
            </a:r>
            <a:r>
              <a:rPr lang="en-US" dirty="0"/>
              <a:t> constant</a:t>
            </a:r>
          </a:p>
        </p:txBody>
      </p:sp>
      <p:pic>
        <p:nvPicPr>
          <p:cNvPr id="7170" name="Picture 2" descr="Figure 7">
            <a:extLst>
              <a:ext uri="{FF2B5EF4-FFF2-40B4-BE49-F238E27FC236}">
                <a16:creationId xmlns:a16="http://schemas.microsoft.com/office/drawing/2014/main" id="{D382E99F-4DD9-C23C-1F36-EF6E4AA4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949790"/>
            <a:ext cx="5734050" cy="37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EB802F4-02DA-3854-EA2C-B9CCEA72406D}"/>
              </a:ext>
            </a:extLst>
          </p:cNvPr>
          <p:cNvSpPr txBox="1"/>
          <p:nvPr/>
        </p:nvSpPr>
        <p:spPr>
          <a:xfrm>
            <a:off x="508012" y="3340608"/>
            <a:ext cx="192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Powder</a:t>
            </a:r>
            <a:r>
              <a:rPr lang="pl-PL" sz="2000" dirty="0"/>
              <a:t> </a:t>
            </a:r>
            <a:r>
              <a:rPr lang="pl-PL" sz="2000" dirty="0" err="1"/>
              <a:t>layer</a:t>
            </a:r>
            <a:r>
              <a:rPr lang="pl-PL" sz="2000" dirty="0"/>
              <a:t> </a:t>
            </a:r>
            <a:r>
              <a:rPr lang="pl-PL" sz="2000" dirty="0" err="1"/>
              <a:t>thickness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≈ 30 </a:t>
            </a:r>
            <a:r>
              <a:rPr lang="el-GR" sz="2000" dirty="0"/>
              <a:t>μ</a:t>
            </a:r>
            <a:r>
              <a:rPr lang="pl-PL" sz="2000" dirty="0"/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564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2135</TotalTime>
  <Words>682</Words>
  <Application>Microsoft Office PowerPoint</Application>
  <PresentationFormat>Pokaz na ekranie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Courier New</vt:lpstr>
      <vt:lpstr>Google Sans</vt:lpstr>
      <vt:lpstr>Helvetica</vt:lpstr>
      <vt:lpstr>Noto Sans</vt:lpstr>
      <vt:lpstr>Times New Roman</vt:lpstr>
      <vt:lpstr>Verdana</vt:lpstr>
      <vt:lpstr>Motyw pakietu Office</vt:lpstr>
      <vt:lpstr>Influence of  irradiation on the magnetic properties of coordination polymers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Which Section (1, 2 or 3) Required beam: particle, energy nad properties </vt:lpstr>
      <vt:lpstr>Other requirements (detection system, infrastructure)</vt:lpstr>
      <vt:lpstr>Prezentacja programu PowerPoint</vt:lpstr>
      <vt:lpstr>Prezentacja programu PowerPoint</vt:lpstr>
      <vt:lpstr>Prezentacja programu PowerPoint</vt:lpstr>
      <vt:lpstr>SWOT analysis for the project </vt:lpstr>
      <vt:lpstr>Conclusions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user</cp:lastModifiedBy>
  <cp:revision>49</cp:revision>
  <dcterms:created xsi:type="dcterms:W3CDTF">2020-09-23T10:32:17Z</dcterms:created>
  <dcterms:modified xsi:type="dcterms:W3CDTF">2026-05-22T11:21:37Z</dcterms:modified>
</cp:coreProperties>
</file>