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81" r:id="rId3"/>
    <p:sldId id="279" r:id="rId4"/>
    <p:sldId id="284" r:id="rId5"/>
    <p:sldId id="287" r:id="rId6"/>
    <p:sldId id="291" r:id="rId7"/>
    <p:sldId id="286" r:id="rId8"/>
    <p:sldId id="289" r:id="rId9"/>
    <p:sldId id="285" r:id="rId10"/>
    <p:sldId id="290" r:id="rId11"/>
    <p:sldId id="293" r:id="rId12"/>
    <p:sldId id="295" r:id="rId13"/>
    <p:sldId id="296" r:id="rId14"/>
    <p:sldId id="282" r:id="rId15"/>
    <p:sldId id="297" r:id="rId16"/>
    <p:sldId id="299" r:id="rId17"/>
    <p:sldId id="300" r:id="rId18"/>
    <p:sldId id="301" r:id="rId19"/>
    <p:sldId id="302" r:id="rId20"/>
    <p:sldId id="276" r:id="rId21"/>
    <p:sldId id="257" r:id="rId22"/>
    <p:sldId id="272" r:id="rId23"/>
    <p:sldId id="305" r:id="rId24"/>
    <p:sldId id="304" r:id="rId25"/>
    <p:sldId id="30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Swakoń" initials="JS" lastIdx="2" clrIdx="0">
    <p:extLst>
      <p:ext uri="{19B8F6BF-5375-455C-9EA6-DF929625EA0E}">
        <p15:presenceInfo xmlns:p15="http://schemas.microsoft.com/office/powerpoint/2012/main" userId="S-1-5-21-583384260-69963180-3770777424-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94" autoAdjust="0"/>
    <p:restoredTop sz="86412" autoAdjust="0"/>
  </p:normalViewPr>
  <p:slideViewPr>
    <p:cSldViewPr snapToGrid="0">
      <p:cViewPr varScale="1">
        <p:scale>
          <a:sx n="124" d="100"/>
          <a:sy n="124" d="100"/>
        </p:scale>
        <p:origin x="200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5-20T13:24:43.679" idx="1">
    <p:pos x="10" y="10"/>
    <p:text/>
    <p:extLst>
      <p:ext uri="{C676402C-5697-4E1C-873F-D02D1690AC5C}">
        <p15:threadingInfo xmlns:p15="http://schemas.microsoft.com/office/powerpoint/2012/main" timeZoneBias="-120"/>
      </p:ext>
    </p:extLst>
  </p:cm>
  <p:cm authorId="1" dt="2026-05-20T13:24:49.174" idx="2">
    <p:pos x="2403" y="1684"/>
    <p:text>High-energy neutrons are used in military service for non-destructive testing (NDT), detection of shielded special nuclear materials (SNM), and biological research. In active combat, they are the primary destructive agent of enhanced radiation weapons (ERWs or "neutron bombs") designed to incapacitate personnel through deep-penetrating radiation while minimizing explosive damage to infrastructure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5-20T13:24:43.679" idx="1">
    <p:pos x="10" y="10"/>
    <p:text/>
    <p:extLst>
      <p:ext uri="{C676402C-5697-4E1C-873F-D02D1690AC5C}">
        <p15:threadingInfo xmlns:p15="http://schemas.microsoft.com/office/powerpoint/2012/main" timeZoneBias="-120"/>
      </p:ext>
    </p:extLst>
  </p:cm>
  <p:cm authorId="1" dt="2026-05-20T13:24:49.174" idx="2">
    <p:pos x="2403" y="1684"/>
    <p:text>High-energy neutrons are used in military service for non-destructive testing (NDT), detection of shielded special nuclear materials (SNM), and biological research. In active combat, they are the primary destructive agent of enhanced radiation weapons (ERWs or "neutron bombs") designed to incapacitate personnel through deep-penetrating radiation while minimizing explosive damage to infrastructure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07EAC-B285-4840-A3BB-D781450BF435}" type="datetimeFigureOut">
              <a:rPr lang="pl-PL" smtClean="0"/>
              <a:t>25.05.2026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53C7-62F8-4AAE-99A0-BD01B1F79DC4}" type="slidenum">
              <a:rPr lang="pl-PL" smtClean="0"/>
              <a:t>‹#›</a:t>
            </a:fld>
            <a:endParaRPr lang="pl-PL"/>
          </a:p>
        </p:txBody>
      </p:sp>
    </p:spTree>
    <p:extLst>
      <p:ext uri="{BB962C8B-B14F-4D97-AF65-F5344CB8AC3E}">
        <p14:creationId xmlns:p14="http://schemas.microsoft.com/office/powerpoint/2010/main" val="328934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1</a:t>
            </a:fld>
            <a:endParaRPr lang="pl-PL"/>
          </a:p>
        </p:txBody>
      </p:sp>
    </p:spTree>
    <p:extLst>
      <p:ext uri="{BB962C8B-B14F-4D97-AF65-F5344CB8AC3E}">
        <p14:creationId xmlns:p14="http://schemas.microsoft.com/office/powerpoint/2010/main" val="270804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lvl1pPr>
          </a:lstStyle>
          <a:p>
            <a:r>
              <a:rPr lang="pl-PL"/>
              <a:t>26-27/05/2026</a:t>
            </a:r>
            <a:endParaRPr lang="pl-PL" dirty="0"/>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15968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28525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35264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ymbol zastępczy daty 6">
            <a:extLst>
              <a:ext uri="{FF2B5EF4-FFF2-40B4-BE49-F238E27FC236}">
                <a16:creationId xmlns:a16="http://schemas.microsoft.com/office/drawing/2014/main" id="{3F4A28A0-6980-4C32-86AB-427D1B7C3D69}"/>
              </a:ext>
            </a:extLst>
          </p:cNvPr>
          <p:cNvSpPr>
            <a:spLocks noGrp="1"/>
          </p:cNvSpPr>
          <p:nvPr>
            <p:ph type="dt" sz="half" idx="10"/>
          </p:nvPr>
        </p:nvSpPr>
        <p:spPr/>
        <p:txBody>
          <a:bodyPr/>
          <a:lstStyle/>
          <a:p>
            <a:r>
              <a:rPr lang="pl-PL"/>
              <a:t>26-27/05/2026</a:t>
            </a:r>
            <a:endParaRPr lang="pl-PL" dirty="0"/>
          </a:p>
        </p:txBody>
      </p:sp>
      <p:sp>
        <p:nvSpPr>
          <p:cNvPr id="8" name="Symbol zastępczy stopki 7">
            <a:extLst>
              <a:ext uri="{FF2B5EF4-FFF2-40B4-BE49-F238E27FC236}">
                <a16:creationId xmlns:a16="http://schemas.microsoft.com/office/drawing/2014/main" id="{E1A704D1-A6AF-4AE7-9306-B7D2F385D340}"/>
              </a:ext>
            </a:extLst>
          </p:cNvPr>
          <p:cNvSpPr>
            <a:spLocks noGrp="1"/>
          </p:cNvSpPr>
          <p:nvPr>
            <p:ph type="ftr" sz="quarter" idx="11"/>
          </p:nvPr>
        </p:nvSpPr>
        <p:spPr/>
        <p:txBody>
          <a:bodyPr/>
          <a:lstStyle/>
          <a:p>
            <a:pPr algn="l"/>
            <a:r>
              <a:rPr lang="pl-PL"/>
              <a:t>Title, Name</a:t>
            </a:r>
            <a:endParaRPr lang="pl-PL" dirty="0"/>
          </a:p>
        </p:txBody>
      </p:sp>
      <p:sp>
        <p:nvSpPr>
          <p:cNvPr id="9" name="Symbol zastępczy numeru slajdu 8">
            <a:extLst>
              <a:ext uri="{FF2B5EF4-FFF2-40B4-BE49-F238E27FC236}">
                <a16:creationId xmlns:a16="http://schemas.microsoft.com/office/drawing/2014/main" id="{3C6CF15D-74D4-4A35-ACAD-3C96027565B1}"/>
              </a:ext>
            </a:extLst>
          </p:cNvPr>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64465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79019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00193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r>
              <a:rPr lang="pl-PL"/>
              <a:t>26-27/05/2026</a:t>
            </a:r>
          </a:p>
        </p:txBody>
      </p:sp>
      <p:sp>
        <p:nvSpPr>
          <p:cNvPr id="8" name="Footer Placeholder 7"/>
          <p:cNvSpPr>
            <a:spLocks noGrp="1"/>
          </p:cNvSpPr>
          <p:nvPr>
            <p:ph type="ftr" sz="quarter" idx="11"/>
          </p:nvPr>
        </p:nvSpPr>
        <p:spPr/>
        <p:txBody>
          <a:bodyPr/>
          <a:lstStyle/>
          <a:p>
            <a:r>
              <a:rPr lang="pl-PL"/>
              <a:t>Title, Name</a:t>
            </a:r>
          </a:p>
        </p:txBody>
      </p:sp>
      <p:sp>
        <p:nvSpPr>
          <p:cNvPr id="9" name="Slide Number Placeholder 8"/>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76687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r>
              <a:rPr lang="pl-PL"/>
              <a:t>26-27/05/2026</a:t>
            </a:r>
          </a:p>
        </p:txBody>
      </p:sp>
      <p:sp>
        <p:nvSpPr>
          <p:cNvPr id="4" name="Footer Placeholder 3"/>
          <p:cNvSpPr>
            <a:spLocks noGrp="1"/>
          </p:cNvSpPr>
          <p:nvPr>
            <p:ph type="ftr" sz="quarter" idx="11"/>
          </p:nvPr>
        </p:nvSpPr>
        <p:spPr/>
        <p:txBody>
          <a:bodyPr/>
          <a:lstStyle/>
          <a:p>
            <a:r>
              <a:rPr lang="pl-PL"/>
              <a:t>Title, Name</a:t>
            </a:r>
          </a:p>
        </p:txBody>
      </p:sp>
      <p:sp>
        <p:nvSpPr>
          <p:cNvPr id="5" name="Slide Number Placeholder 4"/>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24594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l-PL"/>
              <a:t>26-27/05/2026</a:t>
            </a:r>
          </a:p>
        </p:txBody>
      </p:sp>
      <p:sp>
        <p:nvSpPr>
          <p:cNvPr id="3" name="Footer Placeholder 2"/>
          <p:cNvSpPr>
            <a:spLocks noGrp="1"/>
          </p:cNvSpPr>
          <p:nvPr>
            <p:ph type="ftr" sz="quarter" idx="11"/>
          </p:nvPr>
        </p:nvSpPr>
        <p:spPr/>
        <p:txBody>
          <a:bodyPr/>
          <a:lstStyle/>
          <a:p>
            <a:r>
              <a:rPr lang="pl-PL"/>
              <a:t>Title, Name</a:t>
            </a:r>
          </a:p>
        </p:txBody>
      </p:sp>
      <p:sp>
        <p:nvSpPr>
          <p:cNvPr id="4" name="Slide Number Placeholder 3"/>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6282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11774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2729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l-PL"/>
              <a:t>26-27/05/2026</a:t>
            </a:r>
            <a:endParaRPr lang="pl-P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pl-PL"/>
              <a:t>Title, Name</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1E52-F7CC-425B-9779-ED68F05C13BC}" type="slidenum">
              <a:rPr lang="pl-PL" smtClean="0"/>
              <a:t>‹#›</a:t>
            </a:fld>
            <a:endParaRPr lang="pl-PL"/>
          </a:p>
        </p:txBody>
      </p:sp>
    </p:spTree>
    <p:extLst>
      <p:ext uri="{BB962C8B-B14F-4D97-AF65-F5344CB8AC3E}">
        <p14:creationId xmlns:p14="http://schemas.microsoft.com/office/powerpoint/2010/main" val="397284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3BD4A0C-054A-437A-AEC3-1259F9E5A49A}"/>
              </a:ext>
            </a:extLst>
          </p:cNvPr>
          <p:cNvSpPr>
            <a:spLocks noGrp="1"/>
          </p:cNvSpPr>
          <p:nvPr>
            <p:ph type="ctrTitle"/>
          </p:nvPr>
        </p:nvSpPr>
        <p:spPr>
          <a:xfrm>
            <a:off x="-23052" y="2304569"/>
            <a:ext cx="9190104" cy="1973174"/>
          </a:xfrm>
        </p:spPr>
        <p:txBody>
          <a:bodyPr anchor="t">
            <a:noAutofit/>
          </a:bodyPr>
          <a:lstStyle/>
          <a:p>
            <a:r>
              <a:rPr lang="en-GB" sz="3600" b="1" dirty="0">
                <a:solidFill>
                  <a:srgbClr val="FFFF00"/>
                </a:solidFill>
                <a:latin typeface="+mn-lt"/>
              </a:rPr>
              <a:t>Space Lab, Ion</a:t>
            </a:r>
            <a:r>
              <a:rPr lang="pl-PL" sz="3600" b="1" dirty="0">
                <a:solidFill>
                  <a:srgbClr val="FFFF00"/>
                </a:solidFill>
                <a:latin typeface="+mn-lt"/>
              </a:rPr>
              <a:t> Radio</a:t>
            </a:r>
            <a:r>
              <a:rPr lang="en-GB" sz="3600" b="1" dirty="0">
                <a:solidFill>
                  <a:srgbClr val="FFFF00"/>
                </a:solidFill>
                <a:latin typeface="+mn-lt"/>
              </a:rPr>
              <a:t>therapy </a:t>
            </a:r>
            <a:br>
              <a:rPr lang="pl-PL" sz="3600" b="1" dirty="0">
                <a:solidFill>
                  <a:srgbClr val="FFFF00"/>
                </a:solidFill>
                <a:latin typeface="+mn-lt"/>
              </a:rPr>
            </a:br>
            <a:r>
              <a:rPr lang="en-GB" sz="3600" b="1" dirty="0">
                <a:solidFill>
                  <a:srgbClr val="FFFF00"/>
                </a:solidFill>
                <a:latin typeface="+mn-lt"/>
              </a:rPr>
              <a:t>and Neutrons for Dual Use </a:t>
            </a:r>
            <a:br>
              <a:rPr lang="pl-PL" sz="3600" b="1" dirty="0">
                <a:solidFill>
                  <a:srgbClr val="FFFF00"/>
                </a:solidFill>
                <a:latin typeface="+mn-lt"/>
              </a:rPr>
            </a:br>
            <a:r>
              <a:rPr lang="en-GB" sz="2800" b="1" dirty="0">
                <a:solidFill>
                  <a:srgbClr val="FFFF00"/>
                </a:solidFill>
                <a:latin typeface="+mn-lt"/>
              </a:rPr>
              <a:t>at the </a:t>
            </a:r>
            <a:r>
              <a:rPr lang="en-GB" sz="2800" b="1" dirty="0" err="1">
                <a:solidFill>
                  <a:srgbClr val="FFFF00"/>
                </a:solidFill>
                <a:latin typeface="+mn-lt"/>
              </a:rPr>
              <a:t>Bronowice</a:t>
            </a:r>
            <a:r>
              <a:rPr lang="en-GB" sz="2800" b="1" dirty="0">
                <a:solidFill>
                  <a:srgbClr val="FFFF00"/>
                </a:solidFill>
                <a:latin typeface="+mn-lt"/>
              </a:rPr>
              <a:t> Accelerator Centre  </a:t>
            </a:r>
            <a:endParaRPr lang="en-GB" sz="1800" b="1" dirty="0">
              <a:solidFill>
                <a:srgbClr val="FFFF00"/>
              </a:solidFill>
              <a:latin typeface="+mn-lt"/>
            </a:endParaRPr>
          </a:p>
        </p:txBody>
      </p:sp>
      <p:pic>
        <p:nvPicPr>
          <p:cNvPr id="1026" name="Picture 2">
            <a:extLst>
              <a:ext uri="{FF2B5EF4-FFF2-40B4-BE49-F238E27FC236}">
                <a16:creationId xmlns:a16="http://schemas.microsoft.com/office/drawing/2014/main" id="{D287163B-645F-00C3-17F7-064C0F3EB3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24"/>
          <a:stretch/>
        </p:blipFill>
        <p:spPr bwMode="auto">
          <a:xfrm>
            <a:off x="0" y="5428034"/>
            <a:ext cx="2782110" cy="1429966"/>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2027C86-BBDD-CB92-D612-8C19A5840086}"/>
              </a:ext>
            </a:extLst>
          </p:cNvPr>
          <p:cNvSpPr txBox="1"/>
          <p:nvPr/>
        </p:nvSpPr>
        <p:spPr>
          <a:xfrm>
            <a:off x="2782110" y="6188068"/>
            <a:ext cx="4572000" cy="584775"/>
          </a:xfrm>
          <a:prstGeom prst="rect">
            <a:avLst/>
          </a:prstGeom>
          <a:noFill/>
        </p:spPr>
        <p:txBody>
          <a:bodyPr wrap="square">
            <a:spAutoFit/>
          </a:bodyPr>
          <a:lstStyle/>
          <a:p>
            <a:r>
              <a:rPr lang="en-GB" sz="1600" dirty="0">
                <a:solidFill>
                  <a:schemeClr val="bg1"/>
                </a:solidFill>
              </a:rPr>
              <a:t>2nd Workshop on Research &amp; Innovation in Poland</a:t>
            </a:r>
          </a:p>
          <a:p>
            <a:r>
              <a:rPr lang="en-GB" sz="1600" dirty="0">
                <a:solidFill>
                  <a:schemeClr val="bg1"/>
                </a:solidFill>
              </a:rPr>
              <a:t>IFJ PAN, Krakow, 26-27 May, 2026</a:t>
            </a:r>
          </a:p>
        </p:txBody>
      </p:sp>
      <p:sp>
        <p:nvSpPr>
          <p:cNvPr id="8" name="Tytuł 4">
            <a:extLst>
              <a:ext uri="{FF2B5EF4-FFF2-40B4-BE49-F238E27FC236}">
                <a16:creationId xmlns:a16="http://schemas.microsoft.com/office/drawing/2014/main" id="{CA16EE2D-BA2E-9D47-BCF0-5031AF030ACA}"/>
              </a:ext>
            </a:extLst>
          </p:cNvPr>
          <p:cNvSpPr txBox="1">
            <a:spLocks/>
          </p:cNvSpPr>
          <p:nvPr/>
        </p:nvSpPr>
        <p:spPr>
          <a:xfrm>
            <a:off x="2998694" y="4501370"/>
            <a:ext cx="5699632" cy="8711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200" dirty="0">
                <a:solidFill>
                  <a:schemeClr val="bg1"/>
                </a:solidFill>
                <a:latin typeface="+mn-lt"/>
              </a:rPr>
              <a:t>Jan </a:t>
            </a:r>
            <a:r>
              <a:rPr lang="pl-PL" sz="3200" dirty="0" err="1">
                <a:solidFill>
                  <a:schemeClr val="bg1"/>
                </a:solidFill>
                <a:latin typeface="+mn-lt"/>
              </a:rPr>
              <a:t>Swakoń</a:t>
            </a:r>
            <a:endParaRPr lang="pl-PL" sz="3200" dirty="0">
              <a:solidFill>
                <a:schemeClr val="bg1"/>
              </a:solidFill>
              <a:latin typeface="+mn-lt"/>
            </a:endParaRPr>
          </a:p>
        </p:txBody>
      </p:sp>
    </p:spTree>
    <p:extLst>
      <p:ext uri="{BB962C8B-B14F-4D97-AF65-F5344CB8AC3E}">
        <p14:creationId xmlns:p14="http://schemas.microsoft.com/office/powerpoint/2010/main" val="306315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a:xfrm>
            <a:off x="522233" y="1971435"/>
            <a:ext cx="7886700" cy="4351338"/>
          </a:xfrm>
        </p:spPr>
        <p:txBody>
          <a:bodyPr>
            <a:normAutofit/>
          </a:bodyPr>
          <a:lstStyle/>
          <a:p>
            <a:pPr marL="342900" indent="-342900">
              <a:buFont typeface="+mj-lt"/>
              <a:buAutoNum type="arabicParenR"/>
            </a:pPr>
            <a:r>
              <a:rPr lang="pl-PL" sz="1800" b="1" dirty="0"/>
              <a:t>Space Lab - </a:t>
            </a:r>
            <a:r>
              <a:rPr lang="en-US" sz="1800" b="1" dirty="0"/>
              <a:t>Ion Beams for Testing Radiation Hardness in Space Research</a:t>
            </a:r>
            <a:r>
              <a:rPr lang="pl-PL" sz="1800" b="1" dirty="0"/>
              <a:t>;</a:t>
            </a:r>
          </a:p>
          <a:p>
            <a:pPr marL="342900" lvl="0" indent="-342900">
              <a:buFont typeface="+mj-lt"/>
              <a:buAutoNum type="arabicParenR"/>
            </a:pPr>
            <a:r>
              <a:rPr lang="en-US" sz="1800" b="1" dirty="0">
                <a:solidFill>
                  <a:prstClr val="black"/>
                </a:solidFill>
              </a:rPr>
              <a:t>New Methods for </a:t>
            </a:r>
            <a:r>
              <a:rPr lang="pl-PL" sz="1800" b="1" dirty="0" err="1">
                <a:solidFill>
                  <a:prstClr val="black"/>
                </a:solidFill>
              </a:rPr>
              <a:t>Ion</a:t>
            </a:r>
            <a:r>
              <a:rPr lang="en-US" sz="1800" b="1" dirty="0">
                <a:solidFill>
                  <a:prstClr val="black"/>
                </a:solidFill>
              </a:rPr>
              <a:t> Radiotherapy</a:t>
            </a:r>
            <a:r>
              <a:rPr lang="pl-PL" sz="1800" b="1" dirty="0">
                <a:solidFill>
                  <a:prstClr val="black"/>
                </a:solidFill>
              </a:rPr>
              <a:t> - </a:t>
            </a:r>
            <a:r>
              <a:rPr lang="en-US" sz="2400" b="1" dirty="0">
                <a:solidFill>
                  <a:srgbClr val="FF0000"/>
                </a:solidFill>
              </a:rPr>
              <a:t>CCB+</a:t>
            </a:r>
            <a:r>
              <a:rPr lang="pl-PL" sz="1800" b="1" dirty="0">
                <a:solidFill>
                  <a:prstClr val="black"/>
                </a:solidFill>
              </a:rPr>
              <a:t>;</a:t>
            </a:r>
            <a:endParaRPr lang="pl-PL" sz="1800" b="1" dirty="0"/>
          </a:p>
          <a:p>
            <a:pPr marL="342900" indent="-342900">
              <a:buFont typeface="+mj-lt"/>
              <a:buAutoNum type="arabicParenR"/>
            </a:pPr>
            <a:r>
              <a:rPr lang="en-US" sz="1800" b="1" dirty="0"/>
              <a:t>Neutrons for dual use</a:t>
            </a:r>
            <a:r>
              <a:rPr lang="pl-PL" sz="1800" b="1" dirty="0"/>
              <a:t>;</a:t>
            </a:r>
          </a:p>
          <a:p>
            <a:r>
              <a:rPr lang="pl-PL" sz="1800" b="1" dirty="0" err="1"/>
              <a:t>defense</a:t>
            </a:r>
            <a:endParaRPr lang="pl-PL" sz="1800" b="1" dirty="0"/>
          </a:p>
          <a:p>
            <a:r>
              <a:rPr lang="pl-PL" sz="1800" b="1" dirty="0"/>
              <a:t>BNCT</a:t>
            </a:r>
          </a:p>
          <a:p>
            <a:r>
              <a:rPr lang="pl-PL" sz="1800" b="1" dirty="0" err="1"/>
              <a:t>nuclear</a:t>
            </a:r>
            <a:r>
              <a:rPr lang="pl-PL" sz="1800" b="1" dirty="0"/>
              <a:t> </a:t>
            </a:r>
            <a:r>
              <a:rPr lang="pl-PL" sz="1800" b="1" dirty="0" err="1"/>
              <a:t>physics</a:t>
            </a:r>
            <a:endParaRPr lang="pl-PL" sz="1800" b="1" dirty="0"/>
          </a:p>
          <a:p>
            <a:endParaRPr lang="pl-PL" sz="1800" b="1" dirty="0"/>
          </a:p>
        </p:txBody>
      </p:sp>
      <p:sp>
        <p:nvSpPr>
          <p:cNvPr id="10" name="Tytuł 1">
            <a:extLst>
              <a:ext uri="{FF2B5EF4-FFF2-40B4-BE49-F238E27FC236}">
                <a16:creationId xmlns:a16="http://schemas.microsoft.com/office/drawing/2014/main" id="{E7AF49C7-E4AF-42AD-8B83-C567EF10CA38}"/>
              </a:ext>
            </a:extLst>
          </p:cNvPr>
          <p:cNvSpPr>
            <a:spLocks noGrp="1"/>
          </p:cNvSpPr>
          <p:nvPr>
            <p:ph type="title"/>
          </p:nvPr>
        </p:nvSpPr>
        <p:spPr>
          <a:xfrm>
            <a:off x="407933" y="875670"/>
            <a:ext cx="7886700" cy="775776"/>
          </a:xfrm>
        </p:spPr>
        <p:txBody>
          <a:bodyPr>
            <a:noAutofit/>
          </a:bodyPr>
          <a:lstStyle/>
          <a:p>
            <a:r>
              <a:rPr lang="pl-PL" sz="2600" b="1" dirty="0">
                <a:solidFill>
                  <a:srgbClr val="C00000"/>
                </a:solidFill>
                <a:latin typeface="+mn-lt"/>
              </a:rPr>
              <a:t>Components:</a:t>
            </a:r>
            <a:endParaRPr lang="pl-PL" sz="2600" dirty="0">
              <a:solidFill>
                <a:srgbClr val="C00000"/>
              </a:solidFill>
              <a:latin typeface="+mn-lt"/>
            </a:endParaRPr>
          </a:p>
        </p:txBody>
      </p:sp>
      <p:sp>
        <p:nvSpPr>
          <p:cNvPr id="11" name="Prostokąt 10">
            <a:extLst>
              <a:ext uri="{FF2B5EF4-FFF2-40B4-BE49-F238E27FC236}">
                <a16:creationId xmlns:a16="http://schemas.microsoft.com/office/drawing/2014/main" id="{427CD360-B148-417C-81C2-A263F9B0A6E6}"/>
              </a:ext>
            </a:extLst>
          </p:cNvPr>
          <p:cNvSpPr/>
          <p:nvPr/>
        </p:nvSpPr>
        <p:spPr>
          <a:xfrm>
            <a:off x="230132" y="3209243"/>
            <a:ext cx="2561896" cy="111298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Tytuł 1">
            <a:extLst>
              <a:ext uri="{FF2B5EF4-FFF2-40B4-BE49-F238E27FC236}">
                <a16:creationId xmlns:a16="http://schemas.microsoft.com/office/drawing/2014/main" id="{A3ABB87E-062D-466B-922B-5ADCD2C4ACAD}"/>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Tree>
    <p:extLst>
      <p:ext uri="{BB962C8B-B14F-4D97-AF65-F5344CB8AC3E}">
        <p14:creationId xmlns:p14="http://schemas.microsoft.com/office/powerpoint/2010/main" val="39068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Obraz 10">
            <a:extLst>
              <a:ext uri="{FF2B5EF4-FFF2-40B4-BE49-F238E27FC236}">
                <a16:creationId xmlns:a16="http://schemas.microsoft.com/office/drawing/2014/main" id="{0E268C4C-CDCD-4565-B47C-4A2EBE4CF5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3" b="12763"/>
          <a:stretch/>
        </p:blipFill>
        <p:spPr>
          <a:xfrm>
            <a:off x="2681294" y="1597295"/>
            <a:ext cx="6657870" cy="4545749"/>
          </a:xfrm>
          <a:prstGeom prst="rect">
            <a:avLst/>
          </a:prstGeom>
        </p:spPr>
      </p:pic>
      <p:sp>
        <p:nvSpPr>
          <p:cNvPr id="12" name="Prostokąt 11">
            <a:extLst>
              <a:ext uri="{FF2B5EF4-FFF2-40B4-BE49-F238E27FC236}">
                <a16:creationId xmlns:a16="http://schemas.microsoft.com/office/drawing/2014/main" id="{1F3B98FD-53BB-4BEF-B104-1F26E8DF10C8}"/>
              </a:ext>
            </a:extLst>
          </p:cNvPr>
          <p:cNvSpPr/>
          <p:nvPr/>
        </p:nvSpPr>
        <p:spPr>
          <a:xfrm>
            <a:off x="1757261"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B0B3E748-1661-45B8-9416-0918EFF15D80}"/>
              </a:ext>
            </a:extLst>
          </p:cNvPr>
          <p:cNvSpPr/>
          <p:nvPr/>
        </p:nvSpPr>
        <p:spPr>
          <a:xfrm>
            <a:off x="1463387" y="5790593"/>
            <a:ext cx="4169155" cy="276999"/>
          </a:xfrm>
          <a:prstGeom prst="rect">
            <a:avLst/>
          </a:prstGeom>
        </p:spPr>
        <p:txBody>
          <a:bodyPr wrap="square">
            <a:spAutoFit/>
          </a:bodyPr>
          <a:lstStyle/>
          <a:p>
            <a:r>
              <a:rPr lang="pl-PL" sz="1200" i="1" dirty="0">
                <a:solidFill>
                  <a:srgbClr val="0070C0"/>
                </a:solidFill>
              </a:rPr>
              <a:t> doi:10.1088/1742-6596/2420/1/012103</a:t>
            </a:r>
          </a:p>
        </p:txBody>
      </p:sp>
      <p:sp>
        <p:nvSpPr>
          <p:cNvPr id="16" name="Prostokąt 15">
            <a:extLst>
              <a:ext uri="{FF2B5EF4-FFF2-40B4-BE49-F238E27FC236}">
                <a16:creationId xmlns:a16="http://schemas.microsoft.com/office/drawing/2014/main" id="{0CFA2BD0-0809-4D3C-B707-9DE079523936}"/>
              </a:ext>
            </a:extLst>
          </p:cNvPr>
          <p:cNvSpPr/>
          <p:nvPr/>
        </p:nvSpPr>
        <p:spPr>
          <a:xfrm>
            <a:off x="1908564" y="1179725"/>
            <a:ext cx="1130438" cy="369332"/>
          </a:xfrm>
          <a:prstGeom prst="rect">
            <a:avLst/>
          </a:prstGeom>
        </p:spPr>
        <p:txBody>
          <a:bodyPr wrap="none">
            <a:spAutoFit/>
          </a:bodyPr>
          <a:lstStyle/>
          <a:p>
            <a:r>
              <a:rPr lang="pl-PL" b="1" dirty="0">
                <a:solidFill>
                  <a:schemeClr val="accent1">
                    <a:lumMod val="75000"/>
                  </a:schemeClr>
                </a:solidFill>
              </a:rPr>
              <a:t>Space Lab</a:t>
            </a:r>
          </a:p>
        </p:txBody>
      </p:sp>
      <p:sp>
        <p:nvSpPr>
          <p:cNvPr id="17" name="Prostokąt 16">
            <a:extLst>
              <a:ext uri="{FF2B5EF4-FFF2-40B4-BE49-F238E27FC236}">
                <a16:creationId xmlns:a16="http://schemas.microsoft.com/office/drawing/2014/main" id="{DBBFF4A7-88B4-4E5A-A6E7-7784FE4D84D7}"/>
              </a:ext>
            </a:extLst>
          </p:cNvPr>
          <p:cNvSpPr/>
          <p:nvPr/>
        </p:nvSpPr>
        <p:spPr>
          <a:xfrm>
            <a:off x="4948411" y="1131487"/>
            <a:ext cx="2681715" cy="369332"/>
          </a:xfrm>
          <a:prstGeom prst="rect">
            <a:avLst/>
          </a:prstGeom>
        </p:spPr>
        <p:txBody>
          <a:bodyPr wrap="square">
            <a:spAutoFit/>
          </a:bodyPr>
          <a:lstStyle/>
          <a:p>
            <a:r>
              <a:rPr lang="pl-PL" b="1" dirty="0">
                <a:solidFill>
                  <a:schemeClr val="accent1">
                    <a:lumMod val="75000"/>
                  </a:schemeClr>
                </a:solidFill>
              </a:rPr>
              <a:t>Neutron Hall</a:t>
            </a:r>
          </a:p>
        </p:txBody>
      </p:sp>
      <p:sp>
        <p:nvSpPr>
          <p:cNvPr id="18" name="Prostokąt 17">
            <a:extLst>
              <a:ext uri="{FF2B5EF4-FFF2-40B4-BE49-F238E27FC236}">
                <a16:creationId xmlns:a16="http://schemas.microsoft.com/office/drawing/2014/main" id="{A237971E-4E4F-46ED-9833-ED52B20DDA7E}"/>
              </a:ext>
            </a:extLst>
          </p:cNvPr>
          <p:cNvSpPr/>
          <p:nvPr/>
        </p:nvSpPr>
        <p:spPr>
          <a:xfrm>
            <a:off x="4506372"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ytuł 1">
            <a:extLst>
              <a:ext uri="{FF2B5EF4-FFF2-40B4-BE49-F238E27FC236}">
                <a16:creationId xmlns:a16="http://schemas.microsoft.com/office/drawing/2014/main" id="{1B5AF681-BB45-4347-B77A-AF7443B13247}"/>
              </a:ext>
            </a:extLst>
          </p:cNvPr>
          <p:cNvSpPr>
            <a:spLocks noGrp="1"/>
          </p:cNvSpPr>
          <p:nvPr>
            <p:ph type="title"/>
          </p:nvPr>
        </p:nvSpPr>
        <p:spPr>
          <a:xfrm>
            <a:off x="3870469" y="66316"/>
            <a:ext cx="7886700" cy="775776"/>
          </a:xfrm>
        </p:spPr>
        <p:txBody>
          <a:bodyPr>
            <a:noAutofit/>
          </a:body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
        <p:nvSpPr>
          <p:cNvPr id="22" name="Dowolny kształt: kształt 21">
            <a:extLst>
              <a:ext uri="{FF2B5EF4-FFF2-40B4-BE49-F238E27FC236}">
                <a16:creationId xmlns:a16="http://schemas.microsoft.com/office/drawing/2014/main" id="{3BEED3AB-E782-42D7-8E9B-ED73EDAF8E4D}"/>
              </a:ext>
            </a:extLst>
          </p:cNvPr>
          <p:cNvSpPr/>
          <p:nvPr/>
        </p:nvSpPr>
        <p:spPr>
          <a:xfrm>
            <a:off x="5978768" y="3918784"/>
            <a:ext cx="981545"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Łuk 22">
            <a:extLst>
              <a:ext uri="{FF2B5EF4-FFF2-40B4-BE49-F238E27FC236}">
                <a16:creationId xmlns:a16="http://schemas.microsoft.com/office/drawing/2014/main" id="{49BC1146-EE3A-4E4F-A8EF-B5632147FF4E}"/>
              </a:ext>
            </a:extLst>
          </p:cNvPr>
          <p:cNvSpPr/>
          <p:nvPr/>
        </p:nvSpPr>
        <p:spPr>
          <a:xfrm rot="1040736">
            <a:off x="5630367" y="3992678"/>
            <a:ext cx="1114892" cy="271250"/>
          </a:xfrm>
          <a:prstGeom prst="arc">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4" name="Łuk 23">
            <a:extLst>
              <a:ext uri="{FF2B5EF4-FFF2-40B4-BE49-F238E27FC236}">
                <a16:creationId xmlns:a16="http://schemas.microsoft.com/office/drawing/2014/main" id="{2630FE73-5D4B-4DF0-A60A-D8F77D4FD61D}"/>
              </a:ext>
            </a:extLst>
          </p:cNvPr>
          <p:cNvSpPr/>
          <p:nvPr/>
        </p:nvSpPr>
        <p:spPr>
          <a:xfrm rot="2106923">
            <a:off x="6033094" y="4425339"/>
            <a:ext cx="944856" cy="1057104"/>
          </a:xfrm>
          <a:prstGeom prst="arc">
            <a:avLst>
              <a:gd name="adj1" fmla="val 17184315"/>
              <a:gd name="adj2" fmla="val 0"/>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5" name="Dowolny kształt: kształt 24">
            <a:extLst>
              <a:ext uri="{FF2B5EF4-FFF2-40B4-BE49-F238E27FC236}">
                <a16:creationId xmlns:a16="http://schemas.microsoft.com/office/drawing/2014/main" id="{8432689C-E835-4FC8-A0DE-CBD547A9FCAC}"/>
              </a:ext>
            </a:extLst>
          </p:cNvPr>
          <p:cNvSpPr/>
          <p:nvPr/>
        </p:nvSpPr>
        <p:spPr>
          <a:xfrm flipH="1">
            <a:off x="8406606" y="1597295"/>
            <a:ext cx="588186"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Łuk 25">
            <a:extLst>
              <a:ext uri="{FF2B5EF4-FFF2-40B4-BE49-F238E27FC236}">
                <a16:creationId xmlns:a16="http://schemas.microsoft.com/office/drawing/2014/main" id="{8EBFEBF4-0646-4170-B857-BE45C887959F}"/>
              </a:ext>
            </a:extLst>
          </p:cNvPr>
          <p:cNvSpPr/>
          <p:nvPr/>
        </p:nvSpPr>
        <p:spPr>
          <a:xfrm rot="4342732" flipH="1" flipV="1">
            <a:off x="8282520" y="1934973"/>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Prostokąt 26">
            <a:extLst>
              <a:ext uri="{FF2B5EF4-FFF2-40B4-BE49-F238E27FC236}">
                <a16:creationId xmlns:a16="http://schemas.microsoft.com/office/drawing/2014/main" id="{01A14EAF-E0B6-4E70-8CF5-E97EAB17401C}"/>
              </a:ext>
            </a:extLst>
          </p:cNvPr>
          <p:cNvSpPr/>
          <p:nvPr/>
        </p:nvSpPr>
        <p:spPr>
          <a:xfrm>
            <a:off x="8351332" y="1305095"/>
            <a:ext cx="671979" cy="369332"/>
          </a:xfrm>
          <a:prstGeom prst="rect">
            <a:avLst/>
          </a:prstGeom>
        </p:spPr>
        <p:txBody>
          <a:bodyPr wrap="none">
            <a:spAutoFit/>
          </a:bodyPr>
          <a:lstStyle/>
          <a:p>
            <a:r>
              <a:rPr lang="pl-PL" b="1" dirty="0">
                <a:solidFill>
                  <a:srgbClr val="C00000"/>
                </a:solidFill>
              </a:rPr>
              <a:t>CCB+</a:t>
            </a:r>
          </a:p>
        </p:txBody>
      </p:sp>
      <p:sp>
        <p:nvSpPr>
          <p:cNvPr id="21" name="Owal 20">
            <a:extLst>
              <a:ext uri="{FF2B5EF4-FFF2-40B4-BE49-F238E27FC236}">
                <a16:creationId xmlns:a16="http://schemas.microsoft.com/office/drawing/2014/main" id="{E27FE18B-7E30-42A6-AED4-0BC709D62AD1}"/>
              </a:ext>
            </a:extLst>
          </p:cNvPr>
          <p:cNvSpPr/>
          <p:nvPr/>
        </p:nvSpPr>
        <p:spPr>
          <a:xfrm>
            <a:off x="4524121" y="1013997"/>
            <a:ext cx="2831185" cy="2743347"/>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Owal 28">
            <a:extLst>
              <a:ext uri="{FF2B5EF4-FFF2-40B4-BE49-F238E27FC236}">
                <a16:creationId xmlns:a16="http://schemas.microsoft.com/office/drawing/2014/main" id="{26776CE1-4B0D-4C65-B935-C2F302274295}"/>
              </a:ext>
            </a:extLst>
          </p:cNvPr>
          <p:cNvSpPr/>
          <p:nvPr/>
        </p:nvSpPr>
        <p:spPr>
          <a:xfrm>
            <a:off x="7594106" y="971485"/>
            <a:ext cx="3490116" cy="1807582"/>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Owal 30">
            <a:extLst>
              <a:ext uri="{FF2B5EF4-FFF2-40B4-BE49-F238E27FC236}">
                <a16:creationId xmlns:a16="http://schemas.microsoft.com/office/drawing/2014/main" id="{AEED391D-FB86-4609-8E56-9ED5651AF606}"/>
              </a:ext>
            </a:extLst>
          </p:cNvPr>
          <p:cNvSpPr/>
          <p:nvPr/>
        </p:nvSpPr>
        <p:spPr>
          <a:xfrm>
            <a:off x="1130969" y="958370"/>
            <a:ext cx="3490116" cy="2510734"/>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Cięciwa 31">
            <a:extLst>
              <a:ext uri="{FF2B5EF4-FFF2-40B4-BE49-F238E27FC236}">
                <a16:creationId xmlns:a16="http://schemas.microsoft.com/office/drawing/2014/main" id="{A8ED10C2-36E3-446D-A8BE-1E28D2529C61}"/>
              </a:ext>
            </a:extLst>
          </p:cNvPr>
          <p:cNvSpPr/>
          <p:nvPr/>
        </p:nvSpPr>
        <p:spPr>
          <a:xfrm>
            <a:off x="-1036492" y="3112390"/>
            <a:ext cx="5968977" cy="1841501"/>
          </a:xfrm>
          <a:prstGeom prst="chord">
            <a:avLst>
              <a:gd name="adj1" fmla="val 19483333"/>
              <a:gd name="adj2" fmla="val 18074123"/>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Text Box 5">
            <a:extLst>
              <a:ext uri="{FF2B5EF4-FFF2-40B4-BE49-F238E27FC236}">
                <a16:creationId xmlns:a16="http://schemas.microsoft.com/office/drawing/2014/main" id="{577D7127-5ECA-4332-9EDE-C2F7F4D6FCEB}"/>
              </a:ext>
            </a:extLst>
          </p:cNvPr>
          <p:cNvSpPr txBox="1">
            <a:spLocks noChangeArrowheads="1"/>
          </p:cNvSpPr>
          <p:nvPr/>
        </p:nvSpPr>
        <p:spPr bwMode="auto">
          <a:xfrm>
            <a:off x="27164" y="3469103"/>
            <a:ext cx="2872447" cy="1323439"/>
          </a:xfrm>
          <a:prstGeom prst="rect">
            <a:avLst/>
          </a:prstGeom>
          <a:solidFill>
            <a:schemeClr val="accent1">
              <a:lumMod val="20000"/>
              <a:lumOff val="80000"/>
            </a:schemeClr>
          </a:solidFill>
          <a:ln w="41275">
            <a:solidFill>
              <a:schemeClr val="accent1">
                <a:shade val="50000"/>
              </a:schemeClr>
            </a:solid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pl-PL" sz="1600" b="1" dirty="0">
                <a:solidFill>
                  <a:srgbClr val="FF0000"/>
                </a:solidFill>
                <a:latin typeface="+mn-lt"/>
                <a:ea typeface="+mj-ea"/>
                <a:cs typeface="+mj-cs"/>
              </a:rPr>
              <a:t>Possibility of expanding the project as desired, e.g., adding a research component:</a:t>
            </a:r>
            <a:endParaRPr lang="pl-PL" altLang="pl-PL" sz="1600" b="1" dirty="0">
              <a:solidFill>
                <a:srgbClr val="FF0000"/>
              </a:solidFill>
              <a:latin typeface="+mn-lt"/>
              <a:ea typeface="+mj-ea"/>
              <a:cs typeface="+mj-cs"/>
            </a:endParaRPr>
          </a:p>
          <a:p>
            <a:pPr marL="285750" indent="-285750">
              <a:spcBef>
                <a:spcPct val="0"/>
              </a:spcBef>
              <a:buFont typeface="Wingdings" panose="05000000000000000000" pitchFamily="2" charset="2"/>
              <a:buChar char="ü"/>
            </a:pPr>
            <a:r>
              <a:rPr lang="en-US" altLang="pl-PL" sz="1600" b="1" dirty="0">
                <a:solidFill>
                  <a:srgbClr val="FF0000"/>
                </a:solidFill>
                <a:latin typeface="+mn-lt"/>
                <a:ea typeface="+mj-ea"/>
                <a:cs typeface="+mj-cs"/>
              </a:rPr>
              <a:t>Nuclear Physics!</a:t>
            </a:r>
          </a:p>
          <a:p>
            <a:pPr marL="285750" indent="-285750">
              <a:spcBef>
                <a:spcPct val="0"/>
              </a:spcBef>
              <a:buFont typeface="Wingdings" panose="05000000000000000000" pitchFamily="2" charset="2"/>
              <a:buChar char="ü"/>
            </a:pPr>
            <a:r>
              <a:rPr lang="pl-PL" altLang="pl-PL" sz="1600" b="1" dirty="0" err="1">
                <a:solidFill>
                  <a:srgbClr val="FF0000"/>
                </a:solidFill>
                <a:latin typeface="+mn-lt"/>
                <a:ea typeface="+mj-ea"/>
                <a:cs typeface="+mj-cs"/>
              </a:rPr>
              <a:t>Hadrontherapy</a:t>
            </a:r>
            <a:r>
              <a:rPr lang="pl-PL" altLang="pl-PL" sz="1600" b="1" dirty="0">
                <a:solidFill>
                  <a:srgbClr val="FF0000"/>
                </a:solidFill>
                <a:latin typeface="+mn-lt"/>
                <a:ea typeface="+mj-ea"/>
                <a:cs typeface="+mj-cs"/>
              </a:rPr>
              <a:t> CCB+</a:t>
            </a:r>
          </a:p>
        </p:txBody>
      </p:sp>
      <p:sp>
        <p:nvSpPr>
          <p:cNvPr id="28" name="Prostokąt: zaokrąglone rogi 27">
            <a:extLst>
              <a:ext uri="{FF2B5EF4-FFF2-40B4-BE49-F238E27FC236}">
                <a16:creationId xmlns:a16="http://schemas.microsoft.com/office/drawing/2014/main" id="{EB2D9ECB-BA0A-42FB-AD40-78D01EE78B0B}"/>
              </a:ext>
            </a:extLst>
          </p:cNvPr>
          <p:cNvSpPr/>
          <p:nvPr/>
        </p:nvSpPr>
        <p:spPr>
          <a:xfrm>
            <a:off x="571866" y="978165"/>
            <a:ext cx="8507364" cy="518467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81798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3BD4A0C-054A-437A-AEC3-1259F9E5A49A}"/>
              </a:ext>
            </a:extLst>
          </p:cNvPr>
          <p:cNvSpPr>
            <a:spLocks noGrp="1"/>
          </p:cNvSpPr>
          <p:nvPr>
            <p:ph type="ctrTitle"/>
          </p:nvPr>
        </p:nvSpPr>
        <p:spPr>
          <a:xfrm>
            <a:off x="-211311" y="2238057"/>
            <a:ext cx="9566621" cy="1973174"/>
          </a:xfrm>
        </p:spPr>
        <p:txBody>
          <a:bodyPr anchor="t">
            <a:noAutofit/>
          </a:bodyPr>
          <a:lstStyle/>
          <a:p>
            <a:r>
              <a:rPr lang="en-US" sz="4000" b="1" dirty="0">
                <a:solidFill>
                  <a:srgbClr val="FFFF00"/>
                </a:solidFill>
                <a:latin typeface="+mn-lt"/>
              </a:rPr>
              <a:t>Space Lab</a:t>
            </a:r>
            <a:br>
              <a:rPr lang="pl-PL" sz="4000" b="1" dirty="0">
                <a:solidFill>
                  <a:srgbClr val="FFFF00"/>
                </a:solidFill>
                <a:latin typeface="+mn-lt"/>
              </a:rPr>
            </a:br>
            <a:r>
              <a:rPr lang="en-US" sz="3200" b="1" dirty="0">
                <a:solidFill>
                  <a:srgbClr val="FFFF00"/>
                </a:solidFill>
                <a:latin typeface="+mn-lt"/>
              </a:rPr>
              <a:t>Ion Beams for Testing Radiation Hardness</a:t>
            </a:r>
            <a:br>
              <a:rPr lang="pl-PL" sz="3200" b="1" dirty="0">
                <a:solidFill>
                  <a:srgbClr val="FFFF00"/>
                </a:solidFill>
                <a:latin typeface="+mn-lt"/>
              </a:rPr>
            </a:br>
            <a:r>
              <a:rPr lang="en-US" sz="3200" b="1" dirty="0">
                <a:solidFill>
                  <a:srgbClr val="FFFF00"/>
                </a:solidFill>
                <a:latin typeface="+mn-lt"/>
              </a:rPr>
              <a:t> in Space Research</a:t>
            </a:r>
            <a:endParaRPr lang="en-GB" sz="2000" b="1" dirty="0">
              <a:solidFill>
                <a:srgbClr val="FFFF00"/>
              </a:solidFill>
              <a:latin typeface="+mn-lt"/>
            </a:endParaRPr>
          </a:p>
        </p:txBody>
      </p:sp>
      <p:sp>
        <p:nvSpPr>
          <p:cNvPr id="8" name="Tytuł 4">
            <a:extLst>
              <a:ext uri="{FF2B5EF4-FFF2-40B4-BE49-F238E27FC236}">
                <a16:creationId xmlns:a16="http://schemas.microsoft.com/office/drawing/2014/main" id="{CA16EE2D-BA2E-9D47-BCF0-5031AF030ACA}"/>
              </a:ext>
            </a:extLst>
          </p:cNvPr>
          <p:cNvSpPr txBox="1">
            <a:spLocks/>
          </p:cNvSpPr>
          <p:nvPr/>
        </p:nvSpPr>
        <p:spPr>
          <a:xfrm>
            <a:off x="44253" y="3622802"/>
            <a:ext cx="9023547" cy="17604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pl-PL" sz="2400" i="1" dirty="0">
              <a:solidFill>
                <a:schemeClr val="bg1"/>
              </a:solidFill>
              <a:latin typeface="+mn-lt"/>
            </a:endParaRPr>
          </a:p>
          <a:p>
            <a:pPr algn="l"/>
            <a:r>
              <a:rPr lang="pl-PL" sz="2400" i="1" dirty="0">
                <a:solidFill>
                  <a:schemeClr val="bg1"/>
                </a:solidFill>
                <a:latin typeface="+mn-lt"/>
              </a:rPr>
              <a:t>			</a:t>
            </a:r>
            <a:r>
              <a:rPr lang="pl-PL" sz="2400" i="1" dirty="0" err="1">
                <a:solidFill>
                  <a:schemeClr val="bg1"/>
                </a:solidFill>
                <a:latin typeface="+mn-lt"/>
              </a:rPr>
              <a:t>Research</a:t>
            </a:r>
            <a:r>
              <a:rPr lang="pl-PL" sz="2400" i="1" dirty="0">
                <a:solidFill>
                  <a:schemeClr val="bg1"/>
                </a:solidFill>
                <a:latin typeface="+mn-lt"/>
              </a:rPr>
              <a:t> Team: J. </a:t>
            </a:r>
            <a:r>
              <a:rPr lang="pl-PL" sz="2400" i="1" dirty="0" err="1">
                <a:solidFill>
                  <a:schemeClr val="bg1"/>
                </a:solidFill>
                <a:latin typeface="+mn-lt"/>
              </a:rPr>
              <a:t>Swakoń</a:t>
            </a:r>
            <a:r>
              <a:rPr lang="pl-PL" sz="2400" i="1" dirty="0">
                <a:solidFill>
                  <a:schemeClr val="bg1"/>
                </a:solidFill>
                <a:latin typeface="+mn-lt"/>
              </a:rPr>
              <a:t> and NZ62 Team,</a:t>
            </a:r>
          </a:p>
          <a:p>
            <a:pPr algn="l"/>
            <a:r>
              <a:rPr lang="pl-PL" sz="2400" i="1" dirty="0">
                <a:solidFill>
                  <a:schemeClr val="bg1"/>
                </a:solidFill>
                <a:latin typeface="+mn-lt"/>
              </a:rPr>
              <a:t>			 	               J. </a:t>
            </a:r>
            <a:r>
              <a:rPr lang="pl-PL" sz="2400" i="1" dirty="0" err="1">
                <a:solidFill>
                  <a:schemeClr val="bg1"/>
                </a:solidFill>
                <a:latin typeface="+mn-lt"/>
              </a:rPr>
              <a:t>Chwastowski</a:t>
            </a:r>
            <a:r>
              <a:rPr lang="pl-PL" sz="2400" i="1" dirty="0">
                <a:solidFill>
                  <a:schemeClr val="bg1"/>
                </a:solidFill>
                <a:latin typeface="+mn-lt"/>
              </a:rPr>
              <a:t> and NZ13 Team, </a:t>
            </a:r>
          </a:p>
          <a:p>
            <a:pPr algn="l"/>
            <a:r>
              <a:rPr lang="pl-PL" sz="2400" i="1" dirty="0">
                <a:solidFill>
                  <a:schemeClr val="bg1"/>
                </a:solidFill>
                <a:latin typeface="+mn-lt"/>
              </a:rPr>
              <a:t>			                             E. Stanecka and NZ14 Team</a:t>
            </a:r>
          </a:p>
          <a:p>
            <a:pPr algn="l"/>
            <a:endParaRPr lang="pl-PL" sz="2400" i="1" dirty="0">
              <a:solidFill>
                <a:schemeClr val="bg1"/>
              </a:solidFill>
              <a:latin typeface="+mn-lt"/>
            </a:endParaRPr>
          </a:p>
        </p:txBody>
      </p:sp>
    </p:spTree>
    <p:extLst>
      <p:ext uri="{BB962C8B-B14F-4D97-AF65-F5344CB8AC3E}">
        <p14:creationId xmlns:p14="http://schemas.microsoft.com/office/powerpoint/2010/main" val="256005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GB" sz="2600" b="1" dirty="0">
                <a:solidFill>
                  <a:srgbClr val="C00000"/>
                </a:solidFill>
                <a:latin typeface="+mn-lt"/>
              </a:rPr>
              <a:t>Goals and objectives</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p:txBody>
          <a:bodyPr>
            <a:normAutofit/>
          </a:bodyPr>
          <a:lstStyle/>
          <a:p>
            <a:pPr algn="just"/>
            <a:r>
              <a:rPr lang="en-US" sz="2000" i="1" dirty="0"/>
              <a:t>The aim of the project</a:t>
            </a:r>
            <a:r>
              <a:rPr lang="pl-PL" sz="2000" i="1" dirty="0"/>
              <a:t> </a:t>
            </a:r>
            <a:r>
              <a:rPr lang="pl-PL" sz="2000" i="1" dirty="0" err="1"/>
              <a:t>is</a:t>
            </a:r>
            <a:r>
              <a:rPr lang="pl-PL" sz="2000" i="1" dirty="0"/>
              <a:t> </a:t>
            </a:r>
            <a:r>
              <a:rPr lang="en-US" sz="2000" i="1" dirty="0"/>
              <a:t>to build irradiation line that will enable the radiation hardness tests of electronics for the space industry and for tests of electronics and construction materials prepared for high-energy physics experiments. </a:t>
            </a:r>
          </a:p>
          <a:p>
            <a:endParaRPr lang="en-US" sz="2000" i="1" dirty="0"/>
          </a:p>
          <a:p>
            <a:pPr algn="just"/>
            <a:r>
              <a:rPr lang="en-US" sz="2000" i="1" dirty="0"/>
              <a:t>The irradiation facility should meet the requirements established by ESA and NASA for various types of radiation </a:t>
            </a:r>
            <a:r>
              <a:rPr lang="pl-PL" sz="2000" i="1" dirty="0" err="1"/>
              <a:t>hardness</a:t>
            </a:r>
            <a:r>
              <a:rPr lang="en-US" sz="2000" i="1" dirty="0"/>
              <a:t> tests (e.g., SSE, SUE, etc.  as well as total dose (TID)), and should enable the delivery of the fluence levels necessary to conduct electronic hardness tests on electronic components intended for exposure over the projected lifetime of high-energy facilities.</a:t>
            </a:r>
            <a:endParaRPr lang="pl-PL" sz="2000" i="1" dirty="0"/>
          </a:p>
          <a:p>
            <a:pPr marL="0" indent="0" algn="just">
              <a:buNone/>
            </a:pPr>
            <a:r>
              <a:rPr lang="en-US" sz="2000" i="1" dirty="0"/>
              <a:t> </a:t>
            </a:r>
          </a:p>
          <a:p>
            <a:endParaRPr lang="en-US" sz="2000" i="1" dirty="0"/>
          </a:p>
        </p:txBody>
      </p:sp>
      <p:sp>
        <p:nvSpPr>
          <p:cNvPr id="9" name="Tytuł 1">
            <a:extLst>
              <a:ext uri="{FF2B5EF4-FFF2-40B4-BE49-F238E27FC236}">
                <a16:creationId xmlns:a16="http://schemas.microsoft.com/office/drawing/2014/main" id="{9463E178-81AE-473B-A4DF-8424D88594E6}"/>
              </a:ext>
            </a:extLst>
          </p:cNvPr>
          <p:cNvSpPr txBox="1">
            <a:spLocks/>
          </p:cNvSpPr>
          <p:nvPr/>
        </p:nvSpPr>
        <p:spPr>
          <a:xfrm>
            <a:off x="3196559" y="54535"/>
            <a:ext cx="5878285"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Ion Beams for Testing Radiation Hardness in Space Research</a:t>
            </a:r>
            <a:endParaRPr lang="pl-PL" sz="2600" dirty="0">
              <a:solidFill>
                <a:srgbClr val="FFFF00"/>
              </a:solidFill>
              <a:latin typeface="+mn-lt"/>
            </a:endParaRPr>
          </a:p>
        </p:txBody>
      </p:sp>
    </p:spTree>
    <p:extLst>
      <p:ext uri="{BB962C8B-B14F-4D97-AF65-F5344CB8AC3E}">
        <p14:creationId xmlns:p14="http://schemas.microsoft.com/office/powerpoint/2010/main" val="72466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502526" y="960155"/>
            <a:ext cx="7886700" cy="775776"/>
          </a:xfrm>
        </p:spPr>
        <p:txBody>
          <a:bodyPr>
            <a:noAutofit/>
          </a:bodyPr>
          <a:lstStyle/>
          <a:p>
            <a:r>
              <a:rPr lang="en-GB" sz="2600" b="1" dirty="0">
                <a:solidFill>
                  <a:srgbClr val="C00000"/>
                </a:solidFill>
                <a:latin typeface="+mn-lt"/>
              </a:rPr>
              <a:t>Primary particles/beam requirements</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589236" y="1546507"/>
            <a:ext cx="7471315" cy="4351338"/>
          </a:xfrm>
        </p:spPr>
        <p:txBody>
          <a:bodyPr>
            <a:normAutofit fontScale="85000" lnSpcReduction="20000"/>
          </a:bodyPr>
          <a:lstStyle/>
          <a:p>
            <a:r>
              <a:rPr lang="en-US" sz="2000" b="1" dirty="0"/>
              <a:t>Proton (p+)</a:t>
            </a:r>
            <a:r>
              <a:rPr lang="pl-PL" sz="2000" b="1" dirty="0"/>
              <a:t>  </a:t>
            </a:r>
          </a:p>
          <a:p>
            <a:pPr>
              <a:buFont typeface="Calibri" panose="020F0502020204030204" pitchFamily="34" charset="0"/>
              <a:buChar char="­"/>
            </a:pPr>
            <a:r>
              <a:rPr lang="en-US" sz="2000" dirty="0"/>
              <a:t>Minimum</a:t>
            </a:r>
            <a:r>
              <a:rPr lang="pl-PL" sz="2000" dirty="0"/>
              <a:t> </a:t>
            </a:r>
            <a:r>
              <a:rPr lang="en-US" sz="2000" dirty="0"/>
              <a:t>current: 1pA (1e3 proton/cm2s for broad beam)</a:t>
            </a:r>
            <a:r>
              <a:rPr lang="pl-PL" sz="2000" dirty="0"/>
              <a:t>;</a:t>
            </a:r>
          </a:p>
          <a:p>
            <a:pPr>
              <a:buFont typeface="Calibri" panose="020F0502020204030204" pitchFamily="34" charset="0"/>
              <a:buChar char="­"/>
            </a:pPr>
            <a:r>
              <a:rPr lang="pl-PL" sz="2000" dirty="0" err="1"/>
              <a:t>up</a:t>
            </a:r>
            <a:r>
              <a:rPr lang="pl-PL" sz="2000" dirty="0"/>
              <a:t> to </a:t>
            </a:r>
            <a:r>
              <a:rPr lang="en-US" sz="2000" dirty="0"/>
              <a:t>100nA for 60MeV proton beam</a:t>
            </a:r>
            <a:r>
              <a:rPr lang="pl-PL" sz="2000" dirty="0"/>
              <a:t>;</a:t>
            </a:r>
            <a:r>
              <a:rPr lang="en-US" sz="2000" dirty="0"/>
              <a:t> </a:t>
            </a:r>
            <a:endParaRPr lang="pl-PL" sz="2000" dirty="0"/>
          </a:p>
          <a:p>
            <a:pPr>
              <a:buFont typeface="Calibri" panose="020F0502020204030204" pitchFamily="34" charset="0"/>
              <a:buChar char="­"/>
            </a:pPr>
            <a:r>
              <a:rPr lang="pl-PL" sz="2000" dirty="0" err="1"/>
              <a:t>up</a:t>
            </a:r>
            <a:r>
              <a:rPr lang="pl-PL" sz="2000" dirty="0"/>
              <a:t> to </a:t>
            </a:r>
            <a:r>
              <a:rPr lang="en-US" sz="2000" dirty="0"/>
              <a:t>500 </a:t>
            </a:r>
            <a:r>
              <a:rPr lang="en-US" sz="2000" dirty="0" err="1"/>
              <a:t>nA</a:t>
            </a:r>
            <a:r>
              <a:rPr lang="en-US" sz="2000" dirty="0"/>
              <a:t> for 250 MeV proton beam</a:t>
            </a:r>
            <a:r>
              <a:rPr lang="pl-PL" sz="2000" dirty="0"/>
              <a:t>;</a:t>
            </a:r>
            <a:endParaRPr lang="en-US" sz="2000" dirty="0"/>
          </a:p>
          <a:p>
            <a:r>
              <a:rPr lang="en-US" sz="2000" b="1" dirty="0"/>
              <a:t>Alpha (4He2+)</a:t>
            </a:r>
            <a:endParaRPr lang="pl-PL" sz="2000" b="1" dirty="0"/>
          </a:p>
          <a:p>
            <a:pPr>
              <a:buFont typeface="Calibri" panose="020F0502020204030204" pitchFamily="34" charset="0"/>
              <a:buChar char="­"/>
            </a:pPr>
            <a:r>
              <a:rPr lang="en-US" sz="2000" dirty="0"/>
              <a:t>Minimum</a:t>
            </a:r>
            <a:r>
              <a:rPr lang="pl-PL" sz="2000" dirty="0"/>
              <a:t> </a:t>
            </a:r>
            <a:r>
              <a:rPr lang="en-US" sz="2000" dirty="0"/>
              <a:t>current: 1pA (1e3 proton/cm2s for broad beam)</a:t>
            </a:r>
            <a:r>
              <a:rPr lang="pl-PL" sz="2000" dirty="0"/>
              <a:t>;</a:t>
            </a:r>
            <a:endParaRPr lang="pl-PL" sz="2000" b="1" dirty="0"/>
          </a:p>
          <a:p>
            <a:pPr>
              <a:buFont typeface="Calibri" panose="020F0502020204030204" pitchFamily="34" charset="0"/>
              <a:buChar char="­"/>
            </a:pPr>
            <a:r>
              <a:rPr lang="en-US" sz="2000" dirty="0"/>
              <a:t>1nA for 60MeV alpha particle  beam</a:t>
            </a:r>
            <a:r>
              <a:rPr lang="pl-PL" sz="2000" dirty="0"/>
              <a:t>;</a:t>
            </a:r>
            <a:r>
              <a:rPr lang="en-US" sz="2000" dirty="0"/>
              <a:t> </a:t>
            </a:r>
          </a:p>
          <a:p>
            <a:pPr>
              <a:buFont typeface="Calibri" panose="020F0502020204030204" pitchFamily="34" charset="0"/>
              <a:buChar char="­"/>
            </a:pPr>
            <a:r>
              <a:rPr lang="en-US" sz="2000" dirty="0"/>
              <a:t>100 </a:t>
            </a:r>
            <a:r>
              <a:rPr lang="en-US" sz="2000" dirty="0" err="1"/>
              <a:t>nA</a:t>
            </a:r>
            <a:r>
              <a:rPr lang="en-US" sz="2000" dirty="0"/>
              <a:t> for 250 MeV proton beam</a:t>
            </a:r>
            <a:r>
              <a:rPr lang="pl-PL" sz="2000" dirty="0"/>
              <a:t>;</a:t>
            </a:r>
            <a:endParaRPr lang="en-US" sz="2000" dirty="0"/>
          </a:p>
          <a:p>
            <a:r>
              <a:rPr lang="en-US" sz="2000" b="1" dirty="0"/>
              <a:t>Time Structure:</a:t>
            </a:r>
            <a:r>
              <a:rPr lang="pl-PL" sz="2000" b="1" dirty="0"/>
              <a:t> </a:t>
            </a:r>
            <a:r>
              <a:rPr lang="en-US" sz="2000" b="1" dirty="0"/>
              <a:t> </a:t>
            </a:r>
            <a:r>
              <a:rPr lang="en-GB" sz="2000" dirty="0" err="1"/>
              <a:t>quasicontinous</a:t>
            </a:r>
            <a:r>
              <a:rPr lang="pl-PL" sz="2000" dirty="0"/>
              <a:t>;</a:t>
            </a:r>
            <a:r>
              <a:rPr lang="en-GB" sz="2000" dirty="0"/>
              <a:t> </a:t>
            </a:r>
          </a:p>
          <a:p>
            <a:r>
              <a:rPr lang="en-US" sz="2000" b="1" dirty="0"/>
              <a:t>Beam </a:t>
            </a:r>
            <a:r>
              <a:rPr lang="pl-PL" sz="2000" b="1" dirty="0"/>
              <a:t>Field</a:t>
            </a:r>
            <a:r>
              <a:rPr lang="en-US" sz="2000" b="1" dirty="0"/>
              <a:t> Geometry:</a:t>
            </a:r>
          </a:p>
          <a:p>
            <a:pPr algn="just">
              <a:lnSpc>
                <a:spcPct val="120000"/>
              </a:lnSpc>
              <a:buFont typeface="Calibri" panose="020F0502020204030204" pitchFamily="34" charset="0"/>
              <a:buChar char="­"/>
            </a:pPr>
            <a:r>
              <a:rPr lang="en-US" sz="2000" dirty="0"/>
              <a:t>Ability to form a wide radiation field of 10-12 cm diameter with 10% uniformity. A</a:t>
            </a:r>
            <a:r>
              <a:rPr lang="pl-PL" sz="2000" dirty="0"/>
              <a:t> </a:t>
            </a:r>
            <a:r>
              <a:rPr lang="en-US" sz="2000" dirty="0"/>
              <a:t>scanning beam or installed 2D moving table ensures a uniform radiation field of minimum dimensions of 30 cm x 40 cm.</a:t>
            </a:r>
          </a:p>
          <a:p>
            <a:r>
              <a:rPr lang="en-US" sz="2000" b="1" dirty="0"/>
              <a:t>ΔE requirement: </a:t>
            </a:r>
            <a:r>
              <a:rPr lang="en-US" sz="2000" dirty="0"/>
              <a:t>1MeV </a:t>
            </a:r>
          </a:p>
          <a:p>
            <a:endParaRPr lang="en-US" sz="2000" dirty="0"/>
          </a:p>
        </p:txBody>
      </p:sp>
      <p:sp>
        <p:nvSpPr>
          <p:cNvPr id="9" name="Tytuł 1">
            <a:extLst>
              <a:ext uri="{FF2B5EF4-FFF2-40B4-BE49-F238E27FC236}">
                <a16:creationId xmlns:a16="http://schemas.microsoft.com/office/drawing/2014/main" id="{0AAD18F6-EB7E-4278-8511-4E013E20EF42}"/>
              </a:ext>
            </a:extLst>
          </p:cNvPr>
          <p:cNvSpPr txBox="1">
            <a:spLocks/>
          </p:cNvSpPr>
          <p:nvPr/>
        </p:nvSpPr>
        <p:spPr>
          <a:xfrm>
            <a:off x="3196560" y="54535"/>
            <a:ext cx="4863992"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Space Lab</a:t>
            </a:r>
            <a:endParaRPr lang="pl-PL" sz="2600" dirty="0">
              <a:solidFill>
                <a:srgbClr val="FFFF00"/>
              </a:solidFill>
              <a:latin typeface="+mn-lt"/>
            </a:endParaRPr>
          </a:p>
        </p:txBody>
      </p:sp>
    </p:spTree>
    <p:extLst>
      <p:ext uri="{BB962C8B-B14F-4D97-AF65-F5344CB8AC3E}">
        <p14:creationId xmlns:p14="http://schemas.microsoft.com/office/powerpoint/2010/main" val="115238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GB" sz="2600" b="1" dirty="0">
                <a:solidFill>
                  <a:srgbClr val="C00000"/>
                </a:solidFill>
                <a:latin typeface="+mn-lt"/>
              </a:rPr>
              <a:t>Additional needs</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597119" y="2101522"/>
            <a:ext cx="7886700" cy="4351338"/>
          </a:xfrm>
        </p:spPr>
        <p:txBody>
          <a:bodyPr>
            <a:normAutofit/>
          </a:bodyPr>
          <a:lstStyle/>
          <a:p>
            <a:pPr algn="just"/>
            <a:r>
              <a:rPr lang="en-US" sz="2000" dirty="0"/>
              <a:t>The irradiation station should enable the deliver</a:t>
            </a:r>
            <a:r>
              <a:rPr lang="pl-PL" sz="2000" dirty="0"/>
              <a:t>y of</a:t>
            </a:r>
            <a:r>
              <a:rPr lang="en-US" sz="2000" dirty="0"/>
              <a:t> the fluences in the range of 1e6 to 1e17 proton/cm</a:t>
            </a:r>
            <a:r>
              <a:rPr lang="pl-PL" sz="2000" dirty="0"/>
              <a:t>2</a:t>
            </a:r>
            <a:r>
              <a:rPr lang="en-US" sz="2000" dirty="0"/>
              <a:t> during one max fluence irradiation or during one shift and the safe transfer of samples from the irradiation stations to a safe storage facility.</a:t>
            </a:r>
          </a:p>
          <a:p>
            <a:pPr algn="just"/>
            <a:r>
              <a:rPr lang="en-US" sz="2000" dirty="0"/>
              <a:t>Due to the wide range of beam parameters required in this type of application, it will be necessary to build a dedicated beam forming and control </a:t>
            </a:r>
            <a:r>
              <a:rPr lang="pl-PL" sz="2000" dirty="0"/>
              <a:t>and monitoring </a:t>
            </a:r>
            <a:r>
              <a:rPr lang="en-US" sz="2000" dirty="0"/>
              <a:t>system.</a:t>
            </a:r>
          </a:p>
        </p:txBody>
      </p:sp>
      <p:sp>
        <p:nvSpPr>
          <p:cNvPr id="10" name="Tytuł 1">
            <a:extLst>
              <a:ext uri="{FF2B5EF4-FFF2-40B4-BE49-F238E27FC236}">
                <a16:creationId xmlns:a16="http://schemas.microsoft.com/office/drawing/2014/main" id="{0479ABA4-2ACB-41CE-9E88-E450DE612C08}"/>
              </a:ext>
            </a:extLst>
          </p:cNvPr>
          <p:cNvSpPr txBox="1">
            <a:spLocks/>
          </p:cNvSpPr>
          <p:nvPr/>
        </p:nvSpPr>
        <p:spPr>
          <a:xfrm>
            <a:off x="3196560" y="54535"/>
            <a:ext cx="4863992"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Space Lab</a:t>
            </a:r>
            <a:endParaRPr lang="pl-PL" sz="2600" dirty="0">
              <a:solidFill>
                <a:srgbClr val="FFFF00"/>
              </a:solidFill>
              <a:latin typeface="+mn-lt"/>
            </a:endParaRPr>
          </a:p>
        </p:txBody>
      </p:sp>
    </p:spTree>
    <p:extLst>
      <p:ext uri="{BB962C8B-B14F-4D97-AF65-F5344CB8AC3E}">
        <p14:creationId xmlns:p14="http://schemas.microsoft.com/office/powerpoint/2010/main" val="115421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3BD4A0C-054A-437A-AEC3-1259F9E5A49A}"/>
              </a:ext>
            </a:extLst>
          </p:cNvPr>
          <p:cNvSpPr>
            <a:spLocks noGrp="1"/>
          </p:cNvSpPr>
          <p:nvPr>
            <p:ph type="ctrTitle"/>
          </p:nvPr>
        </p:nvSpPr>
        <p:spPr>
          <a:xfrm>
            <a:off x="-23052" y="2322581"/>
            <a:ext cx="9190104" cy="1973174"/>
          </a:xfrm>
        </p:spPr>
        <p:txBody>
          <a:bodyPr anchor="t">
            <a:noAutofit/>
          </a:bodyPr>
          <a:lstStyle/>
          <a:p>
            <a:r>
              <a:rPr lang="en-GB" sz="4000" b="1" dirty="0">
                <a:solidFill>
                  <a:srgbClr val="FFFF00"/>
                </a:solidFill>
                <a:latin typeface="+mn-lt"/>
              </a:rPr>
              <a:t>New Methods for </a:t>
            </a:r>
            <a:r>
              <a:rPr lang="pl-PL" sz="4000" b="1" dirty="0" err="1">
                <a:solidFill>
                  <a:srgbClr val="FFFF00"/>
                </a:solidFill>
                <a:latin typeface="+mn-lt"/>
              </a:rPr>
              <a:t>Ion</a:t>
            </a:r>
            <a:r>
              <a:rPr lang="en-GB" sz="4000" b="1" dirty="0">
                <a:solidFill>
                  <a:srgbClr val="FFFF00"/>
                </a:solidFill>
                <a:latin typeface="+mn-lt"/>
              </a:rPr>
              <a:t> Radiotherapy</a:t>
            </a:r>
            <a:br>
              <a:rPr lang="en-GB" sz="4000" b="1" dirty="0">
                <a:solidFill>
                  <a:srgbClr val="FFFF00"/>
                </a:solidFill>
                <a:latin typeface="+mn-lt"/>
              </a:rPr>
            </a:br>
            <a:r>
              <a:rPr lang="en-GB" sz="4000" b="1" dirty="0">
                <a:solidFill>
                  <a:srgbClr val="FFFF00"/>
                </a:solidFill>
                <a:latin typeface="+mn-lt"/>
              </a:rPr>
              <a:t>CCB+</a:t>
            </a:r>
            <a:endParaRPr lang="en-GB" sz="2000" b="1" dirty="0">
              <a:solidFill>
                <a:srgbClr val="FFFF00"/>
              </a:solidFill>
              <a:latin typeface="+mn-lt"/>
            </a:endParaRPr>
          </a:p>
        </p:txBody>
      </p:sp>
      <p:sp>
        <p:nvSpPr>
          <p:cNvPr id="6" name="Tytuł 4">
            <a:extLst>
              <a:ext uri="{FF2B5EF4-FFF2-40B4-BE49-F238E27FC236}">
                <a16:creationId xmlns:a16="http://schemas.microsoft.com/office/drawing/2014/main" id="{A7E17EA1-F4DB-463D-9B1F-538626A5F9A8}"/>
              </a:ext>
            </a:extLst>
          </p:cNvPr>
          <p:cNvSpPr txBox="1">
            <a:spLocks/>
          </p:cNvSpPr>
          <p:nvPr/>
        </p:nvSpPr>
        <p:spPr>
          <a:xfrm>
            <a:off x="169439" y="3600590"/>
            <a:ext cx="8682461" cy="17604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2400" i="1" dirty="0">
              <a:solidFill>
                <a:schemeClr val="bg1"/>
              </a:solidFill>
              <a:latin typeface="+mn-lt"/>
            </a:endParaRPr>
          </a:p>
          <a:p>
            <a:pPr algn="l"/>
            <a:r>
              <a:rPr lang="pl-PL" sz="2400" i="1" dirty="0">
                <a:solidFill>
                  <a:schemeClr val="bg1"/>
                </a:solidFill>
                <a:latin typeface="+mn-lt"/>
              </a:rPr>
              <a:t>			</a:t>
            </a:r>
            <a:r>
              <a:rPr lang="pl-PL" sz="2400" i="1" dirty="0" err="1">
                <a:solidFill>
                  <a:schemeClr val="bg1"/>
                </a:solidFill>
                <a:latin typeface="+mn-lt"/>
              </a:rPr>
              <a:t>Research</a:t>
            </a:r>
            <a:r>
              <a:rPr lang="pl-PL" sz="2400" i="1" dirty="0">
                <a:solidFill>
                  <a:schemeClr val="bg1"/>
                </a:solidFill>
                <a:latin typeface="+mn-lt"/>
              </a:rPr>
              <a:t> Team: </a:t>
            </a:r>
            <a:r>
              <a:rPr lang="en-US" sz="2400" i="1" dirty="0">
                <a:solidFill>
                  <a:schemeClr val="bg1"/>
                </a:solidFill>
                <a:latin typeface="+mn-lt"/>
              </a:rPr>
              <a:t>J.</a:t>
            </a:r>
            <a:r>
              <a:rPr lang="pl-PL" sz="2400" i="1" dirty="0">
                <a:solidFill>
                  <a:schemeClr val="bg1"/>
                </a:solidFill>
                <a:latin typeface="+mn-lt"/>
              </a:rPr>
              <a:t> </a:t>
            </a:r>
            <a:r>
              <a:rPr lang="en-US" sz="2400" i="1" dirty="0" err="1">
                <a:solidFill>
                  <a:schemeClr val="bg1"/>
                </a:solidFill>
                <a:latin typeface="+mn-lt"/>
              </a:rPr>
              <a:t>Swakoń</a:t>
            </a:r>
            <a:r>
              <a:rPr lang="en-US" sz="2400" i="1" dirty="0">
                <a:solidFill>
                  <a:schemeClr val="bg1"/>
                </a:solidFill>
                <a:latin typeface="+mn-lt"/>
              </a:rPr>
              <a:t> and NZ62 Team, </a:t>
            </a:r>
            <a:endParaRPr lang="pl-PL" sz="2400" i="1" dirty="0">
              <a:solidFill>
                <a:schemeClr val="bg1"/>
              </a:solidFill>
              <a:latin typeface="+mn-lt"/>
            </a:endParaRPr>
          </a:p>
          <a:p>
            <a:pPr algn="l"/>
            <a:r>
              <a:rPr lang="pl-PL" sz="2400" i="1" dirty="0">
                <a:solidFill>
                  <a:schemeClr val="bg1"/>
                </a:solidFill>
                <a:latin typeface="+mn-lt"/>
              </a:rPr>
              <a:t>				               P. Bilski and </a:t>
            </a:r>
            <a:r>
              <a:rPr lang="en-US" sz="2400" i="1" dirty="0">
                <a:solidFill>
                  <a:schemeClr val="bg1"/>
                </a:solidFill>
                <a:latin typeface="+mn-lt"/>
              </a:rPr>
              <a:t>NZ63 Team</a:t>
            </a:r>
            <a:endParaRPr lang="pl-PL" sz="2400" i="1" dirty="0">
              <a:solidFill>
                <a:schemeClr val="bg1"/>
              </a:solidFill>
              <a:latin typeface="+mn-lt"/>
            </a:endParaRPr>
          </a:p>
        </p:txBody>
      </p:sp>
    </p:spTree>
    <p:extLst>
      <p:ext uri="{BB962C8B-B14F-4D97-AF65-F5344CB8AC3E}">
        <p14:creationId xmlns:p14="http://schemas.microsoft.com/office/powerpoint/2010/main" val="287912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917757"/>
            <a:ext cx="7886700" cy="775776"/>
          </a:xfrm>
        </p:spPr>
        <p:txBody>
          <a:bodyPr>
            <a:noAutofit/>
          </a:bodyPr>
          <a:lstStyle/>
          <a:p>
            <a:r>
              <a:rPr lang="en-GB" sz="2600" b="1" dirty="0">
                <a:solidFill>
                  <a:srgbClr val="C00000"/>
                </a:solidFill>
                <a:latin typeface="+mn-lt"/>
              </a:rPr>
              <a:t>Goals and objectives</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628650" y="1479843"/>
            <a:ext cx="7886700" cy="4351338"/>
          </a:xfrm>
        </p:spPr>
        <p:txBody>
          <a:bodyPr>
            <a:normAutofit lnSpcReduction="10000"/>
          </a:bodyPr>
          <a:lstStyle/>
          <a:p>
            <a:pPr algn="just"/>
            <a:r>
              <a:rPr lang="en-GB" sz="2000" i="1" dirty="0"/>
              <a:t>Development of </a:t>
            </a:r>
            <a:r>
              <a:rPr lang="en-GB" sz="2000" i="1" dirty="0" err="1"/>
              <a:t>dosimetric</a:t>
            </a:r>
            <a:r>
              <a:rPr lang="en-GB" sz="2000" i="1" dirty="0"/>
              <a:t> methods for proton and hadron radiotherapy (He ions), possibly heavier ions including carbon and oxygen ions;</a:t>
            </a:r>
          </a:p>
          <a:p>
            <a:pPr algn="just"/>
            <a:r>
              <a:rPr lang="en-GB" sz="2000" i="1" dirty="0"/>
              <a:t> Irradiation of biological materials for radiobiology with helium beams and heavier ions;</a:t>
            </a:r>
          </a:p>
          <a:p>
            <a:pPr algn="just"/>
            <a:r>
              <a:rPr lang="en-GB" sz="2000" i="1" dirty="0"/>
              <a:t>Starting radiobiological research into FLASH and GRID radiotherapy;</a:t>
            </a:r>
          </a:p>
          <a:p>
            <a:pPr algn="just"/>
            <a:r>
              <a:rPr lang="en-GB" sz="2000" i="1" dirty="0"/>
              <a:t> Development of new detectors for applications in hadron radiotherapy, in particular dosimetry methods for fields with high and very high dose rates (FLASH hadron radiotherapy);</a:t>
            </a:r>
          </a:p>
          <a:p>
            <a:pPr algn="just"/>
            <a:r>
              <a:rPr lang="en-GB" sz="2000" i="1" dirty="0"/>
              <a:t> Development of research on MRI-guided proton/alpha radiotherapy and dose deposition by ion beams in magnetic fields;</a:t>
            </a:r>
          </a:p>
          <a:p>
            <a:pPr algn="just"/>
            <a:r>
              <a:rPr lang="en-GB" sz="2000" i="1" dirty="0"/>
              <a:t> Research into proton and alpha beam radiography;</a:t>
            </a:r>
          </a:p>
          <a:p>
            <a:pPr algn="just"/>
            <a:endParaRPr lang="en-GB" sz="2000" i="1" dirty="0"/>
          </a:p>
          <a:p>
            <a:pPr algn="just"/>
            <a:r>
              <a:rPr lang="en-GB" altLang="pl-PL" b="1" dirty="0">
                <a:solidFill>
                  <a:srgbClr val="FF0000"/>
                </a:solidFill>
              </a:rPr>
              <a:t>Medical Component CCB+</a:t>
            </a:r>
          </a:p>
          <a:p>
            <a:pPr algn="just"/>
            <a:endParaRPr lang="en-GB" sz="2000" i="1" dirty="0"/>
          </a:p>
          <a:p>
            <a:pPr algn="just"/>
            <a:endParaRPr lang="en-GB" sz="2000" i="1" dirty="0"/>
          </a:p>
          <a:p>
            <a:endParaRPr lang="en-GB" sz="2000" i="1" dirty="0"/>
          </a:p>
        </p:txBody>
      </p:sp>
      <p:sp>
        <p:nvSpPr>
          <p:cNvPr id="9" name="Tytuł 1">
            <a:extLst>
              <a:ext uri="{FF2B5EF4-FFF2-40B4-BE49-F238E27FC236}">
                <a16:creationId xmlns:a16="http://schemas.microsoft.com/office/drawing/2014/main" id="{BC7C5754-FA7C-4B1D-AFC8-E4098B9F1BFA}"/>
              </a:ext>
            </a:extLst>
          </p:cNvPr>
          <p:cNvSpPr txBox="1">
            <a:spLocks/>
          </p:cNvSpPr>
          <p:nvPr/>
        </p:nvSpPr>
        <p:spPr>
          <a:xfrm>
            <a:off x="3265715" y="66316"/>
            <a:ext cx="5770709"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New Methods for </a:t>
            </a:r>
            <a:r>
              <a:rPr lang="pl-PL" sz="2600" b="1" dirty="0" err="1">
                <a:solidFill>
                  <a:srgbClr val="FFFF00"/>
                </a:solidFill>
                <a:latin typeface="+mn-lt"/>
              </a:rPr>
              <a:t>Ion</a:t>
            </a:r>
            <a:r>
              <a:rPr lang="en-US" sz="2600" b="1" dirty="0">
                <a:solidFill>
                  <a:srgbClr val="FFFF00"/>
                </a:solidFill>
                <a:latin typeface="+mn-lt"/>
              </a:rPr>
              <a:t> Radiotherapy</a:t>
            </a:r>
            <a:r>
              <a:rPr lang="pl-PL" sz="2600" b="1" dirty="0">
                <a:solidFill>
                  <a:srgbClr val="FFFF00"/>
                </a:solidFill>
                <a:latin typeface="+mn-lt"/>
              </a:rPr>
              <a:t> </a:t>
            </a:r>
            <a:r>
              <a:rPr lang="en-US" sz="2600" b="1" dirty="0">
                <a:solidFill>
                  <a:srgbClr val="FFFF00"/>
                </a:solidFill>
                <a:latin typeface="+mn-lt"/>
              </a:rPr>
              <a:t>CCB+</a:t>
            </a:r>
            <a:endParaRPr lang="pl-PL" sz="2600" dirty="0">
              <a:solidFill>
                <a:srgbClr val="FFFF00"/>
              </a:solidFill>
              <a:latin typeface="+mn-lt"/>
            </a:endParaRPr>
          </a:p>
        </p:txBody>
      </p:sp>
    </p:spTree>
    <p:extLst>
      <p:ext uri="{BB962C8B-B14F-4D97-AF65-F5344CB8AC3E}">
        <p14:creationId xmlns:p14="http://schemas.microsoft.com/office/powerpoint/2010/main" val="350928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471790" y="806412"/>
            <a:ext cx="7886700" cy="775776"/>
          </a:xfrm>
        </p:spPr>
        <p:txBody>
          <a:bodyPr>
            <a:noAutofit/>
          </a:bodyPr>
          <a:lstStyle/>
          <a:p>
            <a:r>
              <a:rPr lang="en-GB" sz="2600" b="1" dirty="0">
                <a:solidFill>
                  <a:srgbClr val="C00000"/>
                </a:solidFill>
                <a:latin typeface="+mn-lt"/>
              </a:rPr>
              <a:t>Primary particles (</a:t>
            </a:r>
            <a:r>
              <a:rPr lang="en-GB" sz="2600" i="1" dirty="0">
                <a:solidFill>
                  <a:srgbClr val="C00000"/>
                </a:solidFill>
                <a:latin typeface="+mn-lt"/>
              </a:rPr>
              <a:t>also interesting for therapy in CCB+</a:t>
            </a:r>
            <a:r>
              <a:rPr lang="en-GB" sz="2600" b="1" dirty="0">
                <a:solidFill>
                  <a:srgbClr val="C00000"/>
                </a:solidFill>
                <a:latin typeface="+mn-lt"/>
              </a:rPr>
              <a:t>)</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558500" y="1408194"/>
            <a:ext cx="7886700" cy="4351338"/>
          </a:xfrm>
          <a:ln w="0">
            <a:solidFill>
              <a:schemeClr val="accent1"/>
            </a:solidFill>
          </a:ln>
        </p:spPr>
        <p:txBody>
          <a:bodyPr>
            <a:normAutofit lnSpcReduction="10000"/>
          </a:bodyPr>
          <a:lstStyle/>
          <a:p>
            <a:r>
              <a:rPr lang="en-US" sz="2000" b="1" dirty="0"/>
              <a:t>Proton (p+)</a:t>
            </a:r>
            <a:r>
              <a:rPr lang="pl-PL" sz="2000" b="1" dirty="0"/>
              <a:t>  </a:t>
            </a:r>
          </a:p>
          <a:p>
            <a:pPr marL="0" indent="0">
              <a:buNone/>
            </a:pPr>
            <a:r>
              <a:rPr lang="pl-PL" sz="2000" dirty="0"/>
              <a:t>	</a:t>
            </a:r>
            <a:r>
              <a:rPr lang="en-US" sz="2000" dirty="0"/>
              <a:t>60</a:t>
            </a:r>
            <a:r>
              <a:rPr lang="pl-PL" sz="2000" dirty="0"/>
              <a:t> </a:t>
            </a:r>
            <a:r>
              <a:rPr lang="en-US" sz="2000" dirty="0"/>
              <a:t>MeV </a:t>
            </a:r>
            <a:r>
              <a:rPr lang="pl-PL" sz="2000" dirty="0"/>
              <a:t>-250 </a:t>
            </a:r>
            <a:r>
              <a:rPr lang="pl-PL" sz="2000" dirty="0" err="1"/>
              <a:t>MeV</a:t>
            </a:r>
            <a:r>
              <a:rPr lang="pl-PL" sz="2000" dirty="0"/>
              <a:t>, </a:t>
            </a:r>
            <a:r>
              <a:rPr lang="en-US" sz="2000" dirty="0"/>
              <a:t>1nA – 1uA</a:t>
            </a:r>
            <a:r>
              <a:rPr lang="pl-PL" sz="2000" dirty="0"/>
              <a:t>;</a:t>
            </a:r>
            <a:endParaRPr lang="en-US" sz="2000" dirty="0"/>
          </a:p>
          <a:p>
            <a:pPr marL="0" indent="0">
              <a:buNone/>
            </a:pPr>
            <a:r>
              <a:rPr lang="pl-PL" sz="2000" dirty="0"/>
              <a:t>	</a:t>
            </a:r>
            <a:r>
              <a:rPr lang="en-US" sz="2000" b="1" dirty="0"/>
              <a:t>Alpha (4He2+)</a:t>
            </a:r>
            <a:endParaRPr lang="pl-PL" sz="2000" b="1" dirty="0"/>
          </a:p>
          <a:p>
            <a:pPr marL="0" indent="0">
              <a:buNone/>
            </a:pPr>
            <a:r>
              <a:rPr lang="pl-PL" sz="2000" dirty="0"/>
              <a:t>	3</a:t>
            </a:r>
            <a:r>
              <a:rPr lang="en-US" sz="2000" dirty="0"/>
              <a:t>0</a:t>
            </a:r>
            <a:r>
              <a:rPr lang="pl-PL" sz="2000" dirty="0"/>
              <a:t> </a:t>
            </a:r>
            <a:r>
              <a:rPr lang="en-US" sz="2000" dirty="0"/>
              <a:t>MeV </a:t>
            </a:r>
            <a:r>
              <a:rPr lang="pl-PL" sz="2000" dirty="0"/>
              <a:t>– 230 </a:t>
            </a:r>
            <a:r>
              <a:rPr lang="pl-PL" sz="2000" dirty="0" err="1"/>
              <a:t>MeV</a:t>
            </a:r>
            <a:r>
              <a:rPr lang="pl-PL" sz="2000" dirty="0"/>
              <a:t>/u, 5nA – 1uA;</a:t>
            </a:r>
          </a:p>
          <a:p>
            <a:r>
              <a:rPr lang="pl-PL" sz="2000" b="1" dirty="0"/>
              <a:t>Carbon</a:t>
            </a:r>
            <a:r>
              <a:rPr lang="en-US" sz="2000" b="1" dirty="0"/>
              <a:t> (</a:t>
            </a:r>
            <a:r>
              <a:rPr lang="pl-PL" sz="2000" b="1" dirty="0"/>
              <a:t>12C6+</a:t>
            </a:r>
            <a:r>
              <a:rPr lang="en-US" sz="2000" b="1" dirty="0"/>
              <a:t>)</a:t>
            </a:r>
            <a:endParaRPr lang="pl-PL" sz="2000" b="1" dirty="0"/>
          </a:p>
          <a:p>
            <a:pPr marL="0" indent="0">
              <a:buNone/>
            </a:pPr>
            <a:r>
              <a:rPr lang="pl-PL" sz="2000" dirty="0"/>
              <a:t>	400 </a:t>
            </a:r>
            <a:r>
              <a:rPr lang="pl-PL" sz="2000" dirty="0" err="1"/>
              <a:t>MeV</a:t>
            </a:r>
            <a:r>
              <a:rPr lang="pl-PL" sz="2000" dirty="0"/>
              <a:t>/u		from 0.01nA  to 1(10) </a:t>
            </a:r>
            <a:r>
              <a:rPr lang="pl-PL" sz="2000" dirty="0" err="1"/>
              <a:t>nA</a:t>
            </a:r>
            <a:r>
              <a:rPr lang="pl-PL" sz="2000" dirty="0"/>
              <a:t>; </a:t>
            </a:r>
          </a:p>
          <a:p>
            <a:r>
              <a:rPr lang="pl-PL" sz="2000" b="1" dirty="0" err="1"/>
              <a:t>Other</a:t>
            </a:r>
            <a:r>
              <a:rPr lang="en-US" sz="2000" b="1" dirty="0"/>
              <a:t> </a:t>
            </a:r>
            <a:r>
              <a:rPr lang="pl-PL" sz="2000" b="1" dirty="0" err="1"/>
              <a:t>ions</a:t>
            </a:r>
            <a:r>
              <a:rPr lang="pl-PL" sz="2000" b="1" dirty="0"/>
              <a:t> </a:t>
            </a:r>
            <a:r>
              <a:rPr lang="en-US" sz="2000" b="1" dirty="0"/>
              <a:t>(</a:t>
            </a:r>
            <a:r>
              <a:rPr lang="pl-PL" sz="2000" b="1" dirty="0" err="1"/>
              <a:t>e.g</a:t>
            </a:r>
            <a:r>
              <a:rPr lang="pl-PL" sz="2000" b="1" dirty="0"/>
              <a:t>. 16O8+</a:t>
            </a:r>
            <a:r>
              <a:rPr lang="en-US" sz="2000" b="1" dirty="0"/>
              <a:t>)</a:t>
            </a:r>
            <a:endParaRPr lang="pl-PL" sz="2000" b="1" dirty="0"/>
          </a:p>
          <a:p>
            <a:pPr marL="0" indent="0">
              <a:buNone/>
            </a:pPr>
            <a:r>
              <a:rPr lang="pl-PL" sz="2000" dirty="0"/>
              <a:t>	</a:t>
            </a:r>
          </a:p>
          <a:p>
            <a:pPr marL="0" indent="0">
              <a:buNone/>
            </a:pPr>
            <a:r>
              <a:rPr lang="en-US" sz="2000" b="1" dirty="0"/>
              <a:t>Beam Spot Geometry:</a:t>
            </a:r>
          </a:p>
          <a:p>
            <a:pPr marL="0" indent="0">
              <a:buNone/>
            </a:pPr>
            <a:r>
              <a:rPr lang="pl-PL" sz="2000" dirty="0"/>
              <a:t>- </a:t>
            </a:r>
            <a:r>
              <a:rPr lang="en-US" sz="2000" dirty="0"/>
              <a:t>Desired spot size on target: 4-10 mm FWHM</a:t>
            </a:r>
            <a:r>
              <a:rPr lang="pl-PL" sz="2000" dirty="0"/>
              <a:t>;</a:t>
            </a:r>
            <a:endParaRPr lang="en-US" sz="2000" dirty="0"/>
          </a:p>
          <a:p>
            <a:pPr marL="0" indent="0">
              <a:buNone/>
            </a:pPr>
            <a:r>
              <a:rPr lang="pl-PL" sz="2000" dirty="0"/>
              <a:t>- </a:t>
            </a:r>
            <a:r>
              <a:rPr lang="en-GB" sz="2000" dirty="0"/>
              <a:t>Universal or scanning nozzle needed</a:t>
            </a:r>
            <a:r>
              <a:rPr lang="pl-PL" sz="2000" dirty="0"/>
              <a:t>;</a:t>
            </a:r>
          </a:p>
          <a:p>
            <a:endParaRPr lang="en-US" sz="2000" dirty="0"/>
          </a:p>
        </p:txBody>
      </p:sp>
      <p:sp>
        <p:nvSpPr>
          <p:cNvPr id="3" name="Nawias klamrowy zamykający 2">
            <a:extLst>
              <a:ext uri="{FF2B5EF4-FFF2-40B4-BE49-F238E27FC236}">
                <a16:creationId xmlns:a16="http://schemas.microsoft.com/office/drawing/2014/main" id="{28EA3838-7709-43B0-B255-65AB3D9486E1}"/>
              </a:ext>
            </a:extLst>
          </p:cNvPr>
          <p:cNvSpPr/>
          <p:nvPr/>
        </p:nvSpPr>
        <p:spPr>
          <a:xfrm>
            <a:off x="3440163" y="3173727"/>
            <a:ext cx="368834" cy="109689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Tytuł 1">
            <a:extLst>
              <a:ext uri="{FF2B5EF4-FFF2-40B4-BE49-F238E27FC236}">
                <a16:creationId xmlns:a16="http://schemas.microsoft.com/office/drawing/2014/main" id="{3D6EBFF1-3056-48A2-8054-F7CE16E5CCA8}"/>
              </a:ext>
            </a:extLst>
          </p:cNvPr>
          <p:cNvSpPr txBox="1">
            <a:spLocks/>
          </p:cNvSpPr>
          <p:nvPr/>
        </p:nvSpPr>
        <p:spPr>
          <a:xfrm>
            <a:off x="3265715" y="66316"/>
            <a:ext cx="5770709"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New Methods for </a:t>
            </a:r>
            <a:r>
              <a:rPr lang="pl-PL" sz="2600" b="1" dirty="0" err="1">
                <a:solidFill>
                  <a:srgbClr val="FFFF00"/>
                </a:solidFill>
                <a:latin typeface="+mn-lt"/>
              </a:rPr>
              <a:t>Ion</a:t>
            </a:r>
            <a:r>
              <a:rPr lang="en-US" sz="2600" b="1" dirty="0">
                <a:solidFill>
                  <a:srgbClr val="FFFF00"/>
                </a:solidFill>
                <a:latin typeface="+mn-lt"/>
              </a:rPr>
              <a:t> Radiotherapy</a:t>
            </a:r>
            <a:r>
              <a:rPr lang="pl-PL" sz="2600" b="1" dirty="0">
                <a:solidFill>
                  <a:srgbClr val="FFFF00"/>
                </a:solidFill>
                <a:latin typeface="+mn-lt"/>
              </a:rPr>
              <a:t> </a:t>
            </a:r>
            <a:r>
              <a:rPr lang="en-US" sz="2600" b="1" dirty="0">
                <a:solidFill>
                  <a:srgbClr val="FFFF00"/>
                </a:solidFill>
                <a:latin typeface="+mn-lt"/>
              </a:rPr>
              <a:t>CCB+</a:t>
            </a:r>
            <a:endParaRPr lang="pl-PL" sz="2600" dirty="0">
              <a:solidFill>
                <a:srgbClr val="FFFF00"/>
              </a:solidFill>
              <a:latin typeface="+mn-lt"/>
            </a:endParaRPr>
          </a:p>
        </p:txBody>
      </p:sp>
    </p:spTree>
    <p:extLst>
      <p:ext uri="{BB962C8B-B14F-4D97-AF65-F5344CB8AC3E}">
        <p14:creationId xmlns:p14="http://schemas.microsoft.com/office/powerpoint/2010/main" val="88106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597119" y="1057130"/>
            <a:ext cx="7886700" cy="775776"/>
          </a:xfrm>
        </p:spPr>
        <p:txBody>
          <a:bodyPr>
            <a:noAutofit/>
          </a:bodyPr>
          <a:lstStyle/>
          <a:p>
            <a:r>
              <a:rPr lang="pl-PL" sz="2600" b="1" dirty="0">
                <a:solidFill>
                  <a:srgbClr val="C00000"/>
                </a:solidFill>
                <a:latin typeface="+mn-lt"/>
              </a:rPr>
              <a:t>CCB+</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597119" y="1832906"/>
            <a:ext cx="7886700" cy="4351338"/>
          </a:xfrm>
        </p:spPr>
        <p:txBody>
          <a:bodyPr>
            <a:normAutofit fontScale="92500" lnSpcReduction="10000"/>
          </a:bodyPr>
          <a:lstStyle/>
          <a:p>
            <a:pPr marL="0" indent="0" algn="just">
              <a:buNone/>
            </a:pPr>
            <a:r>
              <a:rPr lang="en-GB" sz="2000" b="1" dirty="0"/>
              <a:t>From 2016 the CCB proton therapy facility treat</a:t>
            </a:r>
            <a:r>
              <a:rPr lang="pl-PL" sz="2000" b="1" dirty="0"/>
              <a:t>s</a:t>
            </a:r>
            <a:r>
              <a:rPr lang="en-GB" sz="2000" b="1" dirty="0"/>
              <a:t> patients</a:t>
            </a:r>
            <a:r>
              <a:rPr lang="pl-PL" sz="2000" b="1" dirty="0"/>
              <a:t> and </a:t>
            </a:r>
            <a:r>
              <a:rPr lang="en-GB" sz="2000" b="1" dirty="0"/>
              <a:t> is used for research in nuclear physics, medical physics, and radiobiology. In addition, the proton beam is used for irradiation of electronics for space research.</a:t>
            </a:r>
          </a:p>
          <a:p>
            <a:pPr algn="just"/>
            <a:r>
              <a:rPr lang="en-GB" sz="2000" b="1" dirty="0">
                <a:solidFill>
                  <a:srgbClr val="C00000"/>
                </a:solidFill>
              </a:rPr>
              <a:t>In 2035, twenty years after the opening of CCB, the </a:t>
            </a:r>
            <a:r>
              <a:rPr lang="en-GB" sz="2000" b="1" dirty="0" err="1">
                <a:solidFill>
                  <a:srgbClr val="C00000"/>
                </a:solidFill>
              </a:rPr>
              <a:t>center</a:t>
            </a:r>
            <a:r>
              <a:rPr lang="en-GB" sz="2000" b="1" dirty="0">
                <a:solidFill>
                  <a:srgbClr val="C00000"/>
                </a:solidFill>
              </a:rPr>
              <a:t> may possibly end its medical activity due to the expiration of technical support and technological obsolescence. </a:t>
            </a:r>
            <a:r>
              <a:rPr lang="en-GB" sz="2000" dirty="0"/>
              <a:t>By 2035, many oncology centres in Poland are expected to operate their own small proton synchrocyclotrons.</a:t>
            </a:r>
          </a:p>
          <a:p>
            <a:pPr algn="just"/>
            <a:r>
              <a:rPr lang="en-GB" sz="2000" b="1" dirty="0">
                <a:solidFill>
                  <a:srgbClr val="0070C0"/>
                </a:solidFill>
              </a:rPr>
              <a:t>It is therefore proposed that IFJ PAN purchase a 400 MeV/</a:t>
            </a:r>
            <a:r>
              <a:rPr lang="en-GB" sz="2000" b="1" dirty="0" err="1">
                <a:solidFill>
                  <a:srgbClr val="0070C0"/>
                </a:solidFill>
              </a:rPr>
              <a:t>amu</a:t>
            </a:r>
            <a:r>
              <a:rPr lang="en-GB" sz="2000" b="1" dirty="0">
                <a:solidFill>
                  <a:srgbClr val="0070C0"/>
                </a:solidFill>
              </a:rPr>
              <a:t> carbon ion synchrotron, currently offered by </a:t>
            </a:r>
            <a:r>
              <a:rPr lang="en-GB" sz="2000" b="1" dirty="0" err="1">
                <a:solidFill>
                  <a:srgbClr val="0070C0"/>
                </a:solidFill>
              </a:rPr>
              <a:t>MedAustron</a:t>
            </a:r>
            <a:r>
              <a:rPr lang="en-GB" sz="2000" b="1" dirty="0">
                <a:solidFill>
                  <a:srgbClr val="0070C0"/>
                </a:solidFill>
              </a:rPr>
              <a:t> and Hitachi, with medical device certification. </a:t>
            </a:r>
            <a:endParaRPr lang="pl-PL" sz="2000" b="1" dirty="0">
              <a:solidFill>
                <a:srgbClr val="0070C0"/>
              </a:solidFill>
            </a:endParaRPr>
          </a:p>
          <a:p>
            <a:pPr algn="just"/>
            <a:endParaRPr lang="en-GB" sz="2000" b="1" dirty="0">
              <a:solidFill>
                <a:srgbClr val="0070C0"/>
              </a:solidFill>
            </a:endParaRPr>
          </a:p>
          <a:p>
            <a:pPr marL="0" indent="0" algn="ctr">
              <a:buNone/>
            </a:pPr>
            <a:r>
              <a:rPr lang="en-GB" sz="2600" b="1" dirty="0">
                <a:solidFill>
                  <a:srgbClr val="C00000"/>
                </a:solidFill>
              </a:rPr>
              <a:t>This would allow IFJ PAN to broaden its leadership in hadron therapy in Poland by offering treatments with protons, helium ions, and carbon ions.</a:t>
            </a:r>
          </a:p>
        </p:txBody>
      </p:sp>
      <p:sp>
        <p:nvSpPr>
          <p:cNvPr id="10" name="Tytuł 1">
            <a:extLst>
              <a:ext uri="{FF2B5EF4-FFF2-40B4-BE49-F238E27FC236}">
                <a16:creationId xmlns:a16="http://schemas.microsoft.com/office/drawing/2014/main" id="{51B6A3BD-C457-4D06-ABDE-22000BADBFEC}"/>
              </a:ext>
            </a:extLst>
          </p:cNvPr>
          <p:cNvSpPr txBox="1">
            <a:spLocks/>
          </p:cNvSpPr>
          <p:nvPr/>
        </p:nvSpPr>
        <p:spPr>
          <a:xfrm>
            <a:off x="3265715" y="66316"/>
            <a:ext cx="5770709"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New Methods for </a:t>
            </a:r>
            <a:r>
              <a:rPr lang="pl-PL" sz="2600" b="1" dirty="0" err="1">
                <a:solidFill>
                  <a:srgbClr val="FFFF00"/>
                </a:solidFill>
                <a:latin typeface="+mn-lt"/>
              </a:rPr>
              <a:t>Ion</a:t>
            </a:r>
            <a:r>
              <a:rPr lang="en-US" sz="2600" b="1" dirty="0">
                <a:solidFill>
                  <a:srgbClr val="FFFF00"/>
                </a:solidFill>
                <a:latin typeface="+mn-lt"/>
              </a:rPr>
              <a:t> Radiotherapy</a:t>
            </a:r>
            <a:r>
              <a:rPr lang="pl-PL" sz="2600" b="1" dirty="0">
                <a:solidFill>
                  <a:srgbClr val="FFFF00"/>
                </a:solidFill>
                <a:latin typeface="+mn-lt"/>
              </a:rPr>
              <a:t> </a:t>
            </a:r>
            <a:r>
              <a:rPr lang="en-US" sz="2600" b="1" dirty="0">
                <a:solidFill>
                  <a:srgbClr val="FFFF00"/>
                </a:solidFill>
                <a:latin typeface="+mn-lt"/>
              </a:rPr>
              <a:t>CCB+</a:t>
            </a:r>
            <a:endParaRPr lang="pl-PL" sz="2600" dirty="0">
              <a:solidFill>
                <a:srgbClr val="FFFF00"/>
              </a:solidFill>
              <a:latin typeface="+mn-lt"/>
            </a:endParaRPr>
          </a:p>
        </p:txBody>
      </p:sp>
    </p:spTree>
    <p:extLst>
      <p:ext uri="{BB962C8B-B14F-4D97-AF65-F5344CB8AC3E}">
        <p14:creationId xmlns:p14="http://schemas.microsoft.com/office/powerpoint/2010/main" val="149770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3844832" y="14632"/>
            <a:ext cx="7886700" cy="775776"/>
          </a:xfrm>
        </p:spPr>
        <p:txBody>
          <a:bodyPr>
            <a:noAutofit/>
          </a:body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Obraz 10">
            <a:extLst>
              <a:ext uri="{FF2B5EF4-FFF2-40B4-BE49-F238E27FC236}">
                <a16:creationId xmlns:a16="http://schemas.microsoft.com/office/drawing/2014/main" id="{0E268C4C-CDCD-4565-B47C-4A2EBE4CF5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3" b="12763"/>
          <a:stretch/>
        </p:blipFill>
        <p:spPr>
          <a:xfrm>
            <a:off x="2681294" y="1597295"/>
            <a:ext cx="6657870" cy="4545749"/>
          </a:xfrm>
          <a:prstGeom prst="rect">
            <a:avLst/>
          </a:prstGeom>
        </p:spPr>
      </p:pic>
      <p:sp>
        <p:nvSpPr>
          <p:cNvPr id="12" name="Prostokąt 11">
            <a:extLst>
              <a:ext uri="{FF2B5EF4-FFF2-40B4-BE49-F238E27FC236}">
                <a16:creationId xmlns:a16="http://schemas.microsoft.com/office/drawing/2014/main" id="{1F3B98FD-53BB-4BEF-B104-1F26E8DF10C8}"/>
              </a:ext>
            </a:extLst>
          </p:cNvPr>
          <p:cNvSpPr/>
          <p:nvPr/>
        </p:nvSpPr>
        <p:spPr>
          <a:xfrm>
            <a:off x="1757261"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B0B3E748-1661-45B8-9416-0918EFF15D80}"/>
              </a:ext>
            </a:extLst>
          </p:cNvPr>
          <p:cNvSpPr/>
          <p:nvPr/>
        </p:nvSpPr>
        <p:spPr>
          <a:xfrm>
            <a:off x="1463387" y="5790593"/>
            <a:ext cx="4169155" cy="276999"/>
          </a:xfrm>
          <a:prstGeom prst="rect">
            <a:avLst/>
          </a:prstGeom>
        </p:spPr>
        <p:txBody>
          <a:bodyPr wrap="square">
            <a:spAutoFit/>
          </a:bodyPr>
          <a:lstStyle/>
          <a:p>
            <a:r>
              <a:rPr lang="pl-PL" sz="1200" i="1" dirty="0">
                <a:solidFill>
                  <a:srgbClr val="0070C0"/>
                </a:solidFill>
              </a:rPr>
              <a:t> doi:10.1088/1742-6596/2420/1/012103</a:t>
            </a:r>
          </a:p>
        </p:txBody>
      </p:sp>
      <p:sp>
        <p:nvSpPr>
          <p:cNvPr id="16" name="Prostokąt 15">
            <a:extLst>
              <a:ext uri="{FF2B5EF4-FFF2-40B4-BE49-F238E27FC236}">
                <a16:creationId xmlns:a16="http://schemas.microsoft.com/office/drawing/2014/main" id="{0CFA2BD0-0809-4D3C-B707-9DE079523936}"/>
              </a:ext>
            </a:extLst>
          </p:cNvPr>
          <p:cNvSpPr/>
          <p:nvPr/>
        </p:nvSpPr>
        <p:spPr>
          <a:xfrm>
            <a:off x="1908564" y="1179725"/>
            <a:ext cx="1130438" cy="369332"/>
          </a:xfrm>
          <a:prstGeom prst="rect">
            <a:avLst/>
          </a:prstGeom>
        </p:spPr>
        <p:txBody>
          <a:bodyPr wrap="none">
            <a:spAutoFit/>
          </a:bodyPr>
          <a:lstStyle/>
          <a:p>
            <a:r>
              <a:rPr lang="pl-PL" b="1" dirty="0">
                <a:solidFill>
                  <a:schemeClr val="accent1">
                    <a:lumMod val="75000"/>
                  </a:schemeClr>
                </a:solidFill>
              </a:rPr>
              <a:t>Space Lab</a:t>
            </a:r>
          </a:p>
        </p:txBody>
      </p:sp>
      <p:sp>
        <p:nvSpPr>
          <p:cNvPr id="17" name="Prostokąt 16">
            <a:extLst>
              <a:ext uri="{FF2B5EF4-FFF2-40B4-BE49-F238E27FC236}">
                <a16:creationId xmlns:a16="http://schemas.microsoft.com/office/drawing/2014/main" id="{DBBFF4A7-88B4-4E5A-A6E7-7784FE4D84D7}"/>
              </a:ext>
            </a:extLst>
          </p:cNvPr>
          <p:cNvSpPr/>
          <p:nvPr/>
        </p:nvSpPr>
        <p:spPr>
          <a:xfrm>
            <a:off x="4948411" y="1131487"/>
            <a:ext cx="2681715" cy="369332"/>
          </a:xfrm>
          <a:prstGeom prst="rect">
            <a:avLst/>
          </a:prstGeom>
        </p:spPr>
        <p:txBody>
          <a:bodyPr wrap="square">
            <a:spAutoFit/>
          </a:bodyPr>
          <a:lstStyle/>
          <a:p>
            <a:r>
              <a:rPr lang="pl-PL" b="1" dirty="0">
                <a:solidFill>
                  <a:schemeClr val="accent1">
                    <a:lumMod val="75000"/>
                  </a:schemeClr>
                </a:solidFill>
              </a:rPr>
              <a:t>Neutron Hall</a:t>
            </a:r>
          </a:p>
        </p:txBody>
      </p:sp>
      <p:sp>
        <p:nvSpPr>
          <p:cNvPr id="18" name="Prostokąt 17">
            <a:extLst>
              <a:ext uri="{FF2B5EF4-FFF2-40B4-BE49-F238E27FC236}">
                <a16:creationId xmlns:a16="http://schemas.microsoft.com/office/drawing/2014/main" id="{A237971E-4E4F-46ED-9833-ED52B20DDA7E}"/>
              </a:ext>
            </a:extLst>
          </p:cNvPr>
          <p:cNvSpPr/>
          <p:nvPr/>
        </p:nvSpPr>
        <p:spPr>
          <a:xfrm>
            <a:off x="4506372"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Text Box 5">
            <a:extLst>
              <a:ext uri="{FF2B5EF4-FFF2-40B4-BE49-F238E27FC236}">
                <a16:creationId xmlns:a16="http://schemas.microsoft.com/office/drawing/2014/main" id="{79F94C9C-C5B9-4C57-B556-C0C32DC3A120}"/>
              </a:ext>
            </a:extLst>
          </p:cNvPr>
          <p:cNvSpPr txBox="1">
            <a:spLocks noChangeArrowheads="1"/>
          </p:cNvSpPr>
          <p:nvPr/>
        </p:nvSpPr>
        <p:spPr bwMode="auto">
          <a:xfrm>
            <a:off x="27164" y="3469103"/>
            <a:ext cx="2872447" cy="1323439"/>
          </a:xfrm>
          <a:prstGeom prst="rect">
            <a:avLst/>
          </a:prstGeom>
          <a:solidFill>
            <a:schemeClr val="accent1">
              <a:lumMod val="20000"/>
              <a:lumOff val="80000"/>
            </a:schemeClr>
          </a:solidFill>
          <a:ln w="41275">
            <a:solidFill>
              <a:schemeClr val="accent1">
                <a:shade val="50000"/>
              </a:schemeClr>
            </a:solid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pl-PL" sz="1600" b="1" dirty="0">
                <a:solidFill>
                  <a:srgbClr val="FF0000"/>
                </a:solidFill>
                <a:latin typeface="+mn-lt"/>
                <a:ea typeface="+mj-ea"/>
                <a:cs typeface="+mj-cs"/>
              </a:rPr>
              <a:t>Possibility of expanding the project as desired, e.g., adding a research component:</a:t>
            </a:r>
            <a:endParaRPr lang="pl-PL" altLang="pl-PL" sz="1600" b="1" dirty="0">
              <a:solidFill>
                <a:srgbClr val="FF0000"/>
              </a:solidFill>
              <a:latin typeface="+mn-lt"/>
              <a:ea typeface="+mj-ea"/>
              <a:cs typeface="+mj-cs"/>
            </a:endParaRPr>
          </a:p>
          <a:p>
            <a:pPr marL="285750" indent="-285750">
              <a:spcBef>
                <a:spcPct val="0"/>
              </a:spcBef>
              <a:buFont typeface="Wingdings" panose="05000000000000000000" pitchFamily="2" charset="2"/>
              <a:buChar char="ü"/>
            </a:pPr>
            <a:r>
              <a:rPr lang="en-US" altLang="pl-PL" sz="1600" b="1" dirty="0">
                <a:solidFill>
                  <a:srgbClr val="FF0000"/>
                </a:solidFill>
                <a:latin typeface="+mn-lt"/>
                <a:ea typeface="+mj-ea"/>
                <a:cs typeface="+mj-cs"/>
              </a:rPr>
              <a:t>Nuclear Physics!</a:t>
            </a:r>
          </a:p>
          <a:p>
            <a:pPr marL="285750" indent="-285750">
              <a:spcBef>
                <a:spcPct val="0"/>
              </a:spcBef>
              <a:buFont typeface="Wingdings" panose="05000000000000000000" pitchFamily="2" charset="2"/>
              <a:buChar char="ü"/>
            </a:pPr>
            <a:r>
              <a:rPr lang="pl-PL" altLang="pl-PL" sz="1600" b="1" dirty="0" err="1">
                <a:solidFill>
                  <a:srgbClr val="FF0000"/>
                </a:solidFill>
                <a:latin typeface="+mn-lt"/>
                <a:ea typeface="+mj-ea"/>
                <a:cs typeface="+mj-cs"/>
              </a:rPr>
              <a:t>Hadrontherapy</a:t>
            </a:r>
            <a:r>
              <a:rPr lang="pl-PL" altLang="pl-PL" sz="1600" b="1" dirty="0">
                <a:solidFill>
                  <a:srgbClr val="FF0000"/>
                </a:solidFill>
                <a:latin typeface="+mn-lt"/>
                <a:ea typeface="+mj-ea"/>
                <a:cs typeface="+mj-cs"/>
              </a:rPr>
              <a:t> CCB+</a:t>
            </a:r>
          </a:p>
        </p:txBody>
      </p:sp>
      <p:sp>
        <p:nvSpPr>
          <p:cNvPr id="19" name="Prostokąt: zaokrąglone rogi 18">
            <a:extLst>
              <a:ext uri="{FF2B5EF4-FFF2-40B4-BE49-F238E27FC236}">
                <a16:creationId xmlns:a16="http://schemas.microsoft.com/office/drawing/2014/main" id="{947135F6-479E-4823-9CC9-90EF16874C6E}"/>
              </a:ext>
            </a:extLst>
          </p:cNvPr>
          <p:cNvSpPr/>
          <p:nvPr/>
        </p:nvSpPr>
        <p:spPr>
          <a:xfrm>
            <a:off x="571866" y="978165"/>
            <a:ext cx="8507364" cy="518467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Dowolny kształt: kształt 14">
            <a:extLst>
              <a:ext uri="{FF2B5EF4-FFF2-40B4-BE49-F238E27FC236}">
                <a16:creationId xmlns:a16="http://schemas.microsoft.com/office/drawing/2014/main" id="{95FBF130-C611-48EA-89C0-C4C3C5BDCD22}"/>
              </a:ext>
            </a:extLst>
          </p:cNvPr>
          <p:cNvSpPr/>
          <p:nvPr/>
        </p:nvSpPr>
        <p:spPr>
          <a:xfrm>
            <a:off x="5978768" y="3918784"/>
            <a:ext cx="981545"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Łuk 5">
            <a:extLst>
              <a:ext uri="{FF2B5EF4-FFF2-40B4-BE49-F238E27FC236}">
                <a16:creationId xmlns:a16="http://schemas.microsoft.com/office/drawing/2014/main" id="{3CE17C55-3F5F-47CD-B3D1-DDE61C9736A2}"/>
              </a:ext>
            </a:extLst>
          </p:cNvPr>
          <p:cNvSpPr/>
          <p:nvPr/>
        </p:nvSpPr>
        <p:spPr>
          <a:xfrm rot="1040736">
            <a:off x="5630367" y="3992678"/>
            <a:ext cx="1114892" cy="271250"/>
          </a:xfrm>
          <a:prstGeom prst="arc">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1" name="Łuk 20">
            <a:extLst>
              <a:ext uri="{FF2B5EF4-FFF2-40B4-BE49-F238E27FC236}">
                <a16:creationId xmlns:a16="http://schemas.microsoft.com/office/drawing/2014/main" id="{CB0B1247-0EFD-4136-915A-A9001B4768A7}"/>
              </a:ext>
            </a:extLst>
          </p:cNvPr>
          <p:cNvSpPr/>
          <p:nvPr/>
        </p:nvSpPr>
        <p:spPr>
          <a:xfrm rot="2106923">
            <a:off x="6033094" y="4425339"/>
            <a:ext cx="944856" cy="1057104"/>
          </a:xfrm>
          <a:prstGeom prst="arc">
            <a:avLst>
              <a:gd name="adj1" fmla="val 17184315"/>
              <a:gd name="adj2" fmla="val 0"/>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4" name="Dowolny kształt: kształt 23">
            <a:extLst>
              <a:ext uri="{FF2B5EF4-FFF2-40B4-BE49-F238E27FC236}">
                <a16:creationId xmlns:a16="http://schemas.microsoft.com/office/drawing/2014/main" id="{BD038A09-05FA-4CAA-8F52-8481A03188A2}"/>
              </a:ext>
            </a:extLst>
          </p:cNvPr>
          <p:cNvSpPr/>
          <p:nvPr/>
        </p:nvSpPr>
        <p:spPr>
          <a:xfrm flipH="1">
            <a:off x="8406606" y="1597295"/>
            <a:ext cx="588186"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Łuk 24">
            <a:extLst>
              <a:ext uri="{FF2B5EF4-FFF2-40B4-BE49-F238E27FC236}">
                <a16:creationId xmlns:a16="http://schemas.microsoft.com/office/drawing/2014/main" id="{97E04CA5-FF0E-40D1-87FB-7A1205B0C136}"/>
              </a:ext>
            </a:extLst>
          </p:cNvPr>
          <p:cNvSpPr/>
          <p:nvPr/>
        </p:nvSpPr>
        <p:spPr>
          <a:xfrm rot="2363906" flipH="1" flipV="1">
            <a:off x="8318128" y="2081678"/>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Łuk 25">
            <a:extLst>
              <a:ext uri="{FF2B5EF4-FFF2-40B4-BE49-F238E27FC236}">
                <a16:creationId xmlns:a16="http://schemas.microsoft.com/office/drawing/2014/main" id="{6B89EEF3-39AA-4D89-A82B-04FDC7EBC4D0}"/>
              </a:ext>
            </a:extLst>
          </p:cNvPr>
          <p:cNvSpPr/>
          <p:nvPr/>
        </p:nvSpPr>
        <p:spPr>
          <a:xfrm rot="912936" flipH="1" flipV="1">
            <a:off x="8401597" y="2380586"/>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Łuk 26">
            <a:extLst>
              <a:ext uri="{FF2B5EF4-FFF2-40B4-BE49-F238E27FC236}">
                <a16:creationId xmlns:a16="http://schemas.microsoft.com/office/drawing/2014/main" id="{C5F3438F-17C3-4EBB-8B52-447F8F9ADF6E}"/>
              </a:ext>
            </a:extLst>
          </p:cNvPr>
          <p:cNvSpPr/>
          <p:nvPr/>
        </p:nvSpPr>
        <p:spPr>
          <a:xfrm rot="4342732" flipH="1" flipV="1">
            <a:off x="8282520" y="1934973"/>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rostokąt 6">
            <a:extLst>
              <a:ext uri="{FF2B5EF4-FFF2-40B4-BE49-F238E27FC236}">
                <a16:creationId xmlns:a16="http://schemas.microsoft.com/office/drawing/2014/main" id="{DE454EA2-4ACD-4138-B21D-9C168F9F21DB}"/>
              </a:ext>
            </a:extLst>
          </p:cNvPr>
          <p:cNvSpPr/>
          <p:nvPr/>
        </p:nvSpPr>
        <p:spPr>
          <a:xfrm>
            <a:off x="8351332" y="1305095"/>
            <a:ext cx="671979" cy="369332"/>
          </a:xfrm>
          <a:prstGeom prst="rect">
            <a:avLst/>
          </a:prstGeom>
        </p:spPr>
        <p:txBody>
          <a:bodyPr wrap="none">
            <a:spAutoFit/>
          </a:bodyPr>
          <a:lstStyle/>
          <a:p>
            <a:r>
              <a:rPr lang="pl-PL" b="1" dirty="0">
                <a:solidFill>
                  <a:srgbClr val="C00000"/>
                </a:solidFill>
              </a:rPr>
              <a:t>CCB+</a:t>
            </a:r>
          </a:p>
        </p:txBody>
      </p:sp>
    </p:spTree>
    <p:extLst>
      <p:ext uri="{BB962C8B-B14F-4D97-AF65-F5344CB8AC3E}">
        <p14:creationId xmlns:p14="http://schemas.microsoft.com/office/powerpoint/2010/main" val="130415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3BD4A0C-054A-437A-AEC3-1259F9E5A49A}"/>
              </a:ext>
            </a:extLst>
          </p:cNvPr>
          <p:cNvSpPr>
            <a:spLocks noGrp="1"/>
          </p:cNvSpPr>
          <p:nvPr>
            <p:ph type="ctrTitle"/>
          </p:nvPr>
        </p:nvSpPr>
        <p:spPr>
          <a:xfrm>
            <a:off x="-23052" y="2322581"/>
            <a:ext cx="9190104" cy="1973174"/>
          </a:xfrm>
        </p:spPr>
        <p:txBody>
          <a:bodyPr anchor="t">
            <a:noAutofit/>
          </a:bodyPr>
          <a:lstStyle/>
          <a:p>
            <a:r>
              <a:rPr lang="en-US" sz="4000" b="1" dirty="0">
                <a:solidFill>
                  <a:srgbClr val="FFFF00"/>
                </a:solidFill>
                <a:latin typeface="+mn-lt"/>
              </a:rPr>
              <a:t>Neutron</a:t>
            </a:r>
            <a:r>
              <a:rPr lang="pl-PL" sz="4000" b="1" dirty="0">
                <a:solidFill>
                  <a:srgbClr val="FFFF00"/>
                </a:solidFill>
                <a:latin typeface="+mn-lt"/>
              </a:rPr>
              <a:t>s for Dual </a:t>
            </a:r>
            <a:r>
              <a:rPr lang="pl-PL" sz="4000" b="1" dirty="0" err="1">
                <a:solidFill>
                  <a:srgbClr val="FFFF00"/>
                </a:solidFill>
                <a:latin typeface="+mn-lt"/>
              </a:rPr>
              <a:t>Use</a:t>
            </a:r>
            <a:endParaRPr lang="pl-PL" sz="2000" b="1" dirty="0">
              <a:solidFill>
                <a:srgbClr val="FFFF00"/>
              </a:solidFill>
              <a:latin typeface="+mn-lt"/>
            </a:endParaRPr>
          </a:p>
        </p:txBody>
      </p:sp>
      <p:sp>
        <p:nvSpPr>
          <p:cNvPr id="6" name="Tytuł 4">
            <a:extLst>
              <a:ext uri="{FF2B5EF4-FFF2-40B4-BE49-F238E27FC236}">
                <a16:creationId xmlns:a16="http://schemas.microsoft.com/office/drawing/2014/main" id="{72DEF5CE-C1A7-4F1C-858C-760BB837D650}"/>
              </a:ext>
            </a:extLst>
          </p:cNvPr>
          <p:cNvSpPr txBox="1">
            <a:spLocks/>
          </p:cNvSpPr>
          <p:nvPr/>
        </p:nvSpPr>
        <p:spPr>
          <a:xfrm>
            <a:off x="281107" y="3631278"/>
            <a:ext cx="8397226" cy="19731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pl-PL" sz="2400" i="1" dirty="0">
              <a:solidFill>
                <a:schemeClr val="bg1"/>
              </a:solidFill>
              <a:latin typeface="+mn-lt"/>
            </a:endParaRPr>
          </a:p>
          <a:p>
            <a:pPr algn="l"/>
            <a:r>
              <a:rPr lang="pl-PL" sz="2400" i="1" dirty="0">
                <a:solidFill>
                  <a:schemeClr val="bg1"/>
                </a:solidFill>
                <a:latin typeface="+mn-lt"/>
              </a:rPr>
              <a:t>			</a:t>
            </a:r>
            <a:r>
              <a:rPr lang="pl-PL" sz="2400" i="1" dirty="0" err="1">
                <a:solidFill>
                  <a:schemeClr val="bg1"/>
                </a:solidFill>
                <a:latin typeface="+mn-lt"/>
              </a:rPr>
              <a:t>Research</a:t>
            </a:r>
            <a:r>
              <a:rPr lang="pl-PL" sz="2400" i="1" dirty="0">
                <a:solidFill>
                  <a:schemeClr val="bg1"/>
                </a:solidFill>
                <a:latin typeface="+mn-lt"/>
              </a:rPr>
              <a:t> Team: </a:t>
            </a:r>
            <a:r>
              <a:rPr lang="en-US" sz="2400" i="1" dirty="0">
                <a:solidFill>
                  <a:schemeClr val="bg1"/>
                </a:solidFill>
                <a:latin typeface="+mn-lt"/>
              </a:rPr>
              <a:t>J.</a:t>
            </a:r>
            <a:r>
              <a:rPr lang="pl-PL" sz="2400" i="1" dirty="0">
                <a:solidFill>
                  <a:schemeClr val="bg1"/>
                </a:solidFill>
                <a:latin typeface="+mn-lt"/>
              </a:rPr>
              <a:t> </a:t>
            </a:r>
            <a:r>
              <a:rPr lang="en-US" sz="2400" i="1" dirty="0" err="1">
                <a:solidFill>
                  <a:schemeClr val="bg1"/>
                </a:solidFill>
                <a:latin typeface="+mn-lt"/>
              </a:rPr>
              <a:t>Swakoń</a:t>
            </a:r>
            <a:r>
              <a:rPr lang="en-US" sz="2400" i="1" dirty="0">
                <a:solidFill>
                  <a:schemeClr val="bg1"/>
                </a:solidFill>
                <a:latin typeface="+mn-lt"/>
              </a:rPr>
              <a:t> and NZ62 Team, </a:t>
            </a:r>
            <a:endParaRPr lang="pl-PL" sz="2400" i="1" dirty="0">
              <a:solidFill>
                <a:schemeClr val="bg1"/>
              </a:solidFill>
              <a:latin typeface="+mn-lt"/>
            </a:endParaRPr>
          </a:p>
          <a:p>
            <a:pPr algn="l"/>
            <a:r>
              <a:rPr lang="pl-PL" sz="2400" i="1" dirty="0">
                <a:solidFill>
                  <a:schemeClr val="bg1"/>
                </a:solidFill>
                <a:latin typeface="+mn-lt"/>
              </a:rPr>
              <a:t>				               U. Wiącek and </a:t>
            </a:r>
            <a:r>
              <a:rPr lang="en-US" sz="2400" i="1" dirty="0">
                <a:solidFill>
                  <a:schemeClr val="bg1"/>
                </a:solidFill>
                <a:latin typeface="+mn-lt"/>
              </a:rPr>
              <a:t>NZ61 Team</a:t>
            </a:r>
            <a:endParaRPr lang="pl-PL" sz="2400" i="1" dirty="0">
              <a:solidFill>
                <a:schemeClr val="bg1"/>
              </a:solidFill>
              <a:latin typeface="+mn-lt"/>
            </a:endParaRPr>
          </a:p>
        </p:txBody>
      </p:sp>
    </p:spTree>
    <p:extLst>
      <p:ext uri="{BB962C8B-B14F-4D97-AF65-F5344CB8AC3E}">
        <p14:creationId xmlns:p14="http://schemas.microsoft.com/office/powerpoint/2010/main" val="413032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21</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344341" y="2187575"/>
            <a:ext cx="7886700" cy="4351338"/>
          </a:xfrm>
        </p:spPr>
        <p:txBody>
          <a:bodyPr>
            <a:normAutofit/>
          </a:bodyPr>
          <a:lstStyle/>
          <a:p>
            <a:pPr marL="0" indent="0" algn="just">
              <a:buNone/>
            </a:pPr>
            <a:r>
              <a:rPr lang="en-US" sz="2000" i="1" dirty="0"/>
              <a:t>The neutron beam irradiation station will be used to conduct research on various types of detectors and dosimeters, as well as to test and qualify neutron detectors for measurement systems used in neutron fields with equal time structures and a wide range of neutron energies (from thermal energies up to 200 MeV). </a:t>
            </a:r>
            <a:endParaRPr lang="pl-PL" sz="2000" i="1" dirty="0"/>
          </a:p>
        </p:txBody>
      </p:sp>
      <p:sp>
        <p:nvSpPr>
          <p:cNvPr id="9" name="Tytuł 1">
            <a:extLst>
              <a:ext uri="{FF2B5EF4-FFF2-40B4-BE49-F238E27FC236}">
                <a16:creationId xmlns:a16="http://schemas.microsoft.com/office/drawing/2014/main" id="{2392FA34-0F99-4D5F-B312-3C8A5BFDCB49}"/>
              </a:ext>
            </a:extLst>
          </p:cNvPr>
          <p:cNvSpPr txBox="1">
            <a:spLocks/>
          </p:cNvSpPr>
          <p:nvPr/>
        </p:nvSpPr>
        <p:spPr>
          <a:xfrm>
            <a:off x="2775377" y="20210"/>
            <a:ext cx="6201015"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Neutrons for </a:t>
            </a:r>
            <a:r>
              <a:rPr lang="pl-PL" sz="2600" b="1" dirty="0">
                <a:solidFill>
                  <a:srgbClr val="FFFF00"/>
                </a:solidFill>
                <a:latin typeface="+mn-lt"/>
              </a:rPr>
              <a:t>D</a:t>
            </a:r>
            <a:r>
              <a:rPr lang="en-US" sz="2600" b="1" dirty="0" err="1">
                <a:solidFill>
                  <a:srgbClr val="FFFF00"/>
                </a:solidFill>
                <a:latin typeface="+mn-lt"/>
              </a:rPr>
              <a:t>ual</a:t>
            </a:r>
            <a:r>
              <a:rPr lang="en-US" sz="2600" b="1" dirty="0">
                <a:solidFill>
                  <a:srgbClr val="FFFF00"/>
                </a:solidFill>
                <a:latin typeface="+mn-lt"/>
              </a:rPr>
              <a:t> </a:t>
            </a:r>
            <a:r>
              <a:rPr lang="pl-PL" sz="2600" b="1" dirty="0">
                <a:solidFill>
                  <a:srgbClr val="FFFF00"/>
                </a:solidFill>
                <a:latin typeface="+mn-lt"/>
              </a:rPr>
              <a:t>U</a:t>
            </a:r>
            <a:r>
              <a:rPr lang="en-US" sz="2600" b="1" dirty="0">
                <a:solidFill>
                  <a:srgbClr val="FFFF00"/>
                </a:solidFill>
                <a:latin typeface="+mn-lt"/>
              </a:rPr>
              <a:t>se</a:t>
            </a:r>
            <a:endParaRPr lang="pl-PL" sz="2600" dirty="0">
              <a:solidFill>
                <a:srgbClr val="FFFF00"/>
              </a:solidFill>
              <a:latin typeface="+mn-lt"/>
            </a:endParaRPr>
          </a:p>
        </p:txBody>
      </p:sp>
      <p:sp>
        <p:nvSpPr>
          <p:cNvPr id="10" name="Tytuł 1">
            <a:extLst>
              <a:ext uri="{FF2B5EF4-FFF2-40B4-BE49-F238E27FC236}">
                <a16:creationId xmlns:a16="http://schemas.microsoft.com/office/drawing/2014/main" id="{8D3306F9-D26C-4C69-AC55-5899758C6F14}"/>
              </a:ext>
            </a:extLst>
          </p:cNvPr>
          <p:cNvSpPr>
            <a:spLocks noGrp="1"/>
          </p:cNvSpPr>
          <p:nvPr>
            <p:ph type="title"/>
          </p:nvPr>
        </p:nvSpPr>
        <p:spPr>
          <a:xfrm>
            <a:off x="567178" y="1036840"/>
            <a:ext cx="7886700" cy="775776"/>
          </a:xfrm>
        </p:spPr>
        <p:txBody>
          <a:bodyPr>
            <a:noAutofit/>
          </a:bodyPr>
          <a:lstStyle/>
          <a:p>
            <a:r>
              <a:rPr lang="en-GB" sz="2600" b="1" dirty="0">
                <a:solidFill>
                  <a:srgbClr val="C00000"/>
                </a:solidFill>
                <a:latin typeface="+mn-lt"/>
              </a:rPr>
              <a:t>Goals and objectives</a:t>
            </a:r>
            <a:endParaRPr lang="en-GB" sz="2600" dirty="0">
              <a:solidFill>
                <a:srgbClr val="C00000"/>
              </a:solidFill>
              <a:latin typeface="+mn-lt"/>
            </a:endParaRPr>
          </a:p>
        </p:txBody>
      </p:sp>
    </p:spTree>
    <p:extLst>
      <p:ext uri="{BB962C8B-B14F-4D97-AF65-F5344CB8AC3E}">
        <p14:creationId xmlns:p14="http://schemas.microsoft.com/office/powerpoint/2010/main" val="9241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GB" sz="2600" b="1" dirty="0">
                <a:solidFill>
                  <a:srgbClr val="C00000"/>
                </a:solidFill>
                <a:latin typeface="+mn-lt"/>
              </a:rPr>
              <a:t>Primary beam requirements</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22</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p:txBody>
          <a:bodyPr>
            <a:normAutofit/>
          </a:bodyPr>
          <a:lstStyle/>
          <a:p>
            <a:pPr marL="0" indent="0">
              <a:buNone/>
            </a:pPr>
            <a:endParaRPr lang="pl-PL" sz="2000" b="1" dirty="0"/>
          </a:p>
          <a:p>
            <a:pPr marL="0" indent="0">
              <a:buNone/>
            </a:pPr>
            <a:r>
              <a:rPr lang="pl-PL" sz="2000" b="1" dirty="0" err="1"/>
              <a:t>Protons</a:t>
            </a:r>
            <a:r>
              <a:rPr lang="pl-PL" sz="2000" dirty="0"/>
              <a:t> with </a:t>
            </a:r>
            <a:r>
              <a:rPr lang="en-US" sz="2000" dirty="0"/>
              <a:t>variable energy within </a:t>
            </a:r>
            <a:r>
              <a:rPr lang="en-US" sz="2000" b="1" dirty="0"/>
              <a:t>2.5 – </a:t>
            </a:r>
            <a:r>
              <a:rPr lang="pl-PL" sz="2000" b="1" dirty="0"/>
              <a:t>250</a:t>
            </a:r>
            <a:r>
              <a:rPr lang="en-US" sz="2000" b="1" dirty="0"/>
              <a:t> MeV </a:t>
            </a:r>
            <a:r>
              <a:rPr lang="en-US" sz="2000" dirty="0"/>
              <a:t>range</a:t>
            </a:r>
            <a:r>
              <a:rPr lang="pl-PL" sz="2000" dirty="0"/>
              <a:t>;</a:t>
            </a:r>
          </a:p>
          <a:p>
            <a:pPr marL="0" indent="0">
              <a:buNone/>
            </a:pPr>
            <a:r>
              <a:rPr lang="en-US" sz="2000" dirty="0"/>
              <a:t>Proton beam current from 1 </a:t>
            </a:r>
            <a:r>
              <a:rPr lang="en-US" sz="2000" dirty="0" err="1"/>
              <a:t>nA</a:t>
            </a:r>
            <a:r>
              <a:rPr lang="en-US" sz="2000" dirty="0"/>
              <a:t> to 1 </a:t>
            </a:r>
            <a:r>
              <a:rPr lang="pl-PL" sz="2000" dirty="0"/>
              <a:t>m</a:t>
            </a:r>
            <a:r>
              <a:rPr lang="en-US" sz="2000" dirty="0"/>
              <a:t>A</a:t>
            </a:r>
            <a:r>
              <a:rPr lang="pl-PL" sz="2000" dirty="0"/>
              <a:t>;</a:t>
            </a:r>
          </a:p>
          <a:p>
            <a:pPr marL="0" indent="0">
              <a:buNone/>
            </a:pPr>
            <a:r>
              <a:rPr lang="pl-PL" sz="2000" dirty="0"/>
              <a:t>	&gt; 1 </a:t>
            </a:r>
            <a:r>
              <a:rPr lang="pl-PL" sz="2000" dirty="0" err="1"/>
              <a:t>mA</a:t>
            </a:r>
            <a:r>
              <a:rPr lang="pl-PL" sz="2000" dirty="0"/>
              <a:t> for 2.5 </a:t>
            </a:r>
            <a:r>
              <a:rPr lang="pl-PL" sz="2000" dirty="0" err="1"/>
              <a:t>MeV</a:t>
            </a:r>
            <a:r>
              <a:rPr lang="pl-PL" sz="2000" dirty="0"/>
              <a:t>;</a:t>
            </a:r>
          </a:p>
          <a:p>
            <a:pPr marL="0" indent="0">
              <a:buNone/>
            </a:pPr>
            <a:r>
              <a:rPr lang="pl-PL" sz="2000" dirty="0"/>
              <a:t>	   10 </a:t>
            </a:r>
            <a:r>
              <a:rPr lang="pl-PL" sz="2000" dirty="0" err="1"/>
              <a:t>nA</a:t>
            </a:r>
            <a:r>
              <a:rPr lang="pl-PL" sz="2000" dirty="0"/>
              <a:t> -1 </a:t>
            </a:r>
            <a:r>
              <a:rPr lang="pl-PL" sz="2000" dirty="0" err="1"/>
              <a:t>uA</a:t>
            </a:r>
            <a:r>
              <a:rPr lang="pl-PL" sz="2000" dirty="0"/>
              <a:t> for 250MeV ;</a:t>
            </a:r>
          </a:p>
          <a:p>
            <a:pPr marL="0" indent="0">
              <a:buNone/>
            </a:pPr>
            <a:r>
              <a:rPr lang="en-US" sz="2000" dirty="0"/>
              <a:t>The ability to change the beam structure (continuous beam/pulse beam with varying duty cycles)</a:t>
            </a:r>
            <a:r>
              <a:rPr lang="pl-PL" sz="2000" dirty="0"/>
              <a:t>;</a:t>
            </a:r>
          </a:p>
          <a:p>
            <a:pPr marL="0" indent="0">
              <a:buNone/>
            </a:pPr>
            <a:endParaRPr lang="pl-PL" sz="2000" dirty="0"/>
          </a:p>
          <a:p>
            <a:pPr marL="0" indent="0">
              <a:buNone/>
            </a:pPr>
            <a:endParaRPr lang="pl-PL" sz="2000" dirty="0"/>
          </a:p>
        </p:txBody>
      </p:sp>
      <p:sp>
        <p:nvSpPr>
          <p:cNvPr id="10" name="Tytuł 1">
            <a:extLst>
              <a:ext uri="{FF2B5EF4-FFF2-40B4-BE49-F238E27FC236}">
                <a16:creationId xmlns:a16="http://schemas.microsoft.com/office/drawing/2014/main" id="{D3D6C0F6-BDF6-4AA7-AC30-28C6F2F86155}"/>
              </a:ext>
            </a:extLst>
          </p:cNvPr>
          <p:cNvSpPr txBox="1">
            <a:spLocks/>
          </p:cNvSpPr>
          <p:nvPr/>
        </p:nvSpPr>
        <p:spPr>
          <a:xfrm>
            <a:off x="2775377" y="20210"/>
            <a:ext cx="6201015"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Neutrons for </a:t>
            </a:r>
            <a:r>
              <a:rPr lang="pl-PL" sz="2600" b="1" dirty="0">
                <a:solidFill>
                  <a:srgbClr val="FFFF00"/>
                </a:solidFill>
                <a:latin typeface="+mn-lt"/>
              </a:rPr>
              <a:t>D</a:t>
            </a:r>
            <a:r>
              <a:rPr lang="en-US" sz="2600" b="1" dirty="0" err="1">
                <a:solidFill>
                  <a:srgbClr val="FFFF00"/>
                </a:solidFill>
                <a:latin typeface="+mn-lt"/>
              </a:rPr>
              <a:t>ual</a:t>
            </a:r>
            <a:r>
              <a:rPr lang="en-US" sz="2600" b="1" dirty="0">
                <a:solidFill>
                  <a:srgbClr val="FFFF00"/>
                </a:solidFill>
                <a:latin typeface="+mn-lt"/>
              </a:rPr>
              <a:t> </a:t>
            </a:r>
            <a:r>
              <a:rPr lang="pl-PL" sz="2600" b="1" dirty="0">
                <a:solidFill>
                  <a:srgbClr val="FFFF00"/>
                </a:solidFill>
                <a:latin typeface="+mn-lt"/>
              </a:rPr>
              <a:t>U</a:t>
            </a:r>
            <a:r>
              <a:rPr lang="en-US" sz="2600" b="1" dirty="0">
                <a:solidFill>
                  <a:srgbClr val="FFFF00"/>
                </a:solidFill>
                <a:latin typeface="+mn-lt"/>
              </a:rPr>
              <a:t>se</a:t>
            </a:r>
            <a:endParaRPr lang="pl-PL" sz="2600" dirty="0">
              <a:solidFill>
                <a:srgbClr val="FFFF00"/>
              </a:solidFill>
              <a:latin typeface="+mn-lt"/>
            </a:endParaRPr>
          </a:p>
        </p:txBody>
      </p:sp>
    </p:spTree>
    <p:extLst>
      <p:ext uri="{BB962C8B-B14F-4D97-AF65-F5344CB8AC3E}">
        <p14:creationId xmlns:p14="http://schemas.microsoft.com/office/powerpoint/2010/main" val="382142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009699"/>
            <a:ext cx="7886700" cy="775776"/>
          </a:xfrm>
        </p:spPr>
        <p:txBody>
          <a:bodyPr>
            <a:noAutofit/>
          </a:bodyPr>
          <a:lstStyle/>
          <a:p>
            <a:r>
              <a:rPr lang="en-GB" sz="2600" b="1" dirty="0">
                <a:solidFill>
                  <a:srgbClr val="C00000"/>
                </a:solidFill>
                <a:latin typeface="+mn-lt"/>
              </a:rPr>
              <a:t>Planned research</a:t>
            </a:r>
            <a:endParaRPr lang="en-GB"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23</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536442" y="1648892"/>
            <a:ext cx="7886700" cy="4351338"/>
          </a:xfrm>
        </p:spPr>
        <p:txBody>
          <a:bodyPr>
            <a:normAutofit/>
          </a:bodyPr>
          <a:lstStyle/>
          <a:p>
            <a:pPr>
              <a:buFont typeface="Calibri" panose="020F0502020204030204" pitchFamily="34" charset="0"/>
              <a:buChar char="–"/>
            </a:pPr>
            <a:r>
              <a:rPr lang="en-GB" sz="2000" b="1" i="1" dirty="0"/>
              <a:t>tests of military equipment;</a:t>
            </a:r>
          </a:p>
          <a:p>
            <a:pPr>
              <a:buFont typeface="Calibri" panose="020F0502020204030204" pitchFamily="34" charset="0"/>
              <a:buChar char="–"/>
            </a:pPr>
            <a:r>
              <a:rPr lang="en-GB" sz="2000" i="1" dirty="0"/>
              <a:t> calibration and  testing of various types of detectors and dosimeters; </a:t>
            </a:r>
          </a:p>
          <a:p>
            <a:pPr>
              <a:buFont typeface="Calibri" panose="020F0502020204030204" pitchFamily="34" charset="0"/>
              <a:buChar char="–"/>
            </a:pPr>
            <a:r>
              <a:rPr lang="en-GB" sz="2000" i="1" dirty="0"/>
              <a:t>testing and qualification of newly designed  neutron monitors; </a:t>
            </a:r>
          </a:p>
          <a:p>
            <a:pPr>
              <a:buFont typeface="Calibri" panose="020F0502020204030204" pitchFamily="34" charset="0"/>
              <a:buChar char="–"/>
            </a:pPr>
            <a:r>
              <a:rPr lang="en-GB" sz="2000" b="1" i="1" dirty="0"/>
              <a:t>radiobiological research for medicine and radiotherapy, </a:t>
            </a:r>
            <a:r>
              <a:rPr lang="pl-PL" sz="2000" b="1" i="1" dirty="0"/>
              <a:t>in </a:t>
            </a:r>
            <a:r>
              <a:rPr lang="pl-PL" sz="2000" b="1" i="1" dirty="0" err="1"/>
              <a:t>particular</a:t>
            </a:r>
            <a:r>
              <a:rPr lang="pl-PL" sz="2000" b="1" i="1" dirty="0"/>
              <a:t> on</a:t>
            </a:r>
            <a:r>
              <a:rPr lang="en-GB" sz="2000" b="1" i="1" dirty="0"/>
              <a:t> BNCT and neutron burst in proton therapy;</a:t>
            </a:r>
          </a:p>
          <a:p>
            <a:pPr>
              <a:buFont typeface="Calibri" panose="020F0502020204030204" pitchFamily="34" charset="0"/>
              <a:buChar char="–"/>
            </a:pPr>
            <a:r>
              <a:rPr lang="en-GB" sz="2000" i="1" dirty="0"/>
              <a:t>irradiation of electronics for radiation hardness test</a:t>
            </a:r>
            <a:r>
              <a:rPr lang="pl-PL" sz="2000" i="1" dirty="0"/>
              <a:t>s</a:t>
            </a:r>
            <a:r>
              <a:rPr lang="en-GB" sz="2000" i="1" dirty="0"/>
              <a:t> for space applications;</a:t>
            </a:r>
          </a:p>
          <a:p>
            <a:pPr>
              <a:buFont typeface="Calibri" panose="020F0502020204030204" pitchFamily="34" charset="0"/>
              <a:buChar char="–"/>
            </a:pPr>
            <a:r>
              <a:rPr lang="en-GB" sz="2000" i="1" dirty="0"/>
              <a:t>irradiation of electronics for radiation hardness in high-energy physics and plasma physics;</a:t>
            </a:r>
          </a:p>
          <a:p>
            <a:pPr>
              <a:buFont typeface="Calibri" panose="020F0502020204030204" pitchFamily="34" charset="0"/>
              <a:buChar char="–"/>
            </a:pPr>
            <a:r>
              <a:rPr lang="en-GB" sz="2000" b="1" i="1" dirty="0"/>
              <a:t>qualification and development of new neutron detectors for thermonuclear plasma diagnostic systems (ITER, DONES);</a:t>
            </a:r>
          </a:p>
        </p:txBody>
      </p:sp>
      <p:sp>
        <p:nvSpPr>
          <p:cNvPr id="9" name="Tytuł 1">
            <a:extLst>
              <a:ext uri="{FF2B5EF4-FFF2-40B4-BE49-F238E27FC236}">
                <a16:creationId xmlns:a16="http://schemas.microsoft.com/office/drawing/2014/main" id="{2392FA34-0F99-4D5F-B312-3C8A5BFDCB49}"/>
              </a:ext>
            </a:extLst>
          </p:cNvPr>
          <p:cNvSpPr txBox="1">
            <a:spLocks/>
          </p:cNvSpPr>
          <p:nvPr/>
        </p:nvSpPr>
        <p:spPr>
          <a:xfrm>
            <a:off x="2775377" y="20210"/>
            <a:ext cx="6201015"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Neutrons for </a:t>
            </a:r>
            <a:r>
              <a:rPr lang="pl-PL" sz="2600" b="1" dirty="0">
                <a:solidFill>
                  <a:srgbClr val="FFFF00"/>
                </a:solidFill>
                <a:latin typeface="+mn-lt"/>
              </a:rPr>
              <a:t>D</a:t>
            </a:r>
            <a:r>
              <a:rPr lang="en-US" sz="2600" b="1" dirty="0" err="1">
                <a:solidFill>
                  <a:srgbClr val="FFFF00"/>
                </a:solidFill>
                <a:latin typeface="+mn-lt"/>
              </a:rPr>
              <a:t>ual</a:t>
            </a:r>
            <a:r>
              <a:rPr lang="en-US" sz="2600" b="1" dirty="0">
                <a:solidFill>
                  <a:srgbClr val="FFFF00"/>
                </a:solidFill>
                <a:latin typeface="+mn-lt"/>
              </a:rPr>
              <a:t> </a:t>
            </a:r>
            <a:r>
              <a:rPr lang="pl-PL" sz="2600" b="1" dirty="0">
                <a:solidFill>
                  <a:srgbClr val="FFFF00"/>
                </a:solidFill>
                <a:latin typeface="+mn-lt"/>
              </a:rPr>
              <a:t>U</a:t>
            </a:r>
            <a:r>
              <a:rPr lang="en-US" sz="2600" b="1" dirty="0">
                <a:solidFill>
                  <a:srgbClr val="FFFF00"/>
                </a:solidFill>
                <a:latin typeface="+mn-lt"/>
              </a:rPr>
              <a:t>se</a:t>
            </a:r>
            <a:endParaRPr lang="pl-PL" sz="2600" dirty="0">
              <a:solidFill>
                <a:srgbClr val="FFFF00"/>
              </a:solidFill>
              <a:latin typeface="+mn-lt"/>
            </a:endParaRPr>
          </a:p>
        </p:txBody>
      </p:sp>
    </p:spTree>
    <p:extLst>
      <p:ext uri="{BB962C8B-B14F-4D97-AF65-F5344CB8AC3E}">
        <p14:creationId xmlns:p14="http://schemas.microsoft.com/office/powerpoint/2010/main" val="379057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24</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p:txBody>
          <a:bodyPr>
            <a:normAutofit/>
          </a:bodyPr>
          <a:lstStyle/>
          <a:p>
            <a:pPr marL="0" indent="0">
              <a:buNone/>
            </a:pPr>
            <a:endParaRPr lang="en-GB" sz="2000" dirty="0"/>
          </a:p>
          <a:p>
            <a:r>
              <a:rPr lang="en-GB" sz="2000" dirty="0"/>
              <a:t>Separate room approx. 50 m2;</a:t>
            </a:r>
          </a:p>
          <a:p>
            <a:r>
              <a:rPr lang="en-GB" sz="2000" dirty="0"/>
              <a:t>Proton - neutron converter and moderators;</a:t>
            </a:r>
          </a:p>
          <a:p>
            <a:r>
              <a:rPr lang="en-GB" sz="2000" dirty="0"/>
              <a:t>Equipment for neutron dosimetry; </a:t>
            </a:r>
          </a:p>
          <a:p>
            <a:r>
              <a:rPr lang="en-GB" sz="2000" dirty="0"/>
              <a:t>High activation possible thanks to work with high-intensity neutron beams, high shielding of the hall required</a:t>
            </a:r>
            <a:r>
              <a:rPr lang="pl-PL" sz="2000" dirty="0"/>
              <a:t>;</a:t>
            </a:r>
            <a:endParaRPr lang="en-GB" sz="2000" dirty="0"/>
          </a:p>
        </p:txBody>
      </p:sp>
      <p:sp>
        <p:nvSpPr>
          <p:cNvPr id="10" name="Tytuł 1">
            <a:extLst>
              <a:ext uri="{FF2B5EF4-FFF2-40B4-BE49-F238E27FC236}">
                <a16:creationId xmlns:a16="http://schemas.microsoft.com/office/drawing/2014/main" id="{D3D6C0F6-BDF6-4AA7-AC30-28C6F2F86155}"/>
              </a:ext>
            </a:extLst>
          </p:cNvPr>
          <p:cNvSpPr txBox="1">
            <a:spLocks/>
          </p:cNvSpPr>
          <p:nvPr/>
        </p:nvSpPr>
        <p:spPr>
          <a:xfrm>
            <a:off x="2775377" y="20210"/>
            <a:ext cx="6201015"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00"/>
                </a:solidFill>
                <a:latin typeface="+mn-lt"/>
              </a:rPr>
              <a:t>Neutrons for </a:t>
            </a:r>
            <a:r>
              <a:rPr lang="pl-PL" sz="2600" b="1" dirty="0">
                <a:solidFill>
                  <a:srgbClr val="FFFF00"/>
                </a:solidFill>
                <a:latin typeface="+mn-lt"/>
              </a:rPr>
              <a:t>D</a:t>
            </a:r>
            <a:r>
              <a:rPr lang="en-US" sz="2600" b="1" dirty="0" err="1">
                <a:solidFill>
                  <a:srgbClr val="FFFF00"/>
                </a:solidFill>
                <a:latin typeface="+mn-lt"/>
              </a:rPr>
              <a:t>ual</a:t>
            </a:r>
            <a:r>
              <a:rPr lang="en-US" sz="2600" b="1" dirty="0">
                <a:solidFill>
                  <a:srgbClr val="FFFF00"/>
                </a:solidFill>
                <a:latin typeface="+mn-lt"/>
              </a:rPr>
              <a:t> </a:t>
            </a:r>
            <a:r>
              <a:rPr lang="pl-PL" sz="2600" b="1" dirty="0">
                <a:solidFill>
                  <a:srgbClr val="FFFF00"/>
                </a:solidFill>
                <a:latin typeface="+mn-lt"/>
              </a:rPr>
              <a:t>U</a:t>
            </a:r>
            <a:r>
              <a:rPr lang="en-US" sz="2600" b="1" dirty="0">
                <a:solidFill>
                  <a:srgbClr val="FFFF00"/>
                </a:solidFill>
                <a:latin typeface="+mn-lt"/>
              </a:rPr>
              <a:t>se</a:t>
            </a:r>
            <a:endParaRPr lang="pl-PL" sz="2600" dirty="0">
              <a:solidFill>
                <a:srgbClr val="FFFF00"/>
              </a:solidFill>
              <a:latin typeface="+mn-lt"/>
            </a:endParaRPr>
          </a:p>
        </p:txBody>
      </p:sp>
      <p:sp>
        <p:nvSpPr>
          <p:cNvPr id="9" name="Tytuł 1">
            <a:extLst>
              <a:ext uri="{FF2B5EF4-FFF2-40B4-BE49-F238E27FC236}">
                <a16:creationId xmlns:a16="http://schemas.microsoft.com/office/drawing/2014/main" id="{A69347F7-805D-4C88-9792-67BDDD75E38C}"/>
              </a:ext>
            </a:extLst>
          </p:cNvPr>
          <p:cNvSpPr txBox="1">
            <a:spLocks/>
          </p:cNvSpPr>
          <p:nvPr/>
        </p:nvSpPr>
        <p:spPr>
          <a:xfrm>
            <a:off x="628650" y="1162082"/>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600" b="1">
                <a:solidFill>
                  <a:srgbClr val="C00000"/>
                </a:solidFill>
                <a:latin typeface="+mn-lt"/>
              </a:rPr>
              <a:t>Additional needs</a:t>
            </a:r>
            <a:endParaRPr lang="pl-PL" sz="2600" dirty="0">
              <a:solidFill>
                <a:srgbClr val="C00000"/>
              </a:solidFill>
              <a:latin typeface="+mn-lt"/>
            </a:endParaRPr>
          </a:p>
        </p:txBody>
      </p:sp>
    </p:spTree>
    <p:extLst>
      <p:ext uri="{BB962C8B-B14F-4D97-AF65-F5344CB8AC3E}">
        <p14:creationId xmlns:p14="http://schemas.microsoft.com/office/powerpoint/2010/main" val="271445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25</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12" name="Rectangle 4">
            <a:extLst>
              <a:ext uri="{FF2B5EF4-FFF2-40B4-BE49-F238E27FC236}">
                <a16:creationId xmlns:a16="http://schemas.microsoft.com/office/drawing/2014/main" id="{43037065-8687-48AE-8E19-EC73F699D1D7}"/>
              </a:ext>
            </a:extLst>
          </p:cNvPr>
          <p:cNvSpPr>
            <a:spLocks noGrp="1" noChangeArrowheads="1"/>
          </p:cNvSpPr>
          <p:nvPr>
            <p:ph idx="1"/>
          </p:nvPr>
        </p:nvSpPr>
        <p:spPr bwMode="auto">
          <a:xfrm>
            <a:off x="97367" y="830311"/>
            <a:ext cx="888153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0000"/>
              </a:lnSpc>
              <a:spcBef>
                <a:spcPct val="0"/>
              </a:spcBef>
              <a:spcAft>
                <a:spcPct val="0"/>
              </a:spcAft>
              <a:buFont typeface="Courier New" panose="02070309020205020404" pitchFamily="49" charset="0"/>
              <a:buChar char="o"/>
            </a:pPr>
            <a:r>
              <a:rPr lang="en-US" altLang="en-US" sz="2000" dirty="0">
                <a:latin typeface="Aril"/>
              </a:rPr>
              <a:t>Requests for access to the research infrastructure presented in this presentation have already been submitted by teams from five departments of IFJ PAN (NZ13, NZ14, NZ61, NZ62, and NZ63). This is likely only a small fraction of the future user community.</a:t>
            </a: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r>
              <a:rPr lang="en-US" altLang="en-US" sz="2000" dirty="0">
                <a:latin typeface="Aril"/>
              </a:rPr>
              <a:t>The concept of the accelerator facility and the three major fields of activity envisioned for the proposed equipment were presented.</a:t>
            </a: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r>
              <a:rPr lang="en-US" altLang="en-US" sz="2000" dirty="0">
                <a:latin typeface="Aril"/>
              </a:rPr>
              <a:t>An accelerator offering a broad range of available beams is not sufficient on its own. Efficient utilization of such a facility requires appropriate infrastructure, including dedicated experimental halls, supporting equipment, and laboratory facilities.</a:t>
            </a: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endParaRPr lang="pl-PL" altLang="en-US" sz="2000" dirty="0">
              <a:latin typeface="Aril"/>
            </a:endParaRPr>
          </a:p>
          <a:p>
            <a:pPr algn="just" eaLnBrk="0" fontAlgn="base" hangingPunct="0">
              <a:lnSpc>
                <a:spcPct val="100000"/>
              </a:lnSpc>
              <a:spcBef>
                <a:spcPct val="0"/>
              </a:spcBef>
              <a:spcAft>
                <a:spcPct val="0"/>
              </a:spcAft>
              <a:buFont typeface="Courier New" panose="02070309020205020404" pitchFamily="49" charset="0"/>
              <a:buChar char="o"/>
            </a:pPr>
            <a:r>
              <a:rPr lang="en-US" altLang="en-US" sz="2000" dirty="0">
                <a:latin typeface="Aril"/>
              </a:rPr>
              <a:t>Expanding the project to address the needs of the Cyclotron Centre </a:t>
            </a:r>
            <a:r>
              <a:rPr lang="en-US" altLang="en-US" sz="2000" dirty="0" err="1">
                <a:latin typeface="Aril"/>
              </a:rPr>
              <a:t>Bronowice</a:t>
            </a:r>
            <a:r>
              <a:rPr lang="en-US" altLang="en-US" sz="2000" dirty="0">
                <a:latin typeface="Aril"/>
              </a:rPr>
              <a:t> (CCB) would enable IFJ PAN to maintain its leading position in hadron therapy in Poland, with the capability to offer treatments using protons, helium ions, and carbon ions.</a:t>
            </a:r>
            <a:endParaRPr kumimoji="0" lang="en-US" altLang="en-US" sz="2000" i="0" u="none" strike="noStrike" cap="none" normalizeH="0" baseline="0" dirty="0">
              <a:ln>
                <a:noFill/>
              </a:ln>
              <a:solidFill>
                <a:schemeClr val="tx1"/>
              </a:solidFill>
              <a:effectLst/>
              <a:latin typeface="Aril"/>
            </a:endParaRPr>
          </a:p>
        </p:txBody>
      </p:sp>
      <p:sp>
        <p:nvSpPr>
          <p:cNvPr id="7" name="Tytuł 1">
            <a:extLst>
              <a:ext uri="{FF2B5EF4-FFF2-40B4-BE49-F238E27FC236}">
                <a16:creationId xmlns:a16="http://schemas.microsoft.com/office/drawing/2014/main" id="{A8BAFFAF-D0BA-4065-92A7-323A0AA63893}"/>
              </a:ext>
            </a:extLst>
          </p:cNvPr>
          <p:cNvSpPr txBox="1">
            <a:spLocks/>
          </p:cNvSpPr>
          <p:nvPr/>
        </p:nvSpPr>
        <p:spPr>
          <a:xfrm>
            <a:off x="2583180" y="88825"/>
            <a:ext cx="4570559"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FFFF00"/>
                </a:solidFill>
                <a:latin typeface="+mn-lt"/>
              </a:rPr>
              <a:t>Summary</a:t>
            </a:r>
            <a:endParaRPr lang="en-GB" sz="2600" dirty="0">
              <a:solidFill>
                <a:srgbClr val="FFFF00"/>
              </a:solidFill>
              <a:latin typeface="+mn-lt"/>
            </a:endParaRPr>
          </a:p>
        </p:txBody>
      </p:sp>
    </p:spTree>
    <p:extLst>
      <p:ext uri="{BB962C8B-B14F-4D97-AF65-F5344CB8AC3E}">
        <p14:creationId xmlns:p14="http://schemas.microsoft.com/office/powerpoint/2010/main" val="175087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269764" y="1421531"/>
            <a:ext cx="5674658" cy="775776"/>
          </a:xfrm>
        </p:spPr>
        <p:txBody>
          <a:bodyPr>
            <a:noAutofit/>
          </a:bodyPr>
          <a:lstStyle/>
          <a:p>
            <a:pPr algn="ctr"/>
            <a:r>
              <a:rPr lang="pl-PL" sz="2600" b="1" dirty="0" err="1">
                <a:solidFill>
                  <a:srgbClr val="C00000"/>
                </a:solidFill>
                <a:latin typeface="+mn-lt"/>
              </a:rPr>
              <a:t>Linear</a:t>
            </a:r>
            <a:r>
              <a:rPr lang="pl-PL" sz="2600" b="1" dirty="0">
                <a:solidFill>
                  <a:srgbClr val="C00000"/>
                </a:solidFill>
                <a:latin typeface="+mn-lt"/>
              </a:rPr>
              <a:t> </a:t>
            </a:r>
            <a:r>
              <a:rPr lang="pl-PL" sz="2600" b="1" dirty="0" err="1">
                <a:solidFill>
                  <a:srgbClr val="C00000"/>
                </a:solidFill>
                <a:latin typeface="+mn-lt"/>
              </a:rPr>
              <a:t>accelerator</a:t>
            </a:r>
            <a:r>
              <a:rPr lang="pl-PL" sz="2600" b="1" dirty="0">
                <a:solidFill>
                  <a:srgbClr val="C00000"/>
                </a:solidFill>
                <a:latin typeface="+mn-lt"/>
              </a:rPr>
              <a:t> </a:t>
            </a:r>
            <a:r>
              <a:rPr lang="en-US" sz="2600" b="1" dirty="0">
                <a:solidFill>
                  <a:srgbClr val="C00000"/>
                </a:solidFill>
                <a:latin typeface="+mn-lt"/>
              </a:rPr>
              <a:t>as the first stage or injector  of a synchrotron</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3</a:t>
            </a:fld>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pic>
        <p:nvPicPr>
          <p:cNvPr id="3" name="Symbol zastępczy zawartości 2">
            <a:extLst>
              <a:ext uri="{FF2B5EF4-FFF2-40B4-BE49-F238E27FC236}">
                <a16:creationId xmlns:a16="http://schemas.microsoft.com/office/drawing/2014/main" id="{AFDF230A-21F3-4C50-95BD-585D48873968}"/>
              </a:ext>
            </a:extLst>
          </p:cNvPr>
          <p:cNvPicPr>
            <a:picLocks noGrp="1" noChangeAspect="1"/>
          </p:cNvPicPr>
          <p:nvPr>
            <p:ph idx="1"/>
          </p:nvPr>
        </p:nvPicPr>
        <p:blipFill>
          <a:blip r:embed="rId2"/>
          <a:stretch>
            <a:fillRect/>
          </a:stretch>
        </p:blipFill>
        <p:spPr>
          <a:xfrm>
            <a:off x="6468497" y="937035"/>
            <a:ext cx="2405739" cy="1616356"/>
          </a:xfrm>
          <a:prstGeom prst="rect">
            <a:avLst/>
          </a:prstGeom>
        </p:spPr>
      </p:pic>
      <p:sp>
        <p:nvSpPr>
          <p:cNvPr id="13" name="Prostokąt 12">
            <a:extLst>
              <a:ext uri="{FF2B5EF4-FFF2-40B4-BE49-F238E27FC236}">
                <a16:creationId xmlns:a16="http://schemas.microsoft.com/office/drawing/2014/main" id="{F8B94B72-DC1C-4081-BB7C-3E0E3C3248E9}"/>
              </a:ext>
            </a:extLst>
          </p:cNvPr>
          <p:cNvSpPr/>
          <p:nvPr/>
        </p:nvSpPr>
        <p:spPr>
          <a:xfrm>
            <a:off x="6501450" y="5878790"/>
            <a:ext cx="2824609" cy="2616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100" b="0" i="1" u="none" strike="noStrike" kern="0" cap="none" spc="0" normalizeH="0" baseline="0" noProof="0" dirty="0">
                <a:ln>
                  <a:noFill/>
                </a:ln>
                <a:solidFill>
                  <a:srgbClr val="0070C0"/>
                </a:solidFill>
                <a:effectLst/>
                <a:uLnTx/>
                <a:uFillTx/>
              </a:rPr>
              <a:t>doi:10.1088/1742-6596/2420/1/012103</a:t>
            </a:r>
          </a:p>
        </p:txBody>
      </p:sp>
      <p:pic>
        <p:nvPicPr>
          <p:cNvPr id="14" name="Obraz 13">
            <a:extLst>
              <a:ext uri="{FF2B5EF4-FFF2-40B4-BE49-F238E27FC236}">
                <a16:creationId xmlns:a16="http://schemas.microsoft.com/office/drawing/2014/main" id="{C7FA0FE7-D929-43C6-840B-947B740176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31" y="2833735"/>
            <a:ext cx="4926285" cy="2862183"/>
          </a:xfrm>
          <a:prstGeom prst="rect">
            <a:avLst/>
          </a:prstGeom>
        </p:spPr>
      </p:pic>
      <p:pic>
        <p:nvPicPr>
          <p:cNvPr id="15" name="Obraz 14">
            <a:extLst>
              <a:ext uri="{FF2B5EF4-FFF2-40B4-BE49-F238E27FC236}">
                <a16:creationId xmlns:a16="http://schemas.microsoft.com/office/drawing/2014/main" id="{57A6E3DF-9961-4AD5-AC17-186F9396A889}"/>
              </a:ext>
            </a:extLst>
          </p:cNvPr>
          <p:cNvPicPr>
            <a:picLocks noChangeAspect="1"/>
          </p:cNvPicPr>
          <p:nvPr/>
        </p:nvPicPr>
        <p:blipFill>
          <a:blip r:embed="rId4"/>
          <a:stretch>
            <a:fillRect/>
          </a:stretch>
        </p:blipFill>
        <p:spPr>
          <a:xfrm>
            <a:off x="6291821" y="3610109"/>
            <a:ext cx="2759092" cy="2249161"/>
          </a:xfrm>
          <a:prstGeom prst="rect">
            <a:avLst/>
          </a:prstGeom>
        </p:spPr>
      </p:pic>
      <p:sp>
        <p:nvSpPr>
          <p:cNvPr id="16" name="pole tekstowe 15">
            <a:extLst>
              <a:ext uri="{FF2B5EF4-FFF2-40B4-BE49-F238E27FC236}">
                <a16:creationId xmlns:a16="http://schemas.microsoft.com/office/drawing/2014/main" id="{A1BA7265-2F3E-47C7-A08B-2A804F5203C8}"/>
              </a:ext>
            </a:extLst>
          </p:cNvPr>
          <p:cNvSpPr txBox="1"/>
          <p:nvPr/>
        </p:nvSpPr>
        <p:spPr>
          <a:xfrm>
            <a:off x="120543" y="5771068"/>
            <a:ext cx="581681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err="1">
                <a:ln>
                  <a:noFill/>
                </a:ln>
                <a:solidFill>
                  <a:srgbClr val="0070C0"/>
                </a:solidFill>
                <a:effectLst/>
                <a:uLnTx/>
                <a:uFillTx/>
              </a:rPr>
              <a:t>E.g</a:t>
            </a:r>
            <a:r>
              <a:rPr kumimoji="0" lang="pl-PL" sz="1800" b="1" i="0" u="none" strike="noStrike" kern="0" cap="none" spc="0" normalizeH="0" baseline="0" noProof="0" dirty="0">
                <a:ln>
                  <a:noFill/>
                </a:ln>
                <a:solidFill>
                  <a:srgbClr val="0070C0"/>
                </a:solidFill>
                <a:effectLst/>
                <a:uLnTx/>
                <a:uFillTx/>
              </a:rPr>
              <a:t>. </a:t>
            </a:r>
            <a:r>
              <a:rPr kumimoji="0" lang="pl-PL" sz="1800" b="1" i="0" u="none" strike="noStrike" kern="0" cap="none" spc="0" normalizeH="0" baseline="0" noProof="0" dirty="0" err="1">
                <a:ln>
                  <a:noFill/>
                </a:ln>
                <a:solidFill>
                  <a:srgbClr val="0070C0"/>
                </a:solidFill>
                <a:effectLst/>
                <a:uLnTx/>
                <a:uFillTx/>
              </a:rPr>
              <a:t>HeLICS</a:t>
            </a:r>
            <a:r>
              <a:rPr kumimoji="0" lang="pl-PL" sz="1800" b="1" i="0" u="none" strike="noStrike" kern="0" cap="none" spc="0" normalizeH="0" baseline="0" noProof="0" dirty="0">
                <a:ln>
                  <a:noFill/>
                </a:ln>
                <a:solidFill>
                  <a:srgbClr val="0070C0"/>
                </a:solidFill>
                <a:effectLst/>
                <a:uLnTx/>
                <a:uFillTx/>
              </a:rPr>
              <a:t> –Helium and </a:t>
            </a:r>
            <a:r>
              <a:rPr kumimoji="0" lang="en-GB" sz="1800" b="1" i="0" u="none" strike="noStrike" kern="0" cap="none" spc="0" normalizeH="0" baseline="0" dirty="0">
                <a:ln>
                  <a:noFill/>
                </a:ln>
                <a:solidFill>
                  <a:srgbClr val="0070C0"/>
                </a:solidFill>
                <a:effectLst/>
                <a:uLnTx/>
                <a:uFillTx/>
              </a:rPr>
              <a:t>light ions </a:t>
            </a:r>
            <a:r>
              <a:rPr kumimoji="0" lang="pl-PL" sz="1800" b="1" i="0" u="none" strike="noStrike" kern="0" cap="none" spc="0" normalizeH="0" baseline="0" noProof="0" dirty="0">
                <a:ln>
                  <a:noFill/>
                </a:ln>
                <a:solidFill>
                  <a:srgbClr val="0070C0"/>
                </a:solidFill>
                <a:effectLst/>
                <a:uLnTx/>
                <a:uFillTx/>
              </a:rPr>
              <a:t>compact synchrotron</a:t>
            </a:r>
          </a:p>
        </p:txBody>
      </p:sp>
      <p:sp>
        <p:nvSpPr>
          <p:cNvPr id="4" name="Prostokąt 3">
            <a:extLst>
              <a:ext uri="{FF2B5EF4-FFF2-40B4-BE49-F238E27FC236}">
                <a16:creationId xmlns:a16="http://schemas.microsoft.com/office/drawing/2014/main" id="{C171C2FB-EBAC-4517-A35E-4620ED3E2EE2}"/>
              </a:ext>
            </a:extLst>
          </p:cNvPr>
          <p:cNvSpPr/>
          <p:nvPr/>
        </p:nvSpPr>
        <p:spPr>
          <a:xfrm>
            <a:off x="6151069" y="2581004"/>
            <a:ext cx="2992931" cy="646331"/>
          </a:xfrm>
          <a:prstGeom prst="rect">
            <a:avLst/>
          </a:prstGeom>
        </p:spPr>
        <p:txBody>
          <a:bodyPr wrap="square">
            <a:spAutoFit/>
          </a:bodyPr>
          <a:lstStyle/>
          <a:p>
            <a:r>
              <a:rPr lang="pl-PL" sz="1200" i="1" dirty="0">
                <a:solidFill>
                  <a:srgbClr val="0070C0"/>
                </a:solidFill>
              </a:rPr>
              <a:t>https://www.kep.enea.it/images/sistemidagnosticamedicali/acceleratore-lineare-di-protoni-per-terapie-oncologiche.png</a:t>
            </a:r>
          </a:p>
        </p:txBody>
      </p:sp>
      <p:sp>
        <p:nvSpPr>
          <p:cNvPr id="18" name="Tytuł 1">
            <a:extLst>
              <a:ext uri="{FF2B5EF4-FFF2-40B4-BE49-F238E27FC236}">
                <a16:creationId xmlns:a16="http://schemas.microsoft.com/office/drawing/2014/main" id="{996CD11E-7F30-491F-A84C-E1324FB989B2}"/>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FFFF00"/>
                </a:solidFill>
                <a:latin typeface="+mn-lt"/>
              </a:rPr>
              <a:t>The accelerators</a:t>
            </a:r>
            <a:endParaRPr lang="en-GB" sz="2600" dirty="0">
              <a:solidFill>
                <a:srgbClr val="FFFF00"/>
              </a:solidFill>
              <a:latin typeface="+mn-lt"/>
            </a:endParaRPr>
          </a:p>
        </p:txBody>
      </p:sp>
    </p:spTree>
    <p:extLst>
      <p:ext uri="{BB962C8B-B14F-4D97-AF65-F5344CB8AC3E}">
        <p14:creationId xmlns:p14="http://schemas.microsoft.com/office/powerpoint/2010/main" val="461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a:xfrm>
            <a:off x="522233" y="1971435"/>
            <a:ext cx="7886700" cy="4351338"/>
          </a:xfrm>
        </p:spPr>
        <p:txBody>
          <a:bodyPr>
            <a:normAutofit/>
          </a:bodyPr>
          <a:lstStyle/>
          <a:p>
            <a:pPr marL="342900" indent="-342900">
              <a:buFont typeface="+mj-lt"/>
              <a:buAutoNum type="arabicParenR"/>
            </a:pPr>
            <a:r>
              <a:rPr lang="pl-PL" sz="1800" b="1" dirty="0"/>
              <a:t>Space Lab - </a:t>
            </a:r>
            <a:r>
              <a:rPr lang="en-GB" sz="1800" b="1" dirty="0"/>
              <a:t>Ion Beams for Testing Radiation Hardness in Space Research</a:t>
            </a:r>
            <a:r>
              <a:rPr lang="pl-PL" sz="1800" b="1" dirty="0"/>
              <a:t>;</a:t>
            </a:r>
          </a:p>
          <a:p>
            <a:endParaRPr lang="pl-PL" sz="1800" b="1" dirty="0"/>
          </a:p>
        </p:txBody>
      </p:sp>
      <p:sp>
        <p:nvSpPr>
          <p:cNvPr id="10" name="Tytuł 1">
            <a:extLst>
              <a:ext uri="{FF2B5EF4-FFF2-40B4-BE49-F238E27FC236}">
                <a16:creationId xmlns:a16="http://schemas.microsoft.com/office/drawing/2014/main" id="{E7AF49C7-E4AF-42AD-8B83-C567EF10CA38}"/>
              </a:ext>
            </a:extLst>
          </p:cNvPr>
          <p:cNvSpPr>
            <a:spLocks noGrp="1"/>
          </p:cNvSpPr>
          <p:nvPr>
            <p:ph type="title"/>
          </p:nvPr>
        </p:nvSpPr>
        <p:spPr>
          <a:xfrm>
            <a:off x="407933" y="875670"/>
            <a:ext cx="7886700" cy="775776"/>
          </a:xfrm>
        </p:spPr>
        <p:txBody>
          <a:bodyPr>
            <a:noAutofit/>
          </a:bodyPr>
          <a:lstStyle/>
          <a:p>
            <a:r>
              <a:rPr lang="pl-PL" sz="2600" b="1" dirty="0">
                <a:solidFill>
                  <a:srgbClr val="C00000"/>
                </a:solidFill>
                <a:latin typeface="+mn-lt"/>
              </a:rPr>
              <a:t>Components:</a:t>
            </a:r>
            <a:endParaRPr lang="pl-PL" sz="2600" dirty="0">
              <a:solidFill>
                <a:srgbClr val="C00000"/>
              </a:solidFill>
              <a:latin typeface="+mn-lt"/>
            </a:endParaRPr>
          </a:p>
        </p:txBody>
      </p:sp>
      <p:sp>
        <p:nvSpPr>
          <p:cNvPr id="11" name="Tytuł 1">
            <a:extLst>
              <a:ext uri="{FF2B5EF4-FFF2-40B4-BE49-F238E27FC236}">
                <a16:creationId xmlns:a16="http://schemas.microsoft.com/office/drawing/2014/main" id="{A228C331-7E36-4CAF-8771-F7EA86A24977}"/>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a:solidFill>
                  <a:srgbClr val="FFFF00"/>
                </a:solidFill>
                <a:latin typeface="+mn-lt"/>
              </a:rPr>
              <a:t>The idea of ​​the </a:t>
            </a:r>
            <a:r>
              <a:rPr lang="pl-PL" sz="2600" b="1">
                <a:solidFill>
                  <a:srgbClr val="FFFF00"/>
                </a:solidFill>
                <a:latin typeface="+mn-lt"/>
              </a:rPr>
              <a:t>Facility</a:t>
            </a:r>
            <a:endParaRPr lang="pl-PL" sz="2600" dirty="0">
              <a:solidFill>
                <a:srgbClr val="FFFF00"/>
              </a:solidFill>
              <a:latin typeface="+mn-lt"/>
            </a:endParaRPr>
          </a:p>
        </p:txBody>
      </p:sp>
    </p:spTree>
    <p:extLst>
      <p:ext uri="{BB962C8B-B14F-4D97-AF65-F5344CB8AC3E}">
        <p14:creationId xmlns:p14="http://schemas.microsoft.com/office/powerpoint/2010/main" val="36207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Obraz 10">
            <a:extLst>
              <a:ext uri="{FF2B5EF4-FFF2-40B4-BE49-F238E27FC236}">
                <a16:creationId xmlns:a16="http://schemas.microsoft.com/office/drawing/2014/main" id="{0E268C4C-CDCD-4565-B47C-4A2EBE4CF5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3" b="12763"/>
          <a:stretch/>
        </p:blipFill>
        <p:spPr>
          <a:xfrm>
            <a:off x="2681294" y="1597295"/>
            <a:ext cx="6657870" cy="4545749"/>
          </a:xfrm>
          <a:prstGeom prst="rect">
            <a:avLst/>
          </a:prstGeom>
        </p:spPr>
      </p:pic>
      <p:sp>
        <p:nvSpPr>
          <p:cNvPr id="12" name="Prostokąt 11">
            <a:extLst>
              <a:ext uri="{FF2B5EF4-FFF2-40B4-BE49-F238E27FC236}">
                <a16:creationId xmlns:a16="http://schemas.microsoft.com/office/drawing/2014/main" id="{1F3B98FD-53BB-4BEF-B104-1F26E8DF10C8}"/>
              </a:ext>
            </a:extLst>
          </p:cNvPr>
          <p:cNvSpPr/>
          <p:nvPr/>
        </p:nvSpPr>
        <p:spPr>
          <a:xfrm>
            <a:off x="1757261"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B0B3E748-1661-45B8-9416-0918EFF15D80}"/>
              </a:ext>
            </a:extLst>
          </p:cNvPr>
          <p:cNvSpPr/>
          <p:nvPr/>
        </p:nvSpPr>
        <p:spPr>
          <a:xfrm>
            <a:off x="1463387" y="5790593"/>
            <a:ext cx="4169155" cy="276999"/>
          </a:xfrm>
          <a:prstGeom prst="rect">
            <a:avLst/>
          </a:prstGeom>
        </p:spPr>
        <p:txBody>
          <a:bodyPr wrap="square">
            <a:spAutoFit/>
          </a:bodyPr>
          <a:lstStyle/>
          <a:p>
            <a:r>
              <a:rPr lang="pl-PL" sz="1200" i="1" dirty="0">
                <a:solidFill>
                  <a:srgbClr val="0070C0"/>
                </a:solidFill>
              </a:rPr>
              <a:t> doi:10.1088/1742-6596/2420/1/012103</a:t>
            </a:r>
          </a:p>
        </p:txBody>
      </p:sp>
      <p:sp>
        <p:nvSpPr>
          <p:cNvPr id="16" name="Prostokąt 15">
            <a:extLst>
              <a:ext uri="{FF2B5EF4-FFF2-40B4-BE49-F238E27FC236}">
                <a16:creationId xmlns:a16="http://schemas.microsoft.com/office/drawing/2014/main" id="{0CFA2BD0-0809-4D3C-B707-9DE079523936}"/>
              </a:ext>
            </a:extLst>
          </p:cNvPr>
          <p:cNvSpPr/>
          <p:nvPr/>
        </p:nvSpPr>
        <p:spPr>
          <a:xfrm>
            <a:off x="1908564" y="1179725"/>
            <a:ext cx="1130438" cy="369332"/>
          </a:xfrm>
          <a:prstGeom prst="rect">
            <a:avLst/>
          </a:prstGeom>
        </p:spPr>
        <p:txBody>
          <a:bodyPr wrap="none">
            <a:spAutoFit/>
          </a:bodyPr>
          <a:lstStyle/>
          <a:p>
            <a:r>
              <a:rPr lang="pl-PL" b="1" dirty="0">
                <a:solidFill>
                  <a:schemeClr val="accent1">
                    <a:lumMod val="75000"/>
                  </a:schemeClr>
                </a:solidFill>
              </a:rPr>
              <a:t>Space Lab</a:t>
            </a:r>
          </a:p>
        </p:txBody>
      </p:sp>
      <p:sp>
        <p:nvSpPr>
          <p:cNvPr id="17" name="Prostokąt 16">
            <a:extLst>
              <a:ext uri="{FF2B5EF4-FFF2-40B4-BE49-F238E27FC236}">
                <a16:creationId xmlns:a16="http://schemas.microsoft.com/office/drawing/2014/main" id="{DBBFF4A7-88B4-4E5A-A6E7-7784FE4D84D7}"/>
              </a:ext>
            </a:extLst>
          </p:cNvPr>
          <p:cNvSpPr/>
          <p:nvPr/>
        </p:nvSpPr>
        <p:spPr>
          <a:xfrm>
            <a:off x="4948411" y="1131487"/>
            <a:ext cx="2681715" cy="369332"/>
          </a:xfrm>
          <a:prstGeom prst="rect">
            <a:avLst/>
          </a:prstGeom>
        </p:spPr>
        <p:txBody>
          <a:bodyPr wrap="square">
            <a:spAutoFit/>
          </a:bodyPr>
          <a:lstStyle/>
          <a:p>
            <a:r>
              <a:rPr lang="pl-PL" b="1" dirty="0">
                <a:solidFill>
                  <a:schemeClr val="accent1">
                    <a:lumMod val="75000"/>
                  </a:schemeClr>
                </a:solidFill>
              </a:rPr>
              <a:t>Neutron Hall</a:t>
            </a:r>
          </a:p>
        </p:txBody>
      </p:sp>
      <p:sp>
        <p:nvSpPr>
          <p:cNvPr id="18" name="Prostokąt 17">
            <a:extLst>
              <a:ext uri="{FF2B5EF4-FFF2-40B4-BE49-F238E27FC236}">
                <a16:creationId xmlns:a16="http://schemas.microsoft.com/office/drawing/2014/main" id="{A237971E-4E4F-46ED-9833-ED52B20DDA7E}"/>
              </a:ext>
            </a:extLst>
          </p:cNvPr>
          <p:cNvSpPr/>
          <p:nvPr/>
        </p:nvSpPr>
        <p:spPr>
          <a:xfrm>
            <a:off x="4506372"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Owal 20">
            <a:extLst>
              <a:ext uri="{FF2B5EF4-FFF2-40B4-BE49-F238E27FC236}">
                <a16:creationId xmlns:a16="http://schemas.microsoft.com/office/drawing/2014/main" id="{5F255290-6C09-4F1F-9EAA-54FF53B57B67}"/>
              </a:ext>
            </a:extLst>
          </p:cNvPr>
          <p:cNvSpPr/>
          <p:nvPr/>
        </p:nvSpPr>
        <p:spPr>
          <a:xfrm>
            <a:off x="1130969" y="958370"/>
            <a:ext cx="3490116" cy="2510734"/>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Tytuł 1">
            <a:extLst>
              <a:ext uri="{FF2B5EF4-FFF2-40B4-BE49-F238E27FC236}">
                <a16:creationId xmlns:a16="http://schemas.microsoft.com/office/drawing/2014/main" id="{C7FE4812-0475-4B29-A7EC-2B84B964C3CA}"/>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a:t>
            </a:r>
            <a:r>
              <a:rPr lang="pl-PL" sz="2600" b="1" dirty="0">
                <a:solidFill>
                  <a:srgbClr val="FFFF00"/>
                </a:solidFill>
                <a:latin typeface="+mn-lt"/>
              </a:rPr>
              <a:t> </a:t>
            </a:r>
            <a:r>
              <a:rPr lang="pl-PL" sz="2600" b="1" dirty="0" err="1">
                <a:solidFill>
                  <a:srgbClr val="FFFF00"/>
                </a:solidFill>
                <a:latin typeface="+mn-lt"/>
              </a:rPr>
              <a:t>Facility</a:t>
            </a:r>
            <a:endParaRPr lang="pl-PL" sz="2600" dirty="0">
              <a:solidFill>
                <a:srgbClr val="FFFF00"/>
              </a:solidFill>
              <a:latin typeface="+mn-lt"/>
            </a:endParaRPr>
          </a:p>
        </p:txBody>
      </p:sp>
      <p:sp>
        <p:nvSpPr>
          <p:cNvPr id="24" name="Dowolny kształt: kształt 23">
            <a:extLst>
              <a:ext uri="{FF2B5EF4-FFF2-40B4-BE49-F238E27FC236}">
                <a16:creationId xmlns:a16="http://schemas.microsoft.com/office/drawing/2014/main" id="{8E1071CF-F2E7-46EA-8114-764E52973744}"/>
              </a:ext>
            </a:extLst>
          </p:cNvPr>
          <p:cNvSpPr/>
          <p:nvPr/>
        </p:nvSpPr>
        <p:spPr>
          <a:xfrm>
            <a:off x="5978768" y="3918784"/>
            <a:ext cx="981545"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Łuk 24">
            <a:extLst>
              <a:ext uri="{FF2B5EF4-FFF2-40B4-BE49-F238E27FC236}">
                <a16:creationId xmlns:a16="http://schemas.microsoft.com/office/drawing/2014/main" id="{56772869-28CB-4EE1-9CFC-62501BA9FC1E}"/>
              </a:ext>
            </a:extLst>
          </p:cNvPr>
          <p:cNvSpPr/>
          <p:nvPr/>
        </p:nvSpPr>
        <p:spPr>
          <a:xfrm rot="1040736">
            <a:off x="5630367" y="3992678"/>
            <a:ext cx="1114892" cy="271250"/>
          </a:xfrm>
          <a:prstGeom prst="arc">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Łuk 25">
            <a:extLst>
              <a:ext uri="{FF2B5EF4-FFF2-40B4-BE49-F238E27FC236}">
                <a16:creationId xmlns:a16="http://schemas.microsoft.com/office/drawing/2014/main" id="{0BE3C38C-D31D-49B3-8D53-3F032164780D}"/>
              </a:ext>
            </a:extLst>
          </p:cNvPr>
          <p:cNvSpPr/>
          <p:nvPr/>
        </p:nvSpPr>
        <p:spPr>
          <a:xfrm rot="2106923">
            <a:off x="6033094" y="4425339"/>
            <a:ext cx="944856" cy="1057104"/>
          </a:xfrm>
          <a:prstGeom prst="arc">
            <a:avLst>
              <a:gd name="adj1" fmla="val 17184315"/>
              <a:gd name="adj2" fmla="val 0"/>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5" name="Dowolny kształt: kształt 34">
            <a:extLst>
              <a:ext uri="{FF2B5EF4-FFF2-40B4-BE49-F238E27FC236}">
                <a16:creationId xmlns:a16="http://schemas.microsoft.com/office/drawing/2014/main" id="{69B17852-9CA1-42A1-A1BA-5AFF4F084E71}"/>
              </a:ext>
            </a:extLst>
          </p:cNvPr>
          <p:cNvSpPr/>
          <p:nvPr/>
        </p:nvSpPr>
        <p:spPr>
          <a:xfrm flipH="1">
            <a:off x="8406606" y="1597295"/>
            <a:ext cx="588186"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Łuk 35">
            <a:extLst>
              <a:ext uri="{FF2B5EF4-FFF2-40B4-BE49-F238E27FC236}">
                <a16:creationId xmlns:a16="http://schemas.microsoft.com/office/drawing/2014/main" id="{98203664-7100-4B93-A0AA-36EDDE9C157F}"/>
              </a:ext>
            </a:extLst>
          </p:cNvPr>
          <p:cNvSpPr/>
          <p:nvPr/>
        </p:nvSpPr>
        <p:spPr>
          <a:xfrm rot="4342732" flipH="1" flipV="1">
            <a:off x="8282520" y="1934973"/>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7" name="Prostokąt 36">
            <a:extLst>
              <a:ext uri="{FF2B5EF4-FFF2-40B4-BE49-F238E27FC236}">
                <a16:creationId xmlns:a16="http://schemas.microsoft.com/office/drawing/2014/main" id="{0102E045-19A8-444F-9A33-65CD16666293}"/>
              </a:ext>
            </a:extLst>
          </p:cNvPr>
          <p:cNvSpPr/>
          <p:nvPr/>
        </p:nvSpPr>
        <p:spPr>
          <a:xfrm>
            <a:off x="8351332" y="1305095"/>
            <a:ext cx="671979" cy="369332"/>
          </a:xfrm>
          <a:prstGeom prst="rect">
            <a:avLst/>
          </a:prstGeom>
        </p:spPr>
        <p:txBody>
          <a:bodyPr wrap="none">
            <a:spAutoFit/>
          </a:bodyPr>
          <a:lstStyle/>
          <a:p>
            <a:r>
              <a:rPr lang="pl-PL" b="1" dirty="0">
                <a:solidFill>
                  <a:srgbClr val="C00000"/>
                </a:solidFill>
              </a:rPr>
              <a:t>CCB+</a:t>
            </a:r>
          </a:p>
        </p:txBody>
      </p:sp>
      <p:sp>
        <p:nvSpPr>
          <p:cNvPr id="27" name="Text Box 5">
            <a:extLst>
              <a:ext uri="{FF2B5EF4-FFF2-40B4-BE49-F238E27FC236}">
                <a16:creationId xmlns:a16="http://schemas.microsoft.com/office/drawing/2014/main" id="{094D8C12-0825-4A8D-B3A3-8EB8261E75D4}"/>
              </a:ext>
            </a:extLst>
          </p:cNvPr>
          <p:cNvSpPr txBox="1">
            <a:spLocks noChangeArrowheads="1"/>
          </p:cNvSpPr>
          <p:nvPr/>
        </p:nvSpPr>
        <p:spPr bwMode="auto">
          <a:xfrm>
            <a:off x="27164" y="3469103"/>
            <a:ext cx="2872447" cy="1323439"/>
          </a:xfrm>
          <a:prstGeom prst="rect">
            <a:avLst/>
          </a:prstGeom>
          <a:solidFill>
            <a:schemeClr val="accent1">
              <a:lumMod val="20000"/>
              <a:lumOff val="80000"/>
            </a:schemeClr>
          </a:solidFill>
          <a:ln w="41275">
            <a:solidFill>
              <a:schemeClr val="accent1">
                <a:shade val="50000"/>
              </a:schemeClr>
            </a:solid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pl-PL" sz="1600" b="1" dirty="0">
                <a:solidFill>
                  <a:srgbClr val="FF0000"/>
                </a:solidFill>
                <a:latin typeface="+mn-lt"/>
                <a:ea typeface="+mj-ea"/>
                <a:cs typeface="+mj-cs"/>
              </a:rPr>
              <a:t>Possibility of expanding the project as desired, e.g., adding a research component:</a:t>
            </a:r>
            <a:endParaRPr lang="pl-PL" altLang="pl-PL" sz="1600" b="1" dirty="0">
              <a:solidFill>
                <a:srgbClr val="FF0000"/>
              </a:solidFill>
              <a:latin typeface="+mn-lt"/>
              <a:ea typeface="+mj-ea"/>
              <a:cs typeface="+mj-cs"/>
            </a:endParaRPr>
          </a:p>
          <a:p>
            <a:pPr marL="285750" indent="-285750">
              <a:spcBef>
                <a:spcPct val="0"/>
              </a:spcBef>
              <a:buFont typeface="Wingdings" panose="05000000000000000000" pitchFamily="2" charset="2"/>
              <a:buChar char="ü"/>
            </a:pPr>
            <a:r>
              <a:rPr lang="en-US" altLang="pl-PL" sz="1600" b="1" dirty="0">
                <a:solidFill>
                  <a:srgbClr val="FF0000"/>
                </a:solidFill>
                <a:latin typeface="+mn-lt"/>
                <a:ea typeface="+mj-ea"/>
                <a:cs typeface="+mj-cs"/>
              </a:rPr>
              <a:t>Nuclear Physics!</a:t>
            </a:r>
          </a:p>
          <a:p>
            <a:pPr marL="285750" indent="-285750">
              <a:spcBef>
                <a:spcPct val="0"/>
              </a:spcBef>
              <a:buFont typeface="Wingdings" panose="05000000000000000000" pitchFamily="2" charset="2"/>
              <a:buChar char="ü"/>
            </a:pPr>
            <a:r>
              <a:rPr lang="pl-PL" altLang="pl-PL" sz="1600" b="1" dirty="0" err="1">
                <a:solidFill>
                  <a:srgbClr val="FF0000"/>
                </a:solidFill>
                <a:latin typeface="+mn-lt"/>
                <a:ea typeface="+mj-ea"/>
                <a:cs typeface="+mj-cs"/>
              </a:rPr>
              <a:t>Hadrontherapy</a:t>
            </a:r>
            <a:r>
              <a:rPr lang="pl-PL" altLang="pl-PL" sz="1600" b="1" dirty="0">
                <a:solidFill>
                  <a:srgbClr val="FF0000"/>
                </a:solidFill>
                <a:latin typeface="+mn-lt"/>
                <a:ea typeface="+mj-ea"/>
                <a:cs typeface="+mj-cs"/>
              </a:rPr>
              <a:t> CCB+</a:t>
            </a:r>
          </a:p>
        </p:txBody>
      </p:sp>
      <p:sp>
        <p:nvSpPr>
          <p:cNvPr id="20" name="Prostokąt: zaokrąglone rogi 19">
            <a:extLst>
              <a:ext uri="{FF2B5EF4-FFF2-40B4-BE49-F238E27FC236}">
                <a16:creationId xmlns:a16="http://schemas.microsoft.com/office/drawing/2014/main" id="{3AB72BC4-C3DD-4D11-B4E2-A0E7904D94DF}"/>
              </a:ext>
            </a:extLst>
          </p:cNvPr>
          <p:cNvSpPr/>
          <p:nvPr/>
        </p:nvSpPr>
        <p:spPr>
          <a:xfrm>
            <a:off x="571866" y="978165"/>
            <a:ext cx="8507364" cy="518467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67428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a:xfrm>
            <a:off x="522233" y="1971435"/>
            <a:ext cx="7886700" cy="4351338"/>
          </a:xfrm>
        </p:spPr>
        <p:txBody>
          <a:bodyPr>
            <a:normAutofit/>
          </a:bodyPr>
          <a:lstStyle/>
          <a:p>
            <a:pPr marL="342900" indent="-342900">
              <a:buFont typeface="+mj-lt"/>
              <a:buAutoNum type="arabicParenR"/>
            </a:pPr>
            <a:r>
              <a:rPr lang="pl-PL" sz="1800" b="1" dirty="0"/>
              <a:t>Space Lab - </a:t>
            </a:r>
            <a:r>
              <a:rPr lang="en-US" sz="1800" b="1" dirty="0"/>
              <a:t>Ion Beams for Radiation Hardness </a:t>
            </a:r>
            <a:r>
              <a:rPr lang="pl-PL" sz="1800" b="1" dirty="0"/>
              <a:t>for</a:t>
            </a:r>
            <a:r>
              <a:rPr lang="en-US" sz="1800" b="1" dirty="0"/>
              <a:t> Space Research</a:t>
            </a:r>
            <a:r>
              <a:rPr lang="pl-PL" sz="1800" b="1" dirty="0"/>
              <a:t>;</a:t>
            </a:r>
          </a:p>
          <a:p>
            <a:pPr marL="342900" indent="-342900">
              <a:buFont typeface="+mj-lt"/>
              <a:buAutoNum type="arabicParenR"/>
            </a:pPr>
            <a:r>
              <a:rPr lang="en-US" sz="1800" b="1" dirty="0"/>
              <a:t>New Methods for </a:t>
            </a:r>
            <a:r>
              <a:rPr lang="pl-PL" sz="1800" b="1" dirty="0" err="1"/>
              <a:t>Ion</a:t>
            </a:r>
            <a:r>
              <a:rPr lang="pl-PL" sz="1800" b="1" dirty="0"/>
              <a:t> </a:t>
            </a:r>
            <a:r>
              <a:rPr lang="en-US" sz="1800" b="1" dirty="0"/>
              <a:t>Radiotherapy</a:t>
            </a:r>
            <a:r>
              <a:rPr lang="pl-PL" sz="1800" b="1" dirty="0"/>
              <a:t> - </a:t>
            </a:r>
            <a:r>
              <a:rPr lang="en-US" sz="2400" b="1" dirty="0">
                <a:solidFill>
                  <a:srgbClr val="FF0000"/>
                </a:solidFill>
              </a:rPr>
              <a:t>CCB+</a:t>
            </a:r>
            <a:r>
              <a:rPr lang="pl-PL" sz="1800" b="1" dirty="0"/>
              <a:t>;</a:t>
            </a:r>
          </a:p>
          <a:p>
            <a:endParaRPr lang="pl-PL" sz="1800" b="1" dirty="0"/>
          </a:p>
        </p:txBody>
      </p:sp>
      <p:sp>
        <p:nvSpPr>
          <p:cNvPr id="10" name="Tytuł 1">
            <a:extLst>
              <a:ext uri="{FF2B5EF4-FFF2-40B4-BE49-F238E27FC236}">
                <a16:creationId xmlns:a16="http://schemas.microsoft.com/office/drawing/2014/main" id="{E7AF49C7-E4AF-42AD-8B83-C567EF10CA38}"/>
              </a:ext>
            </a:extLst>
          </p:cNvPr>
          <p:cNvSpPr>
            <a:spLocks noGrp="1"/>
          </p:cNvSpPr>
          <p:nvPr>
            <p:ph type="title"/>
          </p:nvPr>
        </p:nvSpPr>
        <p:spPr>
          <a:xfrm>
            <a:off x="407933" y="875670"/>
            <a:ext cx="7886700" cy="775776"/>
          </a:xfrm>
        </p:spPr>
        <p:txBody>
          <a:bodyPr>
            <a:noAutofit/>
          </a:bodyPr>
          <a:lstStyle/>
          <a:p>
            <a:r>
              <a:rPr lang="pl-PL" sz="2600" b="1" dirty="0">
                <a:solidFill>
                  <a:srgbClr val="C00000"/>
                </a:solidFill>
                <a:latin typeface="+mn-lt"/>
              </a:rPr>
              <a:t>Components:</a:t>
            </a:r>
            <a:endParaRPr lang="pl-PL" sz="2600" dirty="0">
              <a:solidFill>
                <a:srgbClr val="C00000"/>
              </a:solidFill>
              <a:latin typeface="+mn-lt"/>
            </a:endParaRPr>
          </a:p>
        </p:txBody>
      </p:sp>
      <p:sp>
        <p:nvSpPr>
          <p:cNvPr id="11" name="Prostokąt 10">
            <a:extLst>
              <a:ext uri="{FF2B5EF4-FFF2-40B4-BE49-F238E27FC236}">
                <a16:creationId xmlns:a16="http://schemas.microsoft.com/office/drawing/2014/main" id="{160A70A5-8BB6-4DA9-9635-0B3E815E0B9B}"/>
              </a:ext>
            </a:extLst>
          </p:cNvPr>
          <p:cNvSpPr/>
          <p:nvPr/>
        </p:nvSpPr>
        <p:spPr>
          <a:xfrm>
            <a:off x="407933" y="1330592"/>
            <a:ext cx="5773362" cy="96169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Ion Beams for Testing Radiation Hardness in Space Research</a:t>
            </a:r>
            <a:endParaRPr lang="pl-PL" dirty="0"/>
          </a:p>
        </p:txBody>
      </p:sp>
      <p:sp>
        <p:nvSpPr>
          <p:cNvPr id="12" name="Tytuł 1">
            <a:extLst>
              <a:ext uri="{FF2B5EF4-FFF2-40B4-BE49-F238E27FC236}">
                <a16:creationId xmlns:a16="http://schemas.microsoft.com/office/drawing/2014/main" id="{306FAE66-5851-4B02-AB03-43E1807A8B53}"/>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Tree>
    <p:extLst>
      <p:ext uri="{BB962C8B-B14F-4D97-AF65-F5344CB8AC3E}">
        <p14:creationId xmlns:p14="http://schemas.microsoft.com/office/powerpoint/2010/main" val="347179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Obraz 10">
            <a:extLst>
              <a:ext uri="{FF2B5EF4-FFF2-40B4-BE49-F238E27FC236}">
                <a16:creationId xmlns:a16="http://schemas.microsoft.com/office/drawing/2014/main" id="{0E268C4C-CDCD-4565-B47C-4A2EBE4CF5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3" b="12763"/>
          <a:stretch/>
        </p:blipFill>
        <p:spPr>
          <a:xfrm>
            <a:off x="2681294" y="1597295"/>
            <a:ext cx="6657870" cy="4545749"/>
          </a:xfrm>
          <a:prstGeom prst="rect">
            <a:avLst/>
          </a:prstGeom>
        </p:spPr>
      </p:pic>
      <p:sp>
        <p:nvSpPr>
          <p:cNvPr id="12" name="Prostokąt 11">
            <a:extLst>
              <a:ext uri="{FF2B5EF4-FFF2-40B4-BE49-F238E27FC236}">
                <a16:creationId xmlns:a16="http://schemas.microsoft.com/office/drawing/2014/main" id="{1F3B98FD-53BB-4BEF-B104-1F26E8DF10C8}"/>
              </a:ext>
            </a:extLst>
          </p:cNvPr>
          <p:cNvSpPr/>
          <p:nvPr/>
        </p:nvSpPr>
        <p:spPr>
          <a:xfrm>
            <a:off x="1757261"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B0B3E748-1661-45B8-9416-0918EFF15D80}"/>
              </a:ext>
            </a:extLst>
          </p:cNvPr>
          <p:cNvSpPr/>
          <p:nvPr/>
        </p:nvSpPr>
        <p:spPr>
          <a:xfrm>
            <a:off x="1463387" y="5790593"/>
            <a:ext cx="4169155" cy="276999"/>
          </a:xfrm>
          <a:prstGeom prst="rect">
            <a:avLst/>
          </a:prstGeom>
        </p:spPr>
        <p:txBody>
          <a:bodyPr wrap="square">
            <a:spAutoFit/>
          </a:bodyPr>
          <a:lstStyle/>
          <a:p>
            <a:r>
              <a:rPr lang="pl-PL" sz="1200" i="1" dirty="0">
                <a:solidFill>
                  <a:srgbClr val="0070C0"/>
                </a:solidFill>
              </a:rPr>
              <a:t> doi:10.1088/1742-6596/2420/1/012103</a:t>
            </a:r>
          </a:p>
        </p:txBody>
      </p:sp>
      <p:sp>
        <p:nvSpPr>
          <p:cNvPr id="16" name="Prostokąt 15">
            <a:extLst>
              <a:ext uri="{FF2B5EF4-FFF2-40B4-BE49-F238E27FC236}">
                <a16:creationId xmlns:a16="http://schemas.microsoft.com/office/drawing/2014/main" id="{0CFA2BD0-0809-4D3C-B707-9DE079523936}"/>
              </a:ext>
            </a:extLst>
          </p:cNvPr>
          <p:cNvSpPr/>
          <p:nvPr/>
        </p:nvSpPr>
        <p:spPr>
          <a:xfrm>
            <a:off x="1908564" y="1179725"/>
            <a:ext cx="1130438" cy="369332"/>
          </a:xfrm>
          <a:prstGeom prst="rect">
            <a:avLst/>
          </a:prstGeom>
        </p:spPr>
        <p:txBody>
          <a:bodyPr wrap="none">
            <a:spAutoFit/>
          </a:bodyPr>
          <a:lstStyle/>
          <a:p>
            <a:r>
              <a:rPr lang="pl-PL" b="1" dirty="0">
                <a:solidFill>
                  <a:schemeClr val="accent1">
                    <a:lumMod val="75000"/>
                  </a:schemeClr>
                </a:solidFill>
              </a:rPr>
              <a:t>Space Lab</a:t>
            </a:r>
          </a:p>
        </p:txBody>
      </p:sp>
      <p:sp>
        <p:nvSpPr>
          <p:cNvPr id="17" name="Prostokąt 16">
            <a:extLst>
              <a:ext uri="{FF2B5EF4-FFF2-40B4-BE49-F238E27FC236}">
                <a16:creationId xmlns:a16="http://schemas.microsoft.com/office/drawing/2014/main" id="{DBBFF4A7-88B4-4E5A-A6E7-7784FE4D84D7}"/>
              </a:ext>
            </a:extLst>
          </p:cNvPr>
          <p:cNvSpPr/>
          <p:nvPr/>
        </p:nvSpPr>
        <p:spPr>
          <a:xfrm>
            <a:off x="4948411" y="1131487"/>
            <a:ext cx="2681715" cy="369332"/>
          </a:xfrm>
          <a:prstGeom prst="rect">
            <a:avLst/>
          </a:prstGeom>
        </p:spPr>
        <p:txBody>
          <a:bodyPr wrap="square">
            <a:spAutoFit/>
          </a:bodyPr>
          <a:lstStyle/>
          <a:p>
            <a:r>
              <a:rPr lang="pl-PL" b="1" dirty="0">
                <a:solidFill>
                  <a:schemeClr val="accent1">
                    <a:lumMod val="75000"/>
                  </a:schemeClr>
                </a:solidFill>
              </a:rPr>
              <a:t>Neutron Hall</a:t>
            </a:r>
          </a:p>
        </p:txBody>
      </p:sp>
      <p:sp>
        <p:nvSpPr>
          <p:cNvPr id="18" name="Prostokąt 17">
            <a:extLst>
              <a:ext uri="{FF2B5EF4-FFF2-40B4-BE49-F238E27FC236}">
                <a16:creationId xmlns:a16="http://schemas.microsoft.com/office/drawing/2014/main" id="{A237971E-4E4F-46ED-9833-ED52B20DDA7E}"/>
              </a:ext>
            </a:extLst>
          </p:cNvPr>
          <p:cNvSpPr/>
          <p:nvPr/>
        </p:nvSpPr>
        <p:spPr>
          <a:xfrm>
            <a:off x="4506372"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Cięciwa 22">
            <a:extLst>
              <a:ext uri="{FF2B5EF4-FFF2-40B4-BE49-F238E27FC236}">
                <a16:creationId xmlns:a16="http://schemas.microsoft.com/office/drawing/2014/main" id="{1F503076-E56C-40A2-ABB2-0AFC998BC228}"/>
              </a:ext>
            </a:extLst>
          </p:cNvPr>
          <p:cNvSpPr/>
          <p:nvPr/>
        </p:nvSpPr>
        <p:spPr>
          <a:xfrm>
            <a:off x="-1036492" y="3112390"/>
            <a:ext cx="5968977" cy="1841501"/>
          </a:xfrm>
          <a:prstGeom prst="chord">
            <a:avLst>
              <a:gd name="adj1" fmla="val 19483333"/>
              <a:gd name="adj2" fmla="val 18074123"/>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Dymek mowy: owalny 2">
            <a:extLst>
              <a:ext uri="{FF2B5EF4-FFF2-40B4-BE49-F238E27FC236}">
                <a16:creationId xmlns:a16="http://schemas.microsoft.com/office/drawing/2014/main" id="{495CCD38-3AB9-4FA3-81FB-F8690700E727}"/>
              </a:ext>
            </a:extLst>
          </p:cNvPr>
          <p:cNvSpPr/>
          <p:nvPr/>
        </p:nvSpPr>
        <p:spPr>
          <a:xfrm flipH="1">
            <a:off x="3785457" y="964019"/>
            <a:ext cx="3983621" cy="1099722"/>
          </a:xfrm>
          <a:prstGeom prst="wedgeEllipseCallout">
            <a:avLst>
              <a:gd name="adj1" fmla="val -60770"/>
              <a:gd name="adj2" fmla="val 89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solidFill>
                  <a:srgbClr val="FF0000"/>
                </a:solidFill>
              </a:rPr>
              <a:t>Medical</a:t>
            </a:r>
            <a:r>
              <a:rPr lang="pl-PL" sz="2400" b="1" dirty="0">
                <a:solidFill>
                  <a:srgbClr val="FF0000"/>
                </a:solidFill>
              </a:rPr>
              <a:t> Component CCB+</a:t>
            </a:r>
          </a:p>
        </p:txBody>
      </p:sp>
      <p:sp>
        <p:nvSpPr>
          <p:cNvPr id="21" name="Tytuł 1">
            <a:extLst>
              <a:ext uri="{FF2B5EF4-FFF2-40B4-BE49-F238E27FC236}">
                <a16:creationId xmlns:a16="http://schemas.microsoft.com/office/drawing/2014/main" id="{724A00F8-7E00-4E7A-B8A8-BCA61AAF5B3B}"/>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
        <p:nvSpPr>
          <p:cNvPr id="24" name="Dowolny kształt: kształt 23">
            <a:extLst>
              <a:ext uri="{FF2B5EF4-FFF2-40B4-BE49-F238E27FC236}">
                <a16:creationId xmlns:a16="http://schemas.microsoft.com/office/drawing/2014/main" id="{A873E960-9ABB-46CD-BC1C-6C956978B03D}"/>
              </a:ext>
            </a:extLst>
          </p:cNvPr>
          <p:cNvSpPr/>
          <p:nvPr/>
        </p:nvSpPr>
        <p:spPr>
          <a:xfrm>
            <a:off x="5978768" y="3918784"/>
            <a:ext cx="981545"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Łuk 24">
            <a:extLst>
              <a:ext uri="{FF2B5EF4-FFF2-40B4-BE49-F238E27FC236}">
                <a16:creationId xmlns:a16="http://schemas.microsoft.com/office/drawing/2014/main" id="{BA9EFD61-735D-4192-82B4-92BD7EE9BEE1}"/>
              </a:ext>
            </a:extLst>
          </p:cNvPr>
          <p:cNvSpPr/>
          <p:nvPr/>
        </p:nvSpPr>
        <p:spPr>
          <a:xfrm rot="1040736">
            <a:off x="5630367" y="3992678"/>
            <a:ext cx="1114892" cy="271250"/>
          </a:xfrm>
          <a:prstGeom prst="arc">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Łuk 25">
            <a:extLst>
              <a:ext uri="{FF2B5EF4-FFF2-40B4-BE49-F238E27FC236}">
                <a16:creationId xmlns:a16="http://schemas.microsoft.com/office/drawing/2014/main" id="{F55EF46B-7F02-4658-A8DC-37C4189CA59B}"/>
              </a:ext>
            </a:extLst>
          </p:cNvPr>
          <p:cNvSpPr/>
          <p:nvPr/>
        </p:nvSpPr>
        <p:spPr>
          <a:xfrm rot="2106923">
            <a:off x="6033094" y="4425339"/>
            <a:ext cx="944856" cy="1057104"/>
          </a:xfrm>
          <a:prstGeom prst="arc">
            <a:avLst>
              <a:gd name="adj1" fmla="val 17184315"/>
              <a:gd name="adj2" fmla="val 0"/>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Dowolny kształt: kształt 26">
            <a:extLst>
              <a:ext uri="{FF2B5EF4-FFF2-40B4-BE49-F238E27FC236}">
                <a16:creationId xmlns:a16="http://schemas.microsoft.com/office/drawing/2014/main" id="{16EBCE07-AFEC-4C76-8B3C-3A18290D3118}"/>
              </a:ext>
            </a:extLst>
          </p:cNvPr>
          <p:cNvSpPr/>
          <p:nvPr/>
        </p:nvSpPr>
        <p:spPr>
          <a:xfrm flipH="1">
            <a:off x="8406606" y="1597295"/>
            <a:ext cx="588186"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Łuk 27">
            <a:extLst>
              <a:ext uri="{FF2B5EF4-FFF2-40B4-BE49-F238E27FC236}">
                <a16:creationId xmlns:a16="http://schemas.microsoft.com/office/drawing/2014/main" id="{8F978A06-3CF5-40A6-962F-0B3F46E691CD}"/>
              </a:ext>
            </a:extLst>
          </p:cNvPr>
          <p:cNvSpPr/>
          <p:nvPr/>
        </p:nvSpPr>
        <p:spPr>
          <a:xfrm rot="4342732" flipH="1" flipV="1">
            <a:off x="8282520" y="1934973"/>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9" name="Prostokąt 28">
            <a:extLst>
              <a:ext uri="{FF2B5EF4-FFF2-40B4-BE49-F238E27FC236}">
                <a16:creationId xmlns:a16="http://schemas.microsoft.com/office/drawing/2014/main" id="{275C784A-3F47-4A4F-BF4B-B31ED00BC825}"/>
              </a:ext>
            </a:extLst>
          </p:cNvPr>
          <p:cNvSpPr/>
          <p:nvPr/>
        </p:nvSpPr>
        <p:spPr>
          <a:xfrm>
            <a:off x="8351332" y="1305095"/>
            <a:ext cx="671979" cy="369332"/>
          </a:xfrm>
          <a:prstGeom prst="rect">
            <a:avLst/>
          </a:prstGeom>
        </p:spPr>
        <p:txBody>
          <a:bodyPr wrap="none">
            <a:spAutoFit/>
          </a:bodyPr>
          <a:lstStyle/>
          <a:p>
            <a:r>
              <a:rPr lang="pl-PL" b="1" dirty="0">
                <a:solidFill>
                  <a:srgbClr val="C00000"/>
                </a:solidFill>
              </a:rPr>
              <a:t>CCB+</a:t>
            </a:r>
          </a:p>
        </p:txBody>
      </p:sp>
      <p:sp>
        <p:nvSpPr>
          <p:cNvPr id="22" name="Owal 21">
            <a:extLst>
              <a:ext uri="{FF2B5EF4-FFF2-40B4-BE49-F238E27FC236}">
                <a16:creationId xmlns:a16="http://schemas.microsoft.com/office/drawing/2014/main" id="{479E5BFA-6466-479B-B7A0-3E129E2BC5CB}"/>
              </a:ext>
            </a:extLst>
          </p:cNvPr>
          <p:cNvSpPr/>
          <p:nvPr/>
        </p:nvSpPr>
        <p:spPr>
          <a:xfrm>
            <a:off x="7594106" y="971485"/>
            <a:ext cx="3490116" cy="1807582"/>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Owal 29">
            <a:extLst>
              <a:ext uri="{FF2B5EF4-FFF2-40B4-BE49-F238E27FC236}">
                <a16:creationId xmlns:a16="http://schemas.microsoft.com/office/drawing/2014/main" id="{AEEF4EF0-9E19-42BD-93E8-08DF9CA7E7A1}"/>
              </a:ext>
            </a:extLst>
          </p:cNvPr>
          <p:cNvSpPr/>
          <p:nvPr/>
        </p:nvSpPr>
        <p:spPr>
          <a:xfrm>
            <a:off x="1130969" y="958370"/>
            <a:ext cx="3490116" cy="2510734"/>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Text Box 5">
            <a:extLst>
              <a:ext uri="{FF2B5EF4-FFF2-40B4-BE49-F238E27FC236}">
                <a16:creationId xmlns:a16="http://schemas.microsoft.com/office/drawing/2014/main" id="{CFE10449-3C11-4664-B577-F7CE86E25371}"/>
              </a:ext>
            </a:extLst>
          </p:cNvPr>
          <p:cNvSpPr txBox="1">
            <a:spLocks noChangeArrowheads="1"/>
          </p:cNvSpPr>
          <p:nvPr/>
        </p:nvSpPr>
        <p:spPr bwMode="auto">
          <a:xfrm>
            <a:off x="27164" y="3469103"/>
            <a:ext cx="2872447" cy="1323439"/>
          </a:xfrm>
          <a:prstGeom prst="rect">
            <a:avLst/>
          </a:prstGeom>
          <a:solidFill>
            <a:schemeClr val="accent1">
              <a:lumMod val="20000"/>
              <a:lumOff val="80000"/>
            </a:schemeClr>
          </a:solidFill>
          <a:ln w="41275">
            <a:solidFill>
              <a:schemeClr val="accent1">
                <a:shade val="50000"/>
              </a:schemeClr>
            </a:solid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pl-PL" sz="1600" b="1" dirty="0">
                <a:solidFill>
                  <a:srgbClr val="FF0000"/>
                </a:solidFill>
                <a:latin typeface="+mn-lt"/>
                <a:ea typeface="+mj-ea"/>
                <a:cs typeface="+mj-cs"/>
              </a:rPr>
              <a:t>Possibility of expanding the project as desired, e.g., adding a research component:</a:t>
            </a:r>
            <a:endParaRPr lang="pl-PL" altLang="pl-PL" sz="1600" b="1" dirty="0">
              <a:solidFill>
                <a:srgbClr val="FF0000"/>
              </a:solidFill>
              <a:latin typeface="+mn-lt"/>
              <a:ea typeface="+mj-ea"/>
              <a:cs typeface="+mj-cs"/>
            </a:endParaRPr>
          </a:p>
          <a:p>
            <a:pPr marL="285750" indent="-285750">
              <a:spcBef>
                <a:spcPct val="0"/>
              </a:spcBef>
              <a:buFont typeface="Wingdings" panose="05000000000000000000" pitchFamily="2" charset="2"/>
              <a:buChar char="ü"/>
            </a:pPr>
            <a:r>
              <a:rPr lang="en-US" altLang="pl-PL" sz="1600" b="1" dirty="0">
                <a:solidFill>
                  <a:srgbClr val="FF0000"/>
                </a:solidFill>
                <a:latin typeface="+mn-lt"/>
                <a:ea typeface="+mj-ea"/>
                <a:cs typeface="+mj-cs"/>
              </a:rPr>
              <a:t>Nuclear Physics!</a:t>
            </a:r>
          </a:p>
          <a:p>
            <a:pPr marL="285750" indent="-285750">
              <a:spcBef>
                <a:spcPct val="0"/>
              </a:spcBef>
              <a:buFont typeface="Wingdings" panose="05000000000000000000" pitchFamily="2" charset="2"/>
              <a:buChar char="ü"/>
            </a:pPr>
            <a:r>
              <a:rPr lang="pl-PL" altLang="pl-PL" sz="1600" b="1" dirty="0" err="1">
                <a:solidFill>
                  <a:srgbClr val="FF0000"/>
                </a:solidFill>
                <a:latin typeface="+mn-lt"/>
                <a:ea typeface="+mj-ea"/>
                <a:cs typeface="+mj-cs"/>
              </a:rPr>
              <a:t>Hadrontherapy</a:t>
            </a:r>
            <a:r>
              <a:rPr lang="pl-PL" altLang="pl-PL" sz="1600" b="1" dirty="0">
                <a:solidFill>
                  <a:srgbClr val="FF0000"/>
                </a:solidFill>
                <a:latin typeface="+mn-lt"/>
                <a:ea typeface="+mj-ea"/>
                <a:cs typeface="+mj-cs"/>
              </a:rPr>
              <a:t> CCB+</a:t>
            </a:r>
          </a:p>
        </p:txBody>
      </p:sp>
      <p:sp>
        <p:nvSpPr>
          <p:cNvPr id="32" name="Prostokąt: zaokrąglone rogi 31">
            <a:extLst>
              <a:ext uri="{FF2B5EF4-FFF2-40B4-BE49-F238E27FC236}">
                <a16:creationId xmlns:a16="http://schemas.microsoft.com/office/drawing/2014/main" id="{803E377F-89A6-4458-BC36-394A43CFBCB1}"/>
              </a:ext>
            </a:extLst>
          </p:cNvPr>
          <p:cNvSpPr/>
          <p:nvPr/>
        </p:nvSpPr>
        <p:spPr>
          <a:xfrm>
            <a:off x="571866" y="978165"/>
            <a:ext cx="8507364" cy="518467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412360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a:xfrm>
            <a:off x="522233" y="1971435"/>
            <a:ext cx="7886700" cy="4351338"/>
          </a:xfrm>
        </p:spPr>
        <p:txBody>
          <a:bodyPr>
            <a:normAutofit/>
          </a:bodyPr>
          <a:lstStyle/>
          <a:p>
            <a:pPr marL="342900" indent="-342900">
              <a:buFont typeface="+mj-lt"/>
              <a:buAutoNum type="arabicParenR"/>
            </a:pPr>
            <a:r>
              <a:rPr lang="pl-PL" sz="1800" b="1" dirty="0"/>
              <a:t>Space Lab - </a:t>
            </a:r>
            <a:r>
              <a:rPr lang="en-US" sz="1800" b="1" dirty="0"/>
              <a:t>Ion Beams for Radiation Hardness </a:t>
            </a:r>
            <a:r>
              <a:rPr lang="pl-PL" sz="1800" b="1" dirty="0"/>
              <a:t>for</a:t>
            </a:r>
            <a:r>
              <a:rPr lang="en-US" sz="1800" b="1" dirty="0"/>
              <a:t> Space Research</a:t>
            </a:r>
            <a:r>
              <a:rPr lang="pl-PL" sz="1800" b="1" dirty="0"/>
              <a:t>;</a:t>
            </a:r>
          </a:p>
          <a:p>
            <a:pPr marL="342900" indent="-342900">
              <a:buFont typeface="+mj-lt"/>
              <a:buAutoNum type="arabicParenR"/>
            </a:pPr>
            <a:r>
              <a:rPr lang="en-US" sz="1800" b="1" dirty="0"/>
              <a:t>New Methods for </a:t>
            </a:r>
            <a:r>
              <a:rPr lang="pl-PL" sz="1800" b="1" dirty="0" err="1"/>
              <a:t>Ion</a:t>
            </a:r>
            <a:r>
              <a:rPr lang="en-US" sz="1800" b="1" dirty="0"/>
              <a:t> Radiotherapy - </a:t>
            </a:r>
            <a:r>
              <a:rPr lang="en-US" sz="2400" b="1" dirty="0">
                <a:solidFill>
                  <a:srgbClr val="FF0000"/>
                </a:solidFill>
              </a:rPr>
              <a:t>CCB+</a:t>
            </a:r>
            <a:r>
              <a:rPr lang="pl-PL" sz="1800" b="1" dirty="0"/>
              <a:t>;</a:t>
            </a:r>
          </a:p>
          <a:p>
            <a:pPr marL="342900" indent="-342900">
              <a:buFont typeface="+mj-lt"/>
              <a:buAutoNum type="arabicParenR"/>
            </a:pPr>
            <a:r>
              <a:rPr lang="en-US" sz="1800" b="1" dirty="0"/>
              <a:t>Neutrons for dual use</a:t>
            </a:r>
            <a:r>
              <a:rPr lang="pl-PL" sz="1800" b="1" dirty="0"/>
              <a:t>;</a:t>
            </a:r>
          </a:p>
          <a:p>
            <a:endParaRPr lang="pl-PL" sz="1800" b="1" dirty="0"/>
          </a:p>
        </p:txBody>
      </p:sp>
      <p:sp>
        <p:nvSpPr>
          <p:cNvPr id="10" name="Tytuł 1">
            <a:extLst>
              <a:ext uri="{FF2B5EF4-FFF2-40B4-BE49-F238E27FC236}">
                <a16:creationId xmlns:a16="http://schemas.microsoft.com/office/drawing/2014/main" id="{E7AF49C7-E4AF-42AD-8B83-C567EF10CA38}"/>
              </a:ext>
            </a:extLst>
          </p:cNvPr>
          <p:cNvSpPr>
            <a:spLocks noGrp="1"/>
          </p:cNvSpPr>
          <p:nvPr>
            <p:ph type="title"/>
          </p:nvPr>
        </p:nvSpPr>
        <p:spPr>
          <a:xfrm>
            <a:off x="407933" y="875670"/>
            <a:ext cx="7886700" cy="775776"/>
          </a:xfrm>
        </p:spPr>
        <p:txBody>
          <a:bodyPr>
            <a:noAutofit/>
          </a:bodyPr>
          <a:lstStyle/>
          <a:p>
            <a:r>
              <a:rPr lang="pl-PL" sz="2600" b="1" dirty="0">
                <a:solidFill>
                  <a:srgbClr val="C00000"/>
                </a:solidFill>
                <a:latin typeface="+mn-lt"/>
              </a:rPr>
              <a:t>Components:</a:t>
            </a:r>
            <a:endParaRPr lang="pl-PL" sz="2600" dirty="0">
              <a:solidFill>
                <a:srgbClr val="C00000"/>
              </a:solidFill>
              <a:latin typeface="+mn-lt"/>
            </a:endParaRPr>
          </a:p>
        </p:txBody>
      </p:sp>
      <p:sp>
        <p:nvSpPr>
          <p:cNvPr id="11" name="Prostokąt 10">
            <a:extLst>
              <a:ext uri="{FF2B5EF4-FFF2-40B4-BE49-F238E27FC236}">
                <a16:creationId xmlns:a16="http://schemas.microsoft.com/office/drawing/2014/main" id="{15BCD8E5-774F-4D41-8A54-B153E2F4F8DF}"/>
              </a:ext>
            </a:extLst>
          </p:cNvPr>
          <p:cNvSpPr/>
          <p:nvPr/>
        </p:nvSpPr>
        <p:spPr>
          <a:xfrm>
            <a:off x="522232" y="1877125"/>
            <a:ext cx="5935717" cy="96169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Ion Beams for Testing Radiation Hardness in Space Research</a:t>
            </a:r>
            <a:endParaRPr lang="pl-PL"/>
          </a:p>
        </p:txBody>
      </p:sp>
      <p:sp>
        <p:nvSpPr>
          <p:cNvPr id="12" name="Tytuł 1">
            <a:extLst>
              <a:ext uri="{FF2B5EF4-FFF2-40B4-BE49-F238E27FC236}">
                <a16:creationId xmlns:a16="http://schemas.microsoft.com/office/drawing/2014/main" id="{AD719F8E-12BD-4DCB-8332-4D22CED786F4}"/>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Tree>
    <p:extLst>
      <p:ext uri="{BB962C8B-B14F-4D97-AF65-F5344CB8AC3E}">
        <p14:creationId xmlns:p14="http://schemas.microsoft.com/office/powerpoint/2010/main" val="81695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581E52-F7CC-425B-9779-ED68F05C13B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26-27/05/2026</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Obraz 10">
            <a:extLst>
              <a:ext uri="{FF2B5EF4-FFF2-40B4-BE49-F238E27FC236}">
                <a16:creationId xmlns:a16="http://schemas.microsoft.com/office/drawing/2014/main" id="{0E268C4C-CDCD-4565-B47C-4A2EBE4CF5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63" b="12763"/>
          <a:stretch/>
        </p:blipFill>
        <p:spPr>
          <a:xfrm>
            <a:off x="2681294" y="1597295"/>
            <a:ext cx="6657870" cy="4545749"/>
          </a:xfrm>
          <a:prstGeom prst="rect">
            <a:avLst/>
          </a:prstGeom>
        </p:spPr>
      </p:pic>
      <p:sp>
        <p:nvSpPr>
          <p:cNvPr id="12" name="Prostokąt 11">
            <a:extLst>
              <a:ext uri="{FF2B5EF4-FFF2-40B4-BE49-F238E27FC236}">
                <a16:creationId xmlns:a16="http://schemas.microsoft.com/office/drawing/2014/main" id="{1F3B98FD-53BB-4BEF-B104-1F26E8DF10C8}"/>
              </a:ext>
            </a:extLst>
          </p:cNvPr>
          <p:cNvSpPr/>
          <p:nvPr/>
        </p:nvSpPr>
        <p:spPr>
          <a:xfrm>
            <a:off x="1757261"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B0B3E748-1661-45B8-9416-0918EFF15D80}"/>
              </a:ext>
            </a:extLst>
          </p:cNvPr>
          <p:cNvSpPr/>
          <p:nvPr/>
        </p:nvSpPr>
        <p:spPr>
          <a:xfrm>
            <a:off x="1463387" y="5790593"/>
            <a:ext cx="4169155" cy="276999"/>
          </a:xfrm>
          <a:prstGeom prst="rect">
            <a:avLst/>
          </a:prstGeom>
        </p:spPr>
        <p:txBody>
          <a:bodyPr wrap="square">
            <a:spAutoFit/>
          </a:bodyPr>
          <a:lstStyle/>
          <a:p>
            <a:r>
              <a:rPr lang="pl-PL" sz="1200" i="1" dirty="0">
                <a:solidFill>
                  <a:srgbClr val="0070C0"/>
                </a:solidFill>
              </a:rPr>
              <a:t> doi:10.1088/1742-6596/2420/1/012103</a:t>
            </a:r>
          </a:p>
        </p:txBody>
      </p:sp>
      <p:sp>
        <p:nvSpPr>
          <p:cNvPr id="16" name="Prostokąt 15">
            <a:extLst>
              <a:ext uri="{FF2B5EF4-FFF2-40B4-BE49-F238E27FC236}">
                <a16:creationId xmlns:a16="http://schemas.microsoft.com/office/drawing/2014/main" id="{0CFA2BD0-0809-4D3C-B707-9DE079523936}"/>
              </a:ext>
            </a:extLst>
          </p:cNvPr>
          <p:cNvSpPr/>
          <p:nvPr/>
        </p:nvSpPr>
        <p:spPr>
          <a:xfrm>
            <a:off x="1908564" y="1179725"/>
            <a:ext cx="1088760" cy="369332"/>
          </a:xfrm>
          <a:prstGeom prst="rect">
            <a:avLst/>
          </a:prstGeom>
        </p:spPr>
        <p:txBody>
          <a:bodyPr wrap="none">
            <a:spAutoFit/>
          </a:bodyPr>
          <a:lstStyle/>
          <a:p>
            <a:r>
              <a:rPr lang="pl-PL" b="1" dirty="0">
                <a:solidFill>
                  <a:schemeClr val="accent1">
                    <a:lumMod val="75000"/>
                  </a:schemeClr>
                </a:solidFill>
              </a:rPr>
              <a:t>Space lab</a:t>
            </a:r>
          </a:p>
        </p:txBody>
      </p:sp>
      <p:sp>
        <p:nvSpPr>
          <p:cNvPr id="17" name="Prostokąt 16">
            <a:extLst>
              <a:ext uri="{FF2B5EF4-FFF2-40B4-BE49-F238E27FC236}">
                <a16:creationId xmlns:a16="http://schemas.microsoft.com/office/drawing/2014/main" id="{DBBFF4A7-88B4-4E5A-A6E7-7784FE4D84D7}"/>
              </a:ext>
            </a:extLst>
          </p:cNvPr>
          <p:cNvSpPr/>
          <p:nvPr/>
        </p:nvSpPr>
        <p:spPr>
          <a:xfrm>
            <a:off x="4948411" y="1131487"/>
            <a:ext cx="2681715" cy="369332"/>
          </a:xfrm>
          <a:prstGeom prst="rect">
            <a:avLst/>
          </a:prstGeom>
        </p:spPr>
        <p:txBody>
          <a:bodyPr wrap="square">
            <a:spAutoFit/>
          </a:bodyPr>
          <a:lstStyle/>
          <a:p>
            <a:r>
              <a:rPr lang="pl-PL" b="1" dirty="0">
                <a:solidFill>
                  <a:schemeClr val="accent1">
                    <a:lumMod val="75000"/>
                  </a:schemeClr>
                </a:solidFill>
              </a:rPr>
              <a:t>Neutron Hall</a:t>
            </a:r>
          </a:p>
        </p:txBody>
      </p:sp>
      <p:sp>
        <p:nvSpPr>
          <p:cNvPr id="18" name="Prostokąt 17">
            <a:extLst>
              <a:ext uri="{FF2B5EF4-FFF2-40B4-BE49-F238E27FC236}">
                <a16:creationId xmlns:a16="http://schemas.microsoft.com/office/drawing/2014/main" id="{A237971E-4E4F-46ED-9833-ED52B20DDA7E}"/>
              </a:ext>
            </a:extLst>
          </p:cNvPr>
          <p:cNvSpPr/>
          <p:nvPr/>
        </p:nvSpPr>
        <p:spPr>
          <a:xfrm>
            <a:off x="4506372" y="1179725"/>
            <a:ext cx="2592970" cy="210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Owal 21">
            <a:extLst>
              <a:ext uri="{FF2B5EF4-FFF2-40B4-BE49-F238E27FC236}">
                <a16:creationId xmlns:a16="http://schemas.microsoft.com/office/drawing/2014/main" id="{8F5BBFC1-29F0-43BF-B5AA-BEFBB8C3DAC3}"/>
              </a:ext>
            </a:extLst>
          </p:cNvPr>
          <p:cNvSpPr/>
          <p:nvPr/>
        </p:nvSpPr>
        <p:spPr>
          <a:xfrm>
            <a:off x="4524121" y="1013997"/>
            <a:ext cx="2831185" cy="2743347"/>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Tytuł 1">
            <a:extLst>
              <a:ext uri="{FF2B5EF4-FFF2-40B4-BE49-F238E27FC236}">
                <a16:creationId xmlns:a16="http://schemas.microsoft.com/office/drawing/2014/main" id="{50278098-7E94-4505-BF38-B8D9E0CE90B1}"/>
              </a:ext>
            </a:extLst>
          </p:cNvPr>
          <p:cNvSpPr txBox="1">
            <a:spLocks/>
          </p:cNvSpPr>
          <p:nvPr/>
        </p:nvSpPr>
        <p:spPr>
          <a:xfrm>
            <a:off x="3870469" y="66316"/>
            <a:ext cx="7886700"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FFFF00"/>
                </a:solidFill>
                <a:latin typeface="+mn-lt"/>
              </a:rPr>
              <a:t>The idea of ​​the </a:t>
            </a:r>
            <a:r>
              <a:rPr lang="pl-PL" sz="2600" b="1" dirty="0" err="1">
                <a:solidFill>
                  <a:srgbClr val="FFFF00"/>
                </a:solidFill>
                <a:latin typeface="+mn-lt"/>
              </a:rPr>
              <a:t>Facility</a:t>
            </a:r>
            <a:endParaRPr lang="pl-PL" sz="2600" dirty="0">
              <a:solidFill>
                <a:srgbClr val="FFFF00"/>
              </a:solidFill>
              <a:latin typeface="+mn-lt"/>
            </a:endParaRPr>
          </a:p>
        </p:txBody>
      </p:sp>
      <p:sp>
        <p:nvSpPr>
          <p:cNvPr id="23" name="Dowolny kształt: kształt 22">
            <a:extLst>
              <a:ext uri="{FF2B5EF4-FFF2-40B4-BE49-F238E27FC236}">
                <a16:creationId xmlns:a16="http://schemas.microsoft.com/office/drawing/2014/main" id="{E17F7D23-D6FC-4DAA-9B40-E4EF7DB3626C}"/>
              </a:ext>
            </a:extLst>
          </p:cNvPr>
          <p:cNvSpPr/>
          <p:nvPr/>
        </p:nvSpPr>
        <p:spPr>
          <a:xfrm flipH="1">
            <a:off x="8406606" y="1597295"/>
            <a:ext cx="588186"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Łuk 23">
            <a:extLst>
              <a:ext uri="{FF2B5EF4-FFF2-40B4-BE49-F238E27FC236}">
                <a16:creationId xmlns:a16="http://schemas.microsoft.com/office/drawing/2014/main" id="{E292E994-99DB-439D-A260-ED8E3965B841}"/>
              </a:ext>
            </a:extLst>
          </p:cNvPr>
          <p:cNvSpPr/>
          <p:nvPr/>
        </p:nvSpPr>
        <p:spPr>
          <a:xfrm rot="4342732" flipH="1" flipV="1">
            <a:off x="8282520" y="1934973"/>
            <a:ext cx="1674014" cy="1080319"/>
          </a:xfrm>
          <a:prstGeom prst="arc">
            <a:avLst>
              <a:gd name="adj1" fmla="val 20136459"/>
              <a:gd name="adj2" fmla="val 21598134"/>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5" name="Prostokąt 24">
            <a:extLst>
              <a:ext uri="{FF2B5EF4-FFF2-40B4-BE49-F238E27FC236}">
                <a16:creationId xmlns:a16="http://schemas.microsoft.com/office/drawing/2014/main" id="{393CDFF9-A82D-456D-B681-D5510C11B10D}"/>
              </a:ext>
            </a:extLst>
          </p:cNvPr>
          <p:cNvSpPr/>
          <p:nvPr/>
        </p:nvSpPr>
        <p:spPr>
          <a:xfrm>
            <a:off x="8351332" y="1305095"/>
            <a:ext cx="671979" cy="369332"/>
          </a:xfrm>
          <a:prstGeom prst="rect">
            <a:avLst/>
          </a:prstGeom>
        </p:spPr>
        <p:txBody>
          <a:bodyPr wrap="none">
            <a:spAutoFit/>
          </a:bodyPr>
          <a:lstStyle/>
          <a:p>
            <a:r>
              <a:rPr lang="pl-PL" b="1" dirty="0">
                <a:solidFill>
                  <a:srgbClr val="C00000"/>
                </a:solidFill>
              </a:rPr>
              <a:t>CCB+</a:t>
            </a:r>
          </a:p>
        </p:txBody>
      </p:sp>
      <p:sp>
        <p:nvSpPr>
          <p:cNvPr id="26" name="Dowolny kształt: kształt 25">
            <a:extLst>
              <a:ext uri="{FF2B5EF4-FFF2-40B4-BE49-F238E27FC236}">
                <a16:creationId xmlns:a16="http://schemas.microsoft.com/office/drawing/2014/main" id="{BE5B4420-3AC1-4C57-AF6A-42EA2B3EA850}"/>
              </a:ext>
            </a:extLst>
          </p:cNvPr>
          <p:cNvSpPr/>
          <p:nvPr/>
        </p:nvSpPr>
        <p:spPr>
          <a:xfrm>
            <a:off x="5978768" y="3918784"/>
            <a:ext cx="981545" cy="1767869"/>
          </a:xfrm>
          <a:custGeom>
            <a:avLst/>
            <a:gdLst>
              <a:gd name="connsiteX0" fmla="*/ 0 w 971406"/>
              <a:gd name="connsiteY0" fmla="*/ 0 h 1822684"/>
              <a:gd name="connsiteX1" fmla="*/ 770021 w 971406"/>
              <a:gd name="connsiteY1" fmla="*/ 417095 h 1822684"/>
              <a:gd name="connsiteX2" fmla="*/ 970548 w 971406"/>
              <a:gd name="connsiteY2" fmla="*/ 1090863 h 1822684"/>
              <a:gd name="connsiteX3" fmla="*/ 721895 w 971406"/>
              <a:gd name="connsiteY3" fmla="*/ 1764631 h 1822684"/>
              <a:gd name="connsiteX4" fmla="*/ 770021 w 971406"/>
              <a:gd name="connsiteY4" fmla="*/ 1732547 h 182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6" h="1822684">
                <a:moveTo>
                  <a:pt x="0" y="0"/>
                </a:moveTo>
                <a:cubicBezTo>
                  <a:pt x="304131" y="117642"/>
                  <a:pt x="608263" y="235285"/>
                  <a:pt x="770021" y="417095"/>
                </a:cubicBezTo>
                <a:cubicBezTo>
                  <a:pt x="931779" y="598905"/>
                  <a:pt x="978569" y="866274"/>
                  <a:pt x="970548" y="1090863"/>
                </a:cubicBezTo>
                <a:cubicBezTo>
                  <a:pt x="962527" y="1315452"/>
                  <a:pt x="755316" y="1657684"/>
                  <a:pt x="721895" y="1764631"/>
                </a:cubicBezTo>
                <a:cubicBezTo>
                  <a:pt x="688474" y="1871578"/>
                  <a:pt x="712537" y="1812757"/>
                  <a:pt x="770021" y="173254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Łuk 26">
            <a:extLst>
              <a:ext uri="{FF2B5EF4-FFF2-40B4-BE49-F238E27FC236}">
                <a16:creationId xmlns:a16="http://schemas.microsoft.com/office/drawing/2014/main" id="{5F6DC6C6-72E7-45FB-87EC-4797E2DCE068}"/>
              </a:ext>
            </a:extLst>
          </p:cNvPr>
          <p:cNvSpPr/>
          <p:nvPr/>
        </p:nvSpPr>
        <p:spPr>
          <a:xfrm rot="1040736">
            <a:off x="5630367" y="3992678"/>
            <a:ext cx="1114892" cy="271250"/>
          </a:xfrm>
          <a:prstGeom prst="arc">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8" name="Łuk 27">
            <a:extLst>
              <a:ext uri="{FF2B5EF4-FFF2-40B4-BE49-F238E27FC236}">
                <a16:creationId xmlns:a16="http://schemas.microsoft.com/office/drawing/2014/main" id="{F3A3ED06-B601-4A3A-A645-09BFEF4CEAFF}"/>
              </a:ext>
            </a:extLst>
          </p:cNvPr>
          <p:cNvSpPr/>
          <p:nvPr/>
        </p:nvSpPr>
        <p:spPr>
          <a:xfrm rot="2106923">
            <a:off x="6033094" y="4425339"/>
            <a:ext cx="944856" cy="1057104"/>
          </a:xfrm>
          <a:prstGeom prst="arc">
            <a:avLst>
              <a:gd name="adj1" fmla="val 17184315"/>
              <a:gd name="adj2" fmla="val 0"/>
            </a:avLst>
          </a:prstGeom>
          <a:ln w="101600">
            <a:solidFill>
              <a:srgbClr val="1515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2" name="Text Box 5">
            <a:extLst>
              <a:ext uri="{FF2B5EF4-FFF2-40B4-BE49-F238E27FC236}">
                <a16:creationId xmlns:a16="http://schemas.microsoft.com/office/drawing/2014/main" id="{725682D8-A1F7-47C4-BC46-9BC667641C63}"/>
              </a:ext>
            </a:extLst>
          </p:cNvPr>
          <p:cNvSpPr txBox="1">
            <a:spLocks noChangeArrowheads="1"/>
          </p:cNvSpPr>
          <p:nvPr/>
        </p:nvSpPr>
        <p:spPr bwMode="auto">
          <a:xfrm>
            <a:off x="27164" y="3469103"/>
            <a:ext cx="2872447" cy="1323439"/>
          </a:xfrm>
          <a:prstGeom prst="rect">
            <a:avLst/>
          </a:prstGeom>
          <a:solidFill>
            <a:schemeClr val="accent1">
              <a:lumMod val="20000"/>
              <a:lumOff val="80000"/>
            </a:schemeClr>
          </a:solidFill>
          <a:ln w="41275">
            <a:solidFill>
              <a:schemeClr val="accent1">
                <a:shade val="50000"/>
              </a:schemeClr>
            </a:solid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pl-PL" sz="1600" b="1" dirty="0">
                <a:solidFill>
                  <a:srgbClr val="FF0000"/>
                </a:solidFill>
                <a:latin typeface="+mn-lt"/>
                <a:ea typeface="+mj-ea"/>
                <a:cs typeface="+mj-cs"/>
              </a:rPr>
              <a:t>Possibility of expanding the project as desired, e.g., adding a research component:</a:t>
            </a:r>
            <a:endParaRPr lang="pl-PL" altLang="pl-PL" sz="1600" b="1" dirty="0">
              <a:solidFill>
                <a:srgbClr val="FF0000"/>
              </a:solidFill>
              <a:latin typeface="+mn-lt"/>
              <a:ea typeface="+mj-ea"/>
              <a:cs typeface="+mj-cs"/>
            </a:endParaRPr>
          </a:p>
          <a:p>
            <a:pPr marL="285750" indent="-285750">
              <a:spcBef>
                <a:spcPct val="0"/>
              </a:spcBef>
              <a:buFont typeface="Wingdings" panose="05000000000000000000" pitchFamily="2" charset="2"/>
              <a:buChar char="ü"/>
            </a:pPr>
            <a:r>
              <a:rPr lang="en-US" altLang="pl-PL" sz="1600" b="1" dirty="0">
                <a:solidFill>
                  <a:srgbClr val="FF0000"/>
                </a:solidFill>
                <a:latin typeface="+mn-lt"/>
                <a:ea typeface="+mj-ea"/>
                <a:cs typeface="+mj-cs"/>
              </a:rPr>
              <a:t>Nuclear Physics!</a:t>
            </a:r>
          </a:p>
          <a:p>
            <a:pPr marL="285750" indent="-285750">
              <a:spcBef>
                <a:spcPct val="0"/>
              </a:spcBef>
              <a:buFont typeface="Wingdings" panose="05000000000000000000" pitchFamily="2" charset="2"/>
              <a:buChar char="ü"/>
            </a:pPr>
            <a:r>
              <a:rPr lang="pl-PL" altLang="pl-PL" sz="1600" b="1" dirty="0" err="1">
                <a:solidFill>
                  <a:srgbClr val="FF0000"/>
                </a:solidFill>
                <a:latin typeface="+mn-lt"/>
                <a:ea typeface="+mj-ea"/>
                <a:cs typeface="+mj-cs"/>
              </a:rPr>
              <a:t>Hadrontherapy</a:t>
            </a:r>
            <a:r>
              <a:rPr lang="pl-PL" altLang="pl-PL" sz="1600" b="1" dirty="0">
                <a:solidFill>
                  <a:srgbClr val="FF0000"/>
                </a:solidFill>
                <a:latin typeface="+mn-lt"/>
                <a:ea typeface="+mj-ea"/>
                <a:cs typeface="+mj-cs"/>
              </a:rPr>
              <a:t> CCB+</a:t>
            </a:r>
          </a:p>
        </p:txBody>
      </p:sp>
      <p:sp>
        <p:nvSpPr>
          <p:cNvPr id="20" name="Prostokąt: zaokrąglone rogi 19">
            <a:extLst>
              <a:ext uri="{FF2B5EF4-FFF2-40B4-BE49-F238E27FC236}">
                <a16:creationId xmlns:a16="http://schemas.microsoft.com/office/drawing/2014/main" id="{4BB85530-39A3-43E6-9348-14624F4B79ED}"/>
              </a:ext>
            </a:extLst>
          </p:cNvPr>
          <p:cNvSpPr/>
          <p:nvPr/>
        </p:nvSpPr>
        <p:spPr>
          <a:xfrm>
            <a:off x="571866" y="978165"/>
            <a:ext cx="8507364" cy="518467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716744707"/>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1659</TotalTime>
  <Words>1703</Words>
  <Application>Microsoft Office PowerPoint</Application>
  <PresentationFormat>Pokaz na ekranie (4:3)</PresentationFormat>
  <Paragraphs>218</Paragraphs>
  <Slides>25</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25</vt:i4>
      </vt:variant>
    </vt:vector>
  </HeadingPairs>
  <TitlesOfParts>
    <vt:vector size="33" baseType="lpstr">
      <vt:lpstr>Arial</vt:lpstr>
      <vt:lpstr>Aril</vt:lpstr>
      <vt:lpstr>Calibri</vt:lpstr>
      <vt:lpstr>Calibri Light</vt:lpstr>
      <vt:lpstr>Courier New</vt:lpstr>
      <vt:lpstr>Times New Roman</vt:lpstr>
      <vt:lpstr>Wingdings</vt:lpstr>
      <vt:lpstr>Motyw pakietu Office</vt:lpstr>
      <vt:lpstr>Space Lab, Ion Radiotherapy  and Neutrons for Dual Use  at the Bronowice Accelerator Centre  </vt:lpstr>
      <vt:lpstr>The idea of ​​the Facility</vt:lpstr>
      <vt:lpstr>Linear accelerator as the first stage or injector  of a synchrotron</vt:lpstr>
      <vt:lpstr>Components:</vt:lpstr>
      <vt:lpstr>Prezentacja programu PowerPoint</vt:lpstr>
      <vt:lpstr>Components:</vt:lpstr>
      <vt:lpstr>Prezentacja programu PowerPoint</vt:lpstr>
      <vt:lpstr>Components:</vt:lpstr>
      <vt:lpstr>Prezentacja programu PowerPoint</vt:lpstr>
      <vt:lpstr>Components:</vt:lpstr>
      <vt:lpstr>The idea of ​​the Facility</vt:lpstr>
      <vt:lpstr>Space Lab Ion Beams for Testing Radiation Hardness  in Space Research</vt:lpstr>
      <vt:lpstr>Goals and objectives</vt:lpstr>
      <vt:lpstr>Primary particles/beam requirements</vt:lpstr>
      <vt:lpstr>Additional needs</vt:lpstr>
      <vt:lpstr>New Methods for Ion Radiotherapy CCB+</vt:lpstr>
      <vt:lpstr>Goals and objectives</vt:lpstr>
      <vt:lpstr>Primary particles (also interesting for therapy in CCB+)</vt:lpstr>
      <vt:lpstr>CCB+</vt:lpstr>
      <vt:lpstr>Neutrons for Dual Use</vt:lpstr>
      <vt:lpstr>Goals and objectives</vt:lpstr>
      <vt:lpstr>Primary beam requirements</vt:lpstr>
      <vt:lpstr>Planned research</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prezentacja-ifj-pl</dc:title>
  <dc:creator>Agata Flis</dc:creator>
  <cp:lastModifiedBy>Jan Swakoń</cp:lastModifiedBy>
  <cp:revision>175</cp:revision>
  <dcterms:created xsi:type="dcterms:W3CDTF">2020-09-23T10:32:17Z</dcterms:created>
  <dcterms:modified xsi:type="dcterms:W3CDTF">2026-05-25T09:28:43Z</dcterms:modified>
</cp:coreProperties>
</file>