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72" r:id="rId10"/>
    <p:sldId id="271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7EAC-B285-4840-A3BB-D781450BF435}" type="datetimeFigureOut">
              <a:rPr lang="pl-PL" smtClean="0"/>
              <a:t>23.05.2026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53C7-62F8-4AAE-99A0-BD01B1F79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4A28A0-6980-4C32-86AB-427D1B7C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704D1-A6AF-4AE7-9306-B7D2F385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/>
              <a:t>Title, Name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6CF15D-74D4-4A35-ACAD-3C960275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l-PL"/>
              <a:t>Title, Name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BD4A0C-054A-437A-AEC3-1259F9E5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82717"/>
            <a:ext cx="7772400" cy="1973174"/>
          </a:xfrm>
        </p:spPr>
        <p:txBody>
          <a:bodyPr anchor="t">
            <a:noAutofit/>
          </a:bodyPr>
          <a:lstStyle/>
          <a:p>
            <a:r>
              <a:rPr lang="pl-PL" sz="4000" b="1" dirty="0" err="1">
                <a:solidFill>
                  <a:srgbClr val="FFFF00"/>
                </a:solidFill>
                <a:latin typeface="+mn-lt"/>
              </a:rPr>
              <a:t>Radiobiological</a:t>
            </a:r>
            <a:r>
              <a:rPr lang="pl-PL" sz="4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4000" b="1" dirty="0" err="1">
                <a:solidFill>
                  <a:srgbClr val="FFFF00"/>
                </a:solidFill>
                <a:latin typeface="+mn-lt"/>
              </a:rPr>
              <a:t>response</a:t>
            </a:r>
            <a:r>
              <a:rPr lang="pl-PL" sz="4000" b="1" dirty="0">
                <a:solidFill>
                  <a:srgbClr val="FFFF00"/>
                </a:solidFill>
                <a:latin typeface="+mn-lt"/>
              </a:rPr>
              <a:t> to proton </a:t>
            </a:r>
            <a:r>
              <a:rPr lang="pl-PL" sz="4000" b="1" dirty="0" err="1">
                <a:solidFill>
                  <a:srgbClr val="FFFF00"/>
                </a:solidFill>
                <a:latin typeface="+mn-lt"/>
              </a:rPr>
              <a:t>irradiation</a:t>
            </a:r>
            <a:r>
              <a:rPr lang="pl-PL" sz="4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4000" b="1" dirty="0" err="1">
                <a:solidFill>
                  <a:srgbClr val="FFFF00"/>
                </a:solidFill>
                <a:latin typeface="+mn-lt"/>
              </a:rPr>
              <a:t>enhanced</a:t>
            </a:r>
            <a:r>
              <a:rPr lang="pl-PL" sz="4000" b="1" dirty="0">
                <a:solidFill>
                  <a:srgbClr val="FFFF00"/>
                </a:solidFill>
                <a:latin typeface="+mn-lt"/>
              </a:rPr>
              <a:t> by </a:t>
            </a:r>
            <a:r>
              <a:rPr lang="pl-PL" sz="4000" b="1" dirty="0" err="1">
                <a:solidFill>
                  <a:srgbClr val="FFFF00"/>
                </a:solidFill>
                <a:latin typeface="+mn-lt"/>
              </a:rPr>
              <a:t>metallic</a:t>
            </a:r>
            <a:r>
              <a:rPr lang="pl-PL" sz="4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4000" b="1" dirty="0" err="1">
                <a:solidFill>
                  <a:srgbClr val="FFFF00"/>
                </a:solidFill>
                <a:latin typeface="+mn-lt"/>
              </a:rPr>
              <a:t>nanoparticles</a:t>
            </a:r>
            <a:endParaRPr lang="pl-PL" sz="20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87163B-645F-00C3-17F7-064C0F3E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/>
          <a:stretch/>
        </p:blipFill>
        <p:spPr bwMode="auto">
          <a:xfrm>
            <a:off x="0" y="5428034"/>
            <a:ext cx="2782110" cy="1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2027C86-BBDD-CB92-D612-8C19A5840086}"/>
              </a:ext>
            </a:extLst>
          </p:cNvPr>
          <p:cNvSpPr txBox="1"/>
          <p:nvPr/>
        </p:nvSpPr>
        <p:spPr>
          <a:xfrm>
            <a:off x="2782110" y="618806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2nd Workshop on Research &amp; Innovation in Poland</a:t>
            </a:r>
          </a:p>
          <a:p>
            <a:r>
              <a:rPr lang="en-GB" sz="1600" dirty="0">
                <a:solidFill>
                  <a:schemeClr val="bg1"/>
                </a:solidFill>
              </a:rPr>
              <a:t>IFJ PAN, Krakow, 26-27 May, 2026</a:t>
            </a: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CA16EE2D-BA2E-9D47-BCF0-5031AF030ACA}"/>
              </a:ext>
            </a:extLst>
          </p:cNvPr>
          <p:cNvSpPr txBox="1">
            <a:spLocks/>
          </p:cNvSpPr>
          <p:nvPr/>
        </p:nvSpPr>
        <p:spPr>
          <a:xfrm>
            <a:off x="685800" y="4768995"/>
            <a:ext cx="7772400" cy="871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+mn-lt"/>
              </a:rPr>
              <a:t>Dr inż. Bartosz Klębowski</a:t>
            </a:r>
          </a:p>
        </p:txBody>
      </p:sp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>
                <a:solidFill>
                  <a:srgbClr val="C00000"/>
                </a:solidFill>
                <a:latin typeface="+mn-lt"/>
              </a:rPr>
              <a:t>SWOT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analysis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for the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project</a:t>
            </a:r>
            <a:endParaRPr lang="pl-PL" sz="2600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t>10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3037065-8687-48AE-8E19-EC73F699D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2742" y="2164585"/>
            <a:ext cx="799851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 (Strengths):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Innovative combination of proton irradiation and </a:t>
            </a:r>
            <a:r>
              <a:rPr kumimoji="0" lang="pl-PL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 </a:t>
            </a:r>
            <a:r>
              <a:rPr kumimoji="0" lang="pl-PL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NPs-based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radiosensitization with adjustable pulse repetition rate.</a:t>
            </a:r>
            <a:endParaRPr kumimoji="0" lang="pl-PL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pl-PL" altLang="en-US" sz="20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 (Weaknesses):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High technical requirements for </a:t>
            </a:r>
            <a:r>
              <a:rPr kumimoji="0" lang="pl-PL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dosimetry</a:t>
            </a:r>
            <a:r>
              <a:rPr kumimoji="0" lang="pl-PL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biological reproducibility</a:t>
            </a:r>
            <a:r>
              <a:rPr kumimoji="0" lang="pl-PL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 (Opportunities):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Development of a unique research platform for advanced radiobiology and international collaborations.</a:t>
            </a:r>
            <a:endParaRPr kumimoji="0" lang="pl-PL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 (Threats):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Long infrastructure development time and strong international competition in proton research.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3AE95413-EC72-4AED-9F10-1EAC7BF2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Radiobiological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response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to proton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irradiation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enhanced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by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metallic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nanoparticles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, Bartosz Klębowski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4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Conclusions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t>11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6103D62-0866-4DC8-9182-425BA9A2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6313"/>
            <a:ext cx="7886700" cy="3427693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Controlled proton pulse structure and advanced beam parameter modulation may open new possibilities in </a:t>
            </a:r>
            <a:r>
              <a:rPr lang="pl-PL" sz="2000" dirty="0"/>
              <a:t>Me </a:t>
            </a:r>
            <a:r>
              <a:rPr lang="pl-PL" sz="2000" dirty="0" err="1"/>
              <a:t>NPs</a:t>
            </a:r>
            <a:r>
              <a:rPr lang="en-US" sz="2000" dirty="0"/>
              <a:t>-enhanced proton radiotherapy and mechanistic radiobiology studies.</a:t>
            </a:r>
            <a:endParaRPr lang="pl-PL" sz="2000" dirty="0"/>
          </a:p>
          <a:p>
            <a:pPr algn="just"/>
            <a:r>
              <a:rPr lang="en-US" sz="2000" dirty="0"/>
              <a:t>The combination of proton irradiation with </a:t>
            </a:r>
            <a:r>
              <a:rPr lang="pl-PL" sz="2000" dirty="0"/>
              <a:t>Me </a:t>
            </a:r>
            <a:r>
              <a:rPr lang="pl-PL" sz="2000" dirty="0" err="1"/>
              <a:t>NPs</a:t>
            </a:r>
            <a:r>
              <a:rPr lang="pl-PL" sz="2000" dirty="0"/>
              <a:t> – </a:t>
            </a:r>
            <a:r>
              <a:rPr lang="en-US" sz="2000" dirty="0"/>
              <a:t>with special emphasis on the evaluation of chirality-dependent effects</a:t>
            </a:r>
            <a:r>
              <a:rPr lang="pl-PL" sz="2000" dirty="0"/>
              <a:t> of Me </a:t>
            </a:r>
            <a:r>
              <a:rPr lang="pl-PL" sz="2000" dirty="0" err="1"/>
              <a:t>NPs</a:t>
            </a:r>
            <a:r>
              <a:rPr lang="pl-PL" sz="2000" dirty="0"/>
              <a:t> –</a:t>
            </a:r>
            <a:r>
              <a:rPr lang="en-US" sz="2000" dirty="0"/>
              <a:t> represents a promising interdisciplinary research direction integrating accelerator physics, nanotechnology and cancer biology.</a:t>
            </a:r>
            <a:endParaRPr lang="pl-PL" sz="2000" dirty="0"/>
          </a:p>
          <a:p>
            <a:pPr algn="just"/>
            <a:r>
              <a:rPr lang="en-US" sz="2000" dirty="0"/>
              <a:t>The proposed accelerator infrastructure could provide a unique experimental platform for investigating how beam parameters influence</a:t>
            </a:r>
            <a:r>
              <a:rPr lang="pl-PL" sz="2000" dirty="0"/>
              <a:t> </a:t>
            </a:r>
            <a:r>
              <a:rPr lang="pl-PL" sz="2000" dirty="0" err="1"/>
              <a:t>cell</a:t>
            </a:r>
            <a:r>
              <a:rPr lang="pl-PL" sz="2000" dirty="0"/>
              <a:t> </a:t>
            </a:r>
            <a:r>
              <a:rPr lang="pl-PL" sz="2000" dirty="0" err="1"/>
              <a:t>viability</a:t>
            </a:r>
            <a:r>
              <a:rPr lang="pl-PL" sz="2000" dirty="0"/>
              <a:t>, </a:t>
            </a:r>
            <a:r>
              <a:rPr lang="pl-PL" sz="2000" dirty="0" err="1"/>
              <a:t>proliferation</a:t>
            </a:r>
            <a:r>
              <a:rPr lang="pl-PL" sz="2000" dirty="0"/>
              <a:t>,</a:t>
            </a:r>
            <a:r>
              <a:rPr lang="en-US" sz="2000" dirty="0"/>
              <a:t> ROS generation, DNA damage and biological response at the nano–bio interface.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3C9DE797-8571-41F3-A000-705C3D3E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Radiobiological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response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to proton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irradiation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enhanced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by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metallic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nanoparticles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, Bartosz Klębowski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1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>
                <a:solidFill>
                  <a:srgbClr val="C00000"/>
                </a:solidFill>
                <a:latin typeface="+mn-lt"/>
              </a:rPr>
              <a:t>Proton radiotherapy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t>2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Radiobiological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response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to proton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irradiation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enhanced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by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metallic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nanoparticles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, Bartosz Klębowski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07CCB7B-0149-4C5D-BF92-EE09C8F4A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13" y="1937858"/>
            <a:ext cx="2287787" cy="215969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3FDBA46-EA04-4BD3-8438-E50CD5B6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505" y="1946103"/>
            <a:ext cx="3675141" cy="220100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059FD29-B8FD-41E6-AF8E-9D81805E0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163" y="4217827"/>
            <a:ext cx="4572000" cy="1630947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9F55D23-0A0E-4BBF-9613-53B1499B4350}"/>
              </a:ext>
            </a:extLst>
          </p:cNvPr>
          <p:cNvSpPr txBox="1"/>
          <p:nvPr/>
        </p:nvSpPr>
        <p:spPr>
          <a:xfrm>
            <a:off x="2286000" y="5692049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10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pl-PL" sz="1000" b="0" i="0" strike="noStrike" baseline="0" dirty="0"/>
              <a:t>https://www.osaka-himak.or.jp/en/whats/merit/</a:t>
            </a:r>
          </a:p>
          <a:p>
            <a:pPr algn="ctr"/>
            <a:r>
              <a:rPr lang="pl-PL" sz="1000" dirty="0"/>
              <a:t>KCE REP 235. D/2015/10.273/05</a:t>
            </a:r>
            <a:r>
              <a:rPr lang="pl-PL" sz="1000" b="0" i="0" strike="noStrike" baseline="0" dirty="0"/>
              <a:t>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9241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Interaction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of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ionizing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irradiation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with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cells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t>3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0A11A8EA-B200-4985-B385-253A9D51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Radiobiological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response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to proton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irradiation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enhanced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by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metallic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nanoparticles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, Bartosz Klębowski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110C096-FBD1-4EEF-BA15-1C74CFC20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33" y="2116718"/>
            <a:ext cx="5310695" cy="35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Metallic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nanoparticles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(Me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NPs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) as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radiosensitizers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t>4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4EB0B50B-37F0-4D8F-846E-8F2EEA1A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Radiobiological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response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to proton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irradiation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enhanced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by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metallic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nanoparticles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, Bartosz Klębowski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F98663-EC48-42B2-A23C-36170B98ED3B}"/>
              </a:ext>
            </a:extLst>
          </p:cNvPr>
          <p:cNvSpPr/>
          <p:nvPr/>
        </p:nvSpPr>
        <p:spPr>
          <a:xfrm>
            <a:off x="-104775" y="2474285"/>
            <a:ext cx="30661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pl-PL" sz="2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Radiosensitizers: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6227C1C-EC46-4EB5-B5A5-DC20481691E4}"/>
              </a:ext>
            </a:extLst>
          </p:cNvPr>
          <p:cNvSpPr txBox="1"/>
          <p:nvPr/>
        </p:nvSpPr>
        <p:spPr>
          <a:xfrm>
            <a:off x="937492" y="3184175"/>
            <a:ext cx="2628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Small molecules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Macromolecules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Me NPs</a:t>
            </a:r>
          </a:p>
          <a:p>
            <a:pPr algn="ctr"/>
            <a:r>
              <a:rPr lang="pl-PL" b="1" dirty="0"/>
              <a:t>(Me = </a:t>
            </a:r>
            <a:r>
              <a:rPr lang="pl-PL" b="1" dirty="0">
                <a:solidFill>
                  <a:srgbClr val="FF0000"/>
                </a:solidFill>
              </a:rPr>
              <a:t>Au</a:t>
            </a:r>
            <a:r>
              <a:rPr lang="pl-PL" b="1" dirty="0"/>
              <a:t>, </a:t>
            </a:r>
            <a:r>
              <a:rPr lang="pl-PL" b="1" dirty="0">
                <a:solidFill>
                  <a:srgbClr val="FF0000"/>
                </a:solidFill>
              </a:rPr>
              <a:t>Pt</a:t>
            </a:r>
            <a:r>
              <a:rPr lang="pl-PL" b="1" dirty="0"/>
              <a:t>, </a:t>
            </a:r>
            <a:r>
              <a:rPr lang="pl-PL" b="1" dirty="0">
                <a:solidFill>
                  <a:srgbClr val="FF0000"/>
                </a:solidFill>
              </a:rPr>
              <a:t>Pd</a:t>
            </a:r>
            <a:r>
              <a:rPr lang="pl-PL" b="1" dirty="0"/>
              <a:t>, Ag, Zn, Zr, Hf, Gd, Bi)</a:t>
            </a:r>
          </a:p>
        </p:txBody>
      </p:sp>
      <p:sp>
        <p:nvSpPr>
          <p:cNvPr id="12" name="Strzałka w prawo 8">
            <a:extLst>
              <a:ext uri="{FF2B5EF4-FFF2-40B4-BE49-F238E27FC236}">
                <a16:creationId xmlns:a16="http://schemas.microsoft.com/office/drawing/2014/main" id="{B8325E53-E28B-4B32-8477-9DF21C9C58A2}"/>
              </a:ext>
            </a:extLst>
          </p:cNvPr>
          <p:cNvSpPr/>
          <p:nvPr/>
        </p:nvSpPr>
        <p:spPr>
          <a:xfrm>
            <a:off x="415636" y="3317760"/>
            <a:ext cx="858982" cy="9698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9">
            <a:extLst>
              <a:ext uri="{FF2B5EF4-FFF2-40B4-BE49-F238E27FC236}">
                <a16:creationId xmlns:a16="http://schemas.microsoft.com/office/drawing/2014/main" id="{9A7B7C60-EDCB-4F3D-A226-CCC921CA40B6}"/>
              </a:ext>
            </a:extLst>
          </p:cNvPr>
          <p:cNvSpPr/>
          <p:nvPr/>
        </p:nvSpPr>
        <p:spPr>
          <a:xfrm>
            <a:off x="415636" y="3866824"/>
            <a:ext cx="858982" cy="9698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0">
            <a:extLst>
              <a:ext uri="{FF2B5EF4-FFF2-40B4-BE49-F238E27FC236}">
                <a16:creationId xmlns:a16="http://schemas.microsoft.com/office/drawing/2014/main" id="{F0208BAB-0F51-44F3-86E7-485E72E3EDCC}"/>
              </a:ext>
            </a:extLst>
          </p:cNvPr>
          <p:cNvSpPr/>
          <p:nvPr/>
        </p:nvSpPr>
        <p:spPr>
          <a:xfrm>
            <a:off x="415636" y="4442863"/>
            <a:ext cx="858982" cy="9698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22F1BF3-0D15-4429-AA0D-5E73E3A11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17" y="2445009"/>
            <a:ext cx="5371866" cy="26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Mechanism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od radiosensitization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t>5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0FC60249-6AC8-4B4D-BF91-2644B312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Radiobiological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response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to proton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irradiation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enhanced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by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metallic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nanoparticles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, Bartosz Klębowski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8FE0A86-262B-4A98-8B19-A5E66CF81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41253"/>
            <a:ext cx="7290984" cy="42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Which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NPs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parameters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influence radiosensitization?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t>6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FB2E18A8-2DEB-4A94-BE4E-256013E3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Radiobiological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response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to proton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irradiation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enhanced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by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metallic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nanoparticles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, Bartosz Klębowski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939D7E5-F46E-472F-81E0-FF759F11B944}"/>
              </a:ext>
            </a:extLst>
          </p:cNvPr>
          <p:cNvSpPr txBox="1"/>
          <p:nvPr/>
        </p:nvSpPr>
        <p:spPr>
          <a:xfrm>
            <a:off x="428625" y="5793137"/>
            <a:ext cx="8286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10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pl-PL" sz="1000" b="0" i="0" strike="noStrike" baseline="0" dirty="0" err="1"/>
              <a:t>Moloudi</a:t>
            </a:r>
            <a:r>
              <a:rPr lang="pl-PL" sz="1000" b="0" i="0" strike="noStrike" baseline="0" dirty="0"/>
              <a:t> et al. Critical </a:t>
            </a:r>
            <a:r>
              <a:rPr lang="pl-PL" sz="1000" b="0" i="0" strike="noStrike" baseline="0" dirty="0" err="1"/>
              <a:t>parameters</a:t>
            </a:r>
            <a:r>
              <a:rPr lang="pl-PL" sz="1000" b="0" i="0" strike="noStrike" baseline="0" dirty="0"/>
              <a:t> to </a:t>
            </a:r>
            <a:r>
              <a:rPr lang="pl-PL" sz="1000" b="0" i="0" strike="noStrike" baseline="0" dirty="0" err="1"/>
              <a:t>translate</a:t>
            </a:r>
            <a:r>
              <a:rPr lang="pl-PL" sz="1000" b="0" i="0" strike="noStrike" baseline="0" dirty="0"/>
              <a:t> </a:t>
            </a:r>
            <a:r>
              <a:rPr lang="pl-PL" sz="1000" b="0" i="0" strike="noStrike" baseline="0" dirty="0" err="1"/>
              <a:t>gold</a:t>
            </a:r>
            <a:r>
              <a:rPr lang="pl-PL" sz="1000" b="0" i="0" strike="noStrike" baseline="0" dirty="0"/>
              <a:t> </a:t>
            </a:r>
            <a:r>
              <a:rPr lang="pl-PL" sz="1000" b="0" i="0" strike="noStrike" baseline="0" dirty="0" err="1"/>
              <a:t>nanoparticles</a:t>
            </a:r>
            <a:r>
              <a:rPr lang="pl-PL" sz="1000" b="0" i="0" strike="noStrike" baseline="0" dirty="0"/>
              <a:t> as radiosensitizing </a:t>
            </a:r>
            <a:r>
              <a:rPr lang="pl-PL" sz="1000" b="0" i="0" strike="noStrike" baseline="0" dirty="0" err="1"/>
              <a:t>agents</a:t>
            </a:r>
            <a:r>
              <a:rPr lang="pl-PL" sz="1000" b="0" i="0" strike="noStrike" baseline="0" dirty="0"/>
              <a:t> </a:t>
            </a:r>
            <a:r>
              <a:rPr lang="pl-PL" sz="1000" b="0" i="0" strike="noStrike" baseline="0" dirty="0" err="1"/>
              <a:t>into</a:t>
            </a:r>
            <a:r>
              <a:rPr lang="pl-PL" sz="1000" b="0" i="0" strike="noStrike" baseline="0" dirty="0"/>
              <a:t> the </a:t>
            </a:r>
            <a:r>
              <a:rPr lang="pl-PL" sz="1000" b="0" i="0" strike="noStrike" baseline="0" dirty="0" err="1"/>
              <a:t>clinic</a:t>
            </a:r>
            <a:endParaRPr lang="pl-PL" sz="100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D771562-1055-4CC8-A602-492558071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2" y="2441417"/>
            <a:ext cx="4331028" cy="324827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2039800-5580-4C63-8051-A0D2F07F7EA0}"/>
              </a:ext>
            </a:extLst>
          </p:cNvPr>
          <p:cNvSpPr txBox="1"/>
          <p:nvPr/>
        </p:nvSpPr>
        <p:spPr>
          <a:xfrm>
            <a:off x="4572000" y="177828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 err="1">
                <a:solidFill>
                  <a:srgbClr val="00B050"/>
                </a:solidFill>
              </a:rPr>
              <a:t>Chirality</a:t>
            </a:r>
            <a:r>
              <a:rPr lang="pl-PL" sz="2000" b="1" dirty="0">
                <a:solidFill>
                  <a:srgbClr val="00B050"/>
                </a:solidFill>
              </a:rPr>
              <a:t> – a </a:t>
            </a:r>
            <a:r>
              <a:rPr lang="pl-PL" sz="2000" b="1" dirty="0" err="1">
                <a:solidFill>
                  <a:srgbClr val="00B050"/>
                </a:solidFill>
              </a:rPr>
              <a:t>novel</a:t>
            </a:r>
            <a:r>
              <a:rPr lang="pl-PL" sz="2000" b="1" dirty="0">
                <a:solidFill>
                  <a:srgbClr val="00B050"/>
                </a:solidFill>
              </a:rPr>
              <a:t> </a:t>
            </a:r>
            <a:r>
              <a:rPr lang="pl-PL" sz="2000" b="1" dirty="0" err="1">
                <a:solidFill>
                  <a:srgbClr val="00B050"/>
                </a:solidFill>
              </a:rPr>
              <a:t>parameter</a:t>
            </a:r>
            <a:r>
              <a:rPr lang="pl-PL" sz="2000" b="1" dirty="0">
                <a:solidFill>
                  <a:srgbClr val="00B050"/>
                </a:solidFill>
              </a:rPr>
              <a:t>? 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CF890030-C4DC-4D81-AD96-493F65D98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38" y="4576299"/>
            <a:ext cx="403024" cy="69283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632E24B-976A-4C00-BD35-CE9B9BBCE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913" y="4579762"/>
            <a:ext cx="403024" cy="697586"/>
          </a:xfrm>
          <a:prstGeom prst="rect">
            <a:avLst/>
          </a:prstGeom>
        </p:spPr>
      </p:pic>
      <p:sp>
        <p:nvSpPr>
          <p:cNvPr id="30" name="Łuk 29">
            <a:extLst>
              <a:ext uri="{FF2B5EF4-FFF2-40B4-BE49-F238E27FC236}">
                <a16:creationId xmlns:a16="http://schemas.microsoft.com/office/drawing/2014/main" id="{EF89DE89-65D5-4385-A9C1-3B19EFDB1309}"/>
              </a:ext>
            </a:extLst>
          </p:cNvPr>
          <p:cNvSpPr/>
          <p:nvPr/>
        </p:nvSpPr>
        <p:spPr>
          <a:xfrm rot="11625649">
            <a:off x="5493041" y="2245062"/>
            <a:ext cx="564477" cy="22575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B37CA7A-9A6B-47A6-B4DE-6153004610ED}"/>
              </a:ext>
            </a:extLst>
          </p:cNvPr>
          <p:cNvSpPr txBox="1"/>
          <p:nvPr/>
        </p:nvSpPr>
        <p:spPr>
          <a:xfrm>
            <a:off x="5515340" y="3664963"/>
            <a:ext cx="2685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cs typeface="Times New Roman" panose="02020603050405020304" pitchFamily="18" charset="0"/>
              </a:rPr>
              <a:t>Me </a:t>
            </a:r>
            <a:r>
              <a:rPr lang="pl-PL" sz="1400" dirty="0" err="1">
                <a:cs typeface="Times New Roman" panose="02020603050405020304" pitchFamily="18" charset="0"/>
              </a:rPr>
              <a:t>NPs</a:t>
            </a:r>
            <a:r>
              <a:rPr lang="pl-PL" sz="1400" dirty="0">
                <a:cs typeface="Times New Roman" panose="02020603050405020304" pitchFamily="18" charset="0"/>
              </a:rPr>
              <a:t> with</a:t>
            </a:r>
          </a:p>
          <a:p>
            <a:pPr algn="ctr"/>
            <a:r>
              <a:rPr lang="pl-PL" sz="1400" dirty="0">
                <a:cs typeface="Times New Roman" panose="02020603050405020304" pitchFamily="18" charset="0"/>
              </a:rPr>
              <a:t> </a:t>
            </a:r>
            <a:r>
              <a:rPr lang="pl-PL" sz="1400" b="1" dirty="0">
                <a:cs typeface="Times New Roman" panose="02020603050405020304" pitchFamily="18" charset="0"/>
              </a:rPr>
              <a:t>ligand-</a:t>
            </a:r>
            <a:r>
              <a:rPr lang="pl-PL" sz="1400" b="1" dirty="0" err="1">
                <a:cs typeface="Times New Roman" panose="02020603050405020304" pitchFamily="18" charset="0"/>
              </a:rPr>
              <a:t>induced</a:t>
            </a:r>
            <a:r>
              <a:rPr lang="pl-PL" sz="1400" b="1" dirty="0"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cs typeface="Times New Roman" panose="02020603050405020304" pitchFamily="18" charset="0"/>
              </a:rPr>
              <a:t>chirality</a:t>
            </a:r>
            <a:endParaRPr lang="pl-PL" sz="1400" b="1" dirty="0">
              <a:cs typeface="Times New Roman" panose="02020603050405020304" pitchFamily="18" charset="0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C39C5AC-FF91-42ED-B108-EB858D3BC76E}"/>
              </a:ext>
            </a:extLst>
          </p:cNvPr>
          <p:cNvSpPr txBox="1"/>
          <p:nvPr/>
        </p:nvSpPr>
        <p:spPr>
          <a:xfrm>
            <a:off x="5328638" y="2240293"/>
            <a:ext cx="3078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cs typeface="Times New Roman" panose="02020603050405020304" pitchFamily="18" charset="0"/>
              </a:rPr>
              <a:t>L- </a:t>
            </a:r>
            <a:r>
              <a:rPr lang="pl-PL" sz="1400" dirty="0" err="1">
                <a:cs typeface="Times New Roman" panose="02020603050405020304" pitchFamily="18" charset="0"/>
              </a:rPr>
              <a:t>or</a:t>
            </a:r>
            <a:r>
              <a:rPr lang="pl-PL" sz="1400" dirty="0">
                <a:cs typeface="Times New Roman" panose="02020603050405020304" pitchFamily="18" charset="0"/>
              </a:rPr>
              <a:t> D-</a:t>
            </a:r>
            <a:r>
              <a:rPr lang="pl-PL" sz="1400" dirty="0" err="1">
                <a:cs typeface="Times New Roman" panose="02020603050405020304" pitchFamily="18" charset="0"/>
              </a:rPr>
              <a:t>amino</a:t>
            </a:r>
            <a:r>
              <a:rPr lang="pl-PL" sz="1400" dirty="0"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cs typeface="Times New Roman" panose="02020603050405020304" pitchFamily="18" charset="0"/>
              </a:rPr>
              <a:t>acids</a:t>
            </a:r>
            <a:r>
              <a:rPr lang="pl-PL" sz="1400" dirty="0">
                <a:cs typeface="Times New Roman" panose="02020603050405020304" pitchFamily="18" charset="0"/>
              </a:rPr>
              <a:t> (</a:t>
            </a:r>
            <a:r>
              <a:rPr lang="pl-PL" sz="1400" dirty="0" err="1">
                <a:cs typeface="Times New Roman" panose="02020603050405020304" pitchFamily="18" charset="0"/>
              </a:rPr>
              <a:t>cysteine</a:t>
            </a:r>
            <a:r>
              <a:rPr lang="pl-PL" sz="1400" dirty="0"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cs typeface="Times New Roman" panose="02020603050405020304" pitchFamily="18" charset="0"/>
              </a:rPr>
              <a:t>homocysteine</a:t>
            </a:r>
            <a:r>
              <a:rPr lang="pl-PL" sz="1400" dirty="0"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cs typeface="Times New Roman" panose="02020603050405020304" pitchFamily="18" charset="0"/>
              </a:rPr>
              <a:t>or</a:t>
            </a:r>
            <a:r>
              <a:rPr lang="pl-PL" sz="1400" dirty="0"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cs typeface="Times New Roman" panose="02020603050405020304" pitchFamily="18" charset="0"/>
              </a:rPr>
              <a:t>penicillamine</a:t>
            </a:r>
            <a:r>
              <a:rPr lang="pl-PL" sz="1400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DE93B8A-83E6-4F88-AF24-2035455B465C}"/>
              </a:ext>
            </a:extLst>
          </p:cNvPr>
          <p:cNvSpPr txBox="1"/>
          <p:nvPr/>
        </p:nvSpPr>
        <p:spPr>
          <a:xfrm>
            <a:off x="5515340" y="5440452"/>
            <a:ext cx="2685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cs typeface="Times New Roman" panose="02020603050405020304" pitchFamily="18" charset="0"/>
              </a:rPr>
              <a:t>Me </a:t>
            </a:r>
            <a:r>
              <a:rPr lang="pl-PL" sz="1400" dirty="0" err="1">
                <a:cs typeface="Times New Roman" panose="02020603050405020304" pitchFamily="18" charset="0"/>
              </a:rPr>
              <a:t>NPs</a:t>
            </a:r>
            <a:r>
              <a:rPr lang="pl-PL" sz="1400" dirty="0">
                <a:cs typeface="Times New Roman" panose="02020603050405020304" pitchFamily="18" charset="0"/>
              </a:rPr>
              <a:t> with </a:t>
            </a:r>
            <a:r>
              <a:rPr lang="pl-PL" sz="1400" b="1" dirty="0" err="1">
                <a:cs typeface="Times New Roman" panose="02020603050405020304" pitchFamily="18" charset="0"/>
              </a:rPr>
              <a:t>structural</a:t>
            </a:r>
            <a:r>
              <a:rPr lang="pl-PL" sz="1400" b="1" dirty="0"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cs typeface="Times New Roman" panose="02020603050405020304" pitchFamily="18" charset="0"/>
              </a:rPr>
              <a:t>chirality</a:t>
            </a:r>
            <a:endParaRPr lang="pl-PL" sz="1400" b="1" dirty="0">
              <a:cs typeface="Times New Roman" panose="02020603050405020304" pitchFamily="18" charset="0"/>
            </a:endParaRP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C7AC395A-A9F3-4E7F-9259-E25B7DA0E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339" y="2913214"/>
            <a:ext cx="2685322" cy="6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9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Experimental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plan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t>7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C0DAC1AC-66A7-424E-864E-DE29B6E1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Radiobiological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response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to proton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irradiation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enhanced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by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metallic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nanoparticles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, Bartosz Klębowski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C584816-CED9-4BA7-9CC9-E90574D9C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28" y="2351516"/>
            <a:ext cx="1464128" cy="101451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56C42EC-0DF4-4A73-A6F9-A36DDB001F94}"/>
              </a:ext>
            </a:extLst>
          </p:cNvPr>
          <p:cNvSpPr txBox="1"/>
          <p:nvPr/>
        </p:nvSpPr>
        <p:spPr>
          <a:xfrm>
            <a:off x="228599" y="277343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+</a:t>
            </a:r>
          </a:p>
        </p:txBody>
      </p:sp>
      <p:sp>
        <p:nvSpPr>
          <p:cNvPr id="13" name="Błyskawica 12">
            <a:extLst>
              <a:ext uri="{FF2B5EF4-FFF2-40B4-BE49-F238E27FC236}">
                <a16:creationId xmlns:a16="http://schemas.microsoft.com/office/drawing/2014/main" id="{5F245A07-03DF-4E25-8A36-487A9F0861C2}"/>
              </a:ext>
            </a:extLst>
          </p:cNvPr>
          <p:cNvSpPr/>
          <p:nvPr/>
        </p:nvSpPr>
        <p:spPr>
          <a:xfrm>
            <a:off x="3023506" y="2514022"/>
            <a:ext cx="449034" cy="77577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F7B4868-6682-459D-9D56-0DC244DD88D9}"/>
              </a:ext>
            </a:extLst>
          </p:cNvPr>
          <p:cNvSpPr txBox="1"/>
          <p:nvPr/>
        </p:nvSpPr>
        <p:spPr>
          <a:xfrm>
            <a:off x="702128" y="3528498"/>
            <a:ext cx="1464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cs typeface="Times New Roman" panose="02020603050405020304" pitchFamily="18" charset="0"/>
              </a:rPr>
              <a:t>Cell </a:t>
            </a:r>
            <a:r>
              <a:rPr lang="pl-PL" sz="1600" dirty="0" err="1">
                <a:cs typeface="Times New Roman" panose="02020603050405020304" pitchFamily="18" charset="0"/>
              </a:rPr>
              <a:t>culture</a:t>
            </a:r>
            <a:r>
              <a:rPr lang="pl-PL" sz="1600" dirty="0">
                <a:cs typeface="Times New Roman" panose="02020603050405020304" pitchFamily="18" charset="0"/>
              </a:rPr>
              <a:t> with Me </a:t>
            </a:r>
            <a:r>
              <a:rPr lang="pl-PL" sz="1600" dirty="0" err="1">
                <a:cs typeface="Times New Roman" panose="02020603050405020304" pitchFamily="18" charset="0"/>
              </a:rPr>
              <a:t>NPs</a:t>
            </a:r>
            <a:endParaRPr lang="pl-PL" sz="16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271CEEE-DE7A-42DD-A18B-921A0961498B}"/>
              </a:ext>
            </a:extLst>
          </p:cNvPr>
          <p:cNvSpPr txBox="1"/>
          <p:nvPr/>
        </p:nvSpPr>
        <p:spPr>
          <a:xfrm>
            <a:off x="2219323" y="3623591"/>
            <a:ext cx="2057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cs typeface="Times New Roman" panose="02020603050405020304" pitchFamily="18" charset="0"/>
              </a:rPr>
              <a:t>Proton </a:t>
            </a:r>
            <a:r>
              <a:rPr lang="pl-PL" sz="1600" dirty="0" err="1">
                <a:cs typeface="Times New Roman" panose="02020603050405020304" pitchFamily="18" charset="0"/>
              </a:rPr>
              <a:t>irradiation</a:t>
            </a:r>
            <a:endParaRPr lang="pl-PL" sz="1600" dirty="0"/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B7D0E934-7A7B-4325-A41B-1BDFDEFDA71D}"/>
              </a:ext>
            </a:extLst>
          </p:cNvPr>
          <p:cNvSpPr/>
          <p:nvPr/>
        </p:nvSpPr>
        <p:spPr>
          <a:xfrm>
            <a:off x="4340676" y="2798495"/>
            <a:ext cx="1099457" cy="20682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9AAC00-19DB-4548-947D-C8CE42C93B0B}"/>
              </a:ext>
            </a:extLst>
          </p:cNvPr>
          <p:cNvSpPr txBox="1"/>
          <p:nvPr/>
        </p:nvSpPr>
        <p:spPr>
          <a:xfrm>
            <a:off x="5847127" y="2274135"/>
            <a:ext cx="2628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Cell </a:t>
            </a:r>
            <a:r>
              <a:rPr lang="pl-PL" sz="1600" b="1" dirty="0" err="1"/>
              <a:t>viability</a:t>
            </a:r>
            <a:r>
              <a:rPr lang="pl-PL" sz="1600" b="1" dirty="0"/>
              <a:t>,</a:t>
            </a:r>
          </a:p>
          <a:p>
            <a:pPr algn="ctr"/>
            <a:r>
              <a:rPr lang="pl-PL" sz="1600" b="1" dirty="0" err="1"/>
              <a:t>Clonogenic</a:t>
            </a:r>
            <a:r>
              <a:rPr lang="pl-PL" sz="1600" b="1" dirty="0"/>
              <a:t> </a:t>
            </a:r>
            <a:r>
              <a:rPr lang="pl-PL" sz="1600" b="1" dirty="0" err="1"/>
              <a:t>assay</a:t>
            </a:r>
            <a:r>
              <a:rPr lang="pl-PL" sz="1600" b="1" dirty="0"/>
              <a:t>,</a:t>
            </a:r>
          </a:p>
          <a:p>
            <a:pPr algn="ctr"/>
            <a:r>
              <a:rPr lang="pl-PL" sz="1600" b="1" dirty="0"/>
              <a:t>ROS </a:t>
            </a:r>
            <a:r>
              <a:rPr lang="pl-PL" sz="1600" b="1" dirty="0" err="1"/>
              <a:t>detection</a:t>
            </a:r>
            <a:r>
              <a:rPr lang="pl-PL" sz="1600" b="1" dirty="0"/>
              <a:t>,</a:t>
            </a:r>
          </a:p>
          <a:p>
            <a:pPr algn="ctr"/>
            <a:r>
              <a:rPr lang="pl-PL" sz="1600" b="1" dirty="0"/>
              <a:t>Holotomographic </a:t>
            </a:r>
            <a:r>
              <a:rPr lang="pl-PL" sz="1600" b="1" dirty="0" err="1"/>
              <a:t>analysis</a:t>
            </a:r>
            <a:r>
              <a:rPr lang="pl-PL" sz="1600" b="1" dirty="0"/>
              <a:t>,</a:t>
            </a:r>
          </a:p>
          <a:p>
            <a:pPr algn="ctr"/>
            <a:r>
              <a:rPr lang="pl-PL" sz="1600" b="1" dirty="0" err="1"/>
              <a:t>Spectroscopic</a:t>
            </a:r>
            <a:r>
              <a:rPr lang="pl-PL" sz="1600" b="1" dirty="0"/>
              <a:t> </a:t>
            </a:r>
            <a:r>
              <a:rPr lang="pl-PL" sz="1600" b="1" dirty="0" err="1"/>
              <a:t>methods</a:t>
            </a:r>
            <a:r>
              <a:rPr lang="pl-PL" sz="1600" b="1" dirty="0"/>
              <a:t> </a:t>
            </a:r>
          </a:p>
          <a:p>
            <a:pPr algn="ctr"/>
            <a:r>
              <a:rPr lang="pl-PL" sz="1600" b="1" dirty="0"/>
              <a:t>(FTIR, </a:t>
            </a:r>
            <a:r>
              <a:rPr lang="pl-PL" sz="1600" b="1" dirty="0" err="1"/>
              <a:t>Raman</a:t>
            </a:r>
            <a:r>
              <a:rPr lang="pl-PL" sz="1600" b="1" dirty="0"/>
              <a:t>, XANES)</a:t>
            </a:r>
          </a:p>
          <a:p>
            <a:pPr algn="ctr"/>
            <a:r>
              <a:rPr lang="pl-PL" sz="1600" b="1" dirty="0"/>
              <a:t>.....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931B5EE-32C9-4E66-B9AC-E6B406FA25F0}"/>
              </a:ext>
            </a:extLst>
          </p:cNvPr>
          <p:cNvSpPr txBox="1"/>
          <p:nvPr/>
        </p:nvSpPr>
        <p:spPr>
          <a:xfrm>
            <a:off x="2219323" y="467685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 err="1">
                <a:solidFill>
                  <a:srgbClr val="00B050"/>
                </a:solidFill>
              </a:rPr>
              <a:t>Pulse</a:t>
            </a:r>
            <a:r>
              <a:rPr lang="pl-PL" sz="2000" b="1" dirty="0">
                <a:solidFill>
                  <a:srgbClr val="00B050"/>
                </a:solidFill>
              </a:rPr>
              <a:t> </a:t>
            </a:r>
            <a:r>
              <a:rPr lang="pl-PL" sz="2000" b="1" dirty="0" err="1">
                <a:solidFill>
                  <a:srgbClr val="00B050"/>
                </a:solidFill>
              </a:rPr>
              <a:t>repetition</a:t>
            </a:r>
            <a:r>
              <a:rPr lang="pl-PL" sz="2000" b="1" dirty="0">
                <a:solidFill>
                  <a:srgbClr val="00B050"/>
                </a:solidFill>
              </a:rPr>
              <a:t> </a:t>
            </a:r>
            <a:r>
              <a:rPr lang="pl-PL" sz="2000" b="1" dirty="0" err="1">
                <a:solidFill>
                  <a:srgbClr val="00B050"/>
                </a:solidFill>
              </a:rPr>
              <a:t>rate</a:t>
            </a:r>
            <a:r>
              <a:rPr lang="pl-PL" sz="2000" b="1" dirty="0">
                <a:solidFill>
                  <a:srgbClr val="00B050"/>
                </a:solidFill>
              </a:rPr>
              <a:t> – a </a:t>
            </a:r>
            <a:r>
              <a:rPr lang="pl-PL" sz="2000" b="1" dirty="0" err="1">
                <a:solidFill>
                  <a:srgbClr val="00B050"/>
                </a:solidFill>
              </a:rPr>
              <a:t>key</a:t>
            </a:r>
            <a:r>
              <a:rPr lang="pl-PL" sz="2000" b="1" dirty="0">
                <a:solidFill>
                  <a:srgbClr val="00B050"/>
                </a:solidFill>
              </a:rPr>
              <a:t> </a:t>
            </a:r>
            <a:r>
              <a:rPr lang="pl-PL" sz="2000" b="1" dirty="0" err="1">
                <a:solidFill>
                  <a:srgbClr val="00B050"/>
                </a:solidFill>
              </a:rPr>
              <a:t>parameter</a:t>
            </a:r>
            <a:r>
              <a:rPr lang="pl-PL" sz="2000" b="1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838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t>8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C0DAC1AC-66A7-424E-864E-DE29B6E1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Radiobiological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response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to proton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irradiation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enhanced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by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metallic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nanoparticles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, Bartosz Klębowski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ig.3:">
            <a:extLst>
              <a:ext uri="{FF2B5EF4-FFF2-40B4-BE49-F238E27FC236}">
                <a16:creationId xmlns:a16="http://schemas.microsoft.com/office/drawing/2014/main" id="{E30AED9C-A6B7-482E-A5E8-B7B96247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84" y="2111144"/>
            <a:ext cx="4105431" cy="29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B76F0FC-E2AC-435E-BCAD-0A08DD848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93" y="2081648"/>
            <a:ext cx="4494106" cy="303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8A959F6-7ECB-450A-AA13-1D4C1356DD77}"/>
              </a:ext>
            </a:extLst>
          </p:cNvPr>
          <p:cNvSpPr txBox="1"/>
          <p:nvPr/>
        </p:nvSpPr>
        <p:spPr>
          <a:xfrm>
            <a:off x="428625" y="5782252"/>
            <a:ext cx="8286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10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pl-PL" sz="1000" b="0" i="0" strike="noStrike" baseline="0" dirty="0" err="1"/>
              <a:t>Buonanno</a:t>
            </a:r>
            <a:r>
              <a:rPr lang="pl-PL" sz="1000" b="0" i="0" strike="noStrike" baseline="0" dirty="0"/>
              <a:t> et al.</a:t>
            </a:r>
            <a:r>
              <a:rPr lang="en-US" sz="1000" b="0" i="0" strike="noStrike" baseline="0" dirty="0"/>
              <a:t> Biological effects in normal cells exposed to FLASH dose rate protons</a:t>
            </a:r>
            <a:r>
              <a:rPr lang="pl-PL" sz="1000" b="0" i="0" strike="noStrike" baseline="0" dirty="0"/>
              <a:t>  </a:t>
            </a:r>
            <a:endParaRPr lang="pl-PL" sz="1000" dirty="0"/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A050D948-BA6E-4D18-AE5B-134E28A8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Dose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rate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effects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on radiosensitization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28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Required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beam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particle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energy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nad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properties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t>9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1135"/>
            <a:ext cx="7886700" cy="3965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err="1"/>
              <a:t>Primary</a:t>
            </a:r>
            <a:r>
              <a:rPr lang="pl-PL" sz="2000" b="1" dirty="0"/>
              <a:t> </a:t>
            </a:r>
            <a:r>
              <a:rPr lang="pl-PL" sz="2000" b="1" dirty="0" err="1"/>
              <a:t>particle</a:t>
            </a:r>
            <a:r>
              <a:rPr lang="pl-PL" sz="2000" b="1" dirty="0"/>
              <a:t>:  </a:t>
            </a:r>
            <a:r>
              <a:rPr lang="pl-PL" sz="2000" dirty="0"/>
              <a:t>proton (p</a:t>
            </a:r>
            <a:r>
              <a:rPr lang="pl-PL" sz="2000" baseline="30000" dirty="0"/>
              <a:t>+</a:t>
            </a:r>
            <a:r>
              <a:rPr lang="pl-PL" sz="2000" dirty="0"/>
              <a:t>)</a:t>
            </a:r>
            <a:endParaRPr lang="pl-PL" sz="2000" b="1" dirty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2000" b="1" dirty="0" err="1"/>
              <a:t>Section</a:t>
            </a:r>
            <a:r>
              <a:rPr lang="pl-PL" sz="2000" b="1" dirty="0"/>
              <a:t>:  </a:t>
            </a:r>
            <a:r>
              <a:rPr lang="pl-PL" sz="2000" dirty="0"/>
              <a:t>2 (12.5 </a:t>
            </a:r>
            <a:r>
              <a:rPr lang="pl-PL" sz="2000" dirty="0" err="1"/>
              <a:t>MeV</a:t>
            </a:r>
            <a:r>
              <a:rPr lang="pl-PL" sz="2000" dirty="0"/>
              <a:t>/u) and 3 (250 </a:t>
            </a:r>
            <a:r>
              <a:rPr lang="pl-PL" sz="2000" dirty="0" err="1"/>
              <a:t>MeV</a:t>
            </a:r>
            <a:r>
              <a:rPr lang="pl-PL" sz="2000" dirty="0"/>
              <a:t>/u)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Pulse</a:t>
            </a:r>
            <a:r>
              <a:rPr lang="pl-PL" sz="2000" b="1" dirty="0"/>
              <a:t> </a:t>
            </a:r>
            <a:r>
              <a:rPr lang="pl-PL" sz="2000" b="1" dirty="0" err="1"/>
              <a:t>repetition</a:t>
            </a:r>
            <a:r>
              <a:rPr lang="pl-PL" sz="2000" b="1" dirty="0"/>
              <a:t> </a:t>
            </a:r>
            <a:r>
              <a:rPr lang="pl-PL" sz="2000" b="1" dirty="0" err="1"/>
              <a:t>rate</a:t>
            </a:r>
            <a:r>
              <a:rPr lang="pl-PL" sz="2000" b="1" dirty="0"/>
              <a:t>:  </a:t>
            </a:r>
            <a:r>
              <a:rPr lang="pl-PL" sz="2000" dirty="0" err="1"/>
              <a:t>flexible</a:t>
            </a:r>
            <a:r>
              <a:rPr lang="pl-PL" sz="2000" dirty="0"/>
              <a:t> (</a:t>
            </a:r>
            <a:r>
              <a:rPr lang="pl-PL" sz="2000" dirty="0" err="1"/>
              <a:t>user-selectable</a:t>
            </a:r>
            <a:r>
              <a:rPr lang="pl-PL" sz="2000" dirty="0"/>
              <a:t> </a:t>
            </a:r>
            <a:r>
              <a:rPr lang="pl-PL" sz="2000" dirty="0" err="1"/>
              <a:t>pulse</a:t>
            </a:r>
            <a:r>
              <a:rPr lang="pl-PL" sz="2000" dirty="0"/>
              <a:t> </a:t>
            </a:r>
            <a:r>
              <a:rPr lang="pl-PL" sz="2000" dirty="0" err="1"/>
              <a:t>repetition</a:t>
            </a:r>
            <a:r>
              <a:rPr lang="pl-PL" sz="2000" dirty="0"/>
              <a:t> </a:t>
            </a:r>
            <a:r>
              <a:rPr lang="pl-PL" sz="2000" dirty="0" err="1"/>
              <a:t>rate</a:t>
            </a:r>
            <a:r>
              <a:rPr lang="pl-PL" sz="2000" dirty="0"/>
              <a:t>)</a:t>
            </a:r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2000" b="1" dirty="0" err="1"/>
              <a:t>Beam</a:t>
            </a:r>
            <a:r>
              <a:rPr lang="pl-PL" sz="2000" b="1" dirty="0"/>
              <a:t> spot geometry:  </a:t>
            </a:r>
            <a:r>
              <a:rPr lang="pl-PL" sz="2000" dirty="0"/>
              <a:t>5 – 20 mm </a:t>
            </a:r>
            <a:endParaRPr lang="pl-PL" sz="2000" b="1" dirty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2000" b="1" dirty="0"/>
              <a:t>Energy resolution:  </a:t>
            </a:r>
            <a:r>
              <a:rPr lang="el-GR" sz="2000" dirty="0"/>
              <a:t>Δ</a:t>
            </a:r>
            <a:r>
              <a:rPr lang="pl-PL" sz="2000" dirty="0"/>
              <a:t>E </a:t>
            </a:r>
            <a:r>
              <a:rPr lang="pl-PL" sz="2000" dirty="0" err="1"/>
              <a:t>requirement</a:t>
            </a:r>
            <a:r>
              <a:rPr lang="pl-PL" sz="2000" dirty="0"/>
              <a:t> &lt; 1% </a:t>
            </a:r>
            <a:r>
              <a:rPr lang="pl-PL" sz="2000" dirty="0" err="1"/>
              <a:t>preferred</a:t>
            </a:r>
            <a:r>
              <a:rPr lang="pl-PL" sz="2000" dirty="0"/>
              <a:t> </a:t>
            </a:r>
            <a:endParaRPr lang="el-GR" sz="2000" b="1" dirty="0"/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60D152F0-1116-448D-B76F-6B8133AE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Radiobiological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response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to proton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irradiation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enhanced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by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metallic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nanoparticles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, Bartosz Klębowski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258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580</Words>
  <Application>Microsoft Macintosh PowerPoint</Application>
  <PresentationFormat>Pokaz na ekranie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Radiobiological response to proton irradiation enhanced by metallic nanoparticles</vt:lpstr>
      <vt:lpstr>Proton radiotherapy</vt:lpstr>
      <vt:lpstr>Interaction of ionizing irradiation with cells</vt:lpstr>
      <vt:lpstr>Metallic nanoparticles (Me NPs) as radiosensitizers</vt:lpstr>
      <vt:lpstr>Mechanism od radiosensitization</vt:lpstr>
      <vt:lpstr>Which NPs parameters influence radiosensitization?</vt:lpstr>
      <vt:lpstr>Experimental plan</vt:lpstr>
      <vt:lpstr>Dose rate effects on radiosensitization</vt:lpstr>
      <vt:lpstr>Required beam: particle, energy nad properties </vt:lpstr>
      <vt:lpstr>SWOT analysis for the project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prezentacja-ifj-pl</dc:title>
  <dc:creator>Agata Flis</dc:creator>
  <cp:lastModifiedBy>Adam Maj</cp:lastModifiedBy>
  <cp:revision>55</cp:revision>
  <dcterms:created xsi:type="dcterms:W3CDTF">2020-09-23T10:32:17Z</dcterms:created>
  <dcterms:modified xsi:type="dcterms:W3CDTF">2026-05-23T15:05:07Z</dcterms:modified>
</cp:coreProperties>
</file>