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7"/>
  </p:notesMasterIdLst>
  <p:sldIdLst>
    <p:sldId id="256" r:id="rId3"/>
    <p:sldId id="260" r:id="rId4"/>
    <p:sldId id="262" r:id="rId5"/>
    <p:sldId id="275" r:id="rId6"/>
    <p:sldId id="263" r:id="rId7"/>
    <p:sldId id="276" r:id="rId8"/>
    <p:sldId id="265" r:id="rId9"/>
    <p:sldId id="266" r:id="rId10"/>
    <p:sldId id="270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7772400" cy="10058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B303F-1B56-AD53-2531-58222DEAF811}" v="86" dt="2026-05-24T22:49:42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2B4EC-A6CB-4AFB-8230-F35FD7F05DE6}" type="datetimeFigureOut">
              <a:rPr lang="pl-PL" smtClean="0"/>
              <a:t>25.05.2026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5ED8-9FEA-4FA7-945D-29893EC95E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56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55ED8-9FEA-4FA7-945D-29893EC95EF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1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7E4C690-EEF2-4DCB-AFDE-8A9D553740C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85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35BD03-5C28-4BE0-A29E-29AD839C1A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51D4B0-DF25-4B11-BA0E-848DCF32373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942560" y="182556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256560" y="182556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942560" y="409824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256560" y="409824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5CFEAB-057E-43F1-85FB-C79E72BF7B4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10BB2F4-E7DA-4DE4-B0B1-9F3B592961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9F6A9F5-D292-4AB7-BE1F-E5818FC1B4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B365998-EC3F-4F71-A4E2-F69480AFD59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5C79163-D080-4AD2-8261-F80B624074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8EDD809-9215-4889-B2FA-3A48872657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7F7C191-2B77-4186-AB1B-39D2F06AB2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44483F3-A91F-4F11-87DD-7864AF23B2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6F6D97-C55D-417B-9516-BD1AF0FBD8D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9940FDA-0993-45C3-9BD8-3327E42E10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81421D0-FA16-4948-BF3B-EB06AA5844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85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4FE61AD-8608-4FAD-9B34-554B3FD270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7ABFB2D-33C9-4629-A85C-C40872DE042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942560" y="182556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3256560" y="182556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1942560" y="409824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3256560" y="4098240"/>
            <a:ext cx="1251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DECF27C-7B02-4E17-968D-D1003ECB6C8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5FD427-7EED-4DF6-A3C4-B88A64AAA3A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DE7D7E-78F0-467D-9DD5-E4CEA16D27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6A1523-BF7A-4308-911E-F2D2E5C0BCB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7D4DF0-E593-4DC0-80E7-1AB1CEDB08D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8055AE-A082-4508-97FC-AD3D08C8B7A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619720" y="409824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449F0A-47FC-4DF2-B323-68A3A5A2CC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619720" y="1825560"/>
            <a:ext cx="1896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85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033552-B9EF-440A-83AD-83FF0A4DAB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Liniac at NZ64 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5D1D23D-BDA0-44FC-AF6E-DDC51ED9DD90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Edytuj style wzorca tekstu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Edytuj style wzorca tekstu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Liniac at NZ64 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412F593-D8C5-4570-85DC-511874D1E6E5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682720"/>
            <a:ext cx="7772040" cy="197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of radionuclides</a:t>
            </a:r>
            <a:r>
              <a:rPr lang="pl-PL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pl-PL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pl-PL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pl-PL" sz="4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</a:t>
            </a:r>
            <a:r>
              <a:rPr lang="pl-PL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0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liniac</a:t>
            </a:r>
            <a:br>
              <a:rPr lang="pl-PL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l-PL" sz="40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(NZ 64)</a:t>
            </a:r>
            <a:endParaRPr lang="en-US" sz="3600" b="1" strike="noStrike" spc="-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85800" y="5011560"/>
            <a:ext cx="6857640" cy="1397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strike="noStrike" spc="-1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Jerzy W. </a:t>
            </a:r>
            <a:r>
              <a:rPr lang="pl-PL" sz="2000" strike="noStrike" spc="-1" dirty="0" err="1">
                <a:solidFill>
                  <a:schemeClr val="bg2">
                    <a:lumMod val="90000"/>
                  </a:schemeClr>
                </a:solidFill>
                <a:latin typeface="Calibri"/>
              </a:rPr>
              <a:t>Mietelski</a:t>
            </a:r>
            <a:r>
              <a:rPr lang="pl-PL" sz="2000" spc="-1" dirty="0">
                <a:solidFill>
                  <a:schemeClr val="bg2">
                    <a:lumMod val="90000"/>
                  </a:schemeClr>
                </a:solidFill>
                <a:latin typeface="Calibri"/>
              </a:rPr>
              <a:t>,</a:t>
            </a:r>
            <a:endParaRPr lang="pl-PL" sz="2000" strike="noStrike" spc="-1" dirty="0">
              <a:solidFill>
                <a:schemeClr val="bg2">
                  <a:lumMod val="90000"/>
                </a:schemeClr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 dirty="0" err="1">
                <a:solidFill>
                  <a:srgbClr val="FFFFFF"/>
                </a:solidFill>
                <a:latin typeface="Calibri"/>
              </a:rPr>
              <a:t>Arshiya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 Anees Ahmed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, Tomasz </a:t>
            </a:r>
            <a:r>
              <a:rPr lang="pl-PL" sz="2000" b="1" strike="noStrike" spc="-1" dirty="0" err="1">
                <a:solidFill>
                  <a:srgbClr val="FFFFFF"/>
                </a:solidFill>
                <a:latin typeface="Calibri"/>
              </a:rPr>
              <a:t>M.Mróz</a:t>
            </a:r>
            <a:endParaRPr lang="en-US" sz="2000" b="1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NZ-64 </a:t>
            </a:r>
            <a:r>
              <a:rPr lang="pl-PL" sz="2000" b="0" strike="noStrike" spc="-1" dirty="0" err="1">
                <a:solidFill>
                  <a:srgbClr val="FFFFFF"/>
                </a:solidFill>
                <a:latin typeface="Calibri"/>
              </a:rPr>
              <a:t>Nuclear</a:t>
            </a:r>
            <a:r>
              <a:rPr lang="pl-PL" sz="20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Physical </a:t>
            </a:r>
            <a:r>
              <a:rPr lang="pl-PL" sz="2000" b="0" strike="noStrike" spc="-1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Calibri"/>
              </a:rPr>
              <a:t>hemistry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 (IFJPAN)</a:t>
            </a:r>
            <a:r>
              <a:rPr lang="pl-PL" sz="20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F888EA7-26FB-3606-6F6A-0CC7E013F8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31CC380-9FAF-4BB9-8848-B097E77740A4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C72CAA-23F3-6A21-AC6F-D91243BFF0A1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6F6D97-C55D-417B-9516-BD1AF0FBD8D1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AA46A-C47E-0E4C-54EA-83069377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5" y="1105806"/>
            <a:ext cx="7886520" cy="1325160"/>
          </a:xfrm>
        </p:spPr>
        <p:txBody>
          <a:bodyPr/>
          <a:lstStyle/>
          <a:p>
            <a:r>
              <a:rPr lang="pl-PL" dirty="0" err="1"/>
              <a:t>Desired</a:t>
            </a:r>
            <a:r>
              <a:rPr lang="pl-PL" dirty="0"/>
              <a:t> </a:t>
            </a:r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CF757-FAB7-06F4-0DC7-09C96643F9F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12180" y="1647195"/>
            <a:ext cx="5645860" cy="3745554"/>
          </a:xfrm>
        </p:spPr>
        <p:txBody>
          <a:bodyPr/>
          <a:lstStyle/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Particle: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[x ] Proton (p+)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[x ] Deuteron (2H+ / d)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[x ] Alpha (4He2+)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[x ] Lithium-7 (7Li3+)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[x ] Other (e.g., 16O8+)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D7E124-8F54-D466-990D-71CB640D73B1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F54174-1B64-D803-C235-583724B25E2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5FD427-7EED-4DF6-A3C4-B88A64AAA3A4}" type="slidenum">
              <a:rPr lang="pl-PL" smtClean="0"/>
              <a:t>10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DCF5993-E8AF-0655-7D3E-170599D52C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EDD223-6F6F-0F5A-81E1-388845EC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88" y="2195379"/>
            <a:ext cx="3532247" cy="2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4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AA46A-C47E-0E4C-54EA-83069377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05" y="1383518"/>
            <a:ext cx="7886520" cy="1325160"/>
          </a:xfrm>
        </p:spPr>
        <p:txBody>
          <a:bodyPr/>
          <a:lstStyle/>
          <a:p>
            <a:r>
              <a:rPr lang="pl-PL" dirty="0" err="1"/>
              <a:t>Energies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CF757-FAB7-06F4-0DC7-09C96643F9F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91375" y="2616565"/>
            <a:ext cx="7496601" cy="3065516"/>
          </a:xfrm>
        </p:spPr>
        <p:txBody>
          <a:bodyPr/>
          <a:lstStyle/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Acceleration Stage (Energy):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]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1: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 MeV/u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x]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2: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12.5 MeV/u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x]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3: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 MeV/u (Future expansion / High energy)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]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 Energy: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_________ MeV/u (Variable range within section limits)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D7E124-8F54-D466-990D-71CB640D73B1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F54174-1B64-D803-C235-583724B25E2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5FD427-7EED-4DF6-A3C4-B88A64AAA3A4}" type="slidenum">
              <a:rPr lang="pl-PL" smtClean="0"/>
              <a:t>11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DCF5993-E8AF-0655-7D3E-170599D52C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</a:p>
        </p:txBody>
      </p:sp>
    </p:spTree>
    <p:extLst>
      <p:ext uri="{BB962C8B-B14F-4D97-AF65-F5344CB8AC3E}">
        <p14:creationId xmlns:p14="http://schemas.microsoft.com/office/powerpoint/2010/main" val="337855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AA46A-C47E-0E4C-54EA-83069377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" y="951570"/>
            <a:ext cx="8920975" cy="738629"/>
          </a:xfrm>
        </p:spPr>
        <p:txBody>
          <a:bodyPr/>
          <a:lstStyle/>
          <a:p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details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CF757-FAB7-06F4-0DC7-09C96643F9F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72443" y="1799062"/>
            <a:ext cx="8359323" cy="5122859"/>
          </a:xfrm>
        </p:spPr>
        <p:txBody>
          <a:bodyPr/>
          <a:lstStyle/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Intensity / Current: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current on target: 0.0001 – 0.1 mA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intensity requirements (if applicable): _1 mA (in special cases)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Structure: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Pulse repetition rate: [ ] 100 ns | [ ] 200 ns | [ ] 400 ns | [ ] Other: n/a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Bunch width (Sigma/FWHM): &lt; 0.5 ns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] Requirement for zero dark current (no background between pulses)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Spot Geometry: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Desired spot size on target: _10-15  mm or larger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] Requirement for no beam halo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Resolution: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ΔE requirement: ~ 0.5 MeV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D7E124-8F54-D466-990D-71CB640D73B1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F54174-1B64-D803-C235-583724B25E2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5FD427-7EED-4DF6-A3C4-B88A64AAA3A4}" type="slidenum">
              <a:rPr lang="pl-PL" smtClean="0"/>
              <a:t>12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DCF5993-E8AF-0655-7D3E-170599D52C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</a:p>
        </p:txBody>
      </p:sp>
    </p:spTree>
    <p:extLst>
      <p:ext uri="{BB962C8B-B14F-4D97-AF65-F5344CB8AC3E}">
        <p14:creationId xmlns:p14="http://schemas.microsoft.com/office/powerpoint/2010/main" val="272484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CF757-FAB7-06F4-0DC7-09C96643F9F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41378" y="2954481"/>
            <a:ext cx="7886520" cy="132516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Additional Infrastructure Needs</a:t>
            </a: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Modification/upgrade of existing hot cell or construction of brand new lab for processing of irradiated targets, transport of targets to radiochemical lab together with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targetry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preparation bench/workshop: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Box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renovation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equipment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restoration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testing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target transport system,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installation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area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monitoring)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Glovebox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stations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target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separation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inert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atmosphere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targetry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workbench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construction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cooled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targets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gas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targets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etc.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D7E124-8F54-D466-990D-71CB640D73B1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F54174-1B64-D803-C235-583724B25E2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5FD427-7EED-4DF6-A3C4-B88A64AAA3A4}" type="slidenum">
              <a:rPr lang="pl-PL" smtClean="0"/>
              <a:t>13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DCF5993-E8AF-0655-7D3E-170599D52C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04F2826-CE8D-DFE4-0855-A9EDB52DB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8" y="3903519"/>
            <a:ext cx="2720696" cy="204052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F19EF6E-0E44-9D47-F345-4A5DB5B87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51" y="3870861"/>
            <a:ext cx="2720697" cy="204052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C96E7CF-2A4E-FB02-DC3E-4DBEA81A4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64" y="3864805"/>
            <a:ext cx="2728771" cy="20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2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CF757-FAB7-06F4-0DC7-09C96643F9F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560" y="1033347"/>
            <a:ext cx="7697684" cy="5032916"/>
          </a:xfrm>
        </p:spPr>
        <p:txBody>
          <a:bodyPr/>
          <a:lstStyle/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Planned is obtaining various radionuclides for both medical application and tracers for radiochemical analyses.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devoted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obtain maximum flexibility in future studies a wide range of beam particles as well as energies are desired.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current of beam would be the key feature enabling obtaining sufficient activities for medical applications.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heavy ion beams are of the particular interest due to opening room for production of radioactive tracers not available in 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p,xn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or 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d,xn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reactions.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production of tracers high currents are not necessary. High energy will open also opportunity to use spallation for radionuclide production, what sometime is a only one way of production of desired nuclide.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for proposed here purpose a wide range of beam particles and also energies as well as high current are required.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D7E124-8F54-D466-990D-71CB640D73B1}"/>
              </a:ext>
            </a:extLst>
          </p:cNvPr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pl-PL"/>
              <a:t>Liniac at NZ64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F54174-1B64-D803-C235-583724B25E2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5FD427-7EED-4DF6-A3C4-B88A64AAA3A4}" type="slidenum">
              <a:rPr lang="pl-PL" smtClean="0"/>
              <a:t>14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DCF5993-E8AF-0655-7D3E-170599D52C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l-PL"/>
              <a:t>13/04/2023</a:t>
            </a:r>
          </a:p>
        </p:txBody>
      </p:sp>
    </p:spTree>
    <p:extLst>
      <p:ext uri="{BB962C8B-B14F-4D97-AF65-F5344CB8AC3E}">
        <p14:creationId xmlns:p14="http://schemas.microsoft.com/office/powerpoint/2010/main" val="102353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28560" y="962280"/>
            <a:ext cx="7886520" cy="72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</a:rPr>
              <a:t>Dept. of Nuclear Physical Chemistry (NZ64)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1" name="Rectangle: Rounded Corners 8"/>
          <p:cNvSpPr/>
          <p:nvPr/>
        </p:nvSpPr>
        <p:spPr>
          <a:xfrm rot="16200000">
            <a:off x="4835160" y="2598120"/>
            <a:ext cx="1871640" cy="20973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8560" y="3072960"/>
            <a:ext cx="3885840" cy="203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Research on Radioactive Contamination of the Environment</a:t>
            </a: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722300" y="2963648"/>
            <a:ext cx="3885840" cy="203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Research on study of production of medical radionuclides, cyclotron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targetry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and radiochemical separation techniques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Straight Arrow Connector 14"/>
          <p:cNvSpPr/>
          <p:nvPr/>
        </p:nvSpPr>
        <p:spPr>
          <a:xfrm>
            <a:off x="4572000" y="1796400"/>
            <a:ext cx="360" cy="49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145" name="Straight Connector 16"/>
          <p:cNvSpPr/>
          <p:nvPr/>
        </p:nvSpPr>
        <p:spPr>
          <a:xfrm>
            <a:off x="1968480" y="2463480"/>
            <a:ext cx="5087520" cy="36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146" name="Straight Arrow Connector 18"/>
          <p:cNvSpPr/>
          <p:nvPr/>
        </p:nvSpPr>
        <p:spPr>
          <a:xfrm>
            <a:off x="1968480" y="2463480"/>
            <a:ext cx="360" cy="473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147" name="Straight Arrow Connector 20"/>
          <p:cNvSpPr/>
          <p:nvPr/>
        </p:nvSpPr>
        <p:spPr>
          <a:xfrm>
            <a:off x="7048080" y="2465280"/>
            <a:ext cx="360" cy="473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148" name="Cloud 19"/>
          <p:cNvSpPr/>
          <p:nvPr/>
        </p:nvSpPr>
        <p:spPr>
          <a:xfrm>
            <a:off x="3977247" y="2463480"/>
            <a:ext cx="5166753" cy="3510616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/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ED09D16-55E0-42E8-8903-43674017E066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28560" y="936000"/>
            <a:ext cx="7886520" cy="754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z="4400" b="0" strike="noStrike" spc="-1" dirty="0" err="1">
                <a:solidFill>
                  <a:srgbClr val="000000"/>
                </a:solidFill>
                <a:latin typeface="Calibri Light"/>
              </a:rPr>
              <a:t>Current</a:t>
            </a:r>
            <a:r>
              <a:rPr lang="pl-PL" sz="4400" b="0" strike="noStrike" spc="-1" dirty="0">
                <a:solidFill>
                  <a:srgbClr val="000000"/>
                </a:solidFill>
                <a:latin typeface="Calibri Light"/>
              </a:rPr>
              <a:t> status of </a:t>
            </a:r>
            <a:r>
              <a:rPr lang="pl-PL" sz="4400" b="0" strike="noStrike" spc="-1" dirty="0" err="1">
                <a:solidFill>
                  <a:srgbClr val="000000"/>
                </a:solidFill>
                <a:latin typeface="Calibri Light"/>
              </a:rPr>
              <a:t>accelerator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Content Placeholder 9"/>
          <p:cNvPicPr/>
          <p:nvPr/>
        </p:nvPicPr>
        <p:blipFill>
          <a:blip r:embed="rId2"/>
          <a:stretch/>
        </p:blipFill>
        <p:spPr>
          <a:xfrm>
            <a:off x="628560" y="1812240"/>
            <a:ext cx="3885840" cy="218556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2"/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8" name="TextBox 10"/>
          <p:cNvSpPr/>
          <p:nvPr/>
        </p:nvSpPr>
        <p:spPr>
          <a:xfrm>
            <a:off x="628560" y="4281480"/>
            <a:ext cx="3885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Cyclotron AIC-144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Proton Beam parameters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Energy – 60 MeV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Current (@ shutter) 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60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nA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At target station max 40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nA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D3C3988-823F-4791-95B3-A620D93DDE87}" type="slidenum">
              <a:rPr/>
              <a:t>3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D1F5225-196A-0678-0FD6-51A44FA8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15" y="3429000"/>
            <a:ext cx="3385649" cy="2762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2F6DA-A289-64FB-58C0-F1953A894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2">
            <a:extLst>
              <a:ext uri="{FF2B5EF4-FFF2-40B4-BE49-F238E27FC236}">
                <a16:creationId xmlns:a16="http://schemas.microsoft.com/office/drawing/2014/main" id="{FDC4204B-101A-E352-5657-87EFF49076F1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A788880-D7D7-1298-9A6F-3AD8FBA13B90}"/>
              </a:ext>
            </a:extLst>
          </p:cNvPr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4229F6E-D532-2C51-54F0-04671E276A70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D3C3988-823F-4791-95B3-A620D93DDE87}" type="slidenum">
              <a:rPr/>
              <a:t>4</a:t>
            </a:fld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D4F0EB6-7C88-FFC1-AAC8-E8353542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61" y="1025912"/>
            <a:ext cx="6675863" cy="5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28560" y="936000"/>
            <a:ext cx="7886520" cy="754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Research equipment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α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β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, and </a:t>
            </a:r>
            <a:r>
              <a:rPr lang="el-GR" sz="2800" b="1" strike="noStrike" spc="-1" dirty="0">
                <a:solidFill>
                  <a:srgbClr val="000000"/>
                </a:solidFill>
                <a:latin typeface="Calibri"/>
              </a:rPr>
              <a:t>γ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 spectrometers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Identification and quantification of radioactive material separated from irradiated targets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Qualitative and quantitative analysis of various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radiochemicals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HPGe detectors and liquid Scintillation spectrometers</a:t>
            </a: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Radiochemical Laboratory (II class)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Ion exchange / extraction chromatography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Thermochromatography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Microwave digestion system</a:t>
            </a:r>
            <a:endParaRPr lang="pl-PL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000" spc="-1" dirty="0" err="1">
                <a:solidFill>
                  <a:srgbClr val="000000"/>
                </a:solidFill>
                <a:latin typeface="Calibri"/>
              </a:rPr>
              <a:t>Radiochemical</a:t>
            </a:r>
            <a:r>
              <a:rPr lang="pl-PL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spc="-1" dirty="0" err="1">
                <a:solidFill>
                  <a:srgbClr val="000000"/>
                </a:solidFill>
                <a:latin typeface="Calibri"/>
              </a:rPr>
              <a:t>box</a:t>
            </a:r>
            <a:r>
              <a:rPr lang="pl-PL" sz="2000" spc="-1" dirty="0">
                <a:solidFill>
                  <a:srgbClr val="000000"/>
                </a:solidFill>
                <a:latin typeface="Calibri"/>
              </a:rPr>
              <a:t> with target transport system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pl-PL" sz="2000" b="0" strike="noStrike" spc="-1" dirty="0" err="1">
                <a:solidFill>
                  <a:srgbClr val="000000"/>
                </a:solidFill>
                <a:latin typeface="Calibri"/>
              </a:rPr>
              <a:t>Targetry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b="0" strike="noStrike" spc="-1" dirty="0" err="1">
                <a:solidFill>
                  <a:srgbClr val="000000"/>
                </a:solidFill>
                <a:latin typeface="Calibri"/>
              </a:rPr>
              <a:t>equipment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pl-PL" sz="2000" b="0" strike="noStrike" spc="-1" dirty="0" err="1">
                <a:solidFill>
                  <a:srgbClr val="000000"/>
                </a:solidFill>
                <a:latin typeface="Calibri"/>
              </a:rPr>
              <a:t>hydraulic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000" b="0" strike="noStrike" spc="-1" dirty="0" err="1">
                <a:solidFill>
                  <a:srgbClr val="000000"/>
                </a:solidFill>
                <a:latin typeface="Calibri"/>
              </a:rPr>
              <a:t>press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 etc.)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 idx="1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D2EDF0-F23E-4165-8166-273B542C9AF2}" type="slidenum">
              <a:rPr/>
              <a:t>5</a:t>
            </a:fld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ECF62AE-93CC-E62B-E58E-9A5D60A6A265}"/>
              </a:ext>
            </a:extLst>
          </p:cNvPr>
          <p:cNvSpPr txBox="1"/>
          <p:nvPr/>
        </p:nvSpPr>
        <p:spPr>
          <a:xfrm>
            <a:off x="239486" y="5453743"/>
            <a:ext cx="863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rgbClr val="FF0000"/>
                </a:solidFill>
              </a:rPr>
              <a:t>Laboratory</a:t>
            </a:r>
            <a:r>
              <a:rPr lang="pl-PL" b="1" dirty="0">
                <a:solidFill>
                  <a:srgbClr val="FF0000"/>
                </a:solidFill>
              </a:rPr>
              <a:t> and </a:t>
            </a:r>
            <a:r>
              <a:rPr lang="pl-PL" b="1" dirty="0" err="1">
                <a:solidFill>
                  <a:srgbClr val="FF0000"/>
                </a:solidFill>
              </a:rPr>
              <a:t>department</a:t>
            </a:r>
            <a:r>
              <a:rPr lang="pl-PL" b="1" dirty="0">
                <a:solidFill>
                  <a:srgbClr val="FF0000"/>
                </a:solidFill>
              </a:rPr>
              <a:t> Staff </a:t>
            </a:r>
            <a:r>
              <a:rPr lang="pl-PL" b="1" dirty="0" err="1">
                <a:solidFill>
                  <a:srgbClr val="FF0000"/>
                </a:solidFill>
              </a:rPr>
              <a:t>ready</a:t>
            </a:r>
            <a:r>
              <a:rPr lang="pl-PL" b="1" dirty="0">
                <a:solidFill>
                  <a:srgbClr val="FF0000"/>
                </a:solidFill>
              </a:rPr>
              <a:t> for </a:t>
            </a:r>
            <a:r>
              <a:rPr lang="pl-PL" b="1" dirty="0" err="1">
                <a:solidFill>
                  <a:srgbClr val="FF0000"/>
                </a:solidFill>
              </a:rPr>
              <a:t>operating</a:t>
            </a:r>
            <a:r>
              <a:rPr lang="pl-PL" b="1" dirty="0">
                <a:solidFill>
                  <a:srgbClr val="FF0000"/>
                </a:solidFill>
              </a:rPr>
              <a:t> with high </a:t>
            </a:r>
            <a:r>
              <a:rPr lang="pl-PL" b="1" dirty="0" err="1">
                <a:solidFill>
                  <a:srgbClr val="FF0000"/>
                </a:solidFill>
              </a:rPr>
              <a:t>activities</a:t>
            </a:r>
            <a:r>
              <a:rPr lang="pl-PL" b="1" dirty="0">
                <a:solidFill>
                  <a:srgbClr val="FF0000"/>
                </a:solidFill>
              </a:rPr>
              <a:t> – in </a:t>
            </a:r>
            <a:r>
              <a:rPr lang="pl-PL" b="1" dirty="0" err="1">
                <a:solidFill>
                  <a:srgbClr val="FF0000"/>
                </a:solidFill>
              </a:rPr>
              <a:t>future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possible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upgrade</a:t>
            </a:r>
            <a:r>
              <a:rPr lang="pl-PL" b="1" dirty="0">
                <a:solidFill>
                  <a:srgbClr val="FF0000"/>
                </a:solidFill>
              </a:rPr>
              <a:t> for GMP standard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9AF8C74-CC45-454F-9FB0-76480B8F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CC59ED-DEFA-471D-8E5E-C0CD5DD49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8" y="1464526"/>
            <a:ext cx="3047071" cy="406276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63BF4E4-ECA5-4F8F-BB13-3F5B1F51DCD4}"/>
              </a:ext>
            </a:extLst>
          </p:cNvPr>
          <p:cNvSpPr txBox="1"/>
          <p:nvPr/>
        </p:nvSpPr>
        <p:spPr>
          <a:xfrm>
            <a:off x="3769112" y="1464526"/>
            <a:ext cx="5055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Typical</a:t>
            </a:r>
            <a:r>
              <a:rPr lang="pl-PL" dirty="0"/>
              <a:t> </a:t>
            </a:r>
            <a:r>
              <a:rPr lang="pl-PL" dirty="0" err="1"/>
              <a:t>irradiation</a:t>
            </a:r>
            <a:r>
              <a:rPr lang="pl-PL" dirty="0"/>
              <a:t> </a:t>
            </a:r>
            <a:r>
              <a:rPr lang="pl-PL" dirty="0" err="1"/>
              <a:t>routine</a:t>
            </a:r>
            <a:r>
              <a:rPr lang="pl-PL" dirty="0"/>
              <a:t> for cross-</a:t>
            </a:r>
            <a:r>
              <a:rPr lang="pl-PL" dirty="0" err="1"/>
              <a:t>section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Stacked</a:t>
            </a:r>
            <a:r>
              <a:rPr lang="pl-PL" dirty="0"/>
              <a:t> </a:t>
            </a:r>
            <a:r>
              <a:rPr lang="pl-PL" dirty="0" err="1"/>
              <a:t>foils</a:t>
            </a:r>
            <a:r>
              <a:rPr lang="pl-PL" dirty="0"/>
              <a:t> / </a:t>
            </a:r>
            <a:r>
              <a:rPr lang="pl-PL" dirty="0" err="1"/>
              <a:t>tablets</a:t>
            </a:r>
            <a:r>
              <a:rPr lang="pl-PL" dirty="0"/>
              <a:t> with </a:t>
            </a:r>
            <a:r>
              <a:rPr lang="pl-PL" dirty="0" err="1"/>
              <a:t>beam</a:t>
            </a:r>
            <a:r>
              <a:rPr lang="pl-PL" dirty="0"/>
              <a:t> </a:t>
            </a:r>
            <a:r>
              <a:rPr lang="pl-PL" dirty="0" err="1"/>
              <a:t>current</a:t>
            </a:r>
            <a:r>
              <a:rPr lang="pl-PL" dirty="0"/>
              <a:t> and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monitors</a:t>
            </a:r>
            <a:r>
              <a:rPr lang="pl-PL" dirty="0"/>
              <a:t> (Al, Cu, Ti)</a:t>
            </a:r>
          </a:p>
          <a:p>
            <a:pPr marL="285750" indent="-285750">
              <a:buFontTx/>
              <a:buChar char="-"/>
            </a:pPr>
            <a:r>
              <a:rPr lang="pl-PL" dirty="0"/>
              <a:t>Three </a:t>
            </a:r>
            <a:r>
              <a:rPr lang="pl-PL" dirty="0" err="1"/>
              <a:t>irradiations</a:t>
            </a:r>
            <a:r>
              <a:rPr lang="pl-PL" dirty="0"/>
              <a:t> per </a:t>
            </a:r>
            <a:r>
              <a:rPr lang="pl-PL" dirty="0" err="1"/>
              <a:t>experiment</a:t>
            </a:r>
            <a:r>
              <a:rPr lang="pl-PL" dirty="0"/>
              <a:t> to </a:t>
            </a:r>
            <a:r>
              <a:rPr lang="pl-PL" dirty="0" err="1"/>
              <a:t>cover</a:t>
            </a:r>
            <a:r>
              <a:rPr lang="pl-PL" dirty="0"/>
              <a:t>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to ~60 </a:t>
            </a:r>
            <a:r>
              <a:rPr lang="pl-PL" dirty="0" err="1"/>
              <a:t>MeV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Gamma </a:t>
            </a:r>
            <a:r>
              <a:rPr lang="pl-PL" dirty="0" err="1"/>
              <a:t>ray</a:t>
            </a:r>
            <a:r>
              <a:rPr lang="pl-PL" dirty="0"/>
              <a:t> </a:t>
            </a:r>
            <a:r>
              <a:rPr lang="pl-PL" dirty="0" err="1"/>
              <a:t>spectrometry</a:t>
            </a:r>
            <a:r>
              <a:rPr lang="pl-PL" dirty="0"/>
              <a:t>, </a:t>
            </a:r>
            <a:r>
              <a:rPr lang="pl-PL" dirty="0" err="1"/>
              <a:t>radiochemical</a:t>
            </a:r>
            <a:r>
              <a:rPr lang="pl-PL" dirty="0"/>
              <a:t> </a:t>
            </a:r>
            <a:r>
              <a:rPr lang="pl-PL" dirty="0" err="1"/>
              <a:t>spearation</a:t>
            </a:r>
            <a:r>
              <a:rPr lang="pl-PL" dirty="0"/>
              <a:t> for </a:t>
            </a:r>
            <a:r>
              <a:rPr lang="pl-PL" dirty="0" err="1"/>
              <a:t>alpha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beta </a:t>
            </a:r>
            <a:r>
              <a:rPr lang="pl-PL" dirty="0" err="1"/>
              <a:t>counting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required</a:t>
            </a:r>
            <a:r>
              <a:rPr lang="pl-PL" dirty="0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310FCF9-D635-4724-8FE3-9AAA63113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3" b="23685"/>
          <a:stretch/>
        </p:blipFill>
        <p:spPr>
          <a:xfrm>
            <a:off x="4201853" y="3943331"/>
            <a:ext cx="4008034" cy="22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28560" y="957600"/>
            <a:ext cx="7886520" cy="732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Research (general overview)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28559" y="1825560"/>
            <a:ext cx="8262679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Nuclear reaction cross-section measurements for radioisotopes production (T</a:t>
            </a:r>
            <a:r>
              <a:rPr lang="en-US" sz="2800" b="0" strike="noStrike" spc="-1" baseline="-25000" dirty="0">
                <a:solidFill>
                  <a:srgbClr val="000000"/>
                </a:solidFill>
                <a:latin typeface="Calibri"/>
              </a:rPr>
              <a:t>1/2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≥ 3h up to several days)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Testing and development of radiochemical separations procedures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Studies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on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obtaining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activation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separation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) of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radioactive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tracers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pl-PL" sz="2800" spc="-1" baseline="30000" dirty="0">
                <a:solidFill>
                  <a:srgbClr val="000000"/>
                </a:solidFill>
                <a:latin typeface="Calibri"/>
              </a:rPr>
              <a:t>148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Gd, </a:t>
            </a:r>
            <a:r>
              <a:rPr lang="pl-PL" sz="2800" spc="-1" baseline="30000" dirty="0">
                <a:solidFill>
                  <a:srgbClr val="000000"/>
                </a:solidFill>
                <a:latin typeface="Calibri"/>
              </a:rPr>
              <a:t>235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Np, </a:t>
            </a:r>
            <a:r>
              <a:rPr lang="pl-PL" sz="2800" spc="-1" baseline="30000" dirty="0">
                <a:solidFill>
                  <a:srgbClr val="000000"/>
                </a:solidFill>
                <a:latin typeface="Calibri"/>
              </a:rPr>
              <a:t>97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Tc….) as suport for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environmental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radioactivity</a:t>
            </a:r>
            <a:r>
              <a:rPr lang="pl-PL" sz="2800" spc="-1" dirty="0">
                <a:solidFill>
                  <a:srgbClr val="000000"/>
                </a:solidFill>
                <a:latin typeface="Calibri"/>
              </a:rPr>
              <a:t> monitoring and </a:t>
            </a:r>
            <a:r>
              <a:rPr lang="pl-PL" sz="2800" spc="-1" dirty="0" err="1">
                <a:solidFill>
                  <a:srgbClr val="000000"/>
                </a:solidFill>
                <a:latin typeface="Calibri"/>
              </a:rPr>
              <a:t>research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A0EC0E0-81CE-41CA-86EB-ADDCA5FD5C33}" type="slidenum">
              <a:r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Beam monitoring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Testing of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new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materials for energy degradation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628560" y="968040"/>
            <a:ext cx="7886520" cy="72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pc="-1" dirty="0">
                <a:solidFill>
                  <a:srgbClr val="000000"/>
                </a:solidFill>
                <a:latin typeface="Calibri Light"/>
              </a:rPr>
              <a:t>Recently completed projects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Study of proton induced excitation functions on </a:t>
            </a:r>
            <a:r>
              <a:rPr lang="en-US" sz="2800" b="0" strike="noStrike" spc="-1" baseline="33000" dirty="0">
                <a:solidFill>
                  <a:srgbClr val="000000"/>
                </a:solidFill>
                <a:latin typeface="Calibri"/>
              </a:rPr>
              <a:t>70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Ge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baseline="33000" dirty="0" err="1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Ge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p,x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) reactions studying </a:t>
            </a:r>
            <a:r>
              <a:rPr lang="en-US" sz="2800" b="0" strike="noStrike" spc="-1" baseline="33000" dirty="0">
                <a:solidFill>
                  <a:srgbClr val="000000"/>
                </a:solidFill>
                <a:latin typeface="Calibri"/>
              </a:rPr>
              <a:t>68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Ge/</a:t>
            </a:r>
            <a:r>
              <a:rPr lang="en-US" sz="2800" b="0" strike="noStrike" spc="-1" baseline="33000" dirty="0">
                <a:solidFill>
                  <a:srgbClr val="000000"/>
                </a:solidFill>
                <a:latin typeface="Calibri"/>
              </a:rPr>
              <a:t>68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Ga 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baseline="30000" dirty="0" err="1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Pr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p,x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800" spc="-1" baseline="30000" dirty="0">
                <a:solidFill>
                  <a:srgbClr val="000000"/>
                </a:solidFill>
                <a:latin typeface="Calibri"/>
              </a:rPr>
              <a:t>140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Nd/</a:t>
            </a:r>
            <a:r>
              <a:rPr lang="en-US" sz="2800" spc="-1" baseline="30000" dirty="0">
                <a:solidFill>
                  <a:srgbClr val="000000"/>
                </a:solidFill>
                <a:latin typeface="Calibri"/>
              </a:rPr>
              <a:t>140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Pr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baseline="30000" dirty="0" err="1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Zn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p,x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) reactions cross sections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85" name="PlaceHolder 4"/>
          <p:cNvSpPr>
            <a:spLocks noGrp="1"/>
          </p:cNvSpPr>
          <p:nvPr>
            <p:ph type="dt" idx="19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7AB6604-7876-43EE-95E9-38ED23E383BF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28560" y="968040"/>
            <a:ext cx="7886520" cy="72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pc="-1" dirty="0" err="1">
                <a:solidFill>
                  <a:srgbClr val="000000"/>
                </a:solidFill>
                <a:latin typeface="Calibri Light"/>
              </a:rPr>
              <a:t>C</a:t>
            </a:r>
            <a:r>
              <a:rPr lang="pl-PL" sz="4400" spc="-1" dirty="0" err="1">
                <a:solidFill>
                  <a:srgbClr val="000000"/>
                </a:solidFill>
                <a:latin typeface="Calibri Light"/>
              </a:rPr>
              <a:t>urrent</a:t>
            </a:r>
            <a:r>
              <a:rPr lang="pl-PL" sz="4400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pl-PL" sz="4400" spc="-1" dirty="0" err="1">
                <a:solidFill>
                  <a:srgbClr val="000000"/>
                </a:solidFill>
                <a:latin typeface="Calibri Light"/>
              </a:rPr>
              <a:t>work</a:t>
            </a:r>
            <a:r>
              <a:rPr lang="pl-PL" sz="4400" spc="-1" dirty="0">
                <a:solidFill>
                  <a:srgbClr val="000000"/>
                </a:solidFill>
                <a:latin typeface="Calibri Light"/>
              </a:rPr>
              <a:t> and </a:t>
            </a:r>
            <a:r>
              <a:rPr lang="pl-PL" sz="4400" spc="-1" dirty="0" err="1">
                <a:solidFill>
                  <a:srgbClr val="000000"/>
                </a:solidFill>
                <a:latin typeface="Calibri Light"/>
              </a:rPr>
              <a:t>future</a:t>
            </a:r>
            <a:r>
              <a:rPr lang="pl-PL" sz="4400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pl-PL" sz="4400" spc="-1" dirty="0" err="1">
                <a:solidFill>
                  <a:srgbClr val="000000"/>
                </a:solidFill>
                <a:latin typeface="Calibri Light"/>
              </a:rPr>
              <a:t>plans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228600" y="2242886"/>
            <a:ext cx="8915400" cy="381100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1800" indent="-32385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baseline="33000" dirty="0">
                <a:solidFill>
                  <a:srgbClr val="F10D0C"/>
                </a:solidFill>
                <a:latin typeface="Calibri"/>
              </a:rPr>
              <a:t>72</a:t>
            </a:r>
            <a:r>
              <a:rPr lang="en-US" sz="2000" b="0" strike="noStrike" spc="-1" dirty="0">
                <a:solidFill>
                  <a:srgbClr val="F10D0C"/>
                </a:solidFill>
                <a:latin typeface="Calibri"/>
              </a:rPr>
              <a:t>Se(T</a:t>
            </a:r>
            <a:r>
              <a:rPr lang="en-US" sz="2000" b="0" strike="noStrike" spc="-1" baseline="-8000" dirty="0">
                <a:solidFill>
                  <a:srgbClr val="F10D0C"/>
                </a:solidFill>
                <a:latin typeface="Calibri"/>
              </a:rPr>
              <a:t>1/2</a:t>
            </a:r>
            <a:r>
              <a:rPr lang="en-US" sz="2000" b="0" strike="noStrike" spc="-1" dirty="0">
                <a:solidFill>
                  <a:srgbClr val="F10D0C"/>
                </a:solidFill>
                <a:latin typeface="Calibri"/>
              </a:rPr>
              <a:t> = 8.4 d)/ </a:t>
            </a:r>
            <a:r>
              <a:rPr lang="en-US" sz="2000" b="0" strike="noStrike" spc="-1" baseline="33000" dirty="0">
                <a:solidFill>
                  <a:srgbClr val="F10D0C"/>
                </a:solidFill>
                <a:latin typeface="Calibri"/>
              </a:rPr>
              <a:t>72</a:t>
            </a:r>
            <a:r>
              <a:rPr lang="en-US" sz="2000" b="0" strike="noStrike" spc="-1" dirty="0">
                <a:solidFill>
                  <a:srgbClr val="F10D0C"/>
                </a:solidFill>
                <a:latin typeface="Calibri"/>
              </a:rPr>
              <a:t>As(T</a:t>
            </a:r>
            <a:r>
              <a:rPr lang="en-US" sz="2000" b="0" strike="noStrike" spc="-1" baseline="-8000" dirty="0">
                <a:solidFill>
                  <a:srgbClr val="F10D0C"/>
                </a:solidFill>
                <a:latin typeface="Calibri"/>
              </a:rPr>
              <a:t>1/2</a:t>
            </a:r>
            <a:r>
              <a:rPr lang="en-US" sz="2000" b="0" strike="noStrike" spc="-1" dirty="0">
                <a:solidFill>
                  <a:srgbClr val="F10D0C"/>
                </a:solidFill>
                <a:latin typeface="Calibri"/>
              </a:rPr>
              <a:t> = 1.08 d)</a:t>
            </a:r>
            <a:r>
              <a:rPr lang="pl-PL" sz="2000" b="0" strike="noStrike" spc="-1" dirty="0">
                <a:solidFill>
                  <a:srgbClr val="F10D0C"/>
                </a:solidFill>
                <a:latin typeface="Calibri"/>
              </a:rPr>
              <a:t>, 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p,x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) reaction on </a:t>
            </a:r>
            <a:r>
              <a:rPr lang="en-US" sz="2000" b="0" strike="noStrike" spc="-1" baseline="33000" dirty="0" err="1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As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up to 45 MeV</a:t>
            </a:r>
            <a:endParaRPr lang="en-US" dirty="0"/>
          </a:p>
          <a:p>
            <a:pPr marL="431800" indent="-32385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baseline="33000" dirty="0">
                <a:solidFill>
                  <a:srgbClr val="3465A4"/>
                </a:solidFill>
                <a:latin typeface="Calibri"/>
                <a:ea typeface="Noto Sans CJK SC"/>
              </a:rPr>
              <a:t>194</a:t>
            </a:r>
            <a:r>
              <a:rPr lang="en-US" sz="2000" b="0" strike="noStrike" spc="-1" dirty="0">
                <a:solidFill>
                  <a:srgbClr val="3465A4"/>
                </a:solidFill>
                <a:latin typeface="Calibri"/>
                <a:ea typeface="Noto Sans CJK SC"/>
              </a:rPr>
              <a:t>Hg(</a:t>
            </a:r>
            <a:r>
              <a:rPr lang="en-US" sz="2000" b="0" strike="noStrike" spc="-1" dirty="0">
                <a:solidFill>
                  <a:srgbClr val="3465A4"/>
                </a:solidFill>
                <a:latin typeface="Calibri"/>
              </a:rPr>
              <a:t>T</a:t>
            </a:r>
            <a:r>
              <a:rPr lang="en-US" sz="2000" b="0" strike="noStrike" spc="-1" baseline="-8000" dirty="0">
                <a:solidFill>
                  <a:srgbClr val="3465A4"/>
                </a:solidFill>
                <a:latin typeface="Calibri"/>
              </a:rPr>
              <a:t>1/2</a:t>
            </a:r>
            <a:r>
              <a:rPr lang="en-US" sz="2000" b="0" strike="noStrike" spc="-1" dirty="0">
                <a:solidFill>
                  <a:srgbClr val="3465A4"/>
                </a:solidFill>
                <a:latin typeface="Calibri"/>
              </a:rPr>
              <a:t> = 444 y)/ </a:t>
            </a:r>
            <a:r>
              <a:rPr lang="en-US" sz="2000" b="0" strike="noStrike" spc="-1" baseline="33000" dirty="0">
                <a:solidFill>
                  <a:srgbClr val="3465A4"/>
                </a:solidFill>
                <a:latin typeface="Calibri"/>
              </a:rPr>
              <a:t>194</a:t>
            </a:r>
            <a:r>
              <a:rPr lang="en-US" sz="2000" b="0" strike="noStrike" spc="-1" dirty="0">
                <a:solidFill>
                  <a:srgbClr val="3465A4"/>
                </a:solidFill>
                <a:latin typeface="Calibri"/>
              </a:rPr>
              <a:t>Au (T</a:t>
            </a:r>
            <a:r>
              <a:rPr lang="en-US" sz="2000" b="0" strike="noStrike" spc="-1" baseline="-8000" dirty="0">
                <a:solidFill>
                  <a:srgbClr val="3465A4"/>
                </a:solidFill>
                <a:latin typeface="Calibri"/>
              </a:rPr>
              <a:t>1/2</a:t>
            </a:r>
            <a:r>
              <a:rPr lang="en-US" sz="2000" b="0" strike="noStrike" spc="-1" dirty="0">
                <a:solidFill>
                  <a:srgbClr val="3465A4"/>
                </a:solidFill>
                <a:latin typeface="Calibri"/>
              </a:rPr>
              <a:t> = 38 h)</a:t>
            </a:r>
            <a:r>
              <a:rPr lang="pl-PL" sz="2000" b="0" strike="noStrike" spc="-1" dirty="0">
                <a:solidFill>
                  <a:srgbClr val="3465A4"/>
                </a:solidFill>
                <a:latin typeface="Calibri"/>
              </a:rPr>
              <a:t>, </a:t>
            </a:r>
            <a:r>
              <a:rPr lang="pl-PL" sz="2000" b="0" strike="noStrike" spc="-1" baseline="33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baseline="33000" dirty="0" err="1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target up to 60MeV</a:t>
            </a:r>
            <a:r>
              <a:rPr lang="pl-PL" sz="2000" b="0" strike="noStrike" spc="-1" dirty="0">
                <a:solidFill>
                  <a:srgbClr val="000000"/>
                </a:solidFill>
                <a:latin typeface="Calibri"/>
              </a:rPr>
              <a:t> (a third year             	activation on  a  beam shutter 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431800" indent="-32385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baseline="33000" dirty="0">
                <a:solidFill>
                  <a:srgbClr val="E8A202"/>
                </a:solidFill>
                <a:latin typeface="Calibri"/>
                <a:ea typeface="Noto Sans CJK SC"/>
              </a:rPr>
              <a:t>178</a:t>
            </a:r>
            <a:r>
              <a:rPr lang="en-US" sz="2000" b="0" strike="noStrike" spc="-1" dirty="0">
                <a:solidFill>
                  <a:srgbClr val="E8A202"/>
                </a:solidFill>
                <a:latin typeface="Calibri"/>
                <a:ea typeface="Noto Sans CJK SC"/>
              </a:rPr>
              <a:t>W(</a:t>
            </a:r>
            <a:r>
              <a:rPr lang="en-US" sz="2000" b="0" strike="noStrike" spc="-1" dirty="0">
                <a:solidFill>
                  <a:srgbClr val="E8A202"/>
                </a:solidFill>
                <a:latin typeface="Calibri"/>
              </a:rPr>
              <a:t>T</a:t>
            </a:r>
            <a:r>
              <a:rPr lang="en-US" sz="2000" b="0" strike="noStrike" spc="-1" baseline="-8000" dirty="0">
                <a:solidFill>
                  <a:srgbClr val="E8A202"/>
                </a:solidFill>
                <a:latin typeface="Calibri"/>
              </a:rPr>
              <a:t>1/2</a:t>
            </a:r>
            <a:r>
              <a:rPr lang="en-US" sz="2000" b="0" strike="noStrike" spc="-1" dirty="0">
                <a:solidFill>
                  <a:srgbClr val="E8A202"/>
                </a:solidFill>
                <a:latin typeface="Calibri"/>
              </a:rPr>
              <a:t> = 21.5 d)/ </a:t>
            </a:r>
            <a:r>
              <a:rPr lang="en-US" sz="2000" b="0" strike="noStrike" spc="-1" baseline="33000" dirty="0">
                <a:solidFill>
                  <a:srgbClr val="E8A202"/>
                </a:solidFill>
                <a:latin typeface="Calibri"/>
              </a:rPr>
              <a:t>178m</a:t>
            </a:r>
            <a:r>
              <a:rPr lang="en-US" sz="2000" b="0" strike="noStrike" spc="-1" dirty="0">
                <a:solidFill>
                  <a:srgbClr val="E8A202"/>
                </a:solidFill>
                <a:latin typeface="Calibri"/>
              </a:rPr>
              <a:t>Ta (T</a:t>
            </a:r>
            <a:r>
              <a:rPr lang="en-US" sz="2000" b="0" strike="noStrike" spc="-1" baseline="-8000" dirty="0">
                <a:solidFill>
                  <a:srgbClr val="E8A202"/>
                </a:solidFill>
                <a:latin typeface="Calibri"/>
              </a:rPr>
              <a:t>1/2</a:t>
            </a:r>
            <a:r>
              <a:rPr lang="en-US" sz="2000" b="0" strike="noStrike" spc="-1" dirty="0">
                <a:solidFill>
                  <a:srgbClr val="E8A202"/>
                </a:solidFill>
                <a:latin typeface="Calibri"/>
              </a:rPr>
              <a:t> = 9.3 min)</a:t>
            </a:r>
            <a:r>
              <a:rPr lang="pl-PL" sz="2000" b="0" strike="noStrike" spc="-1" dirty="0">
                <a:solidFill>
                  <a:srgbClr val="E8A202"/>
                </a:solidFill>
                <a:latin typeface="Calibri"/>
              </a:rPr>
              <a:t>, </a:t>
            </a:r>
            <a:r>
              <a:rPr lang="pl-PL" sz="2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20-60 MeV range in </a:t>
            </a:r>
            <a:r>
              <a:rPr lang="en-US" sz="2000" b="0" strike="noStrike" spc="-1" baseline="33000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Ta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431800" indent="-32385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baseline="30000" dirty="0">
                <a:solidFill>
                  <a:srgbClr val="000000"/>
                </a:solidFill>
                <a:latin typeface="Calibri"/>
              </a:rPr>
              <a:t>235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U (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p,n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000" spc="-1" baseline="30000" dirty="0">
                <a:solidFill>
                  <a:srgbClr val="000000"/>
                </a:solidFill>
                <a:latin typeface="Calibri"/>
              </a:rPr>
              <a:t>235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Np cross section study for production novel MS radiotracer</a:t>
            </a:r>
          </a:p>
          <a:p>
            <a:pPr marL="431800" indent="-32385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New degrader materials testing (low scattering and neutron emission – e.g. B</a:t>
            </a:r>
            <a:r>
              <a:rPr lang="en-US" sz="2000" spc="-1" baseline="-25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C)</a:t>
            </a:r>
          </a:p>
          <a:p>
            <a:pPr marL="431800" indent="-32385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Study of </a:t>
            </a:r>
            <a:r>
              <a:rPr lang="en-US" sz="2000" spc="-1" baseline="30000" err="1">
                <a:solidFill>
                  <a:srgbClr val="000000"/>
                </a:solidFill>
                <a:latin typeface="Calibri"/>
              </a:rPr>
              <a:t>nat</a:t>
            </a:r>
            <a:r>
              <a:rPr lang="en-US" sz="2000" spc="-1" err="1">
                <a:solidFill>
                  <a:srgbClr val="000000"/>
                </a:solidFill>
                <a:latin typeface="Calibri"/>
              </a:rPr>
              <a:t>Gd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000" spc="-1" err="1">
                <a:solidFill>
                  <a:srgbClr val="000000"/>
                </a:solidFill>
                <a:latin typeface="Calibri"/>
              </a:rPr>
              <a:t>p,x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2000" spc="-1" baseline="30000" dirty="0">
                <a:solidFill>
                  <a:srgbClr val="000000"/>
                </a:solidFill>
                <a:latin typeface="Calibri"/>
              </a:rPr>
              <a:t>152,155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Tb excitation functions </a:t>
            </a:r>
            <a:r>
              <a:rPr lang="en-US" sz="2000" spc="-1">
                <a:solidFill>
                  <a:srgbClr val="000000"/>
                </a:solidFill>
                <a:latin typeface="Calibri"/>
              </a:rPr>
              <a:t>up to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60 MeV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Participation in future IAEA CRP for radioisotope production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 idx="2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13/04/2023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0" name="pole tekstowe 189"/>
          <p:cNvSpPr txBox="1"/>
          <p:nvPr/>
        </p:nvSpPr>
        <p:spPr>
          <a:xfrm>
            <a:off x="685800" y="1690200"/>
            <a:ext cx="8001000" cy="82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>
                <a:solidFill>
                  <a:srgbClr val="1E6A39"/>
                </a:solidFill>
                <a:latin typeface="Arial"/>
              </a:rPr>
              <a:t>Study o</a:t>
            </a:r>
            <a:r>
              <a:rPr lang="pl-PL" sz="2600" b="1" strike="noStrike" spc="-1" dirty="0">
                <a:solidFill>
                  <a:srgbClr val="1E6A39"/>
                </a:solidFill>
                <a:latin typeface="Arial"/>
              </a:rPr>
              <a:t>n</a:t>
            </a:r>
            <a:r>
              <a:rPr lang="en-US" sz="2600" b="1" strike="noStrike" spc="-1" dirty="0">
                <a:solidFill>
                  <a:srgbClr val="1E6A39"/>
                </a:solidFill>
                <a:latin typeface="Arial"/>
              </a:rPr>
              <a:t> production of medical radio-generators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rPr lang="pl-PL"/>
              <a:t>Liniac at NZ64 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F3F639-5B13-4EC1-85D6-CC49961089A9}" type="slidenum">
              <a:rPr/>
              <a:t>9</a:t>
            </a:fld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B3AF138-C554-E242-C72D-30E226208B7B}"/>
              </a:ext>
            </a:extLst>
          </p:cNvPr>
          <p:cNvSpPr txBox="1"/>
          <p:nvPr/>
        </p:nvSpPr>
        <p:spPr>
          <a:xfrm>
            <a:off x="683045" y="3814010"/>
            <a:ext cx="8001000" cy="828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2600" b="1" spc="-1" dirty="0" err="1">
                <a:solidFill>
                  <a:srgbClr val="1E6A39"/>
                </a:solidFill>
                <a:latin typeface="Arial"/>
              </a:rPr>
              <a:t>Other</a:t>
            </a:r>
            <a:r>
              <a:rPr lang="pl-PL" sz="2600" b="1" spc="-1" dirty="0">
                <a:solidFill>
                  <a:srgbClr val="1E6A39"/>
                </a:solidFill>
                <a:latin typeface="Arial"/>
              </a:rPr>
              <a:t> </a:t>
            </a:r>
            <a:r>
              <a:rPr lang="pl-PL" sz="2600" b="1" spc="-1" dirty="0" err="1">
                <a:solidFill>
                  <a:srgbClr val="1E6A39"/>
                </a:solidFill>
                <a:latin typeface="Arial"/>
              </a:rPr>
              <a:t>research</a:t>
            </a:r>
            <a:r>
              <a:rPr lang="pl-PL" sz="2600" b="1" spc="-1" dirty="0">
                <a:solidFill>
                  <a:srgbClr val="1E6A39"/>
                </a:solidFill>
                <a:latin typeface="Arial"/>
              </a:rPr>
              <a:t> </a:t>
            </a:r>
            <a:r>
              <a:rPr lang="pl-PL" sz="2600" b="1" spc="-1" dirty="0" err="1">
                <a:solidFill>
                  <a:srgbClr val="1E6A39"/>
                </a:solidFill>
                <a:latin typeface="Arial"/>
              </a:rPr>
              <a:t>projects</a:t>
            </a:r>
            <a:endParaRPr lang="en-US" sz="2600" b="1" strike="noStrike" spc="-1" dirty="0">
              <a:solidFill>
                <a:srgbClr val="1E6A39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997</Words>
  <Application>Microsoft Office PowerPoint</Application>
  <PresentationFormat>Pokaz na ekranie (4:3)</PresentationFormat>
  <Paragraphs>136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Office Theme</vt:lpstr>
      <vt:lpstr>Production of radionuclides  at a future liniac  (NZ 64)</vt:lpstr>
      <vt:lpstr>Dept. of Nuclear Physical Chemistry (NZ64)</vt:lpstr>
      <vt:lpstr>Current status of accelerator</vt:lpstr>
      <vt:lpstr>Prezentacja programu PowerPoint</vt:lpstr>
      <vt:lpstr>Research equipment</vt:lpstr>
      <vt:lpstr>Prezentacja programu PowerPoint</vt:lpstr>
      <vt:lpstr>Research (general overview)</vt:lpstr>
      <vt:lpstr>Recently completed projects</vt:lpstr>
      <vt:lpstr>Current work and future plans</vt:lpstr>
      <vt:lpstr>Desired beam ions</vt:lpstr>
      <vt:lpstr>Energies</vt:lpstr>
      <vt:lpstr>More details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prezentacja-ifj-en</dc:title>
  <dc:subject/>
  <dc:creator>Agata Flis</dc:creator>
  <dc:description/>
  <cp:lastModifiedBy>Jerzy Mietelski</cp:lastModifiedBy>
  <cp:revision>92</cp:revision>
  <dcterms:created xsi:type="dcterms:W3CDTF">2020-09-23T10:32:17Z</dcterms:created>
  <dcterms:modified xsi:type="dcterms:W3CDTF">2026-05-25T08:53:53Z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11</vt:i4>
  </property>
</Properties>
</file>