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77" r:id="rId3"/>
    <p:sldId id="276" r:id="rId4"/>
    <p:sldId id="416" r:id="rId5"/>
    <p:sldId id="417" r:id="rId6"/>
    <p:sldId id="285" r:id="rId7"/>
    <p:sldId id="283" r:id="rId8"/>
    <p:sldId id="279" r:id="rId9"/>
    <p:sldId id="284" r:id="rId10"/>
    <p:sldId id="272" r:id="rId11"/>
    <p:sldId id="273" r:id="rId12"/>
    <p:sldId id="275"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EB7"/>
    <a:srgbClr val="E36729"/>
    <a:srgbClr val="FCF4EE"/>
    <a:srgbClr val="FBFBFE"/>
    <a:srgbClr val="FEFDFC"/>
    <a:srgbClr val="F9FCFD"/>
    <a:srgbClr val="F8FBFD"/>
    <a:srgbClr val="FDFBF9"/>
    <a:srgbClr val="FA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3789" autoAdjust="0"/>
  </p:normalViewPr>
  <p:slideViewPr>
    <p:cSldViewPr snapToGrid="0">
      <p:cViewPr varScale="1">
        <p:scale>
          <a:sx n="98" d="100"/>
          <a:sy n="98" d="100"/>
        </p:scale>
        <p:origin x="19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07EAC-B285-4840-A3BB-D781450BF435}" type="datetimeFigureOut">
              <a:rPr lang="pl-PL" smtClean="0"/>
              <a:t>25.05.2026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53C7-62F8-4AAE-99A0-BD01B1F79DC4}" type="slidenum">
              <a:rPr lang="pl-PL" smtClean="0"/>
              <a:t>‹#›</a:t>
            </a:fld>
            <a:endParaRPr lang="pl-PL"/>
          </a:p>
        </p:txBody>
      </p:sp>
    </p:spTree>
    <p:extLst>
      <p:ext uri="{BB962C8B-B14F-4D97-AF65-F5344CB8AC3E}">
        <p14:creationId xmlns:p14="http://schemas.microsoft.com/office/powerpoint/2010/main" val="328934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2</a:t>
            </a:fld>
            <a:endParaRPr lang="pl-PL"/>
          </a:p>
        </p:txBody>
      </p:sp>
    </p:spTree>
    <p:extLst>
      <p:ext uri="{BB962C8B-B14F-4D97-AF65-F5344CB8AC3E}">
        <p14:creationId xmlns:p14="http://schemas.microsoft.com/office/powerpoint/2010/main" val="338212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13</a:t>
            </a:fld>
            <a:endParaRPr lang="pl-PL"/>
          </a:p>
        </p:txBody>
      </p:sp>
    </p:spTree>
    <p:extLst>
      <p:ext uri="{BB962C8B-B14F-4D97-AF65-F5344CB8AC3E}">
        <p14:creationId xmlns:p14="http://schemas.microsoft.com/office/powerpoint/2010/main" val="403072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4</a:t>
            </a:fld>
            <a:endParaRPr lang="pl-PL"/>
          </a:p>
        </p:txBody>
      </p:sp>
    </p:spTree>
    <p:extLst>
      <p:ext uri="{BB962C8B-B14F-4D97-AF65-F5344CB8AC3E}">
        <p14:creationId xmlns:p14="http://schemas.microsoft.com/office/powerpoint/2010/main" val="276468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5</a:t>
            </a:fld>
            <a:endParaRPr lang="pl-PL"/>
          </a:p>
        </p:txBody>
      </p:sp>
    </p:spTree>
    <p:extLst>
      <p:ext uri="{BB962C8B-B14F-4D97-AF65-F5344CB8AC3E}">
        <p14:creationId xmlns:p14="http://schemas.microsoft.com/office/powerpoint/2010/main" val="332544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6</a:t>
            </a:fld>
            <a:endParaRPr lang="pl-PL"/>
          </a:p>
        </p:txBody>
      </p:sp>
    </p:spTree>
    <p:extLst>
      <p:ext uri="{BB962C8B-B14F-4D97-AF65-F5344CB8AC3E}">
        <p14:creationId xmlns:p14="http://schemas.microsoft.com/office/powerpoint/2010/main" val="336856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7</a:t>
            </a:fld>
            <a:endParaRPr lang="pl-PL"/>
          </a:p>
        </p:txBody>
      </p:sp>
    </p:spTree>
    <p:extLst>
      <p:ext uri="{BB962C8B-B14F-4D97-AF65-F5344CB8AC3E}">
        <p14:creationId xmlns:p14="http://schemas.microsoft.com/office/powerpoint/2010/main" val="116694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8</a:t>
            </a:fld>
            <a:endParaRPr lang="pl-PL"/>
          </a:p>
        </p:txBody>
      </p:sp>
    </p:spTree>
    <p:extLst>
      <p:ext uri="{BB962C8B-B14F-4D97-AF65-F5344CB8AC3E}">
        <p14:creationId xmlns:p14="http://schemas.microsoft.com/office/powerpoint/2010/main" val="68966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9</a:t>
            </a:fld>
            <a:endParaRPr lang="pl-PL"/>
          </a:p>
        </p:txBody>
      </p:sp>
    </p:spTree>
    <p:extLst>
      <p:ext uri="{BB962C8B-B14F-4D97-AF65-F5344CB8AC3E}">
        <p14:creationId xmlns:p14="http://schemas.microsoft.com/office/powerpoint/2010/main" val="147178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11</a:t>
            </a:fld>
            <a:endParaRPr lang="pl-PL"/>
          </a:p>
        </p:txBody>
      </p:sp>
    </p:spTree>
    <p:extLst>
      <p:ext uri="{BB962C8B-B14F-4D97-AF65-F5344CB8AC3E}">
        <p14:creationId xmlns:p14="http://schemas.microsoft.com/office/powerpoint/2010/main" val="202751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B6853C7-62F8-4AAE-99A0-BD01B1F79DC4}" type="slidenum">
              <a:rPr lang="pl-PL" smtClean="0"/>
              <a:t>12</a:t>
            </a:fld>
            <a:endParaRPr lang="pl-PL"/>
          </a:p>
        </p:txBody>
      </p:sp>
    </p:spTree>
    <p:extLst>
      <p:ext uri="{BB962C8B-B14F-4D97-AF65-F5344CB8AC3E}">
        <p14:creationId xmlns:p14="http://schemas.microsoft.com/office/powerpoint/2010/main" val="306717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lvl1pPr>
          </a:lstStyle>
          <a:p>
            <a:r>
              <a:rPr lang="pl-PL"/>
              <a:t>26-27/05/2026</a:t>
            </a:r>
            <a:endParaRPr lang="pl-PL" dirty="0"/>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15968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28525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35264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ymbol zastępczy daty 6">
            <a:extLst>
              <a:ext uri="{FF2B5EF4-FFF2-40B4-BE49-F238E27FC236}">
                <a16:creationId xmlns:a16="http://schemas.microsoft.com/office/drawing/2014/main" id="{3F4A28A0-6980-4C32-86AB-427D1B7C3D69}"/>
              </a:ext>
            </a:extLst>
          </p:cNvPr>
          <p:cNvSpPr>
            <a:spLocks noGrp="1"/>
          </p:cNvSpPr>
          <p:nvPr>
            <p:ph type="dt" sz="half" idx="10"/>
          </p:nvPr>
        </p:nvSpPr>
        <p:spPr/>
        <p:txBody>
          <a:bodyPr/>
          <a:lstStyle/>
          <a:p>
            <a:r>
              <a:rPr lang="pl-PL"/>
              <a:t>26-27/05/2026</a:t>
            </a:r>
            <a:endParaRPr lang="pl-PL" dirty="0"/>
          </a:p>
        </p:txBody>
      </p:sp>
      <p:sp>
        <p:nvSpPr>
          <p:cNvPr id="8" name="Symbol zastępczy stopki 7">
            <a:extLst>
              <a:ext uri="{FF2B5EF4-FFF2-40B4-BE49-F238E27FC236}">
                <a16:creationId xmlns:a16="http://schemas.microsoft.com/office/drawing/2014/main" id="{E1A704D1-A6AF-4AE7-9306-B7D2F385D340}"/>
              </a:ext>
            </a:extLst>
          </p:cNvPr>
          <p:cNvSpPr>
            <a:spLocks noGrp="1"/>
          </p:cNvSpPr>
          <p:nvPr>
            <p:ph type="ftr" sz="quarter" idx="11"/>
          </p:nvPr>
        </p:nvSpPr>
        <p:spPr/>
        <p:txBody>
          <a:bodyPr/>
          <a:lstStyle/>
          <a:p>
            <a:pPr algn="l"/>
            <a:r>
              <a:rPr lang="pl-PL"/>
              <a:t>Title, Name</a:t>
            </a:r>
            <a:endParaRPr lang="pl-PL" dirty="0"/>
          </a:p>
        </p:txBody>
      </p:sp>
      <p:sp>
        <p:nvSpPr>
          <p:cNvPr id="9" name="Symbol zastępczy numeru slajdu 8">
            <a:extLst>
              <a:ext uri="{FF2B5EF4-FFF2-40B4-BE49-F238E27FC236}">
                <a16:creationId xmlns:a16="http://schemas.microsoft.com/office/drawing/2014/main" id="{3C6CF15D-74D4-4A35-ACAD-3C96027565B1}"/>
              </a:ext>
            </a:extLst>
          </p:cNvPr>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64465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r>
              <a:rPr lang="pl-PL"/>
              <a:t>26-27/05/2026</a:t>
            </a:r>
          </a:p>
        </p:txBody>
      </p:sp>
      <p:sp>
        <p:nvSpPr>
          <p:cNvPr id="5" name="Footer Placeholder 4"/>
          <p:cNvSpPr>
            <a:spLocks noGrp="1"/>
          </p:cNvSpPr>
          <p:nvPr>
            <p:ph type="ftr" sz="quarter" idx="11"/>
          </p:nvPr>
        </p:nvSpPr>
        <p:spPr/>
        <p:txBody>
          <a:bodyPr/>
          <a:lstStyle/>
          <a:p>
            <a:r>
              <a:rPr lang="pl-PL"/>
              <a:t>Title, Name</a:t>
            </a:r>
          </a:p>
        </p:txBody>
      </p:sp>
      <p:sp>
        <p:nvSpPr>
          <p:cNvPr id="6" name="Slide Number Placeholder 5"/>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79019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00193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r>
              <a:rPr lang="pl-PL"/>
              <a:t>26-27/05/2026</a:t>
            </a:r>
          </a:p>
        </p:txBody>
      </p:sp>
      <p:sp>
        <p:nvSpPr>
          <p:cNvPr id="8" name="Footer Placeholder 7"/>
          <p:cNvSpPr>
            <a:spLocks noGrp="1"/>
          </p:cNvSpPr>
          <p:nvPr>
            <p:ph type="ftr" sz="quarter" idx="11"/>
          </p:nvPr>
        </p:nvSpPr>
        <p:spPr/>
        <p:txBody>
          <a:bodyPr/>
          <a:lstStyle/>
          <a:p>
            <a:r>
              <a:rPr lang="pl-PL"/>
              <a:t>Title, Name</a:t>
            </a:r>
          </a:p>
        </p:txBody>
      </p:sp>
      <p:sp>
        <p:nvSpPr>
          <p:cNvPr id="9" name="Slide Number Placeholder 8"/>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76687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r>
              <a:rPr lang="pl-PL"/>
              <a:t>26-27/05/2026</a:t>
            </a:r>
          </a:p>
        </p:txBody>
      </p:sp>
      <p:sp>
        <p:nvSpPr>
          <p:cNvPr id="4" name="Footer Placeholder 3"/>
          <p:cNvSpPr>
            <a:spLocks noGrp="1"/>
          </p:cNvSpPr>
          <p:nvPr>
            <p:ph type="ftr" sz="quarter" idx="11"/>
          </p:nvPr>
        </p:nvSpPr>
        <p:spPr/>
        <p:txBody>
          <a:bodyPr/>
          <a:lstStyle/>
          <a:p>
            <a:r>
              <a:rPr lang="pl-PL"/>
              <a:t>Title, Name</a:t>
            </a:r>
          </a:p>
        </p:txBody>
      </p:sp>
      <p:sp>
        <p:nvSpPr>
          <p:cNvPr id="5" name="Slide Number Placeholder 4"/>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24594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l-PL"/>
              <a:t>26-27/05/2026</a:t>
            </a:r>
          </a:p>
        </p:txBody>
      </p:sp>
      <p:sp>
        <p:nvSpPr>
          <p:cNvPr id="3" name="Footer Placeholder 2"/>
          <p:cNvSpPr>
            <a:spLocks noGrp="1"/>
          </p:cNvSpPr>
          <p:nvPr>
            <p:ph type="ftr" sz="quarter" idx="11"/>
          </p:nvPr>
        </p:nvSpPr>
        <p:spPr/>
        <p:txBody>
          <a:bodyPr/>
          <a:lstStyle/>
          <a:p>
            <a:r>
              <a:rPr lang="pl-PL"/>
              <a:t>Title, Name</a:t>
            </a:r>
          </a:p>
        </p:txBody>
      </p:sp>
      <p:sp>
        <p:nvSpPr>
          <p:cNvPr id="4" name="Slide Number Placeholder 3"/>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26282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411774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r>
              <a:rPr lang="pl-PL"/>
              <a:t>26-27/05/2026</a:t>
            </a:r>
          </a:p>
        </p:txBody>
      </p:sp>
      <p:sp>
        <p:nvSpPr>
          <p:cNvPr id="6" name="Footer Placeholder 5"/>
          <p:cNvSpPr>
            <a:spLocks noGrp="1"/>
          </p:cNvSpPr>
          <p:nvPr>
            <p:ph type="ftr" sz="quarter" idx="11"/>
          </p:nvPr>
        </p:nvSpPr>
        <p:spPr/>
        <p:txBody>
          <a:bodyPr/>
          <a:lstStyle/>
          <a:p>
            <a:r>
              <a:rPr lang="pl-PL"/>
              <a:t>Title, Name</a:t>
            </a:r>
          </a:p>
        </p:txBody>
      </p:sp>
      <p:sp>
        <p:nvSpPr>
          <p:cNvPr id="7" name="Slide Number Placeholder 6"/>
          <p:cNvSpPr>
            <a:spLocks noGrp="1"/>
          </p:cNvSpPr>
          <p:nvPr>
            <p:ph type="sldNum" sz="quarter" idx="12"/>
          </p:nvPr>
        </p:nvSpPr>
        <p:spPr/>
        <p:txBody>
          <a:bodyPr/>
          <a:lstStyle/>
          <a:p>
            <a:fld id="{8B581E52-F7CC-425B-9779-ED68F05C13BC}" type="slidenum">
              <a:rPr lang="pl-PL" smtClean="0"/>
              <a:t>‹#›</a:t>
            </a:fld>
            <a:endParaRPr lang="pl-PL"/>
          </a:p>
        </p:txBody>
      </p:sp>
    </p:spTree>
    <p:extLst>
      <p:ext uri="{BB962C8B-B14F-4D97-AF65-F5344CB8AC3E}">
        <p14:creationId xmlns:p14="http://schemas.microsoft.com/office/powerpoint/2010/main" val="12729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l-PL"/>
              <a:t>26-27/05/2026</a:t>
            </a:r>
            <a:endParaRPr lang="pl-P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pl-PL"/>
              <a:t>Title, Name</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1E52-F7CC-425B-9779-ED68F05C13BC}" type="slidenum">
              <a:rPr lang="pl-PL" smtClean="0"/>
              <a:t>‹#›</a:t>
            </a:fld>
            <a:endParaRPr lang="pl-PL"/>
          </a:p>
        </p:txBody>
      </p:sp>
    </p:spTree>
    <p:extLst>
      <p:ext uri="{BB962C8B-B14F-4D97-AF65-F5344CB8AC3E}">
        <p14:creationId xmlns:p14="http://schemas.microsoft.com/office/powerpoint/2010/main" val="397284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3BD4A0C-054A-437A-AEC3-1259F9E5A49A}"/>
              </a:ext>
            </a:extLst>
          </p:cNvPr>
          <p:cNvSpPr>
            <a:spLocks noGrp="1"/>
          </p:cNvSpPr>
          <p:nvPr>
            <p:ph type="ctrTitle"/>
          </p:nvPr>
        </p:nvSpPr>
        <p:spPr>
          <a:xfrm>
            <a:off x="685800" y="2682717"/>
            <a:ext cx="7772400" cy="1973174"/>
          </a:xfrm>
        </p:spPr>
        <p:txBody>
          <a:bodyPr anchor="t">
            <a:noAutofit/>
          </a:bodyPr>
          <a:lstStyle/>
          <a:p>
            <a:r>
              <a:rPr lang="en-US" sz="4000" b="1" dirty="0">
                <a:solidFill>
                  <a:srgbClr val="FFFF00"/>
                </a:solidFill>
                <a:latin typeface="+mn-lt"/>
              </a:rPr>
              <a:t>Discrete gamma-ray spectroscopy in light ion beam-induced reactions</a:t>
            </a:r>
            <a:endParaRPr lang="pl-PL" sz="2000" b="1" dirty="0">
              <a:solidFill>
                <a:srgbClr val="FFFF00"/>
              </a:solidFill>
              <a:latin typeface="+mn-lt"/>
            </a:endParaRPr>
          </a:p>
        </p:txBody>
      </p:sp>
      <p:pic>
        <p:nvPicPr>
          <p:cNvPr id="1026" name="Picture 2">
            <a:extLst>
              <a:ext uri="{FF2B5EF4-FFF2-40B4-BE49-F238E27FC236}">
                <a16:creationId xmlns:a16="http://schemas.microsoft.com/office/drawing/2014/main" id="{D287163B-645F-00C3-17F7-064C0F3EB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24"/>
          <a:stretch/>
        </p:blipFill>
        <p:spPr bwMode="auto">
          <a:xfrm>
            <a:off x="0" y="5428034"/>
            <a:ext cx="2782110" cy="1429966"/>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2027C86-BBDD-CB92-D612-8C19A5840086}"/>
              </a:ext>
            </a:extLst>
          </p:cNvPr>
          <p:cNvSpPr txBox="1"/>
          <p:nvPr/>
        </p:nvSpPr>
        <p:spPr>
          <a:xfrm>
            <a:off x="2782110" y="6188068"/>
            <a:ext cx="4572000" cy="584775"/>
          </a:xfrm>
          <a:prstGeom prst="rect">
            <a:avLst/>
          </a:prstGeom>
          <a:noFill/>
        </p:spPr>
        <p:txBody>
          <a:bodyPr wrap="square">
            <a:spAutoFit/>
          </a:bodyPr>
          <a:lstStyle/>
          <a:p>
            <a:r>
              <a:rPr lang="en-GB" sz="1600" dirty="0">
                <a:solidFill>
                  <a:schemeClr val="bg1"/>
                </a:solidFill>
              </a:rPr>
              <a:t>2nd Workshop on Research &amp; Innovation in Poland</a:t>
            </a:r>
          </a:p>
          <a:p>
            <a:r>
              <a:rPr lang="en-GB" sz="1600" dirty="0">
                <a:solidFill>
                  <a:schemeClr val="bg1"/>
                </a:solidFill>
              </a:rPr>
              <a:t>IFJ PAN, Krakow, 26-27 May, 2026</a:t>
            </a:r>
          </a:p>
        </p:txBody>
      </p:sp>
      <p:sp>
        <p:nvSpPr>
          <p:cNvPr id="8" name="Tytuł 4">
            <a:extLst>
              <a:ext uri="{FF2B5EF4-FFF2-40B4-BE49-F238E27FC236}">
                <a16:creationId xmlns:a16="http://schemas.microsoft.com/office/drawing/2014/main" id="{CA16EE2D-BA2E-9D47-BCF0-5031AF030ACA}"/>
              </a:ext>
            </a:extLst>
          </p:cNvPr>
          <p:cNvSpPr txBox="1">
            <a:spLocks/>
          </p:cNvSpPr>
          <p:nvPr/>
        </p:nvSpPr>
        <p:spPr>
          <a:xfrm>
            <a:off x="685800" y="3914888"/>
            <a:ext cx="7772400" cy="8711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bg1"/>
                </a:solidFill>
                <a:latin typeface="+mn-lt"/>
              </a:rPr>
              <a:t>M. Matejska-Minda, P. </a:t>
            </a:r>
            <a:r>
              <a:rPr lang="en-US" sz="2800" dirty="0" err="1">
                <a:solidFill>
                  <a:schemeClr val="bg1"/>
                </a:solidFill>
                <a:latin typeface="+mn-lt"/>
              </a:rPr>
              <a:t>Bednarczyk</a:t>
            </a:r>
            <a:r>
              <a:rPr lang="en-US" sz="2800" dirty="0">
                <a:solidFill>
                  <a:schemeClr val="bg1"/>
                </a:solidFill>
                <a:latin typeface="+mn-lt"/>
              </a:rPr>
              <a:t>, I. Dedes, </a:t>
            </a:r>
          </a:p>
          <a:p>
            <a:r>
              <a:rPr lang="en-US" sz="2800" dirty="0">
                <a:solidFill>
                  <a:schemeClr val="bg1"/>
                </a:solidFill>
                <a:latin typeface="+mn-lt"/>
              </a:rPr>
              <a:t>D. </a:t>
            </a:r>
            <a:r>
              <a:rPr lang="en-US" sz="2800" dirty="0" err="1">
                <a:solidFill>
                  <a:schemeClr val="bg1"/>
                </a:solidFill>
                <a:latin typeface="+mn-lt"/>
              </a:rPr>
              <a:t>Duda</a:t>
            </a:r>
            <a:r>
              <a:rPr lang="en-US" sz="2800" dirty="0">
                <a:solidFill>
                  <a:schemeClr val="bg1"/>
                </a:solidFill>
                <a:latin typeface="+mn-lt"/>
              </a:rPr>
              <a:t> (PhD student), et al., </a:t>
            </a:r>
            <a:endParaRPr lang="pl-PL" sz="2800" dirty="0">
              <a:solidFill>
                <a:schemeClr val="bg1"/>
              </a:solidFill>
              <a:latin typeface="+mn-lt"/>
            </a:endParaRPr>
          </a:p>
        </p:txBody>
      </p:sp>
    </p:spTree>
    <p:extLst>
      <p:ext uri="{BB962C8B-B14F-4D97-AF65-F5344CB8AC3E}">
        <p14:creationId xmlns:p14="http://schemas.microsoft.com/office/powerpoint/2010/main" val="306315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pl-PL" sz="2600" b="1" dirty="0" err="1">
                <a:solidFill>
                  <a:srgbClr val="C00000"/>
                </a:solidFill>
                <a:latin typeface="+mn-lt"/>
              </a:rPr>
              <a:t>Which</a:t>
            </a:r>
            <a:r>
              <a:rPr lang="pl-PL" sz="2600" b="1" dirty="0">
                <a:solidFill>
                  <a:srgbClr val="C00000"/>
                </a:solidFill>
                <a:latin typeface="+mn-lt"/>
              </a:rPr>
              <a:t> </a:t>
            </a:r>
            <a:r>
              <a:rPr lang="pl-PL" sz="2600" b="1" dirty="0" err="1">
                <a:solidFill>
                  <a:srgbClr val="C00000"/>
                </a:solidFill>
                <a:latin typeface="+mn-lt"/>
              </a:rPr>
              <a:t>Section</a:t>
            </a:r>
            <a:r>
              <a:rPr lang="pl-PL" sz="2600" b="1" dirty="0">
                <a:solidFill>
                  <a:srgbClr val="C00000"/>
                </a:solidFill>
                <a:latin typeface="+mn-lt"/>
              </a:rPr>
              <a:t> </a:t>
            </a:r>
            <a:r>
              <a:rPr lang="pl-PL" sz="2600" i="1" dirty="0">
                <a:solidFill>
                  <a:srgbClr val="C00000"/>
                </a:solidFill>
                <a:latin typeface="+mn-lt"/>
              </a:rPr>
              <a:t>(1, 2 </a:t>
            </a:r>
            <a:r>
              <a:rPr lang="pl-PL" sz="2600" i="1" dirty="0" err="1">
                <a:solidFill>
                  <a:srgbClr val="C00000"/>
                </a:solidFill>
                <a:latin typeface="+mn-lt"/>
              </a:rPr>
              <a:t>or</a:t>
            </a:r>
            <a:r>
              <a:rPr lang="pl-PL" sz="2600" i="1" dirty="0">
                <a:solidFill>
                  <a:srgbClr val="C00000"/>
                </a:solidFill>
                <a:latin typeface="+mn-lt"/>
              </a:rPr>
              <a:t> 3)</a:t>
            </a:r>
            <a:br>
              <a:rPr lang="pl-PL" sz="2600" b="1" dirty="0">
                <a:solidFill>
                  <a:srgbClr val="C00000"/>
                </a:solidFill>
                <a:latin typeface="+mn-lt"/>
              </a:rPr>
            </a:br>
            <a:r>
              <a:rPr lang="pl-PL" sz="2600" b="1" dirty="0" err="1">
                <a:solidFill>
                  <a:srgbClr val="C00000"/>
                </a:solidFill>
                <a:latin typeface="+mn-lt"/>
              </a:rPr>
              <a:t>Required</a:t>
            </a:r>
            <a:r>
              <a:rPr lang="pl-PL" sz="2600" b="1" dirty="0">
                <a:solidFill>
                  <a:srgbClr val="C00000"/>
                </a:solidFill>
                <a:latin typeface="+mn-lt"/>
              </a:rPr>
              <a:t> </a:t>
            </a:r>
            <a:r>
              <a:rPr lang="pl-PL" sz="2600" b="1" dirty="0" err="1">
                <a:solidFill>
                  <a:srgbClr val="C00000"/>
                </a:solidFill>
                <a:latin typeface="+mn-lt"/>
              </a:rPr>
              <a:t>beam</a:t>
            </a:r>
            <a:r>
              <a:rPr lang="pl-PL" sz="2600" b="1" dirty="0">
                <a:solidFill>
                  <a:srgbClr val="C00000"/>
                </a:solidFill>
                <a:latin typeface="+mn-lt"/>
              </a:rPr>
              <a:t>: </a:t>
            </a:r>
            <a:r>
              <a:rPr lang="pl-PL" sz="2600" b="1" dirty="0" err="1">
                <a:solidFill>
                  <a:srgbClr val="C00000"/>
                </a:solidFill>
                <a:latin typeface="+mn-lt"/>
              </a:rPr>
              <a:t>particle</a:t>
            </a:r>
            <a:r>
              <a:rPr lang="pl-PL" sz="2600" b="1" dirty="0">
                <a:solidFill>
                  <a:srgbClr val="C00000"/>
                </a:solidFill>
                <a:latin typeface="+mn-lt"/>
              </a:rPr>
              <a:t>, </a:t>
            </a:r>
            <a:r>
              <a:rPr lang="pl-PL" sz="2600" b="1" dirty="0" err="1">
                <a:solidFill>
                  <a:srgbClr val="C00000"/>
                </a:solidFill>
                <a:latin typeface="+mn-lt"/>
              </a:rPr>
              <a:t>energy</a:t>
            </a:r>
            <a:r>
              <a:rPr lang="pl-PL" sz="2600" b="1" dirty="0">
                <a:solidFill>
                  <a:srgbClr val="C00000"/>
                </a:solidFill>
                <a:latin typeface="+mn-lt"/>
              </a:rPr>
              <a:t> a</a:t>
            </a:r>
            <a:r>
              <a:rPr lang="en-US" sz="2600" b="1" dirty="0">
                <a:solidFill>
                  <a:srgbClr val="C00000"/>
                </a:solidFill>
                <a:latin typeface="+mn-lt"/>
              </a:rPr>
              <a:t>n</a:t>
            </a:r>
            <a:r>
              <a:rPr lang="pl-PL" sz="2600" b="1" dirty="0">
                <a:solidFill>
                  <a:srgbClr val="C00000"/>
                </a:solidFill>
                <a:latin typeface="+mn-lt"/>
              </a:rPr>
              <a:t>d </a:t>
            </a:r>
            <a:r>
              <a:rPr lang="pl-PL" sz="2600" b="1" dirty="0" err="1">
                <a:solidFill>
                  <a:srgbClr val="C00000"/>
                </a:solidFill>
                <a:latin typeface="+mn-lt"/>
              </a:rPr>
              <a:t>properties</a:t>
            </a:r>
            <a:r>
              <a:rPr lang="pl-PL" sz="2600" b="1" dirty="0">
                <a:solidFill>
                  <a:srgbClr val="C00000"/>
                </a:solidFill>
                <a:latin typeface="+mn-lt"/>
              </a:rPr>
              <a:t> </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10</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p:txBody>
          <a:bodyPr>
            <a:normAutofit/>
          </a:bodyPr>
          <a:lstStyle/>
          <a:p>
            <a:pPr marL="0" indent="0">
              <a:buNone/>
            </a:pPr>
            <a:endParaRPr lang="en-US" sz="2000" b="1" i="1" dirty="0"/>
          </a:p>
          <a:p>
            <a:pPr marL="0" indent="0">
              <a:buNone/>
            </a:pPr>
            <a:r>
              <a:rPr lang="pl-PL" sz="2000" b="1" dirty="0" err="1"/>
              <a:t>Section</a:t>
            </a:r>
            <a:r>
              <a:rPr lang="pl-PL" sz="2000" b="1" dirty="0"/>
              <a:t> 2</a:t>
            </a:r>
          </a:p>
          <a:p>
            <a:pPr marL="0" marR="0">
              <a:lnSpc>
                <a:spcPct val="115000"/>
              </a:lnSpc>
              <a:spcBef>
                <a:spcPts val="0"/>
              </a:spcBef>
              <a:spcAft>
                <a:spcPts val="800"/>
              </a:spcAft>
            </a:pPr>
            <a:r>
              <a:rPr lang="en-US" sz="2000" b="1" kern="100" baseline="30000" dirty="0">
                <a:effectLst/>
                <a:latin typeface="Aptos" panose="020B0004020202020204" pitchFamily="34" charset="0"/>
                <a:ea typeface="Aptos" panose="020B0004020202020204" pitchFamily="34" charset="0"/>
                <a:cs typeface="Times New Roman" panose="02020603050405020304" pitchFamily="18" charset="0"/>
              </a:rPr>
              <a:t>7</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Li beam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with variable energy in the range of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2.5–12.5 MeV</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with absolute suppression of dark current (off-pulse background) by a factor of at least 10</a:t>
            </a:r>
            <a:r>
              <a:rPr lang="en-US" sz="2000" kern="100" baseline="30000" dirty="0">
                <a:effectLst/>
                <a:latin typeface="Aptos" panose="020B0004020202020204" pitchFamily="34" charset="0"/>
                <a:ea typeface="Aptos" panose="020B0004020202020204" pitchFamily="34" charset="0"/>
                <a:cs typeface="Times New Roman" panose="02020603050405020304" pitchFamily="18" charset="0"/>
              </a:rPr>
              <a:t>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Pulse structure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required: 100 ns and its multiples</a:t>
            </a:r>
          </a:p>
          <a:p>
            <a:pPr marL="0" marR="0">
              <a:lnSpc>
                <a:spcPct val="115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Beam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current on target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should reach up to ~500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nA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Beam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energy resolution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of approximately 10–20 keV is desirable</a:t>
            </a:r>
          </a:p>
        </p:txBody>
      </p:sp>
    </p:spTree>
    <p:extLst>
      <p:ext uri="{BB962C8B-B14F-4D97-AF65-F5344CB8AC3E}">
        <p14:creationId xmlns:p14="http://schemas.microsoft.com/office/powerpoint/2010/main" val="382142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US" sz="2600" b="1" dirty="0">
                <a:solidFill>
                  <a:srgbClr val="C00000"/>
                </a:solidFill>
                <a:latin typeface="+mn-lt"/>
              </a:rPr>
              <a:t>Required Infrastructure</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11</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498545" y="1825625"/>
            <a:ext cx="4570671" cy="1353510"/>
          </a:xfrm>
        </p:spPr>
        <p:txBody>
          <a:bodyPr>
            <a:normAutofit/>
          </a:bodyPr>
          <a:lstStyle/>
          <a:p>
            <a:pPr>
              <a:lnSpc>
                <a:spcPct val="100000"/>
              </a:lnSpc>
            </a:pPr>
            <a:r>
              <a:rPr lang="en-US" sz="2400" b="1" dirty="0">
                <a:solidFill>
                  <a:srgbClr val="0070C0"/>
                </a:solidFill>
                <a:latin typeface="+mn-lt"/>
              </a:rPr>
              <a:t>For </a:t>
            </a:r>
            <a:r>
              <a:rPr lang="en-US" sz="2400" b="1" dirty="0" err="1">
                <a:solidFill>
                  <a:srgbClr val="0070C0"/>
                </a:solidFill>
                <a:latin typeface="+mn-lt"/>
              </a:rPr>
              <a:t>HPGe</a:t>
            </a:r>
            <a:r>
              <a:rPr lang="en-US" sz="2400" b="1" dirty="0">
                <a:solidFill>
                  <a:srgbClr val="0070C0"/>
                </a:solidFill>
                <a:latin typeface="+mn-lt"/>
              </a:rPr>
              <a:t> Detector Operation </a:t>
            </a:r>
          </a:p>
          <a:p>
            <a:pPr lvl="1">
              <a:lnSpc>
                <a:spcPct val="100000"/>
              </a:lnSpc>
            </a:pPr>
            <a:r>
              <a:rPr lang="en-US" dirty="0"/>
              <a:t>Nitrogen cooling installation</a:t>
            </a:r>
          </a:p>
          <a:p>
            <a:pPr lvl="1">
              <a:lnSpc>
                <a:spcPct val="100000"/>
              </a:lnSpc>
            </a:pPr>
            <a:r>
              <a:rPr lang="en-US" dirty="0"/>
              <a:t>Detector Service Laboratory</a:t>
            </a:r>
          </a:p>
          <a:p>
            <a:pPr marL="457200" lvl="1" indent="0">
              <a:lnSpc>
                <a:spcPct val="100000"/>
              </a:lnSpc>
              <a:buNone/>
            </a:pPr>
            <a:endParaRPr lang="en-US" sz="1800" dirty="0"/>
          </a:p>
          <a:p>
            <a:pPr marL="457200" lvl="1" indent="0">
              <a:lnSpc>
                <a:spcPct val="100000"/>
              </a:lnSpc>
              <a:buNone/>
            </a:pPr>
            <a:endParaRPr lang="en-US" sz="1800" dirty="0"/>
          </a:p>
        </p:txBody>
      </p:sp>
      <p:sp>
        <p:nvSpPr>
          <p:cNvPr id="3" name="pole tekstowe 2">
            <a:extLst>
              <a:ext uri="{FF2B5EF4-FFF2-40B4-BE49-F238E27FC236}">
                <a16:creationId xmlns:a16="http://schemas.microsoft.com/office/drawing/2014/main" id="{9CCF3C2F-3231-E52F-B461-5F9B91941F22}"/>
              </a:ext>
            </a:extLst>
          </p:cNvPr>
          <p:cNvSpPr txBox="1"/>
          <p:nvPr/>
        </p:nvSpPr>
        <p:spPr>
          <a:xfrm>
            <a:off x="498545" y="3486717"/>
            <a:ext cx="8172857" cy="101566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US" sz="2000" b="1" dirty="0"/>
              <a:t>During the design phase, ensure that the experimental hall is adapted to the nitrogen cooling system.</a:t>
            </a:r>
          </a:p>
          <a:p>
            <a:pPr marL="342900" indent="-342900">
              <a:buFont typeface="Wingdings" panose="05000000000000000000" pitchFamily="2" charset="2"/>
              <a:buChar char="Ø"/>
            </a:pPr>
            <a:r>
              <a:rPr lang="en-US" sz="2000" b="1" dirty="0"/>
              <a:t>Allocate dedicated space for a detector servicing laboratory.</a:t>
            </a:r>
          </a:p>
        </p:txBody>
      </p:sp>
      <p:grpSp>
        <p:nvGrpSpPr>
          <p:cNvPr id="10" name="Grupa 9">
            <a:extLst>
              <a:ext uri="{FF2B5EF4-FFF2-40B4-BE49-F238E27FC236}">
                <a16:creationId xmlns:a16="http://schemas.microsoft.com/office/drawing/2014/main" id="{E4D9AB6F-80A7-E9DC-9D5F-BE3B2E0E70E5}"/>
              </a:ext>
            </a:extLst>
          </p:cNvPr>
          <p:cNvGrpSpPr/>
          <p:nvPr/>
        </p:nvGrpSpPr>
        <p:grpSpPr>
          <a:xfrm>
            <a:off x="6789774" y="1162082"/>
            <a:ext cx="1855681" cy="2209202"/>
            <a:chOff x="6821672" y="1359949"/>
            <a:chExt cx="1855681" cy="2209202"/>
          </a:xfrm>
        </p:grpSpPr>
        <p:pic>
          <p:nvPicPr>
            <p:cNvPr id="4" name="Image" descr="Image">
              <a:extLst>
                <a:ext uri="{FF2B5EF4-FFF2-40B4-BE49-F238E27FC236}">
                  <a16:creationId xmlns:a16="http://schemas.microsoft.com/office/drawing/2014/main" id="{C9591DA6-C474-3ED8-303D-F846C5DE46CA}"/>
                </a:ext>
              </a:extLst>
            </p:cNvPr>
            <p:cNvPicPr>
              <a:picLocks noChangeAspect="1"/>
            </p:cNvPicPr>
            <p:nvPr/>
          </p:nvPicPr>
          <p:blipFill>
            <a:blip r:embed="rId3"/>
            <a:srcRect/>
            <a:stretch>
              <a:fillRect/>
            </a:stretch>
          </p:blipFill>
          <p:spPr>
            <a:xfrm>
              <a:off x="6821672" y="1359949"/>
              <a:ext cx="1855681" cy="2187053"/>
            </a:xfrm>
            <a:prstGeom prst="rect">
              <a:avLst/>
            </a:prstGeom>
            <a:ln>
              <a:noFill/>
            </a:ln>
            <a:effectLst>
              <a:outerShdw blurRad="292100" dist="139700" dir="2700000" algn="tl" rotWithShape="0">
                <a:srgbClr val="333333">
                  <a:alpha val="65000"/>
                </a:srgbClr>
              </a:outerShdw>
            </a:effectLst>
          </p:spPr>
        </p:pic>
        <p:sp>
          <p:nvSpPr>
            <p:cNvPr id="9" name="pole tekstowe 8">
              <a:extLst>
                <a:ext uri="{FF2B5EF4-FFF2-40B4-BE49-F238E27FC236}">
                  <a16:creationId xmlns:a16="http://schemas.microsoft.com/office/drawing/2014/main" id="{BA6E1036-B2A0-9535-5FC4-3157BE38F1FE}"/>
                </a:ext>
              </a:extLst>
            </p:cNvPr>
            <p:cNvSpPr txBox="1"/>
            <p:nvPr/>
          </p:nvSpPr>
          <p:spPr>
            <a:xfrm>
              <a:off x="6935026" y="3230597"/>
              <a:ext cx="1628972" cy="338554"/>
            </a:xfrm>
            <a:prstGeom prst="rect">
              <a:avLst/>
            </a:prstGeom>
            <a:noFill/>
          </p:spPr>
          <p:txBody>
            <a:bodyPr wrap="none" rtlCol="0">
              <a:spAutoFit/>
            </a:bodyPr>
            <a:lstStyle/>
            <a:p>
              <a:r>
                <a:rPr lang="en-US" sz="1600" b="1" dirty="0">
                  <a:solidFill>
                    <a:schemeClr val="tx1">
                      <a:lumMod val="50000"/>
                      <a:lumOff val="50000"/>
                    </a:schemeClr>
                  </a:solidFill>
                  <a:latin typeface="Aparajita" panose="02020603050405020304" pitchFamily="18" charset="0"/>
                  <a:cs typeface="Aparajita" panose="02020603050405020304" pitchFamily="18" charset="0"/>
                </a:rPr>
                <a:t>EAGLE @ HIL UW</a:t>
              </a:r>
            </a:p>
          </p:txBody>
        </p:sp>
      </p:grpSp>
      <p:sp>
        <p:nvSpPr>
          <p:cNvPr id="11" name="Symbol zastępczy zawartości 6">
            <a:extLst>
              <a:ext uri="{FF2B5EF4-FFF2-40B4-BE49-F238E27FC236}">
                <a16:creationId xmlns:a16="http://schemas.microsoft.com/office/drawing/2014/main" id="{3314B8C1-F549-7931-E530-D287ADD044EF}"/>
              </a:ext>
            </a:extLst>
          </p:cNvPr>
          <p:cNvSpPr txBox="1">
            <a:spLocks/>
          </p:cNvSpPr>
          <p:nvPr/>
        </p:nvSpPr>
        <p:spPr>
          <a:xfrm>
            <a:off x="472598" y="4908380"/>
            <a:ext cx="8172857" cy="1353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70C0"/>
                </a:solidFill>
              </a:rPr>
              <a:t>Particle detectors </a:t>
            </a:r>
          </a:p>
          <a:p>
            <a:pPr lvl="1"/>
            <a:r>
              <a:rPr lang="en-US" dirty="0"/>
              <a:t>Particle detectors are available both in IFJ and among collaborations (light charge particles, neutrons, recoils)</a:t>
            </a:r>
            <a:endParaRPr lang="en-US" sz="1800" dirty="0"/>
          </a:p>
          <a:p>
            <a:pPr marL="457200" lvl="1" indent="0">
              <a:buFont typeface="Arial" panose="020B0604020202020204" pitchFamily="34" charset="0"/>
              <a:buNone/>
            </a:pPr>
            <a:endParaRPr lang="en-US" sz="1800" dirty="0"/>
          </a:p>
        </p:txBody>
      </p:sp>
    </p:spTree>
    <p:extLst>
      <p:ext uri="{BB962C8B-B14F-4D97-AF65-F5344CB8AC3E}">
        <p14:creationId xmlns:p14="http://schemas.microsoft.com/office/powerpoint/2010/main" val="12569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US" sz="2600" b="1">
                <a:solidFill>
                  <a:srgbClr val="C00000"/>
                </a:solidFill>
                <a:latin typeface="+mn-lt"/>
              </a:rPr>
              <a:t>SWOT analysis for the project</a:t>
            </a:r>
            <a:endParaRPr lang="en-US" sz="260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12</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a:xfrm>
            <a:off x="628650" y="1825625"/>
            <a:ext cx="7886700" cy="4362524"/>
          </a:xfrm>
        </p:spPr>
        <p:txBody>
          <a:bodyPr>
            <a:noAutofit/>
          </a:bodyPr>
          <a:lstStyle/>
          <a:p>
            <a:pPr algn="just"/>
            <a:r>
              <a:rPr lang="en-US" sz="1800" b="1" dirty="0"/>
              <a:t>S (Strengths)</a:t>
            </a:r>
            <a:r>
              <a:rPr lang="pl-PL" sz="1800" b="1" dirty="0"/>
              <a:t> </a:t>
            </a:r>
            <a:r>
              <a:rPr lang="en-US" sz="1800" i="1" dirty="0">
                <a:solidFill>
                  <a:srgbClr val="092EB7"/>
                </a:solidFill>
              </a:rPr>
              <a:t>Potential for internationally competitive measurements. Access to an intense </a:t>
            </a:r>
            <a:r>
              <a:rPr lang="en-US" sz="1800" i="1" baseline="30000" dirty="0">
                <a:solidFill>
                  <a:srgbClr val="092EB7"/>
                </a:solidFill>
              </a:rPr>
              <a:t>7</a:t>
            </a:r>
            <a:r>
              <a:rPr lang="en-US" sz="1800" i="1" dirty="0">
                <a:solidFill>
                  <a:srgbClr val="092EB7"/>
                </a:solidFill>
              </a:rPr>
              <a:t>Li beam (ensuring suitability for nuclear physics experiments), access to modern gamma-ray spectroscopy technologies, and availability of shared advanced detector systems for gamma spectroscopy.</a:t>
            </a:r>
          </a:p>
          <a:p>
            <a:pPr algn="just"/>
            <a:r>
              <a:rPr lang="en-US" sz="1800" b="1" dirty="0"/>
              <a:t>W (Weakness) </a:t>
            </a:r>
            <a:r>
              <a:rPr lang="en-US" sz="1800" i="1" dirty="0"/>
              <a:t>Very limited range of available ion beams and lack of existing infrastructure for high-resolution gamma-ray spectroscopy experiments.</a:t>
            </a:r>
            <a:endParaRPr lang="pl-PL" sz="1800" b="1" i="1" dirty="0"/>
          </a:p>
          <a:p>
            <a:pPr algn="just"/>
            <a:r>
              <a:rPr lang="en-US" sz="1800" b="1" dirty="0"/>
              <a:t>O (Opportunities) </a:t>
            </a:r>
            <a:r>
              <a:rPr lang="en-US" sz="1800" i="1" dirty="0">
                <a:solidFill>
                  <a:srgbClr val="092EB7"/>
                </a:solidFill>
              </a:rPr>
              <a:t>Complementary nuclear structure studies using light-ion beams; development of technical and nuclear research competences at IFJ PAN and construction of a complete experimental setup. Opportunity to become an active member of the international community studying the structure of heavy and very heavy nuclei, and to establish IFJ PAN as an experimental site in this field. </a:t>
            </a:r>
            <a:endParaRPr lang="en-US" sz="1800" dirty="0">
              <a:solidFill>
                <a:srgbClr val="092EB7"/>
              </a:solidFill>
            </a:endParaRPr>
          </a:p>
          <a:p>
            <a:pPr algn="just"/>
            <a:r>
              <a:rPr lang="en-US" sz="1800" b="1" dirty="0"/>
              <a:t>T (Threats</a:t>
            </a:r>
            <a:r>
              <a:rPr lang="en-US" sz="1800" dirty="0"/>
              <a:t>)</a:t>
            </a:r>
            <a:r>
              <a:rPr lang="pl-PL" sz="1800" dirty="0"/>
              <a:t> </a:t>
            </a:r>
            <a:r>
              <a:rPr lang="en-US" sz="1800" i="1" dirty="0"/>
              <a:t>Long timescale, which may lead to partial obsolescence of the research program. Insufficient funding for the experimental setup and the high cost of advanced gamma-ray spectrometers.   </a:t>
            </a:r>
            <a:endParaRPr lang="pl-PL" sz="1800" dirty="0"/>
          </a:p>
        </p:txBody>
      </p:sp>
      <p:sp>
        <p:nvSpPr>
          <p:cNvPr id="3" name="Rectangle 1">
            <a:extLst>
              <a:ext uri="{FF2B5EF4-FFF2-40B4-BE49-F238E27FC236}">
                <a16:creationId xmlns:a16="http://schemas.microsoft.com/office/drawing/2014/main" id="{5CD07C57-C63E-ABEF-3B30-6E945599D6E9}"/>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en-US" sz="1800" b="0" i="0" u="none" strike="noStrike" cap="none" normalizeH="0" baseline="0">
                <a:ln>
                  <a:noFill/>
                </a:ln>
                <a:solidFill>
                  <a:schemeClr val="tx1"/>
                </a:solidFill>
                <a:effectLst/>
                <a:latin typeface="Roboto" panose="02000000000000000000" pitchFamily="2" charset="0"/>
              </a:rPr>
            </a:br>
            <a:endParaRPr kumimoji="0" lang="pl-PL"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18C795AE-CF16-7F25-7030-6B2EB22B1894}"/>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en-US" sz="1800" b="0" i="0" u="none" strike="noStrike" cap="none" normalizeH="0" baseline="0">
                <a:ln>
                  <a:noFill/>
                </a:ln>
                <a:solidFill>
                  <a:schemeClr val="tx1"/>
                </a:solidFill>
                <a:effectLst/>
                <a:latin typeface="Roboto" panose="02000000000000000000" pitchFamily="2" charset="0"/>
              </a:rPr>
            </a:br>
            <a:endParaRPr kumimoji="0" lang="pl-PL"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F214F70A-65C1-1B01-F831-AE29B8ACB4E6}"/>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en-US" sz="1800" b="0" i="0" u="none" strike="noStrike" cap="none" normalizeH="0" baseline="0">
                <a:ln>
                  <a:noFill/>
                </a:ln>
                <a:solidFill>
                  <a:schemeClr val="tx1"/>
                </a:solidFill>
                <a:effectLst/>
                <a:latin typeface="Roboto" panose="02000000000000000000" pitchFamily="2" charset="0"/>
              </a:rPr>
            </a:br>
            <a:endParaRPr kumimoji="0" lang="pl-PL"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42951BEE-4281-20BD-7B84-A24891477180}"/>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en-US" sz="1800" b="0" i="0" u="none" strike="noStrike" cap="none" normalizeH="0" baseline="0">
                <a:ln>
                  <a:noFill/>
                </a:ln>
                <a:solidFill>
                  <a:schemeClr val="tx1"/>
                </a:solidFill>
                <a:effectLst/>
                <a:latin typeface="Roboto" panose="02000000000000000000" pitchFamily="2" charset="0"/>
              </a:rPr>
            </a:br>
            <a:endParaRPr kumimoji="0" lang="pl-PL"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91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pl-PL" sz="2600" b="1" dirty="0" err="1">
                <a:solidFill>
                  <a:srgbClr val="C00000"/>
                </a:solidFill>
                <a:latin typeface="+mn-lt"/>
              </a:rPr>
              <a:t>Conclusions</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13</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96103D62-0866-4DC8-9182-425BA9A27F29}"/>
              </a:ext>
            </a:extLst>
          </p:cNvPr>
          <p:cNvSpPr>
            <a:spLocks noGrp="1"/>
          </p:cNvSpPr>
          <p:nvPr>
            <p:ph idx="1"/>
          </p:nvPr>
        </p:nvSpPr>
        <p:spPr/>
        <p:txBody>
          <a:bodyPr>
            <a:normAutofit/>
          </a:bodyPr>
          <a:lstStyle/>
          <a:p>
            <a:pPr>
              <a:spcAft>
                <a:spcPts val="1200"/>
              </a:spcAft>
            </a:pPr>
            <a:r>
              <a:rPr lang="en-US" sz="2000" dirty="0"/>
              <a:t>Gamma-ray spectroscopy is a powerful tool in nuclear structure investigations </a:t>
            </a:r>
          </a:p>
          <a:p>
            <a:pPr>
              <a:spcAft>
                <a:spcPts val="1200"/>
              </a:spcAft>
            </a:pPr>
            <a:r>
              <a:rPr lang="en-US" sz="2000" dirty="0">
                <a:solidFill>
                  <a:srgbClr val="092EB7"/>
                </a:solidFill>
              </a:rPr>
              <a:t>Light-ion beams from the future LINAC accelerator at IFJ PAN will provide new opportunities to study nuclear structure and shape evolution, offering valuable insight into the underlying microscopic interactions</a:t>
            </a:r>
          </a:p>
          <a:p>
            <a:pPr>
              <a:spcAft>
                <a:spcPts val="1200"/>
              </a:spcAft>
            </a:pPr>
            <a:r>
              <a:rPr lang="en-US" sz="2000" dirty="0"/>
              <a:t>This requires the availability of an </a:t>
            </a:r>
            <a:r>
              <a:rPr lang="en-US" sz="2000" dirty="0" err="1"/>
              <a:t>HPGe</a:t>
            </a:r>
            <a:r>
              <a:rPr lang="en-US" sz="2000" dirty="0"/>
              <a:t> germanium array @ IFJ PAN</a:t>
            </a:r>
          </a:p>
          <a:p>
            <a:pPr>
              <a:spcAft>
                <a:spcPts val="1200"/>
              </a:spcAft>
            </a:pPr>
            <a:r>
              <a:rPr lang="en-US" sz="2000" dirty="0">
                <a:solidFill>
                  <a:srgbClr val="092EB7"/>
                </a:solidFill>
              </a:rPr>
              <a:t>The future LINAC facility at IFJ PAN could establish a competitive program in nuclear spectroscopy</a:t>
            </a:r>
          </a:p>
        </p:txBody>
      </p:sp>
    </p:spTree>
    <p:extLst>
      <p:ext uri="{BB962C8B-B14F-4D97-AF65-F5344CB8AC3E}">
        <p14:creationId xmlns:p14="http://schemas.microsoft.com/office/powerpoint/2010/main" val="339841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396620" y="1051889"/>
            <a:ext cx="8515350" cy="775776"/>
          </a:xfrm>
        </p:spPr>
        <p:txBody>
          <a:bodyPr>
            <a:noAutofit/>
          </a:bodyPr>
          <a:lstStyle/>
          <a:p>
            <a:pPr algn="ctr"/>
            <a:r>
              <a:rPr lang="en-US" sz="2600" b="1" dirty="0">
                <a:solidFill>
                  <a:srgbClr val="C00000"/>
                </a:solidFill>
                <a:latin typeface="+mn-lt"/>
              </a:rPr>
              <a:t>Discrete gamma-ray spectroscopy gives access to the most important observables of the excited nuclear states</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2</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12" name="pole tekstowe 11">
            <a:extLst>
              <a:ext uri="{FF2B5EF4-FFF2-40B4-BE49-F238E27FC236}">
                <a16:creationId xmlns:a16="http://schemas.microsoft.com/office/drawing/2014/main" id="{453D0AFE-8D7E-58BE-463F-E61C603B90A9}"/>
              </a:ext>
            </a:extLst>
          </p:cNvPr>
          <p:cNvSpPr txBox="1"/>
          <p:nvPr/>
        </p:nvSpPr>
        <p:spPr>
          <a:xfrm>
            <a:off x="2121935" y="1731226"/>
            <a:ext cx="5064720" cy="369332"/>
          </a:xfrm>
          <a:prstGeom prst="rect">
            <a:avLst/>
          </a:prstGeom>
          <a:noFill/>
        </p:spPr>
        <p:txBody>
          <a:bodyPr wrap="none" rtlCol="0">
            <a:spAutoFit/>
          </a:bodyPr>
          <a:lstStyle/>
          <a:p>
            <a:r>
              <a:rPr lang="en-US" dirty="0"/>
              <a:t>enabling comparison with nuclear structure models </a:t>
            </a:r>
          </a:p>
        </p:txBody>
      </p:sp>
      <p:pic>
        <p:nvPicPr>
          <p:cNvPr id="3" name="Obraz 2">
            <a:extLst>
              <a:ext uri="{FF2B5EF4-FFF2-40B4-BE49-F238E27FC236}">
                <a16:creationId xmlns:a16="http://schemas.microsoft.com/office/drawing/2014/main" id="{C44E4678-6002-22C1-89A6-12910B532AE3}"/>
              </a:ext>
            </a:extLst>
          </p:cNvPr>
          <p:cNvPicPr>
            <a:picLocks noChangeAspect="1"/>
          </p:cNvPicPr>
          <p:nvPr/>
        </p:nvPicPr>
        <p:blipFill>
          <a:blip r:embed="rId3">
            <a:extLst>
              <a:ext uri="{28A0092B-C50C-407E-A947-70E740481C1C}">
                <a14:useLocalDpi xmlns:a14="http://schemas.microsoft.com/office/drawing/2010/main" val="0"/>
              </a:ext>
            </a:extLst>
          </a:blip>
          <a:srcRect l="37173" t="22644" r="38024" b="37906"/>
          <a:stretch/>
        </p:blipFill>
        <p:spPr>
          <a:xfrm>
            <a:off x="3544118" y="2706686"/>
            <a:ext cx="2055764" cy="2179643"/>
          </a:xfrm>
          <a:prstGeom prst="flowChartConnector">
            <a:avLst/>
          </a:prstGeom>
        </p:spPr>
      </p:pic>
      <p:pic>
        <p:nvPicPr>
          <p:cNvPr id="4" name="Obraz 3">
            <a:extLst>
              <a:ext uri="{FF2B5EF4-FFF2-40B4-BE49-F238E27FC236}">
                <a16:creationId xmlns:a16="http://schemas.microsoft.com/office/drawing/2014/main" id="{A5B5A479-F525-F9AB-F047-484DA4864649}"/>
              </a:ext>
            </a:extLst>
          </p:cNvPr>
          <p:cNvPicPr>
            <a:picLocks noChangeAspect="1"/>
          </p:cNvPicPr>
          <p:nvPr/>
        </p:nvPicPr>
        <p:blipFill>
          <a:blip r:embed="rId4"/>
          <a:stretch>
            <a:fillRect/>
          </a:stretch>
        </p:blipFill>
        <p:spPr>
          <a:xfrm>
            <a:off x="1110343" y="2386635"/>
            <a:ext cx="2858726" cy="3419476"/>
          </a:xfrm>
          <a:prstGeom prst="rect">
            <a:avLst/>
          </a:prstGeom>
        </p:spPr>
      </p:pic>
      <p:pic>
        <p:nvPicPr>
          <p:cNvPr id="25" name="Obraz 24">
            <a:extLst>
              <a:ext uri="{FF2B5EF4-FFF2-40B4-BE49-F238E27FC236}">
                <a16:creationId xmlns:a16="http://schemas.microsoft.com/office/drawing/2014/main" id="{02BD0749-FFAE-8D73-718E-95F8F7B84D3C}"/>
              </a:ext>
            </a:extLst>
          </p:cNvPr>
          <p:cNvPicPr>
            <a:picLocks noChangeAspect="1"/>
          </p:cNvPicPr>
          <p:nvPr/>
        </p:nvPicPr>
        <p:blipFill>
          <a:blip r:embed="rId5"/>
          <a:stretch>
            <a:fillRect/>
          </a:stretch>
        </p:blipFill>
        <p:spPr>
          <a:xfrm>
            <a:off x="5256882" y="2386635"/>
            <a:ext cx="2843394" cy="3576456"/>
          </a:xfrm>
          <a:prstGeom prst="rect">
            <a:avLst/>
          </a:prstGeom>
        </p:spPr>
      </p:pic>
    </p:spTree>
    <p:extLst>
      <p:ext uri="{BB962C8B-B14F-4D97-AF65-F5344CB8AC3E}">
        <p14:creationId xmlns:p14="http://schemas.microsoft.com/office/powerpoint/2010/main" val="2613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7CE966C0-C62F-AFE3-004C-53CFBBE5F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312" y="2837157"/>
            <a:ext cx="3426348" cy="256381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050566"/>
            <a:ext cx="7886700" cy="775776"/>
          </a:xfrm>
        </p:spPr>
        <p:txBody>
          <a:bodyPr>
            <a:noAutofit/>
          </a:bodyPr>
          <a:lstStyle/>
          <a:p>
            <a:pPr algn="ctr"/>
            <a:r>
              <a:rPr lang="en-US" sz="2600" b="1" dirty="0">
                <a:solidFill>
                  <a:srgbClr val="C00000"/>
                </a:solidFill>
                <a:latin typeface="+mn-lt"/>
              </a:rPr>
              <a:t>Key properties of the nuclear structure that can be studied using high-resolution γ -ray spectroscopy</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3</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9" name="pole tekstowe 8">
            <a:extLst>
              <a:ext uri="{FF2B5EF4-FFF2-40B4-BE49-F238E27FC236}">
                <a16:creationId xmlns:a16="http://schemas.microsoft.com/office/drawing/2014/main" id="{D6D798A3-BC5D-BC57-0BD1-9C25D18D790B}"/>
              </a:ext>
            </a:extLst>
          </p:cNvPr>
          <p:cNvSpPr txBox="1"/>
          <p:nvPr/>
        </p:nvSpPr>
        <p:spPr>
          <a:xfrm>
            <a:off x="497450" y="3569900"/>
            <a:ext cx="2366224" cy="923330"/>
          </a:xfrm>
          <a:prstGeom prst="rect">
            <a:avLst/>
          </a:prstGeom>
          <a:noFill/>
        </p:spPr>
        <p:txBody>
          <a:bodyPr wrap="square">
            <a:spAutoFit/>
          </a:bodyPr>
          <a:lstStyle/>
          <a:p>
            <a:pPr algn="ctr"/>
            <a:r>
              <a:rPr lang="en-US" dirty="0"/>
              <a:t>Shell structure and single-particle properties</a:t>
            </a:r>
          </a:p>
        </p:txBody>
      </p:sp>
      <p:sp>
        <p:nvSpPr>
          <p:cNvPr id="11" name="pole tekstowe 10">
            <a:extLst>
              <a:ext uri="{FF2B5EF4-FFF2-40B4-BE49-F238E27FC236}">
                <a16:creationId xmlns:a16="http://schemas.microsoft.com/office/drawing/2014/main" id="{47F4FA22-1FF8-3C80-7464-16126C8E22FA}"/>
              </a:ext>
            </a:extLst>
          </p:cNvPr>
          <p:cNvSpPr txBox="1"/>
          <p:nvPr/>
        </p:nvSpPr>
        <p:spPr>
          <a:xfrm>
            <a:off x="6066636" y="2942366"/>
            <a:ext cx="2579914" cy="646331"/>
          </a:xfrm>
          <a:prstGeom prst="rect">
            <a:avLst/>
          </a:prstGeom>
          <a:noFill/>
        </p:spPr>
        <p:txBody>
          <a:bodyPr wrap="square">
            <a:spAutoFit/>
          </a:bodyPr>
          <a:lstStyle/>
          <a:p>
            <a:pPr algn="ctr"/>
            <a:r>
              <a:rPr lang="en-US" dirty="0"/>
              <a:t>Complex configurations and isomerism</a:t>
            </a:r>
          </a:p>
        </p:txBody>
      </p:sp>
      <p:sp>
        <p:nvSpPr>
          <p:cNvPr id="13" name="pole tekstowe 12">
            <a:extLst>
              <a:ext uri="{FF2B5EF4-FFF2-40B4-BE49-F238E27FC236}">
                <a16:creationId xmlns:a16="http://schemas.microsoft.com/office/drawing/2014/main" id="{35A621B1-C8D9-5C40-AC2F-7523966E1868}"/>
              </a:ext>
            </a:extLst>
          </p:cNvPr>
          <p:cNvSpPr txBox="1"/>
          <p:nvPr/>
        </p:nvSpPr>
        <p:spPr>
          <a:xfrm>
            <a:off x="6229921" y="4437393"/>
            <a:ext cx="2416629" cy="646331"/>
          </a:xfrm>
          <a:prstGeom prst="rect">
            <a:avLst/>
          </a:prstGeom>
          <a:noFill/>
        </p:spPr>
        <p:txBody>
          <a:bodyPr wrap="square">
            <a:spAutoFit/>
          </a:bodyPr>
          <a:lstStyle/>
          <a:p>
            <a:r>
              <a:rPr lang="en-US" dirty="0"/>
              <a:t>Nuclear shapes and shape coexistence</a:t>
            </a:r>
          </a:p>
        </p:txBody>
      </p:sp>
      <p:sp>
        <p:nvSpPr>
          <p:cNvPr id="15" name="pole tekstowe 14">
            <a:extLst>
              <a:ext uri="{FF2B5EF4-FFF2-40B4-BE49-F238E27FC236}">
                <a16:creationId xmlns:a16="http://schemas.microsoft.com/office/drawing/2014/main" id="{C408881E-F588-A93C-5406-AEEB04132F7F}"/>
              </a:ext>
            </a:extLst>
          </p:cNvPr>
          <p:cNvSpPr txBox="1"/>
          <p:nvPr/>
        </p:nvSpPr>
        <p:spPr>
          <a:xfrm>
            <a:off x="3220387" y="5424791"/>
            <a:ext cx="2989273" cy="338554"/>
          </a:xfrm>
          <a:prstGeom prst="rect">
            <a:avLst/>
          </a:prstGeom>
          <a:noFill/>
        </p:spPr>
        <p:txBody>
          <a:bodyPr wrap="square">
            <a:spAutoFit/>
          </a:bodyPr>
          <a:lstStyle/>
          <a:p>
            <a:r>
              <a:rPr lang="en-US" sz="1600" dirty="0"/>
              <a:t>Collective vibrations of nuclei</a:t>
            </a:r>
          </a:p>
        </p:txBody>
      </p:sp>
      <p:sp>
        <p:nvSpPr>
          <p:cNvPr id="18" name="pole tekstowe 17">
            <a:extLst>
              <a:ext uri="{FF2B5EF4-FFF2-40B4-BE49-F238E27FC236}">
                <a16:creationId xmlns:a16="http://schemas.microsoft.com/office/drawing/2014/main" id="{3F8EDEA0-6F20-78F8-0F33-AFF73FBC9CBF}"/>
              </a:ext>
            </a:extLst>
          </p:cNvPr>
          <p:cNvSpPr txBox="1"/>
          <p:nvPr/>
        </p:nvSpPr>
        <p:spPr>
          <a:xfrm>
            <a:off x="1885950" y="2180105"/>
            <a:ext cx="4572000" cy="646331"/>
          </a:xfrm>
          <a:prstGeom prst="rect">
            <a:avLst/>
          </a:prstGeom>
          <a:noFill/>
        </p:spPr>
        <p:txBody>
          <a:bodyPr wrap="square">
            <a:spAutoFit/>
          </a:bodyPr>
          <a:lstStyle/>
          <a:p>
            <a:pPr algn="ctr"/>
            <a:r>
              <a:rPr lang="en-US" dirty="0"/>
              <a:t>Level filling with nucleons and the impact of their interactions</a:t>
            </a:r>
          </a:p>
        </p:txBody>
      </p:sp>
      <p:sp>
        <p:nvSpPr>
          <p:cNvPr id="19" name="pole tekstowe 18">
            <a:extLst>
              <a:ext uri="{FF2B5EF4-FFF2-40B4-BE49-F238E27FC236}">
                <a16:creationId xmlns:a16="http://schemas.microsoft.com/office/drawing/2014/main" id="{579148D9-012D-B49B-F750-69AB0A1EAC0E}"/>
              </a:ext>
            </a:extLst>
          </p:cNvPr>
          <p:cNvSpPr txBox="1"/>
          <p:nvPr/>
        </p:nvSpPr>
        <p:spPr>
          <a:xfrm>
            <a:off x="1714213" y="5932420"/>
            <a:ext cx="6058187" cy="400110"/>
          </a:xfrm>
          <a:prstGeom prst="rect">
            <a:avLst/>
          </a:prstGeom>
          <a:noFill/>
        </p:spPr>
        <p:txBody>
          <a:bodyPr wrap="square" rtlCol="0">
            <a:spAutoFit/>
          </a:bodyPr>
          <a:lstStyle/>
          <a:p>
            <a:pPr algn="ctr"/>
            <a:r>
              <a:rPr lang="en-US" sz="1000" dirty="0"/>
              <a:t>A. Bracco, G. </a:t>
            </a:r>
            <a:r>
              <a:rPr lang="en-US" sz="1000" dirty="0" err="1"/>
              <a:t>Duchêne</a:t>
            </a:r>
            <a:r>
              <a:rPr lang="en-US" sz="1000" dirty="0"/>
              <a:t>, Zs. </a:t>
            </a:r>
            <a:r>
              <a:rPr lang="en-US" sz="1000" dirty="0" err="1"/>
              <a:t>Podolyák</a:t>
            </a:r>
            <a:r>
              <a:rPr lang="en-US" sz="1000" dirty="0"/>
              <a:t>, P. Reiter - Progress in Particle and Nuclear Physics, 121 (2021) 103887</a:t>
            </a:r>
          </a:p>
          <a:p>
            <a:pPr algn="ctr"/>
            <a:endParaRPr lang="en-US" sz="1000" dirty="0"/>
          </a:p>
        </p:txBody>
      </p:sp>
    </p:spTree>
    <p:extLst>
      <p:ext uri="{BB962C8B-B14F-4D97-AF65-F5344CB8AC3E}">
        <p14:creationId xmlns:p14="http://schemas.microsoft.com/office/powerpoint/2010/main" val="35812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072817"/>
            <a:ext cx="7886700" cy="775776"/>
          </a:xfrm>
        </p:spPr>
        <p:txBody>
          <a:bodyPr>
            <a:noAutofit/>
          </a:bodyPr>
          <a:lstStyle/>
          <a:p>
            <a:pPr algn="ctr"/>
            <a:r>
              <a:rPr lang="en-US" sz="2600" b="1" dirty="0">
                <a:solidFill>
                  <a:srgbClr val="C00000"/>
                </a:solidFill>
                <a:latin typeface="+mn-lt"/>
              </a:rPr>
              <a:t>High-resolution measurement of discrete transitions</a:t>
            </a:r>
            <a:br>
              <a:rPr lang="en-US" sz="2600" b="1" dirty="0">
                <a:solidFill>
                  <a:srgbClr val="C00000"/>
                </a:solidFill>
                <a:latin typeface="+mn-lt"/>
              </a:rPr>
            </a:br>
            <a:r>
              <a:rPr lang="en-US" sz="2600" b="1" dirty="0">
                <a:solidFill>
                  <a:srgbClr val="C00000"/>
                </a:solidFill>
                <a:latin typeface="+mn-lt"/>
              </a:rPr>
              <a:t> </a:t>
            </a:r>
            <a:r>
              <a:rPr lang="en-US" sz="2600" b="1" dirty="0">
                <a:latin typeface="+mn-lt"/>
              </a:rPr>
              <a:t>a tool to study the</a:t>
            </a:r>
            <a:r>
              <a:rPr lang="en-US" sz="2600" b="1" dirty="0">
                <a:solidFill>
                  <a:srgbClr val="C00000"/>
                </a:solidFill>
                <a:latin typeface="+mn-lt"/>
              </a:rPr>
              <a:t> structure of the atomic nucleus</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4</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66079"/>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dirty="0">
                <a:solidFill>
                  <a:schemeClr val="bg1"/>
                </a:solidFill>
                <a:cs typeface="Times New Roman" panose="02020603050405020304" pitchFamily="18" charset="0"/>
              </a:rPr>
              <a:t>26-27/05/2026</a:t>
            </a:r>
            <a:endParaRPr lang="pl-PL" dirty="0"/>
          </a:p>
        </p:txBody>
      </p:sp>
      <p:pic>
        <p:nvPicPr>
          <p:cNvPr id="4" name="Picture 2">
            <a:extLst>
              <a:ext uri="{FF2B5EF4-FFF2-40B4-BE49-F238E27FC236}">
                <a16:creationId xmlns:a16="http://schemas.microsoft.com/office/drawing/2014/main" id="{9807877E-14EC-4029-B37C-53464417C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74" y="2069846"/>
            <a:ext cx="4479131"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B02E6BFB-F5EE-C0F5-1B7B-F289E54236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794"/>
          <a:stretch/>
        </p:blipFill>
        <p:spPr bwMode="auto">
          <a:xfrm>
            <a:off x="1126060" y="2759047"/>
            <a:ext cx="2506005" cy="283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39EFD4A7-DE18-E43F-136C-6A57915EF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52932"/>
            <a:ext cx="4863065" cy="25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Spectrum of 60 Co and fluorescence lines of Pb obtained from segment F1.">
            <a:extLst>
              <a:ext uri="{FF2B5EF4-FFF2-40B4-BE49-F238E27FC236}">
                <a16:creationId xmlns:a16="http://schemas.microsoft.com/office/drawing/2014/main" id="{642DD429-EDB8-C563-8C96-9B77B28FA3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7393" y="2549321"/>
            <a:ext cx="4141114" cy="3181350"/>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1046F004-80BF-F579-70FA-AEFBE862464C}"/>
              </a:ext>
            </a:extLst>
          </p:cNvPr>
          <p:cNvSpPr txBox="1"/>
          <p:nvPr/>
        </p:nvSpPr>
        <p:spPr>
          <a:xfrm>
            <a:off x="5200650" y="2232812"/>
            <a:ext cx="3184593" cy="300082"/>
          </a:xfrm>
          <a:prstGeom prst="rect">
            <a:avLst/>
          </a:prstGeom>
          <a:noFill/>
        </p:spPr>
        <p:txBody>
          <a:bodyPr wrap="square">
            <a:spAutoFit/>
          </a:bodyPr>
          <a:lstStyle/>
          <a:p>
            <a:pPr algn="ctr"/>
            <a:r>
              <a:rPr lang="en-US" sz="1350"/>
              <a:t>Modern gamma-ray spectrometer</a:t>
            </a:r>
          </a:p>
        </p:txBody>
      </p:sp>
      <p:sp>
        <p:nvSpPr>
          <p:cNvPr id="15" name="Prostokąt zaokrąglony 19">
            <a:extLst>
              <a:ext uri="{FF2B5EF4-FFF2-40B4-BE49-F238E27FC236}">
                <a16:creationId xmlns:a16="http://schemas.microsoft.com/office/drawing/2014/main" id="{C8D40411-84ED-9625-9BEA-EB05C3C6464C}"/>
              </a:ext>
            </a:extLst>
          </p:cNvPr>
          <p:cNvSpPr/>
          <p:nvPr/>
        </p:nvSpPr>
        <p:spPr>
          <a:xfrm>
            <a:off x="3891138" y="5590360"/>
            <a:ext cx="393777" cy="325931"/>
          </a:xfrm>
          <a:prstGeom prst="roundRect">
            <a:avLst/>
          </a:prstGeom>
          <a:ln w="38100">
            <a:solidFill>
              <a:srgbClr val="00B050"/>
            </a:solidFill>
          </a:ln>
        </p:spPr>
        <p:txBody>
          <a:bodyPr rtlCol="0" anchor="ctr"/>
          <a:lstStyle/>
          <a:p>
            <a:pPr algn="ctr"/>
            <a:endParaRPr lang="en-US" sz="1350"/>
          </a:p>
        </p:txBody>
      </p:sp>
    </p:spTree>
    <p:extLst>
      <p:ext uri="{BB962C8B-B14F-4D97-AF65-F5344CB8AC3E}">
        <p14:creationId xmlns:p14="http://schemas.microsoft.com/office/powerpoint/2010/main" val="163189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072817"/>
            <a:ext cx="7886700" cy="775776"/>
          </a:xfrm>
        </p:spPr>
        <p:txBody>
          <a:bodyPr>
            <a:noAutofit/>
          </a:bodyPr>
          <a:lstStyle/>
          <a:p>
            <a:pPr algn="ctr"/>
            <a:r>
              <a:rPr lang="en-US" sz="2600" b="1" dirty="0">
                <a:solidFill>
                  <a:srgbClr val="C00000"/>
                </a:solidFill>
                <a:latin typeface="+mn-lt"/>
              </a:rPr>
              <a:t>High-resolution measurement of discrete transitions</a:t>
            </a:r>
            <a:br>
              <a:rPr lang="en-US" sz="2600" b="1" dirty="0">
                <a:solidFill>
                  <a:srgbClr val="C00000"/>
                </a:solidFill>
                <a:latin typeface="+mn-lt"/>
              </a:rPr>
            </a:br>
            <a:r>
              <a:rPr lang="en-US" sz="2600" b="1" dirty="0">
                <a:solidFill>
                  <a:srgbClr val="C00000"/>
                </a:solidFill>
                <a:latin typeface="+mn-lt"/>
              </a:rPr>
              <a:t> </a:t>
            </a:r>
            <a:r>
              <a:rPr lang="en-US" sz="2600" b="1" dirty="0">
                <a:latin typeface="+mn-lt"/>
              </a:rPr>
              <a:t>a tool to study the</a:t>
            </a:r>
            <a:r>
              <a:rPr lang="en-US" sz="2600" b="1" dirty="0">
                <a:solidFill>
                  <a:srgbClr val="C00000"/>
                </a:solidFill>
                <a:latin typeface="+mn-lt"/>
              </a:rPr>
              <a:t> structure of the atomic nucleus</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5</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dirty="0">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FDCAAFE7-B335-677C-46C6-455F8C1CCDF8}"/>
              </a:ext>
            </a:extLst>
          </p:cNvPr>
          <p:cNvSpPr>
            <a:spLocks noGrp="1"/>
          </p:cNvSpPr>
          <p:nvPr>
            <p:ph idx="1"/>
          </p:nvPr>
        </p:nvSpPr>
        <p:spPr>
          <a:xfrm>
            <a:off x="434097" y="5115565"/>
            <a:ext cx="7886700" cy="984396"/>
          </a:xfrm>
        </p:spPr>
        <p:txBody>
          <a:bodyPr>
            <a:normAutofit fontScale="92500" lnSpcReduction="10000"/>
          </a:bodyPr>
          <a:lstStyle/>
          <a:p>
            <a:pPr marL="0" indent="0">
              <a:buNone/>
            </a:pPr>
            <a:r>
              <a:rPr lang="en-US" sz="2200" dirty="0"/>
              <a:t>Main experimental tools</a:t>
            </a:r>
          </a:p>
          <a:p>
            <a:pPr marL="742950" lvl="1" indent="-285750">
              <a:buFont typeface="Arial" panose="020B0604020202020204" pitchFamily="34" charset="0"/>
              <a:buChar char="•"/>
            </a:pPr>
            <a:r>
              <a:rPr lang="en-US" sz="2000" dirty="0" err="1"/>
              <a:t>HPGe</a:t>
            </a:r>
            <a:r>
              <a:rPr lang="en-US" sz="2000" dirty="0"/>
              <a:t> detectors </a:t>
            </a:r>
          </a:p>
          <a:p>
            <a:pPr marL="742950" lvl="1" indent="-285750">
              <a:buFont typeface="Arial" panose="020B0604020202020204" pitchFamily="34" charset="0"/>
              <a:buChar char="•"/>
            </a:pPr>
            <a:r>
              <a:rPr lang="en-US" sz="2000" dirty="0"/>
              <a:t>Particle-gamma coincidence measurements</a:t>
            </a:r>
          </a:p>
        </p:txBody>
      </p:sp>
      <p:grpSp>
        <p:nvGrpSpPr>
          <p:cNvPr id="10" name="Grupa 9">
            <a:extLst>
              <a:ext uri="{FF2B5EF4-FFF2-40B4-BE49-F238E27FC236}">
                <a16:creationId xmlns:a16="http://schemas.microsoft.com/office/drawing/2014/main" id="{8BD1CD89-A72F-3426-6E24-E317BA7856CF}"/>
              </a:ext>
            </a:extLst>
          </p:cNvPr>
          <p:cNvGrpSpPr/>
          <p:nvPr/>
        </p:nvGrpSpPr>
        <p:grpSpPr>
          <a:xfrm>
            <a:off x="2495769" y="1941896"/>
            <a:ext cx="4307398" cy="2991521"/>
            <a:chOff x="5636193" y="1774654"/>
            <a:chExt cx="4866087" cy="3333658"/>
          </a:xfrm>
        </p:grpSpPr>
        <p:pic>
          <p:nvPicPr>
            <p:cNvPr id="11" name="Obraz 10" descr="Obraz zawierający zrzut ekranu&#10;&#10;Opis wygenerowany automatycznie">
              <a:extLst>
                <a:ext uri="{FF2B5EF4-FFF2-40B4-BE49-F238E27FC236}">
                  <a16:creationId xmlns:a16="http://schemas.microsoft.com/office/drawing/2014/main" id="{0B8B1014-5133-15A1-7DB2-3B97B17ABA7E}"/>
                </a:ext>
              </a:extLst>
            </p:cNvPr>
            <p:cNvPicPr>
              <a:picLocks noChangeAspect="1"/>
            </p:cNvPicPr>
            <p:nvPr/>
          </p:nvPicPr>
          <p:blipFill>
            <a:blip r:embed="rId3"/>
            <a:stretch>
              <a:fillRect/>
            </a:stretch>
          </p:blipFill>
          <p:spPr>
            <a:xfrm>
              <a:off x="5636193" y="2399111"/>
              <a:ext cx="4866087" cy="2376275"/>
            </a:xfrm>
            <a:prstGeom prst="rect">
              <a:avLst/>
            </a:prstGeom>
          </p:spPr>
        </p:pic>
        <p:sp>
          <p:nvSpPr>
            <p:cNvPr id="16" name="pole tekstowe 15">
              <a:extLst>
                <a:ext uri="{FF2B5EF4-FFF2-40B4-BE49-F238E27FC236}">
                  <a16:creationId xmlns:a16="http://schemas.microsoft.com/office/drawing/2014/main" id="{699C19D3-38AF-06C7-2781-F33DA1AE57DE}"/>
                </a:ext>
              </a:extLst>
            </p:cNvPr>
            <p:cNvSpPr txBox="1"/>
            <p:nvPr/>
          </p:nvSpPr>
          <p:spPr>
            <a:xfrm>
              <a:off x="5636193" y="1774654"/>
              <a:ext cx="4866087" cy="583060"/>
            </a:xfrm>
            <a:prstGeom prst="rect">
              <a:avLst/>
            </a:prstGeom>
            <a:noFill/>
          </p:spPr>
          <p:txBody>
            <a:bodyPr wrap="square" rtlCol="0">
              <a:spAutoFit/>
            </a:bodyPr>
            <a:lstStyle/>
            <a:p>
              <a:pPr algn="ctr"/>
              <a:r>
                <a:rPr lang="en-US" sz="1400" b="1" dirty="0"/>
                <a:t>EAGLE+NEDA+DIAMANT</a:t>
              </a:r>
            </a:p>
            <a:p>
              <a:pPr algn="ctr"/>
              <a:r>
                <a:rPr lang="en-US" sz="1400" baseline="30000" dirty="0"/>
                <a:t>32</a:t>
              </a:r>
              <a:r>
                <a:rPr lang="en-US" sz="1400" dirty="0"/>
                <a:t>S(86 MeV) + </a:t>
              </a:r>
              <a:r>
                <a:rPr lang="en-US" sz="1400" baseline="30000" dirty="0"/>
                <a:t>40</a:t>
              </a:r>
              <a:r>
                <a:rPr lang="en-US" sz="1400" dirty="0"/>
                <a:t>Ca</a:t>
              </a:r>
            </a:p>
          </p:txBody>
        </p:sp>
        <p:sp>
          <p:nvSpPr>
            <p:cNvPr id="17" name="pole tekstowe 16">
              <a:extLst>
                <a:ext uri="{FF2B5EF4-FFF2-40B4-BE49-F238E27FC236}">
                  <a16:creationId xmlns:a16="http://schemas.microsoft.com/office/drawing/2014/main" id="{DD326ED6-1E2A-BCB4-7438-520C48E1C427}"/>
                </a:ext>
              </a:extLst>
            </p:cNvPr>
            <p:cNvSpPr txBox="1"/>
            <p:nvPr/>
          </p:nvSpPr>
          <p:spPr>
            <a:xfrm>
              <a:off x="5851154" y="4816782"/>
              <a:ext cx="4589234" cy="291530"/>
            </a:xfrm>
            <a:prstGeom prst="rect">
              <a:avLst/>
            </a:prstGeom>
            <a:noFill/>
          </p:spPr>
          <p:txBody>
            <a:bodyPr wrap="none" rtlCol="0">
              <a:spAutoFit/>
            </a:bodyPr>
            <a:lstStyle/>
            <a:p>
              <a:r>
                <a:rPr lang="en-US" sz="1100" dirty="0"/>
                <a:t>D. </a:t>
              </a:r>
              <a:r>
                <a:rPr lang="en-US" sz="1100" dirty="0" err="1"/>
                <a:t>Duda</a:t>
              </a:r>
              <a:r>
                <a:rPr lang="en-US" sz="1100" dirty="0"/>
                <a:t> (PhD thesis, Acta Phys. Pol. B Proc. Suppl. 19, 1-A20 (2026))</a:t>
              </a:r>
            </a:p>
          </p:txBody>
        </p:sp>
      </p:grpSp>
    </p:spTree>
    <p:extLst>
      <p:ext uri="{BB962C8B-B14F-4D97-AF65-F5344CB8AC3E}">
        <p14:creationId xmlns:p14="http://schemas.microsoft.com/office/powerpoint/2010/main" val="242510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628650" y="1162082"/>
            <a:ext cx="7886700" cy="775776"/>
          </a:xfrm>
        </p:spPr>
        <p:txBody>
          <a:bodyPr>
            <a:noAutofit/>
          </a:bodyPr>
          <a:lstStyle/>
          <a:p>
            <a:r>
              <a:rPr lang="en-US" sz="2600" b="1" dirty="0">
                <a:solidFill>
                  <a:srgbClr val="C00000"/>
                </a:solidFill>
                <a:latin typeface="+mn-lt"/>
              </a:rPr>
              <a:t>Gamma-ray spectroscopy on LINIAC beams at IFJ PAN</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6</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7" name="Symbol zastępczy zawartości 6">
            <a:extLst>
              <a:ext uri="{FF2B5EF4-FFF2-40B4-BE49-F238E27FC236}">
                <a16:creationId xmlns:a16="http://schemas.microsoft.com/office/drawing/2014/main" id="{D3C83A06-2C3D-4D03-AD5C-D76964A976BE}"/>
              </a:ext>
            </a:extLst>
          </p:cNvPr>
          <p:cNvSpPr>
            <a:spLocks noGrp="1"/>
          </p:cNvSpPr>
          <p:nvPr>
            <p:ph idx="1"/>
          </p:nvPr>
        </p:nvSpPr>
        <p:spPr>
          <a:xfrm>
            <a:off x="725927" y="2005013"/>
            <a:ext cx="7886700" cy="4351338"/>
          </a:xfrm>
        </p:spPr>
        <p:txBody>
          <a:bodyPr>
            <a:normAutofit/>
          </a:bodyPr>
          <a:lstStyle/>
          <a:p>
            <a:pPr marL="0" indent="0">
              <a:buNone/>
            </a:pPr>
            <a:r>
              <a:rPr lang="en-US" b="1" i="1" baseline="30000" dirty="0">
                <a:solidFill>
                  <a:schemeClr val="accent1"/>
                </a:solidFill>
              </a:rPr>
              <a:t>7</a:t>
            </a:r>
            <a:r>
              <a:rPr lang="en-US" b="1" i="1" dirty="0">
                <a:solidFill>
                  <a:schemeClr val="accent1"/>
                </a:solidFill>
              </a:rPr>
              <a:t>Li beam </a:t>
            </a:r>
            <a:r>
              <a:rPr lang="en-US" sz="2000" dirty="0"/>
              <a:t>The weakly bound cluster structure of </a:t>
            </a:r>
            <a:r>
              <a:rPr lang="en-US" sz="2000" baseline="30000" dirty="0"/>
              <a:t>7</a:t>
            </a:r>
            <a:r>
              <a:rPr lang="en-US" sz="2000" dirty="0"/>
              <a:t>Li makes it an ideal probe for transfer and fusion studies:</a:t>
            </a:r>
          </a:p>
          <a:p>
            <a:pPr lvl="1"/>
            <a:r>
              <a:rPr lang="en-US" b="1" i="1" dirty="0">
                <a:solidFill>
                  <a:schemeClr val="accent1"/>
                </a:solidFill>
              </a:rPr>
              <a:t>Transfer reactions </a:t>
            </a:r>
          </a:p>
          <a:p>
            <a:pPr lvl="2"/>
            <a:r>
              <a:rPr lang="en-US" b="1" i="1" dirty="0"/>
              <a:t>(</a:t>
            </a:r>
            <a:r>
              <a:rPr lang="en-US" b="1" i="1" baseline="30000" dirty="0"/>
              <a:t>7</a:t>
            </a:r>
            <a:r>
              <a:rPr lang="en-US" b="1" i="1" dirty="0"/>
              <a:t>Li, alpha), (</a:t>
            </a:r>
            <a:r>
              <a:rPr lang="en-US" b="1" i="1" baseline="30000"/>
              <a:t>7</a:t>
            </a:r>
            <a:r>
              <a:rPr lang="en-US" b="1" i="1"/>
              <a:t>Li, tritium</a:t>
            </a:r>
            <a:r>
              <a:rPr lang="en-US" b="1" i="1" dirty="0"/>
              <a:t>), (</a:t>
            </a:r>
            <a:r>
              <a:rPr lang="en-US" b="1" i="1" baseline="30000" dirty="0"/>
              <a:t>7</a:t>
            </a:r>
            <a:r>
              <a:rPr lang="en-US" b="1" i="1" dirty="0"/>
              <a:t>Li, </a:t>
            </a:r>
            <a:r>
              <a:rPr lang="en-US" b="1" i="1" baseline="30000" dirty="0"/>
              <a:t>6</a:t>
            </a:r>
            <a:r>
              <a:rPr lang="en-US" b="1" i="1" dirty="0"/>
              <a:t>Li), …</a:t>
            </a:r>
          </a:p>
          <a:p>
            <a:pPr lvl="2"/>
            <a:r>
              <a:rPr lang="en-US" b="1" i="1" dirty="0"/>
              <a:t>Cluster structures in light nuclei</a:t>
            </a:r>
          </a:p>
          <a:p>
            <a:pPr lvl="1"/>
            <a:r>
              <a:rPr lang="en-US" b="1" i="1" dirty="0">
                <a:solidFill>
                  <a:schemeClr val="accent1"/>
                </a:solidFill>
              </a:rPr>
              <a:t>Fusion reactions </a:t>
            </a:r>
            <a:r>
              <a:rPr lang="en-US" sz="2000" i="1" dirty="0"/>
              <a:t>(</a:t>
            </a:r>
            <a:r>
              <a:rPr lang="en-US" sz="2000" i="1" baseline="30000" dirty="0"/>
              <a:t>7</a:t>
            </a:r>
            <a:r>
              <a:rPr lang="en-US" sz="2000" i="1" dirty="0"/>
              <a:t>Li beam can be utilized with a wide variety of targets, including heavy radioactive materials) </a:t>
            </a:r>
            <a:endParaRPr lang="en-US" b="1" i="1" dirty="0">
              <a:solidFill>
                <a:schemeClr val="accent1"/>
              </a:solidFill>
            </a:endParaRPr>
          </a:p>
          <a:p>
            <a:pPr lvl="2"/>
            <a:r>
              <a:rPr lang="en-US" b="1" i="1" dirty="0"/>
              <a:t>Fusion-evaporation </a:t>
            </a:r>
            <a:r>
              <a:rPr lang="en-US" i="1" dirty="0"/>
              <a:t>as a standard approach </a:t>
            </a:r>
            <a:endParaRPr lang="en-US" b="1" i="1" dirty="0"/>
          </a:p>
          <a:p>
            <a:pPr lvl="2"/>
            <a:r>
              <a:rPr lang="en-US" b="1" i="1" dirty="0"/>
              <a:t>Incomplete fusion - ICF </a:t>
            </a:r>
            <a:r>
              <a:rPr lang="en-US" i="1" dirty="0"/>
              <a:t>(possible reduction of fission cross section for heavy nuclei?)</a:t>
            </a:r>
            <a:r>
              <a:rPr lang="en-US" b="1" i="1" dirty="0"/>
              <a:t> </a:t>
            </a:r>
          </a:p>
        </p:txBody>
      </p:sp>
    </p:spTree>
    <p:extLst>
      <p:ext uri="{BB962C8B-B14F-4D97-AF65-F5344CB8AC3E}">
        <p14:creationId xmlns:p14="http://schemas.microsoft.com/office/powerpoint/2010/main" val="26066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a 19">
            <a:extLst>
              <a:ext uri="{FF2B5EF4-FFF2-40B4-BE49-F238E27FC236}">
                <a16:creationId xmlns:a16="http://schemas.microsoft.com/office/drawing/2014/main" id="{8A2D29A3-FD17-ADB3-145E-A9763F41836D}"/>
              </a:ext>
            </a:extLst>
          </p:cNvPr>
          <p:cNvGrpSpPr/>
          <p:nvPr/>
        </p:nvGrpSpPr>
        <p:grpSpPr>
          <a:xfrm>
            <a:off x="5301655" y="1383881"/>
            <a:ext cx="3842345" cy="1815934"/>
            <a:chOff x="5081298" y="3988343"/>
            <a:chExt cx="3842345" cy="1815934"/>
          </a:xfrm>
        </p:grpSpPr>
        <p:grpSp>
          <p:nvGrpSpPr>
            <p:cNvPr id="10" name="Grupa 9">
              <a:extLst>
                <a:ext uri="{FF2B5EF4-FFF2-40B4-BE49-F238E27FC236}">
                  <a16:creationId xmlns:a16="http://schemas.microsoft.com/office/drawing/2014/main" id="{9C7CE7CF-F59C-5693-5EC8-27D07F784D0A}"/>
                </a:ext>
              </a:extLst>
            </p:cNvPr>
            <p:cNvGrpSpPr/>
            <p:nvPr/>
          </p:nvGrpSpPr>
          <p:grpSpPr>
            <a:xfrm>
              <a:off x="5214854" y="3988343"/>
              <a:ext cx="3708789" cy="1556657"/>
              <a:chOff x="5214854" y="3988343"/>
              <a:chExt cx="3708789" cy="1556657"/>
            </a:xfrm>
          </p:grpSpPr>
          <p:pic>
            <p:nvPicPr>
              <p:cNvPr id="7" name="Obraz 6">
                <a:extLst>
                  <a:ext uri="{FF2B5EF4-FFF2-40B4-BE49-F238E27FC236}">
                    <a16:creationId xmlns:a16="http://schemas.microsoft.com/office/drawing/2014/main" id="{2F00F0CD-F7FE-B5B1-B78B-7D6D2F599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54" y="4067672"/>
                <a:ext cx="3708789" cy="1477328"/>
              </a:xfrm>
              <a:prstGeom prst="rect">
                <a:avLst/>
              </a:prstGeom>
            </p:spPr>
          </p:pic>
          <p:sp>
            <p:nvSpPr>
              <p:cNvPr id="9" name="Prostokąt 8">
                <a:extLst>
                  <a:ext uri="{FF2B5EF4-FFF2-40B4-BE49-F238E27FC236}">
                    <a16:creationId xmlns:a16="http://schemas.microsoft.com/office/drawing/2014/main" id="{85C3A25B-4313-D440-E3B0-870C6C6FE55F}"/>
                  </a:ext>
                </a:extLst>
              </p:cNvPr>
              <p:cNvSpPr/>
              <p:nvPr/>
            </p:nvSpPr>
            <p:spPr>
              <a:xfrm>
                <a:off x="5214854" y="3988343"/>
                <a:ext cx="1024080" cy="426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rostokąt: zaokrąglone rogi 11">
              <a:extLst>
                <a:ext uri="{FF2B5EF4-FFF2-40B4-BE49-F238E27FC236}">
                  <a16:creationId xmlns:a16="http://schemas.microsoft.com/office/drawing/2014/main" id="{4D673074-9CB5-3F68-7A7D-A51759976E95}"/>
                </a:ext>
              </a:extLst>
            </p:cNvPr>
            <p:cNvSpPr/>
            <p:nvPr/>
          </p:nvSpPr>
          <p:spPr>
            <a:xfrm>
              <a:off x="6021122" y="4659366"/>
              <a:ext cx="2126980" cy="104754"/>
            </a:xfrm>
            <a:prstGeom prst="roundRect">
              <a:avLst/>
            </a:prstGeom>
            <a:solidFill>
              <a:srgbClr val="E36729">
                <a:alpha val="67000"/>
              </a:srgbClr>
            </a:solidFill>
            <a:ln w="38100">
              <a:solidFill>
                <a:srgbClr val="E36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a16="http://schemas.microsoft.com/office/drawing/2014/main" id="{EFE0D4B9-C795-CFF9-00E3-4AFE5CC03FD5}"/>
                </a:ext>
              </a:extLst>
            </p:cNvPr>
            <p:cNvSpPr txBox="1"/>
            <p:nvPr/>
          </p:nvSpPr>
          <p:spPr>
            <a:xfrm>
              <a:off x="5081298" y="4444763"/>
              <a:ext cx="593432" cy="338554"/>
            </a:xfrm>
            <a:prstGeom prst="rect">
              <a:avLst/>
            </a:prstGeom>
            <a:noFill/>
          </p:spPr>
          <p:txBody>
            <a:bodyPr wrap="none" rtlCol="0">
              <a:spAutoFit/>
            </a:bodyPr>
            <a:lstStyle/>
            <a:p>
              <a:r>
                <a:rPr lang="en-US" sz="1600" b="1" dirty="0"/>
                <a:t>Z=82</a:t>
              </a:r>
            </a:p>
          </p:txBody>
        </p:sp>
        <p:sp>
          <p:nvSpPr>
            <p:cNvPr id="14" name="pole tekstowe 13">
              <a:extLst>
                <a:ext uri="{FF2B5EF4-FFF2-40B4-BE49-F238E27FC236}">
                  <a16:creationId xmlns:a16="http://schemas.microsoft.com/office/drawing/2014/main" id="{19404B77-7C0A-B315-E41C-30D6227A4975}"/>
                </a:ext>
              </a:extLst>
            </p:cNvPr>
            <p:cNvSpPr txBox="1"/>
            <p:nvPr/>
          </p:nvSpPr>
          <p:spPr>
            <a:xfrm>
              <a:off x="8148102" y="5465723"/>
              <a:ext cx="734496" cy="338554"/>
            </a:xfrm>
            <a:prstGeom prst="rect">
              <a:avLst/>
            </a:prstGeom>
            <a:noFill/>
          </p:spPr>
          <p:txBody>
            <a:bodyPr wrap="none" rtlCol="0">
              <a:spAutoFit/>
            </a:bodyPr>
            <a:lstStyle/>
            <a:p>
              <a:r>
                <a:rPr lang="en-US" sz="1600" b="1" dirty="0"/>
                <a:t>N=126</a:t>
              </a:r>
            </a:p>
          </p:txBody>
        </p:sp>
      </p:grpSp>
      <p:sp>
        <p:nvSpPr>
          <p:cNvPr id="2" name="Tytuł 1">
            <a:extLst>
              <a:ext uri="{FF2B5EF4-FFF2-40B4-BE49-F238E27FC236}">
                <a16:creationId xmlns:a16="http://schemas.microsoft.com/office/drawing/2014/main" id="{0182C6B2-5A2B-4771-A8FE-6C65C9634287}"/>
              </a:ext>
            </a:extLst>
          </p:cNvPr>
          <p:cNvSpPr>
            <a:spLocks noGrp="1"/>
          </p:cNvSpPr>
          <p:nvPr>
            <p:ph type="title"/>
          </p:nvPr>
        </p:nvSpPr>
        <p:spPr>
          <a:xfrm>
            <a:off x="253615" y="1081348"/>
            <a:ext cx="6668179" cy="775776"/>
          </a:xfrm>
        </p:spPr>
        <p:txBody>
          <a:bodyPr>
            <a:noAutofit/>
          </a:bodyPr>
          <a:lstStyle/>
          <a:p>
            <a:r>
              <a:rPr lang="en-US" sz="2600" b="1" dirty="0">
                <a:solidFill>
                  <a:srgbClr val="C00000"/>
                </a:solidFill>
                <a:latin typeface="+mn-lt"/>
              </a:rPr>
              <a:t>Spectroscopy of A~190 nuclei using </a:t>
            </a:r>
            <a:r>
              <a:rPr lang="en-US" sz="2600" b="1" baseline="30000" dirty="0">
                <a:solidFill>
                  <a:srgbClr val="C00000"/>
                </a:solidFill>
                <a:latin typeface="+mn-lt"/>
              </a:rPr>
              <a:t>7</a:t>
            </a:r>
            <a:r>
              <a:rPr lang="en-US" sz="2600" b="1" dirty="0">
                <a:solidFill>
                  <a:srgbClr val="C00000"/>
                </a:solidFill>
                <a:latin typeface="+mn-lt"/>
              </a:rPr>
              <a:t>Li beam</a:t>
            </a:r>
            <a:endParaRPr lang="pl-PL" sz="2600" dirty="0">
              <a:solidFill>
                <a:srgbClr val="C00000"/>
              </a:solidFill>
              <a:latin typeface="+mn-lt"/>
            </a:endParaRPr>
          </a:p>
        </p:txBody>
      </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7</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4" name="pole tekstowe 3">
            <a:extLst>
              <a:ext uri="{FF2B5EF4-FFF2-40B4-BE49-F238E27FC236}">
                <a16:creationId xmlns:a16="http://schemas.microsoft.com/office/drawing/2014/main" id="{FE574FED-D519-906E-53EC-86B19D86CA6B}"/>
              </a:ext>
            </a:extLst>
          </p:cNvPr>
          <p:cNvSpPr txBox="1"/>
          <p:nvPr/>
        </p:nvSpPr>
        <p:spPr>
          <a:xfrm>
            <a:off x="204004" y="1810389"/>
            <a:ext cx="5097652"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Neutron-deficient thallium (Z = 81) isotopes serve as a microscopic laboratory for nuclear physicists. They have just one proton less than the magic number for lead (Z = 82).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1" name="pole tekstowe 10">
            <a:extLst>
              <a:ext uri="{FF2B5EF4-FFF2-40B4-BE49-F238E27FC236}">
                <a16:creationId xmlns:a16="http://schemas.microsoft.com/office/drawing/2014/main" id="{9999C8A0-C948-CA97-A6E8-D426B08B4F42}"/>
              </a:ext>
            </a:extLst>
          </p:cNvPr>
          <p:cNvSpPr txBox="1"/>
          <p:nvPr/>
        </p:nvSpPr>
        <p:spPr>
          <a:xfrm>
            <a:off x="204003" y="3118309"/>
            <a:ext cx="8138790" cy="2308324"/>
          </a:xfrm>
          <a:prstGeom prst="rect">
            <a:avLst/>
          </a:prstGeom>
          <a:noFill/>
        </p:spPr>
        <p:txBody>
          <a:bodyPr wrap="square">
            <a:spAutoFit/>
          </a:bodyPr>
          <a:lstStyle/>
          <a:p>
            <a:pPr marL="285750" indent="-285750">
              <a:buFont typeface="Arial" panose="020B0604020202020204" pitchFamily="34" charset="0"/>
              <a:buChar char="•"/>
            </a:pPr>
            <a:r>
              <a:rPr lang="en-US" dirty="0"/>
              <a:t>A prolate-to-oblate shape transition is predicted to appear when moving towards the N = 126 shell closure, where the spherical shape should be restored.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Question of why prolate shapes dominate all over the chart of nuclei?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Subtle interplay between single-particle and collective degrees of freedom - related to the underlying NN interaction and its role in the microscopic origin of deformation.</a:t>
            </a:r>
          </a:p>
        </p:txBody>
      </p:sp>
    </p:spTree>
    <p:extLst>
      <p:ext uri="{BB962C8B-B14F-4D97-AF65-F5344CB8AC3E}">
        <p14:creationId xmlns:p14="http://schemas.microsoft.com/office/powerpoint/2010/main" val="1719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a 20">
            <a:extLst>
              <a:ext uri="{FF2B5EF4-FFF2-40B4-BE49-F238E27FC236}">
                <a16:creationId xmlns:a16="http://schemas.microsoft.com/office/drawing/2014/main" id="{4FA3E9FA-EAAC-CF1D-3D94-140D394A0B2C}"/>
              </a:ext>
            </a:extLst>
          </p:cNvPr>
          <p:cNvGrpSpPr/>
          <p:nvPr/>
        </p:nvGrpSpPr>
        <p:grpSpPr>
          <a:xfrm>
            <a:off x="5301655" y="1383881"/>
            <a:ext cx="3842345" cy="1815934"/>
            <a:chOff x="5081298" y="3988343"/>
            <a:chExt cx="3842345" cy="1815934"/>
          </a:xfrm>
        </p:grpSpPr>
        <p:grpSp>
          <p:nvGrpSpPr>
            <p:cNvPr id="22" name="Grupa 21">
              <a:extLst>
                <a:ext uri="{FF2B5EF4-FFF2-40B4-BE49-F238E27FC236}">
                  <a16:creationId xmlns:a16="http://schemas.microsoft.com/office/drawing/2014/main" id="{9C64F8CF-DFA4-1480-7B3D-2CD13EE109AC}"/>
                </a:ext>
              </a:extLst>
            </p:cNvPr>
            <p:cNvGrpSpPr/>
            <p:nvPr/>
          </p:nvGrpSpPr>
          <p:grpSpPr>
            <a:xfrm>
              <a:off x="5214854" y="3988343"/>
              <a:ext cx="3708789" cy="1556657"/>
              <a:chOff x="5214854" y="3988343"/>
              <a:chExt cx="3708789" cy="1556657"/>
            </a:xfrm>
          </p:grpSpPr>
          <p:pic>
            <p:nvPicPr>
              <p:cNvPr id="26" name="Obraz 25">
                <a:extLst>
                  <a:ext uri="{FF2B5EF4-FFF2-40B4-BE49-F238E27FC236}">
                    <a16:creationId xmlns:a16="http://schemas.microsoft.com/office/drawing/2014/main" id="{CDC7CC99-424C-5EBF-0F83-67C501A44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54" y="4067672"/>
                <a:ext cx="3708789" cy="1477328"/>
              </a:xfrm>
              <a:prstGeom prst="rect">
                <a:avLst/>
              </a:prstGeom>
            </p:spPr>
          </p:pic>
          <p:sp>
            <p:nvSpPr>
              <p:cNvPr id="27" name="Prostokąt 26">
                <a:extLst>
                  <a:ext uri="{FF2B5EF4-FFF2-40B4-BE49-F238E27FC236}">
                    <a16:creationId xmlns:a16="http://schemas.microsoft.com/office/drawing/2014/main" id="{9671D73E-72C9-7700-E04E-FD79FF0E23B3}"/>
                  </a:ext>
                </a:extLst>
              </p:cNvPr>
              <p:cNvSpPr/>
              <p:nvPr/>
            </p:nvSpPr>
            <p:spPr>
              <a:xfrm>
                <a:off x="5214854" y="3988343"/>
                <a:ext cx="1024080" cy="426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Prostokąt: zaokrąglone rogi 22">
              <a:extLst>
                <a:ext uri="{FF2B5EF4-FFF2-40B4-BE49-F238E27FC236}">
                  <a16:creationId xmlns:a16="http://schemas.microsoft.com/office/drawing/2014/main" id="{2F513BAC-424B-AA96-6A16-FD02A0020E1F}"/>
                </a:ext>
              </a:extLst>
            </p:cNvPr>
            <p:cNvSpPr/>
            <p:nvPr/>
          </p:nvSpPr>
          <p:spPr>
            <a:xfrm>
              <a:off x="6021122" y="4659366"/>
              <a:ext cx="2126980" cy="104754"/>
            </a:xfrm>
            <a:prstGeom prst="roundRect">
              <a:avLst/>
            </a:prstGeom>
            <a:solidFill>
              <a:srgbClr val="E36729">
                <a:alpha val="67000"/>
              </a:srgbClr>
            </a:solidFill>
            <a:ln w="38100">
              <a:solidFill>
                <a:srgbClr val="E36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ole tekstowe 23">
              <a:extLst>
                <a:ext uri="{FF2B5EF4-FFF2-40B4-BE49-F238E27FC236}">
                  <a16:creationId xmlns:a16="http://schemas.microsoft.com/office/drawing/2014/main" id="{2C02D946-FE92-4AA6-0C5E-3CC859474045}"/>
                </a:ext>
              </a:extLst>
            </p:cNvPr>
            <p:cNvSpPr txBox="1"/>
            <p:nvPr/>
          </p:nvSpPr>
          <p:spPr>
            <a:xfrm>
              <a:off x="5081298" y="4444763"/>
              <a:ext cx="593432" cy="338554"/>
            </a:xfrm>
            <a:prstGeom prst="rect">
              <a:avLst/>
            </a:prstGeom>
            <a:noFill/>
          </p:spPr>
          <p:txBody>
            <a:bodyPr wrap="none" rtlCol="0">
              <a:spAutoFit/>
            </a:bodyPr>
            <a:lstStyle/>
            <a:p>
              <a:r>
                <a:rPr lang="en-US" sz="1600" b="1" dirty="0"/>
                <a:t>Z=82</a:t>
              </a:r>
            </a:p>
          </p:txBody>
        </p:sp>
        <p:sp>
          <p:nvSpPr>
            <p:cNvPr id="25" name="pole tekstowe 24">
              <a:extLst>
                <a:ext uri="{FF2B5EF4-FFF2-40B4-BE49-F238E27FC236}">
                  <a16:creationId xmlns:a16="http://schemas.microsoft.com/office/drawing/2014/main" id="{737F08AB-2C60-F3E1-2688-8F33EF29700E}"/>
                </a:ext>
              </a:extLst>
            </p:cNvPr>
            <p:cNvSpPr txBox="1"/>
            <p:nvPr/>
          </p:nvSpPr>
          <p:spPr>
            <a:xfrm>
              <a:off x="8148102" y="5465723"/>
              <a:ext cx="734496" cy="338554"/>
            </a:xfrm>
            <a:prstGeom prst="rect">
              <a:avLst/>
            </a:prstGeom>
            <a:noFill/>
          </p:spPr>
          <p:txBody>
            <a:bodyPr wrap="none" rtlCol="0">
              <a:spAutoFit/>
            </a:bodyPr>
            <a:lstStyle/>
            <a:p>
              <a:r>
                <a:rPr lang="en-US" sz="1600" b="1" dirty="0"/>
                <a:t>N=126</a:t>
              </a:r>
            </a:p>
          </p:txBody>
        </p:sp>
      </p:gr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8</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pic>
        <p:nvPicPr>
          <p:cNvPr id="17" name="Obraz 16">
            <a:extLst>
              <a:ext uri="{FF2B5EF4-FFF2-40B4-BE49-F238E27FC236}">
                <a16:creationId xmlns:a16="http://schemas.microsoft.com/office/drawing/2014/main" id="{B7DB13FE-0E6F-2AAA-56E8-F8FE269EA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76" y="4131632"/>
            <a:ext cx="2926607" cy="2068269"/>
          </a:xfrm>
          <a:prstGeom prst="rect">
            <a:avLst/>
          </a:prstGeom>
        </p:spPr>
      </p:pic>
      <p:pic>
        <p:nvPicPr>
          <p:cNvPr id="19" name="Obraz 18">
            <a:extLst>
              <a:ext uri="{FF2B5EF4-FFF2-40B4-BE49-F238E27FC236}">
                <a16:creationId xmlns:a16="http://schemas.microsoft.com/office/drawing/2014/main" id="{B6182569-2167-12C3-485D-307D25C10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045" y="3418886"/>
            <a:ext cx="2783393" cy="612210"/>
          </a:xfrm>
          <a:prstGeom prst="rect">
            <a:avLst/>
          </a:prstGeom>
        </p:spPr>
      </p:pic>
      <p:sp>
        <p:nvSpPr>
          <p:cNvPr id="3" name="pole tekstowe 2">
            <a:extLst>
              <a:ext uri="{FF2B5EF4-FFF2-40B4-BE49-F238E27FC236}">
                <a16:creationId xmlns:a16="http://schemas.microsoft.com/office/drawing/2014/main" id="{D5048E58-5D3C-D6ED-8D93-A63F9103AF19}"/>
              </a:ext>
            </a:extLst>
          </p:cNvPr>
          <p:cNvSpPr txBox="1"/>
          <p:nvPr/>
        </p:nvSpPr>
        <p:spPr>
          <a:xfrm>
            <a:off x="3999201" y="4405919"/>
            <a:ext cx="4718167" cy="1169551"/>
          </a:xfrm>
          <a:prstGeom prst="rect">
            <a:avLst/>
          </a:prstGeom>
          <a:noFill/>
        </p:spPr>
        <p:txBody>
          <a:bodyPr wrap="square" rtlCol="0">
            <a:spAutoFit/>
          </a:bodyPr>
          <a:lstStyle/>
          <a:p>
            <a:pPr algn="just"/>
            <a:r>
              <a:rPr lang="en-US" sz="1400" dirty="0">
                <a:effectLst/>
                <a:ea typeface="Aptos" panose="020B0004020202020204" pitchFamily="34" charset="0"/>
                <a:cs typeface="Times New Roman" panose="02020603050405020304" pitchFamily="18" charset="0"/>
              </a:rPr>
              <a:t>Potential energy surface as a function of the standard (beta, gamma) deformation, for </a:t>
            </a:r>
            <a:r>
              <a:rPr lang="en-US" sz="1400" baseline="30000" dirty="0">
                <a:effectLst/>
                <a:ea typeface="Aptos" panose="020B0004020202020204" pitchFamily="34" charset="0"/>
                <a:cs typeface="Times New Roman" panose="02020603050405020304" pitchFamily="18" charset="0"/>
              </a:rPr>
              <a:t>196</a:t>
            </a:r>
            <a:r>
              <a:rPr lang="en-US" sz="1400" dirty="0">
                <a:effectLst/>
                <a:ea typeface="Aptos" panose="020B0004020202020204" pitchFamily="34" charset="0"/>
                <a:cs typeface="Times New Roman" panose="02020603050405020304" pitchFamily="18" charset="0"/>
              </a:rPr>
              <a:t>Hg, even-even neighbor of </a:t>
            </a:r>
            <a:r>
              <a:rPr lang="en-US" sz="1400" baseline="30000" dirty="0">
                <a:effectLst/>
                <a:ea typeface="Aptos" panose="020B0004020202020204" pitchFamily="34" charset="0"/>
                <a:cs typeface="Times New Roman" panose="02020603050405020304" pitchFamily="18" charset="0"/>
              </a:rPr>
              <a:t>196</a:t>
            </a:r>
            <a:r>
              <a:rPr lang="en-US" sz="1400" dirty="0">
                <a:effectLst/>
                <a:ea typeface="Aptos" panose="020B0004020202020204" pitchFamily="34" charset="0"/>
                <a:cs typeface="Times New Roman" panose="02020603050405020304" pitchFamily="18" charset="0"/>
              </a:rPr>
              <a:t>Tl. In mean-field theory, it is a practical solution to refer to the even-even nucleus, since one expects similar results for the odd system concerned.</a:t>
            </a:r>
            <a:endParaRPr lang="en-US" sz="1400" dirty="0"/>
          </a:p>
        </p:txBody>
      </p:sp>
      <p:sp>
        <p:nvSpPr>
          <p:cNvPr id="4" name="pole tekstowe 3">
            <a:extLst>
              <a:ext uri="{FF2B5EF4-FFF2-40B4-BE49-F238E27FC236}">
                <a16:creationId xmlns:a16="http://schemas.microsoft.com/office/drawing/2014/main" id="{F61775B5-FBC0-7B7E-3C39-F0750EAA05D2}"/>
              </a:ext>
            </a:extLst>
          </p:cNvPr>
          <p:cNvSpPr txBox="1"/>
          <p:nvPr/>
        </p:nvSpPr>
        <p:spPr>
          <a:xfrm>
            <a:off x="258315" y="1799487"/>
            <a:ext cx="4916096"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At low spin, the 1-quasiparticle configurations </a:t>
            </a:r>
            <a:r>
              <a:rPr lang="en-US" sz="1800" dirty="0">
                <a:effectLst/>
                <a:latin typeface="Aptos" panose="020B0004020202020204" pitchFamily="34" charset="0"/>
                <a:ea typeface="Aptos" panose="020B0004020202020204" pitchFamily="34" charset="0"/>
                <a:cs typeface="Times New Roman" panose="02020603050405020304" pitchFamily="18" charset="0"/>
              </a:rPr>
              <a:t>in </a:t>
            </a:r>
            <a:r>
              <a:rPr lang="en-US" sz="1800" baseline="30000" dirty="0">
                <a:effectLst/>
                <a:latin typeface="Aptos" panose="020B0004020202020204" pitchFamily="34" charset="0"/>
                <a:ea typeface="Aptos" panose="020B0004020202020204" pitchFamily="34" charset="0"/>
                <a:cs typeface="Times New Roman" panose="02020603050405020304" pitchFamily="18" charset="0"/>
              </a:rPr>
              <a:t>195,196</a:t>
            </a:r>
            <a:r>
              <a:rPr lang="en-US" sz="1800" dirty="0">
                <a:effectLst/>
                <a:latin typeface="Aptos" panose="020B0004020202020204" pitchFamily="34" charset="0"/>
                <a:ea typeface="Aptos" panose="020B0004020202020204" pitchFamily="34" charset="0"/>
                <a:cs typeface="Times New Roman" panose="02020603050405020304" pitchFamily="18" charset="0"/>
              </a:rPr>
              <a:t>Tl </a:t>
            </a:r>
            <a:r>
              <a:rPr lang="en-US" dirty="0"/>
              <a:t> prefer an oblate shape</a:t>
            </a:r>
          </a:p>
          <a:p>
            <a:pPr marL="285750" indent="-285750" algn="just">
              <a:buFont typeface="Arial" panose="020B0604020202020204" pitchFamily="34" charset="0"/>
              <a:buChar char="•"/>
            </a:pPr>
            <a:r>
              <a:rPr lang="en-US" dirty="0"/>
              <a:t>As the nucleus is excited and neutrons align in the i</a:t>
            </a:r>
            <a:r>
              <a:rPr lang="en-US" baseline="-25000" dirty="0"/>
              <a:t>13/2</a:t>
            </a:r>
            <a:r>
              <a:rPr lang="en-US" dirty="0"/>
              <a:t> orbital, calculations show that the system shifts toward triaxiality </a:t>
            </a:r>
          </a:p>
        </p:txBody>
      </p:sp>
      <p:sp>
        <p:nvSpPr>
          <p:cNvPr id="18" name="Tytuł 1">
            <a:extLst>
              <a:ext uri="{FF2B5EF4-FFF2-40B4-BE49-F238E27FC236}">
                <a16:creationId xmlns:a16="http://schemas.microsoft.com/office/drawing/2014/main" id="{D80DB069-3ADB-D762-4E88-3F03922C7F88}"/>
              </a:ext>
            </a:extLst>
          </p:cNvPr>
          <p:cNvSpPr>
            <a:spLocks noGrp="1"/>
          </p:cNvSpPr>
          <p:nvPr>
            <p:ph type="title"/>
          </p:nvPr>
        </p:nvSpPr>
        <p:spPr>
          <a:xfrm>
            <a:off x="253615" y="1081348"/>
            <a:ext cx="6668179" cy="775776"/>
          </a:xfrm>
        </p:spPr>
        <p:txBody>
          <a:bodyPr>
            <a:noAutofit/>
          </a:bodyPr>
          <a:lstStyle/>
          <a:p>
            <a:r>
              <a:rPr lang="en-US" sz="2600" b="1" dirty="0">
                <a:solidFill>
                  <a:srgbClr val="C00000"/>
                </a:solidFill>
                <a:latin typeface="+mn-lt"/>
              </a:rPr>
              <a:t>Spectroscopy of A~190 nuclei using </a:t>
            </a:r>
            <a:r>
              <a:rPr lang="en-US" sz="2600" b="1" baseline="30000" dirty="0">
                <a:solidFill>
                  <a:srgbClr val="C00000"/>
                </a:solidFill>
                <a:latin typeface="+mn-lt"/>
              </a:rPr>
              <a:t>7</a:t>
            </a:r>
            <a:r>
              <a:rPr lang="en-US" sz="2600" b="1" dirty="0">
                <a:solidFill>
                  <a:srgbClr val="C00000"/>
                </a:solidFill>
                <a:latin typeface="+mn-lt"/>
              </a:rPr>
              <a:t>Li beam</a:t>
            </a:r>
            <a:endParaRPr lang="pl-PL" sz="2600" dirty="0">
              <a:solidFill>
                <a:srgbClr val="C00000"/>
              </a:solidFill>
              <a:latin typeface="+mn-lt"/>
            </a:endParaRPr>
          </a:p>
        </p:txBody>
      </p:sp>
    </p:spTree>
    <p:extLst>
      <p:ext uri="{BB962C8B-B14F-4D97-AF65-F5344CB8AC3E}">
        <p14:creationId xmlns:p14="http://schemas.microsoft.com/office/powerpoint/2010/main" val="36476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CEA1989A-A67F-643B-C43D-D3D5C304D2CE}"/>
              </a:ext>
            </a:extLst>
          </p:cNvPr>
          <p:cNvGrpSpPr/>
          <p:nvPr/>
        </p:nvGrpSpPr>
        <p:grpSpPr>
          <a:xfrm>
            <a:off x="5301655" y="1383881"/>
            <a:ext cx="3842345" cy="1815934"/>
            <a:chOff x="5081298" y="3988343"/>
            <a:chExt cx="3842345" cy="1815934"/>
          </a:xfrm>
        </p:grpSpPr>
        <p:grpSp>
          <p:nvGrpSpPr>
            <p:cNvPr id="23" name="Grupa 22">
              <a:extLst>
                <a:ext uri="{FF2B5EF4-FFF2-40B4-BE49-F238E27FC236}">
                  <a16:creationId xmlns:a16="http://schemas.microsoft.com/office/drawing/2014/main" id="{EC0F5CE2-4D73-E843-7B42-BB1852522200}"/>
                </a:ext>
              </a:extLst>
            </p:cNvPr>
            <p:cNvGrpSpPr/>
            <p:nvPr/>
          </p:nvGrpSpPr>
          <p:grpSpPr>
            <a:xfrm>
              <a:off x="5214854" y="3988343"/>
              <a:ext cx="3708789" cy="1556657"/>
              <a:chOff x="5214854" y="3988343"/>
              <a:chExt cx="3708789" cy="1556657"/>
            </a:xfrm>
          </p:grpSpPr>
          <p:pic>
            <p:nvPicPr>
              <p:cNvPr id="27" name="Obraz 26">
                <a:extLst>
                  <a:ext uri="{FF2B5EF4-FFF2-40B4-BE49-F238E27FC236}">
                    <a16:creationId xmlns:a16="http://schemas.microsoft.com/office/drawing/2014/main" id="{03DF6662-2EE9-D07E-61B1-CB527000D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54" y="4067672"/>
                <a:ext cx="3708789" cy="1477328"/>
              </a:xfrm>
              <a:prstGeom prst="rect">
                <a:avLst/>
              </a:prstGeom>
            </p:spPr>
          </p:pic>
          <p:sp>
            <p:nvSpPr>
              <p:cNvPr id="28" name="Prostokąt 27">
                <a:extLst>
                  <a:ext uri="{FF2B5EF4-FFF2-40B4-BE49-F238E27FC236}">
                    <a16:creationId xmlns:a16="http://schemas.microsoft.com/office/drawing/2014/main" id="{763168C9-26DA-00BC-3C84-40CA3B2C201B}"/>
                  </a:ext>
                </a:extLst>
              </p:cNvPr>
              <p:cNvSpPr/>
              <p:nvPr/>
            </p:nvSpPr>
            <p:spPr>
              <a:xfrm>
                <a:off x="5214854" y="3988343"/>
                <a:ext cx="1024080" cy="426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rostokąt: zaokrąglone rogi 23">
              <a:extLst>
                <a:ext uri="{FF2B5EF4-FFF2-40B4-BE49-F238E27FC236}">
                  <a16:creationId xmlns:a16="http://schemas.microsoft.com/office/drawing/2014/main" id="{BA2D3297-5CB2-9EA6-A38D-8A2C73D44E87}"/>
                </a:ext>
              </a:extLst>
            </p:cNvPr>
            <p:cNvSpPr/>
            <p:nvPr/>
          </p:nvSpPr>
          <p:spPr>
            <a:xfrm>
              <a:off x="6021122" y="4659366"/>
              <a:ext cx="2126980" cy="104754"/>
            </a:xfrm>
            <a:prstGeom prst="roundRect">
              <a:avLst/>
            </a:prstGeom>
            <a:solidFill>
              <a:srgbClr val="E36729">
                <a:alpha val="67000"/>
              </a:srgbClr>
            </a:solidFill>
            <a:ln w="38100">
              <a:solidFill>
                <a:srgbClr val="E36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ole tekstowe 24">
              <a:extLst>
                <a:ext uri="{FF2B5EF4-FFF2-40B4-BE49-F238E27FC236}">
                  <a16:creationId xmlns:a16="http://schemas.microsoft.com/office/drawing/2014/main" id="{4789B109-0D90-2CC7-5DE8-0E38878C8EA4}"/>
                </a:ext>
              </a:extLst>
            </p:cNvPr>
            <p:cNvSpPr txBox="1"/>
            <p:nvPr/>
          </p:nvSpPr>
          <p:spPr>
            <a:xfrm>
              <a:off x="5081298" y="4444763"/>
              <a:ext cx="593432" cy="338554"/>
            </a:xfrm>
            <a:prstGeom prst="rect">
              <a:avLst/>
            </a:prstGeom>
            <a:noFill/>
          </p:spPr>
          <p:txBody>
            <a:bodyPr wrap="none" rtlCol="0">
              <a:spAutoFit/>
            </a:bodyPr>
            <a:lstStyle/>
            <a:p>
              <a:r>
                <a:rPr lang="en-US" sz="1600" b="1" dirty="0"/>
                <a:t>Z=82</a:t>
              </a:r>
            </a:p>
          </p:txBody>
        </p:sp>
        <p:sp>
          <p:nvSpPr>
            <p:cNvPr id="26" name="pole tekstowe 25">
              <a:extLst>
                <a:ext uri="{FF2B5EF4-FFF2-40B4-BE49-F238E27FC236}">
                  <a16:creationId xmlns:a16="http://schemas.microsoft.com/office/drawing/2014/main" id="{0F5D2C5E-6E05-359F-9215-9611C2282173}"/>
                </a:ext>
              </a:extLst>
            </p:cNvPr>
            <p:cNvSpPr txBox="1"/>
            <p:nvPr/>
          </p:nvSpPr>
          <p:spPr>
            <a:xfrm>
              <a:off x="8148102" y="5465723"/>
              <a:ext cx="734496" cy="338554"/>
            </a:xfrm>
            <a:prstGeom prst="rect">
              <a:avLst/>
            </a:prstGeom>
            <a:noFill/>
          </p:spPr>
          <p:txBody>
            <a:bodyPr wrap="none" rtlCol="0">
              <a:spAutoFit/>
            </a:bodyPr>
            <a:lstStyle/>
            <a:p>
              <a:r>
                <a:rPr lang="en-US" sz="1600" b="1" dirty="0"/>
                <a:t>N=126</a:t>
              </a:r>
            </a:p>
          </p:txBody>
        </p:sp>
      </p:grpSp>
      <p:sp>
        <p:nvSpPr>
          <p:cNvPr id="5" name="Symbol zastępczy numeru slajdu 4">
            <a:extLst>
              <a:ext uri="{FF2B5EF4-FFF2-40B4-BE49-F238E27FC236}">
                <a16:creationId xmlns:a16="http://schemas.microsoft.com/office/drawing/2014/main" id="{D37422C4-C4F9-49D1-817E-0AB84F8E31D1}"/>
              </a:ext>
            </a:extLst>
          </p:cNvPr>
          <p:cNvSpPr>
            <a:spLocks noGrp="1"/>
          </p:cNvSpPr>
          <p:nvPr>
            <p:ph type="sldNum" sz="quarter" idx="12"/>
          </p:nvPr>
        </p:nvSpPr>
        <p:spPr>
          <a:xfrm>
            <a:off x="6457950" y="6356351"/>
            <a:ext cx="2057400" cy="365125"/>
          </a:xfrm>
        </p:spPr>
        <p:txBody>
          <a:bodyPr/>
          <a:lstStyle/>
          <a:p>
            <a:fld id="{8B581E52-F7CC-425B-9779-ED68F05C13BC}" type="slidenum">
              <a:rPr lang="pl-PL" smtClean="0"/>
              <a:t>9</a:t>
            </a:fld>
            <a:endParaRPr lang="pl-PL" dirty="0"/>
          </a:p>
        </p:txBody>
      </p:sp>
      <p:sp>
        <p:nvSpPr>
          <p:cNvPr id="6" name="Symbol zastępczy stopki 5">
            <a:extLst>
              <a:ext uri="{FF2B5EF4-FFF2-40B4-BE49-F238E27FC236}">
                <a16:creationId xmlns:a16="http://schemas.microsoft.com/office/drawing/2014/main" id="{F083F1AD-381E-4C0B-8920-C6936E42680C}"/>
              </a:ext>
            </a:extLst>
          </p:cNvPr>
          <p:cNvSpPr>
            <a:spLocks noGrp="1"/>
          </p:cNvSpPr>
          <p:nvPr>
            <p:ph type="ftr" sz="quarter" idx="11"/>
          </p:nvPr>
        </p:nvSpPr>
        <p:spPr>
          <a:xfrm>
            <a:off x="3028950" y="6356351"/>
            <a:ext cx="4890684" cy="365125"/>
          </a:xfrm>
        </p:spPr>
        <p:txBody>
          <a:bodyPr/>
          <a:lstStyle/>
          <a:p>
            <a:r>
              <a:rPr lang="en-US" dirty="0">
                <a:solidFill>
                  <a:schemeClr val="bg1"/>
                </a:solidFill>
              </a:rPr>
              <a:t>Discrete gamma-ray spectroscopy, M. Matejska-Minda</a:t>
            </a:r>
            <a:endParaRPr lang="pl-PL" dirty="0"/>
          </a:p>
        </p:txBody>
      </p:sp>
      <p:sp>
        <p:nvSpPr>
          <p:cNvPr id="8" name="Symbol zastępczy daty 7">
            <a:extLst>
              <a:ext uri="{FF2B5EF4-FFF2-40B4-BE49-F238E27FC236}">
                <a16:creationId xmlns:a16="http://schemas.microsoft.com/office/drawing/2014/main" id="{5616F0D1-12AF-4317-A620-2E189B5AA918}"/>
              </a:ext>
            </a:extLst>
          </p:cNvPr>
          <p:cNvSpPr>
            <a:spLocks noGrp="1"/>
          </p:cNvSpPr>
          <p:nvPr>
            <p:ph type="dt" sz="half" idx="10"/>
          </p:nvPr>
        </p:nvSpPr>
        <p:spPr/>
        <p:txBody>
          <a:bodyPr/>
          <a:lstStyle/>
          <a:p>
            <a:r>
              <a:rPr lang="pl-PL" altLang="pl-PL">
                <a:solidFill>
                  <a:schemeClr val="bg1"/>
                </a:solidFill>
                <a:cs typeface="Times New Roman" panose="02020603050405020304" pitchFamily="18" charset="0"/>
              </a:rPr>
              <a:t>26-27/05/2026</a:t>
            </a:r>
            <a:endParaRPr lang="pl-PL" dirty="0"/>
          </a:p>
        </p:txBody>
      </p:sp>
      <p:sp>
        <p:nvSpPr>
          <p:cNvPr id="11" name="pole tekstowe 10">
            <a:extLst>
              <a:ext uri="{FF2B5EF4-FFF2-40B4-BE49-F238E27FC236}">
                <a16:creationId xmlns:a16="http://schemas.microsoft.com/office/drawing/2014/main" id="{A4768F63-5DB4-6C26-33E9-4BA8739E2AB0}"/>
              </a:ext>
            </a:extLst>
          </p:cNvPr>
          <p:cNvSpPr txBox="1"/>
          <p:nvPr/>
        </p:nvSpPr>
        <p:spPr>
          <a:xfrm>
            <a:off x="670463" y="3266444"/>
            <a:ext cx="7016664" cy="2814617"/>
          </a:xfrm>
          <a:prstGeom prst="rect">
            <a:avLst/>
          </a:prstGeom>
          <a:noFill/>
        </p:spPr>
        <p:txBody>
          <a:bodyPr wrap="none" rtlCol="0">
            <a:spAutoFit/>
          </a:bodyPr>
          <a:lstStyle/>
          <a:p>
            <a:pPr>
              <a:lnSpc>
                <a:spcPct val="150000"/>
              </a:lnSpc>
            </a:pPr>
            <a:r>
              <a:rPr lang="en-US" sz="2000" b="1">
                <a:solidFill>
                  <a:schemeClr val="accent1"/>
                </a:solidFill>
              </a:rPr>
              <a:t>Example of proposed </a:t>
            </a:r>
            <a:r>
              <a:rPr lang="en-US" sz="2000" b="1" dirty="0">
                <a:solidFill>
                  <a:schemeClr val="accent1"/>
                </a:solidFill>
              </a:rPr>
              <a:t>research using the future LINIAC at IFJ PAN:</a:t>
            </a:r>
          </a:p>
          <a:p>
            <a:pPr marL="285750" indent="-285750">
              <a:lnSpc>
                <a:spcPct val="150000"/>
              </a:lnSpc>
              <a:buFont typeface="Arial" panose="020B0604020202020204" pitchFamily="34" charset="0"/>
              <a:buChar char="•"/>
            </a:pPr>
            <a:r>
              <a:rPr lang="en-US" sz="2000" baseline="30000" dirty="0"/>
              <a:t>7</a:t>
            </a:r>
            <a:r>
              <a:rPr lang="en-US" sz="2000" dirty="0"/>
              <a:t>Li beam of E~6-10 MeV/n</a:t>
            </a:r>
          </a:p>
          <a:p>
            <a:pPr marL="285750" indent="-285750">
              <a:lnSpc>
                <a:spcPct val="150000"/>
              </a:lnSpc>
              <a:buFont typeface="Arial" panose="020B0604020202020204" pitchFamily="34" charset="0"/>
              <a:buChar char="•"/>
            </a:pPr>
            <a:r>
              <a:rPr lang="en-US" sz="2000" dirty="0"/>
              <a:t>Fusion-evaporation reactions</a:t>
            </a:r>
          </a:p>
          <a:p>
            <a:pPr marL="285750" indent="-285750" algn="l">
              <a:lnSpc>
                <a:spcPct val="150000"/>
              </a:lnSpc>
              <a:buFont typeface="Arial" panose="020B0604020202020204" pitchFamily="34" charset="0"/>
              <a:buChar char="•"/>
            </a:pPr>
            <a:r>
              <a:rPr lang="en-US" sz="2000" b="0" i="0" u="none" strike="noStrike" baseline="0" dirty="0">
                <a:latin typeface="CMR10"/>
              </a:rPr>
              <a:t>i.e., investigation of high-spin states in </a:t>
            </a:r>
            <a:r>
              <a:rPr lang="en-US" sz="2000" b="0" i="0" u="none" strike="noStrike" baseline="30000" dirty="0">
                <a:latin typeface="CMR10"/>
              </a:rPr>
              <a:t>193-</a:t>
            </a:r>
            <a:r>
              <a:rPr lang="en-US" sz="2000" b="0" i="0" u="none" strike="noStrike" baseline="30000" dirty="0">
                <a:latin typeface="CMR7"/>
              </a:rPr>
              <a:t>196</a:t>
            </a:r>
            <a:r>
              <a:rPr lang="en-US" sz="2000" b="0" i="0" u="none" strike="noStrike" baseline="0" dirty="0">
                <a:latin typeface="CMR10"/>
              </a:rPr>
              <a:t>Tl</a:t>
            </a:r>
          </a:p>
          <a:p>
            <a:pPr marL="285750" indent="-285750">
              <a:lnSpc>
                <a:spcPct val="150000"/>
              </a:lnSpc>
              <a:buFont typeface="Arial" panose="020B0604020202020204" pitchFamily="34" charset="0"/>
              <a:buChar char="•"/>
            </a:pPr>
            <a:r>
              <a:rPr lang="en-US" sz="2000" dirty="0"/>
              <a:t>Measurement of the excited states’ lifetimes</a:t>
            </a:r>
          </a:p>
          <a:p>
            <a:pPr marL="285750" indent="-285750">
              <a:lnSpc>
                <a:spcPct val="150000"/>
              </a:lnSpc>
              <a:buFont typeface="Arial" panose="020B0604020202020204" pitchFamily="34" charset="0"/>
              <a:buChar char="•"/>
            </a:pPr>
            <a:r>
              <a:rPr lang="en-US" sz="2000" dirty="0"/>
              <a:t>Set-up: </a:t>
            </a:r>
            <a:r>
              <a:rPr lang="en-US" sz="2000" dirty="0" err="1"/>
              <a:t>HPGe</a:t>
            </a:r>
            <a:r>
              <a:rPr lang="en-US" sz="2000" dirty="0"/>
              <a:t> array + particle detectors</a:t>
            </a:r>
          </a:p>
        </p:txBody>
      </p:sp>
      <p:sp>
        <p:nvSpPr>
          <p:cNvPr id="15" name="pole tekstowe 14">
            <a:extLst>
              <a:ext uri="{FF2B5EF4-FFF2-40B4-BE49-F238E27FC236}">
                <a16:creationId xmlns:a16="http://schemas.microsoft.com/office/drawing/2014/main" id="{582AA4D2-A2A2-325F-287A-B2C354730A0D}"/>
              </a:ext>
            </a:extLst>
          </p:cNvPr>
          <p:cNvSpPr txBox="1"/>
          <p:nvPr/>
        </p:nvSpPr>
        <p:spPr>
          <a:xfrm>
            <a:off x="294453" y="1773485"/>
            <a:ext cx="5140757" cy="1323439"/>
          </a:xfrm>
          <a:prstGeom prst="rect">
            <a:avLst/>
          </a:prstGeom>
          <a:noFill/>
        </p:spPr>
        <p:txBody>
          <a:bodyPr wrap="square" rtlCol="0">
            <a:spAutoFit/>
          </a:bodyPr>
          <a:lstStyle/>
          <a:p>
            <a:r>
              <a:rPr lang="en-US" sz="1600" dirty="0"/>
              <a:t>Previous studies - Tl nuclei were investigated using beams:</a:t>
            </a:r>
          </a:p>
          <a:p>
            <a:pPr marL="285750" indent="-285750">
              <a:buFont typeface="Arial" panose="020B0604020202020204" pitchFamily="34" charset="0"/>
              <a:buChar char="•"/>
            </a:pPr>
            <a:r>
              <a:rPr lang="en-US" sz="1600" baseline="30000" dirty="0">
                <a:effectLst/>
                <a:ea typeface="Aptos" panose="020B0004020202020204" pitchFamily="34" charset="0"/>
                <a:cs typeface="Times New Roman" panose="02020603050405020304" pitchFamily="18" charset="0"/>
              </a:rPr>
              <a:t>13</a:t>
            </a:r>
            <a:r>
              <a:rPr lang="en-US" sz="1600" dirty="0">
                <a:effectLst/>
                <a:ea typeface="Aptos" panose="020B0004020202020204" pitchFamily="34" charset="0"/>
                <a:cs typeface="Times New Roman" panose="02020603050405020304" pitchFamily="18" charset="0"/>
              </a:rPr>
              <a:t>C, 75 MeV, Physics Letters B 782 (2018) 768–772 </a:t>
            </a:r>
          </a:p>
          <a:p>
            <a:pPr marL="285750" indent="-285750">
              <a:buFont typeface="Arial" panose="020B0604020202020204" pitchFamily="34" charset="0"/>
              <a:buChar char="•"/>
            </a:pPr>
            <a:r>
              <a:rPr lang="en-US" sz="1600" baseline="30000" dirty="0">
                <a:cs typeface="Times New Roman" panose="02020603050405020304" pitchFamily="18" charset="0"/>
              </a:rPr>
              <a:t>18</a:t>
            </a:r>
            <a:r>
              <a:rPr lang="en-US" sz="1600" dirty="0">
                <a:cs typeface="Times New Roman" panose="02020603050405020304" pitchFamily="18" charset="0"/>
              </a:rPr>
              <a:t>O </a:t>
            </a:r>
            <a:r>
              <a:rPr lang="en-US" sz="1600" baseline="30000" dirty="0">
                <a:cs typeface="Times New Roman" panose="02020603050405020304" pitchFamily="18" charset="0"/>
              </a:rPr>
              <a:t>15</a:t>
            </a:r>
            <a:r>
              <a:rPr lang="en-US" sz="1600" dirty="0">
                <a:cs typeface="Times New Roman" panose="02020603050405020304" pitchFamily="18" charset="0"/>
              </a:rPr>
              <a:t>N</a:t>
            </a:r>
            <a:r>
              <a:rPr lang="en-US" sz="1600">
                <a:cs typeface="Times New Roman" panose="02020603050405020304" pitchFamily="18" charset="0"/>
              </a:rPr>
              <a:t>, ~90 </a:t>
            </a:r>
            <a:r>
              <a:rPr lang="en-US" sz="1600" dirty="0">
                <a:cs typeface="Times New Roman" panose="02020603050405020304" pitchFamily="18" charset="0"/>
              </a:rPr>
              <a:t>MeV, </a:t>
            </a:r>
            <a:r>
              <a:rPr lang="en-US" sz="1600" dirty="0"/>
              <a:t>Z. Phys. A-Hadrons and Nuclei 338,471-472 (1991) </a:t>
            </a:r>
          </a:p>
          <a:p>
            <a:pPr marL="285750" indent="-285750">
              <a:buFont typeface="Arial" panose="020B0604020202020204" pitchFamily="34" charset="0"/>
              <a:buChar char="•"/>
            </a:pPr>
            <a:r>
              <a:rPr lang="en-US" sz="1600" baseline="30000" dirty="0"/>
              <a:t>42</a:t>
            </a:r>
            <a:r>
              <a:rPr lang="en-US" sz="1600" dirty="0"/>
              <a:t>Ca, 195 and 200 MeV - </a:t>
            </a:r>
            <a:r>
              <a:rPr lang="fi-FI" sz="1600" dirty="0"/>
              <a:t>Phys. Rev. C 70, 064308 (2004)</a:t>
            </a:r>
            <a:endParaRPr lang="en-US" sz="1600" dirty="0"/>
          </a:p>
        </p:txBody>
      </p:sp>
      <p:sp>
        <p:nvSpPr>
          <p:cNvPr id="21" name="Tytuł 1">
            <a:extLst>
              <a:ext uri="{FF2B5EF4-FFF2-40B4-BE49-F238E27FC236}">
                <a16:creationId xmlns:a16="http://schemas.microsoft.com/office/drawing/2014/main" id="{D88A5AFB-0C1B-0BFB-1225-EA8A058178C5}"/>
              </a:ext>
            </a:extLst>
          </p:cNvPr>
          <p:cNvSpPr txBox="1">
            <a:spLocks/>
          </p:cNvSpPr>
          <p:nvPr/>
        </p:nvSpPr>
        <p:spPr>
          <a:xfrm>
            <a:off x="253615" y="1081348"/>
            <a:ext cx="6668179" cy="77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C00000"/>
                </a:solidFill>
                <a:latin typeface="+mn-lt"/>
              </a:rPr>
              <a:t>Spectroscopy of A~190 nuclei using </a:t>
            </a:r>
            <a:r>
              <a:rPr lang="en-US" sz="2600" b="1" baseline="30000" dirty="0">
                <a:solidFill>
                  <a:srgbClr val="C00000"/>
                </a:solidFill>
                <a:latin typeface="+mn-lt"/>
              </a:rPr>
              <a:t>7</a:t>
            </a:r>
            <a:r>
              <a:rPr lang="en-US" sz="2600" b="1" dirty="0">
                <a:solidFill>
                  <a:srgbClr val="C00000"/>
                </a:solidFill>
                <a:latin typeface="+mn-lt"/>
              </a:rPr>
              <a:t>Li beam</a:t>
            </a:r>
            <a:endParaRPr lang="pl-PL" sz="2600" dirty="0">
              <a:solidFill>
                <a:srgbClr val="C00000"/>
              </a:solidFill>
              <a:latin typeface="+mn-lt"/>
            </a:endParaRPr>
          </a:p>
        </p:txBody>
      </p:sp>
    </p:spTree>
    <p:extLst>
      <p:ext uri="{BB962C8B-B14F-4D97-AF65-F5344CB8AC3E}">
        <p14:creationId xmlns:p14="http://schemas.microsoft.com/office/powerpoint/2010/main" val="4203326624"/>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1781</TotalTime>
  <Words>1145</Words>
  <Application>Microsoft Office PowerPoint</Application>
  <PresentationFormat>Pokaz na ekranie (4:3)</PresentationFormat>
  <Paragraphs>135</Paragraphs>
  <Slides>13</Slides>
  <Notes>10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13</vt:i4>
      </vt:variant>
    </vt:vector>
  </HeadingPairs>
  <TitlesOfParts>
    <vt:vector size="24" baseType="lpstr">
      <vt:lpstr>Aparajita</vt:lpstr>
      <vt:lpstr>Aptos</vt:lpstr>
      <vt:lpstr>Arial</vt:lpstr>
      <vt:lpstr>Calibri</vt:lpstr>
      <vt:lpstr>Calibri Light</vt:lpstr>
      <vt:lpstr>CMR10</vt:lpstr>
      <vt:lpstr>CMR7</vt:lpstr>
      <vt:lpstr>Roboto</vt:lpstr>
      <vt:lpstr>Times New Roman</vt:lpstr>
      <vt:lpstr>Wingdings</vt:lpstr>
      <vt:lpstr>Motyw pakietu Office</vt:lpstr>
      <vt:lpstr>Discrete gamma-ray spectroscopy in light ion beam-induced reactions</vt:lpstr>
      <vt:lpstr>Discrete gamma-ray spectroscopy gives access to the most important observables of the excited nuclear states</vt:lpstr>
      <vt:lpstr>Key properties of the nuclear structure that can be studied using high-resolution γ -ray spectroscopy</vt:lpstr>
      <vt:lpstr>High-resolution measurement of discrete transitions  a tool to study the structure of the atomic nucleus</vt:lpstr>
      <vt:lpstr>High-resolution measurement of discrete transitions  a tool to study the structure of the atomic nucleus</vt:lpstr>
      <vt:lpstr>Gamma-ray spectroscopy on LINIAC beams at IFJ PAN</vt:lpstr>
      <vt:lpstr>Spectroscopy of A~190 nuclei using 7Li beam</vt:lpstr>
      <vt:lpstr>Spectroscopy of A~190 nuclei using 7Li beam</vt:lpstr>
      <vt:lpstr>Prezentacja programu PowerPoint</vt:lpstr>
      <vt:lpstr>Which Section (1, 2 or 3) Required beam: particle, energy and properties </vt:lpstr>
      <vt:lpstr>Required Infrastructure</vt:lpstr>
      <vt:lpstr>SWOT analysis for the project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prezentacja-ifj-pl</dc:title>
  <dc:creator>Agata Flis</dc:creator>
  <cp:lastModifiedBy>magdalena.matejska-minda@outlook.com</cp:lastModifiedBy>
  <cp:revision>168</cp:revision>
  <dcterms:created xsi:type="dcterms:W3CDTF">2020-09-23T10:32:17Z</dcterms:created>
  <dcterms:modified xsi:type="dcterms:W3CDTF">2026-05-25T11:53:40Z</dcterms:modified>
</cp:coreProperties>
</file>