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6"/>
  </p:notesMasterIdLst>
  <p:sldIdLst>
    <p:sldId id="256" r:id="rId2"/>
    <p:sldId id="278" r:id="rId3"/>
    <p:sldId id="285" r:id="rId4"/>
    <p:sldId id="279" r:id="rId5"/>
    <p:sldId id="288" r:id="rId6"/>
    <p:sldId id="280" r:id="rId7"/>
    <p:sldId id="281" r:id="rId8"/>
    <p:sldId id="282" r:id="rId9"/>
    <p:sldId id="283" r:id="rId10"/>
    <p:sldId id="286" r:id="rId11"/>
    <p:sldId id="272" r:id="rId12"/>
    <p:sldId id="273" r:id="rId13"/>
    <p:sldId id="271" r:id="rId14"/>
    <p:sldId id="274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476C"/>
    <a:srgbClr val="C00000"/>
    <a:srgbClr val="FFFF99"/>
    <a:srgbClr val="FFFFCC"/>
    <a:srgbClr val="00B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89" autoAdjust="0"/>
    <p:restoredTop sz="93742" autoAdjust="0"/>
  </p:normalViewPr>
  <p:slideViewPr>
    <p:cSldViewPr snapToGrid="0">
      <p:cViewPr varScale="1">
        <p:scale>
          <a:sx n="122" d="100"/>
          <a:sy n="122" d="100"/>
        </p:scale>
        <p:origin x="1848" y="2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C89E380-91D5-4785-AF9A-EA5AD2C7345D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ED990619-D6F4-42CB-99BE-6677DC706765}">
      <dgm:prSet phldrT="[Tekst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>
          <a:solidFill>
            <a:srgbClr val="00476C"/>
          </a:solidFill>
        </a:ln>
      </dgm:spPr>
      <dgm:t>
        <a:bodyPr/>
        <a:lstStyle/>
        <a:p>
          <a:r>
            <a:rPr lang="pl-PL" dirty="0">
              <a:solidFill>
                <a:srgbClr val="C00000"/>
              </a:solidFill>
              <a:latin typeface="+mj-lt"/>
            </a:rPr>
            <a:t>Experiment</a:t>
          </a:r>
        </a:p>
        <a:p>
          <a:endParaRPr lang="pl-PL" dirty="0">
            <a:latin typeface="+mj-lt"/>
          </a:endParaRPr>
        </a:p>
      </dgm:t>
    </dgm:pt>
    <dgm:pt modelId="{E7A2123B-1FFF-4644-B7F4-1A213FFF787D}" type="parTrans" cxnId="{B14D2EDF-5371-4B42-BD65-A97A5B549F7A}">
      <dgm:prSet/>
      <dgm:spPr/>
      <dgm:t>
        <a:bodyPr/>
        <a:lstStyle/>
        <a:p>
          <a:endParaRPr lang="pl-PL"/>
        </a:p>
      </dgm:t>
    </dgm:pt>
    <dgm:pt modelId="{C718776B-3044-4586-8B78-410497D0262B}" type="sibTrans" cxnId="{B14D2EDF-5371-4B42-BD65-A97A5B549F7A}">
      <dgm:prSet/>
      <dgm:spPr>
        <a:ln w="38100">
          <a:solidFill>
            <a:srgbClr val="00476C"/>
          </a:solidFill>
        </a:ln>
      </dgm:spPr>
      <dgm:t>
        <a:bodyPr/>
        <a:lstStyle/>
        <a:p>
          <a:endParaRPr lang="pl-PL"/>
        </a:p>
      </dgm:t>
    </dgm:pt>
    <dgm:pt modelId="{DD982608-B7D6-449C-814A-46AA308D27EB}">
      <dgm:prSet phldrT="[Tekst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>
          <a:solidFill>
            <a:srgbClr val="00476C"/>
          </a:solidFill>
        </a:ln>
      </dgm:spPr>
      <dgm:t>
        <a:bodyPr/>
        <a:lstStyle/>
        <a:p>
          <a:r>
            <a:rPr lang="pl-PL" dirty="0" err="1">
              <a:solidFill>
                <a:srgbClr val="C00000"/>
              </a:solidFill>
              <a:latin typeface="+mj-lt"/>
            </a:rPr>
            <a:t>Theory</a:t>
          </a:r>
          <a:endParaRPr lang="pl-PL" dirty="0">
            <a:solidFill>
              <a:srgbClr val="C00000"/>
            </a:solidFill>
            <a:latin typeface="+mj-lt"/>
          </a:endParaRPr>
        </a:p>
        <a:p>
          <a:endParaRPr lang="pl-PL" dirty="0">
            <a:latin typeface="+mj-lt"/>
          </a:endParaRPr>
        </a:p>
      </dgm:t>
    </dgm:pt>
    <dgm:pt modelId="{8C9939D4-9535-4E37-AF40-1A97ABE829F7}" type="parTrans" cxnId="{04E83E33-82FA-4267-A811-EC0990072A23}">
      <dgm:prSet/>
      <dgm:spPr/>
      <dgm:t>
        <a:bodyPr/>
        <a:lstStyle/>
        <a:p>
          <a:endParaRPr lang="pl-PL"/>
        </a:p>
      </dgm:t>
    </dgm:pt>
    <dgm:pt modelId="{7A324128-319C-4DD6-B511-C51EB4F9E59E}" type="sibTrans" cxnId="{04E83E33-82FA-4267-A811-EC0990072A23}">
      <dgm:prSet/>
      <dgm:spPr>
        <a:ln w="38100">
          <a:solidFill>
            <a:srgbClr val="00476C"/>
          </a:solidFill>
        </a:ln>
      </dgm:spPr>
      <dgm:t>
        <a:bodyPr/>
        <a:lstStyle/>
        <a:p>
          <a:endParaRPr lang="pl-PL"/>
        </a:p>
      </dgm:t>
    </dgm:pt>
    <dgm:pt modelId="{B2B423C5-5681-4340-8A7C-A1CD5CAF6A81}" type="pres">
      <dgm:prSet presAssocID="{3C89E380-91D5-4785-AF9A-EA5AD2C7345D}" presName="cycle" presStyleCnt="0">
        <dgm:presLayoutVars>
          <dgm:dir/>
          <dgm:resizeHandles val="exact"/>
        </dgm:presLayoutVars>
      </dgm:prSet>
      <dgm:spPr/>
    </dgm:pt>
    <dgm:pt modelId="{AC7AC91A-E600-4A00-9D83-2BBFC167F996}" type="pres">
      <dgm:prSet presAssocID="{ED990619-D6F4-42CB-99BE-6677DC706765}" presName="node" presStyleLbl="node1" presStyleIdx="0" presStyleCnt="2" custScaleY="136390">
        <dgm:presLayoutVars>
          <dgm:bulletEnabled val="1"/>
        </dgm:presLayoutVars>
      </dgm:prSet>
      <dgm:spPr/>
    </dgm:pt>
    <dgm:pt modelId="{97F187A9-521B-4AC6-9B0E-636AC6A1D742}" type="pres">
      <dgm:prSet presAssocID="{ED990619-D6F4-42CB-99BE-6677DC706765}" presName="spNode" presStyleCnt="0"/>
      <dgm:spPr/>
    </dgm:pt>
    <dgm:pt modelId="{B65ED74F-2AB1-4D5A-A469-5D2C57F3FFA7}" type="pres">
      <dgm:prSet presAssocID="{C718776B-3044-4586-8B78-410497D0262B}" presName="sibTrans" presStyleLbl="sibTrans1D1" presStyleIdx="0" presStyleCnt="2"/>
      <dgm:spPr/>
    </dgm:pt>
    <dgm:pt modelId="{DB74F591-B03B-4E1B-A231-B4CAD015FD9B}" type="pres">
      <dgm:prSet presAssocID="{DD982608-B7D6-449C-814A-46AA308D27EB}" presName="node" presStyleLbl="node1" presStyleIdx="1" presStyleCnt="2" custScaleY="134403">
        <dgm:presLayoutVars>
          <dgm:bulletEnabled val="1"/>
        </dgm:presLayoutVars>
      </dgm:prSet>
      <dgm:spPr/>
    </dgm:pt>
    <dgm:pt modelId="{5434E5FC-0D67-46A4-B6C5-2D4FAA3032C3}" type="pres">
      <dgm:prSet presAssocID="{DD982608-B7D6-449C-814A-46AA308D27EB}" presName="spNode" presStyleCnt="0"/>
      <dgm:spPr/>
    </dgm:pt>
    <dgm:pt modelId="{EBBE6E3A-116B-421F-B536-6D580FA2EA8C}" type="pres">
      <dgm:prSet presAssocID="{7A324128-319C-4DD6-B511-C51EB4F9E59E}" presName="sibTrans" presStyleLbl="sibTrans1D1" presStyleIdx="1" presStyleCnt="2"/>
      <dgm:spPr/>
    </dgm:pt>
  </dgm:ptLst>
  <dgm:cxnLst>
    <dgm:cxn modelId="{87A40302-90F0-4169-89CD-D5693EEAD271}" type="presOf" srcId="{ED990619-D6F4-42CB-99BE-6677DC706765}" destId="{AC7AC91A-E600-4A00-9D83-2BBFC167F996}" srcOrd="0" destOrd="0" presId="urn:microsoft.com/office/officeart/2005/8/layout/cycle5"/>
    <dgm:cxn modelId="{8C871F20-DE0A-408F-A4C2-11DE347E1074}" type="presOf" srcId="{DD982608-B7D6-449C-814A-46AA308D27EB}" destId="{DB74F591-B03B-4E1B-A231-B4CAD015FD9B}" srcOrd="0" destOrd="0" presId="urn:microsoft.com/office/officeart/2005/8/layout/cycle5"/>
    <dgm:cxn modelId="{04E83E33-82FA-4267-A811-EC0990072A23}" srcId="{3C89E380-91D5-4785-AF9A-EA5AD2C7345D}" destId="{DD982608-B7D6-449C-814A-46AA308D27EB}" srcOrd="1" destOrd="0" parTransId="{8C9939D4-9535-4E37-AF40-1A97ABE829F7}" sibTransId="{7A324128-319C-4DD6-B511-C51EB4F9E59E}"/>
    <dgm:cxn modelId="{F1EEAF3C-F88D-4C22-A15D-F83DEA041082}" type="presOf" srcId="{C718776B-3044-4586-8B78-410497D0262B}" destId="{B65ED74F-2AB1-4D5A-A469-5D2C57F3FFA7}" srcOrd="0" destOrd="0" presId="urn:microsoft.com/office/officeart/2005/8/layout/cycle5"/>
    <dgm:cxn modelId="{0D7BCB65-F640-49AA-AFC7-722389DE8EED}" type="presOf" srcId="{7A324128-319C-4DD6-B511-C51EB4F9E59E}" destId="{EBBE6E3A-116B-421F-B536-6D580FA2EA8C}" srcOrd="0" destOrd="0" presId="urn:microsoft.com/office/officeart/2005/8/layout/cycle5"/>
    <dgm:cxn modelId="{64E65BB0-404F-4423-A4E4-6E8CF2781CC8}" type="presOf" srcId="{3C89E380-91D5-4785-AF9A-EA5AD2C7345D}" destId="{B2B423C5-5681-4340-8A7C-A1CD5CAF6A81}" srcOrd="0" destOrd="0" presId="urn:microsoft.com/office/officeart/2005/8/layout/cycle5"/>
    <dgm:cxn modelId="{B14D2EDF-5371-4B42-BD65-A97A5B549F7A}" srcId="{3C89E380-91D5-4785-AF9A-EA5AD2C7345D}" destId="{ED990619-D6F4-42CB-99BE-6677DC706765}" srcOrd="0" destOrd="0" parTransId="{E7A2123B-1FFF-4644-B7F4-1A213FFF787D}" sibTransId="{C718776B-3044-4586-8B78-410497D0262B}"/>
    <dgm:cxn modelId="{3C4BEE3A-7370-4296-9CCE-DDD9E5B215DE}" type="presParOf" srcId="{B2B423C5-5681-4340-8A7C-A1CD5CAF6A81}" destId="{AC7AC91A-E600-4A00-9D83-2BBFC167F996}" srcOrd="0" destOrd="0" presId="urn:microsoft.com/office/officeart/2005/8/layout/cycle5"/>
    <dgm:cxn modelId="{8C54E516-5D40-4072-95A9-DD39A2BFBEDB}" type="presParOf" srcId="{B2B423C5-5681-4340-8A7C-A1CD5CAF6A81}" destId="{97F187A9-521B-4AC6-9B0E-636AC6A1D742}" srcOrd="1" destOrd="0" presId="urn:microsoft.com/office/officeart/2005/8/layout/cycle5"/>
    <dgm:cxn modelId="{A3325E4F-D22D-495F-BEEF-20E196C37121}" type="presParOf" srcId="{B2B423C5-5681-4340-8A7C-A1CD5CAF6A81}" destId="{B65ED74F-2AB1-4D5A-A469-5D2C57F3FFA7}" srcOrd="2" destOrd="0" presId="urn:microsoft.com/office/officeart/2005/8/layout/cycle5"/>
    <dgm:cxn modelId="{4FC27E35-381B-4722-A707-A1F3DECBB918}" type="presParOf" srcId="{B2B423C5-5681-4340-8A7C-A1CD5CAF6A81}" destId="{DB74F591-B03B-4E1B-A231-B4CAD015FD9B}" srcOrd="3" destOrd="0" presId="urn:microsoft.com/office/officeart/2005/8/layout/cycle5"/>
    <dgm:cxn modelId="{48C1A040-CE0A-44AD-80FA-D225E4DA4E56}" type="presParOf" srcId="{B2B423C5-5681-4340-8A7C-A1CD5CAF6A81}" destId="{5434E5FC-0D67-46A4-B6C5-2D4FAA3032C3}" srcOrd="4" destOrd="0" presId="urn:microsoft.com/office/officeart/2005/8/layout/cycle5"/>
    <dgm:cxn modelId="{2D706A17-6C2C-4279-866C-91083300B68B}" type="presParOf" srcId="{B2B423C5-5681-4340-8A7C-A1CD5CAF6A81}" destId="{EBBE6E3A-116B-421F-B536-6D580FA2EA8C}" srcOrd="5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7AC91A-E600-4A00-9D83-2BBFC167F996}">
      <dsp:nvSpPr>
        <dsp:cNvPr id="0" name=""/>
        <dsp:cNvSpPr/>
      </dsp:nvSpPr>
      <dsp:spPr>
        <a:xfrm>
          <a:off x="379" y="454978"/>
          <a:ext cx="1666423" cy="1477342"/>
        </a:xfrm>
        <a:prstGeom prst="roundRect">
          <a:avLst/>
        </a:prstGeom>
        <a:solidFill>
          <a:schemeClr val="lt1"/>
        </a:solidFill>
        <a:ln w="12700" cap="flat" cmpd="sng" algn="ctr">
          <a:solidFill>
            <a:srgbClr val="00476C"/>
          </a:solidFill>
          <a:prstDash val="solid"/>
          <a:miter lim="800000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300" kern="1200" dirty="0">
              <a:solidFill>
                <a:srgbClr val="C00000"/>
              </a:solidFill>
              <a:latin typeface="+mj-lt"/>
            </a:rPr>
            <a:t>Experiment</a:t>
          </a:r>
        </a:p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2300" kern="1200" dirty="0">
            <a:latin typeface="+mj-lt"/>
          </a:endParaRPr>
        </a:p>
      </dsp:txBody>
      <dsp:txXfrm>
        <a:off x="72497" y="527096"/>
        <a:ext cx="1522187" cy="1333106"/>
      </dsp:txXfrm>
    </dsp:sp>
    <dsp:sp modelId="{B65ED74F-2AB1-4D5A-A469-5D2C57F3FFA7}">
      <dsp:nvSpPr>
        <dsp:cNvPr id="0" name=""/>
        <dsp:cNvSpPr/>
      </dsp:nvSpPr>
      <dsp:spPr>
        <a:xfrm>
          <a:off x="833591" y="275272"/>
          <a:ext cx="1836754" cy="1836754"/>
        </a:xfrm>
        <a:custGeom>
          <a:avLst/>
          <a:gdLst/>
          <a:ahLst/>
          <a:cxnLst/>
          <a:rect l="0" t="0" r="0" b="0"/>
          <a:pathLst>
            <a:path>
              <a:moveTo>
                <a:pt x="564584" y="70882"/>
              </a:moveTo>
              <a:arcTo wR="918377" hR="918377" stAng="14840492" swAng="2785933"/>
            </a:path>
          </a:pathLst>
        </a:custGeom>
        <a:noFill/>
        <a:ln w="38100" cap="flat" cmpd="sng" algn="ctr">
          <a:solidFill>
            <a:srgbClr val="00476C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74F591-B03B-4E1B-A231-B4CAD015FD9B}">
      <dsp:nvSpPr>
        <dsp:cNvPr id="0" name=""/>
        <dsp:cNvSpPr/>
      </dsp:nvSpPr>
      <dsp:spPr>
        <a:xfrm>
          <a:off x="1837133" y="465740"/>
          <a:ext cx="1666423" cy="1455819"/>
        </a:xfrm>
        <a:prstGeom prst="roundRect">
          <a:avLst/>
        </a:prstGeom>
        <a:solidFill>
          <a:schemeClr val="lt1"/>
        </a:solidFill>
        <a:ln w="12700" cap="flat" cmpd="sng" algn="ctr">
          <a:solidFill>
            <a:srgbClr val="00476C"/>
          </a:solidFill>
          <a:prstDash val="solid"/>
          <a:miter lim="800000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300" kern="1200" dirty="0" err="1">
              <a:solidFill>
                <a:srgbClr val="C00000"/>
              </a:solidFill>
              <a:latin typeface="+mj-lt"/>
            </a:rPr>
            <a:t>Theory</a:t>
          </a:r>
          <a:endParaRPr lang="pl-PL" sz="2300" kern="1200" dirty="0">
            <a:solidFill>
              <a:srgbClr val="C00000"/>
            </a:solidFill>
            <a:latin typeface="+mj-lt"/>
          </a:endParaRPr>
        </a:p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2300" kern="1200" dirty="0">
            <a:latin typeface="+mj-lt"/>
          </a:endParaRPr>
        </a:p>
      </dsp:txBody>
      <dsp:txXfrm>
        <a:off x="1908200" y="536807"/>
        <a:ext cx="1524289" cy="1313685"/>
      </dsp:txXfrm>
    </dsp:sp>
    <dsp:sp modelId="{EBBE6E3A-116B-421F-B536-6D580FA2EA8C}">
      <dsp:nvSpPr>
        <dsp:cNvPr id="0" name=""/>
        <dsp:cNvSpPr/>
      </dsp:nvSpPr>
      <dsp:spPr>
        <a:xfrm>
          <a:off x="833591" y="275272"/>
          <a:ext cx="1836754" cy="1836754"/>
        </a:xfrm>
        <a:custGeom>
          <a:avLst/>
          <a:gdLst/>
          <a:ahLst/>
          <a:cxnLst/>
          <a:rect l="0" t="0" r="0" b="0"/>
          <a:pathLst>
            <a:path>
              <a:moveTo>
                <a:pt x="1288598" y="1758824"/>
              </a:moveTo>
              <a:arcTo wR="918377" hR="918377" stAng="3973575" swAng="2785933"/>
            </a:path>
          </a:pathLst>
        </a:custGeom>
        <a:noFill/>
        <a:ln w="38100" cap="flat" cmpd="sng" algn="ctr">
          <a:solidFill>
            <a:srgbClr val="00476C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F07EAC-B285-4840-A3BB-D781450BF435}" type="datetimeFigureOut">
              <a:rPr lang="pl-PL" smtClean="0"/>
              <a:t>25.05.2026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6853C7-62F8-4AAE-99A0-BD01B1F79DC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893492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dodać slajd z listą reakcji, w których wzbudzane były rezonanse M4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6853C7-62F8-4AAE-99A0-BD01B1F79DC4}" type="slidenum">
              <a:rPr lang="pl-PL" smtClean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608343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6853C7-62F8-4AAE-99A0-BD01B1F79DC4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494211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26-27/05/2026</a:t>
            </a:r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Title, Name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81E52-F7CC-425B-9779-ED68F05C13B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596837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/>
              <a:t>26-27/05/2026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Title, Name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81E52-F7CC-425B-9779-ED68F05C13B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852535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/>
              <a:t>26-27/05/2026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Title, Name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81E52-F7CC-425B-9779-ED68F05C13B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526442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3F4A28A0-6980-4C32-86AB-427D1B7C3D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/>
              <a:t>26-27/05/2026</a:t>
            </a:r>
            <a:endParaRPr lang="pl-PL" dirty="0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E1A704D1-A6AF-4AE7-9306-B7D2F385D3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pl-PL"/>
              <a:t>Title, Name</a:t>
            </a:r>
            <a:endParaRPr lang="pl-PL" dirty="0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3C6CF15D-74D4-4A35-ACAD-3C96027565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81E52-F7CC-425B-9779-ED68F05C13B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446548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/>
              <a:t>26-27/05/2026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Title, Name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81E52-F7CC-425B-9779-ED68F05C13B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901997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/>
              <a:t>26-27/05/2026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Title, Name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81E52-F7CC-425B-9779-ED68F05C13B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01931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/>
              <a:t>26-27/05/2026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Title, Name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81E52-F7CC-425B-9779-ED68F05C13B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668781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/>
              <a:t>26-27/05/2026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Title, Name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81E52-F7CC-425B-9779-ED68F05C13B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45943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/>
              <a:t>26-27/05/2026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Title, Name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81E52-F7CC-425B-9779-ED68F05C13B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28200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/>
              <a:t>26-27/05/2026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Title, Name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81E52-F7CC-425B-9779-ED68F05C13B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177486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/>
              <a:t>26-27/05/2026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Title, Name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81E52-F7CC-425B-9779-ED68F05C13B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7290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l-PL"/>
              <a:t>26-27/05/2026</a:t>
            </a:r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r>
              <a:rPr lang="pl-PL"/>
              <a:t>Title, Name</a:t>
            </a:r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581E52-F7CC-425B-9779-ED68F05C13B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72846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22.png"/><Relationship Id="rId7" Type="http://schemas.openxmlformats.org/officeDocument/2006/relationships/image" Target="../media/image5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13" Type="http://schemas.openxmlformats.org/officeDocument/2006/relationships/image" Target="../media/image9.png"/><Relationship Id="rId18" Type="http://schemas.openxmlformats.org/officeDocument/2006/relationships/image" Target="../media/image14.svg"/><Relationship Id="rId3" Type="http://schemas.microsoft.com/office/2007/relationships/hdphoto" Target="../media/hdphoto1.wdp"/><Relationship Id="rId21" Type="http://schemas.openxmlformats.org/officeDocument/2006/relationships/image" Target="../media/image17.png"/><Relationship Id="rId7" Type="http://schemas.openxmlformats.org/officeDocument/2006/relationships/diagramLayout" Target="../diagrams/layout1.xml"/><Relationship Id="rId12" Type="http://schemas.openxmlformats.org/officeDocument/2006/relationships/image" Target="../media/image8.svg"/><Relationship Id="rId17" Type="http://schemas.openxmlformats.org/officeDocument/2006/relationships/image" Target="../media/image13.png"/><Relationship Id="rId25" Type="http://schemas.openxmlformats.org/officeDocument/2006/relationships/image" Target="../media/image21.gif"/><Relationship Id="rId2" Type="http://schemas.openxmlformats.org/officeDocument/2006/relationships/image" Target="../media/image4.png"/><Relationship Id="rId16" Type="http://schemas.openxmlformats.org/officeDocument/2006/relationships/image" Target="../media/image12.svg"/><Relationship Id="rId20" Type="http://schemas.openxmlformats.org/officeDocument/2006/relationships/image" Target="../media/image16.sv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.xml"/><Relationship Id="rId11" Type="http://schemas.openxmlformats.org/officeDocument/2006/relationships/image" Target="../media/image7.png"/><Relationship Id="rId24" Type="http://schemas.openxmlformats.org/officeDocument/2006/relationships/image" Target="../media/image20.svg"/><Relationship Id="rId5" Type="http://schemas.openxmlformats.org/officeDocument/2006/relationships/image" Target="../media/image6.png"/><Relationship Id="rId15" Type="http://schemas.openxmlformats.org/officeDocument/2006/relationships/image" Target="../media/image11.png"/><Relationship Id="rId23" Type="http://schemas.openxmlformats.org/officeDocument/2006/relationships/image" Target="../media/image19.png"/><Relationship Id="rId10" Type="http://schemas.microsoft.com/office/2007/relationships/diagramDrawing" Target="../diagrams/drawing1.xml"/><Relationship Id="rId19" Type="http://schemas.openxmlformats.org/officeDocument/2006/relationships/image" Target="../media/image15.png"/><Relationship Id="rId4" Type="http://schemas.openxmlformats.org/officeDocument/2006/relationships/image" Target="../media/image5.png"/><Relationship Id="rId9" Type="http://schemas.openxmlformats.org/officeDocument/2006/relationships/diagramColors" Target="../diagrams/colors1.xml"/><Relationship Id="rId14" Type="http://schemas.openxmlformats.org/officeDocument/2006/relationships/image" Target="../media/image10.svg"/><Relationship Id="rId22" Type="http://schemas.openxmlformats.org/officeDocument/2006/relationships/image" Target="../media/image18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10" Type="http://schemas.microsoft.com/office/2007/relationships/hdphoto" Target="../media/hdphoto2.wdp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4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2.png"/><Relationship Id="rId7" Type="http://schemas.openxmlformats.org/officeDocument/2006/relationships/image" Target="../media/image45.png"/><Relationship Id="rId12" Type="http://schemas.openxmlformats.org/officeDocument/2006/relationships/image" Target="../media/image50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11" Type="http://schemas.openxmlformats.org/officeDocument/2006/relationships/image" Target="../media/image49.png"/><Relationship Id="rId5" Type="http://schemas.openxmlformats.org/officeDocument/2006/relationships/image" Target="../media/image25.png"/><Relationship Id="rId10" Type="http://schemas.openxmlformats.org/officeDocument/2006/relationships/image" Target="../media/image48.png"/><Relationship Id="rId4" Type="http://schemas.openxmlformats.org/officeDocument/2006/relationships/image" Target="../media/image43.png"/><Relationship Id="rId9" Type="http://schemas.openxmlformats.org/officeDocument/2006/relationships/image" Target="../media/image4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03BD4A0C-054A-437A-AEC3-1259F9E5A4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539878"/>
            <a:ext cx="9144000" cy="1973174"/>
          </a:xfrm>
        </p:spPr>
        <p:txBody>
          <a:bodyPr anchor="t">
            <a:noAutofit/>
          </a:bodyPr>
          <a:lstStyle/>
          <a:p>
            <a:r>
              <a:rPr lang="pl-PL" sz="3200" b="1" dirty="0" err="1">
                <a:solidFill>
                  <a:srgbClr val="FFFF00"/>
                </a:solidFill>
                <a:latin typeface="+mn-lt"/>
              </a:rPr>
              <a:t>Measurements</a:t>
            </a:r>
            <a:r>
              <a:rPr lang="pl-PL" sz="3200" b="1" dirty="0">
                <a:solidFill>
                  <a:srgbClr val="FFFF00"/>
                </a:solidFill>
                <a:latin typeface="+mn-lt"/>
              </a:rPr>
              <a:t> of </a:t>
            </a:r>
            <a:r>
              <a:rPr lang="pl-PL" sz="3200" b="1" dirty="0" err="1">
                <a:solidFill>
                  <a:srgbClr val="FFFF00"/>
                </a:solidFill>
                <a:latin typeface="+mn-lt"/>
              </a:rPr>
              <a:t>stretched</a:t>
            </a:r>
            <a:r>
              <a:rPr lang="pl-PL" sz="3200" b="1" dirty="0">
                <a:solidFill>
                  <a:srgbClr val="FFFF00"/>
                </a:solidFill>
                <a:latin typeface="+mn-lt"/>
              </a:rPr>
              <a:t> </a:t>
            </a:r>
            <a:r>
              <a:rPr lang="pl-PL" sz="3200" b="1" dirty="0" err="1">
                <a:solidFill>
                  <a:srgbClr val="FFFF00"/>
                </a:solidFill>
                <a:latin typeface="+mn-lt"/>
              </a:rPr>
              <a:t>resonances</a:t>
            </a:r>
            <a:r>
              <a:rPr lang="pl-PL" sz="3200" b="1" dirty="0">
                <a:solidFill>
                  <a:srgbClr val="FFFF00"/>
                </a:solidFill>
                <a:latin typeface="+mn-lt"/>
              </a:rPr>
              <a:t> </a:t>
            </a:r>
            <a:r>
              <a:rPr lang="pl-PL" sz="3200" b="1" dirty="0" err="1">
                <a:solidFill>
                  <a:srgbClr val="FFFF00"/>
                </a:solidFill>
                <a:latin typeface="+mn-lt"/>
              </a:rPr>
              <a:t>decays</a:t>
            </a:r>
            <a:r>
              <a:rPr lang="pl-PL" sz="3200" b="1" dirty="0">
                <a:solidFill>
                  <a:srgbClr val="FFFF00"/>
                </a:solidFill>
                <a:latin typeface="+mn-lt"/>
              </a:rPr>
              <a:t> </a:t>
            </a:r>
            <a:br>
              <a:rPr lang="pl-PL" sz="3200" b="1" dirty="0">
                <a:solidFill>
                  <a:srgbClr val="FFFF00"/>
                </a:solidFill>
                <a:latin typeface="+mn-lt"/>
              </a:rPr>
            </a:br>
            <a:r>
              <a:rPr lang="pl-PL" sz="3200" b="1" dirty="0">
                <a:solidFill>
                  <a:srgbClr val="FFFF00"/>
                </a:solidFill>
                <a:latin typeface="+mn-lt"/>
              </a:rPr>
              <a:t>in </a:t>
            </a:r>
            <a:r>
              <a:rPr lang="pl-PL" sz="3200" b="1" dirty="0" err="1">
                <a:solidFill>
                  <a:srgbClr val="FFFF00"/>
                </a:solidFill>
                <a:latin typeface="+mn-lt"/>
              </a:rPr>
              <a:t>light</a:t>
            </a:r>
            <a:r>
              <a:rPr lang="pl-PL" sz="3200" b="1" dirty="0">
                <a:solidFill>
                  <a:srgbClr val="FFFF00"/>
                </a:solidFill>
                <a:latin typeface="+mn-lt"/>
              </a:rPr>
              <a:t> </a:t>
            </a:r>
            <a:r>
              <a:rPr lang="pl-PL" sz="3200" b="1" dirty="0" err="1">
                <a:solidFill>
                  <a:srgbClr val="FFFF00"/>
                </a:solidFill>
                <a:latin typeface="+mn-lt"/>
              </a:rPr>
              <a:t>atomic</a:t>
            </a:r>
            <a:r>
              <a:rPr lang="pl-PL" sz="3200" b="1" dirty="0">
                <a:solidFill>
                  <a:srgbClr val="FFFF00"/>
                </a:solidFill>
                <a:latin typeface="+mn-lt"/>
              </a:rPr>
              <a:t> </a:t>
            </a:r>
            <a:r>
              <a:rPr lang="pl-PL" sz="3200" b="1" dirty="0" err="1">
                <a:solidFill>
                  <a:srgbClr val="FFFF00"/>
                </a:solidFill>
                <a:latin typeface="+mn-lt"/>
              </a:rPr>
              <a:t>nuclei</a:t>
            </a:r>
            <a:endParaRPr lang="pl-PL" sz="3200" b="1" dirty="0">
              <a:solidFill>
                <a:srgbClr val="FFFF00"/>
              </a:solidFill>
              <a:latin typeface="+mn-lt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287163B-645F-00C3-17F7-064C0F3EB3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24"/>
          <a:stretch/>
        </p:blipFill>
        <p:spPr bwMode="auto">
          <a:xfrm>
            <a:off x="0" y="5428034"/>
            <a:ext cx="2782110" cy="1429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12027C86-BBDD-CB92-D612-8C19A5840086}"/>
              </a:ext>
            </a:extLst>
          </p:cNvPr>
          <p:cNvSpPr txBox="1"/>
          <p:nvPr/>
        </p:nvSpPr>
        <p:spPr>
          <a:xfrm>
            <a:off x="2782110" y="6188068"/>
            <a:ext cx="457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dirty="0">
                <a:solidFill>
                  <a:schemeClr val="bg1"/>
                </a:solidFill>
              </a:rPr>
              <a:t>2nd Workshop on Research &amp; Innovation in Poland</a:t>
            </a:r>
          </a:p>
          <a:p>
            <a:r>
              <a:rPr lang="en-GB" sz="1600" dirty="0">
                <a:solidFill>
                  <a:schemeClr val="bg1"/>
                </a:solidFill>
              </a:rPr>
              <a:t>IFJ PAN, Krakow, 26-27 May, 2026</a:t>
            </a:r>
          </a:p>
        </p:txBody>
      </p:sp>
      <p:sp>
        <p:nvSpPr>
          <p:cNvPr id="8" name="Tytuł 4">
            <a:extLst>
              <a:ext uri="{FF2B5EF4-FFF2-40B4-BE49-F238E27FC236}">
                <a16:creationId xmlns:a16="http://schemas.microsoft.com/office/drawing/2014/main" id="{CA16EE2D-BA2E-9D47-BCF0-5031AF030ACA}"/>
              </a:ext>
            </a:extLst>
          </p:cNvPr>
          <p:cNvSpPr txBox="1">
            <a:spLocks/>
          </p:cNvSpPr>
          <p:nvPr/>
        </p:nvSpPr>
        <p:spPr>
          <a:xfrm>
            <a:off x="685800" y="3940088"/>
            <a:ext cx="7772400" cy="87112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400" dirty="0">
                <a:solidFill>
                  <a:schemeClr val="bg1"/>
                </a:solidFill>
                <a:latin typeface="+mn-lt"/>
              </a:rPr>
              <a:t>Natalia </a:t>
            </a:r>
            <a:r>
              <a:rPr lang="pl-PL" sz="2400" dirty="0" err="1">
                <a:solidFill>
                  <a:schemeClr val="bg1"/>
                </a:solidFill>
                <a:latin typeface="+mn-lt"/>
              </a:rPr>
              <a:t>Cieplicka-Oryńczak</a:t>
            </a:r>
            <a:r>
              <a:rPr lang="pl-PL" sz="2400" dirty="0">
                <a:solidFill>
                  <a:schemeClr val="bg1"/>
                </a:solidFill>
                <a:latin typeface="+mn-lt"/>
              </a:rPr>
              <a:t> </a:t>
            </a:r>
            <a:r>
              <a:rPr lang="pl-PL" sz="2400" i="1" dirty="0">
                <a:solidFill>
                  <a:schemeClr val="bg1"/>
                </a:solidFill>
                <a:latin typeface="+mn-lt"/>
              </a:rPr>
              <a:t>et al</a:t>
            </a:r>
            <a:r>
              <a:rPr lang="pl-PL" sz="2400" dirty="0">
                <a:solidFill>
                  <a:schemeClr val="bg1"/>
                </a:solidFill>
                <a:latin typeface="+mn-lt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0631585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D37422C4-C4F9-49D1-817E-0AB84F8E3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8B581E52-F7CC-425B-9779-ED68F05C13BC}" type="slidenum">
              <a:rPr lang="pl-PL" smtClean="0"/>
              <a:t>10</a:t>
            </a:fld>
            <a:endParaRPr lang="pl-PL" dirty="0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F083F1AD-381E-4C0B-8920-C6936E426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4890684" cy="365125"/>
          </a:xfrm>
        </p:spPr>
        <p:txBody>
          <a:bodyPr/>
          <a:lstStyle/>
          <a:p>
            <a:r>
              <a:rPr lang="pl-PL" b="1" dirty="0" err="1">
                <a:solidFill>
                  <a:schemeClr val="bg1"/>
                </a:solidFill>
              </a:rPr>
              <a:t>Measurements</a:t>
            </a:r>
            <a:r>
              <a:rPr lang="pl-PL" b="1" dirty="0">
                <a:solidFill>
                  <a:schemeClr val="bg1"/>
                </a:solidFill>
              </a:rPr>
              <a:t> of </a:t>
            </a:r>
            <a:r>
              <a:rPr lang="pl-PL" b="1" dirty="0" err="1">
                <a:solidFill>
                  <a:schemeClr val="bg1"/>
                </a:solidFill>
              </a:rPr>
              <a:t>stretched</a:t>
            </a:r>
            <a:r>
              <a:rPr lang="pl-PL" b="1" dirty="0">
                <a:solidFill>
                  <a:schemeClr val="bg1"/>
                </a:solidFill>
              </a:rPr>
              <a:t> </a:t>
            </a:r>
            <a:r>
              <a:rPr lang="pl-PL" b="1" dirty="0" err="1">
                <a:solidFill>
                  <a:schemeClr val="bg1"/>
                </a:solidFill>
              </a:rPr>
              <a:t>resonances</a:t>
            </a:r>
            <a:r>
              <a:rPr lang="pl-PL" b="1" dirty="0">
                <a:solidFill>
                  <a:schemeClr val="bg1"/>
                </a:solidFill>
              </a:rPr>
              <a:t> </a:t>
            </a:r>
            <a:r>
              <a:rPr lang="pl-PL" b="1" dirty="0" err="1">
                <a:solidFill>
                  <a:schemeClr val="bg1"/>
                </a:solidFill>
              </a:rPr>
              <a:t>decays</a:t>
            </a:r>
            <a:r>
              <a:rPr lang="pl-PL" b="1" dirty="0">
                <a:solidFill>
                  <a:schemeClr val="bg1"/>
                </a:solidFill>
              </a:rPr>
              <a:t>, N. </a:t>
            </a:r>
            <a:r>
              <a:rPr lang="pl-PL" b="1" dirty="0" err="1">
                <a:solidFill>
                  <a:schemeClr val="bg1"/>
                </a:solidFill>
              </a:rPr>
              <a:t>Cieplicka-Oryńczak</a:t>
            </a:r>
            <a:endParaRPr lang="pl-PL" dirty="0"/>
          </a:p>
        </p:txBody>
      </p:sp>
      <p:sp>
        <p:nvSpPr>
          <p:cNvPr id="8" name="Symbol zastępczy daty 7">
            <a:extLst>
              <a:ext uri="{FF2B5EF4-FFF2-40B4-BE49-F238E27FC236}">
                <a16:creationId xmlns:a16="http://schemas.microsoft.com/office/drawing/2014/main" id="{5616F0D1-12AF-4317-A620-2E189B5AA9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 altLang="pl-PL">
                <a:solidFill>
                  <a:schemeClr val="bg1"/>
                </a:solidFill>
                <a:cs typeface="Times New Roman" panose="02020603050405020304" pitchFamily="18" charset="0"/>
              </a:rPr>
              <a:t>26-27/05/2026</a:t>
            </a:r>
            <a:endParaRPr lang="pl-PL" dirty="0"/>
          </a:p>
        </p:txBody>
      </p:sp>
      <p:grpSp>
        <p:nvGrpSpPr>
          <p:cNvPr id="200" name="Grupa 199">
            <a:extLst>
              <a:ext uri="{FF2B5EF4-FFF2-40B4-BE49-F238E27FC236}">
                <a16:creationId xmlns:a16="http://schemas.microsoft.com/office/drawing/2014/main" id="{E234FD0A-C38C-407E-8635-7EB3500A52CA}"/>
              </a:ext>
            </a:extLst>
          </p:cNvPr>
          <p:cNvGrpSpPr/>
          <p:nvPr/>
        </p:nvGrpSpPr>
        <p:grpSpPr>
          <a:xfrm>
            <a:off x="437012" y="1679575"/>
            <a:ext cx="3880988" cy="2896428"/>
            <a:chOff x="348112" y="1819275"/>
            <a:chExt cx="3880988" cy="2896428"/>
          </a:xfrm>
        </p:grpSpPr>
        <p:grpSp>
          <p:nvGrpSpPr>
            <p:cNvPr id="85" name="Grupa 84">
              <a:extLst>
                <a:ext uri="{FF2B5EF4-FFF2-40B4-BE49-F238E27FC236}">
                  <a16:creationId xmlns:a16="http://schemas.microsoft.com/office/drawing/2014/main" id="{400B8D0B-475B-4C46-811D-083735DDCDB1}"/>
                </a:ext>
              </a:extLst>
            </p:cNvPr>
            <p:cNvGrpSpPr/>
            <p:nvPr/>
          </p:nvGrpSpPr>
          <p:grpSpPr>
            <a:xfrm>
              <a:off x="348112" y="1819275"/>
              <a:ext cx="3880988" cy="2896428"/>
              <a:chOff x="4509911" y="2179399"/>
              <a:chExt cx="4363156" cy="2964101"/>
            </a:xfrm>
          </p:grpSpPr>
          <p:pic>
            <p:nvPicPr>
              <p:cNvPr id="87" name="Picture 2">
                <a:extLst>
                  <a:ext uri="{FF2B5EF4-FFF2-40B4-BE49-F238E27FC236}">
                    <a16:creationId xmlns:a16="http://schemas.microsoft.com/office/drawing/2014/main" id="{67517354-8480-4C85-8D8D-938B496D736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09911" y="2179399"/>
                <a:ext cx="4363156" cy="296410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89" name="Prostokąt 88">
                <a:extLst>
                  <a:ext uri="{FF2B5EF4-FFF2-40B4-BE49-F238E27FC236}">
                    <a16:creationId xmlns:a16="http://schemas.microsoft.com/office/drawing/2014/main" id="{2DE1C652-234A-4790-AC3C-A638EE240997}"/>
                  </a:ext>
                </a:extLst>
              </p:cNvPr>
              <p:cNvSpPr/>
              <p:nvPr/>
            </p:nvSpPr>
            <p:spPr>
              <a:xfrm>
                <a:off x="8004075" y="4428484"/>
                <a:ext cx="754483" cy="47155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98" name="Grupa 97">
              <a:extLst>
                <a:ext uri="{FF2B5EF4-FFF2-40B4-BE49-F238E27FC236}">
                  <a16:creationId xmlns:a16="http://schemas.microsoft.com/office/drawing/2014/main" id="{C743B79C-F5D4-41B0-AFB8-104A87F2D533}"/>
                </a:ext>
              </a:extLst>
            </p:cNvPr>
            <p:cNvGrpSpPr/>
            <p:nvPr/>
          </p:nvGrpSpPr>
          <p:grpSpPr>
            <a:xfrm>
              <a:off x="736992" y="3253801"/>
              <a:ext cx="3390508" cy="1151671"/>
              <a:chOff x="5083521" y="3713319"/>
              <a:chExt cx="3390508" cy="1151671"/>
            </a:xfrm>
          </p:grpSpPr>
          <p:sp>
            <p:nvSpPr>
              <p:cNvPr id="106" name="CasellaDiTesto 8">
                <a:extLst>
                  <a:ext uri="{FF2B5EF4-FFF2-40B4-BE49-F238E27FC236}">
                    <a16:creationId xmlns:a16="http://schemas.microsoft.com/office/drawing/2014/main" id="{F7907EBF-BFF3-41E7-AB5B-88C9738CB41A}"/>
                  </a:ext>
                </a:extLst>
              </p:cNvPr>
              <p:cNvSpPr txBox="1"/>
              <p:nvPr/>
            </p:nvSpPr>
            <p:spPr>
              <a:xfrm>
                <a:off x="6410279" y="3713319"/>
                <a:ext cx="2063750" cy="11387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l-PL" b="1" dirty="0">
                    <a:solidFill>
                      <a:srgbClr val="FF0000"/>
                    </a:solidFill>
                    <a:latin typeface="+mj-lt"/>
                  </a:rPr>
                  <a:t>d</a:t>
                </a:r>
                <a:r>
                  <a:rPr lang="pl-PL" b="1" baseline="-25000" dirty="0">
                    <a:solidFill>
                      <a:srgbClr val="FF0000"/>
                    </a:solidFill>
                    <a:latin typeface="+mj-lt"/>
                  </a:rPr>
                  <a:t>5/2</a:t>
                </a:r>
                <a:r>
                  <a:rPr lang="pl-PL" b="1" dirty="0">
                    <a:solidFill>
                      <a:srgbClr val="FF0000"/>
                    </a:solidFill>
                    <a:latin typeface="+mj-lt"/>
                  </a:rPr>
                  <a:t> </a:t>
                </a:r>
                <a:r>
                  <a:rPr lang="pl-PL" b="1" dirty="0">
                    <a:solidFill>
                      <a:srgbClr val="FF0000"/>
                    </a:solidFill>
                    <a:latin typeface="+mj-lt"/>
                    <a:sym typeface="Wingdings 3"/>
                  </a:rPr>
                  <a:t></a:t>
                </a:r>
                <a:r>
                  <a:rPr lang="pl-PL" b="1" dirty="0">
                    <a:solidFill>
                      <a:srgbClr val="FF0000"/>
                    </a:solidFill>
                    <a:latin typeface="+mj-lt"/>
                  </a:rPr>
                  <a:t> f</a:t>
                </a:r>
                <a:r>
                  <a:rPr lang="pl-PL" b="1" baseline="-25000" dirty="0">
                    <a:solidFill>
                      <a:srgbClr val="FF0000"/>
                    </a:solidFill>
                    <a:latin typeface="+mj-lt"/>
                  </a:rPr>
                  <a:t>7/2</a:t>
                </a:r>
                <a:r>
                  <a:rPr lang="pl-PL" b="1" dirty="0">
                    <a:solidFill>
                      <a:srgbClr val="FF0000"/>
                    </a:solidFill>
                    <a:latin typeface="+mj-lt"/>
                  </a:rPr>
                  <a:t> </a:t>
                </a:r>
                <a:br>
                  <a:rPr lang="pl-PL" b="1" dirty="0">
                    <a:solidFill>
                      <a:srgbClr val="FF0000"/>
                    </a:solidFill>
                    <a:latin typeface="+mj-lt"/>
                  </a:rPr>
                </a:br>
                <a:r>
                  <a:rPr lang="pl-PL" b="1" dirty="0">
                    <a:solidFill>
                      <a:srgbClr val="FF0000"/>
                    </a:solidFill>
                    <a:latin typeface="+mj-lt"/>
                  </a:rPr>
                  <a:t>M6 </a:t>
                </a:r>
                <a:r>
                  <a:rPr lang="pl-PL" b="1" dirty="0" err="1">
                    <a:solidFill>
                      <a:srgbClr val="FF0000"/>
                    </a:solidFill>
                    <a:latin typeface="+mj-lt"/>
                  </a:rPr>
                  <a:t>transitions</a:t>
                </a:r>
                <a:r>
                  <a:rPr lang="pl-PL" b="1" dirty="0">
                    <a:solidFill>
                      <a:srgbClr val="FF0000"/>
                    </a:solidFill>
                    <a:latin typeface="+mj-lt"/>
                  </a:rPr>
                  <a:t> </a:t>
                </a:r>
                <a:br>
                  <a:rPr lang="pl-PL" dirty="0">
                    <a:solidFill>
                      <a:srgbClr val="FF0000"/>
                    </a:solidFill>
                    <a:latin typeface="+mj-lt"/>
                  </a:rPr>
                </a:br>
                <a:r>
                  <a:rPr lang="pl-PL" dirty="0">
                    <a:latin typeface="+mj-lt"/>
                  </a:rPr>
                  <a:t>to </a:t>
                </a:r>
                <a:r>
                  <a:rPr lang="pl-PL" i="1" dirty="0">
                    <a:latin typeface="+mj-lt"/>
                  </a:rPr>
                  <a:t>J</a:t>
                </a:r>
                <a:r>
                  <a:rPr lang="el-GR" baseline="30000" dirty="0">
                    <a:latin typeface="+mj-lt"/>
                  </a:rPr>
                  <a:t>π</a:t>
                </a:r>
                <a:r>
                  <a:rPr lang="pl-PL" dirty="0">
                    <a:latin typeface="+mj-lt"/>
                  </a:rPr>
                  <a:t>=6</a:t>
                </a:r>
                <a:r>
                  <a:rPr lang="pl-PL" baseline="30000" dirty="0">
                    <a:latin typeface="+mj-lt"/>
                  </a:rPr>
                  <a:t>–</a:t>
                </a:r>
                <a:r>
                  <a:rPr lang="pl-PL" dirty="0">
                    <a:latin typeface="+mj-lt"/>
                  </a:rPr>
                  <a:t>  </a:t>
                </a:r>
                <a:r>
                  <a:rPr lang="pl-PL" dirty="0" err="1">
                    <a:latin typeface="+mj-lt"/>
                  </a:rPr>
                  <a:t>states</a:t>
                </a:r>
                <a:r>
                  <a:rPr lang="pl-PL" dirty="0">
                    <a:latin typeface="+mj-lt"/>
                  </a:rPr>
                  <a:t> </a:t>
                </a:r>
                <a:br>
                  <a:rPr lang="pl-PL" dirty="0">
                    <a:latin typeface="+mj-lt"/>
                  </a:rPr>
                </a:br>
                <a:r>
                  <a:rPr lang="pl-PL" sz="1400" dirty="0">
                    <a:latin typeface="+mj-lt"/>
                  </a:rPr>
                  <a:t>(</a:t>
                </a:r>
                <a:r>
                  <a:rPr lang="pl-PL" sz="1400" baseline="30000" dirty="0">
                    <a:latin typeface="+mj-lt"/>
                  </a:rPr>
                  <a:t>24</a:t>
                </a:r>
                <a:r>
                  <a:rPr lang="pl-PL" sz="1400" dirty="0">
                    <a:latin typeface="+mj-lt"/>
                  </a:rPr>
                  <a:t>Mg, </a:t>
                </a:r>
                <a:r>
                  <a:rPr lang="pl-PL" sz="1400" baseline="30000" dirty="0">
                    <a:latin typeface="+mj-lt"/>
                  </a:rPr>
                  <a:t>26</a:t>
                </a:r>
                <a:r>
                  <a:rPr lang="pl-PL" sz="1400" dirty="0">
                    <a:latin typeface="+mj-lt"/>
                  </a:rPr>
                  <a:t>Mg, </a:t>
                </a:r>
                <a:r>
                  <a:rPr lang="pl-PL" sz="1400" baseline="30000" dirty="0">
                    <a:latin typeface="+mj-lt"/>
                  </a:rPr>
                  <a:t>28</a:t>
                </a:r>
                <a:r>
                  <a:rPr lang="pl-PL" sz="1400" dirty="0">
                    <a:latin typeface="+mj-lt"/>
                  </a:rPr>
                  <a:t>Si, </a:t>
                </a:r>
                <a:r>
                  <a:rPr lang="pl-PL" sz="1400" baseline="30000" dirty="0">
                    <a:latin typeface="+mj-lt"/>
                  </a:rPr>
                  <a:t>32</a:t>
                </a:r>
                <a:r>
                  <a:rPr lang="pl-PL" sz="1400" dirty="0">
                    <a:latin typeface="+mj-lt"/>
                  </a:rPr>
                  <a:t>S, …)</a:t>
                </a:r>
              </a:p>
            </p:txBody>
          </p:sp>
          <p:cxnSp>
            <p:nvCxnSpPr>
              <p:cNvPr id="107" name="Łącznik prosty ze strzałką 106">
                <a:extLst>
                  <a:ext uri="{FF2B5EF4-FFF2-40B4-BE49-F238E27FC236}">
                    <a16:creationId xmlns:a16="http://schemas.microsoft.com/office/drawing/2014/main" id="{CDB11B37-451E-4C04-B010-EA039C052F5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083521" y="4269518"/>
                <a:ext cx="1580758" cy="595472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8" name="Elipsa 77">
              <a:extLst>
                <a:ext uri="{FF2B5EF4-FFF2-40B4-BE49-F238E27FC236}">
                  <a16:creationId xmlns:a16="http://schemas.microsoft.com/office/drawing/2014/main" id="{A08E2C0F-48EC-412F-B479-D9EE5C2BB961}"/>
                </a:ext>
              </a:extLst>
            </p:cNvPr>
            <p:cNvSpPr/>
            <p:nvPr/>
          </p:nvSpPr>
          <p:spPr>
            <a:xfrm>
              <a:off x="556513" y="4352031"/>
              <a:ext cx="190004" cy="106878"/>
            </a:xfrm>
            <a:prstGeom prst="ellipse">
              <a:avLst/>
            </a:prstGeom>
            <a:solidFill>
              <a:srgbClr val="FF0000">
                <a:alpha val="51000"/>
              </a:srgbClr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grpSp>
        <p:nvGrpSpPr>
          <p:cNvPr id="18" name="Grupa 17">
            <a:extLst>
              <a:ext uri="{FF2B5EF4-FFF2-40B4-BE49-F238E27FC236}">
                <a16:creationId xmlns:a16="http://schemas.microsoft.com/office/drawing/2014/main" id="{4F926AF5-1D47-4A5F-9675-C470449C92A2}"/>
              </a:ext>
            </a:extLst>
          </p:cNvPr>
          <p:cNvGrpSpPr/>
          <p:nvPr/>
        </p:nvGrpSpPr>
        <p:grpSpPr>
          <a:xfrm>
            <a:off x="-1906190" y="585469"/>
            <a:ext cx="1236416" cy="1379621"/>
            <a:chOff x="4361290" y="2295141"/>
            <a:chExt cx="1507578" cy="1379621"/>
          </a:xfrm>
        </p:grpSpPr>
        <p:pic>
          <p:nvPicPr>
            <p:cNvPr id="117" name="Obraz 116">
              <a:extLst>
                <a:ext uri="{FF2B5EF4-FFF2-40B4-BE49-F238E27FC236}">
                  <a16:creationId xmlns:a16="http://schemas.microsoft.com/office/drawing/2014/main" id="{4063D4C7-4349-4CB5-A07C-1B4C6F9B753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3316"/>
            <a:stretch/>
          </p:blipFill>
          <p:spPr>
            <a:xfrm>
              <a:off x="4361290" y="2295141"/>
              <a:ext cx="1507578" cy="1379621"/>
            </a:xfrm>
            <a:prstGeom prst="rect">
              <a:avLst/>
            </a:prstGeom>
          </p:spPr>
        </p:pic>
        <p:sp>
          <p:nvSpPr>
            <p:cNvPr id="119" name="Owal 118">
              <a:extLst>
                <a:ext uri="{FF2B5EF4-FFF2-40B4-BE49-F238E27FC236}">
                  <a16:creationId xmlns:a16="http://schemas.microsoft.com/office/drawing/2014/main" id="{9A173AD8-A678-4210-A5BE-4A4C62B5FDDC}"/>
                </a:ext>
              </a:extLst>
            </p:cNvPr>
            <p:cNvSpPr/>
            <p:nvPr/>
          </p:nvSpPr>
          <p:spPr>
            <a:xfrm>
              <a:off x="5005190" y="2790071"/>
              <a:ext cx="346841" cy="239383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22" name="Owal 121">
              <a:extLst>
                <a:ext uri="{FF2B5EF4-FFF2-40B4-BE49-F238E27FC236}">
                  <a16:creationId xmlns:a16="http://schemas.microsoft.com/office/drawing/2014/main" id="{2B3DC8DD-C05D-4A8A-9296-397BCEB7F792}"/>
                </a:ext>
              </a:extLst>
            </p:cNvPr>
            <p:cNvSpPr/>
            <p:nvPr/>
          </p:nvSpPr>
          <p:spPr>
            <a:xfrm>
              <a:off x="4951493" y="2295141"/>
              <a:ext cx="346841" cy="239383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cxnSp>
          <p:nvCxnSpPr>
            <p:cNvPr id="126" name="Łącznik prosty ze strzałką 125">
              <a:extLst>
                <a:ext uri="{FF2B5EF4-FFF2-40B4-BE49-F238E27FC236}">
                  <a16:creationId xmlns:a16="http://schemas.microsoft.com/office/drawing/2014/main" id="{5F9D8016-819E-4106-A771-B0833B5FC0F0}"/>
                </a:ext>
              </a:extLst>
            </p:cNvPr>
            <p:cNvCxnSpPr>
              <a:cxnSpLocks/>
            </p:cNvCxnSpPr>
            <p:nvPr/>
          </p:nvCxnSpPr>
          <p:spPr>
            <a:xfrm>
              <a:off x="4928142" y="2430876"/>
              <a:ext cx="0" cy="472699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7" name="pole tekstowe 126">
              <a:extLst>
                <a:ext uri="{FF2B5EF4-FFF2-40B4-BE49-F238E27FC236}">
                  <a16:creationId xmlns:a16="http://schemas.microsoft.com/office/drawing/2014/main" id="{795BE3E6-63CD-4FD9-9E28-CAB66E9D086C}"/>
                </a:ext>
              </a:extLst>
            </p:cNvPr>
            <p:cNvSpPr txBox="1"/>
            <p:nvPr/>
          </p:nvSpPr>
          <p:spPr>
            <a:xfrm>
              <a:off x="4497428" y="2459300"/>
              <a:ext cx="38985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1200" b="1" dirty="0">
                  <a:solidFill>
                    <a:srgbClr val="FF0000"/>
                  </a:solidFill>
                  <a:latin typeface="+mj-lt"/>
                </a:rPr>
                <a:t>M6</a:t>
              </a:r>
            </a:p>
          </p:txBody>
        </p:sp>
      </p:grpSp>
      <p:sp>
        <p:nvSpPr>
          <p:cNvPr id="134" name="pole tekstowe 133">
            <a:extLst>
              <a:ext uri="{FF2B5EF4-FFF2-40B4-BE49-F238E27FC236}">
                <a16:creationId xmlns:a16="http://schemas.microsoft.com/office/drawing/2014/main" id="{0EB0E13A-B3A4-4D41-85A2-13F26B3C4CB7}"/>
              </a:ext>
            </a:extLst>
          </p:cNvPr>
          <p:cNvSpPr txBox="1"/>
          <p:nvPr/>
        </p:nvSpPr>
        <p:spPr>
          <a:xfrm>
            <a:off x="1438144" y="5078808"/>
            <a:ext cx="6210431" cy="923330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pl-PL" dirty="0" err="1"/>
              <a:t>Additional</a:t>
            </a:r>
            <a:r>
              <a:rPr lang="pl-PL" dirty="0"/>
              <a:t> </a:t>
            </a:r>
            <a:r>
              <a:rPr lang="pl-PL" dirty="0" err="1"/>
              <a:t>upgrades</a:t>
            </a:r>
            <a:r>
              <a:rPr lang="pl-PL" dirty="0"/>
              <a:t> to the setup </a:t>
            </a:r>
            <a:r>
              <a:rPr lang="pl-PL" dirty="0" err="1"/>
              <a:t>are</a:t>
            </a:r>
            <a:r>
              <a:rPr lang="pl-PL" dirty="0"/>
              <a:t> </a:t>
            </a:r>
            <a:r>
              <a:rPr lang="pl-PL" dirty="0" err="1"/>
              <a:t>required</a:t>
            </a:r>
            <a:r>
              <a:rPr lang="pl-PL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b="1" dirty="0"/>
              <a:t>Mass </a:t>
            </a:r>
            <a:r>
              <a:rPr lang="pl-PL" b="1" dirty="0" err="1"/>
              <a:t>spectrometer</a:t>
            </a:r>
            <a:r>
              <a:rPr lang="pl-PL" b="1" dirty="0"/>
              <a:t> </a:t>
            </a:r>
            <a:r>
              <a:rPr lang="pl-PL" dirty="0"/>
              <a:t>to </a:t>
            </a:r>
            <a:r>
              <a:rPr lang="pl-PL" dirty="0" err="1"/>
              <a:t>improve</a:t>
            </a:r>
            <a:r>
              <a:rPr lang="pl-PL" dirty="0"/>
              <a:t> </a:t>
            </a:r>
            <a:r>
              <a:rPr lang="pl-PL" dirty="0" err="1"/>
              <a:t>excitation</a:t>
            </a:r>
            <a:r>
              <a:rPr lang="pl-PL" dirty="0"/>
              <a:t> </a:t>
            </a:r>
            <a:r>
              <a:rPr lang="pl-PL" dirty="0" err="1"/>
              <a:t>energy</a:t>
            </a:r>
            <a:r>
              <a:rPr lang="pl-PL" dirty="0"/>
              <a:t> resolution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b="1" dirty="0" err="1"/>
              <a:t>HPGe</a:t>
            </a:r>
            <a:r>
              <a:rPr lang="pl-PL" b="1" dirty="0"/>
              <a:t> </a:t>
            </a:r>
            <a:r>
              <a:rPr lang="pl-PL" b="1" dirty="0" err="1"/>
              <a:t>detectors</a:t>
            </a:r>
            <a:r>
              <a:rPr lang="pl-PL" b="1" dirty="0"/>
              <a:t> </a:t>
            </a:r>
            <a:r>
              <a:rPr lang="pl-PL" dirty="0"/>
              <a:t>for </a:t>
            </a:r>
            <a:r>
              <a:rPr lang="pl-PL" dirty="0" err="1"/>
              <a:t>discrete</a:t>
            </a:r>
            <a:r>
              <a:rPr lang="pl-PL" dirty="0"/>
              <a:t> gamma-</a:t>
            </a:r>
            <a:r>
              <a:rPr lang="pl-PL" dirty="0" err="1"/>
              <a:t>ray</a:t>
            </a:r>
            <a:r>
              <a:rPr lang="pl-PL" dirty="0"/>
              <a:t> </a:t>
            </a:r>
            <a:r>
              <a:rPr lang="pl-PL" dirty="0" err="1"/>
              <a:t>spectroscopy</a:t>
            </a:r>
            <a:endParaRPr lang="pl-PL" dirty="0"/>
          </a:p>
        </p:txBody>
      </p:sp>
      <p:pic>
        <p:nvPicPr>
          <p:cNvPr id="142" name="Obraz 141">
            <a:extLst>
              <a:ext uri="{FF2B5EF4-FFF2-40B4-BE49-F238E27FC236}">
                <a16:creationId xmlns:a16="http://schemas.microsoft.com/office/drawing/2014/main" id="{AD21E49D-613A-4127-A88E-D2E0B9E872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771775" y="2346776"/>
            <a:ext cx="2034617" cy="1105666"/>
          </a:xfrm>
          <a:prstGeom prst="rect">
            <a:avLst/>
          </a:prstGeom>
        </p:spPr>
      </p:pic>
      <p:sp>
        <p:nvSpPr>
          <p:cNvPr id="145" name="pole tekstowe 144">
            <a:extLst>
              <a:ext uri="{FF2B5EF4-FFF2-40B4-BE49-F238E27FC236}">
                <a16:creationId xmlns:a16="http://schemas.microsoft.com/office/drawing/2014/main" id="{CB5EE22B-6E27-476C-89B5-E8E1189B5CA5}"/>
              </a:ext>
            </a:extLst>
          </p:cNvPr>
          <p:cNvSpPr txBox="1"/>
          <p:nvPr/>
        </p:nvSpPr>
        <p:spPr>
          <a:xfrm>
            <a:off x="-2801125" y="3575219"/>
            <a:ext cx="206822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000" i="1" dirty="0"/>
              <a:t>G.T. </a:t>
            </a:r>
            <a:r>
              <a:rPr lang="pl-PL" sz="1000" i="1" dirty="0" err="1"/>
              <a:t>Emery</a:t>
            </a:r>
            <a:r>
              <a:rPr lang="pl-PL" sz="1000" i="1" dirty="0"/>
              <a:t>, </a:t>
            </a:r>
            <a:r>
              <a:rPr lang="fr-FR" sz="1000" i="1" dirty="0"/>
              <a:t>J. Phys. Colloques 45</a:t>
            </a:r>
            <a:r>
              <a:rPr lang="pl-PL" sz="1000" i="1" dirty="0"/>
              <a:t>, </a:t>
            </a:r>
            <a:r>
              <a:rPr lang="fr-FR" sz="1000" i="1" dirty="0"/>
              <a:t>C4-389 (1984)</a:t>
            </a:r>
            <a:endParaRPr lang="pl-PL" sz="1000" dirty="0"/>
          </a:p>
        </p:txBody>
      </p:sp>
      <p:grpSp>
        <p:nvGrpSpPr>
          <p:cNvPr id="188" name="Grupa 187">
            <a:extLst>
              <a:ext uri="{FF2B5EF4-FFF2-40B4-BE49-F238E27FC236}">
                <a16:creationId xmlns:a16="http://schemas.microsoft.com/office/drawing/2014/main" id="{4F6FD8C7-2EBD-46C7-96CF-6C7825BCCFA3}"/>
              </a:ext>
            </a:extLst>
          </p:cNvPr>
          <p:cNvGrpSpPr/>
          <p:nvPr/>
        </p:nvGrpSpPr>
        <p:grpSpPr>
          <a:xfrm>
            <a:off x="7194625" y="1401934"/>
            <a:ext cx="1917570" cy="1564936"/>
            <a:chOff x="6673448" y="3618530"/>
            <a:chExt cx="1917570" cy="1564936"/>
          </a:xfrm>
        </p:grpSpPr>
        <p:grpSp>
          <p:nvGrpSpPr>
            <p:cNvPr id="153" name="Grupa 152">
              <a:extLst>
                <a:ext uri="{FF2B5EF4-FFF2-40B4-BE49-F238E27FC236}">
                  <a16:creationId xmlns:a16="http://schemas.microsoft.com/office/drawing/2014/main" id="{8890924B-64CE-4D7B-92C8-1AEDB3106C06}"/>
                </a:ext>
              </a:extLst>
            </p:cNvPr>
            <p:cNvGrpSpPr/>
            <p:nvPr/>
          </p:nvGrpSpPr>
          <p:grpSpPr>
            <a:xfrm>
              <a:off x="6806718" y="3823791"/>
              <a:ext cx="1477341" cy="1359675"/>
              <a:chOff x="137041" y="3361111"/>
              <a:chExt cx="1477341" cy="1359675"/>
            </a:xfrm>
          </p:grpSpPr>
          <p:pic>
            <p:nvPicPr>
              <p:cNvPr id="136" name="Obraz 135">
                <a:extLst>
                  <a:ext uri="{FF2B5EF4-FFF2-40B4-BE49-F238E27FC236}">
                    <a16:creationId xmlns:a16="http://schemas.microsoft.com/office/drawing/2014/main" id="{2E06CA66-CC9D-4E96-BD9B-73704D2A73F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l="4973" t="3410" r="5000" b="11692"/>
              <a:stretch/>
            </p:blipFill>
            <p:spPr>
              <a:xfrm>
                <a:off x="137041" y="3361111"/>
                <a:ext cx="1477341" cy="1359675"/>
              </a:xfrm>
              <a:prstGeom prst="rect">
                <a:avLst/>
              </a:prstGeom>
            </p:spPr>
          </p:pic>
          <p:sp>
            <p:nvSpPr>
              <p:cNvPr id="139" name="pole tekstowe 138">
                <a:extLst>
                  <a:ext uri="{FF2B5EF4-FFF2-40B4-BE49-F238E27FC236}">
                    <a16:creationId xmlns:a16="http://schemas.microsoft.com/office/drawing/2014/main" id="{75A700EC-7F73-4A10-946B-8DDED1D64220}"/>
                  </a:ext>
                </a:extLst>
              </p:cNvPr>
              <p:cNvSpPr txBox="1"/>
              <p:nvPr/>
            </p:nvSpPr>
            <p:spPr>
              <a:xfrm>
                <a:off x="299594" y="3536778"/>
                <a:ext cx="481222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l-PL" sz="1000" b="1" dirty="0">
                    <a:solidFill>
                      <a:srgbClr val="FF0000"/>
                    </a:solidFill>
                  </a:rPr>
                  <a:t>14.36</a:t>
                </a:r>
              </a:p>
            </p:txBody>
          </p:sp>
          <p:sp>
            <p:nvSpPr>
              <p:cNvPr id="141" name="pole tekstowe 140">
                <a:extLst>
                  <a:ext uri="{FF2B5EF4-FFF2-40B4-BE49-F238E27FC236}">
                    <a16:creationId xmlns:a16="http://schemas.microsoft.com/office/drawing/2014/main" id="{76DDE8EC-0663-40F3-AC3F-5166F6AE0211}"/>
                  </a:ext>
                </a:extLst>
              </p:cNvPr>
              <p:cNvSpPr txBox="1"/>
              <p:nvPr/>
            </p:nvSpPr>
            <p:spPr>
              <a:xfrm>
                <a:off x="785682" y="3637294"/>
                <a:ext cx="481222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l-PL" sz="1000" b="1" dirty="0">
                    <a:solidFill>
                      <a:srgbClr val="FF0000"/>
                    </a:solidFill>
                  </a:rPr>
                  <a:t>11.58</a:t>
                </a:r>
              </a:p>
            </p:txBody>
          </p:sp>
        </p:grpSp>
        <p:sp>
          <p:nvSpPr>
            <p:cNvPr id="154" name="pole tekstowe 153">
              <a:extLst>
                <a:ext uri="{FF2B5EF4-FFF2-40B4-BE49-F238E27FC236}">
                  <a16:creationId xmlns:a16="http://schemas.microsoft.com/office/drawing/2014/main" id="{314AD44F-1A60-43F4-8F5F-0AB2C31B0FB1}"/>
                </a:ext>
              </a:extLst>
            </p:cNvPr>
            <p:cNvSpPr txBox="1"/>
            <p:nvPr/>
          </p:nvSpPr>
          <p:spPr>
            <a:xfrm>
              <a:off x="7831667" y="4683799"/>
              <a:ext cx="429926" cy="307777"/>
            </a:xfrm>
            <a:prstGeom prst="rect">
              <a:avLst/>
            </a:prstGeom>
            <a:solidFill>
              <a:srgbClr val="FFFF99"/>
            </a:solidFill>
          </p:spPr>
          <p:txBody>
            <a:bodyPr wrap="none" rtlCol="0">
              <a:spAutoFit/>
            </a:bodyPr>
            <a:lstStyle/>
            <a:p>
              <a:r>
                <a:rPr lang="pl-PL" sz="1400" baseline="30000" dirty="0">
                  <a:solidFill>
                    <a:srgbClr val="FF0000"/>
                  </a:solidFill>
                </a:rPr>
                <a:t>28</a:t>
              </a:r>
              <a:r>
                <a:rPr lang="pl-PL" sz="1400" dirty="0">
                  <a:solidFill>
                    <a:srgbClr val="FF0000"/>
                  </a:solidFill>
                </a:rPr>
                <a:t>Si</a:t>
              </a:r>
            </a:p>
          </p:txBody>
        </p:sp>
        <p:sp>
          <p:nvSpPr>
            <p:cNvPr id="155" name="pole tekstowe 154">
              <a:extLst>
                <a:ext uri="{FF2B5EF4-FFF2-40B4-BE49-F238E27FC236}">
                  <a16:creationId xmlns:a16="http://schemas.microsoft.com/office/drawing/2014/main" id="{5C6C44C7-5B41-4A28-9422-B40F194F702C}"/>
                </a:ext>
              </a:extLst>
            </p:cNvPr>
            <p:cNvSpPr txBox="1"/>
            <p:nvPr/>
          </p:nvSpPr>
          <p:spPr>
            <a:xfrm>
              <a:off x="6673448" y="3618530"/>
              <a:ext cx="1917570" cy="21544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pl-PL" sz="800" i="1" dirty="0"/>
                <a:t>C. </a:t>
              </a:r>
              <a:r>
                <a:rPr lang="pl-PL" sz="800" i="1" dirty="0" err="1"/>
                <a:t>Olmer</a:t>
              </a:r>
              <a:r>
                <a:rPr lang="pl-PL" sz="800" i="1" dirty="0"/>
                <a:t> et al., </a:t>
              </a:r>
              <a:r>
                <a:rPr lang="pl-PL" sz="800" i="1" dirty="0" err="1"/>
                <a:t>Phys</a:t>
              </a:r>
              <a:r>
                <a:rPr lang="pl-PL" sz="800" i="1" dirty="0"/>
                <a:t>. </a:t>
              </a:r>
              <a:r>
                <a:rPr lang="pl-PL" sz="800" i="1" dirty="0" err="1"/>
                <a:t>Rev</a:t>
              </a:r>
              <a:r>
                <a:rPr lang="pl-PL" sz="800" i="1" dirty="0"/>
                <a:t>. C 29, 361 </a:t>
              </a:r>
              <a:r>
                <a:rPr lang="fr-FR" sz="800" i="1" dirty="0"/>
                <a:t>(1984)</a:t>
              </a:r>
              <a:endParaRPr lang="pl-PL" sz="800" dirty="0"/>
            </a:p>
          </p:txBody>
        </p:sp>
      </p:grpSp>
      <p:grpSp>
        <p:nvGrpSpPr>
          <p:cNvPr id="182" name="Grupa 181">
            <a:extLst>
              <a:ext uri="{FF2B5EF4-FFF2-40B4-BE49-F238E27FC236}">
                <a16:creationId xmlns:a16="http://schemas.microsoft.com/office/drawing/2014/main" id="{67BFE2CA-4125-4340-B56E-3796269532F6}"/>
              </a:ext>
            </a:extLst>
          </p:cNvPr>
          <p:cNvGrpSpPr/>
          <p:nvPr/>
        </p:nvGrpSpPr>
        <p:grpSpPr>
          <a:xfrm>
            <a:off x="4718493" y="1405799"/>
            <a:ext cx="2538823" cy="1587933"/>
            <a:chOff x="4607881" y="1214069"/>
            <a:chExt cx="2538823" cy="1587933"/>
          </a:xfrm>
        </p:grpSpPr>
        <p:sp>
          <p:nvSpPr>
            <p:cNvPr id="158" name="pole tekstowe 157">
              <a:extLst>
                <a:ext uri="{FF2B5EF4-FFF2-40B4-BE49-F238E27FC236}">
                  <a16:creationId xmlns:a16="http://schemas.microsoft.com/office/drawing/2014/main" id="{1553B774-BF68-42B9-985C-82C8266EC2AA}"/>
                </a:ext>
              </a:extLst>
            </p:cNvPr>
            <p:cNvSpPr txBox="1"/>
            <p:nvPr/>
          </p:nvSpPr>
          <p:spPr>
            <a:xfrm>
              <a:off x="4766072" y="1214069"/>
              <a:ext cx="2380632" cy="21544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pl-PL" sz="800" i="1" dirty="0"/>
                <a:t>G.S. Adams et al., </a:t>
              </a:r>
              <a:r>
                <a:rPr lang="pl-PL" sz="800" i="1" dirty="0" err="1"/>
                <a:t>Phys</a:t>
              </a:r>
              <a:r>
                <a:rPr lang="pl-PL" sz="800" i="1" dirty="0"/>
                <a:t>. </a:t>
              </a:r>
              <a:r>
                <a:rPr lang="pl-PL" sz="800" i="1" dirty="0" err="1"/>
                <a:t>Rev</a:t>
              </a:r>
              <a:r>
                <a:rPr lang="pl-PL" sz="800" i="1" dirty="0"/>
                <a:t>. </a:t>
              </a:r>
              <a:r>
                <a:rPr lang="pl-PL" sz="800" i="1" dirty="0" err="1"/>
                <a:t>Lett</a:t>
              </a:r>
              <a:r>
                <a:rPr lang="pl-PL" sz="800" i="1" dirty="0"/>
                <a:t>. 38, 1387 </a:t>
              </a:r>
              <a:r>
                <a:rPr lang="fr-FR" sz="800" i="1" dirty="0"/>
                <a:t>(19</a:t>
              </a:r>
              <a:r>
                <a:rPr lang="pl-PL" sz="800" i="1" dirty="0"/>
                <a:t>77</a:t>
              </a:r>
              <a:r>
                <a:rPr lang="fr-FR" sz="800" i="1" dirty="0"/>
                <a:t>)</a:t>
              </a:r>
              <a:endParaRPr lang="pl-PL" sz="800" dirty="0"/>
            </a:p>
          </p:txBody>
        </p:sp>
        <p:grpSp>
          <p:nvGrpSpPr>
            <p:cNvPr id="156" name="Grupa 155">
              <a:extLst>
                <a:ext uri="{FF2B5EF4-FFF2-40B4-BE49-F238E27FC236}">
                  <a16:creationId xmlns:a16="http://schemas.microsoft.com/office/drawing/2014/main" id="{E70C0FE3-739F-46D7-A6C0-5E36EB201208}"/>
                </a:ext>
              </a:extLst>
            </p:cNvPr>
            <p:cNvGrpSpPr/>
            <p:nvPr/>
          </p:nvGrpSpPr>
          <p:grpSpPr>
            <a:xfrm>
              <a:off x="4607881" y="1423711"/>
              <a:ext cx="2265928" cy="1378291"/>
              <a:chOff x="2063022" y="3300807"/>
              <a:chExt cx="2265928" cy="1378291"/>
            </a:xfrm>
          </p:grpSpPr>
          <p:pic>
            <p:nvPicPr>
              <p:cNvPr id="24" name="Obraz 23">
                <a:extLst>
                  <a:ext uri="{FF2B5EF4-FFF2-40B4-BE49-F238E27FC236}">
                    <a16:creationId xmlns:a16="http://schemas.microsoft.com/office/drawing/2014/main" id="{92208545-8623-4520-A062-3F4266D22FB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/>
              <a:srcRect l="3797" t="4436" r="43478" b="3645"/>
              <a:stretch/>
            </p:blipFill>
            <p:spPr>
              <a:xfrm>
                <a:off x="2063022" y="3300807"/>
                <a:ext cx="2265928" cy="1378291"/>
              </a:xfrm>
              <a:prstGeom prst="rect">
                <a:avLst/>
              </a:prstGeom>
            </p:spPr>
          </p:pic>
          <p:sp>
            <p:nvSpPr>
              <p:cNvPr id="159" name="pole tekstowe 158">
                <a:extLst>
                  <a:ext uri="{FF2B5EF4-FFF2-40B4-BE49-F238E27FC236}">
                    <a16:creationId xmlns:a16="http://schemas.microsoft.com/office/drawing/2014/main" id="{EA8CB843-7A5A-4C3C-8A0A-DE8BB71DAF53}"/>
                  </a:ext>
                </a:extLst>
              </p:cNvPr>
              <p:cNvSpPr txBox="1"/>
              <p:nvPr/>
            </p:nvSpPr>
            <p:spPr>
              <a:xfrm>
                <a:off x="2434590" y="3634249"/>
                <a:ext cx="481222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l-PL" sz="1000" b="1" dirty="0">
                    <a:solidFill>
                      <a:srgbClr val="FF0000"/>
                    </a:solidFill>
                  </a:rPr>
                  <a:t>15.14</a:t>
                </a:r>
              </a:p>
            </p:txBody>
          </p:sp>
        </p:grpSp>
        <p:sp>
          <p:nvSpPr>
            <p:cNvPr id="157" name="pole tekstowe 156">
              <a:extLst>
                <a:ext uri="{FF2B5EF4-FFF2-40B4-BE49-F238E27FC236}">
                  <a16:creationId xmlns:a16="http://schemas.microsoft.com/office/drawing/2014/main" id="{C67C8858-FBED-4779-B265-6F776CA0FBBA}"/>
                </a:ext>
              </a:extLst>
            </p:cNvPr>
            <p:cNvSpPr txBox="1"/>
            <p:nvPr/>
          </p:nvSpPr>
          <p:spPr>
            <a:xfrm>
              <a:off x="6318018" y="2239476"/>
              <a:ext cx="552919" cy="307777"/>
            </a:xfrm>
            <a:prstGeom prst="rect">
              <a:avLst/>
            </a:prstGeom>
            <a:solidFill>
              <a:srgbClr val="FFFF99"/>
            </a:solidFill>
          </p:spPr>
          <p:txBody>
            <a:bodyPr wrap="square" rtlCol="0">
              <a:spAutoFit/>
            </a:bodyPr>
            <a:lstStyle/>
            <a:p>
              <a:r>
                <a:rPr lang="pl-PL" sz="1400" baseline="30000" dirty="0">
                  <a:solidFill>
                    <a:srgbClr val="FF0000"/>
                  </a:solidFill>
                </a:rPr>
                <a:t>24</a:t>
              </a:r>
              <a:r>
                <a:rPr lang="pl-PL" sz="1400" dirty="0">
                  <a:solidFill>
                    <a:srgbClr val="FF0000"/>
                  </a:solidFill>
                </a:rPr>
                <a:t>Mg</a:t>
              </a:r>
            </a:p>
          </p:txBody>
        </p:sp>
      </p:grpSp>
      <p:grpSp>
        <p:nvGrpSpPr>
          <p:cNvPr id="187" name="Grupa 186">
            <a:extLst>
              <a:ext uri="{FF2B5EF4-FFF2-40B4-BE49-F238E27FC236}">
                <a16:creationId xmlns:a16="http://schemas.microsoft.com/office/drawing/2014/main" id="{E63157C0-534A-4356-902F-4D17D92CE218}"/>
              </a:ext>
            </a:extLst>
          </p:cNvPr>
          <p:cNvGrpSpPr/>
          <p:nvPr/>
        </p:nvGrpSpPr>
        <p:grpSpPr>
          <a:xfrm>
            <a:off x="4807577" y="3242746"/>
            <a:ext cx="2476048" cy="1552773"/>
            <a:chOff x="4696964" y="2790099"/>
            <a:chExt cx="2476048" cy="1552773"/>
          </a:xfrm>
        </p:grpSpPr>
        <p:sp>
          <p:nvSpPr>
            <p:cNvPr id="162" name="pole tekstowe 161">
              <a:extLst>
                <a:ext uri="{FF2B5EF4-FFF2-40B4-BE49-F238E27FC236}">
                  <a16:creationId xmlns:a16="http://schemas.microsoft.com/office/drawing/2014/main" id="{3C3EDD3C-AF9F-4D1A-AB76-89695E7230B7}"/>
                </a:ext>
              </a:extLst>
            </p:cNvPr>
            <p:cNvSpPr txBox="1"/>
            <p:nvPr/>
          </p:nvSpPr>
          <p:spPr>
            <a:xfrm>
              <a:off x="4721663" y="2790099"/>
              <a:ext cx="2451349" cy="21544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pl-PL" sz="800" i="1" dirty="0"/>
                <a:t>R.E. </a:t>
              </a:r>
              <a:r>
                <a:rPr lang="pl-PL" sz="800" i="1" dirty="0" err="1"/>
                <a:t>Segel</a:t>
              </a:r>
              <a:r>
                <a:rPr lang="pl-PL" sz="800" i="1" dirty="0"/>
                <a:t> et al., </a:t>
              </a:r>
              <a:r>
                <a:rPr lang="pl-PL" sz="800" i="1" dirty="0" err="1"/>
                <a:t>Phys</a:t>
              </a:r>
              <a:r>
                <a:rPr lang="pl-PL" sz="800" i="1" dirty="0"/>
                <a:t>. </a:t>
              </a:r>
              <a:r>
                <a:rPr lang="pl-PL" sz="800" i="1" dirty="0" err="1"/>
                <a:t>Rev</a:t>
              </a:r>
              <a:r>
                <a:rPr lang="pl-PL" sz="800" i="1" dirty="0"/>
                <a:t>. C 39, 749 </a:t>
              </a:r>
              <a:r>
                <a:rPr lang="fr-FR" sz="800" i="1" dirty="0"/>
                <a:t>(19</a:t>
              </a:r>
              <a:r>
                <a:rPr lang="pl-PL" sz="800" i="1" dirty="0"/>
                <a:t>89</a:t>
              </a:r>
              <a:r>
                <a:rPr lang="fr-FR" sz="800" i="1" dirty="0"/>
                <a:t>)</a:t>
              </a:r>
              <a:endParaRPr lang="pl-PL" sz="800" dirty="0"/>
            </a:p>
          </p:txBody>
        </p:sp>
        <p:grpSp>
          <p:nvGrpSpPr>
            <p:cNvPr id="160" name="Grupa 159">
              <a:extLst>
                <a:ext uri="{FF2B5EF4-FFF2-40B4-BE49-F238E27FC236}">
                  <a16:creationId xmlns:a16="http://schemas.microsoft.com/office/drawing/2014/main" id="{0AD27943-D5B1-4CBC-B67F-766D0CBE92A6}"/>
                </a:ext>
              </a:extLst>
            </p:cNvPr>
            <p:cNvGrpSpPr/>
            <p:nvPr/>
          </p:nvGrpSpPr>
          <p:grpSpPr>
            <a:xfrm>
              <a:off x="4696964" y="3013958"/>
              <a:ext cx="1965691" cy="1328914"/>
              <a:chOff x="935115" y="4095963"/>
              <a:chExt cx="1965691" cy="1328914"/>
            </a:xfrm>
          </p:grpSpPr>
          <p:pic>
            <p:nvPicPr>
              <p:cNvPr id="146" name="Obraz 145">
                <a:extLst>
                  <a:ext uri="{FF2B5EF4-FFF2-40B4-BE49-F238E27FC236}">
                    <a16:creationId xmlns:a16="http://schemas.microsoft.com/office/drawing/2014/main" id="{AC4A06E1-CA3C-4808-8620-2EFC4025026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/>
              <a:srcRect l="11516" t="2730" r="6914" b="36471"/>
              <a:stretch/>
            </p:blipFill>
            <p:spPr>
              <a:xfrm>
                <a:off x="935115" y="4095963"/>
                <a:ext cx="1910314" cy="1328914"/>
              </a:xfrm>
              <a:prstGeom prst="rect">
                <a:avLst/>
              </a:prstGeom>
            </p:spPr>
          </p:pic>
          <p:sp>
            <p:nvSpPr>
              <p:cNvPr id="163" name="pole tekstowe 162">
                <a:extLst>
                  <a:ext uri="{FF2B5EF4-FFF2-40B4-BE49-F238E27FC236}">
                    <a16:creationId xmlns:a16="http://schemas.microsoft.com/office/drawing/2014/main" id="{D910DBD7-22BF-4B31-B160-E7E4131338BB}"/>
                  </a:ext>
                </a:extLst>
              </p:cNvPr>
              <p:cNvSpPr txBox="1"/>
              <p:nvPr/>
            </p:nvSpPr>
            <p:spPr>
              <a:xfrm>
                <a:off x="2353755" y="4124763"/>
                <a:ext cx="547051" cy="1846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pl-PL" sz="600" i="1" baseline="30000" dirty="0"/>
                  <a:t>26</a:t>
                </a:r>
                <a:r>
                  <a:rPr lang="pl-PL" sz="600" i="1" dirty="0"/>
                  <a:t>Mg(</a:t>
                </a:r>
                <a:r>
                  <a:rPr lang="pl-PL" sz="600" i="1" dirty="0" err="1"/>
                  <a:t>p,p</a:t>
                </a:r>
                <a:r>
                  <a:rPr lang="pl-PL" sz="600" i="1" dirty="0"/>
                  <a:t>’)</a:t>
                </a:r>
                <a:endParaRPr lang="pl-PL" sz="600" dirty="0"/>
              </a:p>
            </p:txBody>
          </p:sp>
          <p:sp>
            <p:nvSpPr>
              <p:cNvPr id="164" name="pole tekstowe 163">
                <a:extLst>
                  <a:ext uri="{FF2B5EF4-FFF2-40B4-BE49-F238E27FC236}">
                    <a16:creationId xmlns:a16="http://schemas.microsoft.com/office/drawing/2014/main" id="{F501F8D0-0D75-4091-8EB3-58670858AD52}"/>
                  </a:ext>
                </a:extLst>
              </p:cNvPr>
              <p:cNvSpPr txBox="1"/>
              <p:nvPr/>
            </p:nvSpPr>
            <p:spPr>
              <a:xfrm rot="16200000">
                <a:off x="1908871" y="4385989"/>
                <a:ext cx="174728" cy="9233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pl-PL" sz="600" b="1" dirty="0">
                    <a:solidFill>
                      <a:srgbClr val="FF0000"/>
                    </a:solidFill>
                  </a:rPr>
                  <a:t>11.98</a:t>
                </a:r>
              </a:p>
            </p:txBody>
          </p:sp>
          <p:sp>
            <p:nvSpPr>
              <p:cNvPr id="165" name="pole tekstowe 164">
                <a:extLst>
                  <a:ext uri="{FF2B5EF4-FFF2-40B4-BE49-F238E27FC236}">
                    <a16:creationId xmlns:a16="http://schemas.microsoft.com/office/drawing/2014/main" id="{18DFB7EA-F7FB-4082-BE79-72A17EEBFB45}"/>
                  </a:ext>
                </a:extLst>
              </p:cNvPr>
              <p:cNvSpPr txBox="1"/>
              <p:nvPr/>
            </p:nvSpPr>
            <p:spPr>
              <a:xfrm rot="16200000">
                <a:off x="2033048" y="4373642"/>
                <a:ext cx="174728" cy="9233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pl-PL" sz="600" b="1" dirty="0">
                    <a:solidFill>
                      <a:srgbClr val="FF0000"/>
                    </a:solidFill>
                  </a:rPr>
                  <a:t>12.85</a:t>
                </a:r>
              </a:p>
            </p:txBody>
          </p:sp>
          <p:sp>
            <p:nvSpPr>
              <p:cNvPr id="166" name="pole tekstowe 165">
                <a:extLst>
                  <a:ext uri="{FF2B5EF4-FFF2-40B4-BE49-F238E27FC236}">
                    <a16:creationId xmlns:a16="http://schemas.microsoft.com/office/drawing/2014/main" id="{19CD9D64-1D1C-48A3-B0C2-9E16B599B6DD}"/>
                  </a:ext>
                </a:extLst>
              </p:cNvPr>
              <p:cNvSpPr txBox="1"/>
              <p:nvPr/>
            </p:nvSpPr>
            <p:spPr>
              <a:xfrm rot="16200000">
                <a:off x="2488781" y="4319297"/>
                <a:ext cx="174728" cy="9233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pl-PL" sz="600" b="1" dirty="0">
                    <a:solidFill>
                      <a:srgbClr val="FF0000"/>
                    </a:solidFill>
                  </a:rPr>
                  <a:t>18.05</a:t>
                </a:r>
              </a:p>
            </p:txBody>
          </p:sp>
          <p:sp>
            <p:nvSpPr>
              <p:cNvPr id="167" name="pole tekstowe 166">
                <a:extLst>
                  <a:ext uri="{FF2B5EF4-FFF2-40B4-BE49-F238E27FC236}">
                    <a16:creationId xmlns:a16="http://schemas.microsoft.com/office/drawing/2014/main" id="{42530202-6967-4E80-8393-4B34F6A88E99}"/>
                  </a:ext>
                </a:extLst>
              </p:cNvPr>
              <p:cNvSpPr txBox="1"/>
              <p:nvPr/>
            </p:nvSpPr>
            <p:spPr>
              <a:xfrm rot="16200000">
                <a:off x="2191033" y="4731549"/>
                <a:ext cx="136256" cy="9233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pl-PL" sz="600" b="1" dirty="0">
                    <a:solidFill>
                      <a:srgbClr val="FF0000"/>
                    </a:solidFill>
                  </a:rPr>
                  <a:t>14.5</a:t>
                </a:r>
              </a:p>
            </p:txBody>
          </p:sp>
          <p:sp>
            <p:nvSpPr>
              <p:cNvPr id="168" name="pole tekstowe 167">
                <a:extLst>
                  <a:ext uri="{FF2B5EF4-FFF2-40B4-BE49-F238E27FC236}">
                    <a16:creationId xmlns:a16="http://schemas.microsoft.com/office/drawing/2014/main" id="{0E7DC624-BF62-4096-A418-D30AE55ACC77}"/>
                  </a:ext>
                </a:extLst>
              </p:cNvPr>
              <p:cNvSpPr txBox="1"/>
              <p:nvPr/>
            </p:nvSpPr>
            <p:spPr>
              <a:xfrm rot="16200000">
                <a:off x="2244011" y="4528383"/>
                <a:ext cx="174728" cy="9233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pl-PL" sz="600" b="1" dirty="0">
                    <a:solidFill>
                      <a:srgbClr val="FF0000"/>
                    </a:solidFill>
                  </a:rPr>
                  <a:t>15.36</a:t>
                </a:r>
              </a:p>
            </p:txBody>
          </p:sp>
          <p:sp>
            <p:nvSpPr>
              <p:cNvPr id="169" name="pole tekstowe 168">
                <a:extLst>
                  <a:ext uri="{FF2B5EF4-FFF2-40B4-BE49-F238E27FC236}">
                    <a16:creationId xmlns:a16="http://schemas.microsoft.com/office/drawing/2014/main" id="{9EB6CB6B-E7D3-4B99-AF64-550CF584A8A1}"/>
                  </a:ext>
                </a:extLst>
              </p:cNvPr>
              <p:cNvSpPr txBox="1"/>
              <p:nvPr/>
            </p:nvSpPr>
            <p:spPr>
              <a:xfrm rot="16200000">
                <a:off x="2322432" y="4582332"/>
                <a:ext cx="174728" cy="9233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pl-PL" sz="600" b="1" dirty="0">
                    <a:solidFill>
                      <a:srgbClr val="FF0000"/>
                    </a:solidFill>
                  </a:rPr>
                  <a:t>15.46</a:t>
                </a:r>
              </a:p>
            </p:txBody>
          </p:sp>
          <p:sp>
            <p:nvSpPr>
              <p:cNvPr id="170" name="pole tekstowe 169">
                <a:extLst>
                  <a:ext uri="{FF2B5EF4-FFF2-40B4-BE49-F238E27FC236}">
                    <a16:creationId xmlns:a16="http://schemas.microsoft.com/office/drawing/2014/main" id="{AC749C82-FB9B-43B7-97A7-EBAD3D552390}"/>
                  </a:ext>
                </a:extLst>
              </p:cNvPr>
              <p:cNvSpPr txBox="1"/>
              <p:nvPr/>
            </p:nvSpPr>
            <p:spPr>
              <a:xfrm rot="16200000">
                <a:off x="2382303" y="4748447"/>
                <a:ext cx="136256" cy="9233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pl-PL" sz="600" b="1" dirty="0">
                    <a:solidFill>
                      <a:srgbClr val="FF0000"/>
                    </a:solidFill>
                  </a:rPr>
                  <a:t>16.5</a:t>
                </a:r>
              </a:p>
            </p:txBody>
          </p:sp>
        </p:grpSp>
        <p:sp>
          <p:nvSpPr>
            <p:cNvPr id="161" name="pole tekstowe 160">
              <a:extLst>
                <a:ext uri="{FF2B5EF4-FFF2-40B4-BE49-F238E27FC236}">
                  <a16:creationId xmlns:a16="http://schemas.microsoft.com/office/drawing/2014/main" id="{8571ECDC-8861-4F27-82D4-55D595EB64A4}"/>
                </a:ext>
              </a:extLst>
            </p:cNvPr>
            <p:cNvSpPr txBox="1"/>
            <p:nvPr/>
          </p:nvSpPr>
          <p:spPr>
            <a:xfrm>
              <a:off x="6036562" y="3846886"/>
              <a:ext cx="545342" cy="307777"/>
            </a:xfrm>
            <a:prstGeom prst="rect">
              <a:avLst/>
            </a:prstGeom>
            <a:solidFill>
              <a:srgbClr val="FFFF99"/>
            </a:solidFill>
          </p:spPr>
          <p:txBody>
            <a:bodyPr wrap="none" rtlCol="0">
              <a:spAutoFit/>
            </a:bodyPr>
            <a:lstStyle/>
            <a:p>
              <a:r>
                <a:rPr lang="pl-PL" sz="1400" baseline="30000" dirty="0">
                  <a:solidFill>
                    <a:srgbClr val="FF0000"/>
                  </a:solidFill>
                </a:rPr>
                <a:t>26</a:t>
              </a:r>
              <a:r>
                <a:rPr lang="pl-PL" sz="1400" dirty="0">
                  <a:solidFill>
                    <a:srgbClr val="FF0000"/>
                  </a:solidFill>
                </a:rPr>
                <a:t>Mg</a:t>
              </a:r>
            </a:p>
          </p:txBody>
        </p:sp>
      </p:grpSp>
      <p:sp>
        <p:nvSpPr>
          <p:cNvPr id="9" name="Symbol zastępczy zawartości 2">
            <a:extLst>
              <a:ext uri="{FF2B5EF4-FFF2-40B4-BE49-F238E27FC236}">
                <a16:creationId xmlns:a16="http://schemas.microsoft.com/office/drawing/2014/main" id="{CFD40308-D02E-4B78-9000-3C3406FA9955}"/>
              </a:ext>
            </a:extLst>
          </p:cNvPr>
          <p:cNvSpPr txBox="1">
            <a:spLocks/>
          </p:cNvSpPr>
          <p:nvPr/>
        </p:nvSpPr>
        <p:spPr>
          <a:xfrm>
            <a:off x="642089" y="1130441"/>
            <a:ext cx="2720450" cy="431659"/>
          </a:xfrm>
          <a:prstGeom prst="rect">
            <a:avLst/>
          </a:prstGeom>
          <a:ln w="12700">
            <a:noFill/>
          </a:ln>
        </p:spPr>
        <p:txBody>
          <a:bodyPr vert="horz">
            <a:no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 algn="ctr">
              <a:spcAft>
                <a:spcPts val="600"/>
              </a:spcAft>
              <a:buNone/>
            </a:pPr>
            <a:r>
              <a:rPr lang="pl-PL" b="1" dirty="0" err="1">
                <a:solidFill>
                  <a:srgbClr val="00476C"/>
                </a:solidFill>
                <a:latin typeface="+mj-lt"/>
              </a:rPr>
              <a:t>Possible</a:t>
            </a:r>
            <a:r>
              <a:rPr lang="pl-PL" b="1" dirty="0">
                <a:solidFill>
                  <a:srgbClr val="00476C"/>
                </a:solidFill>
                <a:latin typeface="+mj-lt"/>
              </a:rPr>
              <a:t> in </a:t>
            </a:r>
            <a:r>
              <a:rPr lang="pl-PL" b="1" dirty="0" err="1">
                <a:solidFill>
                  <a:srgbClr val="00476C"/>
                </a:solidFill>
                <a:latin typeface="+mj-lt"/>
              </a:rPr>
              <a:t>future</a:t>
            </a:r>
            <a:endParaRPr lang="pl-PL" b="1" dirty="0">
              <a:solidFill>
                <a:srgbClr val="00476C"/>
              </a:solidFill>
              <a:latin typeface="+mj-lt"/>
            </a:endParaRPr>
          </a:p>
        </p:txBody>
      </p:sp>
      <p:sp>
        <p:nvSpPr>
          <p:cNvPr id="183" name="pole tekstowe 182">
            <a:extLst>
              <a:ext uri="{FF2B5EF4-FFF2-40B4-BE49-F238E27FC236}">
                <a16:creationId xmlns:a16="http://schemas.microsoft.com/office/drawing/2014/main" id="{4C997250-5DF7-4037-B17F-283E5836291A}"/>
              </a:ext>
            </a:extLst>
          </p:cNvPr>
          <p:cNvSpPr txBox="1"/>
          <p:nvPr/>
        </p:nvSpPr>
        <p:spPr>
          <a:xfrm>
            <a:off x="-951213" y="3254469"/>
            <a:ext cx="429926" cy="307777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r>
              <a:rPr lang="pl-PL" sz="1400" baseline="30000" dirty="0">
                <a:solidFill>
                  <a:srgbClr val="FF0000"/>
                </a:solidFill>
              </a:rPr>
              <a:t>28</a:t>
            </a:r>
            <a:r>
              <a:rPr lang="pl-PL" sz="1400" dirty="0">
                <a:solidFill>
                  <a:srgbClr val="FF0000"/>
                </a:solidFill>
              </a:rPr>
              <a:t>Si</a:t>
            </a:r>
          </a:p>
        </p:txBody>
      </p:sp>
      <p:grpSp>
        <p:nvGrpSpPr>
          <p:cNvPr id="198" name="Grupa 197">
            <a:extLst>
              <a:ext uri="{FF2B5EF4-FFF2-40B4-BE49-F238E27FC236}">
                <a16:creationId xmlns:a16="http://schemas.microsoft.com/office/drawing/2014/main" id="{7A79CB2F-0D2B-401E-AF6D-C463E940C272}"/>
              </a:ext>
            </a:extLst>
          </p:cNvPr>
          <p:cNvGrpSpPr/>
          <p:nvPr/>
        </p:nvGrpSpPr>
        <p:grpSpPr>
          <a:xfrm>
            <a:off x="6898838" y="3236165"/>
            <a:ext cx="2217332" cy="1597556"/>
            <a:chOff x="9670361" y="3330493"/>
            <a:chExt cx="2217332" cy="1597556"/>
          </a:xfrm>
        </p:grpSpPr>
        <p:pic>
          <p:nvPicPr>
            <p:cNvPr id="150" name="Obraz 149">
              <a:extLst>
                <a:ext uri="{FF2B5EF4-FFF2-40B4-BE49-F238E27FC236}">
                  <a16:creationId xmlns:a16="http://schemas.microsoft.com/office/drawing/2014/main" id="{99F83108-3604-4F03-BF70-AD5C84E85B1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4113" t="3258" r="3976" b="16388"/>
            <a:stretch/>
          </p:blipFill>
          <p:spPr>
            <a:xfrm>
              <a:off x="9791362" y="3536218"/>
              <a:ext cx="1913767" cy="1391831"/>
            </a:xfrm>
            <a:prstGeom prst="rect">
              <a:avLst/>
            </a:prstGeom>
          </p:spPr>
        </p:pic>
        <p:sp>
          <p:nvSpPr>
            <p:cNvPr id="185" name="pole tekstowe 184">
              <a:extLst>
                <a:ext uri="{FF2B5EF4-FFF2-40B4-BE49-F238E27FC236}">
                  <a16:creationId xmlns:a16="http://schemas.microsoft.com/office/drawing/2014/main" id="{A8AA2B57-9A4D-4C46-8BFC-6F38633896B0}"/>
                </a:ext>
              </a:extLst>
            </p:cNvPr>
            <p:cNvSpPr txBox="1"/>
            <p:nvPr/>
          </p:nvSpPr>
          <p:spPr>
            <a:xfrm>
              <a:off x="9670361" y="3330493"/>
              <a:ext cx="2217332" cy="21544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pl-PL" sz="800" i="1" dirty="0"/>
                <a:t>B.L. </a:t>
              </a:r>
              <a:r>
                <a:rPr lang="pl-PL" sz="800" i="1" dirty="0" err="1"/>
                <a:t>Clausen</a:t>
              </a:r>
              <a:r>
                <a:rPr lang="pl-PL" sz="800" i="1" dirty="0"/>
                <a:t> et al., </a:t>
              </a:r>
              <a:r>
                <a:rPr lang="pl-PL" sz="800" i="1" dirty="0" err="1"/>
                <a:t>Phys</a:t>
              </a:r>
              <a:r>
                <a:rPr lang="pl-PL" sz="800" i="1" dirty="0"/>
                <a:t>. </a:t>
              </a:r>
              <a:r>
                <a:rPr lang="pl-PL" sz="800" i="1" dirty="0" err="1"/>
                <a:t>Rev</a:t>
              </a:r>
              <a:r>
                <a:rPr lang="pl-PL" sz="800" i="1" dirty="0"/>
                <a:t>. </a:t>
              </a:r>
              <a:r>
                <a:rPr lang="pl-PL" sz="800" i="1" dirty="0" err="1"/>
                <a:t>Lett</a:t>
              </a:r>
              <a:r>
                <a:rPr lang="pl-PL" sz="800" i="1" dirty="0"/>
                <a:t>. 65, 547 </a:t>
              </a:r>
              <a:r>
                <a:rPr lang="fr-FR" sz="800" i="1" dirty="0"/>
                <a:t>(19</a:t>
              </a:r>
              <a:r>
                <a:rPr lang="pl-PL" sz="800" i="1" dirty="0"/>
                <a:t>90</a:t>
              </a:r>
              <a:r>
                <a:rPr lang="fr-FR" sz="800" i="1" dirty="0"/>
                <a:t>)</a:t>
              </a:r>
              <a:endParaRPr lang="pl-PL" sz="800" dirty="0"/>
            </a:p>
          </p:txBody>
        </p:sp>
        <p:sp>
          <p:nvSpPr>
            <p:cNvPr id="186" name="pole tekstowe 185">
              <a:extLst>
                <a:ext uri="{FF2B5EF4-FFF2-40B4-BE49-F238E27FC236}">
                  <a16:creationId xmlns:a16="http://schemas.microsoft.com/office/drawing/2014/main" id="{6043A3A8-E315-4C89-8C64-7398E1318A8E}"/>
                </a:ext>
              </a:extLst>
            </p:cNvPr>
            <p:cNvSpPr txBox="1"/>
            <p:nvPr/>
          </p:nvSpPr>
          <p:spPr>
            <a:xfrm>
              <a:off x="11240707" y="3570791"/>
              <a:ext cx="452143" cy="18466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pl-PL" sz="600" i="1" baseline="30000" dirty="0"/>
                <a:t>32</a:t>
              </a:r>
              <a:r>
                <a:rPr lang="pl-PL" sz="600" i="1" dirty="0"/>
                <a:t>S(</a:t>
              </a:r>
              <a:r>
                <a:rPr lang="pl-PL" sz="600" i="1" dirty="0" err="1"/>
                <a:t>e,e</a:t>
              </a:r>
              <a:r>
                <a:rPr lang="pl-PL" sz="600" i="1" dirty="0"/>
                <a:t>’)</a:t>
              </a:r>
              <a:endParaRPr lang="pl-PL" sz="600" dirty="0"/>
            </a:p>
          </p:txBody>
        </p:sp>
        <p:sp>
          <p:nvSpPr>
            <p:cNvPr id="189" name="pole tekstowe 188">
              <a:extLst>
                <a:ext uri="{FF2B5EF4-FFF2-40B4-BE49-F238E27FC236}">
                  <a16:creationId xmlns:a16="http://schemas.microsoft.com/office/drawing/2014/main" id="{22094D18-6077-4F3D-86FB-5B9046337640}"/>
                </a:ext>
              </a:extLst>
            </p:cNvPr>
            <p:cNvSpPr txBox="1"/>
            <p:nvPr/>
          </p:nvSpPr>
          <p:spPr>
            <a:xfrm>
              <a:off x="11239702" y="4389096"/>
              <a:ext cx="388248" cy="307777"/>
            </a:xfrm>
            <a:prstGeom prst="rect">
              <a:avLst/>
            </a:prstGeom>
            <a:solidFill>
              <a:srgbClr val="FFFF99"/>
            </a:solidFill>
          </p:spPr>
          <p:txBody>
            <a:bodyPr wrap="none" rtlCol="0">
              <a:spAutoFit/>
            </a:bodyPr>
            <a:lstStyle/>
            <a:p>
              <a:r>
                <a:rPr lang="pl-PL" sz="1400" baseline="30000" dirty="0">
                  <a:solidFill>
                    <a:srgbClr val="FF0000"/>
                  </a:solidFill>
                </a:rPr>
                <a:t>32</a:t>
              </a:r>
              <a:r>
                <a:rPr lang="pl-PL" sz="1400" dirty="0">
                  <a:solidFill>
                    <a:srgbClr val="FF0000"/>
                  </a:solidFill>
                </a:rPr>
                <a:t>S</a:t>
              </a:r>
            </a:p>
          </p:txBody>
        </p:sp>
        <p:sp>
          <p:nvSpPr>
            <p:cNvPr id="190" name="pole tekstowe 189">
              <a:extLst>
                <a:ext uri="{FF2B5EF4-FFF2-40B4-BE49-F238E27FC236}">
                  <a16:creationId xmlns:a16="http://schemas.microsoft.com/office/drawing/2014/main" id="{ABB52110-0963-4B34-AF5E-C851D1F9CF5A}"/>
                </a:ext>
              </a:extLst>
            </p:cNvPr>
            <p:cNvSpPr txBox="1"/>
            <p:nvPr/>
          </p:nvSpPr>
          <p:spPr>
            <a:xfrm rot="16200000">
              <a:off x="10666878" y="3657991"/>
              <a:ext cx="174728" cy="92333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r>
                <a:rPr lang="pl-PL" sz="600" b="1" dirty="0">
                  <a:solidFill>
                    <a:srgbClr val="FF0000"/>
                  </a:solidFill>
                </a:rPr>
                <a:t>10.98</a:t>
              </a:r>
            </a:p>
          </p:txBody>
        </p:sp>
        <p:sp>
          <p:nvSpPr>
            <p:cNvPr id="191" name="pole tekstowe 190">
              <a:extLst>
                <a:ext uri="{FF2B5EF4-FFF2-40B4-BE49-F238E27FC236}">
                  <a16:creationId xmlns:a16="http://schemas.microsoft.com/office/drawing/2014/main" id="{B26D8B57-58B2-4E79-959C-BD37ECC8BA14}"/>
                </a:ext>
              </a:extLst>
            </p:cNvPr>
            <p:cNvSpPr txBox="1"/>
            <p:nvPr/>
          </p:nvSpPr>
          <p:spPr>
            <a:xfrm rot="16200000">
              <a:off x="10751603" y="4146452"/>
              <a:ext cx="174728" cy="92333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r>
                <a:rPr lang="pl-PL" sz="600" b="1" dirty="0">
                  <a:solidFill>
                    <a:srgbClr val="FF0000"/>
                  </a:solidFill>
                </a:rPr>
                <a:t>11.17</a:t>
              </a:r>
            </a:p>
          </p:txBody>
        </p:sp>
        <p:sp>
          <p:nvSpPr>
            <p:cNvPr id="192" name="pole tekstowe 191">
              <a:extLst>
                <a:ext uri="{FF2B5EF4-FFF2-40B4-BE49-F238E27FC236}">
                  <a16:creationId xmlns:a16="http://schemas.microsoft.com/office/drawing/2014/main" id="{020AA44B-3F3B-4583-AB24-35C03807B7A2}"/>
                </a:ext>
              </a:extLst>
            </p:cNvPr>
            <p:cNvSpPr txBox="1"/>
            <p:nvPr/>
          </p:nvSpPr>
          <p:spPr>
            <a:xfrm rot="16200000">
              <a:off x="10752812" y="3636135"/>
              <a:ext cx="174728" cy="92333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r>
                <a:rPr lang="pl-PL" sz="600" b="1" dirty="0">
                  <a:solidFill>
                    <a:srgbClr val="FF0000"/>
                  </a:solidFill>
                </a:rPr>
                <a:t>11.94</a:t>
              </a:r>
            </a:p>
          </p:txBody>
        </p:sp>
        <p:sp>
          <p:nvSpPr>
            <p:cNvPr id="193" name="pole tekstowe 192">
              <a:extLst>
                <a:ext uri="{FF2B5EF4-FFF2-40B4-BE49-F238E27FC236}">
                  <a16:creationId xmlns:a16="http://schemas.microsoft.com/office/drawing/2014/main" id="{1EBA045F-F91A-4880-87D7-AF105F25710C}"/>
                </a:ext>
              </a:extLst>
            </p:cNvPr>
            <p:cNvSpPr txBox="1"/>
            <p:nvPr/>
          </p:nvSpPr>
          <p:spPr>
            <a:xfrm rot="16200000">
              <a:off x="11341881" y="3859859"/>
              <a:ext cx="174728" cy="92333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r>
                <a:rPr lang="pl-PL" sz="600" b="1" dirty="0">
                  <a:solidFill>
                    <a:srgbClr val="FF0000"/>
                  </a:solidFill>
                </a:rPr>
                <a:t>16.43</a:t>
              </a:r>
            </a:p>
          </p:txBody>
        </p:sp>
        <p:sp>
          <p:nvSpPr>
            <p:cNvPr id="194" name="pole tekstowe 193">
              <a:extLst>
                <a:ext uri="{FF2B5EF4-FFF2-40B4-BE49-F238E27FC236}">
                  <a16:creationId xmlns:a16="http://schemas.microsoft.com/office/drawing/2014/main" id="{CF4AD09B-201B-428B-B3CB-26F482A762CA}"/>
                </a:ext>
              </a:extLst>
            </p:cNvPr>
            <p:cNvSpPr txBox="1"/>
            <p:nvPr/>
          </p:nvSpPr>
          <p:spPr>
            <a:xfrm rot="16200000">
              <a:off x="11444231" y="3912749"/>
              <a:ext cx="174728" cy="92333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r>
                <a:rPr lang="pl-PL" sz="600" b="1" dirty="0">
                  <a:solidFill>
                    <a:srgbClr val="FF0000"/>
                  </a:solidFill>
                </a:rPr>
                <a:t>17.16</a:t>
              </a:r>
            </a:p>
          </p:txBody>
        </p:sp>
        <p:sp>
          <p:nvSpPr>
            <p:cNvPr id="195" name="pole tekstowe 194">
              <a:extLst>
                <a:ext uri="{FF2B5EF4-FFF2-40B4-BE49-F238E27FC236}">
                  <a16:creationId xmlns:a16="http://schemas.microsoft.com/office/drawing/2014/main" id="{792D707D-7B78-49F3-BEF6-8D892077B2F8}"/>
                </a:ext>
              </a:extLst>
            </p:cNvPr>
            <p:cNvSpPr txBox="1"/>
            <p:nvPr/>
          </p:nvSpPr>
          <p:spPr>
            <a:xfrm rot="16200000">
              <a:off x="11084277" y="3863282"/>
              <a:ext cx="174728" cy="92333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r>
                <a:rPr lang="pl-PL" sz="600" b="1" dirty="0">
                  <a:solidFill>
                    <a:srgbClr val="FF0000"/>
                  </a:solidFill>
                </a:rPr>
                <a:t>14.29</a:t>
              </a:r>
            </a:p>
          </p:txBody>
        </p:sp>
        <p:sp>
          <p:nvSpPr>
            <p:cNvPr id="196" name="pole tekstowe 195">
              <a:extLst>
                <a:ext uri="{FF2B5EF4-FFF2-40B4-BE49-F238E27FC236}">
                  <a16:creationId xmlns:a16="http://schemas.microsoft.com/office/drawing/2014/main" id="{AD882308-852A-4C8A-B7A8-D40982623541}"/>
                </a:ext>
              </a:extLst>
            </p:cNvPr>
            <p:cNvSpPr txBox="1"/>
            <p:nvPr/>
          </p:nvSpPr>
          <p:spPr>
            <a:xfrm rot="16200000">
              <a:off x="10943251" y="4065170"/>
              <a:ext cx="174728" cy="9233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pl-PL" sz="600" b="1" dirty="0">
                  <a:solidFill>
                    <a:srgbClr val="FF0000"/>
                  </a:solidFill>
                </a:rPr>
                <a:t>13.26</a:t>
              </a:r>
            </a:p>
          </p:txBody>
        </p:sp>
        <p:sp>
          <p:nvSpPr>
            <p:cNvPr id="197" name="pole tekstowe 196">
              <a:extLst>
                <a:ext uri="{FF2B5EF4-FFF2-40B4-BE49-F238E27FC236}">
                  <a16:creationId xmlns:a16="http://schemas.microsoft.com/office/drawing/2014/main" id="{D95584CE-C74F-45D6-A71B-6885A9456CCA}"/>
                </a:ext>
              </a:extLst>
            </p:cNvPr>
            <p:cNvSpPr txBox="1"/>
            <p:nvPr/>
          </p:nvSpPr>
          <p:spPr>
            <a:xfrm rot="16200000">
              <a:off x="10934106" y="3620422"/>
              <a:ext cx="174728" cy="9233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pl-PL" sz="600" b="1" dirty="0">
                  <a:solidFill>
                    <a:srgbClr val="FF0000"/>
                  </a:solidFill>
                </a:rPr>
                <a:t>12.74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093676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182C6B2-5A2B-4771-A8FE-6C65C96342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070" y="1254977"/>
            <a:ext cx="7886700" cy="1290451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  <a:spcAft>
                <a:spcPts val="1800"/>
              </a:spcAft>
            </a:pPr>
            <a:r>
              <a:rPr lang="pl-PL" sz="2600" b="1" dirty="0" err="1">
                <a:solidFill>
                  <a:srgbClr val="C00000"/>
                </a:solidFill>
                <a:latin typeface="+mn-lt"/>
              </a:rPr>
              <a:t>Required</a:t>
            </a:r>
            <a:r>
              <a:rPr lang="pl-PL" sz="2600" b="1" dirty="0">
                <a:solidFill>
                  <a:srgbClr val="C00000"/>
                </a:solidFill>
                <a:latin typeface="+mn-lt"/>
              </a:rPr>
              <a:t> </a:t>
            </a:r>
            <a:r>
              <a:rPr lang="pl-PL" sz="2600" b="1" dirty="0" err="1">
                <a:solidFill>
                  <a:srgbClr val="C00000"/>
                </a:solidFill>
                <a:latin typeface="+mn-lt"/>
              </a:rPr>
              <a:t>beam</a:t>
            </a:r>
            <a:r>
              <a:rPr lang="pl-PL" sz="2600" b="1" dirty="0">
                <a:solidFill>
                  <a:srgbClr val="C00000"/>
                </a:solidFill>
                <a:latin typeface="+mn-lt"/>
              </a:rPr>
              <a:t>: </a:t>
            </a:r>
            <a:r>
              <a:rPr lang="pl-PL" sz="2600" b="1" dirty="0" err="1">
                <a:solidFill>
                  <a:srgbClr val="C00000"/>
                </a:solidFill>
                <a:latin typeface="+mn-lt"/>
              </a:rPr>
              <a:t>particle</a:t>
            </a:r>
            <a:r>
              <a:rPr lang="pl-PL" sz="2600" b="1" dirty="0">
                <a:solidFill>
                  <a:srgbClr val="C00000"/>
                </a:solidFill>
                <a:latin typeface="+mn-lt"/>
              </a:rPr>
              <a:t>, </a:t>
            </a:r>
            <a:r>
              <a:rPr lang="pl-PL" sz="2600" b="1" dirty="0" err="1">
                <a:solidFill>
                  <a:srgbClr val="C00000"/>
                </a:solidFill>
                <a:latin typeface="+mn-lt"/>
              </a:rPr>
              <a:t>energy</a:t>
            </a:r>
            <a:r>
              <a:rPr lang="pl-PL" sz="2600" b="1" dirty="0">
                <a:solidFill>
                  <a:srgbClr val="C00000"/>
                </a:solidFill>
                <a:latin typeface="+mn-lt"/>
              </a:rPr>
              <a:t> nad </a:t>
            </a:r>
            <a:r>
              <a:rPr lang="pl-PL" sz="2600" b="1" dirty="0" err="1">
                <a:solidFill>
                  <a:srgbClr val="C00000"/>
                </a:solidFill>
                <a:latin typeface="+mn-lt"/>
              </a:rPr>
              <a:t>properties</a:t>
            </a:r>
            <a:r>
              <a:rPr lang="pl-PL" sz="2600" b="1" dirty="0">
                <a:solidFill>
                  <a:srgbClr val="C00000"/>
                </a:solidFill>
                <a:latin typeface="+mn-lt"/>
              </a:rPr>
              <a:t> </a:t>
            </a:r>
            <a:br>
              <a:rPr lang="pl-PL" sz="1800" b="1" dirty="0">
                <a:solidFill>
                  <a:srgbClr val="C00000"/>
                </a:solidFill>
                <a:latin typeface="+mn-lt"/>
              </a:rPr>
            </a:br>
            <a:br>
              <a:rPr lang="pl-PL" sz="1800" b="1" dirty="0">
                <a:solidFill>
                  <a:srgbClr val="C00000"/>
                </a:solidFill>
                <a:latin typeface="+mn-lt"/>
              </a:rPr>
            </a:br>
            <a:r>
              <a:rPr lang="pl-PL" sz="2000" b="1" dirty="0" err="1">
                <a:latin typeface="+mn-lt"/>
              </a:rPr>
              <a:t>Section</a:t>
            </a:r>
            <a:r>
              <a:rPr lang="pl-PL" sz="2000" b="1" dirty="0">
                <a:latin typeface="+mn-lt"/>
              </a:rPr>
              <a:t> 3</a:t>
            </a:r>
            <a:br>
              <a:rPr lang="pl-PL" sz="2800" b="1" dirty="0"/>
            </a:br>
            <a:endParaRPr lang="pl-PL" sz="26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D37422C4-C4F9-49D1-817E-0AB84F8E3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8B581E52-F7CC-425B-9779-ED68F05C13BC}" type="slidenum">
              <a:rPr lang="pl-PL" smtClean="0"/>
              <a:t>11</a:t>
            </a:fld>
            <a:endParaRPr lang="pl-PL" dirty="0"/>
          </a:p>
        </p:txBody>
      </p:sp>
      <p:sp>
        <p:nvSpPr>
          <p:cNvPr id="8" name="Symbol zastępczy daty 7">
            <a:extLst>
              <a:ext uri="{FF2B5EF4-FFF2-40B4-BE49-F238E27FC236}">
                <a16:creationId xmlns:a16="http://schemas.microsoft.com/office/drawing/2014/main" id="{5616F0D1-12AF-4317-A620-2E189B5AA9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 altLang="pl-PL">
                <a:solidFill>
                  <a:schemeClr val="bg1"/>
                </a:solidFill>
                <a:cs typeface="Times New Roman" panose="02020603050405020304" pitchFamily="18" charset="0"/>
              </a:rPr>
              <a:t>26-27/05/2026</a:t>
            </a:r>
            <a:endParaRPr lang="pl-PL" dirty="0"/>
          </a:p>
        </p:txBody>
      </p:sp>
      <p:sp>
        <p:nvSpPr>
          <p:cNvPr id="7" name="Symbol zastępczy zawartości 6">
            <a:extLst>
              <a:ext uri="{FF2B5EF4-FFF2-40B4-BE49-F238E27FC236}">
                <a16:creationId xmlns:a16="http://schemas.microsoft.com/office/drawing/2014/main" id="{D3C83A06-2C3D-4D03-AD5C-D76964A976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3028" y="2489270"/>
            <a:ext cx="7886700" cy="3487783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  <a:buClr>
                <a:schemeClr val="tx1"/>
              </a:buClr>
              <a:buFont typeface="Courier New" panose="02070309020205020404" pitchFamily="49" charset="0"/>
              <a:buChar char="o"/>
            </a:pPr>
            <a:r>
              <a:rPr lang="pl-PL" sz="2000" b="1" dirty="0">
                <a:solidFill>
                  <a:srgbClr val="C00000"/>
                </a:solidFill>
              </a:rPr>
              <a:t>PROTONS</a:t>
            </a:r>
            <a:r>
              <a:rPr lang="pl-PL" sz="2000" dirty="0"/>
              <a:t> with </a:t>
            </a:r>
            <a:r>
              <a:rPr lang="en-US" sz="2000" b="1" dirty="0">
                <a:solidFill>
                  <a:srgbClr val="C00000"/>
                </a:solidFill>
              </a:rPr>
              <a:t>variable energy </a:t>
            </a:r>
            <a:r>
              <a:rPr lang="pl-PL" sz="2000" dirty="0"/>
              <a:t>in the</a:t>
            </a:r>
            <a:r>
              <a:rPr lang="en-US" sz="2000" dirty="0"/>
              <a:t> </a:t>
            </a:r>
            <a:r>
              <a:rPr lang="pl-PL" sz="2000" b="1" dirty="0">
                <a:solidFill>
                  <a:srgbClr val="C00000"/>
                </a:solidFill>
              </a:rPr>
              <a:t>100-150</a:t>
            </a:r>
            <a:r>
              <a:rPr lang="en-US" sz="2000" b="1" dirty="0">
                <a:solidFill>
                  <a:srgbClr val="C00000"/>
                </a:solidFill>
              </a:rPr>
              <a:t> MeV </a:t>
            </a:r>
            <a:r>
              <a:rPr lang="en-US" sz="2000" dirty="0"/>
              <a:t>range</a:t>
            </a:r>
            <a:endParaRPr lang="pl-PL" sz="2000" dirty="0"/>
          </a:p>
          <a:p>
            <a:pPr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pl-PL" sz="2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well-controlled</a:t>
            </a:r>
            <a:r>
              <a:rPr lang="en-US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energy</a:t>
            </a:r>
            <a:r>
              <a:rPr lang="pl-PL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of the </a:t>
            </a:r>
            <a:r>
              <a:rPr lang="pl-PL" sz="2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beam</a:t>
            </a:r>
            <a:r>
              <a:rPr lang="pl-PL" sz="2000" dirty="0"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pl-PL" sz="2000" dirty="0"/>
              <a:t> </a:t>
            </a:r>
            <a:r>
              <a:rPr lang="pl-PL" sz="2000" b="1" dirty="0" err="1">
                <a:solidFill>
                  <a:srgbClr val="C00000"/>
                </a:solidFill>
              </a:rPr>
              <a:t>energy</a:t>
            </a:r>
            <a:r>
              <a:rPr lang="pl-PL" sz="2000" b="1" dirty="0">
                <a:solidFill>
                  <a:srgbClr val="C00000"/>
                </a:solidFill>
              </a:rPr>
              <a:t> resolution &lt;100</a:t>
            </a:r>
            <a:r>
              <a:rPr lang="en-US" sz="2000" b="1" dirty="0">
                <a:solidFill>
                  <a:srgbClr val="C00000"/>
                </a:solidFill>
              </a:rPr>
              <a:t> keV</a:t>
            </a:r>
            <a:endParaRPr lang="pl-PL" sz="2000" b="1" dirty="0">
              <a:solidFill>
                <a:srgbClr val="C0000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pl-PL" sz="2000" dirty="0" err="1"/>
              <a:t>beam</a:t>
            </a:r>
            <a:r>
              <a:rPr lang="pl-PL" sz="2000" dirty="0"/>
              <a:t> </a:t>
            </a:r>
            <a:r>
              <a:rPr lang="pl-PL" sz="2000" dirty="0" err="1"/>
              <a:t>intensity</a:t>
            </a:r>
            <a:r>
              <a:rPr lang="pl-PL" sz="2000" dirty="0"/>
              <a:t> on target </a:t>
            </a:r>
            <a:r>
              <a:rPr lang="pl-PL" sz="2000" dirty="0" err="1"/>
              <a:t>reaching</a:t>
            </a:r>
            <a:r>
              <a:rPr lang="pl-PL" sz="2000" dirty="0"/>
              <a:t> </a:t>
            </a:r>
            <a:r>
              <a:rPr lang="pl-PL" sz="2000" b="1" dirty="0" err="1">
                <a:solidFill>
                  <a:srgbClr val="C00000"/>
                </a:solidFill>
              </a:rPr>
              <a:t>tens</a:t>
            </a:r>
            <a:r>
              <a:rPr lang="pl-PL" sz="2000" b="1" dirty="0">
                <a:solidFill>
                  <a:srgbClr val="C00000"/>
                </a:solidFill>
              </a:rPr>
              <a:t> of </a:t>
            </a:r>
            <a:r>
              <a:rPr lang="pl-PL" sz="2000" b="1" dirty="0" err="1">
                <a:solidFill>
                  <a:srgbClr val="C00000"/>
                </a:solidFill>
              </a:rPr>
              <a:t>nA</a:t>
            </a:r>
            <a:endParaRPr lang="pl-PL" sz="2000" dirty="0">
              <a:solidFill>
                <a:srgbClr val="C00000"/>
              </a:solidFill>
            </a:endParaRPr>
          </a:p>
          <a:p>
            <a:pPr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substantially </a:t>
            </a:r>
            <a:r>
              <a:rPr lang="en-US" sz="2000" b="1" u="sng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reduced h</a:t>
            </a:r>
            <a:r>
              <a:rPr lang="pl-PL" sz="2000" b="1" u="sng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alo</a:t>
            </a:r>
            <a:r>
              <a:rPr lang="pl-PL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pl-PL" sz="2000" dirty="0"/>
              <a:t> </a:t>
            </a:r>
            <a:r>
              <a:rPr lang="en-US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pencil-like beam with</a:t>
            </a:r>
            <a:r>
              <a:rPr lang="pl-PL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a</a:t>
            </a:r>
            <a:r>
              <a:rPr lang="pl-PL" sz="2000" dirty="0"/>
              <a:t> </a:t>
            </a:r>
            <a:r>
              <a:rPr lang="en-US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well-defined interaction point on the target</a:t>
            </a:r>
            <a:endParaRPr lang="pl-PL" sz="2000" b="1" dirty="0"/>
          </a:p>
          <a:p>
            <a:pPr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pl-PL" sz="2000" b="1" u="sng" dirty="0" err="1"/>
              <a:t>beam</a:t>
            </a:r>
            <a:r>
              <a:rPr lang="pl-PL" sz="2000" b="1" u="sng" dirty="0"/>
              <a:t> </a:t>
            </a:r>
            <a:r>
              <a:rPr lang="pl-PL" sz="2000" b="1" u="sng" dirty="0" err="1"/>
              <a:t>pulsing</a:t>
            </a:r>
            <a:r>
              <a:rPr lang="pl-PL" sz="2000" dirty="0"/>
              <a:t> with </a:t>
            </a:r>
            <a:r>
              <a:rPr lang="en-US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finely controlled timing</a:t>
            </a:r>
            <a:r>
              <a:rPr lang="pl-PL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pl-PL" sz="2000" dirty="0"/>
              <a:t>s</a:t>
            </a:r>
            <a:r>
              <a:rPr lang="en-US" sz="2000" dirty="0" err="1"/>
              <a:t>uppression</a:t>
            </a:r>
            <a:r>
              <a:rPr lang="en-US" sz="2000" dirty="0"/>
              <a:t> of </a:t>
            </a:r>
            <a:r>
              <a:rPr lang="pl-PL" sz="2000" dirty="0"/>
              <a:t>the </a:t>
            </a:r>
            <a:r>
              <a:rPr lang="pl-PL" sz="2000" dirty="0" err="1"/>
              <a:t>background</a:t>
            </a:r>
            <a:r>
              <a:rPr lang="pl-PL" sz="2000" dirty="0"/>
              <a:t> </a:t>
            </a:r>
            <a:r>
              <a:rPr lang="pl-PL" sz="2000" dirty="0" err="1"/>
              <a:t>between</a:t>
            </a:r>
            <a:r>
              <a:rPr lang="pl-PL" sz="2000" dirty="0"/>
              <a:t> the </a:t>
            </a:r>
            <a:r>
              <a:rPr lang="pl-PL" sz="2000" dirty="0" err="1"/>
              <a:t>pulses</a:t>
            </a:r>
            <a:r>
              <a:rPr lang="pl-PL" sz="2000" dirty="0"/>
              <a:t> </a:t>
            </a:r>
            <a:r>
              <a:rPr lang="pl-PL" sz="2000" dirty="0" err="1"/>
              <a:t>would</a:t>
            </a:r>
            <a:r>
              <a:rPr lang="pl-PL" sz="2000" dirty="0"/>
              <a:t> be </a:t>
            </a:r>
            <a:r>
              <a:rPr lang="pl-PL" sz="2000" dirty="0" err="1"/>
              <a:t>an</a:t>
            </a:r>
            <a:r>
              <a:rPr lang="pl-PL" sz="2000" dirty="0"/>
              <a:t> </a:t>
            </a:r>
            <a:r>
              <a:rPr lang="pl-PL" sz="2000" dirty="0" err="1"/>
              <a:t>advantage</a:t>
            </a:r>
            <a:endParaRPr lang="pl-PL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Symbol zastępczy stopki 5">
            <a:extLst>
              <a:ext uri="{FF2B5EF4-FFF2-40B4-BE49-F238E27FC236}">
                <a16:creationId xmlns:a16="http://schemas.microsoft.com/office/drawing/2014/main" id="{4F8CCEA4-9F88-4199-BEB8-9C19863F3F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4890684" cy="365125"/>
          </a:xfrm>
        </p:spPr>
        <p:txBody>
          <a:bodyPr/>
          <a:lstStyle/>
          <a:p>
            <a:r>
              <a:rPr lang="pl-PL" b="1" dirty="0" err="1">
                <a:solidFill>
                  <a:schemeClr val="bg1"/>
                </a:solidFill>
              </a:rPr>
              <a:t>Measurements</a:t>
            </a:r>
            <a:r>
              <a:rPr lang="pl-PL" b="1" dirty="0">
                <a:solidFill>
                  <a:schemeClr val="bg1"/>
                </a:solidFill>
              </a:rPr>
              <a:t> of </a:t>
            </a:r>
            <a:r>
              <a:rPr lang="pl-PL" b="1" dirty="0" err="1">
                <a:solidFill>
                  <a:schemeClr val="bg1"/>
                </a:solidFill>
              </a:rPr>
              <a:t>stretched</a:t>
            </a:r>
            <a:r>
              <a:rPr lang="pl-PL" b="1" dirty="0">
                <a:solidFill>
                  <a:schemeClr val="bg1"/>
                </a:solidFill>
              </a:rPr>
              <a:t> </a:t>
            </a:r>
            <a:r>
              <a:rPr lang="pl-PL" b="1" dirty="0" err="1">
                <a:solidFill>
                  <a:schemeClr val="bg1"/>
                </a:solidFill>
              </a:rPr>
              <a:t>resonances</a:t>
            </a:r>
            <a:r>
              <a:rPr lang="pl-PL" b="1" dirty="0">
                <a:solidFill>
                  <a:schemeClr val="bg1"/>
                </a:solidFill>
              </a:rPr>
              <a:t> </a:t>
            </a:r>
            <a:r>
              <a:rPr lang="pl-PL" b="1" dirty="0" err="1">
                <a:solidFill>
                  <a:schemeClr val="bg1"/>
                </a:solidFill>
              </a:rPr>
              <a:t>decays</a:t>
            </a:r>
            <a:r>
              <a:rPr lang="pl-PL" b="1" dirty="0">
                <a:solidFill>
                  <a:schemeClr val="bg1"/>
                </a:solidFill>
              </a:rPr>
              <a:t>, N. </a:t>
            </a:r>
            <a:r>
              <a:rPr lang="pl-PL" b="1" dirty="0" err="1">
                <a:solidFill>
                  <a:schemeClr val="bg1"/>
                </a:solidFill>
              </a:rPr>
              <a:t>Cieplicka-Oryńczak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214258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182C6B2-5A2B-4771-A8FE-6C65C96342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62082"/>
            <a:ext cx="7886700" cy="775776"/>
          </a:xfrm>
        </p:spPr>
        <p:txBody>
          <a:bodyPr>
            <a:noAutofit/>
          </a:bodyPr>
          <a:lstStyle/>
          <a:p>
            <a:r>
              <a:rPr lang="pl-PL" sz="2600" b="1" dirty="0" err="1">
                <a:solidFill>
                  <a:srgbClr val="C00000"/>
                </a:solidFill>
                <a:latin typeface="+mn-lt"/>
              </a:rPr>
              <a:t>Other</a:t>
            </a:r>
            <a:r>
              <a:rPr lang="pl-PL" sz="2600" b="1" dirty="0">
                <a:solidFill>
                  <a:srgbClr val="C00000"/>
                </a:solidFill>
                <a:latin typeface="+mn-lt"/>
              </a:rPr>
              <a:t> </a:t>
            </a:r>
            <a:r>
              <a:rPr lang="pl-PL" sz="2600" b="1" dirty="0" err="1">
                <a:solidFill>
                  <a:srgbClr val="C00000"/>
                </a:solidFill>
                <a:latin typeface="+mn-lt"/>
              </a:rPr>
              <a:t>requirements</a:t>
            </a:r>
            <a:r>
              <a:rPr lang="pl-PL" sz="2600" b="1" dirty="0">
                <a:solidFill>
                  <a:srgbClr val="C00000"/>
                </a:solidFill>
                <a:latin typeface="+mn-lt"/>
              </a:rPr>
              <a:t> (</a:t>
            </a:r>
            <a:r>
              <a:rPr lang="pl-PL" sz="2600" b="1" dirty="0" err="1">
                <a:solidFill>
                  <a:srgbClr val="C00000"/>
                </a:solidFill>
                <a:latin typeface="+mn-lt"/>
              </a:rPr>
              <a:t>detection</a:t>
            </a:r>
            <a:r>
              <a:rPr lang="pl-PL" sz="2600" b="1" dirty="0">
                <a:solidFill>
                  <a:srgbClr val="C00000"/>
                </a:solidFill>
                <a:latin typeface="+mn-lt"/>
              </a:rPr>
              <a:t> system, </a:t>
            </a:r>
            <a:r>
              <a:rPr lang="pl-PL" sz="2600" b="1" dirty="0" err="1">
                <a:solidFill>
                  <a:srgbClr val="C00000"/>
                </a:solidFill>
                <a:latin typeface="+mn-lt"/>
              </a:rPr>
              <a:t>infrastructure</a:t>
            </a:r>
            <a:r>
              <a:rPr lang="pl-PL" sz="2600" b="1" dirty="0">
                <a:solidFill>
                  <a:srgbClr val="C00000"/>
                </a:solidFill>
                <a:latin typeface="+mn-lt"/>
              </a:rPr>
              <a:t>)</a:t>
            </a:r>
            <a:endParaRPr lang="pl-PL" sz="26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D37422C4-C4F9-49D1-817E-0AB84F8E3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8B581E52-F7CC-425B-9779-ED68F05C13BC}" type="slidenum">
              <a:rPr lang="pl-PL" smtClean="0"/>
              <a:t>12</a:t>
            </a:fld>
            <a:endParaRPr lang="pl-PL" dirty="0"/>
          </a:p>
        </p:txBody>
      </p:sp>
      <p:sp>
        <p:nvSpPr>
          <p:cNvPr id="8" name="Symbol zastępczy daty 7">
            <a:extLst>
              <a:ext uri="{FF2B5EF4-FFF2-40B4-BE49-F238E27FC236}">
                <a16:creationId xmlns:a16="http://schemas.microsoft.com/office/drawing/2014/main" id="{5616F0D1-12AF-4317-A620-2E189B5AA9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 altLang="pl-PL">
                <a:solidFill>
                  <a:schemeClr val="bg1"/>
                </a:solidFill>
                <a:cs typeface="Times New Roman" panose="02020603050405020304" pitchFamily="18" charset="0"/>
              </a:rPr>
              <a:t>26-27/05/2026</a:t>
            </a:r>
            <a:endParaRPr lang="pl-PL" dirty="0"/>
          </a:p>
        </p:txBody>
      </p:sp>
      <p:sp>
        <p:nvSpPr>
          <p:cNvPr id="7" name="Symbol zastępczy zawartości 6">
            <a:extLst>
              <a:ext uri="{FF2B5EF4-FFF2-40B4-BE49-F238E27FC236}">
                <a16:creationId xmlns:a16="http://schemas.microsoft.com/office/drawing/2014/main" id="{D3C83A06-2C3D-4D03-AD5C-D76964A976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8377" y="2175495"/>
            <a:ext cx="7477125" cy="3013075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500"/>
              </a:spcBef>
              <a:spcAft>
                <a:spcPts val="500"/>
              </a:spcAft>
              <a:buNone/>
            </a:pPr>
            <a:r>
              <a:rPr lang="en-US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These experiments</a:t>
            </a:r>
            <a:r>
              <a:rPr lang="pl-PL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to achieve more accurate results for more complex cases with overlapping states</a:t>
            </a:r>
            <a:r>
              <a:rPr lang="pl-PL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en-US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would greatly benefit</a:t>
            </a:r>
            <a:r>
              <a:rPr lang="pl-PL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from:</a:t>
            </a:r>
          </a:p>
          <a:p>
            <a:pPr marL="0" lvl="0" indent="0" algn="just">
              <a:spcBef>
                <a:spcPts val="500"/>
              </a:spcBef>
              <a:spcAft>
                <a:spcPts val="500"/>
              </a:spcAft>
              <a:buNone/>
            </a:pPr>
            <a:endParaRPr lang="pl-PL" sz="2000" dirty="0">
              <a:effectLst/>
              <a:ea typeface="Times New Roman" panose="02020603050405020304" pitchFamily="18" charset="0"/>
            </a:endParaRPr>
          </a:p>
          <a:p>
            <a:pPr marL="342900" lvl="0" indent="-342900" algn="just">
              <a:spcBef>
                <a:spcPts val="500"/>
              </a:spcBef>
              <a:spcAft>
                <a:spcPts val="500"/>
              </a:spcAft>
              <a:buFont typeface="Courier New" panose="02070309020205020404" pitchFamily="49" charset="0"/>
              <a:buChar char="o"/>
            </a:pPr>
            <a:r>
              <a:rPr lang="en-US" sz="2000" dirty="0" err="1">
                <a:effectLst/>
                <a:ea typeface="Times New Roman" panose="02020603050405020304" pitchFamily="18" charset="0"/>
              </a:rPr>
              <a:t>HPGe</a:t>
            </a:r>
            <a:r>
              <a:rPr lang="en-US" sz="2000" dirty="0">
                <a:effectLst/>
                <a:ea typeface="Times New Roman" panose="02020603050405020304" pitchFamily="18" charset="0"/>
              </a:rPr>
              <a:t> detectors </a:t>
            </a:r>
            <a:endParaRPr lang="pl-PL" sz="2000" dirty="0">
              <a:effectLst/>
              <a:ea typeface="Times New Roman" panose="02020603050405020304" pitchFamily="18" charset="0"/>
            </a:endParaRPr>
          </a:p>
          <a:p>
            <a:pPr marL="342900" lvl="0" indent="-342900" algn="just">
              <a:spcBef>
                <a:spcPts val="500"/>
              </a:spcBef>
              <a:spcAft>
                <a:spcPts val="500"/>
              </a:spcAft>
              <a:buFont typeface="Courier New" panose="02070309020205020404" pitchFamily="49" charset="0"/>
              <a:buChar char="o"/>
            </a:pPr>
            <a:r>
              <a:rPr lang="en-US" sz="2000" dirty="0">
                <a:effectLst/>
                <a:ea typeface="Times New Roman" panose="02020603050405020304" pitchFamily="18" charset="0"/>
              </a:rPr>
              <a:t>Neutron detectors</a:t>
            </a:r>
            <a:endParaRPr lang="pl-PL" sz="2000" dirty="0">
              <a:effectLst/>
              <a:ea typeface="Times New Roman" panose="02020603050405020304" pitchFamily="18" charset="0"/>
            </a:endParaRPr>
          </a:p>
          <a:p>
            <a:pPr marL="342900" lvl="0" indent="-342900" algn="just">
              <a:spcBef>
                <a:spcPts val="500"/>
              </a:spcBef>
              <a:spcAft>
                <a:spcPts val="500"/>
              </a:spcAft>
              <a:buFont typeface="Courier New" panose="02070309020205020404" pitchFamily="49" charset="0"/>
              <a:buChar char="o"/>
            </a:pPr>
            <a:r>
              <a:rPr lang="pl-PL" sz="2000" dirty="0">
                <a:ea typeface="Times New Roman" panose="02020603050405020304" pitchFamily="18" charset="0"/>
              </a:rPr>
              <a:t>Mass </a:t>
            </a:r>
            <a:r>
              <a:rPr lang="pl-PL" sz="2000" dirty="0" err="1">
                <a:ea typeface="Times New Roman" panose="02020603050405020304" pitchFamily="18" charset="0"/>
              </a:rPr>
              <a:t>spectrometer</a:t>
            </a:r>
            <a:r>
              <a:rPr lang="pl-PL" sz="2000" dirty="0">
                <a:ea typeface="Times New Roman" panose="02020603050405020304" pitchFamily="18" charset="0"/>
              </a:rPr>
              <a:t> (</a:t>
            </a:r>
            <a:r>
              <a:rPr lang="pl-PL" sz="2000" dirty="0" err="1">
                <a:ea typeface="Times New Roman" panose="02020603050405020304" pitchFamily="18" charset="0"/>
              </a:rPr>
              <a:t>large</a:t>
            </a:r>
            <a:r>
              <a:rPr lang="pl-PL" sz="2000" dirty="0">
                <a:ea typeface="Times New Roman" panose="02020603050405020304" pitchFamily="18" charset="0"/>
              </a:rPr>
              <a:t> </a:t>
            </a:r>
            <a:r>
              <a:rPr lang="pl-PL" sz="2000" dirty="0" err="1">
                <a:ea typeface="Times New Roman" panose="02020603050405020304" pitchFamily="18" charset="0"/>
              </a:rPr>
              <a:t>experimental</a:t>
            </a:r>
            <a:r>
              <a:rPr lang="pl-PL" sz="2000" dirty="0">
                <a:ea typeface="Times New Roman" panose="02020603050405020304" pitchFamily="18" charset="0"/>
              </a:rPr>
              <a:t> hall </a:t>
            </a:r>
            <a:r>
              <a:rPr lang="pl-PL" sz="2000" dirty="0" err="1">
                <a:ea typeface="Times New Roman" panose="02020603050405020304" pitchFamily="18" charset="0"/>
              </a:rPr>
              <a:t>needed</a:t>
            </a:r>
            <a:r>
              <a:rPr lang="pl-PL" sz="2000" dirty="0">
                <a:ea typeface="Times New Roman" panose="02020603050405020304" pitchFamily="18" charset="0"/>
              </a:rPr>
              <a:t>)</a:t>
            </a:r>
            <a:endParaRPr lang="pl-PL" sz="2000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9" name="Symbol zastępczy stopki 5">
            <a:extLst>
              <a:ext uri="{FF2B5EF4-FFF2-40B4-BE49-F238E27FC236}">
                <a16:creationId xmlns:a16="http://schemas.microsoft.com/office/drawing/2014/main" id="{7DAC35A9-6F6A-4369-A63D-F0D551E9F4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4890684" cy="365125"/>
          </a:xfrm>
        </p:spPr>
        <p:txBody>
          <a:bodyPr/>
          <a:lstStyle/>
          <a:p>
            <a:r>
              <a:rPr lang="pl-PL" b="1" dirty="0" err="1">
                <a:solidFill>
                  <a:schemeClr val="bg1"/>
                </a:solidFill>
              </a:rPr>
              <a:t>Measurements</a:t>
            </a:r>
            <a:r>
              <a:rPr lang="pl-PL" b="1" dirty="0">
                <a:solidFill>
                  <a:schemeClr val="bg1"/>
                </a:solidFill>
              </a:rPr>
              <a:t> of </a:t>
            </a:r>
            <a:r>
              <a:rPr lang="pl-PL" b="1" dirty="0" err="1">
                <a:solidFill>
                  <a:schemeClr val="bg1"/>
                </a:solidFill>
              </a:rPr>
              <a:t>stretched</a:t>
            </a:r>
            <a:r>
              <a:rPr lang="pl-PL" b="1" dirty="0">
                <a:solidFill>
                  <a:schemeClr val="bg1"/>
                </a:solidFill>
              </a:rPr>
              <a:t> </a:t>
            </a:r>
            <a:r>
              <a:rPr lang="pl-PL" b="1" dirty="0" err="1">
                <a:solidFill>
                  <a:schemeClr val="bg1"/>
                </a:solidFill>
              </a:rPr>
              <a:t>resonances</a:t>
            </a:r>
            <a:r>
              <a:rPr lang="pl-PL" b="1" dirty="0">
                <a:solidFill>
                  <a:schemeClr val="bg1"/>
                </a:solidFill>
              </a:rPr>
              <a:t> </a:t>
            </a:r>
            <a:r>
              <a:rPr lang="pl-PL" b="1" dirty="0" err="1">
                <a:solidFill>
                  <a:schemeClr val="bg1"/>
                </a:solidFill>
              </a:rPr>
              <a:t>decays</a:t>
            </a:r>
            <a:r>
              <a:rPr lang="pl-PL" b="1" dirty="0">
                <a:solidFill>
                  <a:schemeClr val="bg1"/>
                </a:solidFill>
              </a:rPr>
              <a:t>, N. </a:t>
            </a:r>
            <a:r>
              <a:rPr lang="pl-PL" b="1" dirty="0" err="1">
                <a:solidFill>
                  <a:schemeClr val="bg1"/>
                </a:solidFill>
              </a:rPr>
              <a:t>Cieplicka-Oryńczak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569384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182C6B2-5A2B-4771-A8FE-6C65C96342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3273" y="922333"/>
            <a:ext cx="4129204" cy="580463"/>
          </a:xfrm>
        </p:spPr>
        <p:txBody>
          <a:bodyPr>
            <a:noAutofit/>
          </a:bodyPr>
          <a:lstStyle/>
          <a:p>
            <a:pPr algn="ctr"/>
            <a:r>
              <a:rPr lang="pl-PL" sz="2600" b="1" i="1" dirty="0">
                <a:solidFill>
                  <a:srgbClr val="C00000"/>
                </a:solidFill>
                <a:latin typeface="+mn-lt"/>
              </a:rPr>
              <a:t>Project SWOT </a:t>
            </a:r>
            <a:r>
              <a:rPr lang="pl-PL" sz="2600" b="1" i="1" dirty="0" err="1">
                <a:solidFill>
                  <a:srgbClr val="C00000"/>
                </a:solidFill>
                <a:latin typeface="+mn-lt"/>
              </a:rPr>
              <a:t>analysis</a:t>
            </a:r>
            <a:endParaRPr lang="pl-PL" sz="2600" i="1" dirty="0">
              <a:latin typeface="+mn-lt"/>
            </a:endParaRP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D37422C4-C4F9-49D1-817E-0AB84F8E3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8B581E52-F7CC-425B-9779-ED68F05C13BC}" type="slidenum">
              <a:rPr lang="pl-PL" smtClean="0"/>
              <a:t>13</a:t>
            </a:fld>
            <a:endParaRPr lang="pl-PL" dirty="0"/>
          </a:p>
        </p:txBody>
      </p:sp>
      <p:sp>
        <p:nvSpPr>
          <p:cNvPr id="8" name="Symbol zastępczy daty 7">
            <a:extLst>
              <a:ext uri="{FF2B5EF4-FFF2-40B4-BE49-F238E27FC236}">
                <a16:creationId xmlns:a16="http://schemas.microsoft.com/office/drawing/2014/main" id="{5616F0D1-12AF-4317-A620-2E189B5AA9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 altLang="pl-PL">
                <a:solidFill>
                  <a:schemeClr val="bg1"/>
                </a:solidFill>
                <a:cs typeface="Times New Roman" panose="02020603050405020304" pitchFamily="18" charset="0"/>
              </a:rPr>
              <a:t>26-27/05/2026</a:t>
            </a:r>
            <a:endParaRPr lang="pl-PL" dirty="0"/>
          </a:p>
        </p:txBody>
      </p:sp>
      <p:sp>
        <p:nvSpPr>
          <p:cNvPr id="12" name="Rectangle 4">
            <a:extLst>
              <a:ext uri="{FF2B5EF4-FFF2-40B4-BE49-F238E27FC236}">
                <a16:creationId xmlns:a16="http://schemas.microsoft.com/office/drawing/2014/main" id="{43037065-8687-48AE-8E19-EC73F699D1D7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5124541" y="4067166"/>
            <a:ext cx="3871209" cy="1554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</a:rPr>
              <a:t>T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hreats</a:t>
            </a:r>
            <a:endParaRPr lang="pl-PL" altLang="en-US" sz="2000" b="1" dirty="0"/>
          </a:p>
          <a:p>
            <a:pPr marR="0" lvl="0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Courier New" panose="02070309020205020404" pitchFamily="49" charset="0"/>
              <a:buChar char="o"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effectLst/>
              </a:rPr>
              <a:t>Long</a:t>
            </a:r>
            <a:r>
              <a:rPr kumimoji="0" lang="pl-PL" altLang="en-US" sz="1200" b="0" i="0" u="none" strike="noStrike" cap="none" normalizeH="0" baseline="0" dirty="0">
                <a:ln>
                  <a:noFill/>
                </a:ln>
                <a:effectLst/>
              </a:rPr>
              <a:t>-term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effectLst/>
              </a:rPr>
              <a:t> time</a:t>
            </a:r>
            <a:r>
              <a:rPr kumimoji="0" lang="pl-PL" altLang="en-US" sz="1200" b="0" i="0" u="none" strike="noStrike" cap="none" normalizeH="0" baseline="0" dirty="0" err="1">
                <a:ln>
                  <a:noFill/>
                </a:ln>
                <a:effectLst/>
              </a:rPr>
              <a:t>line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effectLst/>
              </a:rPr>
              <a:t> before the final LINAC beam capabilities become available</a:t>
            </a:r>
            <a:r>
              <a:rPr kumimoji="0" lang="pl-PL" altLang="en-US" sz="12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lang="pl-PL" altLang="en-US" sz="1200" dirty="0"/>
              <a:t>→</a:t>
            </a:r>
            <a:r>
              <a:rPr kumimoji="0" lang="pl-PL" altLang="en-US" sz="12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lang="pl-PL" altLang="en-US" sz="1200" dirty="0"/>
              <a:t>s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effectLst/>
              </a:rPr>
              <a:t>imilar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effectLst/>
              </a:rPr>
              <a:t> experiments may be performed earlier </a:t>
            </a:r>
            <a:r>
              <a:rPr kumimoji="0" lang="pl-PL" altLang="en-US" sz="1200" b="0" i="0" u="none" strike="noStrike" cap="none" normalizeH="0" baseline="0" dirty="0" err="1">
                <a:ln>
                  <a:noFill/>
                </a:ln>
                <a:effectLst/>
              </a:rPr>
              <a:t>somewhere</a:t>
            </a:r>
            <a:r>
              <a:rPr kumimoji="0" lang="pl-PL" altLang="en-US" sz="12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pl-PL" altLang="en-US" sz="1200" b="0" i="0" u="none" strike="noStrike" cap="none" normalizeH="0" baseline="0" dirty="0" err="1">
                <a:ln>
                  <a:noFill/>
                </a:ln>
                <a:effectLst/>
              </a:rPr>
              <a:t>else</a:t>
            </a:r>
            <a:endParaRPr kumimoji="0" lang="pl-PL" altLang="en-US" sz="1200" b="0" i="0" u="none" strike="noStrike" cap="none" normalizeH="0" baseline="0" dirty="0">
              <a:ln>
                <a:noFill/>
              </a:ln>
              <a:effectLst/>
            </a:endParaRPr>
          </a:p>
          <a:p>
            <a:pPr marR="0" lvl="0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Courier New" panose="02070309020205020404" pitchFamily="49" charset="0"/>
              <a:buChar char="o"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effectLst/>
              </a:rPr>
              <a:t>Beam parameters may not fully meet requirements</a:t>
            </a:r>
            <a:endParaRPr kumimoji="0" lang="pl-PL" altLang="en-US" sz="1200" b="0" i="0" u="none" strike="noStrike" cap="none" normalizeH="0" baseline="0" dirty="0">
              <a:ln>
                <a:noFill/>
              </a:ln>
              <a:effectLst/>
            </a:endParaRPr>
          </a:p>
          <a:p>
            <a:pPr marR="0" lvl="0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Courier New" panose="02070309020205020404" pitchFamily="49" charset="0"/>
              <a:buChar char="o"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effectLst/>
              </a:rPr>
              <a:t>Insufficient funding for optimal detector development</a:t>
            </a:r>
            <a:endParaRPr kumimoji="0" lang="pl-PL" altLang="en-US" sz="1200" b="0" i="0" u="none" strike="noStrike" cap="none" normalizeH="0" baseline="0" dirty="0">
              <a:ln>
                <a:noFill/>
              </a:ln>
              <a:effectLst/>
            </a:endParaRPr>
          </a:p>
        </p:txBody>
      </p:sp>
      <p:sp>
        <p:nvSpPr>
          <p:cNvPr id="10" name="Symbol zastępczy stopki 5">
            <a:extLst>
              <a:ext uri="{FF2B5EF4-FFF2-40B4-BE49-F238E27FC236}">
                <a16:creationId xmlns:a16="http://schemas.microsoft.com/office/drawing/2014/main" id="{6AA1F1E0-09C9-4504-9A9D-78C76A542B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4890684" cy="365125"/>
          </a:xfrm>
        </p:spPr>
        <p:txBody>
          <a:bodyPr/>
          <a:lstStyle/>
          <a:p>
            <a:r>
              <a:rPr lang="pl-PL" b="1" dirty="0" err="1">
                <a:solidFill>
                  <a:schemeClr val="bg1"/>
                </a:solidFill>
              </a:rPr>
              <a:t>Measurements</a:t>
            </a:r>
            <a:r>
              <a:rPr lang="pl-PL" b="1" dirty="0">
                <a:solidFill>
                  <a:schemeClr val="bg1"/>
                </a:solidFill>
              </a:rPr>
              <a:t> of </a:t>
            </a:r>
            <a:r>
              <a:rPr lang="pl-PL" b="1" dirty="0" err="1">
                <a:solidFill>
                  <a:schemeClr val="bg1"/>
                </a:solidFill>
              </a:rPr>
              <a:t>stretched</a:t>
            </a:r>
            <a:r>
              <a:rPr lang="pl-PL" b="1" dirty="0">
                <a:solidFill>
                  <a:schemeClr val="bg1"/>
                </a:solidFill>
              </a:rPr>
              <a:t> </a:t>
            </a:r>
            <a:r>
              <a:rPr lang="pl-PL" b="1" dirty="0" err="1">
                <a:solidFill>
                  <a:schemeClr val="bg1"/>
                </a:solidFill>
              </a:rPr>
              <a:t>resonances</a:t>
            </a:r>
            <a:r>
              <a:rPr lang="pl-PL" b="1" dirty="0">
                <a:solidFill>
                  <a:schemeClr val="bg1"/>
                </a:solidFill>
              </a:rPr>
              <a:t> </a:t>
            </a:r>
            <a:r>
              <a:rPr lang="pl-PL" b="1" dirty="0" err="1">
                <a:solidFill>
                  <a:schemeClr val="bg1"/>
                </a:solidFill>
              </a:rPr>
              <a:t>decays</a:t>
            </a:r>
            <a:r>
              <a:rPr lang="pl-PL" b="1" dirty="0">
                <a:solidFill>
                  <a:schemeClr val="bg1"/>
                </a:solidFill>
              </a:rPr>
              <a:t>, N. </a:t>
            </a:r>
            <a:r>
              <a:rPr lang="pl-PL" b="1" dirty="0" err="1">
                <a:solidFill>
                  <a:schemeClr val="bg1"/>
                </a:solidFill>
              </a:rPr>
              <a:t>Cieplicka-Oryńczak</a:t>
            </a:r>
            <a:endParaRPr lang="pl-PL" dirty="0"/>
          </a:p>
        </p:txBody>
      </p:sp>
      <p:sp>
        <p:nvSpPr>
          <p:cNvPr id="26" name="Rectangle 4">
            <a:extLst>
              <a:ext uri="{FF2B5EF4-FFF2-40B4-BE49-F238E27FC236}">
                <a16:creationId xmlns:a16="http://schemas.microsoft.com/office/drawing/2014/main" id="{99EA26C1-4171-4B21-A8B4-270FFB0B89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586" y="1502796"/>
            <a:ext cx="4565873" cy="2262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en-US" sz="2000" b="1" dirty="0">
                <a:solidFill>
                  <a:srgbClr val="C00000"/>
                </a:solidFill>
              </a:rPr>
              <a:t>S</a:t>
            </a:r>
            <a:r>
              <a:rPr lang="en-US" altLang="en-US" sz="2000" b="1" dirty="0"/>
              <a:t>trengths</a:t>
            </a:r>
            <a:endParaRPr lang="pl-PL" altLang="en-US" sz="2000" dirty="0"/>
          </a:p>
          <a:p>
            <a:pPr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Font typeface="Courier New" panose="02070309020205020404" pitchFamily="49" charset="0"/>
              <a:buChar char="o"/>
            </a:pPr>
            <a:r>
              <a:rPr lang="en-US" altLang="en-US" sz="1200" dirty="0"/>
              <a:t>Beam parameters highly suitable for stretched resonances </a:t>
            </a:r>
            <a:r>
              <a:rPr lang="en-US" altLang="en-US" sz="1200" dirty="0" err="1"/>
              <a:t>studie</a:t>
            </a:r>
            <a:r>
              <a:rPr lang="pl-PL" altLang="en-US" sz="1200" dirty="0"/>
              <a:t>s</a:t>
            </a:r>
          </a:p>
          <a:p>
            <a:pPr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Font typeface="Courier New" panose="02070309020205020404" pitchFamily="49" charset="0"/>
              <a:buChar char="o"/>
            </a:pPr>
            <a:r>
              <a:rPr lang="en-US" altLang="en-US" sz="1200" dirty="0"/>
              <a:t>Hybrid coincidence measurements provide unique sensitivity to decay mechanisms</a:t>
            </a:r>
            <a:endParaRPr lang="pl-PL" altLang="en-US" sz="1200" dirty="0"/>
          </a:p>
          <a:p>
            <a:pPr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Font typeface="Courier New" panose="02070309020205020404" pitchFamily="49" charset="0"/>
              <a:buChar char="o"/>
            </a:pPr>
            <a:r>
              <a:rPr lang="en-US" altLang="en-US" sz="1200" dirty="0"/>
              <a:t>Feasibility already demonstrated at CCB</a:t>
            </a:r>
            <a:r>
              <a:rPr lang="pl-PL" altLang="en-US" sz="1200" dirty="0"/>
              <a:t>; </a:t>
            </a:r>
          </a:p>
          <a:p>
            <a:pPr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Font typeface="Courier New" panose="02070309020205020404" pitchFamily="49" charset="0"/>
              <a:buChar char="o"/>
            </a:pPr>
            <a:r>
              <a:rPr lang="pl-PL" altLang="en-US" sz="1200" dirty="0" err="1"/>
              <a:t>Existing</a:t>
            </a:r>
            <a:r>
              <a:rPr lang="pl-PL" altLang="en-US" sz="1200" dirty="0"/>
              <a:t> </a:t>
            </a:r>
            <a:r>
              <a:rPr lang="pl-PL" altLang="en-US" sz="1200" dirty="0" err="1"/>
              <a:t>infrastructure</a:t>
            </a:r>
            <a:r>
              <a:rPr lang="pl-PL" altLang="en-US" sz="1200" dirty="0"/>
              <a:t> </a:t>
            </a:r>
            <a:r>
              <a:rPr lang="pl-PL" altLang="en-US" sz="1200" dirty="0" err="1"/>
              <a:t>available</a:t>
            </a:r>
            <a:r>
              <a:rPr lang="pl-PL" altLang="en-US" sz="1200" dirty="0"/>
              <a:t>: KRATTA, PARIS, </a:t>
            </a:r>
            <a:r>
              <a:rPr lang="pl-PL" altLang="en-US" sz="1200" dirty="0" err="1"/>
              <a:t>DSSDs</a:t>
            </a:r>
            <a:r>
              <a:rPr lang="pl-PL" altLang="en-US" sz="1200" dirty="0"/>
              <a:t>, </a:t>
            </a:r>
            <a:r>
              <a:rPr lang="pl-PL" altLang="en-US" sz="1200" dirty="0" err="1"/>
              <a:t>scattering</a:t>
            </a:r>
            <a:r>
              <a:rPr lang="pl-PL" altLang="en-US" sz="1200" dirty="0"/>
              <a:t> </a:t>
            </a:r>
            <a:r>
              <a:rPr lang="pl-PL" altLang="en-US" sz="1200" dirty="0" err="1"/>
              <a:t>chamber</a:t>
            </a:r>
            <a:endParaRPr lang="pl-PL" altLang="en-US" sz="1200" dirty="0"/>
          </a:p>
          <a:p>
            <a:pPr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Font typeface="Courier New" panose="02070309020205020404" pitchFamily="49" charset="0"/>
              <a:buChar char="o"/>
            </a:pPr>
            <a:r>
              <a:rPr lang="en-US" altLang="en-US" sz="1200" dirty="0"/>
              <a:t>Potential for high-quality LINAC beam and long-term scientific program</a:t>
            </a:r>
            <a:endParaRPr lang="pl-PL" altLang="en-US" sz="1200" dirty="0"/>
          </a:p>
        </p:txBody>
      </p:sp>
      <p:sp>
        <p:nvSpPr>
          <p:cNvPr id="27" name="Rectangle 4">
            <a:extLst>
              <a:ext uri="{FF2B5EF4-FFF2-40B4-BE49-F238E27FC236}">
                <a16:creationId xmlns:a16="http://schemas.microsoft.com/office/drawing/2014/main" id="{FB11243D-39BE-4707-A6E0-66EBDE3D59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24541" y="1506893"/>
            <a:ext cx="4019459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en-US" sz="2000" b="1" dirty="0">
                <a:solidFill>
                  <a:srgbClr val="C00000"/>
                </a:solidFill>
              </a:rPr>
              <a:t>W</a:t>
            </a:r>
            <a:r>
              <a:rPr lang="en-US" altLang="en-US" sz="2000" b="1" dirty="0"/>
              <a:t>eaknesses</a:t>
            </a:r>
            <a:endParaRPr lang="pl-PL" altLang="en-US" sz="2000" dirty="0"/>
          </a:p>
          <a:p>
            <a:pPr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Font typeface="Courier New" panose="02070309020205020404" pitchFamily="49" charset="0"/>
              <a:buChar char="o"/>
            </a:pPr>
            <a:r>
              <a:rPr lang="pl-PL" altLang="en-US" sz="1200" dirty="0" err="1"/>
              <a:t>Technically</a:t>
            </a:r>
            <a:r>
              <a:rPr lang="pl-PL" altLang="en-US" sz="1200" dirty="0"/>
              <a:t> </a:t>
            </a:r>
            <a:r>
              <a:rPr lang="pl-PL" altLang="en-US" sz="1200" dirty="0" err="1"/>
              <a:t>demanding</a:t>
            </a:r>
            <a:r>
              <a:rPr lang="pl-PL" altLang="en-US" sz="1200" dirty="0"/>
              <a:t> </a:t>
            </a:r>
            <a:r>
              <a:rPr lang="pl-PL" altLang="en-US" sz="1200" dirty="0" err="1"/>
              <a:t>multi-detector</a:t>
            </a:r>
            <a:r>
              <a:rPr lang="pl-PL" altLang="en-US" sz="1200" dirty="0"/>
              <a:t> </a:t>
            </a:r>
            <a:r>
              <a:rPr lang="pl-PL" altLang="en-US" sz="1200" dirty="0" err="1"/>
              <a:t>coincidence</a:t>
            </a:r>
            <a:r>
              <a:rPr lang="pl-PL" altLang="en-US" sz="1200" dirty="0"/>
              <a:t> setup</a:t>
            </a:r>
          </a:p>
          <a:p>
            <a:pPr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Font typeface="Courier New" panose="02070309020205020404" pitchFamily="49" charset="0"/>
              <a:buChar char="o"/>
            </a:pPr>
            <a:r>
              <a:rPr lang="en-US" altLang="en-US" sz="1200" dirty="0"/>
              <a:t>Additional detectors likely required (</a:t>
            </a:r>
            <a:r>
              <a:rPr lang="en-US" altLang="en-US" sz="1200" dirty="0" err="1"/>
              <a:t>HPGe</a:t>
            </a:r>
            <a:r>
              <a:rPr lang="en-US" altLang="en-US" sz="1200" dirty="0"/>
              <a:t>, neutron detectors, improved proton spectrometry)</a:t>
            </a:r>
            <a:endParaRPr lang="pl-PL" altLang="en-US" sz="1200" dirty="0"/>
          </a:p>
          <a:p>
            <a:pPr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Font typeface="Courier New" panose="02070309020205020404" pitchFamily="49" charset="0"/>
              <a:buChar char="o"/>
            </a:pPr>
            <a:r>
              <a:rPr lang="en-US" altLang="en-US" sz="1200" dirty="0"/>
              <a:t>Low absolute efficiency </a:t>
            </a:r>
            <a:r>
              <a:rPr lang="pl-PL" altLang="en-US" sz="1200" dirty="0"/>
              <a:t>→</a:t>
            </a:r>
            <a:r>
              <a:rPr lang="en-US" altLang="en-US" sz="1200" dirty="0"/>
              <a:t> long </a:t>
            </a:r>
            <a:r>
              <a:rPr lang="pl-PL" altLang="en-US" sz="1200" dirty="0" err="1"/>
              <a:t>beam</a:t>
            </a:r>
            <a:r>
              <a:rPr lang="pl-PL" altLang="en-US" sz="1200" dirty="0"/>
              <a:t> </a:t>
            </a:r>
            <a:r>
              <a:rPr lang="pl-PL" altLang="en-US" sz="1200" dirty="0" err="1"/>
              <a:t>times</a:t>
            </a:r>
            <a:endParaRPr lang="pl-PL" altLang="en-US" sz="1200" dirty="0"/>
          </a:p>
          <a:p>
            <a:pPr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Font typeface="Courier New" panose="02070309020205020404" pitchFamily="49" charset="0"/>
              <a:buChar char="o"/>
            </a:pPr>
            <a:r>
              <a:rPr lang="pl-PL" altLang="en-US" sz="1200" dirty="0"/>
              <a:t>High </a:t>
            </a:r>
            <a:r>
              <a:rPr lang="pl-PL" altLang="en-US" sz="1200" dirty="0" err="1"/>
              <a:t>demands</a:t>
            </a:r>
            <a:r>
              <a:rPr lang="pl-PL" altLang="en-US" sz="1200" dirty="0"/>
              <a:t> on DAQ and </a:t>
            </a:r>
            <a:r>
              <a:rPr lang="pl-PL" altLang="en-US" sz="1200" dirty="0" err="1"/>
              <a:t>synchronization</a:t>
            </a:r>
            <a:r>
              <a:rPr lang="pl-PL" altLang="en-US" sz="1200" dirty="0"/>
              <a:t> </a:t>
            </a:r>
            <a:r>
              <a:rPr lang="pl-PL" altLang="en-US" sz="1200" dirty="0" err="1"/>
              <a:t>systems</a:t>
            </a:r>
            <a:r>
              <a:rPr lang="pl-PL" altLang="en-US" sz="1200" dirty="0"/>
              <a:t>, </a:t>
            </a:r>
            <a:r>
              <a:rPr lang="pl-PL" altLang="en-US" sz="1200" dirty="0" err="1"/>
              <a:t>complex</a:t>
            </a:r>
            <a:r>
              <a:rPr lang="pl-PL" altLang="en-US" sz="1200" dirty="0"/>
              <a:t> data </a:t>
            </a:r>
            <a:r>
              <a:rPr lang="pl-PL" altLang="en-US" sz="1200" dirty="0" err="1"/>
              <a:t>analysis</a:t>
            </a:r>
            <a:r>
              <a:rPr lang="pl-PL" altLang="en-US" sz="1200" dirty="0"/>
              <a:t> 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pl-PL" altLang="en-US" sz="1400" dirty="0"/>
          </a:p>
        </p:txBody>
      </p:sp>
      <p:sp>
        <p:nvSpPr>
          <p:cNvPr id="28" name="Rectangle 4">
            <a:extLst>
              <a:ext uri="{FF2B5EF4-FFF2-40B4-BE49-F238E27FC236}">
                <a16:creationId xmlns:a16="http://schemas.microsoft.com/office/drawing/2014/main" id="{E6C3DC43-0059-42E0-947C-342569359B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586" y="4067166"/>
            <a:ext cx="4479574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en-US" sz="2000" b="1" dirty="0">
                <a:solidFill>
                  <a:srgbClr val="C00000"/>
                </a:solidFill>
              </a:rPr>
              <a:t>O</a:t>
            </a:r>
            <a:r>
              <a:rPr lang="en-US" altLang="en-US" sz="2000" b="1" dirty="0"/>
              <a:t>pportunities</a:t>
            </a:r>
            <a:r>
              <a:rPr lang="en-US" altLang="en-US" sz="1400" dirty="0"/>
              <a:t> </a:t>
            </a:r>
            <a:endParaRPr lang="pl-PL" altLang="en-US" sz="1400" dirty="0"/>
          </a:p>
          <a:p>
            <a:pPr algn="just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Font typeface="Courier New" panose="02070309020205020404" pitchFamily="49" charset="0"/>
              <a:buChar char="o"/>
            </a:pPr>
            <a:r>
              <a:rPr lang="en-US" altLang="en-US" sz="1200" dirty="0"/>
              <a:t>Benchmark data for modern theories of unbound nuclear states</a:t>
            </a:r>
            <a:r>
              <a:rPr lang="pl-PL" altLang="en-US" sz="1200" dirty="0"/>
              <a:t> →  s</a:t>
            </a:r>
            <a:r>
              <a:rPr lang="en-US" altLang="en-US" sz="1200" dirty="0" err="1"/>
              <a:t>trong</a:t>
            </a:r>
            <a:r>
              <a:rPr lang="en-US" altLang="en-US" sz="1200" dirty="0"/>
              <a:t> integration of experiment and theory</a:t>
            </a:r>
            <a:endParaRPr lang="pl-PL" altLang="en-US" sz="1200" dirty="0"/>
          </a:p>
          <a:p>
            <a:pPr algn="just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Font typeface="Courier New" panose="02070309020205020404" pitchFamily="49" charset="0"/>
              <a:buChar char="o"/>
            </a:pPr>
            <a:r>
              <a:rPr lang="en-US" altLang="en-US" sz="1200" dirty="0"/>
              <a:t>Development of local expertise and infrastructure in Poland</a:t>
            </a:r>
            <a:endParaRPr lang="pl-PL" altLang="en-US" sz="1200" dirty="0"/>
          </a:p>
          <a:p>
            <a:pPr algn="just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Font typeface="Courier New" panose="02070309020205020404" pitchFamily="49" charset="0"/>
              <a:buChar char="o"/>
            </a:pPr>
            <a:r>
              <a:rPr lang="en-US" altLang="en-US" sz="1200" dirty="0"/>
              <a:t>Potential to become an important European center for medium-energy proton spectroscopy</a:t>
            </a:r>
            <a:endParaRPr lang="pl-PL" altLang="en-US" sz="1200" dirty="0"/>
          </a:p>
          <a:p>
            <a:pPr algn="just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Font typeface="Courier New" panose="02070309020205020404" pitchFamily="49" charset="0"/>
              <a:buChar char="o"/>
            </a:pPr>
            <a:r>
              <a:rPr lang="pl-PL" altLang="en-US" sz="1200" dirty="0" err="1"/>
              <a:t>Possibility</a:t>
            </a:r>
            <a:r>
              <a:rPr lang="pl-PL" altLang="en-US" sz="1200" dirty="0"/>
              <a:t> of </a:t>
            </a:r>
            <a:r>
              <a:rPr lang="pl-PL" altLang="en-US" sz="1200" dirty="0" err="1"/>
              <a:t>building</a:t>
            </a:r>
            <a:r>
              <a:rPr lang="pl-PL" altLang="en-US" sz="1200" dirty="0"/>
              <a:t> </a:t>
            </a:r>
            <a:r>
              <a:rPr lang="pl-PL" altLang="en-US" sz="1200" dirty="0" err="1"/>
              <a:t>international</a:t>
            </a:r>
            <a:r>
              <a:rPr lang="pl-PL" altLang="en-US" sz="1200" dirty="0"/>
              <a:t> </a:t>
            </a:r>
            <a:r>
              <a:rPr lang="pl-PL" altLang="en-US" sz="1200" dirty="0" err="1"/>
              <a:t>research</a:t>
            </a:r>
            <a:r>
              <a:rPr lang="pl-PL" altLang="en-US" sz="1200" dirty="0"/>
              <a:t> </a:t>
            </a:r>
            <a:r>
              <a:rPr lang="pl-PL" altLang="en-US" sz="1200" dirty="0" err="1"/>
              <a:t>collaborations</a:t>
            </a:r>
            <a:endParaRPr lang="pl-PL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1234480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182C6B2-5A2B-4771-A8FE-6C65C96342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800" y="1287250"/>
            <a:ext cx="5314950" cy="775776"/>
          </a:xfrm>
        </p:spPr>
        <p:txBody>
          <a:bodyPr>
            <a:noAutofit/>
          </a:bodyPr>
          <a:lstStyle/>
          <a:p>
            <a:r>
              <a:rPr lang="pl-PL" sz="2600" b="1" dirty="0" err="1">
                <a:solidFill>
                  <a:srgbClr val="C00000"/>
                </a:solidFill>
                <a:latin typeface="+mn-lt"/>
              </a:rPr>
              <a:t>Conclusions</a:t>
            </a:r>
            <a:endParaRPr lang="pl-PL" sz="26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D37422C4-C4F9-49D1-817E-0AB84F8E3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8B581E52-F7CC-425B-9779-ED68F05C13BC}" type="slidenum">
              <a:rPr lang="pl-PL" smtClean="0"/>
              <a:t>14</a:t>
            </a:fld>
            <a:endParaRPr lang="pl-PL" dirty="0"/>
          </a:p>
        </p:txBody>
      </p:sp>
      <p:sp>
        <p:nvSpPr>
          <p:cNvPr id="8" name="Symbol zastępczy daty 7">
            <a:extLst>
              <a:ext uri="{FF2B5EF4-FFF2-40B4-BE49-F238E27FC236}">
                <a16:creationId xmlns:a16="http://schemas.microsoft.com/office/drawing/2014/main" id="{5616F0D1-12AF-4317-A620-2E189B5AA9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 altLang="pl-PL">
                <a:solidFill>
                  <a:schemeClr val="bg1"/>
                </a:solidFill>
                <a:cs typeface="Times New Roman" panose="02020603050405020304" pitchFamily="18" charset="0"/>
              </a:rPr>
              <a:t>26-27/05/2026</a:t>
            </a:r>
            <a:endParaRPr lang="pl-PL" dirty="0"/>
          </a:p>
        </p:txBody>
      </p:sp>
      <p:sp>
        <p:nvSpPr>
          <p:cNvPr id="7" name="Symbol zastępczy zawartości 6">
            <a:extLst>
              <a:ext uri="{FF2B5EF4-FFF2-40B4-BE49-F238E27FC236}">
                <a16:creationId xmlns:a16="http://schemas.microsoft.com/office/drawing/2014/main" id="{96103D62-0866-4DC8-9182-425BA9A27F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344" y="2063026"/>
            <a:ext cx="4903862" cy="3190453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en-US" sz="1600" dirty="0"/>
              <a:t>The</a:t>
            </a:r>
            <a:r>
              <a:rPr lang="pl-PL" sz="1600" dirty="0"/>
              <a:t> </a:t>
            </a:r>
            <a:r>
              <a:rPr lang="en-US" sz="1600" dirty="0"/>
              <a:t>experimental program </a:t>
            </a:r>
            <a:r>
              <a:rPr lang="pl-PL" sz="1600" dirty="0" err="1"/>
              <a:t>focused</a:t>
            </a:r>
            <a:r>
              <a:rPr lang="pl-PL" sz="1600" dirty="0"/>
              <a:t> on </a:t>
            </a:r>
            <a:r>
              <a:rPr lang="pl-PL" sz="1600" dirty="0" err="1"/>
              <a:t>investigations</a:t>
            </a:r>
            <a:r>
              <a:rPr lang="pl-PL" sz="1600" dirty="0"/>
              <a:t> of </a:t>
            </a:r>
            <a:r>
              <a:rPr lang="pl-PL" sz="1600" dirty="0" err="1"/>
              <a:t>stretched</a:t>
            </a:r>
            <a:r>
              <a:rPr lang="pl-PL" sz="1600" dirty="0"/>
              <a:t> </a:t>
            </a:r>
            <a:r>
              <a:rPr lang="pl-PL" sz="1600" dirty="0" err="1"/>
              <a:t>states</a:t>
            </a:r>
            <a:r>
              <a:rPr lang="pl-PL" sz="1600" dirty="0"/>
              <a:t> </a:t>
            </a:r>
            <a:r>
              <a:rPr lang="pl-PL" sz="1600" dirty="0" err="1"/>
              <a:t>decays</a:t>
            </a:r>
            <a:r>
              <a:rPr lang="pl-PL" sz="1600" dirty="0"/>
              <a:t> </a:t>
            </a:r>
            <a:r>
              <a:rPr lang="en-US" sz="1600" dirty="0"/>
              <a:t>would strongly benefit from a LINAC facility optimized for high-quality medium-energy proton beams with well-controlled beam properties.</a:t>
            </a:r>
            <a:endParaRPr lang="pl-PL" sz="1600" dirty="0"/>
          </a:p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en-US" sz="1600" dirty="0"/>
              <a:t>The initial stages of the project would already provide valuable opportunities for the development of local expertise, detector systems and accelerator-related competences, </a:t>
            </a:r>
            <a:r>
              <a:rPr lang="pl-PL" sz="1600" dirty="0" err="1"/>
              <a:t>however</a:t>
            </a:r>
            <a:r>
              <a:rPr lang="pl-PL" sz="1600" dirty="0"/>
              <a:t>, the </a:t>
            </a:r>
            <a:r>
              <a:rPr lang="pl-PL" sz="1600" dirty="0" err="1"/>
              <a:t>proposed</a:t>
            </a:r>
            <a:r>
              <a:rPr lang="pl-PL" sz="1600" dirty="0"/>
              <a:t> </a:t>
            </a:r>
            <a:r>
              <a:rPr lang="pl-PL" sz="1600" dirty="0" err="1"/>
              <a:t>research</a:t>
            </a:r>
            <a:r>
              <a:rPr lang="pl-PL" sz="1600" dirty="0"/>
              <a:t> program </a:t>
            </a:r>
            <a:r>
              <a:rPr lang="en-US" sz="1600" dirty="0"/>
              <a:t>would become feasible after implementation of the advanced LINAC capabilities</a:t>
            </a:r>
            <a:r>
              <a:rPr lang="pl-PL" sz="1600" dirty="0"/>
              <a:t> (</a:t>
            </a:r>
            <a:r>
              <a:rPr lang="pl-PL" sz="1600" dirty="0" err="1"/>
              <a:t>Section</a:t>
            </a:r>
            <a:r>
              <a:rPr lang="pl-PL" sz="1600" dirty="0"/>
              <a:t> 3).</a:t>
            </a:r>
          </a:p>
        </p:txBody>
      </p:sp>
      <p:pic>
        <p:nvPicPr>
          <p:cNvPr id="24" name="Obraz 23">
            <a:extLst>
              <a:ext uri="{FF2B5EF4-FFF2-40B4-BE49-F238E27FC236}">
                <a16:creationId xmlns:a16="http://schemas.microsoft.com/office/drawing/2014/main" id="{74839AF9-CC22-44C1-AC7C-64E6A3F9D18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l="11840" t="1143" r="11947"/>
          <a:stretch/>
        </p:blipFill>
        <p:spPr>
          <a:xfrm>
            <a:off x="5915025" y="902752"/>
            <a:ext cx="3228975" cy="5314202"/>
          </a:xfrm>
          <a:prstGeom prst="rect">
            <a:avLst/>
          </a:prstGeom>
        </p:spPr>
      </p:pic>
      <p:sp>
        <p:nvSpPr>
          <p:cNvPr id="31" name="Symbol zastępczy stopki 5">
            <a:extLst>
              <a:ext uri="{FF2B5EF4-FFF2-40B4-BE49-F238E27FC236}">
                <a16:creationId xmlns:a16="http://schemas.microsoft.com/office/drawing/2014/main" id="{143C7DE7-00D5-4231-877A-9D585536D4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4890684" cy="365125"/>
          </a:xfrm>
        </p:spPr>
        <p:txBody>
          <a:bodyPr/>
          <a:lstStyle/>
          <a:p>
            <a:r>
              <a:rPr lang="pl-PL" b="1" dirty="0" err="1">
                <a:solidFill>
                  <a:schemeClr val="bg1"/>
                </a:solidFill>
              </a:rPr>
              <a:t>Measurements</a:t>
            </a:r>
            <a:r>
              <a:rPr lang="pl-PL" b="1" dirty="0">
                <a:solidFill>
                  <a:schemeClr val="bg1"/>
                </a:solidFill>
              </a:rPr>
              <a:t> of </a:t>
            </a:r>
            <a:r>
              <a:rPr lang="pl-PL" b="1" dirty="0" err="1">
                <a:solidFill>
                  <a:schemeClr val="bg1"/>
                </a:solidFill>
              </a:rPr>
              <a:t>stretched</a:t>
            </a:r>
            <a:r>
              <a:rPr lang="pl-PL" b="1" dirty="0">
                <a:solidFill>
                  <a:schemeClr val="bg1"/>
                </a:solidFill>
              </a:rPr>
              <a:t> </a:t>
            </a:r>
            <a:r>
              <a:rPr lang="pl-PL" b="1" dirty="0" err="1">
                <a:solidFill>
                  <a:schemeClr val="bg1"/>
                </a:solidFill>
              </a:rPr>
              <a:t>resonances</a:t>
            </a:r>
            <a:r>
              <a:rPr lang="pl-PL" b="1" dirty="0">
                <a:solidFill>
                  <a:schemeClr val="bg1"/>
                </a:solidFill>
              </a:rPr>
              <a:t> </a:t>
            </a:r>
            <a:r>
              <a:rPr lang="pl-PL" b="1" dirty="0" err="1">
                <a:solidFill>
                  <a:schemeClr val="bg1"/>
                </a:solidFill>
              </a:rPr>
              <a:t>decays</a:t>
            </a:r>
            <a:r>
              <a:rPr lang="pl-PL" b="1" dirty="0">
                <a:solidFill>
                  <a:schemeClr val="bg1"/>
                </a:solidFill>
              </a:rPr>
              <a:t>, N. </a:t>
            </a:r>
            <a:r>
              <a:rPr lang="pl-PL" b="1" dirty="0" err="1">
                <a:solidFill>
                  <a:schemeClr val="bg1"/>
                </a:solidFill>
              </a:rPr>
              <a:t>Cieplicka-Oryńczak</a:t>
            </a:r>
            <a:endParaRPr lang="pl-PL" dirty="0"/>
          </a:p>
        </p:txBody>
      </p:sp>
      <p:sp>
        <p:nvSpPr>
          <p:cNvPr id="33" name="pole tekstowe 32">
            <a:extLst>
              <a:ext uri="{FF2B5EF4-FFF2-40B4-BE49-F238E27FC236}">
                <a16:creationId xmlns:a16="http://schemas.microsoft.com/office/drawing/2014/main" id="{F314AE5F-6798-4C9E-8137-54B0E4C7184B}"/>
              </a:ext>
            </a:extLst>
          </p:cNvPr>
          <p:cNvSpPr txBox="1"/>
          <p:nvPr/>
        </p:nvSpPr>
        <p:spPr>
          <a:xfrm>
            <a:off x="48147" y="4969235"/>
            <a:ext cx="596160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2000" b="1" dirty="0" err="1">
                <a:solidFill>
                  <a:srgbClr val="C00000"/>
                </a:solidFill>
                <a:latin typeface="+mn-lt"/>
              </a:rPr>
              <a:t>Hopefully</a:t>
            </a:r>
            <a:r>
              <a:rPr lang="pl-PL" sz="2000" b="1" dirty="0">
                <a:solidFill>
                  <a:srgbClr val="C00000"/>
                </a:solidFill>
                <a:latin typeface="+mn-lt"/>
              </a:rPr>
              <a:t>, </a:t>
            </a:r>
            <a:r>
              <a:rPr lang="pl-PL" sz="2000" b="1" dirty="0" err="1">
                <a:solidFill>
                  <a:srgbClr val="C00000"/>
                </a:solidFill>
                <a:latin typeface="+mn-lt"/>
              </a:rPr>
              <a:t>this</a:t>
            </a:r>
            <a:r>
              <a:rPr lang="pl-PL" sz="2000" b="1" dirty="0">
                <a:solidFill>
                  <a:srgbClr val="C00000"/>
                </a:solidFill>
                <a:latin typeface="+mn-lt"/>
              </a:rPr>
              <a:t> </a:t>
            </a:r>
            <a:r>
              <a:rPr lang="pl-PL" sz="2000" b="1" dirty="0" err="1">
                <a:solidFill>
                  <a:srgbClr val="C00000"/>
                </a:solidFill>
                <a:latin typeface="+mn-lt"/>
              </a:rPr>
              <a:t>sprouting</a:t>
            </a:r>
            <a:r>
              <a:rPr lang="pl-PL" sz="2000" b="1" dirty="0">
                <a:solidFill>
                  <a:srgbClr val="C00000"/>
                </a:solidFill>
                <a:latin typeface="+mn-lt"/>
              </a:rPr>
              <a:t> idea </a:t>
            </a:r>
            <a:r>
              <a:rPr lang="pl-PL" sz="2000" b="1" dirty="0" err="1">
                <a:solidFill>
                  <a:srgbClr val="C00000"/>
                </a:solidFill>
                <a:latin typeface="+mn-lt"/>
              </a:rPr>
              <a:t>will</a:t>
            </a:r>
            <a:r>
              <a:rPr lang="pl-PL" sz="2000" b="1" dirty="0">
                <a:solidFill>
                  <a:srgbClr val="C00000"/>
                </a:solidFill>
                <a:latin typeface="+mn-lt"/>
              </a:rPr>
              <a:t> </a:t>
            </a:r>
            <a:r>
              <a:rPr lang="pl-PL" sz="2000" b="1" dirty="0" err="1">
                <a:solidFill>
                  <a:srgbClr val="C00000"/>
                </a:solidFill>
                <a:latin typeface="+mn-lt"/>
              </a:rPr>
              <a:t>eventually</a:t>
            </a:r>
            <a:r>
              <a:rPr lang="pl-PL" sz="2000" b="1" dirty="0">
                <a:solidFill>
                  <a:srgbClr val="C00000"/>
                </a:solidFill>
                <a:latin typeface="+mn-lt"/>
              </a:rPr>
              <a:t> </a:t>
            </a:r>
            <a:r>
              <a:rPr lang="pl-PL" sz="2000" b="1" dirty="0" err="1">
                <a:solidFill>
                  <a:srgbClr val="C00000"/>
                </a:solidFill>
                <a:latin typeface="+mn-lt"/>
              </a:rPr>
              <a:t>bloom</a:t>
            </a:r>
            <a:r>
              <a:rPr lang="pl-PL" sz="2000" b="1" dirty="0">
                <a:solidFill>
                  <a:srgbClr val="C00000"/>
                </a:solidFill>
                <a:latin typeface="+mn-lt"/>
              </a:rPr>
              <a:t>!</a:t>
            </a:r>
          </a:p>
          <a:p>
            <a:pPr algn="ctr"/>
            <a:endParaRPr lang="pl-PL" sz="2000" b="1" dirty="0">
              <a:solidFill>
                <a:srgbClr val="C00000"/>
              </a:solidFill>
            </a:endParaRPr>
          </a:p>
        </p:txBody>
      </p:sp>
      <p:sp>
        <p:nvSpPr>
          <p:cNvPr id="35" name="pole tekstowe 34">
            <a:extLst>
              <a:ext uri="{FF2B5EF4-FFF2-40B4-BE49-F238E27FC236}">
                <a16:creationId xmlns:a16="http://schemas.microsoft.com/office/drawing/2014/main" id="{56F78D5D-995F-4A8C-B445-D04929A6A89A}"/>
              </a:ext>
            </a:extLst>
          </p:cNvPr>
          <p:cNvSpPr txBox="1"/>
          <p:nvPr/>
        </p:nvSpPr>
        <p:spPr>
          <a:xfrm>
            <a:off x="-32528" y="5501823"/>
            <a:ext cx="596160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THANK YOU FOR YOUR ATTENTION</a:t>
            </a:r>
          </a:p>
        </p:txBody>
      </p:sp>
    </p:spTree>
    <p:extLst>
      <p:ext uri="{BB962C8B-B14F-4D97-AF65-F5344CB8AC3E}">
        <p14:creationId xmlns:p14="http://schemas.microsoft.com/office/powerpoint/2010/main" val="3398411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D37422C4-C4F9-49D1-817E-0AB84F8E3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8B581E52-F7CC-425B-9779-ED68F05C13BC}" type="slidenum">
              <a:rPr lang="pl-PL" smtClean="0"/>
              <a:t>2</a:t>
            </a:fld>
            <a:endParaRPr lang="pl-PL" dirty="0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F083F1AD-381E-4C0B-8920-C6936E426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4890684" cy="365125"/>
          </a:xfrm>
        </p:spPr>
        <p:txBody>
          <a:bodyPr/>
          <a:lstStyle/>
          <a:p>
            <a:r>
              <a:rPr lang="pl-PL" b="1" dirty="0" err="1">
                <a:solidFill>
                  <a:schemeClr val="bg1"/>
                </a:solidFill>
              </a:rPr>
              <a:t>Measurements</a:t>
            </a:r>
            <a:r>
              <a:rPr lang="pl-PL" b="1" dirty="0">
                <a:solidFill>
                  <a:schemeClr val="bg1"/>
                </a:solidFill>
              </a:rPr>
              <a:t> of </a:t>
            </a:r>
            <a:r>
              <a:rPr lang="pl-PL" b="1" dirty="0" err="1">
                <a:solidFill>
                  <a:schemeClr val="bg1"/>
                </a:solidFill>
              </a:rPr>
              <a:t>stretched</a:t>
            </a:r>
            <a:r>
              <a:rPr lang="pl-PL" b="1" dirty="0">
                <a:solidFill>
                  <a:schemeClr val="bg1"/>
                </a:solidFill>
              </a:rPr>
              <a:t> </a:t>
            </a:r>
            <a:r>
              <a:rPr lang="pl-PL" b="1" dirty="0" err="1">
                <a:solidFill>
                  <a:schemeClr val="bg1"/>
                </a:solidFill>
              </a:rPr>
              <a:t>resonances</a:t>
            </a:r>
            <a:r>
              <a:rPr lang="pl-PL" b="1" dirty="0">
                <a:solidFill>
                  <a:schemeClr val="bg1"/>
                </a:solidFill>
              </a:rPr>
              <a:t> </a:t>
            </a:r>
            <a:r>
              <a:rPr lang="pl-PL" b="1" dirty="0" err="1">
                <a:solidFill>
                  <a:schemeClr val="bg1"/>
                </a:solidFill>
              </a:rPr>
              <a:t>decays</a:t>
            </a:r>
            <a:r>
              <a:rPr lang="pl-PL" b="1" dirty="0">
                <a:solidFill>
                  <a:schemeClr val="bg1"/>
                </a:solidFill>
              </a:rPr>
              <a:t>, N. </a:t>
            </a:r>
            <a:r>
              <a:rPr lang="pl-PL" b="1" dirty="0" err="1">
                <a:solidFill>
                  <a:schemeClr val="bg1"/>
                </a:solidFill>
              </a:rPr>
              <a:t>Cieplicka-Oryńczak</a:t>
            </a:r>
            <a:endParaRPr lang="pl-PL" dirty="0"/>
          </a:p>
        </p:txBody>
      </p:sp>
      <p:sp>
        <p:nvSpPr>
          <p:cNvPr id="8" name="Symbol zastępczy daty 7">
            <a:extLst>
              <a:ext uri="{FF2B5EF4-FFF2-40B4-BE49-F238E27FC236}">
                <a16:creationId xmlns:a16="http://schemas.microsoft.com/office/drawing/2014/main" id="{5616F0D1-12AF-4317-A620-2E189B5AA9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 altLang="pl-PL">
                <a:solidFill>
                  <a:schemeClr val="bg1"/>
                </a:solidFill>
                <a:cs typeface="Times New Roman" panose="02020603050405020304" pitchFamily="18" charset="0"/>
              </a:rPr>
              <a:t>26-27/05/2026</a:t>
            </a:r>
            <a:endParaRPr lang="pl-PL" dirty="0"/>
          </a:p>
        </p:txBody>
      </p:sp>
      <p:grpSp>
        <p:nvGrpSpPr>
          <p:cNvPr id="111" name="Grupa 89">
            <a:extLst>
              <a:ext uri="{FF2B5EF4-FFF2-40B4-BE49-F238E27FC236}">
                <a16:creationId xmlns:a16="http://schemas.microsoft.com/office/drawing/2014/main" id="{C5A8B6F5-B3F6-4A24-AD79-1A9D828C7B0A}"/>
              </a:ext>
            </a:extLst>
          </p:cNvPr>
          <p:cNvGrpSpPr>
            <a:grpSpLocks noChangeAspect="1"/>
          </p:cNvGrpSpPr>
          <p:nvPr/>
        </p:nvGrpSpPr>
        <p:grpSpPr>
          <a:xfrm>
            <a:off x="231175" y="1806600"/>
            <a:ext cx="1352203" cy="1358948"/>
            <a:chOff x="6372197" y="2255726"/>
            <a:chExt cx="2218857" cy="2229343"/>
          </a:xfrm>
        </p:grpSpPr>
        <p:pic>
          <p:nvPicPr>
            <p:cNvPr id="112" name="Picture 4" descr="p-15_new">
              <a:extLst>
                <a:ext uri="{FF2B5EF4-FFF2-40B4-BE49-F238E27FC236}">
                  <a16:creationId xmlns:a16="http://schemas.microsoft.com/office/drawing/2014/main" id="{122C65CD-13EC-420C-88C9-7E74957AA99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2800"/>
                      </a14:imgEffect>
                      <a14:imgEffect>
                        <a14:brightnessContrast bright="3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744" t="11728" r="11237" b="11249"/>
            <a:stretch/>
          </p:blipFill>
          <p:spPr bwMode="auto">
            <a:xfrm rot="9900000">
              <a:off x="8181519" y="3028838"/>
              <a:ext cx="369556" cy="369576"/>
            </a:xfrm>
            <a:prstGeom prst="ellipse">
              <a:avLst/>
            </a:prstGeom>
            <a:noFill/>
            <a:ln w="19050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3" name="Picture 4" descr="p-15_new">
              <a:extLst>
                <a:ext uri="{FF2B5EF4-FFF2-40B4-BE49-F238E27FC236}">
                  <a16:creationId xmlns:a16="http://schemas.microsoft.com/office/drawing/2014/main" id="{EB933F47-9FD0-49FB-A4AE-C2FC6DC418A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2800"/>
                      </a14:imgEffect>
                      <a14:imgEffect>
                        <a14:brightnessContrast bright="3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744" t="11728" r="11237" b="11249"/>
            <a:stretch/>
          </p:blipFill>
          <p:spPr bwMode="auto">
            <a:xfrm rot="9900000">
              <a:off x="7211694" y="2255726"/>
              <a:ext cx="369556" cy="369576"/>
            </a:xfrm>
            <a:prstGeom prst="ellipse">
              <a:avLst/>
            </a:prstGeom>
            <a:noFill/>
            <a:ln w="19050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4" name="Picture 4" descr="p-15_new">
              <a:extLst>
                <a:ext uri="{FF2B5EF4-FFF2-40B4-BE49-F238E27FC236}">
                  <a16:creationId xmlns:a16="http://schemas.microsoft.com/office/drawing/2014/main" id="{A6EEEDE5-ACF6-488D-84C9-029A6071199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11500"/>
                      </a14:imgEffect>
                      <a14:imgEffect>
                        <a14:saturation sat="400000"/>
                      </a14:imgEffect>
                      <a14:imgEffect>
                        <a14:brightnessContrast bright="3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744" t="11728" r="11237" b="11249"/>
            <a:stretch/>
          </p:blipFill>
          <p:spPr bwMode="auto">
            <a:xfrm rot="4800000">
              <a:off x="7497864" y="2287587"/>
              <a:ext cx="369556" cy="369577"/>
            </a:xfrm>
            <a:prstGeom prst="ellipse">
              <a:avLst/>
            </a:prstGeom>
            <a:noFill/>
            <a:ln w="19050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5" name="Picture 4" descr="p-15_new">
              <a:extLst>
                <a:ext uri="{FF2B5EF4-FFF2-40B4-BE49-F238E27FC236}">
                  <a16:creationId xmlns:a16="http://schemas.microsoft.com/office/drawing/2014/main" id="{887E272A-66CF-42D5-A769-DD8332FDE49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2800"/>
                      </a14:imgEffect>
                      <a14:imgEffect>
                        <a14:brightnessContrast bright="3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744" t="11728" r="11237" b="11249"/>
            <a:stretch/>
          </p:blipFill>
          <p:spPr bwMode="auto">
            <a:xfrm>
              <a:off x="7489369" y="2597443"/>
              <a:ext cx="369556" cy="369576"/>
            </a:xfrm>
            <a:prstGeom prst="ellipse">
              <a:avLst/>
            </a:prstGeom>
            <a:noFill/>
            <a:ln w="19050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6" name="Picture 4" descr="p-15_new">
              <a:extLst>
                <a:ext uri="{FF2B5EF4-FFF2-40B4-BE49-F238E27FC236}">
                  <a16:creationId xmlns:a16="http://schemas.microsoft.com/office/drawing/2014/main" id="{91786C7D-FDE7-4BD0-AC1B-000FEA81C61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2800"/>
                      </a14:imgEffect>
                      <a14:imgEffect>
                        <a14:brightnessContrast bright="3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744" t="11728" r="11237" b="11249"/>
            <a:stretch/>
          </p:blipFill>
          <p:spPr bwMode="auto">
            <a:xfrm rot="9900000">
              <a:off x="7728902" y="2393178"/>
              <a:ext cx="369556" cy="369576"/>
            </a:xfrm>
            <a:prstGeom prst="ellipse">
              <a:avLst/>
            </a:prstGeom>
            <a:noFill/>
            <a:ln w="19050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7" name="Picture 4" descr="p-15_new">
              <a:extLst>
                <a:ext uri="{FF2B5EF4-FFF2-40B4-BE49-F238E27FC236}">
                  <a16:creationId xmlns:a16="http://schemas.microsoft.com/office/drawing/2014/main" id="{45136DC4-2265-4CF1-BA70-83D4FA656DD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2800"/>
                      </a14:imgEffect>
                      <a14:imgEffect>
                        <a14:brightnessContrast bright="3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744" t="11728" r="11237" b="11249"/>
            <a:stretch/>
          </p:blipFill>
          <p:spPr bwMode="auto">
            <a:xfrm>
              <a:off x="7567678" y="3742200"/>
              <a:ext cx="369556" cy="369576"/>
            </a:xfrm>
            <a:prstGeom prst="ellipse">
              <a:avLst/>
            </a:prstGeom>
            <a:noFill/>
            <a:ln w="19050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8" name="Picture 4" descr="p-15_new">
              <a:extLst>
                <a:ext uri="{FF2B5EF4-FFF2-40B4-BE49-F238E27FC236}">
                  <a16:creationId xmlns:a16="http://schemas.microsoft.com/office/drawing/2014/main" id="{243FD896-F927-4193-A0A9-DFA4D3CB023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2800"/>
                      </a14:imgEffect>
                      <a14:imgEffect>
                        <a14:brightnessContrast bright="3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744" t="11728" r="11237" b="11249"/>
            <a:stretch/>
          </p:blipFill>
          <p:spPr bwMode="auto">
            <a:xfrm>
              <a:off x="7922364" y="2757993"/>
              <a:ext cx="369556" cy="369576"/>
            </a:xfrm>
            <a:prstGeom prst="ellipse">
              <a:avLst/>
            </a:prstGeom>
            <a:noFill/>
            <a:ln w="19050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9" name="Picture 4" descr="p-15_new">
              <a:extLst>
                <a:ext uri="{FF2B5EF4-FFF2-40B4-BE49-F238E27FC236}">
                  <a16:creationId xmlns:a16="http://schemas.microsoft.com/office/drawing/2014/main" id="{CBB533FE-A684-4D6A-81B8-4298071C95D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2800"/>
                      </a14:imgEffect>
                      <a14:imgEffect>
                        <a14:brightnessContrast bright="3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744" t="11728" r="11237" b="11249"/>
            <a:stretch/>
          </p:blipFill>
          <p:spPr bwMode="auto">
            <a:xfrm>
              <a:off x="7235388" y="2978991"/>
              <a:ext cx="369556" cy="369576"/>
            </a:xfrm>
            <a:prstGeom prst="ellipse">
              <a:avLst/>
            </a:prstGeom>
            <a:noFill/>
            <a:ln w="19050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0" name="Picture 4" descr="p-15_new">
              <a:extLst>
                <a:ext uri="{FF2B5EF4-FFF2-40B4-BE49-F238E27FC236}">
                  <a16:creationId xmlns:a16="http://schemas.microsoft.com/office/drawing/2014/main" id="{9D6306BC-6D28-47B7-8F8D-0DBD107AAA7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2800"/>
                      </a14:imgEffect>
                      <a14:imgEffect>
                        <a14:brightnessContrast bright="3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744" t="11728" r="11237" b="11249"/>
            <a:stretch/>
          </p:blipFill>
          <p:spPr bwMode="auto">
            <a:xfrm>
              <a:off x="7659137" y="3408588"/>
              <a:ext cx="369556" cy="369576"/>
            </a:xfrm>
            <a:prstGeom prst="ellipse">
              <a:avLst/>
            </a:prstGeom>
            <a:noFill/>
            <a:ln w="19050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1" name="Picture 4" descr="p-15_new">
              <a:extLst>
                <a:ext uri="{FF2B5EF4-FFF2-40B4-BE49-F238E27FC236}">
                  <a16:creationId xmlns:a16="http://schemas.microsoft.com/office/drawing/2014/main" id="{C98C9B63-ABAF-4A56-B962-1174A50219B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2800"/>
                      </a14:imgEffect>
                      <a14:imgEffect>
                        <a14:brightnessContrast bright="3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744" t="11728" r="11237" b="11249"/>
            <a:stretch/>
          </p:blipFill>
          <p:spPr bwMode="auto">
            <a:xfrm rot="9900000">
              <a:off x="7271554" y="2472374"/>
              <a:ext cx="369556" cy="369576"/>
            </a:xfrm>
            <a:prstGeom prst="ellipse">
              <a:avLst/>
            </a:prstGeom>
            <a:noFill/>
            <a:ln w="19050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2" name="Picture 4" descr="p-15_new">
              <a:extLst>
                <a:ext uri="{FF2B5EF4-FFF2-40B4-BE49-F238E27FC236}">
                  <a16:creationId xmlns:a16="http://schemas.microsoft.com/office/drawing/2014/main" id="{5996C780-E4B2-497C-9A26-DFB1FEEB000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2800"/>
                      </a14:imgEffect>
                      <a14:imgEffect>
                        <a14:brightnessContrast bright="3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744" t="11728" r="11237" b="11249"/>
            <a:stretch/>
          </p:blipFill>
          <p:spPr bwMode="auto">
            <a:xfrm rot="9900000">
              <a:off x="7951664" y="2576208"/>
              <a:ext cx="369556" cy="369576"/>
            </a:xfrm>
            <a:prstGeom prst="ellipse">
              <a:avLst/>
            </a:prstGeom>
            <a:noFill/>
            <a:ln w="19050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" name="Picture 4" descr="p-15_new">
              <a:extLst>
                <a:ext uri="{FF2B5EF4-FFF2-40B4-BE49-F238E27FC236}">
                  <a16:creationId xmlns:a16="http://schemas.microsoft.com/office/drawing/2014/main" id="{33B49919-BF46-4A18-BEB9-BD9C5AE0B90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11500"/>
                      </a14:imgEffect>
                      <a14:imgEffect>
                        <a14:saturation sat="400000"/>
                      </a14:imgEffect>
                      <a14:imgEffect>
                        <a14:brightnessContrast bright="3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744" t="11728" r="11237" b="11249"/>
            <a:stretch/>
          </p:blipFill>
          <p:spPr bwMode="auto">
            <a:xfrm rot="4800000">
              <a:off x="7749086" y="2627154"/>
              <a:ext cx="369556" cy="369577"/>
            </a:xfrm>
            <a:prstGeom prst="ellipse">
              <a:avLst/>
            </a:prstGeom>
            <a:noFill/>
            <a:ln w="19050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" name="Picture 4" descr="p-15_new">
              <a:extLst>
                <a:ext uri="{FF2B5EF4-FFF2-40B4-BE49-F238E27FC236}">
                  <a16:creationId xmlns:a16="http://schemas.microsoft.com/office/drawing/2014/main" id="{491DE26C-F6D2-4BE9-B18F-72BBDC2679B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11500"/>
                      </a14:imgEffect>
                      <a14:imgEffect>
                        <a14:saturation sat="400000"/>
                      </a14:imgEffect>
                      <a14:imgEffect>
                        <a14:brightnessContrast bright="3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744" t="11728" r="11237" b="11249"/>
            <a:stretch/>
          </p:blipFill>
          <p:spPr bwMode="auto">
            <a:xfrm rot="4800000">
              <a:off x="7813704" y="2942781"/>
              <a:ext cx="369556" cy="369577"/>
            </a:xfrm>
            <a:prstGeom prst="ellipse">
              <a:avLst/>
            </a:prstGeom>
            <a:noFill/>
            <a:ln w="19050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5" name="Picture 4" descr="p-15_new">
              <a:extLst>
                <a:ext uri="{FF2B5EF4-FFF2-40B4-BE49-F238E27FC236}">
                  <a16:creationId xmlns:a16="http://schemas.microsoft.com/office/drawing/2014/main" id="{C0CCBAE8-8442-47EA-B3F1-E3298B62B5B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11500"/>
                      </a14:imgEffect>
                      <a14:imgEffect>
                        <a14:saturation sat="400000"/>
                      </a14:imgEffect>
                      <a14:imgEffect>
                        <a14:brightnessContrast bright="3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744" t="11728" r="11237" b="11249"/>
            <a:stretch/>
          </p:blipFill>
          <p:spPr bwMode="auto">
            <a:xfrm rot="4800000">
              <a:off x="7018877" y="2313348"/>
              <a:ext cx="369556" cy="369577"/>
            </a:xfrm>
            <a:prstGeom prst="ellipse">
              <a:avLst/>
            </a:prstGeom>
            <a:noFill/>
            <a:ln w="19050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6" name="Picture 4" descr="p-15_new">
              <a:extLst>
                <a:ext uri="{FF2B5EF4-FFF2-40B4-BE49-F238E27FC236}">
                  <a16:creationId xmlns:a16="http://schemas.microsoft.com/office/drawing/2014/main" id="{A825D2AC-8E5A-464C-BFBF-C7066AE812E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11500"/>
                      </a14:imgEffect>
                      <a14:imgEffect>
                        <a14:saturation sat="400000"/>
                      </a14:imgEffect>
                      <a14:imgEffect>
                        <a14:brightnessContrast bright="3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744" t="11728" r="11237" b="11249"/>
            <a:stretch/>
          </p:blipFill>
          <p:spPr bwMode="auto">
            <a:xfrm>
              <a:off x="6948203" y="3070268"/>
              <a:ext cx="369556" cy="369576"/>
            </a:xfrm>
            <a:prstGeom prst="ellipse">
              <a:avLst/>
            </a:prstGeom>
            <a:noFill/>
            <a:ln w="19050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7" name="Picture 4" descr="p-15_new">
              <a:extLst>
                <a:ext uri="{FF2B5EF4-FFF2-40B4-BE49-F238E27FC236}">
                  <a16:creationId xmlns:a16="http://schemas.microsoft.com/office/drawing/2014/main" id="{60604577-EB7E-4B75-9CF9-CA168F84D4A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11500"/>
                      </a14:imgEffect>
                      <a14:imgEffect>
                        <a14:saturation sat="400000"/>
                      </a14:imgEffect>
                      <a14:imgEffect>
                        <a14:brightnessContrast bright="3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744" t="11728" r="11237" b="11249"/>
            <a:stretch/>
          </p:blipFill>
          <p:spPr bwMode="auto">
            <a:xfrm rot="4800000">
              <a:off x="8221488" y="3253770"/>
              <a:ext cx="369556" cy="369577"/>
            </a:xfrm>
            <a:prstGeom prst="ellipse">
              <a:avLst/>
            </a:prstGeom>
            <a:noFill/>
            <a:ln w="19050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8" name="Picture 4" descr="p-15_new">
              <a:extLst>
                <a:ext uri="{FF2B5EF4-FFF2-40B4-BE49-F238E27FC236}">
                  <a16:creationId xmlns:a16="http://schemas.microsoft.com/office/drawing/2014/main" id="{4F5A1A63-F25E-47E4-8FC5-E2AF677EB9D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11500"/>
                      </a14:imgEffect>
                      <a14:imgEffect>
                        <a14:saturation sat="400000"/>
                      </a14:imgEffect>
                      <a14:imgEffect>
                        <a14:brightnessContrast bright="3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744" t="11728" r="11237" b="11249"/>
            <a:stretch/>
          </p:blipFill>
          <p:spPr bwMode="auto">
            <a:xfrm rot="4800000">
              <a:off x="7828039" y="3935228"/>
              <a:ext cx="369556" cy="369577"/>
            </a:xfrm>
            <a:prstGeom prst="ellipse">
              <a:avLst/>
            </a:prstGeom>
            <a:noFill/>
            <a:ln w="19050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9" name="Picture 4" descr="p-15_new">
              <a:extLst>
                <a:ext uri="{FF2B5EF4-FFF2-40B4-BE49-F238E27FC236}">
                  <a16:creationId xmlns:a16="http://schemas.microsoft.com/office/drawing/2014/main" id="{8F66BA92-B922-4D2E-A0E3-3E5AAE0FAD9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11500"/>
                      </a14:imgEffect>
                      <a14:imgEffect>
                        <a14:saturation sat="400000"/>
                      </a14:imgEffect>
                      <a14:imgEffect>
                        <a14:brightnessContrast bright="3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744" t="11728" r="11237" b="11249"/>
            <a:stretch/>
          </p:blipFill>
          <p:spPr bwMode="auto">
            <a:xfrm>
              <a:off x="7933863" y="3549963"/>
              <a:ext cx="369556" cy="369576"/>
            </a:xfrm>
            <a:prstGeom prst="ellipse">
              <a:avLst/>
            </a:prstGeom>
            <a:noFill/>
            <a:ln w="19050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0" name="Picture 4" descr="p-15_new">
              <a:extLst>
                <a:ext uri="{FF2B5EF4-FFF2-40B4-BE49-F238E27FC236}">
                  <a16:creationId xmlns:a16="http://schemas.microsoft.com/office/drawing/2014/main" id="{27B959D5-21A5-45DE-8260-C02CB250B5E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11500"/>
                      </a14:imgEffect>
                      <a14:imgEffect>
                        <a14:saturation sat="400000"/>
                      </a14:imgEffect>
                      <a14:imgEffect>
                        <a14:brightnessContrast bright="3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744" t="11728" r="11237" b="11249"/>
            <a:stretch/>
          </p:blipFill>
          <p:spPr bwMode="auto">
            <a:xfrm>
              <a:off x="7998481" y="3453519"/>
              <a:ext cx="369556" cy="369576"/>
            </a:xfrm>
            <a:prstGeom prst="ellipse">
              <a:avLst/>
            </a:prstGeom>
            <a:noFill/>
            <a:ln w="19050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1" name="Picture 4" descr="p-15_new">
              <a:extLst>
                <a:ext uri="{FF2B5EF4-FFF2-40B4-BE49-F238E27FC236}">
                  <a16:creationId xmlns:a16="http://schemas.microsoft.com/office/drawing/2014/main" id="{6CC7AE1B-6EAA-4DC1-BCFE-293632FE05D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11500"/>
                      </a14:imgEffect>
                      <a14:imgEffect>
                        <a14:saturation sat="400000"/>
                      </a14:imgEffect>
                      <a14:imgEffect>
                        <a14:brightnessContrast bright="3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744" t="11728" r="11237" b="11249"/>
            <a:stretch/>
          </p:blipFill>
          <p:spPr bwMode="auto">
            <a:xfrm>
              <a:off x="7235387" y="3282425"/>
              <a:ext cx="369556" cy="369576"/>
            </a:xfrm>
            <a:prstGeom prst="ellipse">
              <a:avLst/>
            </a:prstGeom>
            <a:noFill/>
            <a:ln w="19050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2" name="Picture 4" descr="p-15_new">
              <a:extLst>
                <a:ext uri="{FF2B5EF4-FFF2-40B4-BE49-F238E27FC236}">
                  <a16:creationId xmlns:a16="http://schemas.microsoft.com/office/drawing/2014/main" id="{CA6B70B8-EF98-4A47-B23D-B4592A27EB7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2800"/>
                      </a14:imgEffect>
                      <a14:imgEffect>
                        <a14:brightnessContrast bright="3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744" t="11728" r="11237" b="11249"/>
            <a:stretch/>
          </p:blipFill>
          <p:spPr bwMode="auto">
            <a:xfrm rot="9900000">
              <a:off x="8112173" y="3590658"/>
              <a:ext cx="369556" cy="369576"/>
            </a:xfrm>
            <a:prstGeom prst="ellipse">
              <a:avLst/>
            </a:prstGeom>
            <a:noFill/>
            <a:ln w="19050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3" name="Picture 4" descr="p-15_new">
              <a:extLst>
                <a:ext uri="{FF2B5EF4-FFF2-40B4-BE49-F238E27FC236}">
                  <a16:creationId xmlns:a16="http://schemas.microsoft.com/office/drawing/2014/main" id="{A9B58E73-10D9-40FA-BD14-F04D129CC18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2800"/>
                      </a14:imgEffect>
                      <a14:imgEffect>
                        <a14:brightnessContrast bright="3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744" t="11728" r="11237" b="11249"/>
            <a:stretch/>
          </p:blipFill>
          <p:spPr bwMode="auto">
            <a:xfrm rot="9906124">
              <a:off x="7851961" y="3323422"/>
              <a:ext cx="369817" cy="369837"/>
            </a:xfrm>
            <a:prstGeom prst="ellipse">
              <a:avLst/>
            </a:prstGeom>
            <a:noFill/>
            <a:ln w="19050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4" name="Picture 4" descr="p-15_new">
              <a:extLst>
                <a:ext uri="{FF2B5EF4-FFF2-40B4-BE49-F238E27FC236}">
                  <a16:creationId xmlns:a16="http://schemas.microsoft.com/office/drawing/2014/main" id="{B2A5C5C9-85B2-4560-8151-D9616126DFF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2800"/>
                      </a14:imgEffect>
                      <a14:imgEffect>
                        <a14:brightnessContrast bright="3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744" t="11728" r="11237" b="11249"/>
            <a:stretch/>
          </p:blipFill>
          <p:spPr bwMode="auto">
            <a:xfrm rot="9900000">
              <a:off x="7561571" y="2947277"/>
              <a:ext cx="369556" cy="369576"/>
            </a:xfrm>
            <a:prstGeom prst="ellipse">
              <a:avLst/>
            </a:prstGeom>
            <a:noFill/>
            <a:ln w="19050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5" name="Picture 4" descr="p-15_new">
              <a:extLst>
                <a:ext uri="{FF2B5EF4-FFF2-40B4-BE49-F238E27FC236}">
                  <a16:creationId xmlns:a16="http://schemas.microsoft.com/office/drawing/2014/main" id="{27F07125-B982-404C-B2C8-33DC9E054A3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2800"/>
                      </a14:imgEffect>
                      <a14:imgEffect>
                        <a14:brightnessContrast bright="3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744" t="11728" r="11237" b="11249"/>
            <a:stretch/>
          </p:blipFill>
          <p:spPr bwMode="auto">
            <a:xfrm rot="9900000">
              <a:off x="6954905" y="2969223"/>
              <a:ext cx="369556" cy="369576"/>
            </a:xfrm>
            <a:prstGeom prst="ellipse">
              <a:avLst/>
            </a:prstGeom>
            <a:noFill/>
            <a:ln w="19050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6" name="Picture 4" descr="p-15_new">
              <a:extLst>
                <a:ext uri="{FF2B5EF4-FFF2-40B4-BE49-F238E27FC236}">
                  <a16:creationId xmlns:a16="http://schemas.microsoft.com/office/drawing/2014/main" id="{E4FD2A64-BEF3-4911-A434-157DBE058C1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2800"/>
                      </a14:imgEffect>
                      <a14:imgEffect>
                        <a14:brightnessContrast bright="3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744" t="11728" r="11237" b="11249"/>
            <a:stretch/>
          </p:blipFill>
          <p:spPr bwMode="auto">
            <a:xfrm rot="9900000">
              <a:off x="7214622" y="2734716"/>
              <a:ext cx="369556" cy="369576"/>
            </a:xfrm>
            <a:prstGeom prst="ellipse">
              <a:avLst/>
            </a:prstGeom>
            <a:noFill/>
            <a:ln w="19050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7" name="Picture 4" descr="p-15_new">
              <a:extLst>
                <a:ext uri="{FF2B5EF4-FFF2-40B4-BE49-F238E27FC236}">
                  <a16:creationId xmlns:a16="http://schemas.microsoft.com/office/drawing/2014/main" id="{69886F7D-FC56-451D-B9AE-7745D01DBB7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2800"/>
                      </a14:imgEffect>
                      <a14:imgEffect>
                        <a14:brightnessContrast bright="3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744" t="11728" r="11237" b="11249"/>
            <a:stretch/>
          </p:blipFill>
          <p:spPr bwMode="auto">
            <a:xfrm>
              <a:off x="6700924" y="3350771"/>
              <a:ext cx="369556" cy="369576"/>
            </a:xfrm>
            <a:prstGeom prst="ellipse">
              <a:avLst/>
            </a:prstGeom>
            <a:noFill/>
            <a:ln w="19050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8" name="Picture 4" descr="p-15_new">
              <a:extLst>
                <a:ext uri="{FF2B5EF4-FFF2-40B4-BE49-F238E27FC236}">
                  <a16:creationId xmlns:a16="http://schemas.microsoft.com/office/drawing/2014/main" id="{635ADDC9-CBFE-45E9-A085-00756014374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2800"/>
                      </a14:imgEffect>
                      <a14:imgEffect>
                        <a14:brightnessContrast bright="3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744" t="11728" r="11237" b="11249"/>
            <a:stretch/>
          </p:blipFill>
          <p:spPr bwMode="auto">
            <a:xfrm>
              <a:off x="7124672" y="3780369"/>
              <a:ext cx="369556" cy="369576"/>
            </a:xfrm>
            <a:prstGeom prst="ellipse">
              <a:avLst/>
            </a:prstGeom>
            <a:noFill/>
            <a:ln w="19050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9" name="Picture 4" descr="p-15_new">
              <a:extLst>
                <a:ext uri="{FF2B5EF4-FFF2-40B4-BE49-F238E27FC236}">
                  <a16:creationId xmlns:a16="http://schemas.microsoft.com/office/drawing/2014/main" id="{29348F07-0ECC-4B12-8286-72462CC1DD3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2800"/>
                      </a14:imgEffect>
                      <a14:imgEffect>
                        <a14:brightnessContrast bright="3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744" t="11728" r="11237" b="11249"/>
            <a:stretch/>
          </p:blipFill>
          <p:spPr bwMode="auto">
            <a:xfrm rot="9900000">
              <a:off x="6737090" y="2844154"/>
              <a:ext cx="369556" cy="369576"/>
            </a:xfrm>
            <a:prstGeom prst="ellipse">
              <a:avLst/>
            </a:prstGeom>
            <a:noFill/>
            <a:ln w="19050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0" name="Picture 4" descr="p-15_new">
              <a:extLst>
                <a:ext uri="{FF2B5EF4-FFF2-40B4-BE49-F238E27FC236}">
                  <a16:creationId xmlns:a16="http://schemas.microsoft.com/office/drawing/2014/main" id="{C8423967-962A-4078-8772-CF967DE8B90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2800"/>
                      </a14:imgEffect>
                      <a14:imgEffect>
                        <a14:brightnessContrast bright="3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744" t="11728" r="11237" b="11249"/>
            <a:stretch/>
          </p:blipFill>
          <p:spPr bwMode="auto">
            <a:xfrm rot="9900000">
              <a:off x="7437223" y="2922240"/>
              <a:ext cx="369556" cy="369576"/>
            </a:xfrm>
            <a:prstGeom prst="ellipse">
              <a:avLst/>
            </a:prstGeom>
            <a:noFill/>
            <a:ln w="19050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1" name="Picture 4" descr="p-15_new">
              <a:extLst>
                <a:ext uri="{FF2B5EF4-FFF2-40B4-BE49-F238E27FC236}">
                  <a16:creationId xmlns:a16="http://schemas.microsoft.com/office/drawing/2014/main" id="{109690B4-D025-4A28-9001-27B8043AEC4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11500"/>
                      </a14:imgEffect>
                      <a14:imgEffect>
                        <a14:saturation sat="400000"/>
                      </a14:imgEffect>
                      <a14:imgEffect>
                        <a14:brightnessContrast bright="3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744" t="11728" r="11237" b="11249"/>
            <a:stretch/>
          </p:blipFill>
          <p:spPr bwMode="auto">
            <a:xfrm rot="4800000">
              <a:off x="7214621" y="2998934"/>
              <a:ext cx="369556" cy="369577"/>
            </a:xfrm>
            <a:prstGeom prst="ellipse">
              <a:avLst/>
            </a:prstGeom>
            <a:noFill/>
            <a:ln w="19050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2" name="Picture 4" descr="p-15_new">
              <a:extLst>
                <a:ext uri="{FF2B5EF4-FFF2-40B4-BE49-F238E27FC236}">
                  <a16:creationId xmlns:a16="http://schemas.microsoft.com/office/drawing/2014/main" id="{8FBB868E-3077-405D-9247-32A413637F2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11500"/>
                      </a14:imgEffect>
                      <a14:imgEffect>
                        <a14:saturation sat="400000"/>
                      </a14:imgEffect>
                      <a14:imgEffect>
                        <a14:brightnessContrast bright="3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744" t="11728" r="11237" b="11249"/>
            <a:stretch/>
          </p:blipFill>
          <p:spPr bwMode="auto">
            <a:xfrm rot="4800000">
              <a:off x="7399399" y="2584433"/>
              <a:ext cx="369556" cy="369577"/>
            </a:xfrm>
            <a:prstGeom prst="ellipse">
              <a:avLst/>
            </a:prstGeom>
            <a:noFill/>
            <a:ln w="19050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3" name="Picture 4" descr="p-15_new">
              <a:extLst>
                <a:ext uri="{FF2B5EF4-FFF2-40B4-BE49-F238E27FC236}">
                  <a16:creationId xmlns:a16="http://schemas.microsoft.com/office/drawing/2014/main" id="{1ABAFF0C-DC71-452D-8925-F26009C3070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11500"/>
                      </a14:imgEffect>
                      <a14:imgEffect>
                        <a14:saturation sat="400000"/>
                      </a14:imgEffect>
                      <a14:imgEffect>
                        <a14:brightnessContrast bright="3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744" t="11728" r="11237" b="11249"/>
            <a:stretch/>
          </p:blipFill>
          <p:spPr bwMode="auto">
            <a:xfrm rot="4800000">
              <a:off x="6637846" y="3049154"/>
              <a:ext cx="369556" cy="369577"/>
            </a:xfrm>
            <a:prstGeom prst="ellipse">
              <a:avLst/>
            </a:prstGeom>
            <a:noFill/>
            <a:ln w="19050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4" name="Picture 4" descr="p-15_new">
              <a:extLst>
                <a:ext uri="{FF2B5EF4-FFF2-40B4-BE49-F238E27FC236}">
                  <a16:creationId xmlns:a16="http://schemas.microsoft.com/office/drawing/2014/main" id="{842CD093-4862-42A4-83E9-1F3E51FDC88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11500"/>
                      </a14:imgEffect>
                      <a14:imgEffect>
                        <a14:saturation sat="400000"/>
                      </a14:imgEffect>
                      <a14:imgEffect>
                        <a14:brightnessContrast bright="3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744" t="11728" r="11237" b="11249"/>
            <a:stretch/>
          </p:blipFill>
          <p:spPr bwMode="auto">
            <a:xfrm rot="4800000">
              <a:off x="6433978" y="2864366"/>
              <a:ext cx="369556" cy="369577"/>
            </a:xfrm>
            <a:prstGeom prst="ellipse">
              <a:avLst/>
            </a:prstGeom>
            <a:noFill/>
            <a:ln w="19050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5" name="Picture 4" descr="p-15_new">
              <a:extLst>
                <a:ext uri="{FF2B5EF4-FFF2-40B4-BE49-F238E27FC236}">
                  <a16:creationId xmlns:a16="http://schemas.microsoft.com/office/drawing/2014/main" id="{66320622-446C-4C12-8B15-6C7C61F9EB8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11500"/>
                      </a14:imgEffect>
                      <a14:imgEffect>
                        <a14:saturation sat="400000"/>
                      </a14:imgEffect>
                      <a14:imgEffect>
                        <a14:brightnessContrast bright="3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744" t="11728" r="11237" b="11249"/>
            <a:stretch/>
          </p:blipFill>
          <p:spPr bwMode="auto">
            <a:xfrm rot="4800000">
              <a:off x="7687025" y="3625550"/>
              <a:ext cx="369556" cy="369577"/>
            </a:xfrm>
            <a:prstGeom prst="ellipse">
              <a:avLst/>
            </a:prstGeom>
            <a:noFill/>
            <a:ln w="19050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6" name="Picture 4" descr="p-15_new">
              <a:extLst>
                <a:ext uri="{FF2B5EF4-FFF2-40B4-BE49-F238E27FC236}">
                  <a16:creationId xmlns:a16="http://schemas.microsoft.com/office/drawing/2014/main" id="{F9ACA19E-C2C2-4986-819B-076E4C2FD3A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11500"/>
                      </a14:imgEffect>
                      <a14:imgEffect>
                        <a14:saturation sat="400000"/>
                      </a14:imgEffect>
                      <a14:imgEffect>
                        <a14:brightnessContrast bright="3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744" t="11728" r="11237" b="11249"/>
            <a:stretch/>
          </p:blipFill>
          <p:spPr bwMode="auto">
            <a:xfrm>
              <a:off x="7399400" y="3921744"/>
              <a:ext cx="369556" cy="369576"/>
            </a:xfrm>
            <a:prstGeom prst="ellipse">
              <a:avLst/>
            </a:prstGeom>
            <a:noFill/>
            <a:ln w="19050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7" name="Picture 4" descr="p-15_new">
              <a:extLst>
                <a:ext uri="{FF2B5EF4-FFF2-40B4-BE49-F238E27FC236}">
                  <a16:creationId xmlns:a16="http://schemas.microsoft.com/office/drawing/2014/main" id="{FA9C0E24-AB1E-457A-83D5-4CEE349BD4D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11500"/>
                      </a14:imgEffect>
                      <a14:imgEffect>
                        <a14:saturation sat="400000"/>
                      </a14:imgEffect>
                      <a14:imgEffect>
                        <a14:brightnessContrast bright="3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744" t="11728" r="11237" b="11249"/>
            <a:stretch/>
          </p:blipFill>
          <p:spPr bwMode="auto">
            <a:xfrm>
              <a:off x="7252445" y="4038894"/>
              <a:ext cx="369556" cy="369576"/>
            </a:xfrm>
            <a:prstGeom prst="ellipse">
              <a:avLst/>
            </a:prstGeom>
            <a:noFill/>
            <a:ln w="19050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8" name="Picture 4" descr="p-15_new">
              <a:extLst>
                <a:ext uri="{FF2B5EF4-FFF2-40B4-BE49-F238E27FC236}">
                  <a16:creationId xmlns:a16="http://schemas.microsoft.com/office/drawing/2014/main" id="{3C07CF68-BC24-459B-8FAB-8C02916492D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11500"/>
                      </a14:imgEffect>
                      <a14:imgEffect>
                        <a14:saturation sat="400000"/>
                      </a14:imgEffect>
                      <a14:imgEffect>
                        <a14:brightnessContrast bright="3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744" t="11728" r="11237" b="11249"/>
            <a:stretch/>
          </p:blipFill>
          <p:spPr bwMode="auto">
            <a:xfrm>
              <a:off x="6859717" y="3923625"/>
              <a:ext cx="369556" cy="369576"/>
            </a:xfrm>
            <a:prstGeom prst="ellipse">
              <a:avLst/>
            </a:prstGeom>
            <a:noFill/>
            <a:ln w="19050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9" name="Picture 4" descr="p-15_new">
              <a:extLst>
                <a:ext uri="{FF2B5EF4-FFF2-40B4-BE49-F238E27FC236}">
                  <a16:creationId xmlns:a16="http://schemas.microsoft.com/office/drawing/2014/main" id="{FF54E116-B268-414D-B8BA-AA278E31ADE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2800"/>
                      </a14:imgEffect>
                      <a14:imgEffect>
                        <a14:brightnessContrast bright="3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744" t="11728" r="11237" b="11249"/>
            <a:stretch/>
          </p:blipFill>
          <p:spPr bwMode="auto">
            <a:xfrm rot="9900000">
              <a:off x="7648796" y="4034400"/>
              <a:ext cx="369556" cy="369576"/>
            </a:xfrm>
            <a:prstGeom prst="ellipse">
              <a:avLst/>
            </a:prstGeom>
            <a:noFill/>
            <a:ln w="19050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0" name="Picture 4" descr="p-15_new">
              <a:extLst>
                <a:ext uri="{FF2B5EF4-FFF2-40B4-BE49-F238E27FC236}">
                  <a16:creationId xmlns:a16="http://schemas.microsoft.com/office/drawing/2014/main" id="{56587435-D6D4-44C4-A2BA-89E002DA62B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2800"/>
                      </a14:imgEffect>
                      <a14:imgEffect>
                        <a14:brightnessContrast bright="3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744" t="11728" r="11237" b="11249"/>
            <a:stretch/>
          </p:blipFill>
          <p:spPr bwMode="auto">
            <a:xfrm rot="9900000">
              <a:off x="7317469" y="3695242"/>
              <a:ext cx="369556" cy="369576"/>
            </a:xfrm>
            <a:prstGeom prst="ellipse">
              <a:avLst/>
            </a:prstGeom>
            <a:noFill/>
            <a:ln w="19050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1" name="Picture 4" descr="p-15_new">
              <a:extLst>
                <a:ext uri="{FF2B5EF4-FFF2-40B4-BE49-F238E27FC236}">
                  <a16:creationId xmlns:a16="http://schemas.microsoft.com/office/drawing/2014/main" id="{03474119-D608-41EF-94B4-E072E755C20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2800"/>
                      </a14:imgEffect>
                      <a14:imgEffect>
                        <a14:brightnessContrast bright="3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744" t="11728" r="11237" b="11249"/>
            <a:stretch/>
          </p:blipFill>
          <p:spPr bwMode="auto">
            <a:xfrm>
              <a:off x="7067667" y="3209375"/>
              <a:ext cx="369556" cy="369576"/>
            </a:xfrm>
            <a:prstGeom prst="ellipse">
              <a:avLst/>
            </a:prstGeom>
            <a:noFill/>
            <a:ln w="19050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2" name="Picture 4" descr="p-15_new">
              <a:extLst>
                <a:ext uri="{FF2B5EF4-FFF2-40B4-BE49-F238E27FC236}">
                  <a16:creationId xmlns:a16="http://schemas.microsoft.com/office/drawing/2014/main" id="{D3F41A69-D4C7-4824-A825-279F50FE9A0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11500"/>
                      </a14:imgEffect>
                      <a14:imgEffect>
                        <a14:saturation sat="400000"/>
                      </a14:imgEffect>
                      <a14:imgEffect>
                        <a14:brightnessContrast bright="3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744" t="11728" r="11237" b="11249"/>
            <a:stretch/>
          </p:blipFill>
          <p:spPr bwMode="auto">
            <a:xfrm rot="4800000">
              <a:off x="7970554" y="3821727"/>
              <a:ext cx="369556" cy="369577"/>
            </a:xfrm>
            <a:prstGeom prst="ellipse">
              <a:avLst/>
            </a:prstGeom>
            <a:noFill/>
            <a:ln w="19050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3" name="Picture 4" descr="p-15_new">
              <a:extLst>
                <a:ext uri="{FF2B5EF4-FFF2-40B4-BE49-F238E27FC236}">
                  <a16:creationId xmlns:a16="http://schemas.microsoft.com/office/drawing/2014/main" id="{9CE18EC6-ABD5-4071-BD17-8D9A26DAFCB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2800"/>
                      </a14:imgEffect>
                      <a14:imgEffect>
                        <a14:brightnessContrast bright="3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744" t="11728" r="11237" b="11249"/>
            <a:stretch/>
          </p:blipFill>
          <p:spPr bwMode="auto">
            <a:xfrm rot="9900000">
              <a:off x="8070524" y="3043074"/>
              <a:ext cx="369556" cy="369576"/>
            </a:xfrm>
            <a:prstGeom prst="ellipse">
              <a:avLst/>
            </a:prstGeom>
            <a:noFill/>
            <a:ln w="19050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4" name="Picture 4" descr="p-15_new">
              <a:extLst>
                <a:ext uri="{FF2B5EF4-FFF2-40B4-BE49-F238E27FC236}">
                  <a16:creationId xmlns:a16="http://schemas.microsoft.com/office/drawing/2014/main" id="{7F13250D-31C0-4090-9776-DD5F4F04FE0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11500"/>
                      </a14:imgEffect>
                      <a14:imgEffect>
                        <a14:saturation sat="400000"/>
                      </a14:imgEffect>
                      <a14:imgEffect>
                        <a14:brightnessContrast bright="3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744" t="11728" r="11237" b="11249"/>
            <a:stretch/>
          </p:blipFill>
          <p:spPr bwMode="auto">
            <a:xfrm rot="4800000">
              <a:off x="8118641" y="2799132"/>
              <a:ext cx="369556" cy="369577"/>
            </a:xfrm>
            <a:prstGeom prst="ellipse">
              <a:avLst/>
            </a:prstGeom>
            <a:noFill/>
            <a:ln w="19050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5" name="Picture 4" descr="p-15_new">
              <a:extLst>
                <a:ext uri="{FF2B5EF4-FFF2-40B4-BE49-F238E27FC236}">
                  <a16:creationId xmlns:a16="http://schemas.microsoft.com/office/drawing/2014/main" id="{A7CC7F89-54CA-481C-8296-A3A0DF3A109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2800"/>
                      </a14:imgEffect>
                      <a14:imgEffect>
                        <a14:brightnessContrast bright="3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744" t="11728" r="11237" b="11249"/>
            <a:stretch/>
          </p:blipFill>
          <p:spPr bwMode="auto">
            <a:xfrm rot="9900000">
              <a:off x="6840652" y="2388029"/>
              <a:ext cx="369556" cy="369576"/>
            </a:xfrm>
            <a:prstGeom prst="ellipse">
              <a:avLst/>
            </a:prstGeom>
            <a:noFill/>
            <a:ln w="19050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6" name="Picture 4" descr="p-15_new">
              <a:extLst>
                <a:ext uri="{FF2B5EF4-FFF2-40B4-BE49-F238E27FC236}">
                  <a16:creationId xmlns:a16="http://schemas.microsoft.com/office/drawing/2014/main" id="{0CFF06E7-B86C-4114-B6A7-2D8F0795C7B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11500"/>
                      </a14:imgEffect>
                      <a14:imgEffect>
                        <a14:saturation sat="400000"/>
                      </a14:imgEffect>
                      <a14:imgEffect>
                        <a14:brightnessContrast bright="3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744" t="11728" r="11237" b="11249"/>
            <a:stretch/>
          </p:blipFill>
          <p:spPr bwMode="auto">
            <a:xfrm rot="4800000">
              <a:off x="6935985" y="2476515"/>
              <a:ext cx="369556" cy="369577"/>
            </a:xfrm>
            <a:prstGeom prst="ellipse">
              <a:avLst/>
            </a:prstGeom>
            <a:noFill/>
            <a:ln w="19050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7" name="Picture 4" descr="p-15_new">
              <a:extLst>
                <a:ext uri="{FF2B5EF4-FFF2-40B4-BE49-F238E27FC236}">
                  <a16:creationId xmlns:a16="http://schemas.microsoft.com/office/drawing/2014/main" id="{E3DF828F-313E-4E84-B4C8-BC7DDBEF7FC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11500"/>
                      </a14:imgEffect>
                      <a14:imgEffect>
                        <a14:saturation sat="400000"/>
                      </a14:imgEffect>
                      <a14:imgEffect>
                        <a14:brightnessContrast bright="3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744" t="11728" r="11237" b="11249"/>
            <a:stretch/>
          </p:blipFill>
          <p:spPr bwMode="auto">
            <a:xfrm rot="4800000">
              <a:off x="6532441" y="2666829"/>
              <a:ext cx="369556" cy="369577"/>
            </a:xfrm>
            <a:prstGeom prst="ellipse">
              <a:avLst/>
            </a:prstGeom>
            <a:noFill/>
            <a:ln w="19050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8" name="Picture 4" descr="p-15_new">
              <a:extLst>
                <a:ext uri="{FF2B5EF4-FFF2-40B4-BE49-F238E27FC236}">
                  <a16:creationId xmlns:a16="http://schemas.microsoft.com/office/drawing/2014/main" id="{6DA5F9CB-28EF-47EE-BB64-7A0E0D24499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2800"/>
                      </a14:imgEffect>
                      <a14:imgEffect>
                        <a14:brightnessContrast bright="3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744" t="11728" r="11237" b="11249"/>
            <a:stretch/>
          </p:blipFill>
          <p:spPr bwMode="auto">
            <a:xfrm>
              <a:off x="6633733" y="2562063"/>
              <a:ext cx="369556" cy="369576"/>
            </a:xfrm>
            <a:prstGeom prst="ellipse">
              <a:avLst/>
            </a:prstGeom>
            <a:noFill/>
            <a:ln w="19050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9" name="Picture 4" descr="p-15_new">
              <a:extLst>
                <a:ext uri="{FF2B5EF4-FFF2-40B4-BE49-F238E27FC236}">
                  <a16:creationId xmlns:a16="http://schemas.microsoft.com/office/drawing/2014/main" id="{CD59F66F-57B4-4B42-8EE4-BAA881238D5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11500"/>
                      </a14:imgEffect>
                      <a14:imgEffect>
                        <a14:saturation sat="400000"/>
                      </a14:imgEffect>
                      <a14:imgEffect>
                        <a14:brightnessContrast bright="3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744" t="11728" r="11237" b="11249"/>
            <a:stretch/>
          </p:blipFill>
          <p:spPr bwMode="auto">
            <a:xfrm rot="4800000">
              <a:off x="7604943" y="3080928"/>
              <a:ext cx="369556" cy="369577"/>
            </a:xfrm>
            <a:prstGeom prst="ellipse">
              <a:avLst/>
            </a:prstGeom>
            <a:noFill/>
            <a:ln w="19050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0" name="Picture 4" descr="p-15_new">
              <a:extLst>
                <a:ext uri="{FF2B5EF4-FFF2-40B4-BE49-F238E27FC236}">
                  <a16:creationId xmlns:a16="http://schemas.microsoft.com/office/drawing/2014/main" id="{6A209327-34AF-4C4C-A8F7-D03652602B2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2800"/>
                      </a14:imgEffect>
                      <a14:imgEffect>
                        <a14:brightnessContrast bright="3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744" t="11728" r="11237" b="11249"/>
            <a:stretch/>
          </p:blipFill>
          <p:spPr bwMode="auto">
            <a:xfrm rot="9900000">
              <a:off x="7468294" y="3257356"/>
              <a:ext cx="369556" cy="369576"/>
            </a:xfrm>
            <a:prstGeom prst="ellipse">
              <a:avLst/>
            </a:prstGeom>
            <a:noFill/>
            <a:ln w="19050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1" name="Picture 4" descr="p-15_new">
              <a:extLst>
                <a:ext uri="{FF2B5EF4-FFF2-40B4-BE49-F238E27FC236}">
                  <a16:creationId xmlns:a16="http://schemas.microsoft.com/office/drawing/2014/main" id="{DE7718C9-C609-4EC7-85BF-B78B2721A4A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11500"/>
                      </a14:imgEffect>
                      <a14:imgEffect>
                        <a14:saturation sat="400000"/>
                      </a14:imgEffect>
                      <a14:imgEffect>
                        <a14:brightnessContrast bright="3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744" t="11728" r="11237" b="11249"/>
            <a:stretch/>
          </p:blipFill>
          <p:spPr bwMode="auto">
            <a:xfrm rot="4800000">
              <a:off x="8177969" y="3418656"/>
              <a:ext cx="369556" cy="369576"/>
            </a:xfrm>
            <a:prstGeom prst="ellipse">
              <a:avLst/>
            </a:prstGeom>
            <a:noFill/>
            <a:ln w="19050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2" name="Picture 4" descr="p-15_new">
              <a:extLst>
                <a:ext uri="{FF2B5EF4-FFF2-40B4-BE49-F238E27FC236}">
                  <a16:creationId xmlns:a16="http://schemas.microsoft.com/office/drawing/2014/main" id="{969EC03A-42CA-407B-A2D4-369C099DCF0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11500"/>
                      </a14:imgEffect>
                      <a14:imgEffect>
                        <a14:saturation sat="400000"/>
                      </a14:imgEffect>
                      <a14:imgEffect>
                        <a14:brightnessContrast bright="3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744" t="11728" r="11237" b="11249"/>
            <a:stretch/>
          </p:blipFill>
          <p:spPr bwMode="auto">
            <a:xfrm rot="4800000">
              <a:off x="6913373" y="2757992"/>
              <a:ext cx="369556" cy="369576"/>
            </a:xfrm>
            <a:prstGeom prst="ellipse">
              <a:avLst/>
            </a:prstGeom>
            <a:noFill/>
            <a:ln w="19050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3" name="Picture 4" descr="p-15_new">
              <a:extLst>
                <a:ext uri="{FF2B5EF4-FFF2-40B4-BE49-F238E27FC236}">
                  <a16:creationId xmlns:a16="http://schemas.microsoft.com/office/drawing/2014/main" id="{171BE511-AE2E-472F-99BE-437F018D2BD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2800"/>
                      </a14:imgEffect>
                      <a14:imgEffect>
                        <a14:brightnessContrast bright="3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744" t="11728" r="11237" b="11249"/>
            <a:stretch/>
          </p:blipFill>
          <p:spPr bwMode="auto">
            <a:xfrm rot="9900000">
              <a:off x="6771035" y="3044871"/>
              <a:ext cx="369556" cy="369576"/>
            </a:xfrm>
            <a:prstGeom prst="ellipse">
              <a:avLst/>
            </a:prstGeom>
            <a:noFill/>
            <a:ln w="19050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4" name="Picture 4" descr="p-15_new">
              <a:extLst>
                <a:ext uri="{FF2B5EF4-FFF2-40B4-BE49-F238E27FC236}">
                  <a16:creationId xmlns:a16="http://schemas.microsoft.com/office/drawing/2014/main" id="{E3A5B423-3532-4AB6-9B0A-90959593408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2800"/>
                      </a14:imgEffect>
                      <a14:imgEffect>
                        <a14:brightnessContrast bright="3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744" t="11728" r="11237" b="11249"/>
            <a:stretch/>
          </p:blipFill>
          <p:spPr bwMode="auto">
            <a:xfrm rot="9900000">
              <a:off x="6680110" y="3889188"/>
              <a:ext cx="369556" cy="369576"/>
            </a:xfrm>
            <a:prstGeom prst="ellipse">
              <a:avLst/>
            </a:prstGeom>
            <a:noFill/>
            <a:ln w="19050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5" name="Picture 4" descr="p-15_new">
              <a:extLst>
                <a:ext uri="{FF2B5EF4-FFF2-40B4-BE49-F238E27FC236}">
                  <a16:creationId xmlns:a16="http://schemas.microsoft.com/office/drawing/2014/main" id="{42B92ECA-F891-4A94-8406-693BC03DF72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11500"/>
                      </a14:imgEffect>
                      <a14:imgEffect>
                        <a14:saturation sat="400000"/>
                      </a14:imgEffect>
                      <a14:imgEffect>
                        <a14:brightnessContrast bright="3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744" t="11728" r="11237" b="11249"/>
            <a:stretch/>
          </p:blipFill>
          <p:spPr bwMode="auto">
            <a:xfrm rot="4800000">
              <a:off x="7365992" y="3535557"/>
              <a:ext cx="369556" cy="369576"/>
            </a:xfrm>
            <a:prstGeom prst="ellipse">
              <a:avLst/>
            </a:prstGeom>
            <a:noFill/>
            <a:ln w="19050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6" name="Picture 4" descr="p-15_new">
              <a:extLst>
                <a:ext uri="{FF2B5EF4-FFF2-40B4-BE49-F238E27FC236}">
                  <a16:creationId xmlns:a16="http://schemas.microsoft.com/office/drawing/2014/main" id="{3224AC09-1A28-4BA6-83CA-FB26949FA90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11500"/>
                      </a14:imgEffect>
                      <a14:imgEffect>
                        <a14:saturation sat="400000"/>
                      </a14:imgEffect>
                      <a14:imgEffect>
                        <a14:brightnessContrast bright="3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744" t="11728" r="11237" b="11249"/>
            <a:stretch/>
          </p:blipFill>
          <p:spPr bwMode="auto">
            <a:xfrm rot="4800000">
              <a:off x="7096577" y="3660798"/>
              <a:ext cx="369556" cy="369576"/>
            </a:xfrm>
            <a:prstGeom prst="ellipse">
              <a:avLst/>
            </a:prstGeom>
            <a:noFill/>
            <a:ln w="19050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7" name="Picture 4" descr="p-15_new">
              <a:extLst>
                <a:ext uri="{FF2B5EF4-FFF2-40B4-BE49-F238E27FC236}">
                  <a16:creationId xmlns:a16="http://schemas.microsoft.com/office/drawing/2014/main" id="{C1B30AB8-913C-4C78-8000-A4590DF77C6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2800"/>
                      </a14:imgEffect>
                      <a14:imgEffect>
                        <a14:brightnessContrast bright="3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744" t="11728" r="11237" b="11249"/>
            <a:stretch/>
          </p:blipFill>
          <p:spPr bwMode="auto">
            <a:xfrm>
              <a:off x="7124971" y="3518968"/>
              <a:ext cx="369556" cy="369576"/>
            </a:xfrm>
            <a:prstGeom prst="ellipse">
              <a:avLst/>
            </a:prstGeom>
            <a:noFill/>
            <a:ln w="19050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8" name="Picture 4" descr="p-15_new">
              <a:extLst>
                <a:ext uri="{FF2B5EF4-FFF2-40B4-BE49-F238E27FC236}">
                  <a16:creationId xmlns:a16="http://schemas.microsoft.com/office/drawing/2014/main" id="{1F8D3E04-2EA6-40CA-B1BC-D205611B146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11500"/>
                      </a14:imgEffect>
                      <a14:imgEffect>
                        <a14:saturation sat="400000"/>
                      </a14:imgEffect>
                      <a14:imgEffect>
                        <a14:brightnessContrast bright="3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744" t="11728" r="11237" b="11249"/>
            <a:stretch/>
          </p:blipFill>
          <p:spPr bwMode="auto">
            <a:xfrm rot="4800000">
              <a:off x="6901996" y="3412649"/>
              <a:ext cx="369556" cy="369576"/>
            </a:xfrm>
            <a:prstGeom prst="ellipse">
              <a:avLst/>
            </a:prstGeom>
            <a:noFill/>
            <a:ln w="19050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9" name="Picture 4" descr="p-15_new">
              <a:extLst>
                <a:ext uri="{FF2B5EF4-FFF2-40B4-BE49-F238E27FC236}">
                  <a16:creationId xmlns:a16="http://schemas.microsoft.com/office/drawing/2014/main" id="{14BF834E-F8DB-414D-A1A8-396BD0D7BFB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11500"/>
                      </a14:imgEffect>
                      <a14:imgEffect>
                        <a14:saturation sat="400000"/>
                      </a14:imgEffect>
                      <a14:imgEffect>
                        <a14:brightnessContrast bright="3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744" t="11728" r="11237" b="11249"/>
            <a:stretch/>
          </p:blipFill>
          <p:spPr bwMode="auto">
            <a:xfrm rot="4800000">
              <a:off x="6372207" y="3047256"/>
              <a:ext cx="369556" cy="369576"/>
            </a:xfrm>
            <a:prstGeom prst="ellipse">
              <a:avLst/>
            </a:prstGeom>
            <a:noFill/>
            <a:ln w="19050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0" name="Picture 4" descr="p-15_new">
              <a:extLst>
                <a:ext uri="{FF2B5EF4-FFF2-40B4-BE49-F238E27FC236}">
                  <a16:creationId xmlns:a16="http://schemas.microsoft.com/office/drawing/2014/main" id="{6C5204CA-40AB-4490-83A3-B5EEE8FDC4F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2800"/>
                      </a14:imgEffect>
                      <a14:imgEffect>
                        <a14:brightnessContrast bright="3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744" t="11728" r="11237" b="11249"/>
            <a:stretch/>
          </p:blipFill>
          <p:spPr bwMode="auto">
            <a:xfrm rot="9900000">
              <a:off x="6392446" y="3366187"/>
              <a:ext cx="369556" cy="369576"/>
            </a:xfrm>
            <a:prstGeom prst="ellipse">
              <a:avLst/>
            </a:prstGeom>
            <a:noFill/>
            <a:ln w="19050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1" name="Picture 4" descr="p-15_new">
              <a:extLst>
                <a:ext uri="{FF2B5EF4-FFF2-40B4-BE49-F238E27FC236}">
                  <a16:creationId xmlns:a16="http://schemas.microsoft.com/office/drawing/2014/main" id="{B4CDDA86-625E-4A28-8A80-91244039F3E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2800"/>
                      </a14:imgEffect>
                      <a14:imgEffect>
                        <a14:brightnessContrast bright="3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744" t="11728" r="11237" b="11249"/>
            <a:stretch/>
          </p:blipFill>
          <p:spPr bwMode="auto">
            <a:xfrm rot="9900000">
              <a:off x="6372209" y="3220195"/>
              <a:ext cx="369556" cy="369576"/>
            </a:xfrm>
            <a:prstGeom prst="ellipse">
              <a:avLst/>
            </a:prstGeom>
            <a:noFill/>
            <a:ln w="19050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2" name="Picture 4" descr="p-15_new">
              <a:extLst>
                <a:ext uri="{FF2B5EF4-FFF2-40B4-BE49-F238E27FC236}">
                  <a16:creationId xmlns:a16="http://schemas.microsoft.com/office/drawing/2014/main" id="{6A94AC40-473D-41F8-97A5-89261E597CB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2800"/>
                      </a14:imgEffect>
                      <a14:imgEffect>
                        <a14:brightnessContrast bright="3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744" t="11728" r="11237" b="11249"/>
            <a:stretch/>
          </p:blipFill>
          <p:spPr bwMode="auto">
            <a:xfrm rot="9900000">
              <a:off x="6853325" y="3806869"/>
              <a:ext cx="369556" cy="369576"/>
            </a:xfrm>
            <a:prstGeom prst="ellipse">
              <a:avLst/>
            </a:prstGeom>
            <a:noFill/>
            <a:ln w="19050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3" name="Picture 4" descr="p-15_new">
              <a:extLst>
                <a:ext uri="{FF2B5EF4-FFF2-40B4-BE49-F238E27FC236}">
                  <a16:creationId xmlns:a16="http://schemas.microsoft.com/office/drawing/2014/main" id="{B2CC9E38-F7FA-4324-B11A-95F2CD20852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11500"/>
                      </a14:imgEffect>
                      <a14:imgEffect>
                        <a14:saturation sat="400000"/>
                      </a14:imgEffect>
                      <a14:imgEffect>
                        <a14:brightnessContrast bright="3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744" t="11728" r="11237" b="11249"/>
            <a:stretch/>
          </p:blipFill>
          <p:spPr bwMode="auto">
            <a:xfrm rot="4800000">
              <a:off x="6525019" y="3687138"/>
              <a:ext cx="369556" cy="369577"/>
            </a:xfrm>
            <a:prstGeom prst="ellipse">
              <a:avLst/>
            </a:prstGeom>
            <a:noFill/>
            <a:ln w="19050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4" name="Picture 4" descr="p-15_new">
              <a:extLst>
                <a:ext uri="{FF2B5EF4-FFF2-40B4-BE49-F238E27FC236}">
                  <a16:creationId xmlns:a16="http://schemas.microsoft.com/office/drawing/2014/main" id="{E85D68A4-B44C-4151-9E21-3A231FC40DE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11500"/>
                      </a14:imgEffect>
                      <a14:imgEffect>
                        <a14:saturation sat="400000"/>
                      </a14:imgEffect>
                      <a14:imgEffect>
                        <a14:brightnessContrast bright="3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744" t="11728" r="11237" b="11249"/>
            <a:stretch/>
          </p:blipFill>
          <p:spPr bwMode="auto">
            <a:xfrm rot="4800000">
              <a:off x="6413739" y="3456954"/>
              <a:ext cx="369556" cy="369577"/>
            </a:xfrm>
            <a:prstGeom prst="ellipse">
              <a:avLst/>
            </a:prstGeom>
            <a:noFill/>
            <a:ln w="19050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5" name="Picture 4" descr="p-15_new">
              <a:extLst>
                <a:ext uri="{FF2B5EF4-FFF2-40B4-BE49-F238E27FC236}">
                  <a16:creationId xmlns:a16="http://schemas.microsoft.com/office/drawing/2014/main" id="{40D63155-8238-41D3-810D-9B31F5701B5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11500"/>
                      </a14:imgEffect>
                      <a14:imgEffect>
                        <a14:saturation sat="400000"/>
                      </a14:imgEffect>
                      <a14:imgEffect>
                        <a14:brightnessContrast bright="3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744" t="11728" r="11237" b="11249"/>
            <a:stretch/>
          </p:blipFill>
          <p:spPr bwMode="auto">
            <a:xfrm rot="4800000">
              <a:off x="6901997" y="4038890"/>
              <a:ext cx="369556" cy="369577"/>
            </a:xfrm>
            <a:prstGeom prst="ellipse">
              <a:avLst/>
            </a:prstGeom>
            <a:noFill/>
            <a:ln w="19050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6" name="Picture 4" descr="p-15_new">
              <a:extLst>
                <a:ext uri="{FF2B5EF4-FFF2-40B4-BE49-F238E27FC236}">
                  <a16:creationId xmlns:a16="http://schemas.microsoft.com/office/drawing/2014/main" id="{0F9E3A85-9BC8-40C3-B51B-495ACB889BB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2800"/>
                      </a14:imgEffect>
                      <a14:imgEffect>
                        <a14:brightnessContrast bright="3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744" t="11728" r="11237" b="11249"/>
            <a:stretch/>
          </p:blipFill>
          <p:spPr bwMode="auto">
            <a:xfrm rot="9900000">
              <a:off x="7055802" y="4079600"/>
              <a:ext cx="369556" cy="369576"/>
            </a:xfrm>
            <a:prstGeom prst="ellipse">
              <a:avLst/>
            </a:prstGeom>
            <a:noFill/>
            <a:ln w="19050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7" name="Picture 4" descr="p-15_new">
              <a:extLst>
                <a:ext uri="{FF2B5EF4-FFF2-40B4-BE49-F238E27FC236}">
                  <a16:creationId xmlns:a16="http://schemas.microsoft.com/office/drawing/2014/main" id="{F87C7784-9C0B-4D74-92CF-D1897F3A3E6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11500"/>
                      </a14:imgEffect>
                      <a14:imgEffect>
                        <a14:saturation sat="400000"/>
                      </a14:imgEffect>
                      <a14:imgEffect>
                        <a14:brightnessContrast bright="3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744" t="11728" r="11237" b="11249"/>
            <a:stretch/>
          </p:blipFill>
          <p:spPr bwMode="auto">
            <a:xfrm rot="4800000">
              <a:off x="7283516" y="4115502"/>
              <a:ext cx="369556" cy="369577"/>
            </a:xfrm>
            <a:prstGeom prst="ellipse">
              <a:avLst/>
            </a:prstGeom>
            <a:noFill/>
            <a:ln w="19050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8" name="Picture 4" descr="p-15_new">
              <a:extLst>
                <a:ext uri="{FF2B5EF4-FFF2-40B4-BE49-F238E27FC236}">
                  <a16:creationId xmlns:a16="http://schemas.microsoft.com/office/drawing/2014/main" id="{3D79B7EB-6352-4D71-A5BA-63D41B74EF8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11500"/>
                      </a14:imgEffect>
                      <a14:imgEffect>
                        <a14:saturation sat="400000"/>
                      </a14:imgEffect>
                      <a14:imgEffect>
                        <a14:brightnessContrast bright="3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744" t="11728" r="11237" b="11249"/>
            <a:stretch/>
          </p:blipFill>
          <p:spPr bwMode="auto">
            <a:xfrm rot="4800000">
              <a:off x="7513386" y="4079600"/>
              <a:ext cx="369556" cy="369576"/>
            </a:xfrm>
            <a:prstGeom prst="ellipse">
              <a:avLst/>
            </a:prstGeom>
            <a:noFill/>
            <a:ln w="19050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9" name="Picture 4" descr="p-15_new">
              <a:extLst>
                <a:ext uri="{FF2B5EF4-FFF2-40B4-BE49-F238E27FC236}">
                  <a16:creationId xmlns:a16="http://schemas.microsoft.com/office/drawing/2014/main" id="{ADFA2AF4-2A06-4FC4-840A-AB40B04A6FA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2800"/>
                      </a14:imgEffect>
                      <a14:imgEffect>
                        <a14:brightnessContrast bright="3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744" t="11728" r="11237" b="11249"/>
            <a:stretch/>
          </p:blipFill>
          <p:spPr bwMode="auto">
            <a:xfrm rot="9900000">
              <a:off x="7341681" y="3984670"/>
              <a:ext cx="369556" cy="369576"/>
            </a:xfrm>
            <a:prstGeom prst="ellipse">
              <a:avLst/>
            </a:prstGeom>
            <a:noFill/>
            <a:ln w="19050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0" name="Picture 4" descr="p-15_new">
              <a:extLst>
                <a:ext uri="{FF2B5EF4-FFF2-40B4-BE49-F238E27FC236}">
                  <a16:creationId xmlns:a16="http://schemas.microsoft.com/office/drawing/2014/main" id="{2676690A-2D09-4A58-A6CA-7959D852720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11500"/>
                      </a14:imgEffect>
                      <a14:imgEffect>
                        <a14:saturation sat="400000"/>
                      </a14:imgEffect>
                      <a14:imgEffect>
                        <a14:brightnessContrast bright="3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744" t="11728" r="11237" b="11249"/>
            <a:stretch/>
          </p:blipFill>
          <p:spPr bwMode="auto">
            <a:xfrm rot="4800000">
              <a:off x="7464014" y="3825298"/>
              <a:ext cx="369556" cy="369576"/>
            </a:xfrm>
            <a:prstGeom prst="ellipse">
              <a:avLst/>
            </a:prstGeom>
            <a:noFill/>
            <a:ln w="19050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1" name="Picture 4" descr="p-15_new">
              <a:extLst>
                <a:ext uri="{FF2B5EF4-FFF2-40B4-BE49-F238E27FC236}">
                  <a16:creationId xmlns:a16="http://schemas.microsoft.com/office/drawing/2014/main" id="{4868ADBB-FD83-4CD0-824B-A43FE70E2B1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2800"/>
                      </a14:imgEffect>
                      <a14:imgEffect>
                        <a14:brightnessContrast bright="3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744" t="11728" r="11237" b="11249"/>
            <a:stretch/>
          </p:blipFill>
          <p:spPr bwMode="auto">
            <a:xfrm rot="9900000">
              <a:off x="6473936" y="3603964"/>
              <a:ext cx="369556" cy="369576"/>
            </a:xfrm>
            <a:prstGeom prst="ellipse">
              <a:avLst/>
            </a:prstGeom>
            <a:noFill/>
            <a:ln w="19050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2" name="Picture 4" descr="p-15_new">
              <a:extLst>
                <a:ext uri="{FF2B5EF4-FFF2-40B4-BE49-F238E27FC236}">
                  <a16:creationId xmlns:a16="http://schemas.microsoft.com/office/drawing/2014/main" id="{417A0544-8211-49AF-80B3-A24404F9A57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2800"/>
                      </a14:imgEffect>
                      <a14:imgEffect>
                        <a14:brightnessContrast bright="3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744" t="11728" r="11237" b="11249"/>
            <a:stretch/>
          </p:blipFill>
          <p:spPr bwMode="auto">
            <a:xfrm rot="9900000">
              <a:off x="6700914" y="3654471"/>
              <a:ext cx="369556" cy="369576"/>
            </a:xfrm>
            <a:prstGeom prst="ellipse">
              <a:avLst/>
            </a:prstGeom>
            <a:noFill/>
            <a:ln w="19050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3" name="Picture 4" descr="p-15_new">
              <a:extLst>
                <a:ext uri="{FF2B5EF4-FFF2-40B4-BE49-F238E27FC236}">
                  <a16:creationId xmlns:a16="http://schemas.microsoft.com/office/drawing/2014/main" id="{9EE8E807-22FE-49C3-81B6-C5742559014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11500"/>
                      </a14:imgEffect>
                      <a14:imgEffect>
                        <a14:saturation sat="400000"/>
                      </a14:imgEffect>
                      <a14:imgEffect>
                        <a14:brightnessContrast bright="3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744" t="11728" r="11237" b="11249"/>
            <a:stretch/>
          </p:blipFill>
          <p:spPr bwMode="auto">
            <a:xfrm rot="4800000">
              <a:off x="7229268" y="3259400"/>
              <a:ext cx="369556" cy="369576"/>
            </a:xfrm>
            <a:prstGeom prst="ellipse">
              <a:avLst/>
            </a:prstGeom>
            <a:noFill/>
            <a:ln w="19050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84" name="Ovale 110">
            <a:extLst>
              <a:ext uri="{FF2B5EF4-FFF2-40B4-BE49-F238E27FC236}">
                <a16:creationId xmlns:a16="http://schemas.microsoft.com/office/drawing/2014/main" id="{4335A64E-70EC-4745-B0DB-D743625B5080}"/>
              </a:ext>
            </a:extLst>
          </p:cNvPr>
          <p:cNvSpPr>
            <a:spLocks noChangeAspect="1"/>
          </p:cNvSpPr>
          <p:nvPr/>
        </p:nvSpPr>
        <p:spPr bwMode="auto">
          <a:xfrm>
            <a:off x="575266" y="2541615"/>
            <a:ext cx="177162" cy="177162"/>
          </a:xfrm>
          <a:prstGeom prst="ellipse">
            <a:avLst/>
          </a:prstGeom>
          <a:noFill/>
          <a:ln w="38100" cap="flat" cmpd="sng" algn="ctr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it-IT" sz="24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85" name="Ovale 111">
            <a:extLst>
              <a:ext uri="{FF2B5EF4-FFF2-40B4-BE49-F238E27FC236}">
                <a16:creationId xmlns:a16="http://schemas.microsoft.com/office/drawing/2014/main" id="{076AAFF5-925A-47ED-8557-404055653AF5}"/>
              </a:ext>
            </a:extLst>
          </p:cNvPr>
          <p:cNvSpPr>
            <a:spLocks noChangeAspect="1"/>
          </p:cNvSpPr>
          <p:nvPr/>
        </p:nvSpPr>
        <p:spPr bwMode="auto">
          <a:xfrm>
            <a:off x="777989" y="2427525"/>
            <a:ext cx="177162" cy="177162"/>
          </a:xfrm>
          <a:prstGeom prst="ellipse">
            <a:avLst/>
          </a:prstGeom>
          <a:noFill/>
          <a:ln w="38100" cap="flat" cmpd="sng" algn="ctr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it-IT" sz="24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86" name="Rectangle 3">
            <a:extLst>
              <a:ext uri="{FF2B5EF4-FFF2-40B4-BE49-F238E27FC236}">
                <a16:creationId xmlns:a16="http://schemas.microsoft.com/office/drawing/2014/main" id="{630B9739-EA81-4668-9586-FC73B53738BE}"/>
              </a:ext>
            </a:extLst>
          </p:cNvPr>
          <p:cNvSpPr/>
          <p:nvPr/>
        </p:nvSpPr>
        <p:spPr>
          <a:xfrm>
            <a:off x="1492272" y="1933295"/>
            <a:ext cx="2694901" cy="12557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037">
              <a:lnSpc>
                <a:spcPct val="90000"/>
              </a:lnSpc>
              <a:buClr>
                <a:srgbClr val="FF0000"/>
              </a:buClr>
              <a:defRPr/>
            </a:pPr>
            <a:endParaRPr lang="it-IT" sz="1200" b="1" kern="0" dirty="0">
              <a:solidFill>
                <a:srgbClr val="0000FF"/>
              </a:solidFill>
              <a:latin typeface="+mj-lt"/>
              <a:cs typeface="Corbel" charset="0"/>
            </a:endParaRPr>
          </a:p>
          <a:p>
            <a:pPr algn="ctr" defTabSz="914037">
              <a:lnSpc>
                <a:spcPct val="90000"/>
              </a:lnSpc>
              <a:buClr>
                <a:srgbClr val="FF0000"/>
              </a:buClr>
              <a:defRPr/>
            </a:pPr>
            <a:r>
              <a:rPr lang="it-IT" sz="1200" b="1" kern="0" dirty="0">
                <a:latin typeface="+mj-lt"/>
                <a:cs typeface="Corbel" charset="0"/>
              </a:rPr>
              <a:t>ATOMIC NUCLEUS</a:t>
            </a:r>
          </a:p>
          <a:p>
            <a:pPr algn="ctr" defTabSz="914037">
              <a:lnSpc>
                <a:spcPct val="90000"/>
              </a:lnSpc>
              <a:buClr>
                <a:srgbClr val="FF0000"/>
              </a:buClr>
              <a:defRPr/>
            </a:pPr>
            <a:endParaRPr lang="it-IT" sz="1200" kern="0" dirty="0">
              <a:latin typeface="+mj-lt"/>
              <a:cs typeface="Corbel" charset="0"/>
            </a:endParaRPr>
          </a:p>
          <a:p>
            <a:pPr algn="ctr" defTabSz="914037">
              <a:lnSpc>
                <a:spcPct val="90000"/>
              </a:lnSpc>
              <a:buClr>
                <a:srgbClr val="FF0000"/>
              </a:buClr>
              <a:defRPr/>
            </a:pPr>
            <a:r>
              <a:rPr lang="it-IT" sz="1200" kern="0" dirty="0" err="1">
                <a:latin typeface="+mj-lt"/>
                <a:cs typeface="Corbel" charset="0"/>
              </a:rPr>
              <a:t>Many</a:t>
            </a:r>
            <a:r>
              <a:rPr lang="it-IT" sz="1200" kern="0" dirty="0">
                <a:latin typeface="+mj-lt"/>
                <a:cs typeface="Corbel" charset="0"/>
              </a:rPr>
              <a:t> Body Quantum System</a:t>
            </a:r>
          </a:p>
          <a:p>
            <a:pPr algn="ctr" defTabSz="914037">
              <a:lnSpc>
                <a:spcPct val="90000"/>
              </a:lnSpc>
              <a:buClr>
                <a:srgbClr val="FF0000"/>
              </a:buClr>
              <a:defRPr/>
            </a:pPr>
            <a:r>
              <a:rPr lang="it-IT" sz="1200" kern="0" dirty="0">
                <a:latin typeface="+mj-lt"/>
                <a:cs typeface="Corbel" charset="0"/>
              </a:rPr>
              <a:t>bound by the </a:t>
            </a:r>
            <a:r>
              <a:rPr lang="pl-PL" sz="1200" kern="0" dirty="0" err="1">
                <a:latin typeface="+mj-lt"/>
                <a:cs typeface="Corbel" charset="0"/>
              </a:rPr>
              <a:t>nuclear</a:t>
            </a:r>
            <a:r>
              <a:rPr lang="pl-PL" sz="1200" kern="0" dirty="0">
                <a:latin typeface="+mj-lt"/>
                <a:cs typeface="Corbel" charset="0"/>
              </a:rPr>
              <a:t> </a:t>
            </a:r>
            <a:r>
              <a:rPr lang="pl-PL" sz="1200" kern="0" dirty="0" err="1">
                <a:latin typeface="+mj-lt"/>
                <a:cs typeface="Corbel" charset="0"/>
              </a:rPr>
              <a:t>force</a:t>
            </a:r>
            <a:endParaRPr lang="it-IT" sz="1200" kern="0" dirty="0">
              <a:latin typeface="+mj-lt"/>
              <a:cs typeface="Corbel" charset="0"/>
            </a:endParaRPr>
          </a:p>
          <a:p>
            <a:pPr algn="ctr" defTabSz="914037">
              <a:lnSpc>
                <a:spcPct val="90000"/>
              </a:lnSpc>
              <a:buClr>
                <a:srgbClr val="FF0000"/>
              </a:buClr>
              <a:defRPr/>
            </a:pPr>
            <a:endParaRPr lang="it-IT" sz="1200" kern="0" dirty="0">
              <a:latin typeface="+mj-lt"/>
              <a:cs typeface="Corbel" charset="0"/>
            </a:endParaRPr>
          </a:p>
          <a:p>
            <a:pPr algn="ctr" defTabSz="914037">
              <a:lnSpc>
                <a:spcPct val="90000"/>
              </a:lnSpc>
              <a:buClr>
                <a:srgbClr val="FF0000"/>
              </a:buClr>
              <a:defRPr/>
            </a:pPr>
            <a:endParaRPr lang="it-IT" sz="1200" kern="0" dirty="0">
              <a:solidFill>
                <a:srgbClr val="CC0099"/>
              </a:solidFill>
              <a:latin typeface="+mj-lt"/>
              <a:cs typeface="Corbel" charset="0"/>
            </a:endParaRPr>
          </a:p>
        </p:txBody>
      </p:sp>
      <p:sp>
        <p:nvSpPr>
          <p:cNvPr id="187" name="Strzałka: pięciokąt 186">
            <a:extLst>
              <a:ext uri="{FF2B5EF4-FFF2-40B4-BE49-F238E27FC236}">
                <a16:creationId xmlns:a16="http://schemas.microsoft.com/office/drawing/2014/main" id="{839E7A67-71FE-4023-BE0E-70CB1DEB83AB}"/>
              </a:ext>
            </a:extLst>
          </p:cNvPr>
          <p:cNvSpPr/>
          <p:nvPr/>
        </p:nvSpPr>
        <p:spPr>
          <a:xfrm>
            <a:off x="158211" y="4041153"/>
            <a:ext cx="4497546" cy="809036"/>
          </a:xfrm>
          <a:prstGeom prst="homePlate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pl-PL" sz="1400" b="1" dirty="0">
                <a:solidFill>
                  <a:schemeClr val="tx1"/>
                </a:solidFill>
                <a:latin typeface="+mj-lt"/>
              </a:rPr>
              <a:t>COMPLEXITY OF THE SYSTEM</a:t>
            </a:r>
          </a:p>
          <a:p>
            <a:pPr algn="ctr"/>
            <a:r>
              <a:rPr lang="pl-PL" sz="1200" dirty="0">
                <a:solidFill>
                  <a:schemeClr val="tx1"/>
                </a:solidFill>
                <a:latin typeface="+mj-lt"/>
              </a:rPr>
              <a:t>QUARKS and GLUONS </a:t>
            </a:r>
            <a:r>
              <a:rPr lang="pl-PL" sz="1200" dirty="0" err="1">
                <a:solidFill>
                  <a:schemeClr val="tx1"/>
                </a:solidFill>
                <a:latin typeface="+mj-lt"/>
              </a:rPr>
              <a:t>are</a:t>
            </a:r>
            <a:r>
              <a:rPr lang="pl-PL" sz="1200" dirty="0">
                <a:solidFill>
                  <a:schemeClr val="tx1"/>
                </a:solidFill>
                <a:latin typeface="+mj-lt"/>
              </a:rPr>
              <a:t> the </a:t>
            </a:r>
            <a:r>
              <a:rPr lang="pl-PL" sz="1200" dirty="0" err="1">
                <a:solidFill>
                  <a:schemeClr val="tx1"/>
                </a:solidFill>
                <a:latin typeface="+mj-lt"/>
              </a:rPr>
              <a:t>building</a:t>
            </a:r>
            <a:r>
              <a:rPr lang="pl-PL" sz="1200" dirty="0">
                <a:solidFill>
                  <a:schemeClr val="tx1"/>
                </a:solidFill>
                <a:latin typeface="+mj-lt"/>
              </a:rPr>
              <a:t> </a:t>
            </a:r>
            <a:r>
              <a:rPr lang="pl-PL" sz="1200" dirty="0" err="1">
                <a:solidFill>
                  <a:schemeClr val="tx1"/>
                </a:solidFill>
                <a:latin typeface="+mj-lt"/>
              </a:rPr>
              <a:t>blocks</a:t>
            </a:r>
            <a:r>
              <a:rPr lang="pl-PL" sz="1200" dirty="0">
                <a:solidFill>
                  <a:schemeClr val="tx1"/>
                </a:solidFill>
                <a:latin typeface="+mj-lt"/>
              </a:rPr>
              <a:t> of </a:t>
            </a:r>
            <a:r>
              <a:rPr lang="pl-PL" sz="1200" dirty="0" err="1">
                <a:solidFill>
                  <a:schemeClr val="tx1"/>
                </a:solidFill>
                <a:latin typeface="+mj-lt"/>
              </a:rPr>
              <a:t>nucleons</a:t>
            </a:r>
            <a:r>
              <a:rPr lang="pl-PL" sz="1200" dirty="0">
                <a:solidFill>
                  <a:schemeClr val="tx1"/>
                </a:solidFill>
                <a:latin typeface="+mj-lt"/>
              </a:rPr>
              <a:t>, </a:t>
            </a:r>
            <a:r>
              <a:rPr lang="pl-PL" sz="1200" dirty="0" err="1">
                <a:solidFill>
                  <a:schemeClr val="tx1"/>
                </a:solidFill>
                <a:latin typeface="+mj-lt"/>
              </a:rPr>
              <a:t>while</a:t>
            </a:r>
            <a:r>
              <a:rPr lang="pl-PL" sz="1200" dirty="0">
                <a:solidFill>
                  <a:schemeClr val="tx1"/>
                </a:solidFill>
                <a:latin typeface="+mj-lt"/>
              </a:rPr>
              <a:t> </a:t>
            </a:r>
            <a:r>
              <a:rPr lang="pl-PL" sz="1200" dirty="0" err="1">
                <a:solidFill>
                  <a:schemeClr val="tx1"/>
                </a:solidFill>
                <a:latin typeface="+mj-lt"/>
              </a:rPr>
              <a:t>nucleons</a:t>
            </a:r>
            <a:r>
              <a:rPr lang="pl-PL" sz="1200" dirty="0">
                <a:solidFill>
                  <a:schemeClr val="tx1"/>
                </a:solidFill>
                <a:latin typeface="+mj-lt"/>
              </a:rPr>
              <a:t> </a:t>
            </a:r>
            <a:r>
              <a:rPr lang="pl-PL" sz="1200" dirty="0" err="1">
                <a:solidFill>
                  <a:schemeClr val="tx1"/>
                </a:solidFill>
                <a:latin typeface="+mj-lt"/>
              </a:rPr>
              <a:t>are</a:t>
            </a:r>
            <a:r>
              <a:rPr lang="pl-PL" sz="1200" dirty="0">
                <a:solidFill>
                  <a:schemeClr val="tx1"/>
                </a:solidFill>
                <a:latin typeface="+mj-lt"/>
              </a:rPr>
              <a:t> the </a:t>
            </a:r>
            <a:r>
              <a:rPr lang="pl-PL" sz="1200" dirty="0" err="1">
                <a:solidFill>
                  <a:schemeClr val="tx1"/>
                </a:solidFill>
                <a:latin typeface="+mj-lt"/>
              </a:rPr>
              <a:t>building</a:t>
            </a:r>
            <a:r>
              <a:rPr lang="pl-PL" sz="1200" dirty="0">
                <a:solidFill>
                  <a:schemeClr val="tx1"/>
                </a:solidFill>
                <a:latin typeface="+mj-lt"/>
              </a:rPr>
              <a:t> </a:t>
            </a:r>
            <a:r>
              <a:rPr lang="pl-PL" sz="1200" dirty="0" err="1">
                <a:solidFill>
                  <a:schemeClr val="tx1"/>
                </a:solidFill>
                <a:latin typeface="+mj-lt"/>
              </a:rPr>
              <a:t>blocks</a:t>
            </a:r>
            <a:r>
              <a:rPr lang="pl-PL" sz="1200" dirty="0">
                <a:solidFill>
                  <a:schemeClr val="tx1"/>
                </a:solidFill>
                <a:latin typeface="+mj-lt"/>
              </a:rPr>
              <a:t> of </a:t>
            </a:r>
            <a:r>
              <a:rPr lang="pl-PL" sz="1200" dirty="0" err="1">
                <a:solidFill>
                  <a:schemeClr val="tx1"/>
                </a:solidFill>
                <a:latin typeface="+mj-lt"/>
              </a:rPr>
              <a:t>nuclei</a:t>
            </a:r>
            <a:r>
              <a:rPr lang="pl-PL" sz="1200" dirty="0">
                <a:solidFill>
                  <a:schemeClr val="tx1"/>
                </a:solidFill>
                <a:latin typeface="+mj-lt"/>
              </a:rPr>
              <a:t> </a:t>
            </a:r>
          </a:p>
        </p:txBody>
      </p:sp>
      <p:sp>
        <p:nvSpPr>
          <p:cNvPr id="188" name="Strzałka: pięciokąt 187">
            <a:extLst>
              <a:ext uri="{FF2B5EF4-FFF2-40B4-BE49-F238E27FC236}">
                <a16:creationId xmlns:a16="http://schemas.microsoft.com/office/drawing/2014/main" id="{1AA8D5A1-1DA4-4878-9293-FDD8768D5EC2}"/>
              </a:ext>
            </a:extLst>
          </p:cNvPr>
          <p:cNvSpPr/>
          <p:nvPr/>
        </p:nvSpPr>
        <p:spPr>
          <a:xfrm>
            <a:off x="158211" y="4996399"/>
            <a:ext cx="4497546" cy="809036"/>
          </a:xfrm>
          <a:prstGeom prst="homePlate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pl-PL" sz="1400" b="1" dirty="0">
                <a:solidFill>
                  <a:schemeClr val="tx1"/>
                </a:solidFill>
                <a:latin typeface="+mj-lt"/>
              </a:rPr>
              <a:t>COMPLEXITY OF THE NUCLEAR FORCE</a:t>
            </a:r>
          </a:p>
          <a:p>
            <a:pPr algn="ctr"/>
            <a:r>
              <a:rPr lang="pl-PL" sz="1200" dirty="0" err="1">
                <a:solidFill>
                  <a:schemeClr val="tx1"/>
                </a:solidFill>
                <a:latin typeface="+mj-lt"/>
              </a:rPr>
              <a:t>nuclear</a:t>
            </a:r>
            <a:r>
              <a:rPr lang="pl-PL" sz="1200" dirty="0">
                <a:solidFill>
                  <a:schemeClr val="tx1"/>
                </a:solidFill>
                <a:latin typeface="+mj-lt"/>
              </a:rPr>
              <a:t> </a:t>
            </a:r>
            <a:r>
              <a:rPr lang="pl-PL" sz="1200" dirty="0" err="1">
                <a:solidFill>
                  <a:schemeClr val="tx1"/>
                </a:solidFill>
                <a:latin typeface="+mj-lt"/>
              </a:rPr>
              <a:t>force</a:t>
            </a:r>
            <a:r>
              <a:rPr lang="pl-PL" sz="1200" dirty="0">
                <a:solidFill>
                  <a:schemeClr val="tx1"/>
                </a:solidFill>
                <a:latin typeface="+mj-lt"/>
              </a:rPr>
              <a:t> </a:t>
            </a:r>
            <a:r>
              <a:rPr lang="pl-PL" sz="1200" dirty="0" err="1">
                <a:solidFill>
                  <a:schemeClr val="tx1"/>
                </a:solidFill>
                <a:latin typeface="+mj-lt"/>
              </a:rPr>
              <a:t>acting</a:t>
            </a:r>
            <a:r>
              <a:rPr lang="pl-PL" sz="1200" dirty="0">
                <a:solidFill>
                  <a:schemeClr val="tx1"/>
                </a:solidFill>
                <a:latin typeface="+mj-lt"/>
              </a:rPr>
              <a:t> </a:t>
            </a:r>
            <a:r>
              <a:rPr lang="pl-PL" sz="1200" dirty="0" err="1">
                <a:solidFill>
                  <a:schemeClr val="tx1"/>
                </a:solidFill>
                <a:latin typeface="+mj-lt"/>
              </a:rPr>
              <a:t>between</a:t>
            </a:r>
            <a:r>
              <a:rPr lang="pl-PL" sz="1200" dirty="0">
                <a:solidFill>
                  <a:schemeClr val="tx1"/>
                </a:solidFill>
                <a:latin typeface="+mj-lt"/>
              </a:rPr>
              <a:t> </a:t>
            </a:r>
            <a:r>
              <a:rPr lang="pl-PL" sz="1200" dirty="0" err="1">
                <a:solidFill>
                  <a:schemeClr val="tx1"/>
                </a:solidFill>
                <a:latin typeface="+mj-lt"/>
              </a:rPr>
              <a:t>nucleons</a:t>
            </a:r>
            <a:r>
              <a:rPr lang="pl-PL" sz="1200" dirty="0">
                <a:solidFill>
                  <a:schemeClr val="tx1"/>
                </a:solidFill>
                <a:latin typeface="+mj-lt"/>
              </a:rPr>
              <a:t> </a:t>
            </a:r>
            <a:r>
              <a:rPr lang="pl-PL" sz="1200" dirty="0" err="1">
                <a:solidFill>
                  <a:schemeClr val="tx1"/>
                </a:solidFill>
                <a:latin typeface="+mj-lt"/>
              </a:rPr>
              <a:t>arises</a:t>
            </a:r>
            <a:r>
              <a:rPr lang="pl-PL" sz="1200" dirty="0">
                <a:solidFill>
                  <a:schemeClr val="tx1"/>
                </a:solidFill>
                <a:latin typeface="+mj-lt"/>
              </a:rPr>
              <a:t> from the </a:t>
            </a:r>
            <a:r>
              <a:rPr lang="pl-PL" sz="1200" dirty="0" err="1">
                <a:solidFill>
                  <a:schemeClr val="tx1"/>
                </a:solidFill>
                <a:latin typeface="+mj-lt"/>
              </a:rPr>
              <a:t>residual</a:t>
            </a:r>
            <a:r>
              <a:rPr lang="pl-PL" sz="1200" dirty="0">
                <a:solidFill>
                  <a:schemeClr val="tx1"/>
                </a:solidFill>
                <a:latin typeface="+mj-lt"/>
              </a:rPr>
              <a:t> </a:t>
            </a:r>
            <a:r>
              <a:rPr lang="pl-PL" sz="1200" dirty="0" err="1">
                <a:solidFill>
                  <a:schemeClr val="tx1"/>
                </a:solidFill>
                <a:latin typeface="+mj-lt"/>
              </a:rPr>
              <a:t>force</a:t>
            </a:r>
            <a:r>
              <a:rPr lang="pl-PL" sz="1200" dirty="0">
                <a:solidFill>
                  <a:schemeClr val="tx1"/>
                </a:solidFill>
                <a:latin typeface="+mj-lt"/>
              </a:rPr>
              <a:t> </a:t>
            </a:r>
            <a:r>
              <a:rPr lang="pl-PL" sz="1200" dirty="0" err="1">
                <a:solidFill>
                  <a:schemeClr val="tx1"/>
                </a:solidFill>
                <a:latin typeface="+mj-lt"/>
              </a:rPr>
              <a:t>acting</a:t>
            </a:r>
            <a:r>
              <a:rPr lang="pl-PL" sz="1200" dirty="0">
                <a:solidFill>
                  <a:schemeClr val="tx1"/>
                </a:solidFill>
                <a:latin typeface="+mj-lt"/>
              </a:rPr>
              <a:t> </a:t>
            </a:r>
            <a:r>
              <a:rPr lang="pl-PL" sz="1200" dirty="0" err="1">
                <a:solidFill>
                  <a:schemeClr val="tx1"/>
                </a:solidFill>
                <a:latin typeface="+mj-lt"/>
              </a:rPr>
              <a:t>between</a:t>
            </a:r>
            <a:r>
              <a:rPr lang="pl-PL" sz="1200" dirty="0">
                <a:solidFill>
                  <a:schemeClr val="tx1"/>
                </a:solidFill>
                <a:latin typeface="+mj-lt"/>
              </a:rPr>
              <a:t> </a:t>
            </a:r>
            <a:r>
              <a:rPr lang="pl-PL" sz="1200" dirty="0" err="1">
                <a:solidFill>
                  <a:schemeClr val="tx1"/>
                </a:solidFill>
                <a:latin typeface="+mj-lt"/>
              </a:rPr>
              <a:t>quarks</a:t>
            </a:r>
            <a:r>
              <a:rPr lang="pl-PL" sz="1200" dirty="0">
                <a:solidFill>
                  <a:schemeClr val="tx1"/>
                </a:solidFill>
                <a:latin typeface="+mj-lt"/>
              </a:rPr>
              <a:t> in </a:t>
            </a:r>
            <a:r>
              <a:rPr lang="pl-PL" sz="1200" dirty="0" err="1">
                <a:solidFill>
                  <a:schemeClr val="tx1"/>
                </a:solidFill>
                <a:latin typeface="+mj-lt"/>
              </a:rPr>
              <a:t>different</a:t>
            </a:r>
            <a:r>
              <a:rPr lang="pl-PL" sz="1200" dirty="0">
                <a:solidFill>
                  <a:schemeClr val="tx1"/>
                </a:solidFill>
                <a:latin typeface="+mj-lt"/>
              </a:rPr>
              <a:t> </a:t>
            </a:r>
            <a:r>
              <a:rPr lang="pl-PL" sz="1200" dirty="0" err="1">
                <a:solidFill>
                  <a:schemeClr val="tx1"/>
                </a:solidFill>
                <a:latin typeface="+mj-lt"/>
              </a:rPr>
              <a:t>nucleons</a:t>
            </a:r>
            <a:r>
              <a:rPr lang="pl-PL" sz="1200" dirty="0">
                <a:solidFill>
                  <a:schemeClr val="tx1"/>
                </a:solidFill>
                <a:latin typeface="+mj-lt"/>
              </a:rPr>
              <a:t> </a:t>
            </a:r>
          </a:p>
        </p:txBody>
      </p:sp>
      <p:grpSp>
        <p:nvGrpSpPr>
          <p:cNvPr id="189" name="Grupa 188">
            <a:extLst>
              <a:ext uri="{FF2B5EF4-FFF2-40B4-BE49-F238E27FC236}">
                <a16:creationId xmlns:a16="http://schemas.microsoft.com/office/drawing/2014/main" id="{E79A53AD-9619-42C4-AD78-0A0CBD977D54}"/>
              </a:ext>
            </a:extLst>
          </p:cNvPr>
          <p:cNvGrpSpPr/>
          <p:nvPr/>
        </p:nvGrpSpPr>
        <p:grpSpPr>
          <a:xfrm>
            <a:off x="726483" y="2511500"/>
            <a:ext cx="2490291" cy="1536747"/>
            <a:chOff x="774108" y="1768550"/>
            <a:chExt cx="2490291" cy="1536747"/>
          </a:xfrm>
        </p:grpSpPr>
        <p:grpSp>
          <p:nvGrpSpPr>
            <p:cNvPr id="190" name="Grupa 189">
              <a:extLst>
                <a:ext uri="{FF2B5EF4-FFF2-40B4-BE49-F238E27FC236}">
                  <a16:creationId xmlns:a16="http://schemas.microsoft.com/office/drawing/2014/main" id="{6FC49903-3B79-490C-A6BF-737E4E570913}"/>
                </a:ext>
              </a:extLst>
            </p:cNvPr>
            <p:cNvGrpSpPr/>
            <p:nvPr/>
          </p:nvGrpSpPr>
          <p:grpSpPr>
            <a:xfrm>
              <a:off x="774108" y="1768550"/>
              <a:ext cx="2450131" cy="1304050"/>
              <a:chOff x="-1124192" y="3023985"/>
              <a:chExt cx="6107458" cy="3082380"/>
            </a:xfrm>
          </p:grpSpPr>
          <p:grpSp>
            <p:nvGrpSpPr>
              <p:cNvPr id="193" name="Gruppo 28">
                <a:extLst>
                  <a:ext uri="{FF2B5EF4-FFF2-40B4-BE49-F238E27FC236}">
                    <a16:creationId xmlns:a16="http://schemas.microsoft.com/office/drawing/2014/main" id="{04072602-730F-415F-A286-7301434CB748}"/>
                  </a:ext>
                </a:extLst>
              </p:cNvPr>
              <p:cNvGrpSpPr/>
              <p:nvPr/>
            </p:nvGrpSpPr>
            <p:grpSpPr>
              <a:xfrm>
                <a:off x="1325817" y="4627350"/>
                <a:ext cx="3657449" cy="1479015"/>
                <a:chOff x="407765" y="4322776"/>
                <a:chExt cx="4718871" cy="2117353"/>
              </a:xfrm>
            </p:grpSpPr>
            <p:pic>
              <p:nvPicPr>
                <p:cNvPr id="196" name="Immagine 5">
                  <a:extLst>
                    <a:ext uri="{FF2B5EF4-FFF2-40B4-BE49-F238E27FC236}">
                      <a16:creationId xmlns:a16="http://schemas.microsoft.com/office/drawing/2014/main" id="{45CD6E41-693F-4789-9BCA-EF94316B765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407765" y="4322776"/>
                  <a:ext cx="2109053" cy="2109053"/>
                </a:xfrm>
                <a:prstGeom prst="rect">
                  <a:avLst/>
                </a:prstGeom>
              </p:spPr>
            </p:pic>
            <p:grpSp>
              <p:nvGrpSpPr>
                <p:cNvPr id="197" name="Gruppo 9">
                  <a:extLst>
                    <a:ext uri="{FF2B5EF4-FFF2-40B4-BE49-F238E27FC236}">
                      <a16:creationId xmlns:a16="http://schemas.microsoft.com/office/drawing/2014/main" id="{574F25B7-FB06-4205-BB91-C3C3381DDE4F}"/>
                    </a:ext>
                  </a:extLst>
                </p:cNvPr>
                <p:cNvGrpSpPr/>
                <p:nvPr/>
              </p:nvGrpSpPr>
              <p:grpSpPr>
                <a:xfrm>
                  <a:off x="3017583" y="4331076"/>
                  <a:ext cx="2109053" cy="2109053"/>
                  <a:chOff x="2907680" y="4370915"/>
                  <a:chExt cx="2109053" cy="2109053"/>
                </a:xfrm>
              </p:grpSpPr>
              <p:pic>
                <p:nvPicPr>
                  <p:cNvPr id="206" name="Immagine 173">
                    <a:extLst>
                      <a:ext uri="{FF2B5EF4-FFF2-40B4-BE49-F238E27FC236}">
                        <a16:creationId xmlns:a16="http://schemas.microsoft.com/office/drawing/2014/main" id="{16453E95-931F-4CEB-99B8-3DA8F46DAB45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2907680" y="4370915"/>
                    <a:ext cx="2109053" cy="2109053"/>
                  </a:xfrm>
                  <a:prstGeom prst="rect">
                    <a:avLst/>
                  </a:prstGeom>
                </p:spPr>
              </p:pic>
              <p:sp>
                <p:nvSpPr>
                  <p:cNvPr id="207" name="CasellaDiTesto 7">
                    <a:extLst>
                      <a:ext uri="{FF2B5EF4-FFF2-40B4-BE49-F238E27FC236}">
                        <a16:creationId xmlns:a16="http://schemas.microsoft.com/office/drawing/2014/main" id="{86B9726F-E1EB-49D1-95F2-EB6B1955DA15}"/>
                      </a:ext>
                    </a:extLst>
                  </p:cNvPr>
                  <p:cNvSpPr txBox="1"/>
                  <p:nvPr/>
                </p:nvSpPr>
                <p:spPr>
                  <a:xfrm>
                    <a:off x="3147390" y="4402571"/>
                    <a:ext cx="913543" cy="114664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it-IT" sz="1400" dirty="0">
                        <a:solidFill>
                          <a:srgbClr val="000000"/>
                        </a:solidFill>
                        <a:latin typeface="Arial"/>
                      </a:rPr>
                      <a:t>d</a:t>
                    </a:r>
                  </a:p>
                </p:txBody>
              </p:sp>
            </p:grpSp>
            <p:sp>
              <p:nvSpPr>
                <p:cNvPr id="198" name="Ovale 170">
                  <a:extLst>
                    <a:ext uri="{FF2B5EF4-FFF2-40B4-BE49-F238E27FC236}">
                      <a16:creationId xmlns:a16="http://schemas.microsoft.com/office/drawing/2014/main" id="{A859D72A-AE45-4470-A5D9-ED943691ADAC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3030812" y="4349234"/>
                  <a:ext cx="1943988" cy="1943988"/>
                </a:xfrm>
                <a:prstGeom prst="ellipse">
                  <a:avLst/>
                </a:prstGeom>
                <a:noFill/>
                <a:ln w="76200" cap="flat" cmpd="sng" algn="ctr">
                  <a:solidFill>
                    <a:srgbClr val="FF6600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it-IT" sz="2400">
                    <a:solidFill>
                      <a:srgbClr val="FFFFFF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99" name="Ovale 175">
                  <a:extLst>
                    <a:ext uri="{FF2B5EF4-FFF2-40B4-BE49-F238E27FC236}">
                      <a16:creationId xmlns:a16="http://schemas.microsoft.com/office/drawing/2014/main" id="{49EBBCEC-D71B-4367-8190-377D05FA7D4E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420994" y="4345073"/>
                  <a:ext cx="1943988" cy="1943988"/>
                </a:xfrm>
                <a:prstGeom prst="ellipse">
                  <a:avLst/>
                </a:prstGeom>
                <a:noFill/>
                <a:ln w="76200" cap="flat" cmpd="sng" algn="ctr">
                  <a:solidFill>
                    <a:srgbClr val="3366FF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it-IT" sz="2400">
                    <a:solidFill>
                      <a:srgbClr val="FFFFFF"/>
                    </a:solidFill>
                    <a:latin typeface="Times New Roman" pitchFamily="18" charset="0"/>
                  </a:endParaRPr>
                </a:p>
              </p:txBody>
            </p:sp>
            <p:cxnSp>
              <p:nvCxnSpPr>
                <p:cNvPr id="200" name="Connettore 7 14">
                  <a:extLst>
                    <a:ext uri="{FF2B5EF4-FFF2-40B4-BE49-F238E27FC236}">
                      <a16:creationId xmlns:a16="http://schemas.microsoft.com/office/drawing/2014/main" id="{91F0CE61-A7FA-43CF-B368-08F17308B1C4}"/>
                    </a:ext>
                  </a:extLst>
                </p:cNvPr>
                <p:cNvCxnSpPr/>
                <p:nvPr/>
              </p:nvCxnSpPr>
              <p:spPr bwMode="auto">
                <a:xfrm>
                  <a:off x="1343231" y="4997340"/>
                  <a:ext cx="285121" cy="157709"/>
                </a:xfrm>
                <a:prstGeom prst="curvedConnector3">
                  <a:avLst>
                    <a:gd name="adj1" fmla="val 53182"/>
                  </a:avLst>
                </a:prstGeom>
                <a:solidFill>
                  <a:schemeClr val="accent1"/>
                </a:solidFill>
                <a:ln w="38100" cap="flat" cmpd="sng" algn="ctr">
                  <a:solidFill>
                    <a:srgbClr val="FFFF00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201" name="Connettore 7 181">
                  <a:extLst>
                    <a:ext uri="{FF2B5EF4-FFF2-40B4-BE49-F238E27FC236}">
                      <a16:creationId xmlns:a16="http://schemas.microsoft.com/office/drawing/2014/main" id="{9A99EE6E-BA2A-4B79-9B6A-DD53AE2C7AD3}"/>
                    </a:ext>
                  </a:extLst>
                </p:cNvPr>
                <p:cNvCxnSpPr/>
                <p:nvPr/>
              </p:nvCxnSpPr>
              <p:spPr bwMode="auto">
                <a:xfrm rot="16200000" flipH="1">
                  <a:off x="955528" y="5313194"/>
                  <a:ext cx="424886" cy="167824"/>
                </a:xfrm>
                <a:prstGeom prst="curvedConnector3">
                  <a:avLst>
                    <a:gd name="adj1" fmla="val 50000"/>
                  </a:avLst>
                </a:prstGeom>
                <a:solidFill>
                  <a:schemeClr val="accent1"/>
                </a:solidFill>
                <a:ln w="38100" cap="flat" cmpd="sng" algn="ctr">
                  <a:solidFill>
                    <a:srgbClr val="FFFF00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202" name="Connettore 7 182">
                  <a:extLst>
                    <a:ext uri="{FF2B5EF4-FFF2-40B4-BE49-F238E27FC236}">
                      <a16:creationId xmlns:a16="http://schemas.microsoft.com/office/drawing/2014/main" id="{1DB9E8C2-3D6E-49FC-ACFD-7917A835F89A}"/>
                    </a:ext>
                  </a:extLst>
                </p:cNvPr>
                <p:cNvCxnSpPr/>
                <p:nvPr/>
              </p:nvCxnSpPr>
              <p:spPr bwMode="auto">
                <a:xfrm rot="5400000">
                  <a:off x="1450365" y="5395784"/>
                  <a:ext cx="316692" cy="223787"/>
                </a:xfrm>
                <a:prstGeom prst="curvedConnector3">
                  <a:avLst>
                    <a:gd name="adj1" fmla="val 50000"/>
                  </a:avLst>
                </a:prstGeom>
                <a:solidFill>
                  <a:schemeClr val="accent1"/>
                </a:solidFill>
                <a:ln w="38100" cap="flat" cmpd="sng" algn="ctr">
                  <a:solidFill>
                    <a:srgbClr val="FFFF00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203" name="Connettore 7 183">
                  <a:extLst>
                    <a:ext uri="{FF2B5EF4-FFF2-40B4-BE49-F238E27FC236}">
                      <a16:creationId xmlns:a16="http://schemas.microsoft.com/office/drawing/2014/main" id="{3ACB6318-BD9E-4DD0-8735-8FA617300B3B}"/>
                    </a:ext>
                  </a:extLst>
                </p:cNvPr>
                <p:cNvCxnSpPr/>
                <p:nvPr/>
              </p:nvCxnSpPr>
              <p:spPr bwMode="auto">
                <a:xfrm>
                  <a:off x="4020770" y="5017665"/>
                  <a:ext cx="285121" cy="157708"/>
                </a:xfrm>
                <a:prstGeom prst="curvedConnector3">
                  <a:avLst>
                    <a:gd name="adj1" fmla="val 53182"/>
                  </a:avLst>
                </a:prstGeom>
                <a:solidFill>
                  <a:schemeClr val="accent1"/>
                </a:solidFill>
                <a:ln w="38100" cap="flat" cmpd="sng" algn="ctr">
                  <a:solidFill>
                    <a:srgbClr val="FFFF00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204" name="Connettore 7 184">
                  <a:extLst>
                    <a:ext uri="{FF2B5EF4-FFF2-40B4-BE49-F238E27FC236}">
                      <a16:creationId xmlns:a16="http://schemas.microsoft.com/office/drawing/2014/main" id="{C4AE08C2-80FF-4F17-A2D7-61A41551608F}"/>
                    </a:ext>
                  </a:extLst>
                </p:cNvPr>
                <p:cNvCxnSpPr/>
                <p:nvPr/>
              </p:nvCxnSpPr>
              <p:spPr bwMode="auto">
                <a:xfrm rot="16200000" flipH="1">
                  <a:off x="3579131" y="5334603"/>
                  <a:ext cx="424884" cy="167823"/>
                </a:xfrm>
                <a:prstGeom prst="curvedConnector3">
                  <a:avLst>
                    <a:gd name="adj1" fmla="val 50000"/>
                  </a:avLst>
                </a:prstGeom>
                <a:solidFill>
                  <a:schemeClr val="accent1"/>
                </a:solidFill>
                <a:ln w="38100" cap="flat" cmpd="sng" algn="ctr">
                  <a:solidFill>
                    <a:srgbClr val="FFFF00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205" name="Connettore 7 185">
                  <a:extLst>
                    <a:ext uri="{FF2B5EF4-FFF2-40B4-BE49-F238E27FC236}">
                      <a16:creationId xmlns:a16="http://schemas.microsoft.com/office/drawing/2014/main" id="{4F72FCE9-5C29-4385-A7FB-47C3578F2E56}"/>
                    </a:ext>
                  </a:extLst>
                </p:cNvPr>
                <p:cNvCxnSpPr/>
                <p:nvPr/>
              </p:nvCxnSpPr>
              <p:spPr bwMode="auto">
                <a:xfrm rot="5400000">
                  <a:off x="4073968" y="5417194"/>
                  <a:ext cx="316692" cy="223787"/>
                </a:xfrm>
                <a:prstGeom prst="curvedConnector3">
                  <a:avLst>
                    <a:gd name="adj1" fmla="val 50000"/>
                  </a:avLst>
                </a:prstGeom>
                <a:solidFill>
                  <a:schemeClr val="accent1"/>
                </a:solidFill>
                <a:ln w="38100" cap="flat" cmpd="sng" algn="ctr">
                  <a:solidFill>
                    <a:srgbClr val="FFFF00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cxnSp>
            <p:nvCxnSpPr>
              <p:cNvPr id="194" name="Connettore 1 23">
                <a:extLst>
                  <a:ext uri="{FF2B5EF4-FFF2-40B4-BE49-F238E27FC236}">
                    <a16:creationId xmlns:a16="http://schemas.microsoft.com/office/drawing/2014/main" id="{A7E7500E-8D2A-4A38-949B-27753C7CEE19}"/>
                  </a:ext>
                </a:extLst>
              </p:cNvPr>
              <p:cNvCxnSpPr>
                <a:stCxn id="183" idx="0"/>
                <a:endCxn id="198" idx="1"/>
              </p:cNvCxnSpPr>
              <p:nvPr/>
            </p:nvCxnSpPr>
            <p:spPr bwMode="auto">
              <a:xfrm>
                <a:off x="-499742" y="3023985"/>
                <a:ext cx="4079255" cy="1820709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95" name="Connettore 1 187">
                <a:extLst>
                  <a:ext uri="{FF2B5EF4-FFF2-40B4-BE49-F238E27FC236}">
                    <a16:creationId xmlns:a16="http://schemas.microsoft.com/office/drawing/2014/main" id="{E9F09285-57F1-490E-9B09-58F5E524F607}"/>
                  </a:ext>
                </a:extLst>
              </p:cNvPr>
              <p:cNvCxnSpPr>
                <a:cxnSpLocks/>
                <a:stCxn id="184" idx="5"/>
                <a:endCxn id="199" idx="1"/>
              </p:cNvCxnSpPr>
              <p:nvPr/>
            </p:nvCxnSpPr>
            <p:spPr bwMode="auto">
              <a:xfrm>
                <a:off x="-1124192" y="3452599"/>
                <a:ext cx="2680916" cy="1389188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191" name="pole tekstowe 190">
              <a:extLst>
                <a:ext uri="{FF2B5EF4-FFF2-40B4-BE49-F238E27FC236}">
                  <a16:creationId xmlns:a16="http://schemas.microsoft.com/office/drawing/2014/main" id="{C32760BE-4263-4ED1-8CA6-58309CD15D37}"/>
                </a:ext>
              </a:extLst>
            </p:cNvPr>
            <p:cNvSpPr txBox="1"/>
            <p:nvPr/>
          </p:nvSpPr>
          <p:spPr>
            <a:xfrm>
              <a:off x="1726829" y="3051948"/>
              <a:ext cx="66075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1000" i="1" dirty="0">
                  <a:solidFill>
                    <a:srgbClr val="0000FF"/>
                  </a:solidFill>
                  <a:latin typeface="+mj-lt"/>
                </a:rPr>
                <a:t>PROTON</a:t>
              </a:r>
            </a:p>
          </p:txBody>
        </p:sp>
        <p:sp>
          <p:nvSpPr>
            <p:cNvPr id="192" name="pole tekstowe 191">
              <a:extLst>
                <a:ext uri="{FF2B5EF4-FFF2-40B4-BE49-F238E27FC236}">
                  <a16:creationId xmlns:a16="http://schemas.microsoft.com/office/drawing/2014/main" id="{86B5BFFB-96D2-40E1-8951-BC741F019B55}"/>
                </a:ext>
              </a:extLst>
            </p:cNvPr>
            <p:cNvSpPr txBox="1"/>
            <p:nvPr/>
          </p:nvSpPr>
          <p:spPr>
            <a:xfrm>
              <a:off x="2528300" y="3059076"/>
              <a:ext cx="73609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1000" i="1" dirty="0">
                  <a:solidFill>
                    <a:srgbClr val="FF0000"/>
                  </a:solidFill>
                  <a:latin typeface="+mj-lt"/>
                </a:rPr>
                <a:t>NEUTRON</a:t>
              </a:r>
            </a:p>
          </p:txBody>
        </p:sp>
      </p:grpSp>
      <p:grpSp>
        <p:nvGrpSpPr>
          <p:cNvPr id="208" name="Grupa 207">
            <a:extLst>
              <a:ext uri="{FF2B5EF4-FFF2-40B4-BE49-F238E27FC236}">
                <a16:creationId xmlns:a16="http://schemas.microsoft.com/office/drawing/2014/main" id="{B24889A6-19D6-4F2E-BBAB-6B6493FB0495}"/>
              </a:ext>
            </a:extLst>
          </p:cNvPr>
          <p:cNvGrpSpPr/>
          <p:nvPr/>
        </p:nvGrpSpPr>
        <p:grpSpPr>
          <a:xfrm>
            <a:off x="5247365" y="1173822"/>
            <a:ext cx="3503937" cy="2830897"/>
            <a:chOff x="5294990" y="430872"/>
            <a:chExt cx="3503937" cy="2830897"/>
          </a:xfrm>
        </p:grpSpPr>
        <p:sp>
          <p:nvSpPr>
            <p:cNvPr id="209" name="Rectangle 3">
              <a:extLst>
                <a:ext uri="{FF2B5EF4-FFF2-40B4-BE49-F238E27FC236}">
                  <a16:creationId xmlns:a16="http://schemas.microsoft.com/office/drawing/2014/main" id="{CDC0C185-BD95-4464-ADEE-6EAEAEA0127E}"/>
                </a:ext>
              </a:extLst>
            </p:cNvPr>
            <p:cNvSpPr/>
            <p:nvPr/>
          </p:nvSpPr>
          <p:spPr>
            <a:xfrm>
              <a:off x="6187047" y="430872"/>
              <a:ext cx="1761254" cy="5909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914037">
                <a:lnSpc>
                  <a:spcPct val="90000"/>
                </a:lnSpc>
                <a:buClr>
                  <a:srgbClr val="FF0000"/>
                </a:buClr>
                <a:defRPr/>
              </a:pPr>
              <a:endParaRPr lang="it-IT" sz="1200" b="1" i="1" kern="0" dirty="0">
                <a:solidFill>
                  <a:srgbClr val="00476C"/>
                </a:solidFill>
                <a:latin typeface="+mj-lt"/>
                <a:cs typeface="Corbel" charset="0"/>
              </a:endParaRPr>
            </a:p>
            <a:p>
              <a:pPr algn="ctr" defTabSz="914037">
                <a:lnSpc>
                  <a:spcPct val="90000"/>
                </a:lnSpc>
                <a:buClr>
                  <a:srgbClr val="FF0000"/>
                </a:buClr>
                <a:defRPr/>
              </a:pPr>
              <a:r>
                <a:rPr lang="pl-PL" sz="1200" b="1" i="1" kern="0" dirty="0">
                  <a:solidFill>
                    <a:srgbClr val="00476C"/>
                  </a:solidFill>
                  <a:latin typeface="+mj-lt"/>
                  <a:cs typeface="Corbel" charset="0"/>
                </a:rPr>
                <a:t>OBSERVATION</a:t>
              </a:r>
              <a:endParaRPr lang="it-IT" sz="1200" i="1" kern="0" dirty="0">
                <a:solidFill>
                  <a:srgbClr val="00476C"/>
                </a:solidFill>
                <a:latin typeface="+mj-lt"/>
                <a:cs typeface="Corbel" charset="0"/>
              </a:endParaRPr>
            </a:p>
            <a:p>
              <a:pPr algn="ctr" defTabSz="914037">
                <a:lnSpc>
                  <a:spcPct val="90000"/>
                </a:lnSpc>
                <a:buClr>
                  <a:srgbClr val="FF0000"/>
                </a:buClr>
                <a:defRPr/>
              </a:pPr>
              <a:endParaRPr lang="it-IT" sz="1200" i="1" kern="0" dirty="0">
                <a:solidFill>
                  <a:srgbClr val="00476C"/>
                </a:solidFill>
                <a:latin typeface="+mj-lt"/>
                <a:cs typeface="Corbel" charset="0"/>
              </a:endParaRPr>
            </a:p>
          </p:txBody>
        </p:sp>
        <p:graphicFrame>
          <p:nvGraphicFramePr>
            <p:cNvPr id="210" name="Diagram 209">
              <a:extLst>
                <a:ext uri="{FF2B5EF4-FFF2-40B4-BE49-F238E27FC236}">
                  <a16:creationId xmlns:a16="http://schemas.microsoft.com/office/drawing/2014/main" id="{EFFF7756-EA1D-448F-B5C8-A0B4C5D4F0B2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97577112"/>
                </p:ext>
              </p:extLst>
            </p:nvPr>
          </p:nvGraphicFramePr>
          <p:xfrm>
            <a:off x="5294990" y="608490"/>
            <a:ext cx="3503937" cy="23873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6" r:lo="rId7" r:qs="rId8" r:cs="rId9"/>
            </a:graphicData>
          </a:graphic>
        </p:graphicFrame>
        <p:sp>
          <p:nvSpPr>
            <p:cNvPr id="211" name="Rectangle 3">
              <a:extLst>
                <a:ext uri="{FF2B5EF4-FFF2-40B4-BE49-F238E27FC236}">
                  <a16:creationId xmlns:a16="http://schemas.microsoft.com/office/drawing/2014/main" id="{F3811BD9-4B30-4EDB-8D71-A8CDF89C5B8C}"/>
                </a:ext>
              </a:extLst>
            </p:cNvPr>
            <p:cNvSpPr/>
            <p:nvPr/>
          </p:nvSpPr>
          <p:spPr>
            <a:xfrm>
              <a:off x="6237175" y="2670838"/>
              <a:ext cx="1761254" cy="5909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914037">
                <a:lnSpc>
                  <a:spcPct val="90000"/>
                </a:lnSpc>
                <a:buClr>
                  <a:srgbClr val="FF0000"/>
                </a:buClr>
                <a:defRPr/>
              </a:pPr>
              <a:endParaRPr lang="it-IT" sz="1200" b="1" i="1" kern="0" dirty="0">
                <a:solidFill>
                  <a:srgbClr val="00476C"/>
                </a:solidFill>
                <a:latin typeface="+mj-lt"/>
                <a:cs typeface="Corbel" charset="0"/>
              </a:endParaRPr>
            </a:p>
            <a:p>
              <a:pPr algn="ctr" defTabSz="914037">
                <a:lnSpc>
                  <a:spcPct val="90000"/>
                </a:lnSpc>
                <a:buClr>
                  <a:srgbClr val="FF0000"/>
                </a:buClr>
                <a:defRPr/>
              </a:pPr>
              <a:r>
                <a:rPr lang="pl-PL" sz="1200" b="1" i="1" kern="0" dirty="0">
                  <a:solidFill>
                    <a:srgbClr val="00476C"/>
                  </a:solidFill>
                  <a:latin typeface="+mj-lt"/>
                  <a:cs typeface="Corbel" charset="0"/>
                </a:rPr>
                <a:t>PREDICTION </a:t>
              </a:r>
              <a:endParaRPr lang="it-IT" sz="1200" i="1" kern="0" dirty="0">
                <a:solidFill>
                  <a:srgbClr val="00476C"/>
                </a:solidFill>
                <a:latin typeface="+mj-lt"/>
                <a:cs typeface="Corbel" charset="0"/>
              </a:endParaRPr>
            </a:p>
            <a:p>
              <a:pPr algn="ctr" defTabSz="914037">
                <a:lnSpc>
                  <a:spcPct val="90000"/>
                </a:lnSpc>
                <a:buClr>
                  <a:srgbClr val="FF0000"/>
                </a:buClr>
                <a:defRPr/>
              </a:pPr>
              <a:endParaRPr lang="it-IT" sz="1200" i="1" kern="0" dirty="0">
                <a:solidFill>
                  <a:srgbClr val="00476C"/>
                </a:solidFill>
                <a:latin typeface="+mj-lt"/>
                <a:cs typeface="Corbel" charset="0"/>
              </a:endParaRPr>
            </a:p>
          </p:txBody>
        </p:sp>
        <p:pic>
          <p:nvPicPr>
            <p:cNvPr id="212" name="Grafika 211" descr="Kolba z wypełnieniem pełnym">
              <a:extLst>
                <a:ext uri="{FF2B5EF4-FFF2-40B4-BE49-F238E27FC236}">
                  <a16:creationId xmlns:a16="http://schemas.microsoft.com/office/drawing/2014/main" id="{248E3680-C181-44C8-AA54-8D0AAD87E53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6322520" y="1892941"/>
              <a:ext cx="514373" cy="514373"/>
            </a:xfrm>
            <a:prstGeom prst="rect">
              <a:avLst/>
            </a:prstGeom>
          </p:spPr>
        </p:pic>
        <p:pic>
          <p:nvPicPr>
            <p:cNvPr id="213" name="Grafika 212" descr="Mikroskop z wypełnieniem pełnym">
              <a:extLst>
                <a:ext uri="{FF2B5EF4-FFF2-40B4-BE49-F238E27FC236}">
                  <a16:creationId xmlns:a16="http://schemas.microsoft.com/office/drawing/2014/main" id="{84B20871-27F5-4339-863A-D5FBB42F2602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5901620" y="1966718"/>
              <a:ext cx="442809" cy="442809"/>
            </a:xfrm>
            <a:prstGeom prst="rect">
              <a:avLst/>
            </a:prstGeom>
          </p:spPr>
        </p:pic>
        <p:pic>
          <p:nvPicPr>
            <p:cNvPr id="214" name="Grafika 213" descr="Ołówek z wypełnieniem pełnym">
              <a:extLst>
                <a:ext uri="{FF2B5EF4-FFF2-40B4-BE49-F238E27FC236}">
                  <a16:creationId xmlns:a16="http://schemas.microsoft.com/office/drawing/2014/main" id="{ACAE177B-ECDA-435E-A4D7-1801FFAB9070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7819574" y="2019077"/>
              <a:ext cx="419634" cy="419634"/>
            </a:xfrm>
            <a:prstGeom prst="rect">
              <a:avLst/>
            </a:prstGeom>
          </p:spPr>
        </p:pic>
        <p:pic>
          <p:nvPicPr>
            <p:cNvPr id="215" name="Grafika 214" descr="Linijka z wypełnieniem pełnym">
              <a:extLst>
                <a:ext uri="{FF2B5EF4-FFF2-40B4-BE49-F238E27FC236}">
                  <a16:creationId xmlns:a16="http://schemas.microsoft.com/office/drawing/2014/main" id="{74DCE251-9EE6-49F2-89B2-45382A2F36A2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5504780" y="1991148"/>
              <a:ext cx="442808" cy="442808"/>
            </a:xfrm>
            <a:prstGeom prst="rect">
              <a:avLst/>
            </a:prstGeom>
          </p:spPr>
        </p:pic>
        <p:pic>
          <p:nvPicPr>
            <p:cNvPr id="216" name="Grafika 215" descr="Książki z wypełnieniem pełnym">
              <a:extLst>
                <a:ext uri="{FF2B5EF4-FFF2-40B4-BE49-F238E27FC236}">
                  <a16:creationId xmlns:a16="http://schemas.microsoft.com/office/drawing/2014/main" id="{CDC9B006-FF3A-4380-96BE-8620346A367E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>
              <a:off x="7314054" y="2028974"/>
              <a:ext cx="452913" cy="452913"/>
            </a:xfrm>
            <a:prstGeom prst="rect">
              <a:avLst/>
            </a:prstGeom>
          </p:spPr>
        </p:pic>
        <p:pic>
          <p:nvPicPr>
            <p:cNvPr id="217" name="Grafika 216" descr="Zamknięta książka z wypełnieniem pełnym">
              <a:extLst>
                <a:ext uri="{FF2B5EF4-FFF2-40B4-BE49-F238E27FC236}">
                  <a16:creationId xmlns:a16="http://schemas.microsoft.com/office/drawing/2014/main" id="{2695B68C-3489-44DF-B4A8-0EBE03B09C00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p:blipFill>
          <p:spPr>
            <a:xfrm>
              <a:off x="8267174" y="1998439"/>
              <a:ext cx="435696" cy="435696"/>
            </a:xfrm>
            <a:prstGeom prst="rect">
              <a:avLst/>
            </a:prstGeom>
          </p:spPr>
        </p:pic>
      </p:grpSp>
      <p:grpSp>
        <p:nvGrpSpPr>
          <p:cNvPr id="218" name="Grupa 217">
            <a:extLst>
              <a:ext uri="{FF2B5EF4-FFF2-40B4-BE49-F238E27FC236}">
                <a16:creationId xmlns:a16="http://schemas.microsoft.com/office/drawing/2014/main" id="{065A7E2D-1EA4-4C89-9B40-CACB254299A5}"/>
              </a:ext>
            </a:extLst>
          </p:cNvPr>
          <p:cNvGrpSpPr/>
          <p:nvPr/>
        </p:nvGrpSpPr>
        <p:grpSpPr>
          <a:xfrm>
            <a:off x="5070214" y="4075317"/>
            <a:ext cx="3945694" cy="1600438"/>
            <a:chOff x="5117839" y="3332367"/>
            <a:chExt cx="3945694" cy="1600438"/>
          </a:xfrm>
        </p:grpSpPr>
        <p:sp>
          <p:nvSpPr>
            <p:cNvPr id="219" name="pole tekstowe 218">
              <a:extLst>
                <a:ext uri="{FF2B5EF4-FFF2-40B4-BE49-F238E27FC236}">
                  <a16:creationId xmlns:a16="http://schemas.microsoft.com/office/drawing/2014/main" id="{19E4C780-CF07-4BCD-9360-D362DA5A368B}"/>
                </a:ext>
              </a:extLst>
            </p:cNvPr>
            <p:cNvSpPr txBox="1"/>
            <p:nvPr/>
          </p:nvSpPr>
          <p:spPr>
            <a:xfrm>
              <a:off x="5117839" y="3332367"/>
              <a:ext cx="3945694" cy="160043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lIns="1080000" rtlCol="0">
              <a:spAutoFit/>
            </a:bodyPr>
            <a:lstStyle/>
            <a:p>
              <a:pPr algn="ctr"/>
              <a:endParaRPr lang="pl-PL" sz="1000" dirty="0">
                <a:latin typeface="+mj-lt"/>
              </a:endParaRPr>
            </a:p>
            <a:p>
              <a:pPr algn="ctr"/>
              <a:r>
                <a:rPr lang="pl-PL" sz="1400" b="1" dirty="0">
                  <a:solidFill>
                    <a:srgbClr val="C00000"/>
                  </a:solidFill>
                  <a:latin typeface="+mj-lt"/>
                </a:rPr>
                <a:t>No a priori </a:t>
              </a:r>
              <a:r>
                <a:rPr lang="pl-PL" sz="1400" b="1" dirty="0" err="1">
                  <a:solidFill>
                    <a:srgbClr val="C00000"/>
                  </a:solidFill>
                  <a:latin typeface="+mj-lt"/>
                </a:rPr>
                <a:t>theory</a:t>
              </a:r>
              <a:r>
                <a:rPr lang="pl-PL" sz="1400" b="1" dirty="0">
                  <a:solidFill>
                    <a:srgbClr val="C00000"/>
                  </a:solidFill>
                  <a:latin typeface="+mj-lt"/>
                </a:rPr>
                <a:t> for </a:t>
              </a:r>
              <a:br>
                <a:rPr lang="pl-PL" sz="1400" b="1" dirty="0">
                  <a:solidFill>
                    <a:srgbClr val="C00000"/>
                  </a:solidFill>
                  <a:latin typeface="+mj-lt"/>
                </a:rPr>
              </a:br>
              <a:r>
                <a:rPr lang="pl-PL" sz="1400" b="1" dirty="0" err="1">
                  <a:solidFill>
                    <a:srgbClr val="C00000"/>
                  </a:solidFill>
                  <a:latin typeface="+mj-lt"/>
                </a:rPr>
                <a:t>nuclear</a:t>
              </a:r>
              <a:r>
                <a:rPr lang="pl-PL" sz="1400" b="1" dirty="0">
                  <a:solidFill>
                    <a:srgbClr val="C00000"/>
                  </a:solidFill>
                  <a:latin typeface="+mj-lt"/>
                </a:rPr>
                <a:t> </a:t>
              </a:r>
              <a:r>
                <a:rPr lang="pl-PL" sz="1400" b="1" dirty="0" err="1">
                  <a:solidFill>
                    <a:srgbClr val="C00000"/>
                  </a:solidFill>
                  <a:latin typeface="+mj-lt"/>
                </a:rPr>
                <a:t>interaction</a:t>
              </a:r>
              <a:r>
                <a:rPr lang="pl-PL" sz="1400" b="1" dirty="0">
                  <a:solidFill>
                    <a:srgbClr val="C00000"/>
                  </a:solidFill>
                  <a:latin typeface="+mj-lt"/>
                </a:rPr>
                <a:t>!</a:t>
              </a:r>
            </a:p>
            <a:p>
              <a:pPr algn="ctr"/>
              <a:endParaRPr lang="pl-PL" sz="1000" dirty="0">
                <a:solidFill>
                  <a:srgbClr val="FF0000"/>
                </a:solidFill>
                <a:latin typeface="+mj-lt"/>
              </a:endParaRPr>
            </a:p>
            <a:p>
              <a:pPr algn="ctr"/>
              <a:r>
                <a:rPr lang="pl-PL" sz="1000" dirty="0" err="1">
                  <a:latin typeface="+mj-lt"/>
                </a:rPr>
                <a:t>Until</a:t>
              </a:r>
              <a:r>
                <a:rPr lang="pl-PL" sz="1000" dirty="0">
                  <a:latin typeface="+mj-lt"/>
                </a:rPr>
                <a:t> the </a:t>
              </a:r>
              <a:r>
                <a:rPr lang="pl-PL" sz="1000" dirty="0" err="1">
                  <a:latin typeface="+mj-lt"/>
                </a:rPr>
                <a:t>nucleon-nucleon</a:t>
              </a:r>
              <a:r>
                <a:rPr lang="pl-PL" sz="1000" dirty="0">
                  <a:latin typeface="+mj-lt"/>
                </a:rPr>
                <a:t> </a:t>
              </a:r>
              <a:r>
                <a:rPr lang="pl-PL" sz="1000" dirty="0" err="1">
                  <a:latin typeface="+mj-lt"/>
                </a:rPr>
                <a:t>interaction</a:t>
              </a:r>
              <a:r>
                <a:rPr lang="pl-PL" sz="1000" dirty="0">
                  <a:latin typeface="+mj-lt"/>
                </a:rPr>
                <a:t> </a:t>
              </a:r>
              <a:r>
                <a:rPr lang="pl-PL" sz="1000" dirty="0" err="1">
                  <a:latin typeface="+mj-lt"/>
                </a:rPr>
                <a:t>can</a:t>
              </a:r>
              <a:r>
                <a:rPr lang="pl-PL" sz="1000" dirty="0">
                  <a:latin typeface="+mj-lt"/>
                </a:rPr>
                <a:t> be </a:t>
              </a:r>
              <a:r>
                <a:rPr lang="pl-PL" sz="1000" dirty="0" err="1">
                  <a:latin typeface="+mj-lt"/>
                </a:rPr>
                <a:t>derived</a:t>
              </a:r>
              <a:r>
                <a:rPr lang="pl-PL" sz="1000" dirty="0">
                  <a:latin typeface="+mj-lt"/>
                </a:rPr>
                <a:t> from </a:t>
              </a:r>
              <a:r>
                <a:rPr lang="pl-PL" sz="1000" dirty="0" err="1">
                  <a:latin typeface="+mj-lt"/>
                </a:rPr>
                <a:t>more</a:t>
              </a:r>
              <a:r>
                <a:rPr lang="pl-PL" sz="1000" dirty="0">
                  <a:latin typeface="+mj-lt"/>
                </a:rPr>
                <a:t> </a:t>
              </a:r>
              <a:r>
                <a:rPr lang="pl-PL" sz="1000" dirty="0" err="1">
                  <a:latin typeface="+mj-lt"/>
                </a:rPr>
                <a:t>fundamental</a:t>
              </a:r>
              <a:r>
                <a:rPr lang="pl-PL" sz="1000" dirty="0">
                  <a:latin typeface="+mj-lt"/>
                </a:rPr>
                <a:t> </a:t>
              </a:r>
              <a:r>
                <a:rPr lang="pl-PL" sz="1000" dirty="0" err="1">
                  <a:latin typeface="+mj-lt"/>
                </a:rPr>
                <a:t>theory</a:t>
              </a:r>
              <a:r>
                <a:rPr lang="pl-PL" sz="1000" dirty="0">
                  <a:latin typeface="+mj-lt"/>
                </a:rPr>
                <a:t> </a:t>
              </a:r>
              <a:r>
                <a:rPr lang="pl-PL" sz="1000" dirty="0" err="1">
                  <a:latin typeface="+mj-lt"/>
                </a:rPr>
                <a:t>such</a:t>
              </a:r>
              <a:r>
                <a:rPr lang="pl-PL" sz="1000" dirty="0">
                  <a:latin typeface="+mj-lt"/>
                </a:rPr>
                <a:t> as Quantum </a:t>
              </a:r>
              <a:r>
                <a:rPr lang="pl-PL" sz="1000" dirty="0" err="1">
                  <a:latin typeface="+mj-lt"/>
                </a:rPr>
                <a:t>Chromodynamics</a:t>
              </a:r>
              <a:r>
                <a:rPr lang="pl-PL" sz="1000" dirty="0">
                  <a:latin typeface="+mj-lt"/>
                </a:rPr>
                <a:t> we </a:t>
              </a:r>
              <a:r>
                <a:rPr lang="pl-PL" sz="1000" dirty="0" err="1">
                  <a:latin typeface="+mj-lt"/>
                </a:rPr>
                <a:t>have</a:t>
              </a:r>
              <a:r>
                <a:rPr lang="pl-PL" sz="1000" dirty="0">
                  <a:latin typeface="+mj-lt"/>
                </a:rPr>
                <a:t> to </a:t>
              </a:r>
              <a:r>
                <a:rPr lang="pl-PL" sz="1000" dirty="0" err="1">
                  <a:latin typeface="+mj-lt"/>
                </a:rPr>
                <a:t>use</a:t>
              </a:r>
              <a:r>
                <a:rPr lang="pl-PL" sz="1000" dirty="0">
                  <a:latin typeface="+mj-lt"/>
                </a:rPr>
                <a:t> </a:t>
              </a:r>
              <a:r>
                <a:rPr lang="pl-PL" sz="1000" dirty="0" err="1">
                  <a:latin typeface="+mj-lt"/>
                </a:rPr>
                <a:t>various</a:t>
              </a:r>
              <a:r>
                <a:rPr lang="pl-PL" sz="1000" dirty="0">
                  <a:latin typeface="+mj-lt"/>
                </a:rPr>
                <a:t> </a:t>
              </a:r>
              <a:r>
                <a:rPr lang="pl-PL" sz="1000" dirty="0" err="1">
                  <a:latin typeface="+mj-lt"/>
                </a:rPr>
                <a:t>parametrizations</a:t>
              </a:r>
              <a:r>
                <a:rPr lang="pl-PL" sz="1000" dirty="0">
                  <a:latin typeface="+mj-lt"/>
                </a:rPr>
                <a:t> for </a:t>
              </a:r>
              <a:r>
                <a:rPr lang="pl-PL" sz="1000" dirty="0" err="1">
                  <a:latin typeface="+mj-lt"/>
                </a:rPr>
                <a:t>different</a:t>
              </a:r>
              <a:r>
                <a:rPr lang="pl-PL" sz="1000" dirty="0">
                  <a:latin typeface="+mj-lt"/>
                </a:rPr>
                <a:t> </a:t>
              </a:r>
              <a:r>
                <a:rPr lang="pl-PL" sz="1000" dirty="0" err="1">
                  <a:latin typeface="+mj-lt"/>
                </a:rPr>
                <a:t>purposes</a:t>
              </a:r>
              <a:r>
                <a:rPr lang="pl-PL" sz="1000" dirty="0">
                  <a:latin typeface="+mj-lt"/>
                </a:rPr>
                <a:t>.</a:t>
              </a:r>
            </a:p>
            <a:p>
              <a:pPr algn="ctr"/>
              <a:endParaRPr lang="pl-PL" sz="1000" dirty="0">
                <a:latin typeface="+mj-lt"/>
              </a:endParaRPr>
            </a:p>
          </p:txBody>
        </p:sp>
        <p:pic>
          <p:nvPicPr>
            <p:cNvPr id="220" name="Grafika 219" descr="Ostrzeżenie z wypełnieniem pełnym">
              <a:extLst>
                <a:ext uri="{FF2B5EF4-FFF2-40B4-BE49-F238E27FC236}">
                  <a16:creationId xmlns:a16="http://schemas.microsoft.com/office/drawing/2014/main" id="{A99DC09A-CDFF-47B6-BDAD-47F3B5B5ABC1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p:blipFill>
          <p:spPr>
            <a:xfrm>
              <a:off x="5230256" y="3678642"/>
              <a:ext cx="914400" cy="914400"/>
            </a:xfrm>
            <a:prstGeom prst="rect">
              <a:avLst/>
            </a:prstGeom>
          </p:spPr>
        </p:pic>
      </p:grpSp>
      <p:pic>
        <p:nvPicPr>
          <p:cNvPr id="221" name="Obraz 220">
            <a:extLst>
              <a:ext uri="{FF2B5EF4-FFF2-40B4-BE49-F238E27FC236}">
                <a16:creationId xmlns:a16="http://schemas.microsoft.com/office/drawing/2014/main" id="{7068D5D5-0E22-44AA-AD9A-689FC2FA3F78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6544" y="3319901"/>
            <a:ext cx="211982" cy="338857"/>
          </a:xfrm>
          <a:prstGeom prst="rect">
            <a:avLst/>
          </a:prstGeom>
        </p:spPr>
      </p:pic>
      <p:sp>
        <p:nvSpPr>
          <p:cNvPr id="222" name="Tytuł 1">
            <a:extLst>
              <a:ext uri="{FF2B5EF4-FFF2-40B4-BE49-F238E27FC236}">
                <a16:creationId xmlns:a16="http://schemas.microsoft.com/office/drawing/2014/main" id="{F943F272-E037-4507-B501-453E4D39C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0491" y="986432"/>
            <a:ext cx="2694901" cy="800100"/>
          </a:xfrm>
        </p:spPr>
        <p:txBody>
          <a:bodyPr>
            <a:normAutofit/>
          </a:bodyPr>
          <a:lstStyle/>
          <a:p>
            <a:r>
              <a:rPr lang="pl-PL" sz="2800" dirty="0" err="1"/>
              <a:t>Introduction</a:t>
            </a:r>
            <a:r>
              <a:rPr lang="pl-PL" sz="2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61727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9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9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9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0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" grpId="0" animBg="1"/>
      <p:bldP spid="185" grpId="0" animBg="1"/>
      <p:bldP spid="187" grpId="0" animBg="1"/>
      <p:bldP spid="18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D37422C4-C4F9-49D1-817E-0AB84F8E3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8B581E52-F7CC-425B-9779-ED68F05C13BC}" type="slidenum">
              <a:rPr lang="pl-PL" smtClean="0"/>
              <a:t>3</a:t>
            </a:fld>
            <a:endParaRPr lang="pl-PL" dirty="0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F083F1AD-381E-4C0B-8920-C6936E426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4890684" cy="365125"/>
          </a:xfrm>
        </p:spPr>
        <p:txBody>
          <a:bodyPr/>
          <a:lstStyle/>
          <a:p>
            <a:r>
              <a:rPr lang="pl-PL" b="1" dirty="0" err="1">
                <a:solidFill>
                  <a:schemeClr val="bg1"/>
                </a:solidFill>
              </a:rPr>
              <a:t>Measurements</a:t>
            </a:r>
            <a:r>
              <a:rPr lang="pl-PL" b="1" dirty="0">
                <a:solidFill>
                  <a:schemeClr val="bg1"/>
                </a:solidFill>
              </a:rPr>
              <a:t> of </a:t>
            </a:r>
            <a:r>
              <a:rPr lang="pl-PL" b="1" dirty="0" err="1">
                <a:solidFill>
                  <a:schemeClr val="bg1"/>
                </a:solidFill>
              </a:rPr>
              <a:t>stretched</a:t>
            </a:r>
            <a:r>
              <a:rPr lang="pl-PL" b="1" dirty="0">
                <a:solidFill>
                  <a:schemeClr val="bg1"/>
                </a:solidFill>
              </a:rPr>
              <a:t> </a:t>
            </a:r>
            <a:r>
              <a:rPr lang="pl-PL" b="1" dirty="0" err="1">
                <a:solidFill>
                  <a:schemeClr val="bg1"/>
                </a:solidFill>
              </a:rPr>
              <a:t>resonances</a:t>
            </a:r>
            <a:r>
              <a:rPr lang="pl-PL" b="1" dirty="0">
                <a:solidFill>
                  <a:schemeClr val="bg1"/>
                </a:solidFill>
              </a:rPr>
              <a:t> </a:t>
            </a:r>
            <a:r>
              <a:rPr lang="pl-PL" b="1" dirty="0" err="1">
                <a:solidFill>
                  <a:schemeClr val="bg1"/>
                </a:solidFill>
              </a:rPr>
              <a:t>decays</a:t>
            </a:r>
            <a:r>
              <a:rPr lang="pl-PL" b="1" dirty="0">
                <a:solidFill>
                  <a:schemeClr val="bg1"/>
                </a:solidFill>
              </a:rPr>
              <a:t>, N. </a:t>
            </a:r>
            <a:r>
              <a:rPr lang="pl-PL" b="1" dirty="0" err="1">
                <a:solidFill>
                  <a:schemeClr val="bg1"/>
                </a:solidFill>
              </a:rPr>
              <a:t>Cieplicka-Oryńczak</a:t>
            </a:r>
            <a:endParaRPr lang="pl-PL" dirty="0"/>
          </a:p>
        </p:txBody>
      </p:sp>
      <p:sp>
        <p:nvSpPr>
          <p:cNvPr id="8" name="Symbol zastępczy daty 7">
            <a:extLst>
              <a:ext uri="{FF2B5EF4-FFF2-40B4-BE49-F238E27FC236}">
                <a16:creationId xmlns:a16="http://schemas.microsoft.com/office/drawing/2014/main" id="{5616F0D1-12AF-4317-A620-2E189B5AA9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 altLang="pl-PL">
                <a:solidFill>
                  <a:schemeClr val="bg1"/>
                </a:solidFill>
                <a:cs typeface="Times New Roman" panose="02020603050405020304" pitchFamily="18" charset="0"/>
              </a:rPr>
              <a:t>26-27/05/2026</a:t>
            </a:r>
            <a:endParaRPr lang="pl-PL" dirty="0"/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6FE1E889-5C1D-4B28-B31A-AEF34CA2C97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1557" y="1590200"/>
            <a:ext cx="1507578" cy="3760787"/>
          </a:xfrm>
          <a:prstGeom prst="rect">
            <a:avLst/>
          </a:prstGeom>
        </p:spPr>
      </p:pic>
      <p:sp>
        <p:nvSpPr>
          <p:cNvPr id="10" name="Symbol zastępczy zawartości 2">
            <a:extLst>
              <a:ext uri="{FF2B5EF4-FFF2-40B4-BE49-F238E27FC236}">
                <a16:creationId xmlns:a16="http://schemas.microsoft.com/office/drawing/2014/main" id="{158FEC2D-9853-41C3-A04F-740E6B4ABA1D}"/>
              </a:ext>
            </a:extLst>
          </p:cNvPr>
          <p:cNvSpPr txBox="1">
            <a:spLocks/>
          </p:cNvSpPr>
          <p:nvPr/>
        </p:nvSpPr>
        <p:spPr>
          <a:xfrm>
            <a:off x="7027215" y="5604045"/>
            <a:ext cx="1934923" cy="365126"/>
          </a:xfrm>
          <a:prstGeom prst="rect">
            <a:avLst/>
          </a:prstGeom>
        </p:spPr>
        <p:txBody>
          <a:bodyPr vert="horz">
            <a:no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 algn="ctr">
              <a:spcAft>
                <a:spcPts val="600"/>
              </a:spcAft>
              <a:buNone/>
            </a:pPr>
            <a:r>
              <a:rPr lang="pl-PL" sz="1200" dirty="0">
                <a:latin typeface="+mj-lt"/>
              </a:rPr>
              <a:t>SHELL-MODEL ORBITALS</a:t>
            </a:r>
          </a:p>
        </p:txBody>
      </p:sp>
      <p:sp>
        <p:nvSpPr>
          <p:cNvPr id="12" name="Owal 11">
            <a:extLst>
              <a:ext uri="{FF2B5EF4-FFF2-40B4-BE49-F238E27FC236}">
                <a16:creationId xmlns:a16="http://schemas.microsoft.com/office/drawing/2014/main" id="{42C7AB11-9D12-4F9A-92DF-DA74CECCD4B5}"/>
              </a:ext>
            </a:extLst>
          </p:cNvPr>
          <p:cNvSpPr/>
          <p:nvPr/>
        </p:nvSpPr>
        <p:spPr>
          <a:xfrm>
            <a:off x="7351557" y="4881036"/>
            <a:ext cx="346841" cy="239383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Owal 12">
            <a:extLst>
              <a:ext uri="{FF2B5EF4-FFF2-40B4-BE49-F238E27FC236}">
                <a16:creationId xmlns:a16="http://schemas.microsoft.com/office/drawing/2014/main" id="{CC15775F-EB24-4A45-8F64-41AC53763587}"/>
              </a:ext>
            </a:extLst>
          </p:cNvPr>
          <p:cNvSpPr/>
          <p:nvPr/>
        </p:nvSpPr>
        <p:spPr>
          <a:xfrm>
            <a:off x="7995457" y="4466296"/>
            <a:ext cx="346841" cy="239383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14" name="Łącznik prosty ze strzałką 13">
            <a:extLst>
              <a:ext uri="{FF2B5EF4-FFF2-40B4-BE49-F238E27FC236}">
                <a16:creationId xmlns:a16="http://schemas.microsoft.com/office/drawing/2014/main" id="{048B6838-D6D1-49F1-AE79-F68A70A5D32F}"/>
              </a:ext>
            </a:extLst>
          </p:cNvPr>
          <p:cNvCxnSpPr>
            <a:cxnSpLocks/>
          </p:cNvCxnSpPr>
          <p:nvPr/>
        </p:nvCxnSpPr>
        <p:spPr>
          <a:xfrm>
            <a:off x="7825459" y="4579800"/>
            <a:ext cx="0" cy="420927"/>
          </a:xfrm>
          <a:prstGeom prst="straightConnector1">
            <a:avLst/>
          </a:prstGeom>
          <a:ln w="285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8A7D0546-CDB7-4045-A545-FDF2C8E68CED}"/>
              </a:ext>
            </a:extLst>
          </p:cNvPr>
          <p:cNvSpPr txBox="1"/>
          <p:nvPr/>
        </p:nvSpPr>
        <p:spPr>
          <a:xfrm>
            <a:off x="7478545" y="4604037"/>
            <a:ext cx="3898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200" b="1" dirty="0">
                <a:solidFill>
                  <a:srgbClr val="FF0000"/>
                </a:solidFill>
                <a:latin typeface="+mj-lt"/>
              </a:rPr>
              <a:t>M4</a:t>
            </a:r>
          </a:p>
        </p:txBody>
      </p:sp>
      <p:sp>
        <p:nvSpPr>
          <p:cNvPr id="16" name="Owal 15">
            <a:extLst>
              <a:ext uri="{FF2B5EF4-FFF2-40B4-BE49-F238E27FC236}">
                <a16:creationId xmlns:a16="http://schemas.microsoft.com/office/drawing/2014/main" id="{7DABADE0-48A4-4633-B78E-85CCE12B0CDB}"/>
              </a:ext>
            </a:extLst>
          </p:cNvPr>
          <p:cNvSpPr/>
          <p:nvPr/>
        </p:nvSpPr>
        <p:spPr>
          <a:xfrm>
            <a:off x="7941760" y="3971366"/>
            <a:ext cx="346841" cy="239383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7" name="Owal 16">
            <a:extLst>
              <a:ext uri="{FF2B5EF4-FFF2-40B4-BE49-F238E27FC236}">
                <a16:creationId xmlns:a16="http://schemas.microsoft.com/office/drawing/2014/main" id="{F37648DE-ABBB-48F3-9A32-BEC82036A4C8}"/>
              </a:ext>
            </a:extLst>
          </p:cNvPr>
          <p:cNvSpPr/>
          <p:nvPr/>
        </p:nvSpPr>
        <p:spPr>
          <a:xfrm>
            <a:off x="8407244" y="3452048"/>
            <a:ext cx="346841" cy="239383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8" name="Owal 17">
            <a:extLst>
              <a:ext uri="{FF2B5EF4-FFF2-40B4-BE49-F238E27FC236}">
                <a16:creationId xmlns:a16="http://schemas.microsoft.com/office/drawing/2014/main" id="{2063B8B2-FD1B-4FB1-811E-D42A6216ED39}"/>
              </a:ext>
            </a:extLst>
          </p:cNvPr>
          <p:cNvSpPr/>
          <p:nvPr/>
        </p:nvSpPr>
        <p:spPr>
          <a:xfrm>
            <a:off x="8407243" y="2589059"/>
            <a:ext cx="346841" cy="239383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9" name="Owal 18">
            <a:extLst>
              <a:ext uri="{FF2B5EF4-FFF2-40B4-BE49-F238E27FC236}">
                <a16:creationId xmlns:a16="http://schemas.microsoft.com/office/drawing/2014/main" id="{F75F233D-FF1E-4FBF-BDFC-AAA99F3D331B}"/>
              </a:ext>
            </a:extLst>
          </p:cNvPr>
          <p:cNvSpPr/>
          <p:nvPr/>
        </p:nvSpPr>
        <p:spPr>
          <a:xfrm>
            <a:off x="8434449" y="1517279"/>
            <a:ext cx="346841" cy="239383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20" name="Łącznik prosty ze strzałką 19">
            <a:extLst>
              <a:ext uri="{FF2B5EF4-FFF2-40B4-BE49-F238E27FC236}">
                <a16:creationId xmlns:a16="http://schemas.microsoft.com/office/drawing/2014/main" id="{F0FCB452-57A1-434D-B65E-2FE03490E5B2}"/>
              </a:ext>
            </a:extLst>
          </p:cNvPr>
          <p:cNvCxnSpPr>
            <a:cxnSpLocks/>
          </p:cNvCxnSpPr>
          <p:nvPr/>
        </p:nvCxnSpPr>
        <p:spPr>
          <a:xfrm>
            <a:off x="7918409" y="4107101"/>
            <a:ext cx="0" cy="472699"/>
          </a:xfrm>
          <a:prstGeom prst="straightConnector1">
            <a:avLst/>
          </a:prstGeom>
          <a:ln w="285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pole tekstowe 20">
            <a:extLst>
              <a:ext uri="{FF2B5EF4-FFF2-40B4-BE49-F238E27FC236}">
                <a16:creationId xmlns:a16="http://schemas.microsoft.com/office/drawing/2014/main" id="{7948AD2D-C582-4E3B-9FEF-FEBA363D1DEA}"/>
              </a:ext>
            </a:extLst>
          </p:cNvPr>
          <p:cNvSpPr txBox="1"/>
          <p:nvPr/>
        </p:nvSpPr>
        <p:spPr>
          <a:xfrm>
            <a:off x="7581388" y="4127841"/>
            <a:ext cx="3898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200" b="1" dirty="0">
                <a:solidFill>
                  <a:srgbClr val="FF0000"/>
                </a:solidFill>
                <a:latin typeface="+mj-lt"/>
              </a:rPr>
              <a:t>M6</a:t>
            </a:r>
          </a:p>
        </p:txBody>
      </p:sp>
      <p:cxnSp>
        <p:nvCxnSpPr>
          <p:cNvPr id="22" name="Łącznik prosty ze strzałką 21">
            <a:extLst>
              <a:ext uri="{FF2B5EF4-FFF2-40B4-BE49-F238E27FC236}">
                <a16:creationId xmlns:a16="http://schemas.microsoft.com/office/drawing/2014/main" id="{226183A7-0027-41B3-B3E0-E75986F98A38}"/>
              </a:ext>
            </a:extLst>
          </p:cNvPr>
          <p:cNvCxnSpPr>
            <a:cxnSpLocks/>
          </p:cNvCxnSpPr>
          <p:nvPr/>
        </p:nvCxnSpPr>
        <p:spPr>
          <a:xfrm>
            <a:off x="8232961" y="3571003"/>
            <a:ext cx="0" cy="536098"/>
          </a:xfrm>
          <a:prstGeom prst="straightConnector1">
            <a:avLst/>
          </a:prstGeom>
          <a:ln w="285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pole tekstowe 22">
            <a:extLst>
              <a:ext uri="{FF2B5EF4-FFF2-40B4-BE49-F238E27FC236}">
                <a16:creationId xmlns:a16="http://schemas.microsoft.com/office/drawing/2014/main" id="{DCF69036-B1EE-4DA4-AFDC-471A97ACCD6B}"/>
              </a:ext>
            </a:extLst>
          </p:cNvPr>
          <p:cNvSpPr txBox="1"/>
          <p:nvPr/>
        </p:nvSpPr>
        <p:spPr>
          <a:xfrm>
            <a:off x="7910421" y="3613365"/>
            <a:ext cx="3898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200" b="1" dirty="0">
                <a:solidFill>
                  <a:srgbClr val="FF0000"/>
                </a:solidFill>
                <a:latin typeface="+mj-lt"/>
              </a:rPr>
              <a:t>M8</a:t>
            </a:r>
          </a:p>
        </p:txBody>
      </p:sp>
      <p:cxnSp>
        <p:nvCxnSpPr>
          <p:cNvPr id="24" name="Łącznik prosty ze strzałką 23">
            <a:extLst>
              <a:ext uri="{FF2B5EF4-FFF2-40B4-BE49-F238E27FC236}">
                <a16:creationId xmlns:a16="http://schemas.microsoft.com/office/drawing/2014/main" id="{AD57C95E-6F6B-4B39-88D7-E4F94B160691}"/>
              </a:ext>
            </a:extLst>
          </p:cNvPr>
          <p:cNvCxnSpPr>
            <a:cxnSpLocks/>
          </p:cNvCxnSpPr>
          <p:nvPr/>
        </p:nvCxnSpPr>
        <p:spPr>
          <a:xfrm>
            <a:off x="8323376" y="2708750"/>
            <a:ext cx="0" cy="862253"/>
          </a:xfrm>
          <a:prstGeom prst="straightConnector1">
            <a:avLst/>
          </a:prstGeom>
          <a:ln w="285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pole tekstowe 24">
            <a:extLst>
              <a:ext uri="{FF2B5EF4-FFF2-40B4-BE49-F238E27FC236}">
                <a16:creationId xmlns:a16="http://schemas.microsoft.com/office/drawing/2014/main" id="{9F57519A-728F-4DBD-A743-55A8395B7DB5}"/>
              </a:ext>
            </a:extLst>
          </p:cNvPr>
          <p:cNvSpPr txBox="1"/>
          <p:nvPr/>
        </p:nvSpPr>
        <p:spPr>
          <a:xfrm>
            <a:off x="7911221" y="2846357"/>
            <a:ext cx="4796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200" b="1" dirty="0">
                <a:solidFill>
                  <a:srgbClr val="FF0000"/>
                </a:solidFill>
                <a:latin typeface="+mj-lt"/>
              </a:rPr>
              <a:t>M10</a:t>
            </a:r>
          </a:p>
        </p:txBody>
      </p:sp>
      <p:cxnSp>
        <p:nvCxnSpPr>
          <p:cNvPr id="26" name="Łącznik prosty ze strzałką 25">
            <a:extLst>
              <a:ext uri="{FF2B5EF4-FFF2-40B4-BE49-F238E27FC236}">
                <a16:creationId xmlns:a16="http://schemas.microsoft.com/office/drawing/2014/main" id="{1C22E40B-BDE3-4847-A6B1-ACA9F8D2AEB9}"/>
              </a:ext>
            </a:extLst>
          </p:cNvPr>
          <p:cNvCxnSpPr>
            <a:cxnSpLocks/>
          </p:cNvCxnSpPr>
          <p:nvPr/>
        </p:nvCxnSpPr>
        <p:spPr>
          <a:xfrm>
            <a:off x="8815868" y="1636026"/>
            <a:ext cx="0" cy="1064840"/>
          </a:xfrm>
          <a:prstGeom prst="straightConnector1">
            <a:avLst/>
          </a:prstGeom>
          <a:ln w="285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pole tekstowe 26">
            <a:extLst>
              <a:ext uri="{FF2B5EF4-FFF2-40B4-BE49-F238E27FC236}">
                <a16:creationId xmlns:a16="http://schemas.microsoft.com/office/drawing/2014/main" id="{51E4AE58-54E1-45E2-A215-509BC4095315}"/>
              </a:ext>
            </a:extLst>
          </p:cNvPr>
          <p:cNvSpPr txBox="1"/>
          <p:nvPr/>
        </p:nvSpPr>
        <p:spPr>
          <a:xfrm>
            <a:off x="8368060" y="1891447"/>
            <a:ext cx="4796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200" b="1" dirty="0">
                <a:solidFill>
                  <a:srgbClr val="FF0000"/>
                </a:solidFill>
                <a:latin typeface="+mj-lt"/>
              </a:rPr>
              <a:t>M12</a:t>
            </a:r>
          </a:p>
        </p:txBody>
      </p:sp>
      <p:sp>
        <p:nvSpPr>
          <p:cNvPr id="55" name="Symbol zastępczy zawartości 2">
            <a:extLst>
              <a:ext uri="{FF2B5EF4-FFF2-40B4-BE49-F238E27FC236}">
                <a16:creationId xmlns:a16="http://schemas.microsoft.com/office/drawing/2014/main" id="{292B5628-87D7-4333-966B-6E9AA715BACC}"/>
              </a:ext>
            </a:extLst>
          </p:cNvPr>
          <p:cNvSpPr txBox="1">
            <a:spLocks/>
          </p:cNvSpPr>
          <p:nvPr/>
        </p:nvSpPr>
        <p:spPr>
          <a:xfrm>
            <a:off x="310623" y="1065868"/>
            <a:ext cx="6474949" cy="1512711"/>
          </a:xfrm>
          <a:prstGeom prst="rect">
            <a:avLst/>
          </a:prstGeom>
        </p:spPr>
        <p:txBody>
          <a:bodyPr vert="horz">
            <a:no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 algn="ctr">
              <a:spcAft>
                <a:spcPts val="600"/>
              </a:spcAft>
              <a:buNone/>
            </a:pPr>
            <a:r>
              <a:rPr lang="pl-PL" sz="2000" dirty="0" err="1">
                <a:solidFill>
                  <a:srgbClr val="00476C"/>
                </a:solidFill>
                <a:latin typeface="+mj-lt"/>
              </a:rPr>
              <a:t>What</a:t>
            </a:r>
            <a:r>
              <a:rPr lang="pl-PL" sz="2000" dirty="0">
                <a:solidFill>
                  <a:srgbClr val="00476C"/>
                </a:solidFill>
                <a:latin typeface="+mj-lt"/>
              </a:rPr>
              <a:t> </a:t>
            </a:r>
            <a:r>
              <a:rPr lang="pl-PL" sz="2000" dirty="0" err="1">
                <a:solidFill>
                  <a:srgbClr val="00476C"/>
                </a:solidFill>
                <a:latin typeface="+mj-lt"/>
              </a:rPr>
              <a:t>is</a:t>
            </a:r>
            <a:r>
              <a:rPr lang="pl-PL" sz="2000" dirty="0">
                <a:solidFill>
                  <a:srgbClr val="00476C"/>
                </a:solidFill>
                <a:latin typeface="+mj-lt"/>
              </a:rPr>
              <a:t> a „</a:t>
            </a:r>
            <a:r>
              <a:rPr lang="pl-PL" sz="2000" dirty="0" err="1">
                <a:solidFill>
                  <a:srgbClr val="00476C"/>
                </a:solidFill>
                <a:latin typeface="+mj-lt"/>
              </a:rPr>
              <a:t>stretched</a:t>
            </a:r>
            <a:r>
              <a:rPr lang="pl-PL" sz="2000" dirty="0">
                <a:solidFill>
                  <a:srgbClr val="00476C"/>
                </a:solidFill>
                <a:latin typeface="+mj-lt"/>
              </a:rPr>
              <a:t>” </a:t>
            </a:r>
            <a:r>
              <a:rPr lang="pl-PL" sz="2000" dirty="0" err="1">
                <a:solidFill>
                  <a:srgbClr val="00476C"/>
                </a:solidFill>
                <a:latin typeface="+mj-lt"/>
              </a:rPr>
              <a:t>state</a:t>
            </a:r>
            <a:r>
              <a:rPr lang="pl-PL" sz="2000" dirty="0">
                <a:solidFill>
                  <a:srgbClr val="00476C"/>
                </a:solidFill>
                <a:latin typeface="+mj-lt"/>
              </a:rPr>
              <a:t>?</a:t>
            </a:r>
          </a:p>
          <a:p>
            <a:pPr marL="109728" indent="0" algn="ctr">
              <a:spcAft>
                <a:spcPts val="600"/>
              </a:spcAft>
              <a:buNone/>
            </a:pPr>
            <a:r>
              <a:rPr lang="pl-PL" sz="1200" dirty="0" err="1">
                <a:latin typeface="+mj-lt"/>
              </a:rPr>
              <a:t>Such</a:t>
            </a:r>
            <a:r>
              <a:rPr lang="pl-PL" sz="1200" dirty="0">
                <a:latin typeface="+mj-lt"/>
              </a:rPr>
              <a:t> </a:t>
            </a:r>
            <a:r>
              <a:rPr lang="pl-PL" sz="1200" dirty="0" err="1">
                <a:latin typeface="+mj-lt"/>
              </a:rPr>
              <a:t>states</a:t>
            </a:r>
            <a:r>
              <a:rPr lang="pl-PL" sz="1200" dirty="0">
                <a:latin typeface="+mj-lt"/>
              </a:rPr>
              <a:t> </a:t>
            </a:r>
            <a:r>
              <a:rPr lang="pl-PL" sz="1200" dirty="0" err="1">
                <a:latin typeface="+mj-lt"/>
              </a:rPr>
              <a:t>are</a:t>
            </a:r>
            <a:r>
              <a:rPr lang="pl-PL" sz="1200" dirty="0">
                <a:latin typeface="+mj-lt"/>
              </a:rPr>
              <a:t> d</a:t>
            </a:r>
            <a:r>
              <a:rPr lang="en-US" sz="1200" dirty="0" err="1">
                <a:latin typeface="+mj-lt"/>
              </a:rPr>
              <a:t>ominated</a:t>
            </a:r>
            <a:r>
              <a:rPr lang="en-US" sz="1200" dirty="0">
                <a:latin typeface="+mj-lt"/>
              </a:rPr>
              <a:t> by a </a:t>
            </a:r>
            <a:r>
              <a:rPr lang="en-US" sz="1200" dirty="0">
                <a:solidFill>
                  <a:srgbClr val="FF0000"/>
                </a:solidFill>
                <a:latin typeface="+mj-lt"/>
              </a:rPr>
              <a:t>single particle-hole component</a:t>
            </a:r>
            <a:r>
              <a:rPr lang="en-US" sz="1200" dirty="0">
                <a:latin typeface="+mj-lt"/>
              </a:rPr>
              <a:t> for which </a:t>
            </a:r>
            <a:br>
              <a:rPr lang="pl-PL" sz="1200" dirty="0">
                <a:latin typeface="+mj-lt"/>
              </a:rPr>
            </a:br>
            <a:r>
              <a:rPr lang="en-US" sz="1200" dirty="0">
                <a:latin typeface="+mj-lt"/>
              </a:rPr>
              <a:t>the excited particle and the residual hole couple to the </a:t>
            </a:r>
            <a:r>
              <a:rPr lang="en-US" sz="1200" dirty="0">
                <a:solidFill>
                  <a:srgbClr val="FF0000"/>
                </a:solidFill>
                <a:latin typeface="+mj-lt"/>
              </a:rPr>
              <a:t>maximal possible spin value</a:t>
            </a:r>
            <a:r>
              <a:rPr lang="pl-PL" sz="1200" dirty="0">
                <a:latin typeface="+mj-lt"/>
              </a:rPr>
              <a:t>: </a:t>
            </a:r>
          </a:p>
          <a:p>
            <a:pPr marL="109728" indent="0" algn="ctr">
              <a:spcAft>
                <a:spcPts val="600"/>
              </a:spcAft>
              <a:buNone/>
            </a:pPr>
            <a:r>
              <a:rPr lang="en-US" sz="1600" i="1" dirty="0" err="1">
                <a:latin typeface="+mj-lt"/>
              </a:rPr>
              <a:t>J</a:t>
            </a:r>
            <a:r>
              <a:rPr lang="en-US" sz="1600" baseline="-25000" dirty="0" err="1">
                <a:latin typeface="+mj-lt"/>
              </a:rPr>
              <a:t>max</a:t>
            </a:r>
            <a:r>
              <a:rPr lang="en-US" sz="1600" dirty="0">
                <a:latin typeface="+mj-lt"/>
              </a:rPr>
              <a:t> = </a:t>
            </a:r>
            <a:r>
              <a:rPr lang="en-US" sz="1600" i="1" dirty="0" err="1">
                <a:latin typeface="+mj-lt"/>
              </a:rPr>
              <a:t>j</a:t>
            </a:r>
            <a:r>
              <a:rPr lang="en-US" sz="1600" baseline="-25000" dirty="0" err="1">
                <a:latin typeface="+mj-lt"/>
              </a:rPr>
              <a:t>p</a:t>
            </a:r>
            <a:r>
              <a:rPr lang="en-US" sz="1600" dirty="0">
                <a:latin typeface="+mj-lt"/>
              </a:rPr>
              <a:t> </a:t>
            </a:r>
            <a:r>
              <a:rPr lang="pl-PL" sz="1600" dirty="0">
                <a:latin typeface="+mj-lt"/>
              </a:rPr>
              <a:t>(max) </a:t>
            </a:r>
            <a:r>
              <a:rPr lang="en-US" sz="1600" dirty="0">
                <a:latin typeface="+mj-lt"/>
              </a:rPr>
              <a:t>+ </a:t>
            </a:r>
            <a:r>
              <a:rPr lang="en-US" sz="1600" i="1" dirty="0" err="1">
                <a:latin typeface="+mj-lt"/>
              </a:rPr>
              <a:t>j</a:t>
            </a:r>
            <a:r>
              <a:rPr lang="en-US" sz="1600" baseline="-25000" dirty="0" err="1">
                <a:latin typeface="+mj-lt"/>
              </a:rPr>
              <a:t>h</a:t>
            </a:r>
            <a:r>
              <a:rPr lang="pl-PL" sz="1600" baseline="-25000" dirty="0">
                <a:latin typeface="+mj-lt"/>
              </a:rPr>
              <a:t> </a:t>
            </a:r>
            <a:r>
              <a:rPr lang="pl-PL" sz="1600" dirty="0">
                <a:latin typeface="+mj-lt"/>
              </a:rPr>
              <a:t>(max)</a:t>
            </a:r>
          </a:p>
        </p:txBody>
      </p:sp>
      <p:grpSp>
        <p:nvGrpSpPr>
          <p:cNvPr id="56" name="Grupa 55">
            <a:extLst>
              <a:ext uri="{FF2B5EF4-FFF2-40B4-BE49-F238E27FC236}">
                <a16:creationId xmlns:a16="http://schemas.microsoft.com/office/drawing/2014/main" id="{CF296A13-0656-4B9D-AAE5-E3EBF39431D4}"/>
              </a:ext>
            </a:extLst>
          </p:cNvPr>
          <p:cNvGrpSpPr/>
          <p:nvPr/>
        </p:nvGrpSpPr>
        <p:grpSpPr>
          <a:xfrm>
            <a:off x="183725" y="2819439"/>
            <a:ext cx="4363156" cy="2972693"/>
            <a:chOff x="4509911" y="2170807"/>
            <a:chExt cx="4363156" cy="2972693"/>
          </a:xfrm>
        </p:grpSpPr>
        <p:grpSp>
          <p:nvGrpSpPr>
            <p:cNvPr id="57" name="Grupa 56">
              <a:extLst>
                <a:ext uri="{FF2B5EF4-FFF2-40B4-BE49-F238E27FC236}">
                  <a16:creationId xmlns:a16="http://schemas.microsoft.com/office/drawing/2014/main" id="{C6EE13DA-D037-4C8D-B162-09B30BF77431}"/>
                </a:ext>
              </a:extLst>
            </p:cNvPr>
            <p:cNvGrpSpPr/>
            <p:nvPr/>
          </p:nvGrpSpPr>
          <p:grpSpPr>
            <a:xfrm>
              <a:off x="4509911" y="2179399"/>
              <a:ext cx="4363156" cy="2964101"/>
              <a:chOff x="4509911" y="2179399"/>
              <a:chExt cx="4363156" cy="2964101"/>
            </a:xfrm>
          </p:grpSpPr>
          <p:pic>
            <p:nvPicPr>
              <p:cNvPr id="59" name="Picture 2">
                <a:extLst>
                  <a:ext uri="{FF2B5EF4-FFF2-40B4-BE49-F238E27FC236}">
                    <a16:creationId xmlns:a16="http://schemas.microsoft.com/office/drawing/2014/main" id="{4A54A3BD-B77E-4641-AE5F-F713479ED4D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09911" y="2179399"/>
                <a:ext cx="4363156" cy="296410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60" name="Prostokąt 59">
                <a:extLst>
                  <a:ext uri="{FF2B5EF4-FFF2-40B4-BE49-F238E27FC236}">
                    <a16:creationId xmlns:a16="http://schemas.microsoft.com/office/drawing/2014/main" id="{077EBF6C-7B2D-4A91-AF7F-5A6A427F09C7}"/>
                  </a:ext>
                </a:extLst>
              </p:cNvPr>
              <p:cNvSpPr/>
              <p:nvPr/>
            </p:nvSpPr>
            <p:spPr>
              <a:xfrm>
                <a:off x="8004075" y="4428484"/>
                <a:ext cx="754483" cy="47155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sp>
          <p:nvSpPr>
            <p:cNvPr id="58" name="pole tekstowe 57">
              <a:extLst>
                <a:ext uri="{FF2B5EF4-FFF2-40B4-BE49-F238E27FC236}">
                  <a16:creationId xmlns:a16="http://schemas.microsoft.com/office/drawing/2014/main" id="{9726BAD0-BEFF-4476-B39D-8A7AA989C0DA}"/>
                </a:ext>
              </a:extLst>
            </p:cNvPr>
            <p:cNvSpPr txBox="1"/>
            <p:nvPr/>
          </p:nvSpPr>
          <p:spPr>
            <a:xfrm>
              <a:off x="5451233" y="2170807"/>
              <a:ext cx="2410630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pl-PL" sz="1200" b="1" dirty="0">
                  <a:latin typeface="+mj-lt"/>
                </a:rPr>
                <a:t>REPORTED STRETCHED STATES</a:t>
              </a:r>
            </a:p>
          </p:txBody>
        </p:sp>
      </p:grpSp>
      <p:grpSp>
        <p:nvGrpSpPr>
          <p:cNvPr id="61" name="Grupa 60">
            <a:extLst>
              <a:ext uri="{FF2B5EF4-FFF2-40B4-BE49-F238E27FC236}">
                <a16:creationId xmlns:a16="http://schemas.microsoft.com/office/drawing/2014/main" id="{FE2E1AB0-7C95-470C-9BF7-8EDA4FF094C5}"/>
              </a:ext>
            </a:extLst>
          </p:cNvPr>
          <p:cNvGrpSpPr/>
          <p:nvPr/>
        </p:nvGrpSpPr>
        <p:grpSpPr>
          <a:xfrm>
            <a:off x="496383" y="5209676"/>
            <a:ext cx="2902206" cy="461665"/>
            <a:chOff x="4822569" y="4561044"/>
            <a:chExt cx="2902206" cy="461665"/>
          </a:xfrm>
        </p:grpSpPr>
        <p:sp>
          <p:nvSpPr>
            <p:cNvPr id="62" name="CasellaDiTesto 8">
              <a:extLst>
                <a:ext uri="{FF2B5EF4-FFF2-40B4-BE49-F238E27FC236}">
                  <a16:creationId xmlns:a16="http://schemas.microsoft.com/office/drawing/2014/main" id="{02ABB87A-6141-4C7B-B13D-C311D0023F4A}"/>
                </a:ext>
              </a:extLst>
            </p:cNvPr>
            <p:cNvSpPr txBox="1"/>
            <p:nvPr/>
          </p:nvSpPr>
          <p:spPr>
            <a:xfrm>
              <a:off x="5694315" y="4561044"/>
              <a:ext cx="2030460" cy="461665"/>
            </a:xfrm>
            <a:prstGeom prst="rect">
              <a:avLst/>
            </a:prstGeom>
            <a:solidFill>
              <a:srgbClr val="FFFF99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1200" b="1" dirty="0">
                  <a:solidFill>
                    <a:srgbClr val="FF0000"/>
                  </a:solidFill>
                  <a:latin typeface="+mj-lt"/>
                </a:rPr>
                <a:t>p</a:t>
              </a:r>
              <a:r>
                <a:rPr lang="pl-PL" sz="1200" b="1" baseline="-25000" dirty="0">
                  <a:solidFill>
                    <a:srgbClr val="FF0000"/>
                  </a:solidFill>
                  <a:latin typeface="+mj-lt"/>
                </a:rPr>
                <a:t>3/2</a:t>
              </a:r>
              <a:r>
                <a:rPr lang="pl-PL" sz="1200" b="1" dirty="0">
                  <a:solidFill>
                    <a:srgbClr val="FF0000"/>
                  </a:solidFill>
                  <a:latin typeface="+mj-lt"/>
                </a:rPr>
                <a:t> </a:t>
              </a:r>
              <a:r>
                <a:rPr lang="pl-PL" sz="1200" b="1" dirty="0">
                  <a:solidFill>
                    <a:srgbClr val="FF0000"/>
                  </a:solidFill>
                  <a:latin typeface="+mj-lt"/>
                  <a:sym typeface="Wingdings 3"/>
                </a:rPr>
                <a:t></a:t>
              </a:r>
              <a:r>
                <a:rPr lang="pl-PL" sz="1200" b="1" dirty="0">
                  <a:solidFill>
                    <a:srgbClr val="FF0000"/>
                  </a:solidFill>
                  <a:latin typeface="+mj-lt"/>
                </a:rPr>
                <a:t> d</a:t>
              </a:r>
              <a:r>
                <a:rPr lang="pl-PL" sz="1200" b="1" baseline="-25000" dirty="0">
                  <a:solidFill>
                    <a:srgbClr val="FF0000"/>
                  </a:solidFill>
                  <a:latin typeface="+mj-lt"/>
                </a:rPr>
                <a:t>3/2</a:t>
              </a:r>
              <a:r>
                <a:rPr lang="pl-PL" sz="1200" b="1" dirty="0">
                  <a:solidFill>
                    <a:srgbClr val="FF0000"/>
                  </a:solidFill>
                  <a:latin typeface="+mj-lt"/>
                </a:rPr>
                <a:t> M4 </a:t>
              </a:r>
              <a:r>
                <a:rPr lang="pl-PL" sz="1200" b="1" dirty="0" err="1">
                  <a:solidFill>
                    <a:srgbClr val="FF0000"/>
                  </a:solidFill>
                  <a:latin typeface="+mj-lt"/>
                </a:rPr>
                <a:t>transitions</a:t>
              </a:r>
              <a:endParaRPr lang="pl-PL" sz="1200" b="1" dirty="0">
                <a:solidFill>
                  <a:srgbClr val="FF0000"/>
                </a:solidFill>
                <a:latin typeface="+mj-lt"/>
              </a:endParaRPr>
            </a:p>
            <a:p>
              <a:pPr algn="ctr"/>
              <a:r>
                <a:rPr lang="pl-PL" sz="1200" b="1" baseline="30000" dirty="0">
                  <a:latin typeface="+mj-lt"/>
                </a:rPr>
                <a:t>11</a:t>
              </a:r>
              <a:r>
                <a:rPr lang="pl-PL" sz="1200" b="1" dirty="0">
                  <a:latin typeface="+mj-lt"/>
                </a:rPr>
                <a:t>B, </a:t>
              </a:r>
              <a:r>
                <a:rPr lang="pl-PL" sz="1200" b="1" baseline="30000" dirty="0">
                  <a:latin typeface="+mj-lt"/>
                </a:rPr>
                <a:t>12,13,14</a:t>
              </a:r>
              <a:r>
                <a:rPr lang="pl-PL" sz="1200" b="1" dirty="0">
                  <a:latin typeface="+mj-lt"/>
                </a:rPr>
                <a:t>C, </a:t>
              </a:r>
              <a:r>
                <a:rPr lang="pl-PL" sz="1200" b="1" baseline="30000" dirty="0">
                  <a:latin typeface="+mj-lt"/>
                </a:rPr>
                <a:t>14,15</a:t>
              </a:r>
              <a:r>
                <a:rPr lang="pl-PL" sz="1200" b="1" dirty="0">
                  <a:latin typeface="+mj-lt"/>
                </a:rPr>
                <a:t>N, </a:t>
              </a:r>
              <a:r>
                <a:rPr lang="pl-PL" sz="1200" b="1" baseline="30000" dirty="0">
                  <a:latin typeface="+mj-lt"/>
                </a:rPr>
                <a:t>16</a:t>
              </a:r>
              <a:r>
                <a:rPr lang="pl-PL" sz="1200" b="1" dirty="0">
                  <a:latin typeface="+mj-lt"/>
                </a:rPr>
                <a:t>O</a:t>
              </a:r>
            </a:p>
          </p:txBody>
        </p:sp>
        <p:cxnSp>
          <p:nvCxnSpPr>
            <p:cNvPr id="63" name="Łącznik prosty ze strzałką 62">
              <a:extLst>
                <a:ext uri="{FF2B5EF4-FFF2-40B4-BE49-F238E27FC236}">
                  <a16:creationId xmlns:a16="http://schemas.microsoft.com/office/drawing/2014/main" id="{EEB56D7D-7B9E-436C-83E4-BA4F1E19D352}"/>
                </a:ext>
              </a:extLst>
            </p:cNvPr>
            <p:cNvCxnSpPr>
              <a:stCxn id="64" idx="6"/>
              <a:endCxn id="62" idx="1"/>
            </p:cNvCxnSpPr>
            <p:nvPr/>
          </p:nvCxnSpPr>
          <p:spPr>
            <a:xfrm flipV="1">
              <a:off x="4822569" y="4791877"/>
              <a:ext cx="871746" cy="78491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4" name="Elipsa 41">
            <a:extLst>
              <a:ext uri="{FF2B5EF4-FFF2-40B4-BE49-F238E27FC236}">
                <a16:creationId xmlns:a16="http://schemas.microsoft.com/office/drawing/2014/main" id="{E0BEAE75-944C-49B5-BE01-E585E58EC39F}"/>
              </a:ext>
            </a:extLst>
          </p:cNvPr>
          <p:cNvSpPr/>
          <p:nvPr/>
        </p:nvSpPr>
        <p:spPr>
          <a:xfrm>
            <a:off x="306379" y="5465561"/>
            <a:ext cx="190004" cy="106878"/>
          </a:xfrm>
          <a:prstGeom prst="ellipse">
            <a:avLst/>
          </a:prstGeom>
          <a:solidFill>
            <a:srgbClr val="FF0000">
              <a:alpha val="51000"/>
            </a:srgb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65" name="Grupa 64">
            <a:extLst>
              <a:ext uri="{FF2B5EF4-FFF2-40B4-BE49-F238E27FC236}">
                <a16:creationId xmlns:a16="http://schemas.microsoft.com/office/drawing/2014/main" id="{353C2959-DB8F-47E3-BFDE-6FC24C2932D8}"/>
              </a:ext>
            </a:extLst>
          </p:cNvPr>
          <p:cNvGrpSpPr/>
          <p:nvPr/>
        </p:nvGrpSpPr>
        <p:grpSpPr>
          <a:xfrm>
            <a:off x="637214" y="4504292"/>
            <a:ext cx="4009465" cy="856421"/>
            <a:chOff x="4509060" y="4392769"/>
            <a:chExt cx="4009465" cy="856421"/>
          </a:xfrm>
        </p:grpSpPr>
        <p:sp>
          <p:nvSpPr>
            <p:cNvPr id="66" name="CasellaDiTesto 8">
              <a:extLst>
                <a:ext uri="{FF2B5EF4-FFF2-40B4-BE49-F238E27FC236}">
                  <a16:creationId xmlns:a16="http://schemas.microsoft.com/office/drawing/2014/main" id="{07A5E255-0E93-49FD-905B-E7C5BAFCD6CE}"/>
                </a:ext>
              </a:extLst>
            </p:cNvPr>
            <p:cNvSpPr txBox="1"/>
            <p:nvPr/>
          </p:nvSpPr>
          <p:spPr>
            <a:xfrm>
              <a:off x="6488065" y="4392769"/>
              <a:ext cx="2030460" cy="461665"/>
            </a:xfrm>
            <a:prstGeom prst="rect">
              <a:avLst/>
            </a:prstGeom>
            <a:solidFill>
              <a:srgbClr val="FFFF99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1200" b="1" dirty="0">
                  <a:solidFill>
                    <a:srgbClr val="FF0000"/>
                  </a:solidFill>
                  <a:latin typeface="+mj-lt"/>
                </a:rPr>
                <a:t>d</a:t>
              </a:r>
              <a:r>
                <a:rPr lang="pl-PL" sz="1200" b="1" baseline="-25000" dirty="0">
                  <a:solidFill>
                    <a:srgbClr val="FF0000"/>
                  </a:solidFill>
                  <a:latin typeface="+mj-lt"/>
                </a:rPr>
                <a:t>5/2</a:t>
              </a:r>
              <a:r>
                <a:rPr lang="pl-PL" sz="1200" b="1" dirty="0">
                  <a:solidFill>
                    <a:srgbClr val="FF0000"/>
                  </a:solidFill>
                  <a:latin typeface="+mj-lt"/>
                </a:rPr>
                <a:t> </a:t>
              </a:r>
              <a:r>
                <a:rPr lang="pl-PL" sz="1200" b="1" dirty="0">
                  <a:solidFill>
                    <a:srgbClr val="FF0000"/>
                  </a:solidFill>
                  <a:latin typeface="+mj-lt"/>
                  <a:sym typeface="Wingdings 3"/>
                </a:rPr>
                <a:t></a:t>
              </a:r>
              <a:r>
                <a:rPr lang="pl-PL" sz="1200" b="1" dirty="0">
                  <a:solidFill>
                    <a:srgbClr val="FF0000"/>
                  </a:solidFill>
                  <a:latin typeface="+mj-lt"/>
                </a:rPr>
                <a:t> f</a:t>
              </a:r>
              <a:r>
                <a:rPr lang="pl-PL" sz="1200" b="1" baseline="-25000" dirty="0">
                  <a:solidFill>
                    <a:srgbClr val="FF0000"/>
                  </a:solidFill>
                  <a:latin typeface="+mj-lt"/>
                </a:rPr>
                <a:t>7/2</a:t>
              </a:r>
              <a:r>
                <a:rPr lang="pl-PL" sz="1200" b="1" dirty="0">
                  <a:solidFill>
                    <a:srgbClr val="FF0000"/>
                  </a:solidFill>
                  <a:latin typeface="+mj-lt"/>
                </a:rPr>
                <a:t> M6 </a:t>
              </a:r>
              <a:r>
                <a:rPr lang="pl-PL" sz="1200" b="1" dirty="0" err="1">
                  <a:solidFill>
                    <a:srgbClr val="FF0000"/>
                  </a:solidFill>
                  <a:latin typeface="+mj-lt"/>
                </a:rPr>
                <a:t>transitions</a:t>
              </a:r>
              <a:endParaRPr lang="pl-PL" sz="1200" b="1" dirty="0">
                <a:solidFill>
                  <a:srgbClr val="FF0000"/>
                </a:solidFill>
                <a:latin typeface="+mj-lt"/>
              </a:endParaRPr>
            </a:p>
            <a:p>
              <a:pPr algn="ctr"/>
              <a:r>
                <a:rPr lang="pl-PL" sz="1200" b="1" baseline="30000" dirty="0">
                  <a:latin typeface="+mj-lt"/>
                </a:rPr>
                <a:t>24</a:t>
              </a:r>
              <a:r>
                <a:rPr lang="pl-PL" sz="1200" b="1" dirty="0">
                  <a:latin typeface="+mj-lt"/>
                </a:rPr>
                <a:t>Mg, </a:t>
              </a:r>
              <a:r>
                <a:rPr lang="pl-PL" sz="1200" b="1" baseline="30000" dirty="0">
                  <a:latin typeface="+mj-lt"/>
                </a:rPr>
                <a:t>28</a:t>
              </a:r>
              <a:r>
                <a:rPr lang="pl-PL" sz="1200" b="1" dirty="0">
                  <a:latin typeface="+mj-lt"/>
                </a:rPr>
                <a:t>Si</a:t>
              </a:r>
            </a:p>
          </p:txBody>
        </p:sp>
        <p:cxnSp>
          <p:nvCxnSpPr>
            <p:cNvPr id="67" name="Łącznik prosty ze strzałką 66">
              <a:extLst>
                <a:ext uri="{FF2B5EF4-FFF2-40B4-BE49-F238E27FC236}">
                  <a16:creationId xmlns:a16="http://schemas.microsoft.com/office/drawing/2014/main" id="{8BF9BCDC-F6D6-4C54-892B-C845084D0585}"/>
                </a:ext>
              </a:extLst>
            </p:cNvPr>
            <p:cNvCxnSpPr>
              <a:stCxn id="68" idx="6"/>
              <a:endCxn id="66" idx="1"/>
            </p:cNvCxnSpPr>
            <p:nvPr/>
          </p:nvCxnSpPr>
          <p:spPr>
            <a:xfrm flipV="1">
              <a:off x="4509060" y="4623602"/>
              <a:ext cx="1979005" cy="625588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8" name="Elipsa 77">
            <a:extLst>
              <a:ext uri="{FF2B5EF4-FFF2-40B4-BE49-F238E27FC236}">
                <a16:creationId xmlns:a16="http://schemas.microsoft.com/office/drawing/2014/main" id="{9E59534D-7EC2-4A4F-ABFD-FBC0B5CB8CD0}"/>
              </a:ext>
            </a:extLst>
          </p:cNvPr>
          <p:cNvSpPr/>
          <p:nvPr/>
        </p:nvSpPr>
        <p:spPr>
          <a:xfrm>
            <a:off x="447210" y="5307274"/>
            <a:ext cx="190004" cy="106878"/>
          </a:xfrm>
          <a:prstGeom prst="ellipse">
            <a:avLst/>
          </a:prstGeom>
          <a:solidFill>
            <a:srgbClr val="FF0000">
              <a:alpha val="51000"/>
            </a:srgb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69" name="Grupa 68">
            <a:extLst>
              <a:ext uri="{FF2B5EF4-FFF2-40B4-BE49-F238E27FC236}">
                <a16:creationId xmlns:a16="http://schemas.microsoft.com/office/drawing/2014/main" id="{BE889C5E-E45B-4ECE-8ECA-BAF71EB6C451}"/>
              </a:ext>
            </a:extLst>
          </p:cNvPr>
          <p:cNvGrpSpPr/>
          <p:nvPr/>
        </p:nvGrpSpPr>
        <p:grpSpPr>
          <a:xfrm>
            <a:off x="169925" y="4051382"/>
            <a:ext cx="2030460" cy="951692"/>
            <a:chOff x="3681108" y="4983748"/>
            <a:chExt cx="2030460" cy="951692"/>
          </a:xfrm>
        </p:grpSpPr>
        <p:sp>
          <p:nvSpPr>
            <p:cNvPr id="70" name="CasellaDiTesto 8">
              <a:extLst>
                <a:ext uri="{FF2B5EF4-FFF2-40B4-BE49-F238E27FC236}">
                  <a16:creationId xmlns:a16="http://schemas.microsoft.com/office/drawing/2014/main" id="{EDC7D565-BE89-4B33-A0B1-E1A5B0E570A0}"/>
                </a:ext>
              </a:extLst>
            </p:cNvPr>
            <p:cNvSpPr txBox="1"/>
            <p:nvPr/>
          </p:nvSpPr>
          <p:spPr>
            <a:xfrm>
              <a:off x="3681108" y="4983748"/>
              <a:ext cx="2030460" cy="461665"/>
            </a:xfrm>
            <a:prstGeom prst="rect">
              <a:avLst/>
            </a:prstGeom>
            <a:solidFill>
              <a:srgbClr val="FFFF99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1200" b="1" dirty="0">
                  <a:solidFill>
                    <a:srgbClr val="FF0000"/>
                  </a:solidFill>
                  <a:latin typeface="+mj-lt"/>
                </a:rPr>
                <a:t>f</a:t>
              </a:r>
              <a:r>
                <a:rPr lang="pl-PL" sz="1200" b="1" baseline="-25000" dirty="0">
                  <a:solidFill>
                    <a:srgbClr val="FF0000"/>
                  </a:solidFill>
                  <a:latin typeface="+mj-lt"/>
                </a:rPr>
                <a:t>7/2</a:t>
              </a:r>
              <a:r>
                <a:rPr lang="pl-PL" sz="1200" b="1" dirty="0">
                  <a:solidFill>
                    <a:srgbClr val="FF0000"/>
                  </a:solidFill>
                  <a:latin typeface="+mj-lt"/>
                </a:rPr>
                <a:t> </a:t>
              </a:r>
              <a:r>
                <a:rPr lang="pl-PL" sz="1200" b="1" dirty="0">
                  <a:solidFill>
                    <a:srgbClr val="FF0000"/>
                  </a:solidFill>
                  <a:latin typeface="+mj-lt"/>
                  <a:sym typeface="Wingdings 3"/>
                </a:rPr>
                <a:t></a:t>
              </a:r>
              <a:r>
                <a:rPr lang="pl-PL" sz="1200" b="1" dirty="0">
                  <a:solidFill>
                    <a:srgbClr val="FF0000"/>
                  </a:solidFill>
                  <a:latin typeface="+mj-lt"/>
                </a:rPr>
                <a:t> g</a:t>
              </a:r>
              <a:r>
                <a:rPr lang="pl-PL" sz="1200" b="1" baseline="-25000" dirty="0">
                  <a:solidFill>
                    <a:srgbClr val="FF0000"/>
                  </a:solidFill>
                  <a:latin typeface="+mj-lt"/>
                </a:rPr>
                <a:t>9/2</a:t>
              </a:r>
              <a:r>
                <a:rPr lang="pl-PL" sz="1200" b="1" dirty="0">
                  <a:solidFill>
                    <a:srgbClr val="FF0000"/>
                  </a:solidFill>
                  <a:latin typeface="+mj-lt"/>
                </a:rPr>
                <a:t> M8 </a:t>
              </a:r>
              <a:r>
                <a:rPr lang="pl-PL" sz="1200" b="1" dirty="0" err="1">
                  <a:solidFill>
                    <a:srgbClr val="FF0000"/>
                  </a:solidFill>
                  <a:latin typeface="+mj-lt"/>
                </a:rPr>
                <a:t>transitions</a:t>
              </a:r>
              <a:endParaRPr lang="pl-PL" sz="1200" b="1" dirty="0">
                <a:solidFill>
                  <a:srgbClr val="FF0000"/>
                </a:solidFill>
                <a:latin typeface="+mj-lt"/>
              </a:endParaRPr>
            </a:p>
            <a:p>
              <a:pPr algn="ctr"/>
              <a:r>
                <a:rPr lang="en-US" sz="1200" b="1" baseline="30000" dirty="0">
                  <a:latin typeface="+mj-lt"/>
                </a:rPr>
                <a:t>52</a:t>
              </a:r>
              <a:r>
                <a:rPr lang="en-US" sz="1200" b="1" dirty="0">
                  <a:latin typeface="+mj-lt"/>
                </a:rPr>
                <a:t>Cr, </a:t>
              </a:r>
              <a:r>
                <a:rPr lang="en-US" sz="1200" b="1" baseline="30000" dirty="0">
                  <a:latin typeface="+mj-lt"/>
                </a:rPr>
                <a:t>54</a:t>
              </a:r>
              <a:r>
                <a:rPr lang="en-US" sz="1200" b="1" dirty="0">
                  <a:latin typeface="+mj-lt"/>
                </a:rPr>
                <a:t>Fe, </a:t>
              </a:r>
              <a:r>
                <a:rPr lang="en-US" sz="1200" b="1" baseline="30000" dirty="0">
                  <a:latin typeface="+mj-lt"/>
                </a:rPr>
                <a:t>56</a:t>
              </a:r>
              <a:r>
                <a:rPr lang="en-US" sz="1200" b="1" dirty="0">
                  <a:latin typeface="+mj-lt"/>
                </a:rPr>
                <a:t>Fe, </a:t>
              </a:r>
              <a:r>
                <a:rPr lang="en-US" sz="1200" b="1" baseline="30000" dirty="0">
                  <a:latin typeface="+mj-lt"/>
                </a:rPr>
                <a:t>58</a:t>
              </a:r>
              <a:r>
                <a:rPr lang="en-US" sz="1200" b="1" dirty="0">
                  <a:latin typeface="+mj-lt"/>
                </a:rPr>
                <a:t>Ni </a:t>
              </a:r>
              <a:r>
                <a:rPr lang="en-US" sz="1200" b="1" baseline="30000" dirty="0">
                  <a:latin typeface="+mj-lt"/>
                </a:rPr>
                <a:t>60</a:t>
              </a:r>
              <a:r>
                <a:rPr lang="en-US" sz="1200" b="1" dirty="0">
                  <a:latin typeface="+mj-lt"/>
                </a:rPr>
                <a:t>Ni </a:t>
              </a:r>
              <a:endParaRPr lang="pl-PL" sz="1200" b="1" dirty="0">
                <a:latin typeface="+mj-lt"/>
              </a:endParaRPr>
            </a:p>
          </p:txBody>
        </p:sp>
        <p:cxnSp>
          <p:nvCxnSpPr>
            <p:cNvPr id="71" name="Łącznik prosty ze strzałką 70">
              <a:extLst>
                <a:ext uri="{FF2B5EF4-FFF2-40B4-BE49-F238E27FC236}">
                  <a16:creationId xmlns:a16="http://schemas.microsoft.com/office/drawing/2014/main" id="{BE94FA2E-952B-4405-B24E-424D79F77119}"/>
                </a:ext>
              </a:extLst>
            </p:cNvPr>
            <p:cNvCxnSpPr>
              <a:stCxn id="72" idx="0"/>
              <a:endCxn id="70" idx="2"/>
            </p:cNvCxnSpPr>
            <p:nvPr/>
          </p:nvCxnSpPr>
          <p:spPr>
            <a:xfrm flipV="1">
              <a:off x="4454444" y="5445413"/>
              <a:ext cx="241894" cy="490027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2" name="Elipsa 82">
            <a:extLst>
              <a:ext uri="{FF2B5EF4-FFF2-40B4-BE49-F238E27FC236}">
                <a16:creationId xmlns:a16="http://schemas.microsoft.com/office/drawing/2014/main" id="{7D4329A0-62D4-4149-9086-2E0856E401AB}"/>
              </a:ext>
            </a:extLst>
          </p:cNvPr>
          <p:cNvSpPr/>
          <p:nvPr/>
        </p:nvSpPr>
        <p:spPr>
          <a:xfrm>
            <a:off x="848259" y="5003074"/>
            <a:ext cx="190004" cy="106878"/>
          </a:xfrm>
          <a:prstGeom prst="ellipse">
            <a:avLst/>
          </a:prstGeom>
          <a:solidFill>
            <a:srgbClr val="FF0000">
              <a:alpha val="51000"/>
            </a:srgb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73" name="Grupa 72">
            <a:extLst>
              <a:ext uri="{FF2B5EF4-FFF2-40B4-BE49-F238E27FC236}">
                <a16:creationId xmlns:a16="http://schemas.microsoft.com/office/drawing/2014/main" id="{F0F139E9-F8B4-4B43-9525-04926DADBEEB}"/>
              </a:ext>
            </a:extLst>
          </p:cNvPr>
          <p:cNvGrpSpPr/>
          <p:nvPr/>
        </p:nvGrpSpPr>
        <p:grpSpPr>
          <a:xfrm>
            <a:off x="707074" y="3096206"/>
            <a:ext cx="2433175" cy="646331"/>
            <a:chOff x="2227215" y="4227669"/>
            <a:chExt cx="2433175" cy="646331"/>
          </a:xfrm>
        </p:grpSpPr>
        <p:sp>
          <p:nvSpPr>
            <p:cNvPr id="74" name="CasellaDiTesto 8">
              <a:extLst>
                <a:ext uri="{FF2B5EF4-FFF2-40B4-BE49-F238E27FC236}">
                  <a16:creationId xmlns:a16="http://schemas.microsoft.com/office/drawing/2014/main" id="{375E06DA-2BE1-4BB6-8ADE-1B3B52D954C7}"/>
                </a:ext>
              </a:extLst>
            </p:cNvPr>
            <p:cNvSpPr txBox="1"/>
            <p:nvPr/>
          </p:nvSpPr>
          <p:spPr>
            <a:xfrm>
              <a:off x="2227215" y="4227669"/>
              <a:ext cx="2148590" cy="646331"/>
            </a:xfrm>
            <a:prstGeom prst="rect">
              <a:avLst/>
            </a:prstGeom>
            <a:solidFill>
              <a:srgbClr val="FFFF99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1200" b="1" dirty="0">
                  <a:solidFill>
                    <a:srgbClr val="FF0000"/>
                  </a:solidFill>
                  <a:latin typeface="+mj-lt"/>
                </a:rPr>
                <a:t>h</a:t>
              </a:r>
              <a:r>
                <a:rPr lang="pl-PL" sz="1200" b="1" baseline="-25000" dirty="0">
                  <a:solidFill>
                    <a:srgbClr val="FF0000"/>
                  </a:solidFill>
                  <a:latin typeface="+mj-lt"/>
                </a:rPr>
                <a:t>11/2</a:t>
              </a:r>
              <a:r>
                <a:rPr lang="pl-PL" sz="1200" b="1" dirty="0">
                  <a:solidFill>
                    <a:srgbClr val="FF0000"/>
                  </a:solidFill>
                  <a:latin typeface="+mj-lt"/>
                </a:rPr>
                <a:t> </a:t>
              </a:r>
              <a:r>
                <a:rPr lang="pl-PL" sz="1200" b="1" dirty="0">
                  <a:solidFill>
                    <a:srgbClr val="FF0000"/>
                  </a:solidFill>
                  <a:latin typeface="+mj-lt"/>
                  <a:sym typeface="Wingdings 3"/>
                </a:rPr>
                <a:t></a:t>
              </a:r>
              <a:r>
                <a:rPr lang="pl-PL" sz="1200" b="1" dirty="0">
                  <a:solidFill>
                    <a:srgbClr val="FF0000"/>
                  </a:solidFill>
                  <a:latin typeface="+mj-lt"/>
                </a:rPr>
                <a:t> i</a:t>
              </a:r>
              <a:r>
                <a:rPr lang="pl-PL" sz="1200" b="1" baseline="-25000" dirty="0">
                  <a:solidFill>
                    <a:srgbClr val="FF0000"/>
                  </a:solidFill>
                  <a:latin typeface="+mj-lt"/>
                </a:rPr>
                <a:t>13/2</a:t>
              </a:r>
              <a:r>
                <a:rPr lang="pl-PL" sz="1200" b="1" dirty="0">
                  <a:solidFill>
                    <a:srgbClr val="FF0000"/>
                  </a:solidFill>
                  <a:latin typeface="+mj-lt"/>
                </a:rPr>
                <a:t> M12 </a:t>
              </a:r>
              <a:r>
                <a:rPr lang="pl-PL" sz="1200" b="1" dirty="0" err="1">
                  <a:solidFill>
                    <a:srgbClr val="FF0000"/>
                  </a:solidFill>
                  <a:latin typeface="+mj-lt"/>
                </a:rPr>
                <a:t>transitions</a:t>
              </a:r>
              <a:endParaRPr lang="pl-PL" sz="1200" b="1" dirty="0">
                <a:solidFill>
                  <a:srgbClr val="FF0000"/>
                </a:solidFill>
                <a:latin typeface="+mj-lt"/>
              </a:endParaRPr>
            </a:p>
            <a:p>
              <a:pPr algn="ctr"/>
              <a:r>
                <a:rPr lang="pl-PL" sz="1200" b="1" dirty="0">
                  <a:solidFill>
                    <a:srgbClr val="FF0000"/>
                  </a:solidFill>
                  <a:latin typeface="+mj-lt"/>
                </a:rPr>
                <a:t>i</a:t>
              </a:r>
              <a:r>
                <a:rPr lang="pl-PL" sz="1200" b="1" baseline="-25000" dirty="0">
                  <a:solidFill>
                    <a:srgbClr val="FF0000"/>
                  </a:solidFill>
                  <a:latin typeface="+mj-lt"/>
                </a:rPr>
                <a:t>13/2</a:t>
              </a:r>
              <a:r>
                <a:rPr lang="pl-PL" sz="1200" b="1" dirty="0">
                  <a:solidFill>
                    <a:srgbClr val="FF0000"/>
                  </a:solidFill>
                  <a:latin typeface="+mj-lt"/>
                </a:rPr>
                <a:t> </a:t>
              </a:r>
              <a:r>
                <a:rPr lang="pl-PL" sz="1200" b="1" dirty="0">
                  <a:solidFill>
                    <a:srgbClr val="FF0000"/>
                  </a:solidFill>
                  <a:latin typeface="+mj-lt"/>
                  <a:sym typeface="Wingdings 3"/>
                </a:rPr>
                <a:t></a:t>
              </a:r>
              <a:r>
                <a:rPr lang="pl-PL" sz="1200" b="1" dirty="0">
                  <a:solidFill>
                    <a:srgbClr val="FF0000"/>
                  </a:solidFill>
                  <a:latin typeface="+mj-lt"/>
                </a:rPr>
                <a:t> j</a:t>
              </a:r>
              <a:r>
                <a:rPr lang="pl-PL" sz="1200" b="1" baseline="-25000" dirty="0">
                  <a:solidFill>
                    <a:srgbClr val="FF0000"/>
                  </a:solidFill>
                  <a:latin typeface="+mj-lt"/>
                </a:rPr>
                <a:t>15/2</a:t>
              </a:r>
              <a:r>
                <a:rPr lang="pl-PL" sz="1200" b="1" dirty="0">
                  <a:solidFill>
                    <a:srgbClr val="FF0000"/>
                  </a:solidFill>
                  <a:latin typeface="+mj-lt"/>
                </a:rPr>
                <a:t> M14 </a:t>
              </a:r>
              <a:r>
                <a:rPr lang="pl-PL" sz="1200" b="1" dirty="0" err="1">
                  <a:solidFill>
                    <a:srgbClr val="FF0000"/>
                  </a:solidFill>
                  <a:latin typeface="+mj-lt"/>
                </a:rPr>
                <a:t>transitions</a:t>
              </a:r>
              <a:endParaRPr lang="pl-PL" sz="1200" b="1" dirty="0">
                <a:solidFill>
                  <a:srgbClr val="FF0000"/>
                </a:solidFill>
                <a:latin typeface="+mj-lt"/>
              </a:endParaRPr>
            </a:p>
            <a:p>
              <a:pPr algn="ctr"/>
              <a:r>
                <a:rPr lang="pl-PL" sz="1200" b="1" baseline="30000" dirty="0">
                  <a:latin typeface="+mj-lt"/>
                </a:rPr>
                <a:t>208</a:t>
              </a:r>
              <a:r>
                <a:rPr lang="pl-PL" sz="1200" b="1" dirty="0">
                  <a:latin typeface="+mj-lt"/>
                </a:rPr>
                <a:t>Pb</a:t>
              </a:r>
            </a:p>
          </p:txBody>
        </p:sp>
        <p:cxnSp>
          <p:nvCxnSpPr>
            <p:cNvPr id="75" name="Łącznik prosty ze strzałką 74">
              <a:extLst>
                <a:ext uri="{FF2B5EF4-FFF2-40B4-BE49-F238E27FC236}">
                  <a16:creationId xmlns:a16="http://schemas.microsoft.com/office/drawing/2014/main" id="{8A9BA922-3911-4F7B-8A94-9B07CF2C40AA}"/>
                </a:ext>
              </a:extLst>
            </p:cNvPr>
            <p:cNvCxnSpPr>
              <a:stCxn id="76" idx="1"/>
              <a:endCxn id="74" idx="3"/>
            </p:cNvCxnSpPr>
            <p:nvPr/>
          </p:nvCxnSpPr>
          <p:spPr>
            <a:xfrm flipH="1" flipV="1">
              <a:off x="4375805" y="4550835"/>
              <a:ext cx="284585" cy="281746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6" name="Elipsa 96">
            <a:extLst>
              <a:ext uri="{FF2B5EF4-FFF2-40B4-BE49-F238E27FC236}">
                <a16:creationId xmlns:a16="http://schemas.microsoft.com/office/drawing/2014/main" id="{7E531560-A1A0-4D5A-ABA0-45E9BA69E9CC}"/>
              </a:ext>
            </a:extLst>
          </p:cNvPr>
          <p:cNvSpPr/>
          <p:nvPr/>
        </p:nvSpPr>
        <p:spPr>
          <a:xfrm>
            <a:off x="3112424" y="3685466"/>
            <a:ext cx="190004" cy="106878"/>
          </a:xfrm>
          <a:prstGeom prst="ellipse">
            <a:avLst/>
          </a:prstGeom>
          <a:solidFill>
            <a:srgbClr val="FF0000">
              <a:alpha val="51000"/>
            </a:srgb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3" name="Grupa 2">
            <a:extLst>
              <a:ext uri="{FF2B5EF4-FFF2-40B4-BE49-F238E27FC236}">
                <a16:creationId xmlns:a16="http://schemas.microsoft.com/office/drawing/2014/main" id="{0150571A-4BAA-44A8-9A9A-70C8200E9FD0}"/>
              </a:ext>
            </a:extLst>
          </p:cNvPr>
          <p:cNvGrpSpPr/>
          <p:nvPr/>
        </p:nvGrpSpPr>
        <p:grpSpPr>
          <a:xfrm>
            <a:off x="5033010" y="2882770"/>
            <a:ext cx="2265719" cy="2758670"/>
            <a:chOff x="5033010" y="2882770"/>
            <a:chExt cx="2265719" cy="2758670"/>
          </a:xfrm>
        </p:grpSpPr>
        <p:sp>
          <p:nvSpPr>
            <p:cNvPr id="53" name="pole tekstowe 52">
              <a:extLst>
                <a:ext uri="{FF2B5EF4-FFF2-40B4-BE49-F238E27FC236}">
                  <a16:creationId xmlns:a16="http://schemas.microsoft.com/office/drawing/2014/main" id="{90CEF66C-D679-4A3C-A34B-B7684A109D03}"/>
                </a:ext>
              </a:extLst>
            </p:cNvPr>
            <p:cNvSpPr txBox="1"/>
            <p:nvPr/>
          </p:nvSpPr>
          <p:spPr>
            <a:xfrm>
              <a:off x="5131165" y="2961115"/>
              <a:ext cx="1479940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109728" indent="0" algn="ctr">
                <a:spcAft>
                  <a:spcPts val="600"/>
                </a:spcAft>
                <a:buNone/>
              </a:pPr>
              <a:r>
                <a:rPr lang="en-US" sz="1200" b="1" dirty="0">
                  <a:solidFill>
                    <a:srgbClr val="FF0000"/>
                  </a:solidFill>
                  <a:latin typeface="+mj-lt"/>
                </a:rPr>
                <a:t>J = </a:t>
              </a:r>
              <a:r>
                <a:rPr lang="pl-PL" sz="1200" b="1" dirty="0">
                  <a:solidFill>
                    <a:srgbClr val="FF0000"/>
                  </a:solidFill>
                  <a:latin typeface="+mj-lt"/>
                </a:rPr>
                <a:t>5/2 </a:t>
              </a:r>
              <a:r>
                <a:rPr lang="en-US" sz="1200" b="1" dirty="0">
                  <a:solidFill>
                    <a:srgbClr val="FF0000"/>
                  </a:solidFill>
                  <a:latin typeface="+mj-lt"/>
                </a:rPr>
                <a:t>+ </a:t>
              </a:r>
              <a:r>
                <a:rPr lang="pl-PL" sz="1200" b="1" dirty="0">
                  <a:solidFill>
                    <a:srgbClr val="FF0000"/>
                  </a:solidFill>
                  <a:latin typeface="+mj-lt"/>
                </a:rPr>
                <a:t>3/2 = 4</a:t>
              </a:r>
            </a:p>
          </p:txBody>
        </p:sp>
        <p:grpSp>
          <p:nvGrpSpPr>
            <p:cNvPr id="2" name="Grupa 1">
              <a:extLst>
                <a:ext uri="{FF2B5EF4-FFF2-40B4-BE49-F238E27FC236}">
                  <a16:creationId xmlns:a16="http://schemas.microsoft.com/office/drawing/2014/main" id="{E36D4FD0-EE93-4D0C-B841-10AE12EE64E3}"/>
                </a:ext>
              </a:extLst>
            </p:cNvPr>
            <p:cNvGrpSpPr/>
            <p:nvPr/>
          </p:nvGrpSpPr>
          <p:grpSpPr>
            <a:xfrm>
              <a:off x="5033010" y="2882770"/>
              <a:ext cx="2265719" cy="2758670"/>
              <a:chOff x="5033010" y="2882770"/>
              <a:chExt cx="2265719" cy="2758670"/>
            </a:xfrm>
          </p:grpSpPr>
          <p:pic>
            <p:nvPicPr>
              <p:cNvPr id="28" name="Obraz 27">
                <a:extLst>
                  <a:ext uri="{FF2B5EF4-FFF2-40B4-BE49-F238E27FC236}">
                    <a16:creationId xmlns:a16="http://schemas.microsoft.com/office/drawing/2014/main" id="{E6E5B8BE-42CC-4323-9648-5180BCBAAF9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69978"/>
              <a:stretch/>
            </p:blipFill>
            <p:spPr>
              <a:xfrm>
                <a:off x="5131642" y="3276072"/>
                <a:ext cx="1574276" cy="1721166"/>
              </a:xfrm>
              <a:prstGeom prst="rect">
                <a:avLst/>
              </a:prstGeom>
            </p:spPr>
          </p:pic>
          <p:sp>
            <p:nvSpPr>
              <p:cNvPr id="29" name="pole tekstowe 28">
                <a:extLst>
                  <a:ext uri="{FF2B5EF4-FFF2-40B4-BE49-F238E27FC236}">
                    <a16:creationId xmlns:a16="http://schemas.microsoft.com/office/drawing/2014/main" id="{C764A849-2B1B-4634-92F3-C62EEB1681C4}"/>
                  </a:ext>
                </a:extLst>
              </p:cNvPr>
              <p:cNvSpPr txBox="1"/>
              <p:nvPr/>
            </p:nvSpPr>
            <p:spPr>
              <a:xfrm>
                <a:off x="5334550" y="5039828"/>
                <a:ext cx="1522418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spcAft>
                    <a:spcPts val="600"/>
                  </a:spcAft>
                </a:pPr>
                <a:r>
                  <a:rPr lang="pl-PL" sz="9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</a:rPr>
                  <a:t>PROTONS  </a:t>
                </a:r>
                <a:r>
                  <a:rPr lang="pl-PL" sz="900" baseline="30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</a:rPr>
                  <a:t>   </a:t>
                </a:r>
                <a:r>
                  <a:rPr lang="pl-PL" sz="9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</a:rPr>
                  <a:t>NEUTRONS</a:t>
                </a:r>
              </a:p>
            </p:txBody>
          </p:sp>
          <p:sp>
            <p:nvSpPr>
              <p:cNvPr id="30" name="Elipsa 206">
                <a:extLst>
                  <a:ext uri="{FF2B5EF4-FFF2-40B4-BE49-F238E27FC236}">
                    <a16:creationId xmlns:a16="http://schemas.microsoft.com/office/drawing/2014/main" id="{A72E205B-FB3A-445F-AF13-BC5EF73C8E3F}"/>
                  </a:ext>
                </a:extLst>
              </p:cNvPr>
              <p:cNvSpPr/>
              <p:nvPr/>
            </p:nvSpPr>
            <p:spPr>
              <a:xfrm>
                <a:off x="5662057" y="4876088"/>
                <a:ext cx="87228" cy="85898"/>
              </a:xfrm>
              <a:prstGeom prst="ellipse">
                <a:avLst/>
              </a:prstGeom>
              <a:solidFill>
                <a:srgbClr val="FFC000"/>
              </a:solidFill>
              <a:ln w="9525"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31" name="Elipsa 207">
                <a:extLst>
                  <a:ext uri="{FF2B5EF4-FFF2-40B4-BE49-F238E27FC236}">
                    <a16:creationId xmlns:a16="http://schemas.microsoft.com/office/drawing/2014/main" id="{D521F4DB-EF37-44A9-8B88-8C4B7A44F4A9}"/>
                  </a:ext>
                </a:extLst>
              </p:cNvPr>
              <p:cNvSpPr/>
              <p:nvPr/>
            </p:nvSpPr>
            <p:spPr>
              <a:xfrm>
                <a:off x="5786872" y="4881036"/>
                <a:ext cx="87228" cy="85898"/>
              </a:xfrm>
              <a:prstGeom prst="ellipse">
                <a:avLst/>
              </a:prstGeom>
              <a:solidFill>
                <a:srgbClr val="FFC000"/>
              </a:solidFill>
              <a:ln w="9525"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32" name="Elipsa 208">
                <a:extLst>
                  <a:ext uri="{FF2B5EF4-FFF2-40B4-BE49-F238E27FC236}">
                    <a16:creationId xmlns:a16="http://schemas.microsoft.com/office/drawing/2014/main" id="{070E52E6-1B27-4920-B4BF-3D02D7F30E40}"/>
                  </a:ext>
                </a:extLst>
              </p:cNvPr>
              <p:cNvSpPr/>
              <p:nvPr/>
            </p:nvSpPr>
            <p:spPr>
              <a:xfrm>
                <a:off x="5531890" y="4398251"/>
                <a:ext cx="87228" cy="85898"/>
              </a:xfrm>
              <a:prstGeom prst="ellipse">
                <a:avLst/>
              </a:prstGeom>
              <a:solidFill>
                <a:srgbClr val="FFC000"/>
              </a:solidFill>
              <a:ln w="9525"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33" name="Elipsa 209">
                <a:extLst>
                  <a:ext uri="{FF2B5EF4-FFF2-40B4-BE49-F238E27FC236}">
                    <a16:creationId xmlns:a16="http://schemas.microsoft.com/office/drawing/2014/main" id="{1A8D22C8-F15D-4E2B-A0A4-CB5958F03582}"/>
                  </a:ext>
                </a:extLst>
              </p:cNvPr>
              <p:cNvSpPr/>
              <p:nvPr/>
            </p:nvSpPr>
            <p:spPr>
              <a:xfrm>
                <a:off x="5657359" y="4398251"/>
                <a:ext cx="87228" cy="85898"/>
              </a:xfrm>
              <a:prstGeom prst="ellipse">
                <a:avLst/>
              </a:prstGeom>
              <a:solidFill>
                <a:srgbClr val="FFC000"/>
              </a:solidFill>
              <a:ln w="9525"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34" name="Elipsa 210">
                <a:extLst>
                  <a:ext uri="{FF2B5EF4-FFF2-40B4-BE49-F238E27FC236}">
                    <a16:creationId xmlns:a16="http://schemas.microsoft.com/office/drawing/2014/main" id="{A557E9F1-CB16-4653-B12A-4B5D9DB28B1D}"/>
                  </a:ext>
                </a:extLst>
              </p:cNvPr>
              <p:cNvSpPr/>
              <p:nvPr/>
            </p:nvSpPr>
            <p:spPr>
              <a:xfrm>
                <a:off x="5783907" y="4399839"/>
                <a:ext cx="87228" cy="85898"/>
              </a:xfrm>
              <a:prstGeom prst="ellipse">
                <a:avLst/>
              </a:prstGeom>
              <a:solidFill>
                <a:srgbClr val="FFC000"/>
              </a:solidFill>
              <a:ln w="9525"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35" name="Elipsa 211">
                <a:extLst>
                  <a:ext uri="{FF2B5EF4-FFF2-40B4-BE49-F238E27FC236}">
                    <a16:creationId xmlns:a16="http://schemas.microsoft.com/office/drawing/2014/main" id="{F84F4596-A83F-4E7C-B1D2-7499570DCBBE}"/>
                  </a:ext>
                </a:extLst>
              </p:cNvPr>
              <p:cNvSpPr/>
              <p:nvPr/>
            </p:nvSpPr>
            <p:spPr>
              <a:xfrm>
                <a:off x="5915170" y="4398251"/>
                <a:ext cx="87228" cy="85898"/>
              </a:xfrm>
              <a:prstGeom prst="ellipse">
                <a:avLst/>
              </a:prstGeom>
              <a:solidFill>
                <a:srgbClr val="FFC000"/>
              </a:solidFill>
              <a:ln w="9525"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36" name="Elipsa 212">
                <a:extLst>
                  <a:ext uri="{FF2B5EF4-FFF2-40B4-BE49-F238E27FC236}">
                    <a16:creationId xmlns:a16="http://schemas.microsoft.com/office/drawing/2014/main" id="{28BF305D-302C-4257-BAD7-9CAA6E5CF266}"/>
                  </a:ext>
                </a:extLst>
              </p:cNvPr>
              <p:cNvSpPr/>
              <p:nvPr/>
            </p:nvSpPr>
            <p:spPr>
              <a:xfrm>
                <a:off x="6279700" y="4874012"/>
                <a:ext cx="87228" cy="85898"/>
              </a:xfrm>
              <a:prstGeom prst="ellipse">
                <a:avLst/>
              </a:prstGeom>
              <a:solidFill>
                <a:srgbClr val="009999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37" name="Elipsa 213">
                <a:extLst>
                  <a:ext uri="{FF2B5EF4-FFF2-40B4-BE49-F238E27FC236}">
                    <a16:creationId xmlns:a16="http://schemas.microsoft.com/office/drawing/2014/main" id="{9035C63E-491D-479B-9D8B-AA8FF4AB2799}"/>
                  </a:ext>
                </a:extLst>
              </p:cNvPr>
              <p:cNvSpPr/>
              <p:nvPr/>
            </p:nvSpPr>
            <p:spPr>
              <a:xfrm>
                <a:off x="6413766" y="4873264"/>
                <a:ext cx="87228" cy="85898"/>
              </a:xfrm>
              <a:prstGeom prst="ellipse">
                <a:avLst/>
              </a:prstGeom>
              <a:solidFill>
                <a:srgbClr val="009999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38" name="Elipsa 214">
                <a:extLst>
                  <a:ext uri="{FF2B5EF4-FFF2-40B4-BE49-F238E27FC236}">
                    <a16:creationId xmlns:a16="http://schemas.microsoft.com/office/drawing/2014/main" id="{2655B38A-47DE-4529-A59B-5CF8E6AB78CA}"/>
                  </a:ext>
                </a:extLst>
              </p:cNvPr>
              <p:cNvSpPr/>
              <p:nvPr/>
            </p:nvSpPr>
            <p:spPr>
              <a:xfrm>
                <a:off x="6148611" y="3766255"/>
                <a:ext cx="87228" cy="85898"/>
              </a:xfrm>
              <a:prstGeom prst="ellipse">
                <a:avLst/>
              </a:prstGeom>
              <a:solidFill>
                <a:srgbClr val="009999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39" name="Elipsa 215">
                <a:extLst>
                  <a:ext uri="{FF2B5EF4-FFF2-40B4-BE49-F238E27FC236}">
                    <a16:creationId xmlns:a16="http://schemas.microsoft.com/office/drawing/2014/main" id="{47C11F65-BECB-47C1-B8DD-C2F832971258}"/>
                  </a:ext>
                </a:extLst>
              </p:cNvPr>
              <p:cNvSpPr/>
              <p:nvPr/>
            </p:nvSpPr>
            <p:spPr>
              <a:xfrm>
                <a:off x="6282051" y="4397407"/>
                <a:ext cx="87228" cy="85898"/>
              </a:xfrm>
              <a:prstGeom prst="ellipse">
                <a:avLst/>
              </a:prstGeom>
              <a:solidFill>
                <a:srgbClr val="009999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40" name="Elipsa 216">
                <a:extLst>
                  <a:ext uri="{FF2B5EF4-FFF2-40B4-BE49-F238E27FC236}">
                    <a16:creationId xmlns:a16="http://schemas.microsoft.com/office/drawing/2014/main" id="{E0B967BE-FA4A-4D65-8DF1-59FC374CB751}"/>
                  </a:ext>
                </a:extLst>
              </p:cNvPr>
              <p:cNvSpPr/>
              <p:nvPr/>
            </p:nvSpPr>
            <p:spPr>
              <a:xfrm>
                <a:off x="6412038" y="4397407"/>
                <a:ext cx="87228" cy="85898"/>
              </a:xfrm>
              <a:prstGeom prst="ellipse">
                <a:avLst/>
              </a:prstGeom>
              <a:solidFill>
                <a:srgbClr val="009999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41" name="Elipsa 217">
                <a:extLst>
                  <a:ext uri="{FF2B5EF4-FFF2-40B4-BE49-F238E27FC236}">
                    <a16:creationId xmlns:a16="http://schemas.microsoft.com/office/drawing/2014/main" id="{D2F0FA41-F4EA-4EB5-886F-3A76D684FBB0}"/>
                  </a:ext>
                </a:extLst>
              </p:cNvPr>
              <p:cNvSpPr/>
              <p:nvPr/>
            </p:nvSpPr>
            <p:spPr>
              <a:xfrm>
                <a:off x="6540469" y="4396348"/>
                <a:ext cx="87228" cy="85898"/>
              </a:xfrm>
              <a:prstGeom prst="ellipse">
                <a:avLst/>
              </a:prstGeom>
              <a:solidFill>
                <a:srgbClr val="009999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42" name="Elipsa 218">
                <a:extLst>
                  <a:ext uri="{FF2B5EF4-FFF2-40B4-BE49-F238E27FC236}">
                    <a16:creationId xmlns:a16="http://schemas.microsoft.com/office/drawing/2014/main" id="{22A20656-1DA1-4881-ACCA-6F179CB1FAF6}"/>
                  </a:ext>
                </a:extLst>
              </p:cNvPr>
              <p:cNvSpPr/>
              <p:nvPr/>
            </p:nvSpPr>
            <p:spPr>
              <a:xfrm>
                <a:off x="6279700" y="4238423"/>
                <a:ext cx="87228" cy="85898"/>
              </a:xfrm>
              <a:prstGeom prst="ellipse">
                <a:avLst/>
              </a:prstGeom>
              <a:solidFill>
                <a:srgbClr val="009999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cxnSp>
            <p:nvCxnSpPr>
              <p:cNvPr id="43" name="Łącznik prosty ze strzałką 42">
                <a:extLst>
                  <a:ext uri="{FF2B5EF4-FFF2-40B4-BE49-F238E27FC236}">
                    <a16:creationId xmlns:a16="http://schemas.microsoft.com/office/drawing/2014/main" id="{BD1593F1-B067-4B07-958A-90095721C38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92225" y="3862698"/>
                <a:ext cx="0" cy="530285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4" name="Elipsa 228">
                <a:extLst>
                  <a:ext uri="{FF2B5EF4-FFF2-40B4-BE49-F238E27FC236}">
                    <a16:creationId xmlns:a16="http://schemas.microsoft.com/office/drawing/2014/main" id="{E79FB732-1C72-405C-B7EE-FA37DF2EAEFD}"/>
                  </a:ext>
                </a:extLst>
              </p:cNvPr>
              <p:cNvSpPr/>
              <p:nvPr/>
            </p:nvSpPr>
            <p:spPr>
              <a:xfrm>
                <a:off x="6148611" y="4397778"/>
                <a:ext cx="87228" cy="85898"/>
              </a:xfrm>
              <a:prstGeom prst="ellipse">
                <a:avLst/>
              </a:prstGeom>
              <a:solidFill>
                <a:schemeClr val="bg1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45" name="Elipsa 211">
                <a:extLst>
                  <a:ext uri="{FF2B5EF4-FFF2-40B4-BE49-F238E27FC236}">
                    <a16:creationId xmlns:a16="http://schemas.microsoft.com/office/drawing/2014/main" id="{76C8EB0F-BAAB-4B08-BC9C-D95AF9725FC1}"/>
                  </a:ext>
                </a:extLst>
              </p:cNvPr>
              <p:cNvSpPr/>
              <p:nvPr/>
            </p:nvSpPr>
            <p:spPr>
              <a:xfrm>
                <a:off x="5783907" y="4239265"/>
                <a:ext cx="87228" cy="85898"/>
              </a:xfrm>
              <a:prstGeom prst="ellipse">
                <a:avLst/>
              </a:prstGeom>
              <a:solidFill>
                <a:srgbClr val="FFC000"/>
              </a:solidFill>
              <a:ln w="9525"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46" name="Elipsa 211">
                <a:extLst>
                  <a:ext uri="{FF2B5EF4-FFF2-40B4-BE49-F238E27FC236}">
                    <a16:creationId xmlns:a16="http://schemas.microsoft.com/office/drawing/2014/main" id="{F30B7A9E-6BF7-4A26-A88A-FD905FF0C342}"/>
                  </a:ext>
                </a:extLst>
              </p:cNvPr>
              <p:cNvSpPr/>
              <p:nvPr/>
            </p:nvSpPr>
            <p:spPr>
              <a:xfrm>
                <a:off x="5657359" y="4239265"/>
                <a:ext cx="87228" cy="85898"/>
              </a:xfrm>
              <a:prstGeom prst="ellipse">
                <a:avLst/>
              </a:prstGeom>
              <a:solidFill>
                <a:srgbClr val="FFC000"/>
              </a:solidFill>
              <a:ln w="9525"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47" name="Elipsa 218">
                <a:extLst>
                  <a:ext uri="{FF2B5EF4-FFF2-40B4-BE49-F238E27FC236}">
                    <a16:creationId xmlns:a16="http://schemas.microsoft.com/office/drawing/2014/main" id="{09C608C9-6F6B-4CBF-9238-8A4022F88D07}"/>
                  </a:ext>
                </a:extLst>
              </p:cNvPr>
              <p:cNvSpPr/>
              <p:nvPr/>
            </p:nvSpPr>
            <p:spPr>
              <a:xfrm>
                <a:off x="6413081" y="4238423"/>
                <a:ext cx="87228" cy="85898"/>
              </a:xfrm>
              <a:prstGeom prst="ellipse">
                <a:avLst/>
              </a:prstGeom>
              <a:solidFill>
                <a:srgbClr val="009999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grpSp>
            <p:nvGrpSpPr>
              <p:cNvPr id="48" name="Grupa 47">
                <a:extLst>
                  <a:ext uri="{FF2B5EF4-FFF2-40B4-BE49-F238E27FC236}">
                    <a16:creationId xmlns:a16="http://schemas.microsoft.com/office/drawing/2014/main" id="{BEFFB3C9-CFC3-4EF6-B24C-F0CCA420DE6F}"/>
                  </a:ext>
                </a:extLst>
              </p:cNvPr>
              <p:cNvGrpSpPr/>
              <p:nvPr/>
            </p:nvGrpSpPr>
            <p:grpSpPr>
              <a:xfrm>
                <a:off x="5033010" y="2882770"/>
                <a:ext cx="2265719" cy="2722127"/>
                <a:chOff x="1962162" y="1835990"/>
                <a:chExt cx="4499960" cy="3207725"/>
              </a:xfrm>
            </p:grpSpPr>
            <p:sp>
              <p:nvSpPr>
                <p:cNvPr id="49" name="Prostokąt 48">
                  <a:extLst>
                    <a:ext uri="{FF2B5EF4-FFF2-40B4-BE49-F238E27FC236}">
                      <a16:creationId xmlns:a16="http://schemas.microsoft.com/office/drawing/2014/main" id="{3EBCE37B-75AE-402B-94F1-45F2BD5E813E}"/>
                    </a:ext>
                  </a:extLst>
                </p:cNvPr>
                <p:cNvSpPr/>
                <p:nvPr/>
              </p:nvSpPr>
              <p:spPr>
                <a:xfrm>
                  <a:off x="1962162" y="1841729"/>
                  <a:ext cx="3434644" cy="3201986"/>
                </a:xfrm>
                <a:prstGeom prst="rect">
                  <a:avLst/>
                </a:prstGeom>
                <a:noFill/>
                <a:ln w="12700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pl-PL"/>
                </a:p>
              </p:txBody>
            </p:sp>
            <p:cxnSp>
              <p:nvCxnSpPr>
                <p:cNvPr id="50" name="Łącznik prosty 49">
                  <a:extLst>
                    <a:ext uri="{FF2B5EF4-FFF2-40B4-BE49-F238E27FC236}">
                      <a16:creationId xmlns:a16="http://schemas.microsoft.com/office/drawing/2014/main" id="{D2C289FA-A45F-4129-8162-C3D326BAEBE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5396806" y="4331768"/>
                  <a:ext cx="1055729" cy="710943"/>
                </a:xfrm>
                <a:prstGeom prst="line">
                  <a:avLst/>
                </a:prstGeom>
                <a:ln w="12700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Łącznik prosty 50">
                  <a:extLst>
                    <a:ext uri="{FF2B5EF4-FFF2-40B4-BE49-F238E27FC236}">
                      <a16:creationId xmlns:a16="http://schemas.microsoft.com/office/drawing/2014/main" id="{000F4938-DBDD-4F21-9DE1-47BB26AF9E3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5399245" y="1835990"/>
                  <a:ext cx="1062877" cy="1995675"/>
                </a:xfrm>
                <a:prstGeom prst="line">
                  <a:avLst/>
                </a:prstGeom>
                <a:ln w="12700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06" name="pole tekstowe 105">
                <a:extLst>
                  <a:ext uri="{FF2B5EF4-FFF2-40B4-BE49-F238E27FC236}">
                    <a16:creationId xmlns:a16="http://schemas.microsoft.com/office/drawing/2014/main" id="{04607EA9-51BC-4D1C-ABA7-4CE5666EB454}"/>
                  </a:ext>
                </a:extLst>
              </p:cNvPr>
              <p:cNvSpPr txBox="1"/>
              <p:nvPr/>
            </p:nvSpPr>
            <p:spPr>
              <a:xfrm>
                <a:off x="5756132" y="5272108"/>
                <a:ext cx="970952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pl-PL" sz="1800" baseline="30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</a:rPr>
                  <a:t> 16</a:t>
                </a:r>
                <a:r>
                  <a:rPr lang="pl-PL" sz="1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</a:rPr>
                  <a:t>O</a:t>
                </a:r>
                <a:endParaRPr lang="pl-PL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08827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500"/>
                            </p:stCondLst>
                            <p:childTnLst>
                              <p:par>
                                <p:cTn id="7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500"/>
                            </p:stCondLst>
                            <p:childTnLst>
                              <p:par>
                                <p:cTn id="7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3000"/>
                            </p:stCondLst>
                            <p:childTnLst>
                              <p:par>
                                <p:cTn id="8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3500"/>
                            </p:stCondLst>
                            <p:childTnLst>
                              <p:par>
                                <p:cTn id="8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4000"/>
                            </p:stCondLst>
                            <p:childTnLst>
                              <p:par>
                                <p:cTn id="9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5" grpId="0"/>
      <p:bldP spid="16" grpId="0" animBg="1"/>
      <p:bldP spid="17" grpId="0" animBg="1"/>
      <p:bldP spid="18" grpId="0" animBg="1"/>
      <p:bldP spid="19" grpId="0" animBg="1"/>
      <p:bldP spid="21" grpId="0"/>
      <p:bldP spid="23" grpId="0"/>
      <p:bldP spid="25" grpId="0"/>
      <p:bldP spid="27" grpId="0"/>
      <p:bldP spid="64" grpId="0" animBg="1"/>
      <p:bldP spid="68" grpId="0" animBg="1"/>
      <p:bldP spid="72" grpId="0" animBg="1"/>
      <p:bldP spid="7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D37422C4-C4F9-49D1-817E-0AB84F8E3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8B581E52-F7CC-425B-9779-ED68F05C13BC}" type="slidenum">
              <a:rPr lang="pl-PL" smtClean="0"/>
              <a:t>4</a:t>
            </a:fld>
            <a:endParaRPr lang="pl-PL" dirty="0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F083F1AD-381E-4C0B-8920-C6936E426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4890684" cy="365125"/>
          </a:xfrm>
        </p:spPr>
        <p:txBody>
          <a:bodyPr/>
          <a:lstStyle/>
          <a:p>
            <a:r>
              <a:rPr lang="pl-PL" b="1" dirty="0" err="1">
                <a:solidFill>
                  <a:schemeClr val="bg1"/>
                </a:solidFill>
              </a:rPr>
              <a:t>Measurements</a:t>
            </a:r>
            <a:r>
              <a:rPr lang="pl-PL" b="1" dirty="0">
                <a:solidFill>
                  <a:schemeClr val="bg1"/>
                </a:solidFill>
              </a:rPr>
              <a:t> of </a:t>
            </a:r>
            <a:r>
              <a:rPr lang="pl-PL" b="1" dirty="0" err="1">
                <a:solidFill>
                  <a:schemeClr val="bg1"/>
                </a:solidFill>
              </a:rPr>
              <a:t>stretched</a:t>
            </a:r>
            <a:r>
              <a:rPr lang="pl-PL" b="1" dirty="0">
                <a:solidFill>
                  <a:schemeClr val="bg1"/>
                </a:solidFill>
              </a:rPr>
              <a:t> </a:t>
            </a:r>
            <a:r>
              <a:rPr lang="pl-PL" b="1" dirty="0" err="1">
                <a:solidFill>
                  <a:schemeClr val="bg1"/>
                </a:solidFill>
              </a:rPr>
              <a:t>resonances</a:t>
            </a:r>
            <a:r>
              <a:rPr lang="pl-PL" b="1" dirty="0">
                <a:solidFill>
                  <a:schemeClr val="bg1"/>
                </a:solidFill>
              </a:rPr>
              <a:t> </a:t>
            </a:r>
            <a:r>
              <a:rPr lang="pl-PL" b="1" dirty="0" err="1">
                <a:solidFill>
                  <a:schemeClr val="bg1"/>
                </a:solidFill>
              </a:rPr>
              <a:t>decays</a:t>
            </a:r>
            <a:r>
              <a:rPr lang="pl-PL" b="1" dirty="0">
                <a:solidFill>
                  <a:schemeClr val="bg1"/>
                </a:solidFill>
              </a:rPr>
              <a:t>, N. </a:t>
            </a:r>
            <a:r>
              <a:rPr lang="pl-PL" b="1" dirty="0" err="1">
                <a:solidFill>
                  <a:schemeClr val="bg1"/>
                </a:solidFill>
              </a:rPr>
              <a:t>Cieplicka-Oryńczak</a:t>
            </a:r>
            <a:endParaRPr lang="pl-PL" dirty="0"/>
          </a:p>
        </p:txBody>
      </p:sp>
      <p:sp>
        <p:nvSpPr>
          <p:cNvPr id="8" name="Symbol zastępczy daty 7">
            <a:extLst>
              <a:ext uri="{FF2B5EF4-FFF2-40B4-BE49-F238E27FC236}">
                <a16:creationId xmlns:a16="http://schemas.microsoft.com/office/drawing/2014/main" id="{5616F0D1-12AF-4317-A620-2E189B5AA9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 altLang="pl-PL">
                <a:solidFill>
                  <a:schemeClr val="bg1"/>
                </a:solidFill>
                <a:cs typeface="Times New Roman" panose="02020603050405020304" pitchFamily="18" charset="0"/>
              </a:rPr>
              <a:t>26-27/05/2026</a:t>
            </a:r>
            <a:endParaRPr lang="pl-PL" dirty="0"/>
          </a:p>
        </p:txBody>
      </p:sp>
      <p:grpSp>
        <p:nvGrpSpPr>
          <p:cNvPr id="77" name="Grupa 76">
            <a:extLst>
              <a:ext uri="{FF2B5EF4-FFF2-40B4-BE49-F238E27FC236}">
                <a16:creationId xmlns:a16="http://schemas.microsoft.com/office/drawing/2014/main" id="{41A62528-4FC4-43D5-A744-5954F223A530}"/>
              </a:ext>
            </a:extLst>
          </p:cNvPr>
          <p:cNvGrpSpPr/>
          <p:nvPr/>
        </p:nvGrpSpPr>
        <p:grpSpPr>
          <a:xfrm>
            <a:off x="331314" y="2732526"/>
            <a:ext cx="3709752" cy="2947507"/>
            <a:chOff x="5434248" y="2023175"/>
            <a:chExt cx="3709752" cy="2947507"/>
          </a:xfrm>
        </p:grpSpPr>
        <p:pic>
          <p:nvPicPr>
            <p:cNvPr id="78" name="Immagine 9">
              <a:extLst>
                <a:ext uri="{FF2B5EF4-FFF2-40B4-BE49-F238E27FC236}">
                  <a16:creationId xmlns:a16="http://schemas.microsoft.com/office/drawing/2014/main" id="{29DD2F90-094E-485E-A1ED-E87BB46031C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7440" t="1168" r="632" b="5835"/>
            <a:stretch/>
          </p:blipFill>
          <p:spPr>
            <a:xfrm>
              <a:off x="5934075" y="2588419"/>
              <a:ext cx="2993231" cy="1945481"/>
            </a:xfrm>
            <a:prstGeom prst="rect">
              <a:avLst/>
            </a:prstGeom>
          </p:spPr>
        </p:pic>
        <p:sp>
          <p:nvSpPr>
            <p:cNvPr id="79" name="Prostokąt 78">
              <a:extLst>
                <a:ext uri="{FF2B5EF4-FFF2-40B4-BE49-F238E27FC236}">
                  <a16:creationId xmlns:a16="http://schemas.microsoft.com/office/drawing/2014/main" id="{980C8267-A47E-410E-B112-CA1E7B1165A1}"/>
                </a:ext>
              </a:extLst>
            </p:cNvPr>
            <p:cNvSpPr/>
            <p:nvPr/>
          </p:nvSpPr>
          <p:spPr>
            <a:xfrm>
              <a:off x="5929622" y="2544075"/>
              <a:ext cx="937548" cy="2760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80" name="Prostokąt 79">
              <a:extLst>
                <a:ext uri="{FF2B5EF4-FFF2-40B4-BE49-F238E27FC236}">
                  <a16:creationId xmlns:a16="http://schemas.microsoft.com/office/drawing/2014/main" id="{B7F81120-ECBD-41CE-81ED-1621BE54F04F}"/>
                </a:ext>
              </a:extLst>
            </p:cNvPr>
            <p:cNvSpPr/>
            <p:nvPr/>
          </p:nvSpPr>
          <p:spPr bwMode="auto">
            <a:xfrm>
              <a:off x="6240182" y="4560221"/>
              <a:ext cx="11465" cy="409742"/>
            </a:xfrm>
            <a:prstGeom prst="rect">
              <a:avLst/>
            </a:prstGeom>
            <a:solidFill>
              <a:srgbClr val="009999"/>
            </a:solidFill>
            <a:ln w="28575" cap="flat" cmpd="sng" algn="ctr">
              <a:noFill/>
              <a:prstDash val="solid"/>
              <a:miter lim="800000"/>
              <a:headEnd type="none" w="med" len="med"/>
              <a:tailEnd type="arrow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81" name="Prostokąt 80">
              <a:extLst>
                <a:ext uri="{FF2B5EF4-FFF2-40B4-BE49-F238E27FC236}">
                  <a16:creationId xmlns:a16="http://schemas.microsoft.com/office/drawing/2014/main" id="{D2071B66-C058-44BD-ADA2-FC44FC3EDB3C}"/>
                </a:ext>
              </a:extLst>
            </p:cNvPr>
            <p:cNvSpPr/>
            <p:nvPr/>
          </p:nvSpPr>
          <p:spPr bwMode="auto">
            <a:xfrm>
              <a:off x="6639894" y="4560221"/>
              <a:ext cx="11465" cy="409742"/>
            </a:xfrm>
            <a:prstGeom prst="rect">
              <a:avLst/>
            </a:prstGeom>
            <a:solidFill>
              <a:srgbClr val="009999"/>
            </a:solidFill>
            <a:ln w="28575" cap="flat" cmpd="sng" algn="ctr">
              <a:noFill/>
              <a:prstDash val="solid"/>
              <a:miter lim="800000"/>
              <a:headEnd type="none" w="med" len="med"/>
              <a:tailEnd type="arrow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82" name="Prostokąt 81">
              <a:extLst>
                <a:ext uri="{FF2B5EF4-FFF2-40B4-BE49-F238E27FC236}">
                  <a16:creationId xmlns:a16="http://schemas.microsoft.com/office/drawing/2014/main" id="{47024B8C-92FE-41C4-9DD6-AEECBE25F302}"/>
                </a:ext>
              </a:extLst>
            </p:cNvPr>
            <p:cNvSpPr/>
            <p:nvPr/>
          </p:nvSpPr>
          <p:spPr bwMode="auto">
            <a:xfrm>
              <a:off x="7472856" y="4560940"/>
              <a:ext cx="11465" cy="409742"/>
            </a:xfrm>
            <a:prstGeom prst="rect">
              <a:avLst/>
            </a:prstGeom>
            <a:solidFill>
              <a:srgbClr val="009999"/>
            </a:solidFill>
            <a:ln w="28575" cap="flat" cmpd="sng" algn="ctr">
              <a:noFill/>
              <a:prstDash val="solid"/>
              <a:miter lim="800000"/>
              <a:headEnd type="none" w="med" len="med"/>
              <a:tailEnd type="arrow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83" name="Prostokąt 82">
              <a:extLst>
                <a:ext uri="{FF2B5EF4-FFF2-40B4-BE49-F238E27FC236}">
                  <a16:creationId xmlns:a16="http://schemas.microsoft.com/office/drawing/2014/main" id="{AD0B5652-3DDE-410F-9669-9A0CDE93FC3C}"/>
                </a:ext>
              </a:extLst>
            </p:cNvPr>
            <p:cNvSpPr/>
            <p:nvPr/>
          </p:nvSpPr>
          <p:spPr bwMode="auto">
            <a:xfrm>
              <a:off x="7886711" y="4560221"/>
              <a:ext cx="11465" cy="409742"/>
            </a:xfrm>
            <a:prstGeom prst="rect">
              <a:avLst/>
            </a:prstGeom>
            <a:solidFill>
              <a:srgbClr val="009999"/>
            </a:solidFill>
            <a:ln w="28575" cap="flat" cmpd="sng" algn="ctr">
              <a:noFill/>
              <a:prstDash val="solid"/>
              <a:miter lim="800000"/>
              <a:headEnd type="none" w="med" len="med"/>
              <a:tailEnd type="arrow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84" name="Prostokąt 83">
              <a:extLst>
                <a:ext uri="{FF2B5EF4-FFF2-40B4-BE49-F238E27FC236}">
                  <a16:creationId xmlns:a16="http://schemas.microsoft.com/office/drawing/2014/main" id="{8D1EA7AF-DFC9-4B4D-973E-4AB6C406C0A8}"/>
                </a:ext>
              </a:extLst>
            </p:cNvPr>
            <p:cNvSpPr/>
            <p:nvPr/>
          </p:nvSpPr>
          <p:spPr bwMode="auto">
            <a:xfrm>
              <a:off x="9132535" y="4554626"/>
              <a:ext cx="11465" cy="409742"/>
            </a:xfrm>
            <a:prstGeom prst="rect">
              <a:avLst/>
            </a:prstGeom>
            <a:solidFill>
              <a:srgbClr val="009999"/>
            </a:solidFill>
            <a:ln w="28575" cap="flat" cmpd="sng" algn="ctr">
              <a:noFill/>
              <a:prstDash val="solid"/>
              <a:miter lim="800000"/>
              <a:headEnd type="none" w="med" len="med"/>
              <a:tailEnd type="arrow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85" name="pole tekstowe 84">
              <a:extLst>
                <a:ext uri="{FF2B5EF4-FFF2-40B4-BE49-F238E27FC236}">
                  <a16:creationId xmlns:a16="http://schemas.microsoft.com/office/drawing/2014/main" id="{7F586ED7-1800-417F-938F-44E2AC580645}"/>
                </a:ext>
              </a:extLst>
            </p:cNvPr>
            <p:cNvSpPr txBox="1"/>
            <p:nvPr/>
          </p:nvSpPr>
          <p:spPr>
            <a:xfrm>
              <a:off x="6213158" y="4697621"/>
              <a:ext cx="43954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1000" dirty="0">
                  <a:latin typeface="Arial" pitchFamily="34" charset="0"/>
                  <a:cs typeface="Arial" pitchFamily="34" charset="0"/>
                </a:rPr>
                <a:t>1s</a:t>
              </a:r>
              <a:r>
                <a:rPr lang="pl-PL" sz="1000" baseline="-25000" dirty="0">
                  <a:latin typeface="Arial" pitchFamily="34" charset="0"/>
                  <a:cs typeface="Arial" pitchFamily="34" charset="0"/>
                </a:rPr>
                <a:t>1/2</a:t>
              </a:r>
            </a:p>
          </p:txBody>
        </p:sp>
        <p:sp>
          <p:nvSpPr>
            <p:cNvPr id="86" name="pole tekstowe 85">
              <a:extLst>
                <a:ext uri="{FF2B5EF4-FFF2-40B4-BE49-F238E27FC236}">
                  <a16:creationId xmlns:a16="http://schemas.microsoft.com/office/drawing/2014/main" id="{EB5872B0-EF58-4148-B477-36A8F7D2B77F}"/>
                </a:ext>
              </a:extLst>
            </p:cNvPr>
            <p:cNvSpPr txBox="1"/>
            <p:nvPr/>
          </p:nvSpPr>
          <p:spPr>
            <a:xfrm>
              <a:off x="6843218" y="4697621"/>
              <a:ext cx="44595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1000" dirty="0">
                  <a:latin typeface="Arial" pitchFamily="34" charset="0"/>
                  <a:cs typeface="Arial" pitchFamily="34" charset="0"/>
                </a:rPr>
                <a:t>1p</a:t>
              </a:r>
              <a:r>
                <a:rPr lang="pl-PL" sz="1000" baseline="-25000" dirty="0">
                  <a:latin typeface="Arial" pitchFamily="34" charset="0"/>
                  <a:cs typeface="Arial" pitchFamily="34" charset="0"/>
                </a:rPr>
                <a:t>3/2</a:t>
              </a:r>
            </a:p>
          </p:txBody>
        </p:sp>
        <p:sp>
          <p:nvSpPr>
            <p:cNvPr id="87" name="pole tekstowe 86">
              <a:extLst>
                <a:ext uri="{FF2B5EF4-FFF2-40B4-BE49-F238E27FC236}">
                  <a16:creationId xmlns:a16="http://schemas.microsoft.com/office/drawing/2014/main" id="{43E6DFD8-D65C-45F5-A3B5-9D2FDD7B490B}"/>
                </a:ext>
              </a:extLst>
            </p:cNvPr>
            <p:cNvSpPr txBox="1"/>
            <p:nvPr/>
          </p:nvSpPr>
          <p:spPr>
            <a:xfrm>
              <a:off x="7451036" y="4700087"/>
              <a:ext cx="44595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1000" dirty="0">
                  <a:latin typeface="Arial" pitchFamily="34" charset="0"/>
                  <a:cs typeface="Arial" pitchFamily="34" charset="0"/>
                </a:rPr>
                <a:t>1p</a:t>
              </a:r>
              <a:r>
                <a:rPr lang="pl-PL" sz="1000" baseline="-25000" dirty="0">
                  <a:latin typeface="Arial" pitchFamily="34" charset="0"/>
                  <a:cs typeface="Arial" pitchFamily="34" charset="0"/>
                </a:rPr>
                <a:t>1/2</a:t>
              </a:r>
            </a:p>
          </p:txBody>
        </p:sp>
        <p:sp>
          <p:nvSpPr>
            <p:cNvPr id="88" name="pole tekstowe 87">
              <a:extLst>
                <a:ext uri="{FF2B5EF4-FFF2-40B4-BE49-F238E27FC236}">
                  <a16:creationId xmlns:a16="http://schemas.microsoft.com/office/drawing/2014/main" id="{D90B279E-DFCB-41BE-8402-E52D98274607}"/>
                </a:ext>
              </a:extLst>
            </p:cNvPr>
            <p:cNvSpPr txBox="1"/>
            <p:nvPr/>
          </p:nvSpPr>
          <p:spPr>
            <a:xfrm>
              <a:off x="8314097" y="4712001"/>
              <a:ext cx="44595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1000" dirty="0">
                  <a:latin typeface="Arial" pitchFamily="34" charset="0"/>
                  <a:cs typeface="Arial" pitchFamily="34" charset="0"/>
                </a:rPr>
                <a:t>1d</a:t>
              </a:r>
              <a:r>
                <a:rPr lang="pl-PL" sz="1000" baseline="-25000" dirty="0">
                  <a:latin typeface="Arial" pitchFamily="34" charset="0"/>
                  <a:cs typeface="Arial" pitchFamily="34" charset="0"/>
                </a:rPr>
                <a:t>5/2</a:t>
              </a:r>
            </a:p>
          </p:txBody>
        </p:sp>
        <p:sp>
          <p:nvSpPr>
            <p:cNvPr id="89" name="Prostokąt 88">
              <a:extLst>
                <a:ext uri="{FF2B5EF4-FFF2-40B4-BE49-F238E27FC236}">
                  <a16:creationId xmlns:a16="http://schemas.microsoft.com/office/drawing/2014/main" id="{EE008CE8-B373-471C-A194-BF41ADE55BA3}"/>
                </a:ext>
              </a:extLst>
            </p:cNvPr>
            <p:cNvSpPr/>
            <p:nvPr/>
          </p:nvSpPr>
          <p:spPr bwMode="auto">
            <a:xfrm rot="16200000">
              <a:off x="5773927" y="4106895"/>
              <a:ext cx="11134" cy="420732"/>
            </a:xfrm>
            <a:prstGeom prst="rect">
              <a:avLst/>
            </a:prstGeom>
            <a:solidFill>
              <a:srgbClr val="FFC000"/>
            </a:solidFill>
            <a:ln w="28575" cap="flat" cmpd="sng" algn="ctr">
              <a:noFill/>
              <a:prstDash val="solid"/>
              <a:miter lim="800000"/>
              <a:headEnd type="none" w="med" len="med"/>
              <a:tailEnd type="arrow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90" name="Prostokąt 89">
              <a:extLst>
                <a:ext uri="{FF2B5EF4-FFF2-40B4-BE49-F238E27FC236}">
                  <a16:creationId xmlns:a16="http://schemas.microsoft.com/office/drawing/2014/main" id="{40FB91B3-978F-40C1-80FA-F9DF8C94B269}"/>
                </a:ext>
              </a:extLst>
            </p:cNvPr>
            <p:cNvSpPr/>
            <p:nvPr/>
          </p:nvSpPr>
          <p:spPr bwMode="auto">
            <a:xfrm rot="16200000">
              <a:off x="5765444" y="3673453"/>
              <a:ext cx="11134" cy="420732"/>
            </a:xfrm>
            <a:prstGeom prst="rect">
              <a:avLst/>
            </a:prstGeom>
            <a:solidFill>
              <a:srgbClr val="FFC000"/>
            </a:solidFill>
            <a:ln w="28575" cap="flat" cmpd="sng" algn="ctr">
              <a:noFill/>
              <a:prstDash val="solid"/>
              <a:miter lim="800000"/>
              <a:headEnd type="none" w="med" len="med"/>
              <a:tailEnd type="arrow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91" name="Prostokąt 90">
              <a:extLst>
                <a:ext uri="{FF2B5EF4-FFF2-40B4-BE49-F238E27FC236}">
                  <a16:creationId xmlns:a16="http://schemas.microsoft.com/office/drawing/2014/main" id="{A909DD2B-7203-4899-BF97-84B0557AEC1F}"/>
                </a:ext>
              </a:extLst>
            </p:cNvPr>
            <p:cNvSpPr/>
            <p:nvPr/>
          </p:nvSpPr>
          <p:spPr bwMode="auto">
            <a:xfrm rot="16200000">
              <a:off x="5765444" y="2788084"/>
              <a:ext cx="11134" cy="420732"/>
            </a:xfrm>
            <a:prstGeom prst="rect">
              <a:avLst/>
            </a:prstGeom>
            <a:solidFill>
              <a:srgbClr val="FFC000"/>
            </a:solidFill>
            <a:ln w="28575" cap="flat" cmpd="sng" algn="ctr">
              <a:noFill/>
              <a:prstDash val="solid"/>
              <a:miter lim="800000"/>
              <a:headEnd type="none" w="med" len="med"/>
              <a:tailEnd type="arrow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92" name="pole tekstowe 91">
              <a:extLst>
                <a:ext uri="{FF2B5EF4-FFF2-40B4-BE49-F238E27FC236}">
                  <a16:creationId xmlns:a16="http://schemas.microsoft.com/office/drawing/2014/main" id="{29A6524C-8283-47CC-9B2A-693AA80A2E37}"/>
                </a:ext>
              </a:extLst>
            </p:cNvPr>
            <p:cNvSpPr txBox="1"/>
            <p:nvPr/>
          </p:nvSpPr>
          <p:spPr>
            <a:xfrm>
              <a:off x="5453718" y="3976790"/>
              <a:ext cx="43954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1000" dirty="0">
                  <a:latin typeface="Arial" pitchFamily="34" charset="0"/>
                  <a:cs typeface="Arial" pitchFamily="34" charset="0"/>
                </a:rPr>
                <a:t>1s</a:t>
              </a:r>
              <a:r>
                <a:rPr lang="pl-PL" sz="1000" baseline="-25000" dirty="0">
                  <a:latin typeface="Arial" pitchFamily="34" charset="0"/>
                  <a:cs typeface="Arial" pitchFamily="34" charset="0"/>
                </a:rPr>
                <a:t>1/2</a:t>
              </a:r>
            </a:p>
          </p:txBody>
        </p:sp>
        <p:sp>
          <p:nvSpPr>
            <p:cNvPr id="93" name="pole tekstowe 92">
              <a:extLst>
                <a:ext uri="{FF2B5EF4-FFF2-40B4-BE49-F238E27FC236}">
                  <a16:creationId xmlns:a16="http://schemas.microsoft.com/office/drawing/2014/main" id="{C66F8103-5323-45D7-9426-A273FC217243}"/>
                </a:ext>
              </a:extLst>
            </p:cNvPr>
            <p:cNvSpPr txBox="1"/>
            <p:nvPr/>
          </p:nvSpPr>
          <p:spPr>
            <a:xfrm>
              <a:off x="5453720" y="3274494"/>
              <a:ext cx="44595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1000" dirty="0">
                  <a:latin typeface="Arial" pitchFamily="34" charset="0"/>
                  <a:cs typeface="Arial" pitchFamily="34" charset="0"/>
                </a:rPr>
                <a:t>1p</a:t>
              </a:r>
              <a:r>
                <a:rPr lang="pl-PL" sz="1000" baseline="-25000" dirty="0">
                  <a:latin typeface="Arial" pitchFamily="34" charset="0"/>
                  <a:cs typeface="Arial" pitchFamily="34" charset="0"/>
                </a:rPr>
                <a:t>3/2</a:t>
              </a:r>
            </a:p>
          </p:txBody>
        </p:sp>
        <p:sp>
          <p:nvSpPr>
            <p:cNvPr id="94" name="pole tekstowe 93">
              <a:extLst>
                <a:ext uri="{FF2B5EF4-FFF2-40B4-BE49-F238E27FC236}">
                  <a16:creationId xmlns:a16="http://schemas.microsoft.com/office/drawing/2014/main" id="{D6C6485C-E0C0-4113-8358-33438A274621}"/>
                </a:ext>
              </a:extLst>
            </p:cNvPr>
            <p:cNvSpPr txBox="1"/>
            <p:nvPr/>
          </p:nvSpPr>
          <p:spPr>
            <a:xfrm>
              <a:off x="5453720" y="2656146"/>
              <a:ext cx="44595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1000" dirty="0">
                  <a:latin typeface="Arial" pitchFamily="34" charset="0"/>
                  <a:cs typeface="Arial" pitchFamily="34" charset="0"/>
                </a:rPr>
                <a:t>1p</a:t>
              </a:r>
              <a:r>
                <a:rPr lang="pl-PL" sz="1000" baseline="-25000" dirty="0">
                  <a:latin typeface="Arial" pitchFamily="34" charset="0"/>
                  <a:cs typeface="Arial" pitchFamily="34" charset="0"/>
                </a:rPr>
                <a:t>1/2</a:t>
              </a:r>
            </a:p>
          </p:txBody>
        </p:sp>
        <p:sp>
          <p:nvSpPr>
            <p:cNvPr id="95" name="pole tekstowe 94">
              <a:extLst>
                <a:ext uri="{FF2B5EF4-FFF2-40B4-BE49-F238E27FC236}">
                  <a16:creationId xmlns:a16="http://schemas.microsoft.com/office/drawing/2014/main" id="{4C888D9F-88A9-46DE-B7FF-44E0497FCD7F}"/>
                </a:ext>
              </a:extLst>
            </p:cNvPr>
            <p:cNvSpPr txBox="1"/>
            <p:nvPr/>
          </p:nvSpPr>
          <p:spPr>
            <a:xfrm>
              <a:off x="5434248" y="2033222"/>
              <a:ext cx="44595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1000" dirty="0">
                  <a:latin typeface="Arial" pitchFamily="34" charset="0"/>
                  <a:cs typeface="Arial" pitchFamily="34" charset="0"/>
                </a:rPr>
                <a:t>1d</a:t>
              </a:r>
              <a:r>
                <a:rPr lang="pl-PL" sz="1000" baseline="-25000" dirty="0">
                  <a:latin typeface="Arial" pitchFamily="34" charset="0"/>
                  <a:cs typeface="Arial" pitchFamily="34" charset="0"/>
                </a:rPr>
                <a:t>5/2</a:t>
              </a:r>
            </a:p>
          </p:txBody>
        </p:sp>
        <p:sp>
          <p:nvSpPr>
            <p:cNvPr id="96" name="Prostokąt 95">
              <a:extLst>
                <a:ext uri="{FF2B5EF4-FFF2-40B4-BE49-F238E27FC236}">
                  <a16:creationId xmlns:a16="http://schemas.microsoft.com/office/drawing/2014/main" id="{2572A7A7-C757-411C-A0A6-2922285ADAFF}"/>
                </a:ext>
              </a:extLst>
            </p:cNvPr>
            <p:cNvSpPr/>
            <p:nvPr/>
          </p:nvSpPr>
          <p:spPr bwMode="auto">
            <a:xfrm rot="16200000">
              <a:off x="5769844" y="2358376"/>
              <a:ext cx="11134" cy="420732"/>
            </a:xfrm>
            <a:prstGeom prst="rect">
              <a:avLst/>
            </a:prstGeom>
            <a:solidFill>
              <a:srgbClr val="FFC000"/>
            </a:solidFill>
            <a:ln w="28575" cap="flat" cmpd="sng" algn="ctr">
              <a:noFill/>
              <a:prstDash val="solid"/>
              <a:miter lim="800000"/>
              <a:headEnd type="none" w="med" len="med"/>
              <a:tailEnd type="arrow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97" name="Łącznik prosty ze strzałką 96">
              <a:extLst>
                <a:ext uri="{FF2B5EF4-FFF2-40B4-BE49-F238E27FC236}">
                  <a16:creationId xmlns:a16="http://schemas.microsoft.com/office/drawing/2014/main" id="{CB515DC8-5FCE-4A3F-B2D8-CF577AC5068A}"/>
                </a:ext>
              </a:extLst>
            </p:cNvPr>
            <p:cNvCxnSpPr/>
            <p:nvPr/>
          </p:nvCxnSpPr>
          <p:spPr>
            <a:xfrm>
              <a:off x="6243623" y="4625682"/>
              <a:ext cx="399713" cy="0"/>
            </a:xfrm>
            <a:prstGeom prst="straightConnector1">
              <a:avLst/>
            </a:prstGeom>
            <a:ln w="28575">
              <a:solidFill>
                <a:srgbClr val="009999"/>
              </a:solidFill>
              <a:headEnd type="stealt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Łącznik prosty ze strzałką 97">
              <a:extLst>
                <a:ext uri="{FF2B5EF4-FFF2-40B4-BE49-F238E27FC236}">
                  <a16:creationId xmlns:a16="http://schemas.microsoft.com/office/drawing/2014/main" id="{DA92B87C-F935-49CE-8B07-4D7D5C144925}"/>
                </a:ext>
              </a:extLst>
            </p:cNvPr>
            <p:cNvCxnSpPr/>
            <p:nvPr/>
          </p:nvCxnSpPr>
          <p:spPr>
            <a:xfrm>
              <a:off x="6646775" y="4625682"/>
              <a:ext cx="822295" cy="0"/>
            </a:xfrm>
            <a:prstGeom prst="straightConnector1">
              <a:avLst/>
            </a:prstGeom>
            <a:ln w="28575">
              <a:solidFill>
                <a:srgbClr val="009999"/>
              </a:solidFill>
              <a:headEnd type="stealt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Łącznik prosty ze strzałką 98">
              <a:extLst>
                <a:ext uri="{FF2B5EF4-FFF2-40B4-BE49-F238E27FC236}">
                  <a16:creationId xmlns:a16="http://schemas.microsoft.com/office/drawing/2014/main" id="{234C67C3-215F-4591-A26B-2C8A7770A40E}"/>
                </a:ext>
              </a:extLst>
            </p:cNvPr>
            <p:cNvCxnSpPr/>
            <p:nvPr/>
          </p:nvCxnSpPr>
          <p:spPr>
            <a:xfrm>
              <a:off x="7479737" y="4625682"/>
              <a:ext cx="413855" cy="0"/>
            </a:xfrm>
            <a:prstGeom prst="straightConnector1">
              <a:avLst/>
            </a:prstGeom>
            <a:ln w="28575">
              <a:solidFill>
                <a:srgbClr val="009999"/>
              </a:solidFill>
              <a:headEnd type="stealt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Łącznik prosty ze strzałką 99">
              <a:extLst>
                <a:ext uri="{FF2B5EF4-FFF2-40B4-BE49-F238E27FC236}">
                  <a16:creationId xmlns:a16="http://schemas.microsoft.com/office/drawing/2014/main" id="{D76C6907-289D-4158-A6F9-5EBF5B6EC774}"/>
                </a:ext>
              </a:extLst>
            </p:cNvPr>
            <p:cNvCxnSpPr/>
            <p:nvPr/>
          </p:nvCxnSpPr>
          <p:spPr>
            <a:xfrm>
              <a:off x="7901522" y="4627502"/>
              <a:ext cx="1234456" cy="0"/>
            </a:xfrm>
            <a:prstGeom prst="straightConnector1">
              <a:avLst/>
            </a:prstGeom>
            <a:ln w="28575">
              <a:solidFill>
                <a:srgbClr val="009999"/>
              </a:solidFill>
              <a:headEnd type="stealt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Łącznik prosty ze strzałką 100">
              <a:extLst>
                <a:ext uri="{FF2B5EF4-FFF2-40B4-BE49-F238E27FC236}">
                  <a16:creationId xmlns:a16="http://schemas.microsoft.com/office/drawing/2014/main" id="{64239A56-0226-46DF-8D2A-D3783EC82F83}"/>
                </a:ext>
              </a:extLst>
            </p:cNvPr>
            <p:cNvCxnSpPr/>
            <p:nvPr/>
          </p:nvCxnSpPr>
          <p:spPr>
            <a:xfrm>
              <a:off x="5897092" y="3889389"/>
              <a:ext cx="0" cy="422305"/>
            </a:xfrm>
            <a:prstGeom prst="straightConnector1">
              <a:avLst/>
            </a:prstGeom>
            <a:ln w="28575">
              <a:solidFill>
                <a:srgbClr val="FFC000"/>
              </a:solidFill>
              <a:headEnd type="stealt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Łącznik prosty ze strzałką 101">
              <a:extLst>
                <a:ext uri="{FF2B5EF4-FFF2-40B4-BE49-F238E27FC236}">
                  <a16:creationId xmlns:a16="http://schemas.microsoft.com/office/drawing/2014/main" id="{242E78F5-4B00-4B51-9DED-58D1985E0CB2}"/>
                </a:ext>
              </a:extLst>
            </p:cNvPr>
            <p:cNvCxnSpPr/>
            <p:nvPr/>
          </p:nvCxnSpPr>
          <p:spPr>
            <a:xfrm>
              <a:off x="5899610" y="2990915"/>
              <a:ext cx="0" cy="895316"/>
            </a:xfrm>
            <a:prstGeom prst="straightConnector1">
              <a:avLst/>
            </a:prstGeom>
            <a:ln w="28575">
              <a:solidFill>
                <a:srgbClr val="FFC000"/>
              </a:solidFill>
              <a:headEnd type="stealt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Łącznik prosty ze strzałką 102">
              <a:extLst>
                <a:ext uri="{FF2B5EF4-FFF2-40B4-BE49-F238E27FC236}">
                  <a16:creationId xmlns:a16="http://schemas.microsoft.com/office/drawing/2014/main" id="{70566387-BBAE-4E86-8185-9F1237743FE4}"/>
                </a:ext>
              </a:extLst>
            </p:cNvPr>
            <p:cNvCxnSpPr/>
            <p:nvPr/>
          </p:nvCxnSpPr>
          <p:spPr>
            <a:xfrm>
              <a:off x="5899610" y="2563176"/>
              <a:ext cx="0" cy="433440"/>
            </a:xfrm>
            <a:prstGeom prst="straightConnector1">
              <a:avLst/>
            </a:prstGeom>
            <a:ln w="28575">
              <a:solidFill>
                <a:srgbClr val="FFC000"/>
              </a:solidFill>
              <a:headEnd type="stealt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Łącznik prosty ze strzałką 103">
              <a:extLst>
                <a:ext uri="{FF2B5EF4-FFF2-40B4-BE49-F238E27FC236}">
                  <a16:creationId xmlns:a16="http://schemas.microsoft.com/office/drawing/2014/main" id="{CD8271AF-FC1E-4E44-B830-3A1E820432F3}"/>
                </a:ext>
              </a:extLst>
            </p:cNvPr>
            <p:cNvCxnSpPr/>
            <p:nvPr/>
          </p:nvCxnSpPr>
          <p:spPr>
            <a:xfrm rot="10800000">
              <a:off x="5899610" y="2023175"/>
              <a:ext cx="0" cy="545567"/>
            </a:xfrm>
            <a:prstGeom prst="straightConnector1">
              <a:avLst/>
            </a:prstGeom>
            <a:ln w="28575">
              <a:solidFill>
                <a:srgbClr val="FFC000"/>
              </a:solidFill>
              <a:headEnd type="stealt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Prostokąt 104">
              <a:extLst>
                <a:ext uri="{FF2B5EF4-FFF2-40B4-BE49-F238E27FC236}">
                  <a16:creationId xmlns:a16="http://schemas.microsoft.com/office/drawing/2014/main" id="{D81D9650-2615-432A-B05C-3CD1B4879897}"/>
                </a:ext>
              </a:extLst>
            </p:cNvPr>
            <p:cNvSpPr/>
            <p:nvPr/>
          </p:nvSpPr>
          <p:spPr>
            <a:xfrm>
              <a:off x="7641741" y="4106175"/>
              <a:ext cx="1359384" cy="4277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grpSp>
        <p:nvGrpSpPr>
          <p:cNvPr id="106" name="Grupa 105">
            <a:extLst>
              <a:ext uri="{FF2B5EF4-FFF2-40B4-BE49-F238E27FC236}">
                <a16:creationId xmlns:a16="http://schemas.microsoft.com/office/drawing/2014/main" id="{94C4829B-F034-4CBD-9BDF-17BCEA05B6BE}"/>
              </a:ext>
            </a:extLst>
          </p:cNvPr>
          <p:cNvGrpSpPr/>
          <p:nvPr/>
        </p:nvGrpSpPr>
        <p:grpSpPr>
          <a:xfrm>
            <a:off x="2519240" y="3690094"/>
            <a:ext cx="392478" cy="284131"/>
            <a:chOff x="7499886" y="3047529"/>
            <a:chExt cx="392478" cy="284131"/>
          </a:xfrm>
        </p:grpSpPr>
        <p:sp>
          <p:nvSpPr>
            <p:cNvPr id="107" name="Elipsa 8">
              <a:extLst>
                <a:ext uri="{FF2B5EF4-FFF2-40B4-BE49-F238E27FC236}">
                  <a16:creationId xmlns:a16="http://schemas.microsoft.com/office/drawing/2014/main" id="{AD3ED9FA-A1DE-4E36-A50A-0E9F5C1D4DBE}"/>
                </a:ext>
              </a:extLst>
            </p:cNvPr>
            <p:cNvSpPr/>
            <p:nvPr/>
          </p:nvSpPr>
          <p:spPr>
            <a:xfrm>
              <a:off x="7570866" y="3047529"/>
              <a:ext cx="264311" cy="259429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solidFill>
                  <a:schemeClr val="tx1"/>
                </a:solidFill>
              </a:endParaRPr>
            </a:p>
          </p:txBody>
        </p:sp>
        <p:sp>
          <p:nvSpPr>
            <p:cNvPr id="108" name="TextBox 45">
              <a:extLst>
                <a:ext uri="{FF2B5EF4-FFF2-40B4-BE49-F238E27FC236}">
                  <a16:creationId xmlns:a16="http://schemas.microsoft.com/office/drawing/2014/main" id="{3D55DE2F-0925-41DF-BBED-DAD75FF0208F}"/>
                </a:ext>
              </a:extLst>
            </p:cNvPr>
            <p:cNvSpPr txBox="1"/>
            <p:nvPr/>
          </p:nvSpPr>
          <p:spPr>
            <a:xfrm>
              <a:off x="7499886" y="3057161"/>
              <a:ext cx="392478" cy="2744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baseline="30000" dirty="0">
                  <a:latin typeface="Calibri" panose="020F0502020204030204" pitchFamily="34" charset="0"/>
                  <a:cs typeface="Corbel"/>
                </a:rPr>
                <a:t>1</a:t>
              </a:r>
              <a:r>
                <a:rPr lang="pl-PL" sz="1200" b="1" baseline="30000" dirty="0">
                  <a:latin typeface="Calibri" panose="020F0502020204030204" pitchFamily="34" charset="0"/>
                  <a:cs typeface="Corbel"/>
                </a:rPr>
                <a:t>4</a:t>
              </a:r>
              <a:r>
                <a:rPr lang="pl-PL" sz="1200" b="1" dirty="0">
                  <a:latin typeface="Calibri" panose="020F0502020204030204" pitchFamily="34" charset="0"/>
                  <a:cs typeface="Corbel"/>
                </a:rPr>
                <a:t>C</a:t>
              </a:r>
              <a:endParaRPr lang="en-US" sz="1200" b="1" dirty="0">
                <a:latin typeface="Calibri" panose="020F0502020204030204" pitchFamily="34" charset="0"/>
                <a:cs typeface="Corbel"/>
              </a:endParaRPr>
            </a:p>
          </p:txBody>
        </p:sp>
      </p:grpSp>
      <p:grpSp>
        <p:nvGrpSpPr>
          <p:cNvPr id="109" name="Grupa 108">
            <a:extLst>
              <a:ext uri="{FF2B5EF4-FFF2-40B4-BE49-F238E27FC236}">
                <a16:creationId xmlns:a16="http://schemas.microsoft.com/office/drawing/2014/main" id="{1209BC67-4D2B-498F-9FCF-A96503D9E365}"/>
              </a:ext>
            </a:extLst>
          </p:cNvPr>
          <p:cNvGrpSpPr/>
          <p:nvPr/>
        </p:nvGrpSpPr>
        <p:grpSpPr>
          <a:xfrm>
            <a:off x="2508903" y="3263985"/>
            <a:ext cx="392478" cy="286631"/>
            <a:chOff x="7499886" y="3047529"/>
            <a:chExt cx="392478" cy="286631"/>
          </a:xfrm>
        </p:grpSpPr>
        <p:sp>
          <p:nvSpPr>
            <p:cNvPr id="110" name="Elipsa 8">
              <a:extLst>
                <a:ext uri="{FF2B5EF4-FFF2-40B4-BE49-F238E27FC236}">
                  <a16:creationId xmlns:a16="http://schemas.microsoft.com/office/drawing/2014/main" id="{2A938A4A-21E5-4F89-8FE4-058118628ADC}"/>
                </a:ext>
              </a:extLst>
            </p:cNvPr>
            <p:cNvSpPr/>
            <p:nvPr/>
          </p:nvSpPr>
          <p:spPr>
            <a:xfrm>
              <a:off x="7570866" y="3047529"/>
              <a:ext cx="264311" cy="259429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solidFill>
                  <a:schemeClr val="tx1"/>
                </a:solidFill>
              </a:endParaRPr>
            </a:p>
          </p:txBody>
        </p:sp>
        <p:sp>
          <p:nvSpPr>
            <p:cNvPr id="111" name="TextBox 45">
              <a:extLst>
                <a:ext uri="{FF2B5EF4-FFF2-40B4-BE49-F238E27FC236}">
                  <a16:creationId xmlns:a16="http://schemas.microsoft.com/office/drawing/2014/main" id="{D651CA89-4E61-4942-98BE-AB129459FB19}"/>
                </a:ext>
              </a:extLst>
            </p:cNvPr>
            <p:cNvSpPr txBox="1"/>
            <p:nvPr/>
          </p:nvSpPr>
          <p:spPr>
            <a:xfrm>
              <a:off x="7499886" y="3057161"/>
              <a:ext cx="39247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baseline="30000" dirty="0">
                  <a:latin typeface="Calibri" panose="020F0502020204030204" pitchFamily="34" charset="0"/>
                  <a:cs typeface="Corbel"/>
                </a:rPr>
                <a:t>1</a:t>
              </a:r>
              <a:r>
                <a:rPr lang="pl-PL" sz="1200" b="1" baseline="30000" dirty="0">
                  <a:latin typeface="Calibri" panose="020F0502020204030204" pitchFamily="34" charset="0"/>
                  <a:cs typeface="Corbel"/>
                </a:rPr>
                <a:t>6</a:t>
              </a:r>
              <a:r>
                <a:rPr lang="pl-PL" sz="1200" b="1" dirty="0">
                  <a:latin typeface="Calibri" panose="020F0502020204030204" pitchFamily="34" charset="0"/>
                  <a:cs typeface="Corbel"/>
                </a:rPr>
                <a:t>O</a:t>
              </a:r>
              <a:endParaRPr lang="en-US" sz="1200" b="1" dirty="0">
                <a:latin typeface="Calibri" panose="020F0502020204030204" pitchFamily="34" charset="0"/>
                <a:cs typeface="Corbel"/>
              </a:endParaRPr>
            </a:p>
          </p:txBody>
        </p:sp>
      </p:grpSp>
      <p:grpSp>
        <p:nvGrpSpPr>
          <p:cNvPr id="112" name="Grupa 111">
            <a:extLst>
              <a:ext uri="{FF2B5EF4-FFF2-40B4-BE49-F238E27FC236}">
                <a16:creationId xmlns:a16="http://schemas.microsoft.com/office/drawing/2014/main" id="{53CBF1A6-050D-4E54-A25D-353667896C59}"/>
              </a:ext>
            </a:extLst>
          </p:cNvPr>
          <p:cNvGrpSpPr/>
          <p:nvPr/>
        </p:nvGrpSpPr>
        <p:grpSpPr>
          <a:xfrm>
            <a:off x="2524003" y="3487687"/>
            <a:ext cx="392478" cy="286631"/>
            <a:chOff x="7499886" y="3047529"/>
            <a:chExt cx="392478" cy="286631"/>
          </a:xfrm>
        </p:grpSpPr>
        <p:sp>
          <p:nvSpPr>
            <p:cNvPr id="113" name="Elipsa 8">
              <a:extLst>
                <a:ext uri="{FF2B5EF4-FFF2-40B4-BE49-F238E27FC236}">
                  <a16:creationId xmlns:a16="http://schemas.microsoft.com/office/drawing/2014/main" id="{EE73D5EF-45BF-46FE-B641-91C9037071E2}"/>
                </a:ext>
              </a:extLst>
            </p:cNvPr>
            <p:cNvSpPr/>
            <p:nvPr/>
          </p:nvSpPr>
          <p:spPr>
            <a:xfrm>
              <a:off x="7570866" y="3047529"/>
              <a:ext cx="264311" cy="259429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solidFill>
                  <a:schemeClr val="tx1"/>
                </a:solidFill>
              </a:endParaRPr>
            </a:p>
          </p:txBody>
        </p:sp>
        <p:sp>
          <p:nvSpPr>
            <p:cNvPr id="114" name="TextBox 45">
              <a:extLst>
                <a:ext uri="{FF2B5EF4-FFF2-40B4-BE49-F238E27FC236}">
                  <a16:creationId xmlns:a16="http://schemas.microsoft.com/office/drawing/2014/main" id="{B53064FB-0732-47E1-BF71-35B67EC2E195}"/>
                </a:ext>
              </a:extLst>
            </p:cNvPr>
            <p:cNvSpPr txBox="1"/>
            <p:nvPr/>
          </p:nvSpPr>
          <p:spPr>
            <a:xfrm>
              <a:off x="7499886" y="3057161"/>
              <a:ext cx="39247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baseline="30000" dirty="0">
                  <a:latin typeface="Calibri" panose="020F0502020204030204" pitchFamily="34" charset="0"/>
                  <a:cs typeface="Corbel"/>
                </a:rPr>
                <a:t>1</a:t>
              </a:r>
              <a:r>
                <a:rPr lang="pl-PL" sz="1200" b="1" baseline="30000" dirty="0">
                  <a:latin typeface="Calibri" panose="020F0502020204030204" pitchFamily="34" charset="0"/>
                  <a:cs typeface="Corbel"/>
                </a:rPr>
                <a:t>5</a:t>
              </a:r>
              <a:r>
                <a:rPr lang="pl-PL" sz="1200" b="1" dirty="0">
                  <a:latin typeface="Calibri" panose="020F0502020204030204" pitchFamily="34" charset="0"/>
                  <a:cs typeface="Corbel"/>
                </a:rPr>
                <a:t>N</a:t>
              </a:r>
              <a:endParaRPr lang="en-US" sz="1200" b="1" dirty="0">
                <a:latin typeface="Calibri" panose="020F0502020204030204" pitchFamily="34" charset="0"/>
                <a:cs typeface="Corbel"/>
              </a:endParaRPr>
            </a:p>
          </p:txBody>
        </p:sp>
      </p:grpSp>
      <p:grpSp>
        <p:nvGrpSpPr>
          <p:cNvPr id="115" name="Grupa 114">
            <a:extLst>
              <a:ext uri="{FF2B5EF4-FFF2-40B4-BE49-F238E27FC236}">
                <a16:creationId xmlns:a16="http://schemas.microsoft.com/office/drawing/2014/main" id="{1E06376E-67F7-4A32-AD27-2D21098D81E4}"/>
              </a:ext>
            </a:extLst>
          </p:cNvPr>
          <p:cNvGrpSpPr/>
          <p:nvPr/>
        </p:nvGrpSpPr>
        <p:grpSpPr>
          <a:xfrm>
            <a:off x="2284233" y="3476477"/>
            <a:ext cx="392478" cy="276999"/>
            <a:chOff x="7499886" y="3045255"/>
            <a:chExt cx="392478" cy="276999"/>
          </a:xfrm>
        </p:grpSpPr>
        <p:sp>
          <p:nvSpPr>
            <p:cNvPr id="116" name="Elipsa 8">
              <a:extLst>
                <a:ext uri="{FF2B5EF4-FFF2-40B4-BE49-F238E27FC236}">
                  <a16:creationId xmlns:a16="http://schemas.microsoft.com/office/drawing/2014/main" id="{B56B468C-AA8A-49AA-A467-E7CC7964413C}"/>
                </a:ext>
              </a:extLst>
            </p:cNvPr>
            <p:cNvSpPr/>
            <p:nvPr/>
          </p:nvSpPr>
          <p:spPr>
            <a:xfrm>
              <a:off x="7570866" y="3047529"/>
              <a:ext cx="264311" cy="259429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solidFill>
                  <a:schemeClr val="tx1"/>
                </a:solidFill>
              </a:endParaRPr>
            </a:p>
          </p:txBody>
        </p:sp>
        <p:sp>
          <p:nvSpPr>
            <p:cNvPr id="117" name="TextBox 45">
              <a:extLst>
                <a:ext uri="{FF2B5EF4-FFF2-40B4-BE49-F238E27FC236}">
                  <a16:creationId xmlns:a16="http://schemas.microsoft.com/office/drawing/2014/main" id="{00637A85-D185-4210-8B63-439BBA1DEBBF}"/>
                </a:ext>
              </a:extLst>
            </p:cNvPr>
            <p:cNvSpPr txBox="1"/>
            <p:nvPr/>
          </p:nvSpPr>
          <p:spPr>
            <a:xfrm>
              <a:off x="7499886" y="3045255"/>
              <a:ext cx="39247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baseline="30000" dirty="0">
                  <a:latin typeface="Calibri" panose="020F0502020204030204" pitchFamily="34" charset="0"/>
                  <a:cs typeface="Corbel"/>
                </a:rPr>
                <a:t>1</a:t>
              </a:r>
              <a:r>
                <a:rPr lang="pl-PL" sz="1200" b="1" baseline="30000" dirty="0">
                  <a:latin typeface="Calibri" panose="020F0502020204030204" pitchFamily="34" charset="0"/>
                  <a:cs typeface="Corbel"/>
                </a:rPr>
                <a:t>4</a:t>
              </a:r>
              <a:r>
                <a:rPr lang="pl-PL" sz="1200" b="1" dirty="0">
                  <a:latin typeface="Calibri" panose="020F0502020204030204" pitchFamily="34" charset="0"/>
                  <a:cs typeface="Corbel"/>
                </a:rPr>
                <a:t>N</a:t>
              </a:r>
              <a:endParaRPr lang="en-US" sz="1200" b="1" dirty="0">
                <a:latin typeface="Calibri" panose="020F0502020204030204" pitchFamily="34" charset="0"/>
                <a:cs typeface="Corbel"/>
              </a:endParaRPr>
            </a:p>
          </p:txBody>
        </p:sp>
      </p:grpSp>
      <p:grpSp>
        <p:nvGrpSpPr>
          <p:cNvPr id="118" name="Grupa 117">
            <a:extLst>
              <a:ext uri="{FF2B5EF4-FFF2-40B4-BE49-F238E27FC236}">
                <a16:creationId xmlns:a16="http://schemas.microsoft.com/office/drawing/2014/main" id="{59B31455-2C7B-4CB7-8A0D-72EF8B29D9F6}"/>
              </a:ext>
            </a:extLst>
          </p:cNvPr>
          <p:cNvGrpSpPr/>
          <p:nvPr/>
        </p:nvGrpSpPr>
        <p:grpSpPr>
          <a:xfrm>
            <a:off x="2071467" y="3683107"/>
            <a:ext cx="392478" cy="274499"/>
            <a:chOff x="7495173" y="3045255"/>
            <a:chExt cx="392478" cy="274499"/>
          </a:xfrm>
        </p:grpSpPr>
        <p:sp>
          <p:nvSpPr>
            <p:cNvPr id="119" name="Elipsa 8">
              <a:extLst>
                <a:ext uri="{FF2B5EF4-FFF2-40B4-BE49-F238E27FC236}">
                  <a16:creationId xmlns:a16="http://schemas.microsoft.com/office/drawing/2014/main" id="{031C182B-77DB-417A-8CB6-2C1C7BDA1716}"/>
                </a:ext>
              </a:extLst>
            </p:cNvPr>
            <p:cNvSpPr/>
            <p:nvPr/>
          </p:nvSpPr>
          <p:spPr>
            <a:xfrm>
              <a:off x="7570866" y="3047529"/>
              <a:ext cx="264311" cy="259429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solidFill>
                  <a:schemeClr val="tx1"/>
                </a:solidFill>
              </a:endParaRPr>
            </a:p>
          </p:txBody>
        </p:sp>
        <p:sp>
          <p:nvSpPr>
            <p:cNvPr id="120" name="TextBox 45">
              <a:extLst>
                <a:ext uri="{FF2B5EF4-FFF2-40B4-BE49-F238E27FC236}">
                  <a16:creationId xmlns:a16="http://schemas.microsoft.com/office/drawing/2014/main" id="{9B109519-A900-4E54-B31B-4A4ACC1A720E}"/>
                </a:ext>
              </a:extLst>
            </p:cNvPr>
            <p:cNvSpPr txBox="1"/>
            <p:nvPr/>
          </p:nvSpPr>
          <p:spPr>
            <a:xfrm>
              <a:off x="7495173" y="3045255"/>
              <a:ext cx="392478" cy="2744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baseline="30000" dirty="0">
                  <a:latin typeface="Calibri" panose="020F0502020204030204" pitchFamily="34" charset="0"/>
                  <a:cs typeface="Corbel"/>
                </a:rPr>
                <a:t>1</a:t>
              </a:r>
              <a:r>
                <a:rPr lang="pl-PL" sz="1200" b="1" baseline="30000" dirty="0">
                  <a:latin typeface="Calibri" panose="020F0502020204030204" pitchFamily="34" charset="0"/>
                  <a:cs typeface="Corbel"/>
                </a:rPr>
                <a:t>2</a:t>
              </a:r>
              <a:r>
                <a:rPr lang="pl-PL" sz="1200" b="1" dirty="0">
                  <a:latin typeface="Calibri" panose="020F0502020204030204" pitchFamily="34" charset="0"/>
                  <a:cs typeface="Corbel"/>
                </a:rPr>
                <a:t>C</a:t>
              </a:r>
              <a:endParaRPr lang="en-US" sz="1200" b="1" dirty="0">
                <a:latin typeface="Calibri" panose="020F0502020204030204" pitchFamily="34" charset="0"/>
                <a:cs typeface="Corbel"/>
              </a:endParaRPr>
            </a:p>
          </p:txBody>
        </p:sp>
      </p:grpSp>
      <p:grpSp>
        <p:nvGrpSpPr>
          <p:cNvPr id="121" name="Grupa 120">
            <a:extLst>
              <a:ext uri="{FF2B5EF4-FFF2-40B4-BE49-F238E27FC236}">
                <a16:creationId xmlns:a16="http://schemas.microsoft.com/office/drawing/2014/main" id="{D7DFE5A0-EA33-4941-9EF1-ECE38FC7A34C}"/>
              </a:ext>
            </a:extLst>
          </p:cNvPr>
          <p:cNvGrpSpPr/>
          <p:nvPr/>
        </p:nvGrpSpPr>
        <p:grpSpPr>
          <a:xfrm>
            <a:off x="2080082" y="3941474"/>
            <a:ext cx="392478" cy="274557"/>
            <a:chOff x="7502217" y="3047529"/>
            <a:chExt cx="392478" cy="274557"/>
          </a:xfrm>
        </p:grpSpPr>
        <p:sp>
          <p:nvSpPr>
            <p:cNvPr id="122" name="Elipsa 8">
              <a:extLst>
                <a:ext uri="{FF2B5EF4-FFF2-40B4-BE49-F238E27FC236}">
                  <a16:creationId xmlns:a16="http://schemas.microsoft.com/office/drawing/2014/main" id="{645D8DBC-E3A9-49EA-906F-23D0C5EB517C}"/>
                </a:ext>
              </a:extLst>
            </p:cNvPr>
            <p:cNvSpPr/>
            <p:nvPr/>
          </p:nvSpPr>
          <p:spPr>
            <a:xfrm>
              <a:off x="7570866" y="3047529"/>
              <a:ext cx="264311" cy="259429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solidFill>
                  <a:schemeClr val="tx1"/>
                </a:solidFill>
              </a:endParaRPr>
            </a:p>
          </p:txBody>
        </p:sp>
        <p:sp>
          <p:nvSpPr>
            <p:cNvPr id="123" name="TextBox 45">
              <a:extLst>
                <a:ext uri="{FF2B5EF4-FFF2-40B4-BE49-F238E27FC236}">
                  <a16:creationId xmlns:a16="http://schemas.microsoft.com/office/drawing/2014/main" id="{98D78718-2778-4A9E-A76C-CF5359DD8297}"/>
                </a:ext>
              </a:extLst>
            </p:cNvPr>
            <p:cNvSpPr txBox="1"/>
            <p:nvPr/>
          </p:nvSpPr>
          <p:spPr>
            <a:xfrm>
              <a:off x="7502217" y="3047587"/>
              <a:ext cx="392478" cy="2744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baseline="30000" dirty="0">
                  <a:latin typeface="Calibri" panose="020F0502020204030204" pitchFamily="34" charset="0"/>
                  <a:cs typeface="Corbel"/>
                </a:rPr>
                <a:t>1</a:t>
              </a:r>
              <a:r>
                <a:rPr lang="pl-PL" sz="1200" b="1" baseline="30000" dirty="0">
                  <a:latin typeface="Calibri" panose="020F0502020204030204" pitchFamily="34" charset="0"/>
                  <a:cs typeface="Corbel"/>
                </a:rPr>
                <a:t>1</a:t>
              </a:r>
              <a:r>
                <a:rPr lang="pl-PL" sz="1200" b="1" dirty="0">
                  <a:latin typeface="Calibri" panose="020F0502020204030204" pitchFamily="34" charset="0"/>
                  <a:cs typeface="Corbel"/>
                </a:rPr>
                <a:t>B</a:t>
              </a:r>
              <a:endParaRPr lang="en-US" sz="1200" b="1" dirty="0">
                <a:latin typeface="Calibri" panose="020F0502020204030204" pitchFamily="34" charset="0"/>
                <a:cs typeface="Corbel"/>
              </a:endParaRPr>
            </a:p>
          </p:txBody>
        </p:sp>
      </p:grpSp>
      <p:grpSp>
        <p:nvGrpSpPr>
          <p:cNvPr id="124" name="Grupa 123">
            <a:extLst>
              <a:ext uri="{FF2B5EF4-FFF2-40B4-BE49-F238E27FC236}">
                <a16:creationId xmlns:a16="http://schemas.microsoft.com/office/drawing/2014/main" id="{13A24184-7A53-4559-9FF3-5AED0665EA42}"/>
              </a:ext>
            </a:extLst>
          </p:cNvPr>
          <p:cNvGrpSpPr/>
          <p:nvPr/>
        </p:nvGrpSpPr>
        <p:grpSpPr>
          <a:xfrm>
            <a:off x="2276459" y="3688524"/>
            <a:ext cx="392478" cy="279416"/>
            <a:chOff x="7252391" y="3050671"/>
            <a:chExt cx="392478" cy="279416"/>
          </a:xfrm>
        </p:grpSpPr>
        <p:sp>
          <p:nvSpPr>
            <p:cNvPr id="125" name="Elipsa 8">
              <a:extLst>
                <a:ext uri="{FF2B5EF4-FFF2-40B4-BE49-F238E27FC236}">
                  <a16:creationId xmlns:a16="http://schemas.microsoft.com/office/drawing/2014/main" id="{39F38961-5580-4717-9D8D-2352EF603186}"/>
                </a:ext>
              </a:extLst>
            </p:cNvPr>
            <p:cNvSpPr/>
            <p:nvPr/>
          </p:nvSpPr>
          <p:spPr>
            <a:xfrm>
              <a:off x="7333625" y="3050671"/>
              <a:ext cx="264311" cy="259429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26" name="TextBox 45">
              <a:extLst>
                <a:ext uri="{FF2B5EF4-FFF2-40B4-BE49-F238E27FC236}">
                  <a16:creationId xmlns:a16="http://schemas.microsoft.com/office/drawing/2014/main" id="{AA916C90-6BE3-4CB1-9199-FC4EC2AA762B}"/>
                </a:ext>
              </a:extLst>
            </p:cNvPr>
            <p:cNvSpPr txBox="1"/>
            <p:nvPr/>
          </p:nvSpPr>
          <p:spPr>
            <a:xfrm>
              <a:off x="7252391" y="3055588"/>
              <a:ext cx="392478" cy="2744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baseline="30000" dirty="0">
                  <a:latin typeface="Calibri" panose="020F0502020204030204" pitchFamily="34" charset="0"/>
                  <a:cs typeface="Corbel"/>
                </a:rPr>
                <a:t>1</a:t>
              </a:r>
              <a:r>
                <a:rPr lang="pl-PL" sz="1200" b="1" baseline="30000" dirty="0">
                  <a:latin typeface="Calibri" panose="020F0502020204030204" pitchFamily="34" charset="0"/>
                  <a:cs typeface="Corbel"/>
                </a:rPr>
                <a:t>3</a:t>
              </a:r>
              <a:r>
                <a:rPr lang="pl-PL" sz="1200" b="1" dirty="0">
                  <a:latin typeface="Calibri" panose="020F0502020204030204" pitchFamily="34" charset="0"/>
                  <a:cs typeface="Corbel"/>
                </a:rPr>
                <a:t>C</a:t>
              </a:r>
              <a:endParaRPr lang="en-US" sz="1200" b="1" dirty="0">
                <a:latin typeface="Calibri" panose="020F0502020204030204" pitchFamily="34" charset="0"/>
                <a:cs typeface="Corbel"/>
              </a:endParaRPr>
            </a:p>
          </p:txBody>
        </p:sp>
      </p:grpSp>
      <p:sp>
        <p:nvSpPr>
          <p:cNvPr id="128" name="Strzałka: pięciokąt 127">
            <a:extLst>
              <a:ext uri="{FF2B5EF4-FFF2-40B4-BE49-F238E27FC236}">
                <a16:creationId xmlns:a16="http://schemas.microsoft.com/office/drawing/2014/main" id="{A6AAA11F-6B38-4482-8C34-2432C6093447}"/>
              </a:ext>
            </a:extLst>
          </p:cNvPr>
          <p:cNvSpPr/>
          <p:nvPr/>
        </p:nvSpPr>
        <p:spPr>
          <a:xfrm>
            <a:off x="1077710" y="1558214"/>
            <a:ext cx="3103064" cy="844221"/>
          </a:xfrm>
          <a:prstGeom prst="homePlate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tlCol="0" anchor="ctr"/>
          <a:lstStyle/>
          <a:p>
            <a:pPr marL="109728" indent="0" algn="ctr">
              <a:buNone/>
            </a:pPr>
            <a:r>
              <a:rPr lang="pl-PL" sz="1200" b="1" dirty="0">
                <a:solidFill>
                  <a:srgbClr val="C00000"/>
                </a:solidFill>
                <a:latin typeface="+mj-lt"/>
              </a:rPr>
              <a:t>CONFIGURATIONAL PURITY</a:t>
            </a:r>
            <a:endParaRPr lang="pl-PL" sz="1200" dirty="0">
              <a:solidFill>
                <a:srgbClr val="C00000"/>
              </a:solidFill>
              <a:latin typeface="+mj-lt"/>
            </a:endParaRPr>
          </a:p>
          <a:p>
            <a:pPr marL="109728" indent="0" algn="ctr">
              <a:buNone/>
            </a:pPr>
            <a:r>
              <a:rPr lang="en-US" sz="1200" dirty="0">
                <a:solidFill>
                  <a:schemeClr val="tx1"/>
                </a:solidFill>
                <a:latin typeface="+mj-lt"/>
              </a:rPr>
              <a:t>ones of the simplest known </a:t>
            </a:r>
            <a:br>
              <a:rPr lang="pl-PL" sz="1200" dirty="0">
                <a:solidFill>
                  <a:schemeClr val="tx1"/>
                </a:solidFill>
                <a:latin typeface="+mj-lt"/>
              </a:rPr>
            </a:br>
            <a:r>
              <a:rPr lang="en-US" sz="1200" dirty="0">
                <a:solidFill>
                  <a:schemeClr val="tx1"/>
                </a:solidFill>
                <a:latin typeface="+mj-lt"/>
              </a:rPr>
              <a:t>nuclear excitations</a:t>
            </a:r>
            <a:endParaRPr lang="pl-PL" sz="1200" strike="sngStrike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29" name="pole tekstowe 128">
            <a:extLst>
              <a:ext uri="{FF2B5EF4-FFF2-40B4-BE49-F238E27FC236}">
                <a16:creationId xmlns:a16="http://schemas.microsoft.com/office/drawing/2014/main" id="{DBB150ED-ADD0-49BE-8CB5-7CB5752DC197}"/>
              </a:ext>
            </a:extLst>
          </p:cNvPr>
          <p:cNvSpPr txBox="1"/>
          <p:nvPr/>
        </p:nvSpPr>
        <p:spPr>
          <a:xfrm>
            <a:off x="4619864" y="1575420"/>
            <a:ext cx="3809591" cy="833663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0000" tIns="108000" bIns="108000" rtlCol="0">
            <a:spAutoFit/>
          </a:bodyPr>
          <a:lstStyle/>
          <a:p>
            <a:pPr marL="109728" indent="0" algn="ctr">
              <a:buNone/>
            </a:pPr>
            <a:r>
              <a:rPr lang="pl-PL" sz="1000" b="1" dirty="0">
                <a:solidFill>
                  <a:srgbClr val="C00000"/>
                </a:solidFill>
                <a:latin typeface="+mj-lt"/>
              </a:rPr>
              <a:t>TESTING GROUND FOR THEORETICAL CALCULATIONS</a:t>
            </a:r>
            <a:endParaRPr lang="pl-PL" sz="1000" dirty="0">
              <a:solidFill>
                <a:srgbClr val="C00000"/>
              </a:solidFill>
              <a:latin typeface="+mj-lt"/>
            </a:endParaRPr>
          </a:p>
          <a:p>
            <a:pPr marL="109728" indent="0" algn="ctr">
              <a:buNone/>
            </a:pPr>
            <a:r>
              <a:rPr lang="en-US" sz="1000" dirty="0">
                <a:latin typeface="+mj-lt"/>
              </a:rPr>
              <a:t>properties of stretched states </a:t>
            </a:r>
            <a:r>
              <a:rPr lang="pl-PL" sz="1000" dirty="0">
                <a:latin typeface="+mj-lt"/>
              </a:rPr>
              <a:t>(</a:t>
            </a:r>
            <a:r>
              <a:rPr lang="en-US" sz="1000" dirty="0">
                <a:latin typeface="+mj-lt"/>
              </a:rPr>
              <a:t>decay patterns</a:t>
            </a:r>
            <a:r>
              <a:rPr lang="pl-PL" sz="1000" dirty="0">
                <a:latin typeface="+mj-lt"/>
              </a:rPr>
              <a:t> </a:t>
            </a:r>
            <a:r>
              <a:rPr lang="pl-PL" sz="1000" dirty="0" err="1">
                <a:latin typeface="+mj-lt"/>
              </a:rPr>
              <a:t>e.g</a:t>
            </a:r>
            <a:r>
              <a:rPr lang="pl-PL" sz="1000" dirty="0">
                <a:latin typeface="+mj-lt"/>
              </a:rPr>
              <a:t>.) </a:t>
            </a:r>
            <a:r>
              <a:rPr lang="pl-PL" sz="1000" dirty="0" err="1">
                <a:latin typeface="+mj-lt"/>
              </a:rPr>
              <a:t>used</a:t>
            </a:r>
            <a:r>
              <a:rPr lang="pl-PL" sz="1000" dirty="0">
                <a:latin typeface="+mj-lt"/>
              </a:rPr>
              <a:t> as</a:t>
            </a:r>
          </a:p>
          <a:p>
            <a:pPr marL="109728" indent="0" algn="ctr">
              <a:buNone/>
            </a:pPr>
            <a:r>
              <a:rPr lang="en-US" sz="1000" b="1" u="sng" dirty="0">
                <a:solidFill>
                  <a:schemeClr val="tx1"/>
                </a:solidFill>
                <a:latin typeface="+mj-lt"/>
              </a:rPr>
              <a:t>demanding test of state-of-the-art theory approaches</a:t>
            </a:r>
            <a:r>
              <a:rPr lang="en-US" sz="1000" dirty="0">
                <a:solidFill>
                  <a:schemeClr val="tx1"/>
                </a:solidFill>
                <a:latin typeface="+mj-lt"/>
              </a:rPr>
              <a:t> </a:t>
            </a:r>
            <a:endParaRPr lang="pl-PL" sz="1000" dirty="0">
              <a:solidFill>
                <a:schemeClr val="tx1"/>
              </a:solidFill>
              <a:latin typeface="+mj-lt"/>
            </a:endParaRPr>
          </a:p>
          <a:p>
            <a:pPr marL="109728" indent="0" algn="ctr">
              <a:buNone/>
            </a:pPr>
            <a:r>
              <a:rPr lang="pl-PL" sz="1000" dirty="0">
                <a:solidFill>
                  <a:schemeClr val="tx1"/>
                </a:solidFill>
                <a:latin typeface="+mj-lt"/>
              </a:rPr>
              <a:t>(</a:t>
            </a:r>
            <a:r>
              <a:rPr lang="pl-PL" sz="1000" dirty="0" err="1">
                <a:solidFill>
                  <a:schemeClr val="tx1"/>
                </a:solidFill>
                <a:latin typeface="+mj-lt"/>
              </a:rPr>
              <a:t>Gamow</a:t>
            </a:r>
            <a:r>
              <a:rPr lang="pl-PL" sz="10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000" dirty="0">
                <a:latin typeface="+mj-lt"/>
              </a:rPr>
              <a:t>Shell </a:t>
            </a:r>
            <a:r>
              <a:rPr lang="pl-PL" sz="1000" dirty="0">
                <a:latin typeface="+mj-lt"/>
              </a:rPr>
              <a:t>Model </a:t>
            </a:r>
            <a:r>
              <a:rPr lang="pl-PL" sz="1000" dirty="0" err="1">
                <a:latin typeface="+mj-lt"/>
              </a:rPr>
              <a:t>e.g</a:t>
            </a:r>
            <a:r>
              <a:rPr lang="pl-PL" sz="1000" dirty="0">
                <a:latin typeface="+mj-lt"/>
              </a:rPr>
              <a:t>.)</a:t>
            </a:r>
          </a:p>
        </p:txBody>
      </p:sp>
      <p:grpSp>
        <p:nvGrpSpPr>
          <p:cNvPr id="130" name="Grupa 129">
            <a:extLst>
              <a:ext uri="{FF2B5EF4-FFF2-40B4-BE49-F238E27FC236}">
                <a16:creationId xmlns:a16="http://schemas.microsoft.com/office/drawing/2014/main" id="{24B20C26-2441-4ED8-BF43-51ED57525BBE}"/>
              </a:ext>
            </a:extLst>
          </p:cNvPr>
          <p:cNvGrpSpPr/>
          <p:nvPr/>
        </p:nvGrpSpPr>
        <p:grpSpPr>
          <a:xfrm>
            <a:off x="6992456" y="2594390"/>
            <a:ext cx="2161558" cy="3067217"/>
            <a:chOff x="3695262" y="1902325"/>
            <a:chExt cx="2161558" cy="3067217"/>
          </a:xfrm>
        </p:grpSpPr>
        <p:sp>
          <p:nvSpPr>
            <p:cNvPr id="131" name="pole tekstowe 130">
              <a:extLst>
                <a:ext uri="{FF2B5EF4-FFF2-40B4-BE49-F238E27FC236}">
                  <a16:creationId xmlns:a16="http://schemas.microsoft.com/office/drawing/2014/main" id="{0E9AE13F-F7D0-44CE-9279-FDBD26C27B92}"/>
                </a:ext>
              </a:extLst>
            </p:cNvPr>
            <p:cNvSpPr txBox="1"/>
            <p:nvPr/>
          </p:nvSpPr>
          <p:spPr>
            <a:xfrm rot="16200000">
              <a:off x="3253955" y="4074464"/>
              <a:ext cx="115026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1000" b="1" dirty="0">
                  <a:latin typeface="+mj-lt"/>
                </a:rPr>
                <a:t>BOUND STATES</a:t>
              </a:r>
            </a:p>
          </p:txBody>
        </p:sp>
        <p:sp>
          <p:nvSpPr>
            <p:cNvPr id="132" name="pole tekstowe 131">
              <a:extLst>
                <a:ext uri="{FF2B5EF4-FFF2-40B4-BE49-F238E27FC236}">
                  <a16:creationId xmlns:a16="http://schemas.microsoft.com/office/drawing/2014/main" id="{BE221BFA-BBC3-4A37-8FDB-7E40BFB27F9C}"/>
                </a:ext>
              </a:extLst>
            </p:cNvPr>
            <p:cNvSpPr txBox="1"/>
            <p:nvPr/>
          </p:nvSpPr>
          <p:spPr>
            <a:xfrm rot="16200000">
              <a:off x="3120139" y="2477448"/>
              <a:ext cx="139646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1000" b="1" dirty="0">
                  <a:latin typeface="+mj-lt"/>
                </a:rPr>
                <a:t>UNBOUND STATES</a:t>
              </a:r>
            </a:p>
          </p:txBody>
        </p:sp>
        <p:grpSp>
          <p:nvGrpSpPr>
            <p:cNvPr id="133" name="Grupa 132">
              <a:extLst>
                <a:ext uri="{FF2B5EF4-FFF2-40B4-BE49-F238E27FC236}">
                  <a16:creationId xmlns:a16="http://schemas.microsoft.com/office/drawing/2014/main" id="{4154822F-8E05-46F1-ABF6-DDD29D2BECC5}"/>
                </a:ext>
              </a:extLst>
            </p:cNvPr>
            <p:cNvGrpSpPr/>
            <p:nvPr/>
          </p:nvGrpSpPr>
          <p:grpSpPr>
            <a:xfrm>
              <a:off x="3941484" y="2047986"/>
              <a:ext cx="1010016" cy="2868311"/>
              <a:chOff x="7517877" y="2640098"/>
              <a:chExt cx="1010016" cy="2868311"/>
            </a:xfrm>
          </p:grpSpPr>
          <p:cxnSp>
            <p:nvCxnSpPr>
              <p:cNvPr id="137" name="Łącznik prostoliniowy 78">
                <a:extLst>
                  <a:ext uri="{FF2B5EF4-FFF2-40B4-BE49-F238E27FC236}">
                    <a16:creationId xmlns:a16="http://schemas.microsoft.com/office/drawing/2014/main" id="{29B65FAE-97D1-4C71-894C-8F8896BA0F4C}"/>
                  </a:ext>
                </a:extLst>
              </p:cNvPr>
              <p:cNvCxnSpPr/>
              <p:nvPr/>
            </p:nvCxnSpPr>
            <p:spPr>
              <a:xfrm>
                <a:off x="7722712" y="5109806"/>
                <a:ext cx="638175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Łącznik prostoliniowy 79">
                <a:extLst>
                  <a:ext uri="{FF2B5EF4-FFF2-40B4-BE49-F238E27FC236}">
                    <a16:creationId xmlns:a16="http://schemas.microsoft.com/office/drawing/2014/main" id="{AA55FC96-257C-4E43-8F94-2049EBD084DD}"/>
                  </a:ext>
                </a:extLst>
              </p:cNvPr>
              <p:cNvCxnSpPr/>
              <p:nvPr/>
            </p:nvCxnSpPr>
            <p:spPr>
              <a:xfrm>
                <a:off x="7722712" y="4903762"/>
                <a:ext cx="638175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Łącznik prostoliniowy 80">
                <a:extLst>
                  <a:ext uri="{FF2B5EF4-FFF2-40B4-BE49-F238E27FC236}">
                    <a16:creationId xmlns:a16="http://schemas.microsoft.com/office/drawing/2014/main" id="{0364B3C6-7CB0-4520-81D6-3E78BE8DFB3E}"/>
                  </a:ext>
                </a:extLst>
              </p:cNvPr>
              <p:cNvCxnSpPr/>
              <p:nvPr/>
            </p:nvCxnSpPr>
            <p:spPr>
              <a:xfrm>
                <a:off x="7722712" y="4794034"/>
                <a:ext cx="638175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Łącznik prostoliniowy 81">
                <a:extLst>
                  <a:ext uri="{FF2B5EF4-FFF2-40B4-BE49-F238E27FC236}">
                    <a16:creationId xmlns:a16="http://schemas.microsoft.com/office/drawing/2014/main" id="{AD960B6C-3F35-4C81-9958-7743B2354A0C}"/>
                  </a:ext>
                </a:extLst>
              </p:cNvPr>
              <p:cNvCxnSpPr/>
              <p:nvPr/>
            </p:nvCxnSpPr>
            <p:spPr>
              <a:xfrm>
                <a:off x="7722712" y="4479480"/>
                <a:ext cx="638175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Łącznik prostoliniowy 82">
                <a:extLst>
                  <a:ext uri="{FF2B5EF4-FFF2-40B4-BE49-F238E27FC236}">
                    <a16:creationId xmlns:a16="http://schemas.microsoft.com/office/drawing/2014/main" id="{45904C75-62E7-43EA-932B-2B77DCA3D11C}"/>
                  </a:ext>
                </a:extLst>
              </p:cNvPr>
              <p:cNvCxnSpPr/>
              <p:nvPr/>
            </p:nvCxnSpPr>
            <p:spPr>
              <a:xfrm>
                <a:off x="7722712" y="4084459"/>
                <a:ext cx="638175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Łącznik prostoliniowy 83">
                <a:extLst>
                  <a:ext uri="{FF2B5EF4-FFF2-40B4-BE49-F238E27FC236}">
                    <a16:creationId xmlns:a16="http://schemas.microsoft.com/office/drawing/2014/main" id="{7ACB9585-B2FB-482D-8291-5279F60BF322}"/>
                  </a:ext>
                </a:extLst>
              </p:cNvPr>
              <p:cNvCxnSpPr/>
              <p:nvPr/>
            </p:nvCxnSpPr>
            <p:spPr>
              <a:xfrm>
                <a:off x="7722712" y="3989361"/>
                <a:ext cx="638175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" name="Łącznik prostoliniowy 84">
                <a:extLst>
                  <a:ext uri="{FF2B5EF4-FFF2-40B4-BE49-F238E27FC236}">
                    <a16:creationId xmlns:a16="http://schemas.microsoft.com/office/drawing/2014/main" id="{87A186A5-408D-45FD-90B6-5D67CF658A10}"/>
                  </a:ext>
                </a:extLst>
              </p:cNvPr>
              <p:cNvCxnSpPr/>
              <p:nvPr/>
            </p:nvCxnSpPr>
            <p:spPr>
              <a:xfrm>
                <a:off x="7722712" y="3907675"/>
                <a:ext cx="638175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Łącznik prostoliniowy 85">
                <a:extLst>
                  <a:ext uri="{FF2B5EF4-FFF2-40B4-BE49-F238E27FC236}">
                    <a16:creationId xmlns:a16="http://schemas.microsoft.com/office/drawing/2014/main" id="{183EA230-3DE1-44B2-B48C-8E043D9E21E9}"/>
                  </a:ext>
                </a:extLst>
              </p:cNvPr>
              <p:cNvCxnSpPr/>
              <p:nvPr/>
            </p:nvCxnSpPr>
            <p:spPr>
              <a:xfrm>
                <a:off x="7722712" y="3812577"/>
                <a:ext cx="638175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Łącznik prostoliniowy 86">
                <a:extLst>
                  <a:ext uri="{FF2B5EF4-FFF2-40B4-BE49-F238E27FC236}">
                    <a16:creationId xmlns:a16="http://schemas.microsoft.com/office/drawing/2014/main" id="{5A98ADC7-DACC-47C4-B349-A0B69ED39E7C}"/>
                  </a:ext>
                </a:extLst>
              </p:cNvPr>
              <p:cNvCxnSpPr/>
              <p:nvPr/>
            </p:nvCxnSpPr>
            <p:spPr>
              <a:xfrm>
                <a:off x="7722712" y="3940975"/>
                <a:ext cx="638175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Łącznik prostoliniowy 87">
                <a:extLst>
                  <a:ext uri="{FF2B5EF4-FFF2-40B4-BE49-F238E27FC236}">
                    <a16:creationId xmlns:a16="http://schemas.microsoft.com/office/drawing/2014/main" id="{57BC5E63-8B09-42F4-B58D-AEC00C210E06}"/>
                  </a:ext>
                </a:extLst>
              </p:cNvPr>
              <p:cNvCxnSpPr/>
              <p:nvPr/>
            </p:nvCxnSpPr>
            <p:spPr>
              <a:xfrm>
                <a:off x="7722712" y="3859289"/>
                <a:ext cx="638175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Łącznik prostoliniowy 88">
                <a:extLst>
                  <a:ext uri="{FF2B5EF4-FFF2-40B4-BE49-F238E27FC236}">
                    <a16:creationId xmlns:a16="http://schemas.microsoft.com/office/drawing/2014/main" id="{670C46E0-6DD2-424A-8FCD-2B5781369704}"/>
                  </a:ext>
                </a:extLst>
              </p:cNvPr>
              <p:cNvCxnSpPr/>
              <p:nvPr/>
            </p:nvCxnSpPr>
            <p:spPr>
              <a:xfrm>
                <a:off x="7722712" y="3764191"/>
                <a:ext cx="638175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8" name="Prostokąt 147">
                <a:extLst>
                  <a:ext uri="{FF2B5EF4-FFF2-40B4-BE49-F238E27FC236}">
                    <a16:creationId xmlns:a16="http://schemas.microsoft.com/office/drawing/2014/main" id="{9847085A-AC21-4E82-8AC5-A72259349A7C}"/>
                  </a:ext>
                </a:extLst>
              </p:cNvPr>
              <p:cNvSpPr/>
              <p:nvPr/>
            </p:nvSpPr>
            <p:spPr>
              <a:xfrm>
                <a:off x="7722712" y="2640098"/>
                <a:ext cx="638175" cy="1124094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cxnSp>
            <p:nvCxnSpPr>
              <p:cNvPr id="149" name="Łącznik prostoliniowy 90">
                <a:extLst>
                  <a:ext uri="{FF2B5EF4-FFF2-40B4-BE49-F238E27FC236}">
                    <a16:creationId xmlns:a16="http://schemas.microsoft.com/office/drawing/2014/main" id="{2D6E0FEE-5402-4028-A0E3-88C432D77AC2}"/>
                  </a:ext>
                </a:extLst>
              </p:cNvPr>
              <p:cNvCxnSpPr/>
              <p:nvPr/>
            </p:nvCxnSpPr>
            <p:spPr>
              <a:xfrm>
                <a:off x="7722712" y="3215099"/>
                <a:ext cx="638175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Łącznik prostoliniowy 91">
                <a:extLst>
                  <a:ext uri="{FF2B5EF4-FFF2-40B4-BE49-F238E27FC236}">
                    <a16:creationId xmlns:a16="http://schemas.microsoft.com/office/drawing/2014/main" id="{D2DDF079-6643-4667-93BE-380A3A524FAC}"/>
                  </a:ext>
                </a:extLst>
              </p:cNvPr>
              <p:cNvCxnSpPr/>
              <p:nvPr/>
            </p:nvCxnSpPr>
            <p:spPr>
              <a:xfrm>
                <a:off x="7722712" y="3120001"/>
                <a:ext cx="638175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Łącznik prostoliniowy 92">
                <a:extLst>
                  <a:ext uri="{FF2B5EF4-FFF2-40B4-BE49-F238E27FC236}">
                    <a16:creationId xmlns:a16="http://schemas.microsoft.com/office/drawing/2014/main" id="{5C730DCE-535F-4C08-A254-778581358558}"/>
                  </a:ext>
                </a:extLst>
              </p:cNvPr>
              <p:cNvCxnSpPr/>
              <p:nvPr/>
            </p:nvCxnSpPr>
            <p:spPr>
              <a:xfrm>
                <a:off x="7722712" y="3248399"/>
                <a:ext cx="638175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Łącznik prostoliniowy 93">
                <a:extLst>
                  <a:ext uri="{FF2B5EF4-FFF2-40B4-BE49-F238E27FC236}">
                    <a16:creationId xmlns:a16="http://schemas.microsoft.com/office/drawing/2014/main" id="{550E5A2D-EA75-4112-93CC-0D8CEE5EAB23}"/>
                  </a:ext>
                </a:extLst>
              </p:cNvPr>
              <p:cNvCxnSpPr/>
              <p:nvPr/>
            </p:nvCxnSpPr>
            <p:spPr>
              <a:xfrm>
                <a:off x="7722712" y="3166713"/>
                <a:ext cx="638175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Łącznik prostoliniowy 94">
                <a:extLst>
                  <a:ext uri="{FF2B5EF4-FFF2-40B4-BE49-F238E27FC236}">
                    <a16:creationId xmlns:a16="http://schemas.microsoft.com/office/drawing/2014/main" id="{7163D456-D471-46EE-9C38-451C5A09809D}"/>
                  </a:ext>
                </a:extLst>
              </p:cNvPr>
              <p:cNvCxnSpPr/>
              <p:nvPr/>
            </p:nvCxnSpPr>
            <p:spPr>
              <a:xfrm>
                <a:off x="7722712" y="3071615"/>
                <a:ext cx="638175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Łącznik prostoliniowy 95">
                <a:extLst>
                  <a:ext uri="{FF2B5EF4-FFF2-40B4-BE49-F238E27FC236}">
                    <a16:creationId xmlns:a16="http://schemas.microsoft.com/office/drawing/2014/main" id="{4C5E19AE-3C67-491D-B293-DF2D67FBE7AC}"/>
                  </a:ext>
                </a:extLst>
              </p:cNvPr>
              <p:cNvCxnSpPr/>
              <p:nvPr/>
            </p:nvCxnSpPr>
            <p:spPr>
              <a:xfrm>
                <a:off x="7722712" y="3442512"/>
                <a:ext cx="638175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Łącznik prostoliniowy 96">
                <a:extLst>
                  <a:ext uri="{FF2B5EF4-FFF2-40B4-BE49-F238E27FC236}">
                    <a16:creationId xmlns:a16="http://schemas.microsoft.com/office/drawing/2014/main" id="{4BF85AE7-2FD0-4B9A-A0D4-6A11042690A6}"/>
                  </a:ext>
                </a:extLst>
              </p:cNvPr>
              <p:cNvCxnSpPr/>
              <p:nvPr/>
            </p:nvCxnSpPr>
            <p:spPr>
              <a:xfrm>
                <a:off x="7722712" y="3347414"/>
                <a:ext cx="638175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" name="Łącznik prostoliniowy 97">
                <a:extLst>
                  <a:ext uri="{FF2B5EF4-FFF2-40B4-BE49-F238E27FC236}">
                    <a16:creationId xmlns:a16="http://schemas.microsoft.com/office/drawing/2014/main" id="{FB3A55C3-06A2-4040-AFD7-A71A50BB36AD}"/>
                  </a:ext>
                </a:extLst>
              </p:cNvPr>
              <p:cNvCxnSpPr/>
              <p:nvPr/>
            </p:nvCxnSpPr>
            <p:spPr>
              <a:xfrm>
                <a:off x="7722712" y="3475812"/>
                <a:ext cx="638175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Łącznik prostoliniowy 98">
                <a:extLst>
                  <a:ext uri="{FF2B5EF4-FFF2-40B4-BE49-F238E27FC236}">
                    <a16:creationId xmlns:a16="http://schemas.microsoft.com/office/drawing/2014/main" id="{6B7A3472-384A-48B7-988B-4E6C302708BA}"/>
                  </a:ext>
                </a:extLst>
              </p:cNvPr>
              <p:cNvCxnSpPr/>
              <p:nvPr/>
            </p:nvCxnSpPr>
            <p:spPr>
              <a:xfrm>
                <a:off x="7722712" y="3394126"/>
                <a:ext cx="638175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Łącznik prostoliniowy 99">
                <a:extLst>
                  <a:ext uri="{FF2B5EF4-FFF2-40B4-BE49-F238E27FC236}">
                    <a16:creationId xmlns:a16="http://schemas.microsoft.com/office/drawing/2014/main" id="{D9C3EF6F-5AAC-4433-8813-9FFCCBC3EE08}"/>
                  </a:ext>
                </a:extLst>
              </p:cNvPr>
              <p:cNvCxnSpPr/>
              <p:nvPr/>
            </p:nvCxnSpPr>
            <p:spPr>
              <a:xfrm>
                <a:off x="7722712" y="3299028"/>
                <a:ext cx="638175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" name="Łącznik prostoliniowy 100">
                <a:extLst>
                  <a:ext uri="{FF2B5EF4-FFF2-40B4-BE49-F238E27FC236}">
                    <a16:creationId xmlns:a16="http://schemas.microsoft.com/office/drawing/2014/main" id="{345D7618-2A70-45D6-89E9-31B48C49378D}"/>
                  </a:ext>
                </a:extLst>
              </p:cNvPr>
              <p:cNvCxnSpPr/>
              <p:nvPr/>
            </p:nvCxnSpPr>
            <p:spPr>
              <a:xfrm>
                <a:off x="7722712" y="3650500"/>
                <a:ext cx="638175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" name="Łącznik prostoliniowy 101">
                <a:extLst>
                  <a:ext uri="{FF2B5EF4-FFF2-40B4-BE49-F238E27FC236}">
                    <a16:creationId xmlns:a16="http://schemas.microsoft.com/office/drawing/2014/main" id="{05E585BC-63AE-469C-AD54-4B289198671D}"/>
                  </a:ext>
                </a:extLst>
              </p:cNvPr>
              <p:cNvCxnSpPr/>
              <p:nvPr/>
            </p:nvCxnSpPr>
            <p:spPr>
              <a:xfrm>
                <a:off x="7722712" y="3555402"/>
                <a:ext cx="638175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Łącznik prostoliniowy 102">
                <a:extLst>
                  <a:ext uri="{FF2B5EF4-FFF2-40B4-BE49-F238E27FC236}">
                    <a16:creationId xmlns:a16="http://schemas.microsoft.com/office/drawing/2014/main" id="{C600C943-93EA-4B76-9399-1E0B11DE4E85}"/>
                  </a:ext>
                </a:extLst>
              </p:cNvPr>
              <p:cNvCxnSpPr/>
              <p:nvPr/>
            </p:nvCxnSpPr>
            <p:spPr>
              <a:xfrm>
                <a:off x="7722712" y="3683800"/>
                <a:ext cx="638175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Łącznik prostoliniowy 115">
                <a:extLst>
                  <a:ext uri="{FF2B5EF4-FFF2-40B4-BE49-F238E27FC236}">
                    <a16:creationId xmlns:a16="http://schemas.microsoft.com/office/drawing/2014/main" id="{02106F4A-DB75-4A3F-84F6-FF92237D45DD}"/>
                  </a:ext>
                </a:extLst>
              </p:cNvPr>
              <p:cNvCxnSpPr/>
              <p:nvPr/>
            </p:nvCxnSpPr>
            <p:spPr>
              <a:xfrm>
                <a:off x="7722712" y="3602114"/>
                <a:ext cx="638175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Łącznik prostoliniowy 116">
                <a:extLst>
                  <a:ext uri="{FF2B5EF4-FFF2-40B4-BE49-F238E27FC236}">
                    <a16:creationId xmlns:a16="http://schemas.microsoft.com/office/drawing/2014/main" id="{8E8CC91D-8267-4075-B46E-7DE4E7B367AD}"/>
                  </a:ext>
                </a:extLst>
              </p:cNvPr>
              <p:cNvCxnSpPr/>
              <p:nvPr/>
            </p:nvCxnSpPr>
            <p:spPr>
              <a:xfrm>
                <a:off x="7722712" y="3507016"/>
                <a:ext cx="638175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Łącznik prostoliniowy 117">
                <a:extLst>
                  <a:ext uri="{FF2B5EF4-FFF2-40B4-BE49-F238E27FC236}">
                    <a16:creationId xmlns:a16="http://schemas.microsoft.com/office/drawing/2014/main" id="{9BFA8D14-B190-4C56-A76D-E7EE25B36151}"/>
                  </a:ext>
                </a:extLst>
              </p:cNvPr>
              <p:cNvCxnSpPr/>
              <p:nvPr/>
            </p:nvCxnSpPr>
            <p:spPr>
              <a:xfrm>
                <a:off x="7722712" y="4294162"/>
                <a:ext cx="638175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Łącznik prostoliniowy 118">
                <a:extLst>
                  <a:ext uri="{FF2B5EF4-FFF2-40B4-BE49-F238E27FC236}">
                    <a16:creationId xmlns:a16="http://schemas.microsoft.com/office/drawing/2014/main" id="{FE599DDE-F14B-4E98-922D-A7146780905C}"/>
                  </a:ext>
                </a:extLst>
              </p:cNvPr>
              <p:cNvCxnSpPr/>
              <p:nvPr/>
            </p:nvCxnSpPr>
            <p:spPr>
              <a:xfrm>
                <a:off x="7722712" y="5508409"/>
                <a:ext cx="638175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Łącznik prostoliniowy 119">
                <a:extLst>
                  <a:ext uri="{FF2B5EF4-FFF2-40B4-BE49-F238E27FC236}">
                    <a16:creationId xmlns:a16="http://schemas.microsoft.com/office/drawing/2014/main" id="{A0214658-7818-408E-A9A2-4BBEF7B1595F}"/>
                  </a:ext>
                </a:extLst>
              </p:cNvPr>
              <p:cNvCxnSpPr/>
              <p:nvPr/>
            </p:nvCxnSpPr>
            <p:spPr>
              <a:xfrm>
                <a:off x="7722712" y="4384230"/>
                <a:ext cx="638175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Łącznik prostoliniowy 120">
                <a:extLst>
                  <a:ext uri="{FF2B5EF4-FFF2-40B4-BE49-F238E27FC236}">
                    <a16:creationId xmlns:a16="http://schemas.microsoft.com/office/drawing/2014/main" id="{E287EF2E-A1BA-405F-9446-E452D62EA4E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517877" y="3732352"/>
                <a:ext cx="1010016" cy="0"/>
              </a:xfrm>
              <a:prstGeom prst="line">
                <a:avLst/>
              </a:prstGeom>
              <a:ln w="3810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Łącznik prostoliniowy 121">
                <a:extLst>
                  <a:ext uri="{FF2B5EF4-FFF2-40B4-BE49-F238E27FC236}">
                    <a16:creationId xmlns:a16="http://schemas.microsoft.com/office/drawing/2014/main" id="{0A6D3579-FEC7-4B8C-B8F2-9843C03E564B}"/>
                  </a:ext>
                </a:extLst>
              </p:cNvPr>
              <p:cNvCxnSpPr/>
              <p:nvPr/>
            </p:nvCxnSpPr>
            <p:spPr>
              <a:xfrm>
                <a:off x="7722712" y="2802349"/>
                <a:ext cx="638175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Łącznik prostoliniowy 122">
                <a:extLst>
                  <a:ext uri="{FF2B5EF4-FFF2-40B4-BE49-F238E27FC236}">
                    <a16:creationId xmlns:a16="http://schemas.microsoft.com/office/drawing/2014/main" id="{D62CA238-6E73-458F-B853-50BA6B8B6553}"/>
                  </a:ext>
                </a:extLst>
              </p:cNvPr>
              <p:cNvCxnSpPr/>
              <p:nvPr/>
            </p:nvCxnSpPr>
            <p:spPr>
              <a:xfrm>
                <a:off x="7722712" y="2707251"/>
                <a:ext cx="638175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Łącznik prostoliniowy 123">
                <a:extLst>
                  <a:ext uri="{FF2B5EF4-FFF2-40B4-BE49-F238E27FC236}">
                    <a16:creationId xmlns:a16="http://schemas.microsoft.com/office/drawing/2014/main" id="{5C94EDFA-63E9-40FD-8031-1D54548095F1}"/>
                  </a:ext>
                </a:extLst>
              </p:cNvPr>
              <p:cNvCxnSpPr/>
              <p:nvPr/>
            </p:nvCxnSpPr>
            <p:spPr>
              <a:xfrm>
                <a:off x="7722712" y="2835649"/>
                <a:ext cx="638175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Łącznik prostoliniowy 124">
                <a:extLst>
                  <a:ext uri="{FF2B5EF4-FFF2-40B4-BE49-F238E27FC236}">
                    <a16:creationId xmlns:a16="http://schemas.microsoft.com/office/drawing/2014/main" id="{66F3031A-EDD1-4291-AD1F-828B8572C5C5}"/>
                  </a:ext>
                </a:extLst>
              </p:cNvPr>
              <p:cNvCxnSpPr/>
              <p:nvPr/>
            </p:nvCxnSpPr>
            <p:spPr>
              <a:xfrm>
                <a:off x="7722712" y="2753963"/>
                <a:ext cx="638175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Łącznik prostoliniowy 125">
                <a:extLst>
                  <a:ext uri="{FF2B5EF4-FFF2-40B4-BE49-F238E27FC236}">
                    <a16:creationId xmlns:a16="http://schemas.microsoft.com/office/drawing/2014/main" id="{5FF97A92-AE6F-49D3-8470-BC5097949D3C}"/>
                  </a:ext>
                </a:extLst>
              </p:cNvPr>
              <p:cNvCxnSpPr/>
              <p:nvPr/>
            </p:nvCxnSpPr>
            <p:spPr>
              <a:xfrm>
                <a:off x="7722712" y="2658865"/>
                <a:ext cx="638175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Łącznik prostoliniowy 126">
                <a:extLst>
                  <a:ext uri="{FF2B5EF4-FFF2-40B4-BE49-F238E27FC236}">
                    <a16:creationId xmlns:a16="http://schemas.microsoft.com/office/drawing/2014/main" id="{65951C7D-CF42-497F-BA41-3D56F738C1D5}"/>
                  </a:ext>
                </a:extLst>
              </p:cNvPr>
              <p:cNvCxnSpPr/>
              <p:nvPr/>
            </p:nvCxnSpPr>
            <p:spPr>
              <a:xfrm>
                <a:off x="7722712" y="3029762"/>
                <a:ext cx="638175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Łącznik prostoliniowy 127">
                <a:extLst>
                  <a:ext uri="{FF2B5EF4-FFF2-40B4-BE49-F238E27FC236}">
                    <a16:creationId xmlns:a16="http://schemas.microsoft.com/office/drawing/2014/main" id="{39B9A840-3C2E-4089-BC65-6088BA8D7C05}"/>
                  </a:ext>
                </a:extLst>
              </p:cNvPr>
              <p:cNvCxnSpPr/>
              <p:nvPr/>
            </p:nvCxnSpPr>
            <p:spPr>
              <a:xfrm>
                <a:off x="7722712" y="2934664"/>
                <a:ext cx="638175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Łącznik prostoliniowy 128">
                <a:extLst>
                  <a:ext uri="{FF2B5EF4-FFF2-40B4-BE49-F238E27FC236}">
                    <a16:creationId xmlns:a16="http://schemas.microsoft.com/office/drawing/2014/main" id="{257F2750-4EDA-4777-8025-3A85403B5F29}"/>
                  </a:ext>
                </a:extLst>
              </p:cNvPr>
              <p:cNvCxnSpPr/>
              <p:nvPr/>
            </p:nvCxnSpPr>
            <p:spPr>
              <a:xfrm>
                <a:off x="7722712" y="3063062"/>
                <a:ext cx="638175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Łącznik prostoliniowy 129">
                <a:extLst>
                  <a:ext uri="{FF2B5EF4-FFF2-40B4-BE49-F238E27FC236}">
                    <a16:creationId xmlns:a16="http://schemas.microsoft.com/office/drawing/2014/main" id="{DFB77BD5-67D9-4FC7-8588-51A5E2E725E3}"/>
                  </a:ext>
                </a:extLst>
              </p:cNvPr>
              <p:cNvCxnSpPr/>
              <p:nvPr/>
            </p:nvCxnSpPr>
            <p:spPr>
              <a:xfrm>
                <a:off x="7722712" y="2981376"/>
                <a:ext cx="638175" cy="0"/>
              </a:xfrm>
              <a:prstGeom prst="line">
                <a:avLst/>
              </a:prstGeom>
              <a:ln w="38100">
                <a:solidFill>
                  <a:srgbClr val="53548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Łącznik prostoliniowy 130">
                <a:extLst>
                  <a:ext uri="{FF2B5EF4-FFF2-40B4-BE49-F238E27FC236}">
                    <a16:creationId xmlns:a16="http://schemas.microsoft.com/office/drawing/2014/main" id="{CA42E37E-42DB-4E03-9112-81E5CD166196}"/>
                  </a:ext>
                </a:extLst>
              </p:cNvPr>
              <p:cNvCxnSpPr/>
              <p:nvPr/>
            </p:nvCxnSpPr>
            <p:spPr>
              <a:xfrm>
                <a:off x="7722712" y="2886278"/>
                <a:ext cx="638175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" name="Łącznik prostoliniowy 131">
                <a:extLst>
                  <a:ext uri="{FF2B5EF4-FFF2-40B4-BE49-F238E27FC236}">
                    <a16:creationId xmlns:a16="http://schemas.microsoft.com/office/drawing/2014/main" id="{F757AAAB-17A2-4C61-ABC8-F9FC3F3617DA}"/>
                  </a:ext>
                </a:extLst>
              </p:cNvPr>
              <p:cNvCxnSpPr/>
              <p:nvPr/>
            </p:nvCxnSpPr>
            <p:spPr>
              <a:xfrm>
                <a:off x="7722712" y="3237750"/>
                <a:ext cx="638175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" name="Łącznik prostoliniowy 132">
                <a:extLst>
                  <a:ext uri="{FF2B5EF4-FFF2-40B4-BE49-F238E27FC236}">
                    <a16:creationId xmlns:a16="http://schemas.microsoft.com/office/drawing/2014/main" id="{166F9BDA-1710-42C9-973B-BD30CA9F5C1D}"/>
                  </a:ext>
                </a:extLst>
              </p:cNvPr>
              <p:cNvCxnSpPr/>
              <p:nvPr/>
            </p:nvCxnSpPr>
            <p:spPr>
              <a:xfrm>
                <a:off x="7722712" y="3142652"/>
                <a:ext cx="638175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4" name="Nawias klamrowy zamykający 133">
              <a:extLst>
                <a:ext uri="{FF2B5EF4-FFF2-40B4-BE49-F238E27FC236}">
                  <a16:creationId xmlns:a16="http://schemas.microsoft.com/office/drawing/2014/main" id="{8F5A41F0-7475-4B00-83AC-E7B2F7DD552C}"/>
                </a:ext>
              </a:extLst>
            </p:cNvPr>
            <p:cNvSpPr/>
            <p:nvPr/>
          </p:nvSpPr>
          <p:spPr>
            <a:xfrm flipH="1">
              <a:off x="3978427" y="2066753"/>
              <a:ext cx="77873" cy="1015913"/>
            </a:xfrm>
            <a:prstGeom prst="rightBrace">
              <a:avLst>
                <a:gd name="adj1" fmla="val 55832"/>
                <a:gd name="adj2" fmla="val 50000"/>
              </a:avLst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35" name="Nawias klamrowy zamykający 134">
              <a:extLst>
                <a:ext uri="{FF2B5EF4-FFF2-40B4-BE49-F238E27FC236}">
                  <a16:creationId xmlns:a16="http://schemas.microsoft.com/office/drawing/2014/main" id="{84699002-2003-405B-8C58-9CF488DA95BA}"/>
                </a:ext>
              </a:extLst>
            </p:cNvPr>
            <p:cNvSpPr/>
            <p:nvPr/>
          </p:nvSpPr>
          <p:spPr>
            <a:xfrm flipH="1">
              <a:off x="3983838" y="3230533"/>
              <a:ext cx="66398" cy="1739009"/>
            </a:xfrm>
            <a:prstGeom prst="rightBrace">
              <a:avLst>
                <a:gd name="adj1" fmla="val 55832"/>
                <a:gd name="adj2" fmla="val 50000"/>
              </a:avLst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36" name="pole tekstowe 135">
              <a:extLst>
                <a:ext uri="{FF2B5EF4-FFF2-40B4-BE49-F238E27FC236}">
                  <a16:creationId xmlns:a16="http://schemas.microsoft.com/office/drawing/2014/main" id="{2F7A47A4-149E-43EC-92C0-053C2141FFCA}"/>
                </a:ext>
              </a:extLst>
            </p:cNvPr>
            <p:cNvSpPr txBox="1"/>
            <p:nvPr/>
          </p:nvSpPr>
          <p:spPr>
            <a:xfrm>
              <a:off x="4888285" y="2863241"/>
              <a:ext cx="968535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l-PL" sz="1000" b="1" dirty="0">
                  <a:latin typeface="+mj-lt"/>
                </a:rPr>
                <a:t>PARTICLE </a:t>
              </a:r>
            </a:p>
            <a:p>
              <a:pPr algn="ctr"/>
              <a:r>
                <a:rPr lang="pl-PL" sz="1000" b="1" dirty="0">
                  <a:latin typeface="+mj-lt"/>
                </a:rPr>
                <a:t>SEPARATION </a:t>
              </a:r>
            </a:p>
            <a:p>
              <a:pPr algn="ctr"/>
              <a:r>
                <a:rPr lang="pl-PL" sz="1000" b="1" dirty="0">
                  <a:latin typeface="+mj-lt"/>
                </a:rPr>
                <a:t>ENERGY</a:t>
              </a:r>
            </a:p>
          </p:txBody>
        </p:sp>
      </p:grpSp>
      <p:grpSp>
        <p:nvGrpSpPr>
          <p:cNvPr id="180" name="Grupa 179">
            <a:extLst>
              <a:ext uri="{FF2B5EF4-FFF2-40B4-BE49-F238E27FC236}">
                <a16:creationId xmlns:a16="http://schemas.microsoft.com/office/drawing/2014/main" id="{08FD0F89-F6B6-494D-B074-5759E58BF4DE}"/>
              </a:ext>
            </a:extLst>
          </p:cNvPr>
          <p:cNvGrpSpPr/>
          <p:nvPr/>
        </p:nvGrpSpPr>
        <p:grpSpPr>
          <a:xfrm>
            <a:off x="7448331" y="3043818"/>
            <a:ext cx="1697638" cy="380480"/>
            <a:chOff x="4145402" y="2363928"/>
            <a:chExt cx="1697638" cy="380480"/>
          </a:xfrm>
        </p:grpSpPr>
        <p:cxnSp>
          <p:nvCxnSpPr>
            <p:cNvPr id="181" name="Łącznik prostoliniowy 196">
              <a:extLst>
                <a:ext uri="{FF2B5EF4-FFF2-40B4-BE49-F238E27FC236}">
                  <a16:creationId xmlns:a16="http://schemas.microsoft.com/office/drawing/2014/main" id="{5CC02E63-72AE-4351-8BDE-CBD57BCE5D05}"/>
                </a:ext>
              </a:extLst>
            </p:cNvPr>
            <p:cNvCxnSpPr/>
            <p:nvPr/>
          </p:nvCxnSpPr>
          <p:spPr>
            <a:xfrm>
              <a:off x="4145402" y="2552649"/>
              <a:ext cx="638175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2" name="pole tekstowe 181">
              <a:extLst>
                <a:ext uri="{FF2B5EF4-FFF2-40B4-BE49-F238E27FC236}">
                  <a16:creationId xmlns:a16="http://schemas.microsoft.com/office/drawing/2014/main" id="{25728FDC-3948-4BE4-ADE3-BE8C9541F311}"/>
                </a:ext>
              </a:extLst>
            </p:cNvPr>
            <p:cNvSpPr txBox="1"/>
            <p:nvPr/>
          </p:nvSpPr>
          <p:spPr>
            <a:xfrm>
              <a:off x="4871091" y="2363928"/>
              <a:ext cx="971949" cy="380480"/>
            </a:xfrm>
            <a:prstGeom prst="rect">
              <a:avLst/>
            </a:prstGeom>
            <a:solidFill>
              <a:srgbClr val="FFFFCC"/>
            </a:solidFill>
          </p:spPr>
          <p:txBody>
            <a:bodyPr wrap="square" lIns="36000" tIns="36000" rIns="36000" bIns="36000" rtlCol="0">
              <a:spAutoFit/>
            </a:bodyPr>
            <a:lstStyle/>
            <a:p>
              <a:pPr algn="ctr"/>
              <a:r>
                <a:rPr lang="pl-PL" sz="1000" b="1" dirty="0">
                  <a:solidFill>
                    <a:srgbClr val="FF0000"/>
                  </a:solidFill>
                  <a:latin typeface="+mj-lt"/>
                </a:rPr>
                <a:t>M4 STATES</a:t>
              </a:r>
            </a:p>
            <a:p>
              <a:pPr algn="ctr"/>
              <a:r>
                <a:rPr lang="pl-PL" sz="1000" b="1" dirty="0">
                  <a:solidFill>
                    <a:srgbClr val="FF0000"/>
                  </a:solidFill>
                  <a:latin typeface="+mj-lt"/>
                </a:rPr>
                <a:t>IN CONTINUUM</a:t>
              </a:r>
            </a:p>
          </p:txBody>
        </p:sp>
      </p:grpSp>
      <p:sp>
        <p:nvSpPr>
          <p:cNvPr id="183" name="Dowolny kształt 222">
            <a:extLst>
              <a:ext uri="{FF2B5EF4-FFF2-40B4-BE49-F238E27FC236}">
                <a16:creationId xmlns:a16="http://schemas.microsoft.com/office/drawing/2014/main" id="{996C1317-6F5A-40A1-AFED-6EA5225CA673}"/>
              </a:ext>
            </a:extLst>
          </p:cNvPr>
          <p:cNvSpPr/>
          <p:nvPr/>
        </p:nvSpPr>
        <p:spPr>
          <a:xfrm rot="6343326">
            <a:off x="6391525" y="3206648"/>
            <a:ext cx="957972" cy="863955"/>
          </a:xfrm>
          <a:custGeom>
            <a:avLst/>
            <a:gdLst>
              <a:gd name="connsiteX0" fmla="*/ 1627632 w 1627632"/>
              <a:gd name="connsiteY0" fmla="*/ 1060704 h 1060704"/>
              <a:gd name="connsiteX1" fmla="*/ 1234440 w 1627632"/>
              <a:gd name="connsiteY1" fmla="*/ 649224 h 1060704"/>
              <a:gd name="connsiteX2" fmla="*/ 1005840 w 1627632"/>
              <a:gd name="connsiteY2" fmla="*/ 438912 h 1060704"/>
              <a:gd name="connsiteX3" fmla="*/ 704088 w 1627632"/>
              <a:gd name="connsiteY3" fmla="*/ 219456 h 1060704"/>
              <a:gd name="connsiteX4" fmla="*/ 402336 w 1627632"/>
              <a:gd name="connsiteY4" fmla="*/ 82296 h 1060704"/>
              <a:gd name="connsiteX5" fmla="*/ 0 w 1627632"/>
              <a:gd name="connsiteY5" fmla="*/ 0 h 1060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27632" h="1060704">
                <a:moveTo>
                  <a:pt x="1627632" y="1060704"/>
                </a:moveTo>
                <a:cubicBezTo>
                  <a:pt x="1482852" y="906780"/>
                  <a:pt x="1338072" y="752856"/>
                  <a:pt x="1234440" y="649224"/>
                </a:cubicBezTo>
                <a:cubicBezTo>
                  <a:pt x="1130808" y="545592"/>
                  <a:pt x="1094232" y="510540"/>
                  <a:pt x="1005840" y="438912"/>
                </a:cubicBezTo>
                <a:cubicBezTo>
                  <a:pt x="917448" y="367284"/>
                  <a:pt x="804672" y="278892"/>
                  <a:pt x="704088" y="219456"/>
                </a:cubicBezTo>
                <a:cubicBezTo>
                  <a:pt x="603504" y="160020"/>
                  <a:pt x="519684" y="118872"/>
                  <a:pt x="402336" y="82296"/>
                </a:cubicBezTo>
                <a:cubicBezTo>
                  <a:pt x="284988" y="45720"/>
                  <a:pt x="142494" y="22860"/>
                  <a:pt x="0" y="0"/>
                </a:cubicBezTo>
              </a:path>
            </a:pathLst>
          </a:custGeom>
          <a:noFill/>
          <a:ln cap="rnd">
            <a:solidFill>
              <a:srgbClr val="00B0F0"/>
            </a:solidFill>
            <a:headEnd type="none" w="lg" len="lg"/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84" name="Symbol zastępczy zawartości 2">
            <a:extLst>
              <a:ext uri="{FF2B5EF4-FFF2-40B4-BE49-F238E27FC236}">
                <a16:creationId xmlns:a16="http://schemas.microsoft.com/office/drawing/2014/main" id="{E0676016-3A6B-418F-8A82-2C5375182D56}"/>
              </a:ext>
            </a:extLst>
          </p:cNvPr>
          <p:cNvSpPr txBox="1">
            <a:spLocks/>
          </p:cNvSpPr>
          <p:nvPr/>
        </p:nvSpPr>
        <p:spPr>
          <a:xfrm>
            <a:off x="1272281" y="960796"/>
            <a:ext cx="6474949" cy="324785"/>
          </a:xfrm>
          <a:prstGeom prst="rect">
            <a:avLst/>
          </a:prstGeom>
        </p:spPr>
        <p:txBody>
          <a:bodyPr vert="horz">
            <a:no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 algn="ctr">
              <a:spcAft>
                <a:spcPts val="600"/>
              </a:spcAft>
              <a:buNone/>
            </a:pPr>
            <a:r>
              <a:rPr lang="en-US" sz="2000" dirty="0">
                <a:latin typeface="+mj-lt"/>
              </a:rPr>
              <a:t>Stretched states in light nuclei – why are they interesting?</a:t>
            </a:r>
            <a:endParaRPr lang="pl-PL" sz="2000" dirty="0">
              <a:latin typeface="+mj-lt"/>
            </a:endParaRPr>
          </a:p>
        </p:txBody>
      </p:sp>
      <p:grpSp>
        <p:nvGrpSpPr>
          <p:cNvPr id="208" name="Grupa 207">
            <a:extLst>
              <a:ext uri="{FF2B5EF4-FFF2-40B4-BE49-F238E27FC236}">
                <a16:creationId xmlns:a16="http://schemas.microsoft.com/office/drawing/2014/main" id="{CE16C479-05F5-41B6-9149-0820BB62CAE1}"/>
              </a:ext>
            </a:extLst>
          </p:cNvPr>
          <p:cNvGrpSpPr/>
          <p:nvPr/>
        </p:nvGrpSpPr>
        <p:grpSpPr>
          <a:xfrm>
            <a:off x="5033010" y="2887640"/>
            <a:ext cx="1823958" cy="2753800"/>
            <a:chOff x="5033010" y="2887640"/>
            <a:chExt cx="1823958" cy="2753800"/>
          </a:xfrm>
        </p:grpSpPr>
        <p:sp>
          <p:nvSpPr>
            <p:cNvPr id="209" name="pole tekstowe 208">
              <a:extLst>
                <a:ext uri="{FF2B5EF4-FFF2-40B4-BE49-F238E27FC236}">
                  <a16:creationId xmlns:a16="http://schemas.microsoft.com/office/drawing/2014/main" id="{D32C41F1-911B-4D74-B78D-EA387060F637}"/>
                </a:ext>
              </a:extLst>
            </p:cNvPr>
            <p:cNvSpPr txBox="1"/>
            <p:nvPr/>
          </p:nvSpPr>
          <p:spPr>
            <a:xfrm>
              <a:off x="5131165" y="2961115"/>
              <a:ext cx="1479940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109728" indent="0" algn="ctr">
                <a:spcAft>
                  <a:spcPts val="600"/>
                </a:spcAft>
                <a:buNone/>
              </a:pPr>
              <a:r>
                <a:rPr lang="en-US" sz="1200" b="1" dirty="0">
                  <a:solidFill>
                    <a:srgbClr val="FF0000"/>
                  </a:solidFill>
                  <a:latin typeface="+mj-lt"/>
                </a:rPr>
                <a:t>J = </a:t>
              </a:r>
              <a:r>
                <a:rPr lang="pl-PL" sz="1200" b="1" dirty="0">
                  <a:solidFill>
                    <a:srgbClr val="FF0000"/>
                  </a:solidFill>
                  <a:latin typeface="+mj-lt"/>
                </a:rPr>
                <a:t>5/2 </a:t>
              </a:r>
              <a:r>
                <a:rPr lang="en-US" sz="1200" b="1" dirty="0">
                  <a:solidFill>
                    <a:srgbClr val="FF0000"/>
                  </a:solidFill>
                  <a:latin typeface="+mj-lt"/>
                </a:rPr>
                <a:t>+ </a:t>
              </a:r>
              <a:r>
                <a:rPr lang="pl-PL" sz="1200" b="1" dirty="0">
                  <a:solidFill>
                    <a:srgbClr val="FF0000"/>
                  </a:solidFill>
                  <a:latin typeface="+mj-lt"/>
                </a:rPr>
                <a:t>3/2 = 4</a:t>
              </a:r>
            </a:p>
          </p:txBody>
        </p:sp>
        <p:grpSp>
          <p:nvGrpSpPr>
            <p:cNvPr id="210" name="Grupa 209">
              <a:extLst>
                <a:ext uri="{FF2B5EF4-FFF2-40B4-BE49-F238E27FC236}">
                  <a16:creationId xmlns:a16="http://schemas.microsoft.com/office/drawing/2014/main" id="{B9EE80D1-653B-497D-A251-48C235FDD4C1}"/>
                </a:ext>
              </a:extLst>
            </p:cNvPr>
            <p:cNvGrpSpPr/>
            <p:nvPr/>
          </p:nvGrpSpPr>
          <p:grpSpPr>
            <a:xfrm>
              <a:off x="5033010" y="2887640"/>
              <a:ext cx="1823958" cy="2753800"/>
              <a:chOff x="5033010" y="2887640"/>
              <a:chExt cx="1823958" cy="2753800"/>
            </a:xfrm>
          </p:grpSpPr>
          <p:pic>
            <p:nvPicPr>
              <p:cNvPr id="211" name="Obraz 210">
                <a:extLst>
                  <a:ext uri="{FF2B5EF4-FFF2-40B4-BE49-F238E27FC236}">
                    <a16:creationId xmlns:a16="http://schemas.microsoft.com/office/drawing/2014/main" id="{BD29F850-4967-4CCC-8022-8794AA120EE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69978"/>
              <a:stretch/>
            </p:blipFill>
            <p:spPr>
              <a:xfrm>
                <a:off x="5131642" y="3276072"/>
                <a:ext cx="1574276" cy="1721166"/>
              </a:xfrm>
              <a:prstGeom prst="rect">
                <a:avLst/>
              </a:prstGeom>
            </p:spPr>
          </p:pic>
          <p:sp>
            <p:nvSpPr>
              <p:cNvPr id="212" name="pole tekstowe 211">
                <a:extLst>
                  <a:ext uri="{FF2B5EF4-FFF2-40B4-BE49-F238E27FC236}">
                    <a16:creationId xmlns:a16="http://schemas.microsoft.com/office/drawing/2014/main" id="{7DF1772B-BD57-4BAF-BF59-8FBF90F96C9B}"/>
                  </a:ext>
                </a:extLst>
              </p:cNvPr>
              <p:cNvSpPr txBox="1"/>
              <p:nvPr/>
            </p:nvSpPr>
            <p:spPr>
              <a:xfrm>
                <a:off x="5334550" y="5039828"/>
                <a:ext cx="1522418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spcAft>
                    <a:spcPts val="600"/>
                  </a:spcAft>
                </a:pPr>
                <a:r>
                  <a:rPr lang="pl-PL" sz="9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</a:rPr>
                  <a:t>PROTONS  </a:t>
                </a:r>
                <a:r>
                  <a:rPr lang="pl-PL" sz="900" baseline="30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</a:rPr>
                  <a:t>   </a:t>
                </a:r>
                <a:r>
                  <a:rPr lang="pl-PL" sz="9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</a:rPr>
                  <a:t>NEUTRONS</a:t>
                </a:r>
              </a:p>
            </p:txBody>
          </p:sp>
          <p:sp>
            <p:nvSpPr>
              <p:cNvPr id="213" name="Elipsa 206">
                <a:extLst>
                  <a:ext uri="{FF2B5EF4-FFF2-40B4-BE49-F238E27FC236}">
                    <a16:creationId xmlns:a16="http://schemas.microsoft.com/office/drawing/2014/main" id="{13151898-0344-44F2-9BBD-DE0A218006B1}"/>
                  </a:ext>
                </a:extLst>
              </p:cNvPr>
              <p:cNvSpPr/>
              <p:nvPr/>
            </p:nvSpPr>
            <p:spPr>
              <a:xfrm>
                <a:off x="5662057" y="4876088"/>
                <a:ext cx="87228" cy="85898"/>
              </a:xfrm>
              <a:prstGeom prst="ellipse">
                <a:avLst/>
              </a:prstGeom>
              <a:solidFill>
                <a:srgbClr val="FFC000"/>
              </a:solidFill>
              <a:ln w="9525"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214" name="Elipsa 207">
                <a:extLst>
                  <a:ext uri="{FF2B5EF4-FFF2-40B4-BE49-F238E27FC236}">
                    <a16:creationId xmlns:a16="http://schemas.microsoft.com/office/drawing/2014/main" id="{3E31986C-4953-4DE2-B0F7-05A4C207B563}"/>
                  </a:ext>
                </a:extLst>
              </p:cNvPr>
              <p:cNvSpPr/>
              <p:nvPr/>
            </p:nvSpPr>
            <p:spPr>
              <a:xfrm>
                <a:off x="5786872" y="4881036"/>
                <a:ext cx="87228" cy="85898"/>
              </a:xfrm>
              <a:prstGeom prst="ellipse">
                <a:avLst/>
              </a:prstGeom>
              <a:solidFill>
                <a:srgbClr val="FFC000"/>
              </a:solidFill>
              <a:ln w="9525"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215" name="Elipsa 208">
                <a:extLst>
                  <a:ext uri="{FF2B5EF4-FFF2-40B4-BE49-F238E27FC236}">
                    <a16:creationId xmlns:a16="http://schemas.microsoft.com/office/drawing/2014/main" id="{3EFCA92F-129F-4FBB-9AD8-4A9EFEE6D25D}"/>
                  </a:ext>
                </a:extLst>
              </p:cNvPr>
              <p:cNvSpPr/>
              <p:nvPr/>
            </p:nvSpPr>
            <p:spPr>
              <a:xfrm>
                <a:off x="5531890" y="4398251"/>
                <a:ext cx="87228" cy="85898"/>
              </a:xfrm>
              <a:prstGeom prst="ellipse">
                <a:avLst/>
              </a:prstGeom>
              <a:solidFill>
                <a:srgbClr val="FFC000"/>
              </a:solidFill>
              <a:ln w="9525"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216" name="Elipsa 209">
                <a:extLst>
                  <a:ext uri="{FF2B5EF4-FFF2-40B4-BE49-F238E27FC236}">
                    <a16:creationId xmlns:a16="http://schemas.microsoft.com/office/drawing/2014/main" id="{AC44B151-02E1-40ED-8F43-9EA4FA42C4B8}"/>
                  </a:ext>
                </a:extLst>
              </p:cNvPr>
              <p:cNvSpPr/>
              <p:nvPr/>
            </p:nvSpPr>
            <p:spPr>
              <a:xfrm>
                <a:off x="5657359" y="4398251"/>
                <a:ext cx="87228" cy="85898"/>
              </a:xfrm>
              <a:prstGeom prst="ellipse">
                <a:avLst/>
              </a:prstGeom>
              <a:solidFill>
                <a:srgbClr val="FFC000"/>
              </a:solidFill>
              <a:ln w="9525"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217" name="Elipsa 210">
                <a:extLst>
                  <a:ext uri="{FF2B5EF4-FFF2-40B4-BE49-F238E27FC236}">
                    <a16:creationId xmlns:a16="http://schemas.microsoft.com/office/drawing/2014/main" id="{2C9F8730-4023-4FDD-B58E-EF7C75F575CE}"/>
                  </a:ext>
                </a:extLst>
              </p:cNvPr>
              <p:cNvSpPr/>
              <p:nvPr/>
            </p:nvSpPr>
            <p:spPr>
              <a:xfrm>
                <a:off x="5783907" y="4399839"/>
                <a:ext cx="87228" cy="85898"/>
              </a:xfrm>
              <a:prstGeom prst="ellipse">
                <a:avLst/>
              </a:prstGeom>
              <a:solidFill>
                <a:srgbClr val="FFC000"/>
              </a:solidFill>
              <a:ln w="9525"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218" name="Elipsa 211">
                <a:extLst>
                  <a:ext uri="{FF2B5EF4-FFF2-40B4-BE49-F238E27FC236}">
                    <a16:creationId xmlns:a16="http://schemas.microsoft.com/office/drawing/2014/main" id="{0689F302-3C77-4697-B7C0-140A5404CF67}"/>
                  </a:ext>
                </a:extLst>
              </p:cNvPr>
              <p:cNvSpPr/>
              <p:nvPr/>
            </p:nvSpPr>
            <p:spPr>
              <a:xfrm>
                <a:off x="5915170" y="4398251"/>
                <a:ext cx="87228" cy="85898"/>
              </a:xfrm>
              <a:prstGeom prst="ellipse">
                <a:avLst/>
              </a:prstGeom>
              <a:solidFill>
                <a:srgbClr val="FFC000"/>
              </a:solidFill>
              <a:ln w="9525"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219" name="Elipsa 212">
                <a:extLst>
                  <a:ext uri="{FF2B5EF4-FFF2-40B4-BE49-F238E27FC236}">
                    <a16:creationId xmlns:a16="http://schemas.microsoft.com/office/drawing/2014/main" id="{D3D42C5A-6230-40BD-9305-C3AD215691D7}"/>
                  </a:ext>
                </a:extLst>
              </p:cNvPr>
              <p:cNvSpPr/>
              <p:nvPr/>
            </p:nvSpPr>
            <p:spPr>
              <a:xfrm>
                <a:off x="6279700" y="4874012"/>
                <a:ext cx="87228" cy="85898"/>
              </a:xfrm>
              <a:prstGeom prst="ellipse">
                <a:avLst/>
              </a:prstGeom>
              <a:solidFill>
                <a:srgbClr val="009999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220" name="Elipsa 213">
                <a:extLst>
                  <a:ext uri="{FF2B5EF4-FFF2-40B4-BE49-F238E27FC236}">
                    <a16:creationId xmlns:a16="http://schemas.microsoft.com/office/drawing/2014/main" id="{C0938508-ED33-4CD4-94C3-A83EF714436E}"/>
                  </a:ext>
                </a:extLst>
              </p:cNvPr>
              <p:cNvSpPr/>
              <p:nvPr/>
            </p:nvSpPr>
            <p:spPr>
              <a:xfrm>
                <a:off x="6413766" y="4873264"/>
                <a:ext cx="87228" cy="85898"/>
              </a:xfrm>
              <a:prstGeom prst="ellipse">
                <a:avLst/>
              </a:prstGeom>
              <a:solidFill>
                <a:srgbClr val="009999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221" name="Elipsa 214">
                <a:extLst>
                  <a:ext uri="{FF2B5EF4-FFF2-40B4-BE49-F238E27FC236}">
                    <a16:creationId xmlns:a16="http://schemas.microsoft.com/office/drawing/2014/main" id="{8E3F4D89-4BD7-4B97-9B58-94D7AE827ECE}"/>
                  </a:ext>
                </a:extLst>
              </p:cNvPr>
              <p:cNvSpPr/>
              <p:nvPr/>
            </p:nvSpPr>
            <p:spPr>
              <a:xfrm>
                <a:off x="6148611" y="3766255"/>
                <a:ext cx="87228" cy="85898"/>
              </a:xfrm>
              <a:prstGeom prst="ellipse">
                <a:avLst/>
              </a:prstGeom>
              <a:solidFill>
                <a:srgbClr val="009999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222" name="Elipsa 215">
                <a:extLst>
                  <a:ext uri="{FF2B5EF4-FFF2-40B4-BE49-F238E27FC236}">
                    <a16:creationId xmlns:a16="http://schemas.microsoft.com/office/drawing/2014/main" id="{20F6CDBF-CF97-45E4-AAF2-19425D937621}"/>
                  </a:ext>
                </a:extLst>
              </p:cNvPr>
              <p:cNvSpPr/>
              <p:nvPr/>
            </p:nvSpPr>
            <p:spPr>
              <a:xfrm>
                <a:off x="6282051" y="4397407"/>
                <a:ext cx="87228" cy="85898"/>
              </a:xfrm>
              <a:prstGeom prst="ellipse">
                <a:avLst/>
              </a:prstGeom>
              <a:solidFill>
                <a:srgbClr val="009999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223" name="Elipsa 216">
                <a:extLst>
                  <a:ext uri="{FF2B5EF4-FFF2-40B4-BE49-F238E27FC236}">
                    <a16:creationId xmlns:a16="http://schemas.microsoft.com/office/drawing/2014/main" id="{7834449D-26BD-43F4-A21B-B5A0D58AC9D0}"/>
                  </a:ext>
                </a:extLst>
              </p:cNvPr>
              <p:cNvSpPr/>
              <p:nvPr/>
            </p:nvSpPr>
            <p:spPr>
              <a:xfrm>
                <a:off x="6412038" y="4397407"/>
                <a:ext cx="87228" cy="85898"/>
              </a:xfrm>
              <a:prstGeom prst="ellipse">
                <a:avLst/>
              </a:prstGeom>
              <a:solidFill>
                <a:srgbClr val="009999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224" name="Elipsa 217">
                <a:extLst>
                  <a:ext uri="{FF2B5EF4-FFF2-40B4-BE49-F238E27FC236}">
                    <a16:creationId xmlns:a16="http://schemas.microsoft.com/office/drawing/2014/main" id="{DC21F3E2-FB13-4529-9863-60509754743E}"/>
                  </a:ext>
                </a:extLst>
              </p:cNvPr>
              <p:cNvSpPr/>
              <p:nvPr/>
            </p:nvSpPr>
            <p:spPr>
              <a:xfrm>
                <a:off x="6540469" y="4396348"/>
                <a:ext cx="87228" cy="85898"/>
              </a:xfrm>
              <a:prstGeom prst="ellipse">
                <a:avLst/>
              </a:prstGeom>
              <a:solidFill>
                <a:srgbClr val="009999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225" name="Elipsa 218">
                <a:extLst>
                  <a:ext uri="{FF2B5EF4-FFF2-40B4-BE49-F238E27FC236}">
                    <a16:creationId xmlns:a16="http://schemas.microsoft.com/office/drawing/2014/main" id="{D32A300F-1426-4C66-969B-F89E9310C67D}"/>
                  </a:ext>
                </a:extLst>
              </p:cNvPr>
              <p:cNvSpPr/>
              <p:nvPr/>
            </p:nvSpPr>
            <p:spPr>
              <a:xfrm>
                <a:off x="6279700" y="4238423"/>
                <a:ext cx="87228" cy="85898"/>
              </a:xfrm>
              <a:prstGeom prst="ellipse">
                <a:avLst/>
              </a:prstGeom>
              <a:solidFill>
                <a:srgbClr val="009999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cxnSp>
            <p:nvCxnSpPr>
              <p:cNvPr id="226" name="Łącznik prosty ze strzałką 225">
                <a:extLst>
                  <a:ext uri="{FF2B5EF4-FFF2-40B4-BE49-F238E27FC236}">
                    <a16:creationId xmlns:a16="http://schemas.microsoft.com/office/drawing/2014/main" id="{6A1074FF-D525-46A2-AB59-2E32FC28DE4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92225" y="3862698"/>
                <a:ext cx="0" cy="530285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7" name="Elipsa 228">
                <a:extLst>
                  <a:ext uri="{FF2B5EF4-FFF2-40B4-BE49-F238E27FC236}">
                    <a16:creationId xmlns:a16="http://schemas.microsoft.com/office/drawing/2014/main" id="{F3A7AE05-4694-4CBB-9040-9FBDB69A4250}"/>
                  </a:ext>
                </a:extLst>
              </p:cNvPr>
              <p:cNvSpPr/>
              <p:nvPr/>
            </p:nvSpPr>
            <p:spPr>
              <a:xfrm>
                <a:off x="6148611" y="4397778"/>
                <a:ext cx="87228" cy="85898"/>
              </a:xfrm>
              <a:prstGeom prst="ellipse">
                <a:avLst/>
              </a:prstGeom>
              <a:solidFill>
                <a:schemeClr val="bg1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228" name="Elipsa 211">
                <a:extLst>
                  <a:ext uri="{FF2B5EF4-FFF2-40B4-BE49-F238E27FC236}">
                    <a16:creationId xmlns:a16="http://schemas.microsoft.com/office/drawing/2014/main" id="{F62B15E6-FB7A-4C96-92BA-4FD3EB687FEF}"/>
                  </a:ext>
                </a:extLst>
              </p:cNvPr>
              <p:cNvSpPr/>
              <p:nvPr/>
            </p:nvSpPr>
            <p:spPr>
              <a:xfrm>
                <a:off x="5783907" y="4239265"/>
                <a:ext cx="87228" cy="85898"/>
              </a:xfrm>
              <a:prstGeom prst="ellipse">
                <a:avLst/>
              </a:prstGeom>
              <a:solidFill>
                <a:srgbClr val="FFC000"/>
              </a:solidFill>
              <a:ln w="9525"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229" name="Elipsa 211">
                <a:extLst>
                  <a:ext uri="{FF2B5EF4-FFF2-40B4-BE49-F238E27FC236}">
                    <a16:creationId xmlns:a16="http://schemas.microsoft.com/office/drawing/2014/main" id="{A58A6364-7DBF-4545-8F3D-2FBDA4B255FE}"/>
                  </a:ext>
                </a:extLst>
              </p:cNvPr>
              <p:cNvSpPr/>
              <p:nvPr/>
            </p:nvSpPr>
            <p:spPr>
              <a:xfrm>
                <a:off x="5657359" y="4239265"/>
                <a:ext cx="87228" cy="85898"/>
              </a:xfrm>
              <a:prstGeom prst="ellipse">
                <a:avLst/>
              </a:prstGeom>
              <a:solidFill>
                <a:srgbClr val="FFC000"/>
              </a:solidFill>
              <a:ln w="9525"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230" name="Elipsa 218">
                <a:extLst>
                  <a:ext uri="{FF2B5EF4-FFF2-40B4-BE49-F238E27FC236}">
                    <a16:creationId xmlns:a16="http://schemas.microsoft.com/office/drawing/2014/main" id="{9EFCAD50-5F8C-4CF8-9D0C-79877BA849F7}"/>
                  </a:ext>
                </a:extLst>
              </p:cNvPr>
              <p:cNvSpPr/>
              <p:nvPr/>
            </p:nvSpPr>
            <p:spPr>
              <a:xfrm>
                <a:off x="6413081" y="4238423"/>
                <a:ext cx="87228" cy="85898"/>
              </a:xfrm>
              <a:prstGeom prst="ellipse">
                <a:avLst/>
              </a:prstGeom>
              <a:solidFill>
                <a:srgbClr val="009999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233" name="Prostokąt 232">
                <a:extLst>
                  <a:ext uri="{FF2B5EF4-FFF2-40B4-BE49-F238E27FC236}">
                    <a16:creationId xmlns:a16="http://schemas.microsoft.com/office/drawing/2014/main" id="{82D0D3AC-8462-42D7-8260-81F6A15B586E}"/>
                  </a:ext>
                </a:extLst>
              </p:cNvPr>
              <p:cNvSpPr/>
              <p:nvPr/>
            </p:nvSpPr>
            <p:spPr>
              <a:xfrm>
                <a:off x="5033010" y="2887640"/>
                <a:ext cx="1729335" cy="2717257"/>
              </a:xfrm>
              <a:prstGeom prst="rect">
                <a:avLst/>
              </a:prstGeom>
              <a:noFill/>
              <a:ln w="127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232" name="pole tekstowe 231">
                <a:extLst>
                  <a:ext uri="{FF2B5EF4-FFF2-40B4-BE49-F238E27FC236}">
                    <a16:creationId xmlns:a16="http://schemas.microsoft.com/office/drawing/2014/main" id="{639785AB-B1BB-4B7F-B644-4F632ED27933}"/>
                  </a:ext>
                </a:extLst>
              </p:cNvPr>
              <p:cNvSpPr txBox="1"/>
              <p:nvPr/>
            </p:nvSpPr>
            <p:spPr>
              <a:xfrm>
                <a:off x="5756132" y="5272108"/>
                <a:ext cx="970952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pl-PL" sz="1800" baseline="30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</a:rPr>
                  <a:t> 16</a:t>
                </a:r>
                <a:r>
                  <a:rPr lang="pl-PL" sz="1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</a:rPr>
                  <a:t>O</a:t>
                </a:r>
                <a:endParaRPr lang="pl-PL" dirty="0"/>
              </a:p>
            </p:txBody>
          </p:sp>
        </p:grpSp>
      </p:grpSp>
      <p:grpSp>
        <p:nvGrpSpPr>
          <p:cNvPr id="195" name="Grupa 194">
            <a:extLst>
              <a:ext uri="{FF2B5EF4-FFF2-40B4-BE49-F238E27FC236}">
                <a16:creationId xmlns:a16="http://schemas.microsoft.com/office/drawing/2014/main" id="{FEE17BC9-4D55-4E0B-ADD8-90D48AC3DC4A}"/>
              </a:ext>
            </a:extLst>
          </p:cNvPr>
          <p:cNvGrpSpPr/>
          <p:nvPr/>
        </p:nvGrpSpPr>
        <p:grpSpPr>
          <a:xfrm>
            <a:off x="2719392" y="3268022"/>
            <a:ext cx="392478" cy="286631"/>
            <a:chOff x="7488335" y="3047529"/>
            <a:chExt cx="392478" cy="286631"/>
          </a:xfrm>
        </p:grpSpPr>
        <p:sp>
          <p:nvSpPr>
            <p:cNvPr id="196" name="Elipsa 8">
              <a:extLst>
                <a:ext uri="{FF2B5EF4-FFF2-40B4-BE49-F238E27FC236}">
                  <a16:creationId xmlns:a16="http://schemas.microsoft.com/office/drawing/2014/main" id="{37CDA2A5-3F6D-4E26-9BF2-624A136A0A91}"/>
                </a:ext>
              </a:extLst>
            </p:cNvPr>
            <p:cNvSpPr/>
            <p:nvPr/>
          </p:nvSpPr>
          <p:spPr>
            <a:xfrm>
              <a:off x="7570866" y="3047529"/>
              <a:ext cx="264311" cy="259429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solidFill>
                  <a:schemeClr val="tx1"/>
                </a:solidFill>
              </a:endParaRPr>
            </a:p>
          </p:txBody>
        </p:sp>
        <p:sp>
          <p:nvSpPr>
            <p:cNvPr id="197" name="TextBox 45">
              <a:extLst>
                <a:ext uri="{FF2B5EF4-FFF2-40B4-BE49-F238E27FC236}">
                  <a16:creationId xmlns:a16="http://schemas.microsoft.com/office/drawing/2014/main" id="{06942CA8-05BE-4F33-8C03-4C9274F843C4}"/>
                </a:ext>
              </a:extLst>
            </p:cNvPr>
            <p:cNvSpPr txBox="1"/>
            <p:nvPr/>
          </p:nvSpPr>
          <p:spPr>
            <a:xfrm>
              <a:off x="7488335" y="3057161"/>
              <a:ext cx="39247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baseline="30000" dirty="0">
                  <a:latin typeface="Calibri" panose="020F0502020204030204" pitchFamily="34" charset="0"/>
                  <a:cs typeface="Corbel"/>
                </a:rPr>
                <a:t>1</a:t>
              </a:r>
              <a:r>
                <a:rPr lang="pl-PL" sz="1200" b="1" baseline="30000" dirty="0">
                  <a:latin typeface="Calibri" panose="020F0502020204030204" pitchFamily="34" charset="0"/>
                  <a:cs typeface="Corbel"/>
                </a:rPr>
                <a:t>7</a:t>
              </a:r>
              <a:r>
                <a:rPr lang="pl-PL" sz="1200" b="1" dirty="0">
                  <a:latin typeface="Calibri" panose="020F0502020204030204" pitchFamily="34" charset="0"/>
                  <a:cs typeface="Corbel"/>
                </a:rPr>
                <a:t>O</a:t>
              </a:r>
              <a:endParaRPr lang="en-US" sz="1200" b="1" dirty="0">
                <a:latin typeface="Calibri" panose="020F0502020204030204" pitchFamily="34" charset="0"/>
                <a:cs typeface="Corbel"/>
              </a:endParaRPr>
            </a:p>
          </p:txBody>
        </p:sp>
      </p:grpSp>
      <p:grpSp>
        <p:nvGrpSpPr>
          <p:cNvPr id="198" name="Grupa 197">
            <a:extLst>
              <a:ext uri="{FF2B5EF4-FFF2-40B4-BE49-F238E27FC236}">
                <a16:creationId xmlns:a16="http://schemas.microsoft.com/office/drawing/2014/main" id="{7FEBDA41-7109-49BA-BB77-DA75ECFBAE5F}"/>
              </a:ext>
            </a:extLst>
          </p:cNvPr>
          <p:cNvGrpSpPr/>
          <p:nvPr/>
        </p:nvGrpSpPr>
        <p:grpSpPr>
          <a:xfrm>
            <a:off x="2950720" y="3264493"/>
            <a:ext cx="392478" cy="286631"/>
            <a:chOff x="7501811" y="3047529"/>
            <a:chExt cx="392478" cy="286631"/>
          </a:xfrm>
        </p:grpSpPr>
        <p:sp>
          <p:nvSpPr>
            <p:cNvPr id="199" name="Elipsa 8">
              <a:extLst>
                <a:ext uri="{FF2B5EF4-FFF2-40B4-BE49-F238E27FC236}">
                  <a16:creationId xmlns:a16="http://schemas.microsoft.com/office/drawing/2014/main" id="{D3888D9B-264A-4FA9-B4BE-D6421B284999}"/>
                </a:ext>
              </a:extLst>
            </p:cNvPr>
            <p:cNvSpPr/>
            <p:nvPr/>
          </p:nvSpPr>
          <p:spPr>
            <a:xfrm>
              <a:off x="7570866" y="3047529"/>
              <a:ext cx="264311" cy="259429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solidFill>
                  <a:schemeClr val="tx1"/>
                </a:solidFill>
              </a:endParaRPr>
            </a:p>
          </p:txBody>
        </p:sp>
        <p:sp>
          <p:nvSpPr>
            <p:cNvPr id="200" name="TextBox 45">
              <a:extLst>
                <a:ext uri="{FF2B5EF4-FFF2-40B4-BE49-F238E27FC236}">
                  <a16:creationId xmlns:a16="http://schemas.microsoft.com/office/drawing/2014/main" id="{AAC788A2-59CE-4A31-B524-10405E5A61F7}"/>
                </a:ext>
              </a:extLst>
            </p:cNvPr>
            <p:cNvSpPr txBox="1"/>
            <p:nvPr/>
          </p:nvSpPr>
          <p:spPr>
            <a:xfrm>
              <a:off x="7501811" y="3057161"/>
              <a:ext cx="39247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baseline="30000" dirty="0">
                  <a:latin typeface="Calibri" panose="020F0502020204030204" pitchFamily="34" charset="0"/>
                  <a:cs typeface="Corbel"/>
                </a:rPr>
                <a:t>1</a:t>
              </a:r>
              <a:r>
                <a:rPr lang="pl-PL" sz="1200" b="1" baseline="30000" dirty="0">
                  <a:latin typeface="Calibri" panose="020F0502020204030204" pitchFamily="34" charset="0"/>
                  <a:cs typeface="Corbel"/>
                </a:rPr>
                <a:t>8</a:t>
              </a:r>
              <a:r>
                <a:rPr lang="pl-PL" sz="1200" b="1" dirty="0">
                  <a:latin typeface="Calibri" panose="020F0502020204030204" pitchFamily="34" charset="0"/>
                  <a:cs typeface="Corbel"/>
                </a:rPr>
                <a:t>O</a:t>
              </a:r>
              <a:endParaRPr lang="en-US" sz="1200" b="1" dirty="0">
                <a:latin typeface="Calibri" panose="020F0502020204030204" pitchFamily="34" charset="0"/>
                <a:cs typeface="Corbe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1576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" grpId="0" animBg="1"/>
      <p:bldP spid="12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D37422C4-C4F9-49D1-817E-0AB84F8E3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8B581E52-F7CC-425B-9779-ED68F05C13BC}" type="slidenum">
              <a:rPr lang="pl-PL" smtClean="0"/>
              <a:t>5</a:t>
            </a:fld>
            <a:endParaRPr lang="pl-PL" dirty="0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F083F1AD-381E-4C0B-8920-C6936E426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4890684" cy="365125"/>
          </a:xfrm>
        </p:spPr>
        <p:txBody>
          <a:bodyPr/>
          <a:lstStyle/>
          <a:p>
            <a:r>
              <a:rPr lang="pl-PL" b="1" dirty="0" err="1">
                <a:solidFill>
                  <a:schemeClr val="bg1"/>
                </a:solidFill>
              </a:rPr>
              <a:t>Measurements</a:t>
            </a:r>
            <a:r>
              <a:rPr lang="pl-PL" b="1" dirty="0">
                <a:solidFill>
                  <a:schemeClr val="bg1"/>
                </a:solidFill>
              </a:rPr>
              <a:t> of </a:t>
            </a:r>
            <a:r>
              <a:rPr lang="pl-PL" b="1" dirty="0" err="1">
                <a:solidFill>
                  <a:schemeClr val="bg1"/>
                </a:solidFill>
              </a:rPr>
              <a:t>stretched</a:t>
            </a:r>
            <a:r>
              <a:rPr lang="pl-PL" b="1" dirty="0">
                <a:solidFill>
                  <a:schemeClr val="bg1"/>
                </a:solidFill>
              </a:rPr>
              <a:t> </a:t>
            </a:r>
            <a:r>
              <a:rPr lang="pl-PL" b="1" dirty="0" err="1">
                <a:solidFill>
                  <a:schemeClr val="bg1"/>
                </a:solidFill>
              </a:rPr>
              <a:t>resonances</a:t>
            </a:r>
            <a:r>
              <a:rPr lang="pl-PL" b="1" dirty="0">
                <a:solidFill>
                  <a:schemeClr val="bg1"/>
                </a:solidFill>
              </a:rPr>
              <a:t> </a:t>
            </a:r>
            <a:r>
              <a:rPr lang="pl-PL" b="1" dirty="0" err="1">
                <a:solidFill>
                  <a:schemeClr val="bg1"/>
                </a:solidFill>
              </a:rPr>
              <a:t>decays</a:t>
            </a:r>
            <a:r>
              <a:rPr lang="pl-PL" b="1" dirty="0">
                <a:solidFill>
                  <a:schemeClr val="bg1"/>
                </a:solidFill>
              </a:rPr>
              <a:t>, N. </a:t>
            </a:r>
            <a:r>
              <a:rPr lang="pl-PL" b="1" dirty="0" err="1">
                <a:solidFill>
                  <a:schemeClr val="bg1"/>
                </a:solidFill>
              </a:rPr>
              <a:t>Cieplicka-Oryńczak</a:t>
            </a:r>
            <a:endParaRPr lang="pl-PL" dirty="0"/>
          </a:p>
        </p:txBody>
      </p:sp>
      <p:sp>
        <p:nvSpPr>
          <p:cNvPr id="8" name="Symbol zastępczy daty 7">
            <a:extLst>
              <a:ext uri="{FF2B5EF4-FFF2-40B4-BE49-F238E27FC236}">
                <a16:creationId xmlns:a16="http://schemas.microsoft.com/office/drawing/2014/main" id="{5616F0D1-12AF-4317-A620-2E189B5AA9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 altLang="pl-PL">
                <a:solidFill>
                  <a:schemeClr val="bg1"/>
                </a:solidFill>
                <a:cs typeface="Times New Roman" panose="02020603050405020304" pitchFamily="18" charset="0"/>
              </a:rPr>
              <a:t>26-27/05/2026</a:t>
            </a:r>
            <a:endParaRPr lang="pl-PL" dirty="0"/>
          </a:p>
        </p:txBody>
      </p:sp>
      <p:sp>
        <p:nvSpPr>
          <p:cNvPr id="184" name="Symbol zastępczy zawartości 2">
            <a:extLst>
              <a:ext uri="{FF2B5EF4-FFF2-40B4-BE49-F238E27FC236}">
                <a16:creationId xmlns:a16="http://schemas.microsoft.com/office/drawing/2014/main" id="{E0676016-3A6B-418F-8A82-2C5375182D56}"/>
              </a:ext>
            </a:extLst>
          </p:cNvPr>
          <p:cNvSpPr txBox="1">
            <a:spLocks/>
          </p:cNvSpPr>
          <p:nvPr/>
        </p:nvSpPr>
        <p:spPr>
          <a:xfrm>
            <a:off x="0" y="1044508"/>
            <a:ext cx="6866372" cy="462075"/>
          </a:xfrm>
          <a:prstGeom prst="rect">
            <a:avLst/>
          </a:prstGeom>
        </p:spPr>
        <p:txBody>
          <a:bodyPr vert="horz">
            <a:no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 algn="ctr">
              <a:spcAft>
                <a:spcPts val="600"/>
              </a:spcAft>
              <a:buNone/>
            </a:pPr>
            <a:r>
              <a:rPr lang="pl-PL" sz="2400" dirty="0">
                <a:latin typeface="+mj-lt"/>
              </a:rPr>
              <a:t>The </a:t>
            </a:r>
            <a:r>
              <a:rPr lang="pl-PL" sz="2400" dirty="0" err="1">
                <a:latin typeface="+mj-lt"/>
              </a:rPr>
              <a:t>ways</a:t>
            </a:r>
            <a:r>
              <a:rPr lang="pl-PL" sz="2400" dirty="0">
                <a:latin typeface="+mj-lt"/>
              </a:rPr>
              <a:t> to </a:t>
            </a:r>
            <a:r>
              <a:rPr lang="pl-PL" sz="2400" dirty="0" err="1">
                <a:latin typeface="+mj-lt"/>
              </a:rPr>
              <a:t>reach</a:t>
            </a:r>
            <a:r>
              <a:rPr lang="pl-PL" sz="2400" dirty="0">
                <a:latin typeface="+mj-lt"/>
              </a:rPr>
              <a:t> the s</a:t>
            </a:r>
            <a:r>
              <a:rPr lang="en-US" sz="2400" dirty="0" err="1">
                <a:latin typeface="+mj-lt"/>
              </a:rPr>
              <a:t>tretched</a:t>
            </a:r>
            <a:r>
              <a:rPr lang="en-US" sz="2400" dirty="0">
                <a:latin typeface="+mj-lt"/>
              </a:rPr>
              <a:t> states in light nuclei</a:t>
            </a:r>
            <a:endParaRPr lang="pl-PL" sz="2400" dirty="0">
              <a:latin typeface="+mj-lt"/>
            </a:endParaRPr>
          </a:p>
        </p:txBody>
      </p:sp>
      <p:sp>
        <p:nvSpPr>
          <p:cNvPr id="185" name="pole tekstowe 184">
            <a:extLst>
              <a:ext uri="{FF2B5EF4-FFF2-40B4-BE49-F238E27FC236}">
                <a16:creationId xmlns:a16="http://schemas.microsoft.com/office/drawing/2014/main" id="{F114500D-4B00-44DE-B7A4-E3E8A76737EC}"/>
              </a:ext>
            </a:extLst>
          </p:cNvPr>
          <p:cNvSpPr txBox="1"/>
          <p:nvPr/>
        </p:nvSpPr>
        <p:spPr>
          <a:xfrm>
            <a:off x="831669" y="1648389"/>
            <a:ext cx="33384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err="1"/>
              <a:t>Preferentially</a:t>
            </a:r>
            <a:r>
              <a:rPr lang="pl-PL" dirty="0"/>
              <a:t> </a:t>
            </a:r>
            <a:r>
              <a:rPr lang="pl-PL" dirty="0" err="1"/>
              <a:t>populated</a:t>
            </a:r>
            <a:r>
              <a:rPr lang="pl-PL" dirty="0"/>
              <a:t> in </a:t>
            </a:r>
            <a:br>
              <a:rPr lang="pl-PL" dirty="0"/>
            </a:br>
            <a:r>
              <a:rPr lang="pl-PL" b="1" dirty="0" err="1"/>
              <a:t>inelastic</a:t>
            </a:r>
            <a:r>
              <a:rPr lang="pl-PL" b="1" dirty="0"/>
              <a:t> </a:t>
            </a:r>
            <a:r>
              <a:rPr lang="pl-PL" b="1" dirty="0" err="1"/>
              <a:t>scattering</a:t>
            </a:r>
            <a:r>
              <a:rPr lang="pl-PL" b="1" dirty="0"/>
              <a:t> </a:t>
            </a:r>
            <a:r>
              <a:rPr lang="pl-PL" b="1" dirty="0" err="1"/>
              <a:t>reactions</a:t>
            </a:r>
            <a:r>
              <a:rPr lang="pl-PL" b="1" dirty="0"/>
              <a:t> </a:t>
            </a:r>
            <a:br>
              <a:rPr lang="pl-PL" dirty="0"/>
            </a:br>
            <a:r>
              <a:rPr lang="pl-PL" dirty="0" err="1"/>
              <a:t>at</a:t>
            </a:r>
            <a:r>
              <a:rPr lang="pl-PL" dirty="0"/>
              <a:t> </a:t>
            </a:r>
            <a:r>
              <a:rPr lang="pl-PL" dirty="0" err="1"/>
              <a:t>large</a:t>
            </a:r>
            <a:r>
              <a:rPr lang="pl-PL" dirty="0"/>
              <a:t> </a:t>
            </a:r>
            <a:r>
              <a:rPr lang="pl-PL" dirty="0" err="1"/>
              <a:t>momentum</a:t>
            </a:r>
            <a:r>
              <a:rPr lang="pl-PL" dirty="0"/>
              <a:t> transfer</a:t>
            </a:r>
          </a:p>
        </p:txBody>
      </p:sp>
      <p:grpSp>
        <p:nvGrpSpPr>
          <p:cNvPr id="236" name="Grupa 235">
            <a:extLst>
              <a:ext uri="{FF2B5EF4-FFF2-40B4-BE49-F238E27FC236}">
                <a16:creationId xmlns:a16="http://schemas.microsoft.com/office/drawing/2014/main" id="{01CF97FB-9647-4955-AC34-9956BC0C9E3A}"/>
              </a:ext>
            </a:extLst>
          </p:cNvPr>
          <p:cNvGrpSpPr/>
          <p:nvPr/>
        </p:nvGrpSpPr>
        <p:grpSpPr>
          <a:xfrm>
            <a:off x="331314" y="2732526"/>
            <a:ext cx="3709752" cy="2947507"/>
            <a:chOff x="5434248" y="2023175"/>
            <a:chExt cx="3709752" cy="2947507"/>
          </a:xfrm>
        </p:grpSpPr>
        <p:pic>
          <p:nvPicPr>
            <p:cNvPr id="237" name="Immagine 9">
              <a:extLst>
                <a:ext uri="{FF2B5EF4-FFF2-40B4-BE49-F238E27FC236}">
                  <a16:creationId xmlns:a16="http://schemas.microsoft.com/office/drawing/2014/main" id="{F76B349D-83AE-4721-A959-D0643FAA822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7440" t="1168" r="632" b="5835"/>
            <a:stretch/>
          </p:blipFill>
          <p:spPr>
            <a:xfrm>
              <a:off x="5934075" y="2588419"/>
              <a:ext cx="2993231" cy="1945481"/>
            </a:xfrm>
            <a:prstGeom prst="rect">
              <a:avLst/>
            </a:prstGeom>
          </p:spPr>
        </p:pic>
        <p:sp>
          <p:nvSpPr>
            <p:cNvPr id="238" name="Prostokąt 237">
              <a:extLst>
                <a:ext uri="{FF2B5EF4-FFF2-40B4-BE49-F238E27FC236}">
                  <a16:creationId xmlns:a16="http://schemas.microsoft.com/office/drawing/2014/main" id="{D97FEAC8-5B53-4A6C-8814-E06471D954BC}"/>
                </a:ext>
              </a:extLst>
            </p:cNvPr>
            <p:cNvSpPr/>
            <p:nvPr/>
          </p:nvSpPr>
          <p:spPr>
            <a:xfrm>
              <a:off x="5929622" y="2544075"/>
              <a:ext cx="937548" cy="2760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39" name="Prostokąt 238">
              <a:extLst>
                <a:ext uri="{FF2B5EF4-FFF2-40B4-BE49-F238E27FC236}">
                  <a16:creationId xmlns:a16="http://schemas.microsoft.com/office/drawing/2014/main" id="{CE8F982E-F69D-4C7F-B95F-78234E1AB0AD}"/>
                </a:ext>
              </a:extLst>
            </p:cNvPr>
            <p:cNvSpPr/>
            <p:nvPr/>
          </p:nvSpPr>
          <p:spPr bwMode="auto">
            <a:xfrm>
              <a:off x="6240182" y="4560221"/>
              <a:ext cx="11465" cy="409742"/>
            </a:xfrm>
            <a:prstGeom prst="rect">
              <a:avLst/>
            </a:prstGeom>
            <a:solidFill>
              <a:srgbClr val="009999"/>
            </a:solidFill>
            <a:ln w="28575" cap="flat" cmpd="sng" algn="ctr">
              <a:noFill/>
              <a:prstDash val="solid"/>
              <a:miter lim="800000"/>
              <a:headEnd type="none" w="med" len="med"/>
              <a:tailEnd type="arrow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40" name="Prostokąt 239">
              <a:extLst>
                <a:ext uri="{FF2B5EF4-FFF2-40B4-BE49-F238E27FC236}">
                  <a16:creationId xmlns:a16="http://schemas.microsoft.com/office/drawing/2014/main" id="{477E755C-F81D-40A3-86C4-3A5E3C7B2D3C}"/>
                </a:ext>
              </a:extLst>
            </p:cNvPr>
            <p:cNvSpPr/>
            <p:nvPr/>
          </p:nvSpPr>
          <p:spPr bwMode="auto">
            <a:xfrm>
              <a:off x="6639894" y="4560221"/>
              <a:ext cx="11465" cy="409742"/>
            </a:xfrm>
            <a:prstGeom prst="rect">
              <a:avLst/>
            </a:prstGeom>
            <a:solidFill>
              <a:srgbClr val="009999"/>
            </a:solidFill>
            <a:ln w="28575" cap="flat" cmpd="sng" algn="ctr">
              <a:noFill/>
              <a:prstDash val="solid"/>
              <a:miter lim="800000"/>
              <a:headEnd type="none" w="med" len="med"/>
              <a:tailEnd type="arrow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41" name="Prostokąt 240">
              <a:extLst>
                <a:ext uri="{FF2B5EF4-FFF2-40B4-BE49-F238E27FC236}">
                  <a16:creationId xmlns:a16="http://schemas.microsoft.com/office/drawing/2014/main" id="{7CCFB772-12EF-4FF4-882D-A6EBD6525499}"/>
                </a:ext>
              </a:extLst>
            </p:cNvPr>
            <p:cNvSpPr/>
            <p:nvPr/>
          </p:nvSpPr>
          <p:spPr bwMode="auto">
            <a:xfrm>
              <a:off x="7472856" y="4560940"/>
              <a:ext cx="11465" cy="409742"/>
            </a:xfrm>
            <a:prstGeom prst="rect">
              <a:avLst/>
            </a:prstGeom>
            <a:solidFill>
              <a:srgbClr val="009999"/>
            </a:solidFill>
            <a:ln w="28575" cap="flat" cmpd="sng" algn="ctr">
              <a:noFill/>
              <a:prstDash val="solid"/>
              <a:miter lim="800000"/>
              <a:headEnd type="none" w="med" len="med"/>
              <a:tailEnd type="arrow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42" name="Prostokąt 241">
              <a:extLst>
                <a:ext uri="{FF2B5EF4-FFF2-40B4-BE49-F238E27FC236}">
                  <a16:creationId xmlns:a16="http://schemas.microsoft.com/office/drawing/2014/main" id="{75DD7140-CE5D-4E54-AE22-854DA415F47D}"/>
                </a:ext>
              </a:extLst>
            </p:cNvPr>
            <p:cNvSpPr/>
            <p:nvPr/>
          </p:nvSpPr>
          <p:spPr bwMode="auto">
            <a:xfrm>
              <a:off x="7886711" y="4560221"/>
              <a:ext cx="11465" cy="409742"/>
            </a:xfrm>
            <a:prstGeom prst="rect">
              <a:avLst/>
            </a:prstGeom>
            <a:solidFill>
              <a:srgbClr val="009999"/>
            </a:solidFill>
            <a:ln w="28575" cap="flat" cmpd="sng" algn="ctr">
              <a:noFill/>
              <a:prstDash val="solid"/>
              <a:miter lim="800000"/>
              <a:headEnd type="none" w="med" len="med"/>
              <a:tailEnd type="arrow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43" name="Prostokąt 242">
              <a:extLst>
                <a:ext uri="{FF2B5EF4-FFF2-40B4-BE49-F238E27FC236}">
                  <a16:creationId xmlns:a16="http://schemas.microsoft.com/office/drawing/2014/main" id="{988EAB61-93E2-42C8-B5DD-BD70F6E37983}"/>
                </a:ext>
              </a:extLst>
            </p:cNvPr>
            <p:cNvSpPr/>
            <p:nvPr/>
          </p:nvSpPr>
          <p:spPr bwMode="auto">
            <a:xfrm>
              <a:off x="9132535" y="4554626"/>
              <a:ext cx="11465" cy="409742"/>
            </a:xfrm>
            <a:prstGeom prst="rect">
              <a:avLst/>
            </a:prstGeom>
            <a:solidFill>
              <a:srgbClr val="009999"/>
            </a:solidFill>
            <a:ln w="28575" cap="flat" cmpd="sng" algn="ctr">
              <a:noFill/>
              <a:prstDash val="solid"/>
              <a:miter lim="800000"/>
              <a:headEnd type="none" w="med" len="med"/>
              <a:tailEnd type="arrow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44" name="pole tekstowe 243">
              <a:extLst>
                <a:ext uri="{FF2B5EF4-FFF2-40B4-BE49-F238E27FC236}">
                  <a16:creationId xmlns:a16="http://schemas.microsoft.com/office/drawing/2014/main" id="{EA3E3D5E-CC2F-41E5-9DC4-B66F1E553E22}"/>
                </a:ext>
              </a:extLst>
            </p:cNvPr>
            <p:cNvSpPr txBox="1"/>
            <p:nvPr/>
          </p:nvSpPr>
          <p:spPr>
            <a:xfrm>
              <a:off x="6213158" y="4697621"/>
              <a:ext cx="43954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1000" dirty="0">
                  <a:latin typeface="Arial" pitchFamily="34" charset="0"/>
                  <a:cs typeface="Arial" pitchFamily="34" charset="0"/>
                </a:rPr>
                <a:t>1s</a:t>
              </a:r>
              <a:r>
                <a:rPr lang="pl-PL" sz="1000" baseline="-25000" dirty="0">
                  <a:latin typeface="Arial" pitchFamily="34" charset="0"/>
                  <a:cs typeface="Arial" pitchFamily="34" charset="0"/>
                </a:rPr>
                <a:t>1/2</a:t>
              </a:r>
            </a:p>
          </p:txBody>
        </p:sp>
        <p:sp>
          <p:nvSpPr>
            <p:cNvPr id="245" name="pole tekstowe 244">
              <a:extLst>
                <a:ext uri="{FF2B5EF4-FFF2-40B4-BE49-F238E27FC236}">
                  <a16:creationId xmlns:a16="http://schemas.microsoft.com/office/drawing/2014/main" id="{6CD79A77-99E2-49E5-AABB-D13A9CC12E8A}"/>
                </a:ext>
              </a:extLst>
            </p:cNvPr>
            <p:cNvSpPr txBox="1"/>
            <p:nvPr/>
          </p:nvSpPr>
          <p:spPr>
            <a:xfrm>
              <a:off x="6843218" y="4697621"/>
              <a:ext cx="44595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1000" dirty="0">
                  <a:latin typeface="Arial" pitchFamily="34" charset="0"/>
                  <a:cs typeface="Arial" pitchFamily="34" charset="0"/>
                </a:rPr>
                <a:t>1p</a:t>
              </a:r>
              <a:r>
                <a:rPr lang="pl-PL" sz="1000" baseline="-25000" dirty="0">
                  <a:latin typeface="Arial" pitchFamily="34" charset="0"/>
                  <a:cs typeface="Arial" pitchFamily="34" charset="0"/>
                </a:rPr>
                <a:t>3/2</a:t>
              </a:r>
            </a:p>
          </p:txBody>
        </p:sp>
        <p:sp>
          <p:nvSpPr>
            <p:cNvPr id="246" name="pole tekstowe 245">
              <a:extLst>
                <a:ext uri="{FF2B5EF4-FFF2-40B4-BE49-F238E27FC236}">
                  <a16:creationId xmlns:a16="http://schemas.microsoft.com/office/drawing/2014/main" id="{C4EC32FD-CC0A-4CB8-8B9F-67B3A5C7E86B}"/>
                </a:ext>
              </a:extLst>
            </p:cNvPr>
            <p:cNvSpPr txBox="1"/>
            <p:nvPr/>
          </p:nvSpPr>
          <p:spPr>
            <a:xfrm>
              <a:off x="7451036" y="4700087"/>
              <a:ext cx="44595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1000" dirty="0">
                  <a:latin typeface="Arial" pitchFamily="34" charset="0"/>
                  <a:cs typeface="Arial" pitchFamily="34" charset="0"/>
                </a:rPr>
                <a:t>1p</a:t>
              </a:r>
              <a:r>
                <a:rPr lang="pl-PL" sz="1000" baseline="-25000" dirty="0">
                  <a:latin typeface="Arial" pitchFamily="34" charset="0"/>
                  <a:cs typeface="Arial" pitchFamily="34" charset="0"/>
                </a:rPr>
                <a:t>1/2</a:t>
              </a:r>
            </a:p>
          </p:txBody>
        </p:sp>
        <p:sp>
          <p:nvSpPr>
            <p:cNvPr id="247" name="pole tekstowe 246">
              <a:extLst>
                <a:ext uri="{FF2B5EF4-FFF2-40B4-BE49-F238E27FC236}">
                  <a16:creationId xmlns:a16="http://schemas.microsoft.com/office/drawing/2014/main" id="{032FD788-18E8-4A9F-A7F0-8D46D5BD49C9}"/>
                </a:ext>
              </a:extLst>
            </p:cNvPr>
            <p:cNvSpPr txBox="1"/>
            <p:nvPr/>
          </p:nvSpPr>
          <p:spPr>
            <a:xfrm>
              <a:off x="8314097" y="4712001"/>
              <a:ext cx="44595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1000" dirty="0">
                  <a:latin typeface="Arial" pitchFamily="34" charset="0"/>
                  <a:cs typeface="Arial" pitchFamily="34" charset="0"/>
                </a:rPr>
                <a:t>1d</a:t>
              </a:r>
              <a:r>
                <a:rPr lang="pl-PL" sz="1000" baseline="-25000" dirty="0">
                  <a:latin typeface="Arial" pitchFamily="34" charset="0"/>
                  <a:cs typeface="Arial" pitchFamily="34" charset="0"/>
                </a:rPr>
                <a:t>5/2</a:t>
              </a:r>
            </a:p>
          </p:txBody>
        </p:sp>
        <p:sp>
          <p:nvSpPr>
            <p:cNvPr id="248" name="Prostokąt 247">
              <a:extLst>
                <a:ext uri="{FF2B5EF4-FFF2-40B4-BE49-F238E27FC236}">
                  <a16:creationId xmlns:a16="http://schemas.microsoft.com/office/drawing/2014/main" id="{D0B736BD-BCC6-4BE0-9FEC-6E2677784A2B}"/>
                </a:ext>
              </a:extLst>
            </p:cNvPr>
            <p:cNvSpPr/>
            <p:nvPr/>
          </p:nvSpPr>
          <p:spPr bwMode="auto">
            <a:xfrm rot="16200000">
              <a:off x="5773927" y="4106895"/>
              <a:ext cx="11134" cy="420732"/>
            </a:xfrm>
            <a:prstGeom prst="rect">
              <a:avLst/>
            </a:prstGeom>
            <a:solidFill>
              <a:srgbClr val="FFC000"/>
            </a:solidFill>
            <a:ln w="28575" cap="flat" cmpd="sng" algn="ctr">
              <a:noFill/>
              <a:prstDash val="solid"/>
              <a:miter lim="800000"/>
              <a:headEnd type="none" w="med" len="med"/>
              <a:tailEnd type="arrow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49" name="Prostokąt 248">
              <a:extLst>
                <a:ext uri="{FF2B5EF4-FFF2-40B4-BE49-F238E27FC236}">
                  <a16:creationId xmlns:a16="http://schemas.microsoft.com/office/drawing/2014/main" id="{5A1DF29B-019D-4E4D-B20E-7ED83DF72E69}"/>
                </a:ext>
              </a:extLst>
            </p:cNvPr>
            <p:cNvSpPr/>
            <p:nvPr/>
          </p:nvSpPr>
          <p:spPr bwMode="auto">
            <a:xfrm rot="16200000">
              <a:off x="5765444" y="3673453"/>
              <a:ext cx="11134" cy="420732"/>
            </a:xfrm>
            <a:prstGeom prst="rect">
              <a:avLst/>
            </a:prstGeom>
            <a:solidFill>
              <a:srgbClr val="FFC000"/>
            </a:solidFill>
            <a:ln w="28575" cap="flat" cmpd="sng" algn="ctr">
              <a:noFill/>
              <a:prstDash val="solid"/>
              <a:miter lim="800000"/>
              <a:headEnd type="none" w="med" len="med"/>
              <a:tailEnd type="arrow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50" name="Prostokąt 249">
              <a:extLst>
                <a:ext uri="{FF2B5EF4-FFF2-40B4-BE49-F238E27FC236}">
                  <a16:creationId xmlns:a16="http://schemas.microsoft.com/office/drawing/2014/main" id="{94C3DB6E-CD38-44B5-A5ED-A53CADDE3692}"/>
                </a:ext>
              </a:extLst>
            </p:cNvPr>
            <p:cNvSpPr/>
            <p:nvPr/>
          </p:nvSpPr>
          <p:spPr bwMode="auto">
            <a:xfrm rot="16200000">
              <a:off x="5765444" y="2788084"/>
              <a:ext cx="11134" cy="420732"/>
            </a:xfrm>
            <a:prstGeom prst="rect">
              <a:avLst/>
            </a:prstGeom>
            <a:solidFill>
              <a:srgbClr val="FFC000"/>
            </a:solidFill>
            <a:ln w="28575" cap="flat" cmpd="sng" algn="ctr">
              <a:noFill/>
              <a:prstDash val="solid"/>
              <a:miter lim="800000"/>
              <a:headEnd type="none" w="med" len="med"/>
              <a:tailEnd type="arrow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51" name="pole tekstowe 250">
              <a:extLst>
                <a:ext uri="{FF2B5EF4-FFF2-40B4-BE49-F238E27FC236}">
                  <a16:creationId xmlns:a16="http://schemas.microsoft.com/office/drawing/2014/main" id="{CB4BE349-1176-4A88-8BA6-623BE1A63CA5}"/>
                </a:ext>
              </a:extLst>
            </p:cNvPr>
            <p:cNvSpPr txBox="1"/>
            <p:nvPr/>
          </p:nvSpPr>
          <p:spPr>
            <a:xfrm>
              <a:off x="5453718" y="3976790"/>
              <a:ext cx="43954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1000" dirty="0">
                  <a:latin typeface="Arial" pitchFamily="34" charset="0"/>
                  <a:cs typeface="Arial" pitchFamily="34" charset="0"/>
                </a:rPr>
                <a:t>1s</a:t>
              </a:r>
              <a:r>
                <a:rPr lang="pl-PL" sz="1000" baseline="-25000" dirty="0">
                  <a:latin typeface="Arial" pitchFamily="34" charset="0"/>
                  <a:cs typeface="Arial" pitchFamily="34" charset="0"/>
                </a:rPr>
                <a:t>1/2</a:t>
              </a:r>
            </a:p>
          </p:txBody>
        </p:sp>
        <p:sp>
          <p:nvSpPr>
            <p:cNvPr id="252" name="pole tekstowe 251">
              <a:extLst>
                <a:ext uri="{FF2B5EF4-FFF2-40B4-BE49-F238E27FC236}">
                  <a16:creationId xmlns:a16="http://schemas.microsoft.com/office/drawing/2014/main" id="{CFD21D54-E4BA-426D-A938-8C7C33D3D220}"/>
                </a:ext>
              </a:extLst>
            </p:cNvPr>
            <p:cNvSpPr txBox="1"/>
            <p:nvPr/>
          </p:nvSpPr>
          <p:spPr>
            <a:xfrm>
              <a:off x="5453720" y="3274494"/>
              <a:ext cx="44595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1000" dirty="0">
                  <a:latin typeface="Arial" pitchFamily="34" charset="0"/>
                  <a:cs typeface="Arial" pitchFamily="34" charset="0"/>
                </a:rPr>
                <a:t>1p</a:t>
              </a:r>
              <a:r>
                <a:rPr lang="pl-PL" sz="1000" baseline="-25000" dirty="0">
                  <a:latin typeface="Arial" pitchFamily="34" charset="0"/>
                  <a:cs typeface="Arial" pitchFamily="34" charset="0"/>
                </a:rPr>
                <a:t>3/2</a:t>
              </a:r>
            </a:p>
          </p:txBody>
        </p:sp>
        <p:sp>
          <p:nvSpPr>
            <p:cNvPr id="253" name="pole tekstowe 252">
              <a:extLst>
                <a:ext uri="{FF2B5EF4-FFF2-40B4-BE49-F238E27FC236}">
                  <a16:creationId xmlns:a16="http://schemas.microsoft.com/office/drawing/2014/main" id="{34C523E6-CE6D-4CC2-B557-050F534008A4}"/>
                </a:ext>
              </a:extLst>
            </p:cNvPr>
            <p:cNvSpPr txBox="1"/>
            <p:nvPr/>
          </p:nvSpPr>
          <p:spPr>
            <a:xfrm>
              <a:off x="5453720" y="2656146"/>
              <a:ext cx="44595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1000" dirty="0">
                  <a:latin typeface="Arial" pitchFamily="34" charset="0"/>
                  <a:cs typeface="Arial" pitchFamily="34" charset="0"/>
                </a:rPr>
                <a:t>1p</a:t>
              </a:r>
              <a:r>
                <a:rPr lang="pl-PL" sz="1000" baseline="-25000" dirty="0">
                  <a:latin typeface="Arial" pitchFamily="34" charset="0"/>
                  <a:cs typeface="Arial" pitchFamily="34" charset="0"/>
                </a:rPr>
                <a:t>1/2</a:t>
              </a:r>
            </a:p>
          </p:txBody>
        </p:sp>
        <p:sp>
          <p:nvSpPr>
            <p:cNvPr id="254" name="pole tekstowe 253">
              <a:extLst>
                <a:ext uri="{FF2B5EF4-FFF2-40B4-BE49-F238E27FC236}">
                  <a16:creationId xmlns:a16="http://schemas.microsoft.com/office/drawing/2014/main" id="{AE880860-5317-419A-90C4-42F84120E391}"/>
                </a:ext>
              </a:extLst>
            </p:cNvPr>
            <p:cNvSpPr txBox="1"/>
            <p:nvPr/>
          </p:nvSpPr>
          <p:spPr>
            <a:xfrm>
              <a:off x="5434248" y="2033222"/>
              <a:ext cx="44595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1000" dirty="0">
                  <a:latin typeface="Arial" pitchFamily="34" charset="0"/>
                  <a:cs typeface="Arial" pitchFamily="34" charset="0"/>
                </a:rPr>
                <a:t>1d</a:t>
              </a:r>
              <a:r>
                <a:rPr lang="pl-PL" sz="1000" baseline="-25000" dirty="0">
                  <a:latin typeface="Arial" pitchFamily="34" charset="0"/>
                  <a:cs typeface="Arial" pitchFamily="34" charset="0"/>
                </a:rPr>
                <a:t>5/2</a:t>
              </a:r>
            </a:p>
          </p:txBody>
        </p:sp>
        <p:sp>
          <p:nvSpPr>
            <p:cNvPr id="255" name="Prostokąt 254">
              <a:extLst>
                <a:ext uri="{FF2B5EF4-FFF2-40B4-BE49-F238E27FC236}">
                  <a16:creationId xmlns:a16="http://schemas.microsoft.com/office/drawing/2014/main" id="{FA8EA8C3-FB34-404C-AFBA-D0A82C4E2064}"/>
                </a:ext>
              </a:extLst>
            </p:cNvPr>
            <p:cNvSpPr/>
            <p:nvPr/>
          </p:nvSpPr>
          <p:spPr bwMode="auto">
            <a:xfrm rot="16200000">
              <a:off x="5769844" y="2358376"/>
              <a:ext cx="11134" cy="420732"/>
            </a:xfrm>
            <a:prstGeom prst="rect">
              <a:avLst/>
            </a:prstGeom>
            <a:solidFill>
              <a:srgbClr val="FFC000"/>
            </a:solidFill>
            <a:ln w="28575" cap="flat" cmpd="sng" algn="ctr">
              <a:noFill/>
              <a:prstDash val="solid"/>
              <a:miter lim="800000"/>
              <a:headEnd type="none" w="med" len="med"/>
              <a:tailEnd type="arrow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256" name="Łącznik prosty ze strzałką 255">
              <a:extLst>
                <a:ext uri="{FF2B5EF4-FFF2-40B4-BE49-F238E27FC236}">
                  <a16:creationId xmlns:a16="http://schemas.microsoft.com/office/drawing/2014/main" id="{EF9B9EC2-1C38-4EF1-8253-F2D25F4B0F14}"/>
                </a:ext>
              </a:extLst>
            </p:cNvPr>
            <p:cNvCxnSpPr/>
            <p:nvPr/>
          </p:nvCxnSpPr>
          <p:spPr>
            <a:xfrm>
              <a:off x="6243623" y="4625682"/>
              <a:ext cx="399713" cy="0"/>
            </a:xfrm>
            <a:prstGeom prst="straightConnector1">
              <a:avLst/>
            </a:prstGeom>
            <a:ln w="28575">
              <a:solidFill>
                <a:srgbClr val="009999"/>
              </a:solidFill>
              <a:headEnd type="stealt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Łącznik prosty ze strzałką 256">
              <a:extLst>
                <a:ext uri="{FF2B5EF4-FFF2-40B4-BE49-F238E27FC236}">
                  <a16:creationId xmlns:a16="http://schemas.microsoft.com/office/drawing/2014/main" id="{85AE8FC3-B354-4EAF-99A0-82E63E3E87A7}"/>
                </a:ext>
              </a:extLst>
            </p:cNvPr>
            <p:cNvCxnSpPr/>
            <p:nvPr/>
          </p:nvCxnSpPr>
          <p:spPr>
            <a:xfrm>
              <a:off x="6646775" y="4625682"/>
              <a:ext cx="822295" cy="0"/>
            </a:xfrm>
            <a:prstGeom prst="straightConnector1">
              <a:avLst/>
            </a:prstGeom>
            <a:ln w="28575">
              <a:solidFill>
                <a:srgbClr val="009999"/>
              </a:solidFill>
              <a:headEnd type="stealt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Łącznik prosty ze strzałką 257">
              <a:extLst>
                <a:ext uri="{FF2B5EF4-FFF2-40B4-BE49-F238E27FC236}">
                  <a16:creationId xmlns:a16="http://schemas.microsoft.com/office/drawing/2014/main" id="{58A999E1-1DAD-4C5C-8E4A-C4772AF96A87}"/>
                </a:ext>
              </a:extLst>
            </p:cNvPr>
            <p:cNvCxnSpPr/>
            <p:nvPr/>
          </p:nvCxnSpPr>
          <p:spPr>
            <a:xfrm>
              <a:off x="7479737" y="4625682"/>
              <a:ext cx="413855" cy="0"/>
            </a:xfrm>
            <a:prstGeom prst="straightConnector1">
              <a:avLst/>
            </a:prstGeom>
            <a:ln w="28575">
              <a:solidFill>
                <a:srgbClr val="009999"/>
              </a:solidFill>
              <a:headEnd type="stealt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Łącznik prosty ze strzałką 258">
              <a:extLst>
                <a:ext uri="{FF2B5EF4-FFF2-40B4-BE49-F238E27FC236}">
                  <a16:creationId xmlns:a16="http://schemas.microsoft.com/office/drawing/2014/main" id="{8048EA0E-428D-472D-AE17-0B99AD7DE7E1}"/>
                </a:ext>
              </a:extLst>
            </p:cNvPr>
            <p:cNvCxnSpPr/>
            <p:nvPr/>
          </p:nvCxnSpPr>
          <p:spPr>
            <a:xfrm>
              <a:off x="7901522" y="4627502"/>
              <a:ext cx="1234456" cy="0"/>
            </a:xfrm>
            <a:prstGeom prst="straightConnector1">
              <a:avLst/>
            </a:prstGeom>
            <a:ln w="28575">
              <a:solidFill>
                <a:srgbClr val="009999"/>
              </a:solidFill>
              <a:headEnd type="stealt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Łącznik prosty ze strzałką 259">
              <a:extLst>
                <a:ext uri="{FF2B5EF4-FFF2-40B4-BE49-F238E27FC236}">
                  <a16:creationId xmlns:a16="http://schemas.microsoft.com/office/drawing/2014/main" id="{4E1E4414-1236-46E2-A85E-3C98197778D1}"/>
                </a:ext>
              </a:extLst>
            </p:cNvPr>
            <p:cNvCxnSpPr/>
            <p:nvPr/>
          </p:nvCxnSpPr>
          <p:spPr>
            <a:xfrm>
              <a:off x="5897092" y="3889389"/>
              <a:ext cx="0" cy="422305"/>
            </a:xfrm>
            <a:prstGeom prst="straightConnector1">
              <a:avLst/>
            </a:prstGeom>
            <a:ln w="28575">
              <a:solidFill>
                <a:srgbClr val="FFC000"/>
              </a:solidFill>
              <a:headEnd type="stealt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Łącznik prosty ze strzałką 260">
              <a:extLst>
                <a:ext uri="{FF2B5EF4-FFF2-40B4-BE49-F238E27FC236}">
                  <a16:creationId xmlns:a16="http://schemas.microsoft.com/office/drawing/2014/main" id="{D9A5D2EC-5D30-4A7C-A850-82EF69099C60}"/>
                </a:ext>
              </a:extLst>
            </p:cNvPr>
            <p:cNvCxnSpPr/>
            <p:nvPr/>
          </p:nvCxnSpPr>
          <p:spPr>
            <a:xfrm>
              <a:off x="5899610" y="2990915"/>
              <a:ext cx="0" cy="895316"/>
            </a:xfrm>
            <a:prstGeom prst="straightConnector1">
              <a:avLst/>
            </a:prstGeom>
            <a:ln w="28575">
              <a:solidFill>
                <a:srgbClr val="FFC000"/>
              </a:solidFill>
              <a:headEnd type="stealt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Łącznik prosty ze strzałką 261">
              <a:extLst>
                <a:ext uri="{FF2B5EF4-FFF2-40B4-BE49-F238E27FC236}">
                  <a16:creationId xmlns:a16="http://schemas.microsoft.com/office/drawing/2014/main" id="{266B068D-EC15-4EA3-959A-1B2AB8E66822}"/>
                </a:ext>
              </a:extLst>
            </p:cNvPr>
            <p:cNvCxnSpPr/>
            <p:nvPr/>
          </p:nvCxnSpPr>
          <p:spPr>
            <a:xfrm>
              <a:off x="5899610" y="2563176"/>
              <a:ext cx="0" cy="433440"/>
            </a:xfrm>
            <a:prstGeom prst="straightConnector1">
              <a:avLst/>
            </a:prstGeom>
            <a:ln w="28575">
              <a:solidFill>
                <a:srgbClr val="FFC000"/>
              </a:solidFill>
              <a:headEnd type="stealt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3" name="Łącznik prosty ze strzałką 262">
              <a:extLst>
                <a:ext uri="{FF2B5EF4-FFF2-40B4-BE49-F238E27FC236}">
                  <a16:creationId xmlns:a16="http://schemas.microsoft.com/office/drawing/2014/main" id="{8606E771-50C5-4E0D-83F5-EBE9E1237A22}"/>
                </a:ext>
              </a:extLst>
            </p:cNvPr>
            <p:cNvCxnSpPr/>
            <p:nvPr/>
          </p:nvCxnSpPr>
          <p:spPr>
            <a:xfrm rot="10800000">
              <a:off x="5899610" y="2023175"/>
              <a:ext cx="0" cy="545567"/>
            </a:xfrm>
            <a:prstGeom prst="straightConnector1">
              <a:avLst/>
            </a:prstGeom>
            <a:ln w="28575">
              <a:solidFill>
                <a:srgbClr val="FFC000"/>
              </a:solidFill>
              <a:headEnd type="stealt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4" name="Prostokąt 263">
              <a:extLst>
                <a:ext uri="{FF2B5EF4-FFF2-40B4-BE49-F238E27FC236}">
                  <a16:creationId xmlns:a16="http://schemas.microsoft.com/office/drawing/2014/main" id="{0C08B7E3-86A4-4A21-9043-82D4D2230634}"/>
                </a:ext>
              </a:extLst>
            </p:cNvPr>
            <p:cNvSpPr/>
            <p:nvPr/>
          </p:nvSpPr>
          <p:spPr>
            <a:xfrm>
              <a:off x="7641741" y="4106175"/>
              <a:ext cx="1359384" cy="4277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grpSp>
        <p:nvGrpSpPr>
          <p:cNvPr id="265" name="Grupa 264">
            <a:extLst>
              <a:ext uri="{FF2B5EF4-FFF2-40B4-BE49-F238E27FC236}">
                <a16:creationId xmlns:a16="http://schemas.microsoft.com/office/drawing/2014/main" id="{3244F2E5-86AC-4D46-8ABF-0AA0F7298B4B}"/>
              </a:ext>
            </a:extLst>
          </p:cNvPr>
          <p:cNvGrpSpPr/>
          <p:nvPr/>
        </p:nvGrpSpPr>
        <p:grpSpPr>
          <a:xfrm>
            <a:off x="2519240" y="3690094"/>
            <a:ext cx="392478" cy="284131"/>
            <a:chOff x="7499886" y="3047529"/>
            <a:chExt cx="392478" cy="284131"/>
          </a:xfrm>
        </p:grpSpPr>
        <p:sp>
          <p:nvSpPr>
            <p:cNvPr id="266" name="Elipsa 8">
              <a:extLst>
                <a:ext uri="{FF2B5EF4-FFF2-40B4-BE49-F238E27FC236}">
                  <a16:creationId xmlns:a16="http://schemas.microsoft.com/office/drawing/2014/main" id="{AD5C182C-D3EF-4139-A617-86E9FECAAA36}"/>
                </a:ext>
              </a:extLst>
            </p:cNvPr>
            <p:cNvSpPr/>
            <p:nvPr/>
          </p:nvSpPr>
          <p:spPr>
            <a:xfrm>
              <a:off x="7570866" y="3047529"/>
              <a:ext cx="264311" cy="259429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solidFill>
                  <a:schemeClr val="tx1"/>
                </a:solidFill>
              </a:endParaRPr>
            </a:p>
          </p:txBody>
        </p:sp>
        <p:sp>
          <p:nvSpPr>
            <p:cNvPr id="267" name="TextBox 45">
              <a:extLst>
                <a:ext uri="{FF2B5EF4-FFF2-40B4-BE49-F238E27FC236}">
                  <a16:creationId xmlns:a16="http://schemas.microsoft.com/office/drawing/2014/main" id="{6D65C973-A074-4038-A0B1-99C7AAD36501}"/>
                </a:ext>
              </a:extLst>
            </p:cNvPr>
            <p:cNvSpPr txBox="1"/>
            <p:nvPr/>
          </p:nvSpPr>
          <p:spPr>
            <a:xfrm>
              <a:off x="7499886" y="3057161"/>
              <a:ext cx="392478" cy="2744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baseline="30000" dirty="0">
                  <a:latin typeface="Calibri" panose="020F0502020204030204" pitchFamily="34" charset="0"/>
                  <a:cs typeface="Corbel"/>
                </a:rPr>
                <a:t>1</a:t>
              </a:r>
              <a:r>
                <a:rPr lang="pl-PL" sz="1200" b="1" baseline="30000" dirty="0">
                  <a:latin typeface="Calibri" panose="020F0502020204030204" pitchFamily="34" charset="0"/>
                  <a:cs typeface="Corbel"/>
                </a:rPr>
                <a:t>4</a:t>
              </a:r>
              <a:r>
                <a:rPr lang="pl-PL" sz="1200" b="1" dirty="0">
                  <a:latin typeface="Calibri" panose="020F0502020204030204" pitchFamily="34" charset="0"/>
                  <a:cs typeface="Corbel"/>
                </a:rPr>
                <a:t>C</a:t>
              </a:r>
              <a:endParaRPr lang="en-US" sz="1200" b="1" dirty="0">
                <a:latin typeface="Calibri" panose="020F0502020204030204" pitchFamily="34" charset="0"/>
                <a:cs typeface="Corbel"/>
              </a:endParaRPr>
            </a:p>
          </p:txBody>
        </p:sp>
      </p:grpSp>
      <p:grpSp>
        <p:nvGrpSpPr>
          <p:cNvPr id="268" name="Grupa 267">
            <a:extLst>
              <a:ext uri="{FF2B5EF4-FFF2-40B4-BE49-F238E27FC236}">
                <a16:creationId xmlns:a16="http://schemas.microsoft.com/office/drawing/2014/main" id="{4039C1E7-2BC7-46EC-B516-F8C19C17422C}"/>
              </a:ext>
            </a:extLst>
          </p:cNvPr>
          <p:cNvGrpSpPr/>
          <p:nvPr/>
        </p:nvGrpSpPr>
        <p:grpSpPr>
          <a:xfrm>
            <a:off x="2508903" y="3263985"/>
            <a:ext cx="392478" cy="286631"/>
            <a:chOff x="7499886" y="3047529"/>
            <a:chExt cx="392478" cy="286631"/>
          </a:xfrm>
        </p:grpSpPr>
        <p:sp>
          <p:nvSpPr>
            <p:cNvPr id="269" name="Elipsa 8">
              <a:extLst>
                <a:ext uri="{FF2B5EF4-FFF2-40B4-BE49-F238E27FC236}">
                  <a16:creationId xmlns:a16="http://schemas.microsoft.com/office/drawing/2014/main" id="{BAF6935A-5B60-4E11-8C89-B7C9267751F3}"/>
                </a:ext>
              </a:extLst>
            </p:cNvPr>
            <p:cNvSpPr/>
            <p:nvPr/>
          </p:nvSpPr>
          <p:spPr>
            <a:xfrm>
              <a:off x="7570866" y="3047529"/>
              <a:ext cx="264311" cy="259429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solidFill>
                  <a:schemeClr val="tx1"/>
                </a:solidFill>
              </a:endParaRPr>
            </a:p>
          </p:txBody>
        </p:sp>
        <p:sp>
          <p:nvSpPr>
            <p:cNvPr id="270" name="TextBox 45">
              <a:extLst>
                <a:ext uri="{FF2B5EF4-FFF2-40B4-BE49-F238E27FC236}">
                  <a16:creationId xmlns:a16="http://schemas.microsoft.com/office/drawing/2014/main" id="{AA68BF7A-7E1D-4CF9-B19E-1D9AC7A5C587}"/>
                </a:ext>
              </a:extLst>
            </p:cNvPr>
            <p:cNvSpPr txBox="1"/>
            <p:nvPr/>
          </p:nvSpPr>
          <p:spPr>
            <a:xfrm>
              <a:off x="7499886" y="3057161"/>
              <a:ext cx="39247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baseline="30000" dirty="0">
                  <a:latin typeface="Calibri" panose="020F0502020204030204" pitchFamily="34" charset="0"/>
                  <a:cs typeface="Corbel"/>
                </a:rPr>
                <a:t>1</a:t>
              </a:r>
              <a:r>
                <a:rPr lang="pl-PL" sz="1200" b="1" baseline="30000" dirty="0">
                  <a:latin typeface="Calibri" panose="020F0502020204030204" pitchFamily="34" charset="0"/>
                  <a:cs typeface="Corbel"/>
                </a:rPr>
                <a:t>6</a:t>
              </a:r>
              <a:r>
                <a:rPr lang="pl-PL" sz="1200" b="1" dirty="0">
                  <a:latin typeface="Calibri" panose="020F0502020204030204" pitchFamily="34" charset="0"/>
                  <a:cs typeface="Corbel"/>
                </a:rPr>
                <a:t>O</a:t>
              </a:r>
              <a:endParaRPr lang="en-US" sz="1200" b="1" dirty="0">
                <a:latin typeface="Calibri" panose="020F0502020204030204" pitchFamily="34" charset="0"/>
                <a:cs typeface="Corbel"/>
              </a:endParaRPr>
            </a:p>
          </p:txBody>
        </p:sp>
      </p:grpSp>
      <p:grpSp>
        <p:nvGrpSpPr>
          <p:cNvPr id="271" name="Grupa 270">
            <a:extLst>
              <a:ext uri="{FF2B5EF4-FFF2-40B4-BE49-F238E27FC236}">
                <a16:creationId xmlns:a16="http://schemas.microsoft.com/office/drawing/2014/main" id="{F9F1C57F-12D4-4FB0-A5F7-66C5380A8993}"/>
              </a:ext>
            </a:extLst>
          </p:cNvPr>
          <p:cNvGrpSpPr/>
          <p:nvPr/>
        </p:nvGrpSpPr>
        <p:grpSpPr>
          <a:xfrm>
            <a:off x="2524003" y="3487687"/>
            <a:ext cx="392478" cy="286631"/>
            <a:chOff x="7499886" y="3047529"/>
            <a:chExt cx="392478" cy="286631"/>
          </a:xfrm>
        </p:grpSpPr>
        <p:sp>
          <p:nvSpPr>
            <p:cNvPr id="272" name="Elipsa 8">
              <a:extLst>
                <a:ext uri="{FF2B5EF4-FFF2-40B4-BE49-F238E27FC236}">
                  <a16:creationId xmlns:a16="http://schemas.microsoft.com/office/drawing/2014/main" id="{BF0A18C0-A5C8-48BC-83CE-02513788379E}"/>
                </a:ext>
              </a:extLst>
            </p:cNvPr>
            <p:cNvSpPr/>
            <p:nvPr/>
          </p:nvSpPr>
          <p:spPr>
            <a:xfrm>
              <a:off x="7570866" y="3047529"/>
              <a:ext cx="264311" cy="259429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solidFill>
                  <a:schemeClr val="tx1"/>
                </a:solidFill>
              </a:endParaRPr>
            </a:p>
          </p:txBody>
        </p:sp>
        <p:sp>
          <p:nvSpPr>
            <p:cNvPr id="273" name="TextBox 45">
              <a:extLst>
                <a:ext uri="{FF2B5EF4-FFF2-40B4-BE49-F238E27FC236}">
                  <a16:creationId xmlns:a16="http://schemas.microsoft.com/office/drawing/2014/main" id="{FBD2BF7D-565C-4DFA-B598-53CDFC0E0807}"/>
                </a:ext>
              </a:extLst>
            </p:cNvPr>
            <p:cNvSpPr txBox="1"/>
            <p:nvPr/>
          </p:nvSpPr>
          <p:spPr>
            <a:xfrm>
              <a:off x="7499886" y="3057161"/>
              <a:ext cx="39247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baseline="30000" dirty="0">
                  <a:latin typeface="Calibri" panose="020F0502020204030204" pitchFamily="34" charset="0"/>
                  <a:cs typeface="Corbel"/>
                </a:rPr>
                <a:t>1</a:t>
              </a:r>
              <a:r>
                <a:rPr lang="pl-PL" sz="1200" b="1" baseline="30000" dirty="0">
                  <a:latin typeface="Calibri" panose="020F0502020204030204" pitchFamily="34" charset="0"/>
                  <a:cs typeface="Corbel"/>
                </a:rPr>
                <a:t>5</a:t>
              </a:r>
              <a:r>
                <a:rPr lang="pl-PL" sz="1200" b="1" dirty="0">
                  <a:latin typeface="Calibri" panose="020F0502020204030204" pitchFamily="34" charset="0"/>
                  <a:cs typeface="Corbel"/>
                </a:rPr>
                <a:t>N</a:t>
              </a:r>
              <a:endParaRPr lang="en-US" sz="1200" b="1" dirty="0">
                <a:latin typeface="Calibri" panose="020F0502020204030204" pitchFamily="34" charset="0"/>
                <a:cs typeface="Corbel"/>
              </a:endParaRPr>
            </a:p>
          </p:txBody>
        </p:sp>
      </p:grpSp>
      <p:grpSp>
        <p:nvGrpSpPr>
          <p:cNvPr id="274" name="Grupa 273">
            <a:extLst>
              <a:ext uri="{FF2B5EF4-FFF2-40B4-BE49-F238E27FC236}">
                <a16:creationId xmlns:a16="http://schemas.microsoft.com/office/drawing/2014/main" id="{6041CA02-A07B-4EA6-91A6-2D83D29023AF}"/>
              </a:ext>
            </a:extLst>
          </p:cNvPr>
          <p:cNvGrpSpPr/>
          <p:nvPr/>
        </p:nvGrpSpPr>
        <p:grpSpPr>
          <a:xfrm>
            <a:off x="2284233" y="3476477"/>
            <a:ext cx="392478" cy="276999"/>
            <a:chOff x="7499886" y="3045255"/>
            <a:chExt cx="392478" cy="276999"/>
          </a:xfrm>
        </p:grpSpPr>
        <p:sp>
          <p:nvSpPr>
            <p:cNvPr id="275" name="Elipsa 8">
              <a:extLst>
                <a:ext uri="{FF2B5EF4-FFF2-40B4-BE49-F238E27FC236}">
                  <a16:creationId xmlns:a16="http://schemas.microsoft.com/office/drawing/2014/main" id="{9AA4F41F-1BCE-4EC3-8294-3F4167E5B338}"/>
                </a:ext>
              </a:extLst>
            </p:cNvPr>
            <p:cNvSpPr/>
            <p:nvPr/>
          </p:nvSpPr>
          <p:spPr>
            <a:xfrm>
              <a:off x="7570866" y="3047529"/>
              <a:ext cx="264311" cy="259429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solidFill>
                  <a:schemeClr val="tx1"/>
                </a:solidFill>
              </a:endParaRPr>
            </a:p>
          </p:txBody>
        </p:sp>
        <p:sp>
          <p:nvSpPr>
            <p:cNvPr id="276" name="TextBox 45">
              <a:extLst>
                <a:ext uri="{FF2B5EF4-FFF2-40B4-BE49-F238E27FC236}">
                  <a16:creationId xmlns:a16="http://schemas.microsoft.com/office/drawing/2014/main" id="{119CDBB8-86DF-4C73-8F8A-E74881A3FFD8}"/>
                </a:ext>
              </a:extLst>
            </p:cNvPr>
            <p:cNvSpPr txBox="1"/>
            <p:nvPr/>
          </p:nvSpPr>
          <p:spPr>
            <a:xfrm>
              <a:off x="7499886" y="3045255"/>
              <a:ext cx="39247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baseline="30000" dirty="0">
                  <a:latin typeface="Calibri" panose="020F0502020204030204" pitchFamily="34" charset="0"/>
                  <a:cs typeface="Corbel"/>
                </a:rPr>
                <a:t>1</a:t>
              </a:r>
              <a:r>
                <a:rPr lang="pl-PL" sz="1200" b="1" baseline="30000" dirty="0">
                  <a:latin typeface="Calibri" panose="020F0502020204030204" pitchFamily="34" charset="0"/>
                  <a:cs typeface="Corbel"/>
                </a:rPr>
                <a:t>4</a:t>
              </a:r>
              <a:r>
                <a:rPr lang="pl-PL" sz="1200" b="1" dirty="0">
                  <a:latin typeface="Calibri" panose="020F0502020204030204" pitchFamily="34" charset="0"/>
                  <a:cs typeface="Corbel"/>
                </a:rPr>
                <a:t>N</a:t>
              </a:r>
              <a:endParaRPr lang="en-US" sz="1200" b="1" dirty="0">
                <a:latin typeface="Calibri" panose="020F0502020204030204" pitchFamily="34" charset="0"/>
                <a:cs typeface="Corbel"/>
              </a:endParaRPr>
            </a:p>
          </p:txBody>
        </p:sp>
      </p:grpSp>
      <p:grpSp>
        <p:nvGrpSpPr>
          <p:cNvPr id="277" name="Grupa 276">
            <a:extLst>
              <a:ext uri="{FF2B5EF4-FFF2-40B4-BE49-F238E27FC236}">
                <a16:creationId xmlns:a16="http://schemas.microsoft.com/office/drawing/2014/main" id="{A921C557-C841-45BA-91FA-226D0D13FDC2}"/>
              </a:ext>
            </a:extLst>
          </p:cNvPr>
          <p:cNvGrpSpPr/>
          <p:nvPr/>
        </p:nvGrpSpPr>
        <p:grpSpPr>
          <a:xfrm>
            <a:off x="2071467" y="3683107"/>
            <a:ext cx="392478" cy="274499"/>
            <a:chOff x="7495173" y="3045255"/>
            <a:chExt cx="392478" cy="274499"/>
          </a:xfrm>
        </p:grpSpPr>
        <p:sp>
          <p:nvSpPr>
            <p:cNvPr id="278" name="Elipsa 8">
              <a:extLst>
                <a:ext uri="{FF2B5EF4-FFF2-40B4-BE49-F238E27FC236}">
                  <a16:creationId xmlns:a16="http://schemas.microsoft.com/office/drawing/2014/main" id="{701934DC-F914-41EF-B9EF-C1ED4746FC77}"/>
                </a:ext>
              </a:extLst>
            </p:cNvPr>
            <p:cNvSpPr/>
            <p:nvPr/>
          </p:nvSpPr>
          <p:spPr>
            <a:xfrm>
              <a:off x="7570866" y="3047529"/>
              <a:ext cx="264311" cy="259429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solidFill>
                  <a:schemeClr val="tx1"/>
                </a:solidFill>
              </a:endParaRPr>
            </a:p>
          </p:txBody>
        </p:sp>
        <p:sp>
          <p:nvSpPr>
            <p:cNvPr id="279" name="TextBox 45">
              <a:extLst>
                <a:ext uri="{FF2B5EF4-FFF2-40B4-BE49-F238E27FC236}">
                  <a16:creationId xmlns:a16="http://schemas.microsoft.com/office/drawing/2014/main" id="{51FF3EA1-AD3A-4B9C-8AF9-170E937818D5}"/>
                </a:ext>
              </a:extLst>
            </p:cNvPr>
            <p:cNvSpPr txBox="1"/>
            <p:nvPr/>
          </p:nvSpPr>
          <p:spPr>
            <a:xfrm>
              <a:off x="7495173" y="3045255"/>
              <a:ext cx="392478" cy="2744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baseline="30000" dirty="0">
                  <a:latin typeface="Calibri" panose="020F0502020204030204" pitchFamily="34" charset="0"/>
                  <a:cs typeface="Corbel"/>
                </a:rPr>
                <a:t>1</a:t>
              </a:r>
              <a:r>
                <a:rPr lang="pl-PL" sz="1200" b="1" baseline="30000" dirty="0">
                  <a:latin typeface="Calibri" panose="020F0502020204030204" pitchFamily="34" charset="0"/>
                  <a:cs typeface="Corbel"/>
                </a:rPr>
                <a:t>2</a:t>
              </a:r>
              <a:r>
                <a:rPr lang="pl-PL" sz="1200" b="1" dirty="0">
                  <a:latin typeface="Calibri" panose="020F0502020204030204" pitchFamily="34" charset="0"/>
                  <a:cs typeface="Corbel"/>
                </a:rPr>
                <a:t>C</a:t>
              </a:r>
              <a:endParaRPr lang="en-US" sz="1200" b="1" dirty="0">
                <a:latin typeface="Calibri" panose="020F0502020204030204" pitchFamily="34" charset="0"/>
                <a:cs typeface="Corbel"/>
              </a:endParaRPr>
            </a:p>
          </p:txBody>
        </p:sp>
      </p:grpSp>
      <p:grpSp>
        <p:nvGrpSpPr>
          <p:cNvPr id="280" name="Grupa 279">
            <a:extLst>
              <a:ext uri="{FF2B5EF4-FFF2-40B4-BE49-F238E27FC236}">
                <a16:creationId xmlns:a16="http://schemas.microsoft.com/office/drawing/2014/main" id="{582C53CE-646B-47D5-B591-F434DB24BD79}"/>
              </a:ext>
            </a:extLst>
          </p:cNvPr>
          <p:cNvGrpSpPr/>
          <p:nvPr/>
        </p:nvGrpSpPr>
        <p:grpSpPr>
          <a:xfrm>
            <a:off x="2080082" y="3941474"/>
            <a:ext cx="392478" cy="274557"/>
            <a:chOff x="7502217" y="3047529"/>
            <a:chExt cx="392478" cy="274557"/>
          </a:xfrm>
        </p:grpSpPr>
        <p:sp>
          <p:nvSpPr>
            <p:cNvPr id="281" name="Elipsa 8">
              <a:extLst>
                <a:ext uri="{FF2B5EF4-FFF2-40B4-BE49-F238E27FC236}">
                  <a16:creationId xmlns:a16="http://schemas.microsoft.com/office/drawing/2014/main" id="{7E5AAB0E-E6F9-44D7-8E50-D11663BB09A9}"/>
                </a:ext>
              </a:extLst>
            </p:cNvPr>
            <p:cNvSpPr/>
            <p:nvPr/>
          </p:nvSpPr>
          <p:spPr>
            <a:xfrm>
              <a:off x="7570866" y="3047529"/>
              <a:ext cx="264311" cy="259429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solidFill>
                  <a:schemeClr val="tx1"/>
                </a:solidFill>
              </a:endParaRPr>
            </a:p>
          </p:txBody>
        </p:sp>
        <p:sp>
          <p:nvSpPr>
            <p:cNvPr id="282" name="TextBox 45">
              <a:extLst>
                <a:ext uri="{FF2B5EF4-FFF2-40B4-BE49-F238E27FC236}">
                  <a16:creationId xmlns:a16="http://schemas.microsoft.com/office/drawing/2014/main" id="{57A484C6-C5CD-433B-B228-E91BFB624EEC}"/>
                </a:ext>
              </a:extLst>
            </p:cNvPr>
            <p:cNvSpPr txBox="1"/>
            <p:nvPr/>
          </p:nvSpPr>
          <p:spPr>
            <a:xfrm>
              <a:off x="7502217" y="3047587"/>
              <a:ext cx="392478" cy="2744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baseline="30000" dirty="0">
                  <a:latin typeface="Calibri" panose="020F0502020204030204" pitchFamily="34" charset="0"/>
                  <a:cs typeface="Corbel"/>
                </a:rPr>
                <a:t>1</a:t>
              </a:r>
              <a:r>
                <a:rPr lang="pl-PL" sz="1200" b="1" baseline="30000" dirty="0">
                  <a:latin typeface="Calibri" panose="020F0502020204030204" pitchFamily="34" charset="0"/>
                  <a:cs typeface="Corbel"/>
                </a:rPr>
                <a:t>1</a:t>
              </a:r>
              <a:r>
                <a:rPr lang="pl-PL" sz="1200" b="1" dirty="0">
                  <a:latin typeface="Calibri" panose="020F0502020204030204" pitchFamily="34" charset="0"/>
                  <a:cs typeface="Corbel"/>
                </a:rPr>
                <a:t>B</a:t>
              </a:r>
              <a:endParaRPr lang="en-US" sz="1200" b="1" dirty="0">
                <a:latin typeface="Calibri" panose="020F0502020204030204" pitchFamily="34" charset="0"/>
                <a:cs typeface="Corbel"/>
              </a:endParaRPr>
            </a:p>
          </p:txBody>
        </p:sp>
      </p:grpSp>
      <p:grpSp>
        <p:nvGrpSpPr>
          <p:cNvPr id="283" name="Grupa 282">
            <a:extLst>
              <a:ext uri="{FF2B5EF4-FFF2-40B4-BE49-F238E27FC236}">
                <a16:creationId xmlns:a16="http://schemas.microsoft.com/office/drawing/2014/main" id="{29D06795-22CC-4F62-977E-BC227AD3A6A0}"/>
              </a:ext>
            </a:extLst>
          </p:cNvPr>
          <p:cNvGrpSpPr/>
          <p:nvPr/>
        </p:nvGrpSpPr>
        <p:grpSpPr>
          <a:xfrm>
            <a:off x="2276459" y="3688524"/>
            <a:ext cx="392478" cy="279416"/>
            <a:chOff x="7252391" y="3050671"/>
            <a:chExt cx="392478" cy="279416"/>
          </a:xfrm>
        </p:grpSpPr>
        <p:sp>
          <p:nvSpPr>
            <p:cNvPr id="284" name="Elipsa 8">
              <a:extLst>
                <a:ext uri="{FF2B5EF4-FFF2-40B4-BE49-F238E27FC236}">
                  <a16:creationId xmlns:a16="http://schemas.microsoft.com/office/drawing/2014/main" id="{4A6F4DA4-1A9F-4101-A403-BF7358930ECC}"/>
                </a:ext>
              </a:extLst>
            </p:cNvPr>
            <p:cNvSpPr/>
            <p:nvPr/>
          </p:nvSpPr>
          <p:spPr>
            <a:xfrm>
              <a:off x="7333625" y="3050671"/>
              <a:ext cx="264311" cy="259429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85" name="TextBox 45">
              <a:extLst>
                <a:ext uri="{FF2B5EF4-FFF2-40B4-BE49-F238E27FC236}">
                  <a16:creationId xmlns:a16="http://schemas.microsoft.com/office/drawing/2014/main" id="{6E37841C-7BF9-4AF8-A9BB-01D596B852E5}"/>
                </a:ext>
              </a:extLst>
            </p:cNvPr>
            <p:cNvSpPr txBox="1"/>
            <p:nvPr/>
          </p:nvSpPr>
          <p:spPr>
            <a:xfrm>
              <a:off x="7252391" y="3055588"/>
              <a:ext cx="392478" cy="2744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baseline="30000" dirty="0">
                  <a:latin typeface="Calibri" panose="020F0502020204030204" pitchFamily="34" charset="0"/>
                  <a:cs typeface="Corbel"/>
                </a:rPr>
                <a:t>1</a:t>
              </a:r>
              <a:r>
                <a:rPr lang="pl-PL" sz="1200" b="1" baseline="30000" dirty="0">
                  <a:latin typeface="Calibri" panose="020F0502020204030204" pitchFamily="34" charset="0"/>
                  <a:cs typeface="Corbel"/>
                </a:rPr>
                <a:t>3</a:t>
              </a:r>
              <a:r>
                <a:rPr lang="pl-PL" sz="1200" b="1" dirty="0">
                  <a:latin typeface="Calibri" panose="020F0502020204030204" pitchFamily="34" charset="0"/>
                  <a:cs typeface="Corbel"/>
                </a:rPr>
                <a:t>C</a:t>
              </a:r>
              <a:endParaRPr lang="en-US" sz="1200" b="1" dirty="0">
                <a:latin typeface="Calibri" panose="020F0502020204030204" pitchFamily="34" charset="0"/>
                <a:cs typeface="Corbel"/>
              </a:endParaRPr>
            </a:p>
          </p:txBody>
        </p:sp>
      </p:grpSp>
      <p:sp>
        <p:nvSpPr>
          <p:cNvPr id="127" name="CasellaDiTesto 8">
            <a:extLst>
              <a:ext uri="{FF2B5EF4-FFF2-40B4-BE49-F238E27FC236}">
                <a16:creationId xmlns:a16="http://schemas.microsoft.com/office/drawing/2014/main" id="{EF7AA55A-D7F4-43FB-9639-321289A1B0ED}"/>
              </a:ext>
            </a:extLst>
          </p:cNvPr>
          <p:cNvSpPr txBox="1"/>
          <p:nvPr/>
        </p:nvSpPr>
        <p:spPr>
          <a:xfrm>
            <a:off x="2342384" y="3864778"/>
            <a:ext cx="1887046" cy="1649835"/>
          </a:xfrm>
          <a:prstGeom prst="irregularSeal1">
            <a:avLst/>
          </a:prstGeom>
          <a:solidFill>
            <a:srgbClr val="FFFFCC"/>
          </a:solidFill>
          <a:ln w="19050">
            <a:solidFill>
              <a:srgbClr val="000000"/>
            </a:solidFill>
          </a:ln>
        </p:spPr>
        <p:txBody>
          <a:bodyPr wrap="square" tIns="108000" bIns="108000" rtlCol="0">
            <a:spAutoFit/>
          </a:bodyPr>
          <a:lstStyle/>
          <a:p>
            <a:pPr algn="ctr"/>
            <a:r>
              <a:rPr lang="pl-PL" sz="800" b="1" dirty="0">
                <a:solidFill>
                  <a:srgbClr val="C00000"/>
                </a:solidFill>
                <a:latin typeface="+mj-lt"/>
              </a:rPr>
              <a:t>ALMOST NO DATA ON M4 RESONANCES DECAY!</a:t>
            </a:r>
            <a:endParaRPr lang="it-IT" sz="800" b="1" dirty="0">
              <a:solidFill>
                <a:srgbClr val="C00000"/>
              </a:solidFill>
              <a:latin typeface="+mj-lt"/>
            </a:endParaRPr>
          </a:p>
        </p:txBody>
      </p:sp>
      <p:grpSp>
        <p:nvGrpSpPr>
          <p:cNvPr id="30" name="Grupa 29">
            <a:extLst>
              <a:ext uri="{FF2B5EF4-FFF2-40B4-BE49-F238E27FC236}">
                <a16:creationId xmlns:a16="http://schemas.microsoft.com/office/drawing/2014/main" id="{86B8AF59-439E-4639-8778-EE15441891F8}"/>
              </a:ext>
            </a:extLst>
          </p:cNvPr>
          <p:cNvGrpSpPr/>
          <p:nvPr/>
        </p:nvGrpSpPr>
        <p:grpSpPr>
          <a:xfrm>
            <a:off x="7111554" y="985855"/>
            <a:ext cx="1944962" cy="5127322"/>
            <a:chOff x="7064489" y="1076062"/>
            <a:chExt cx="1944962" cy="5127322"/>
          </a:xfrm>
        </p:grpSpPr>
        <p:pic>
          <p:nvPicPr>
            <p:cNvPr id="25" name="Obraz 24">
              <a:extLst>
                <a:ext uri="{FF2B5EF4-FFF2-40B4-BE49-F238E27FC236}">
                  <a16:creationId xmlns:a16="http://schemas.microsoft.com/office/drawing/2014/main" id="{3C696219-36CC-4C1E-846F-1B6630F093E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064489" y="1076062"/>
              <a:ext cx="1944962" cy="2172161"/>
            </a:xfrm>
            <a:prstGeom prst="rect">
              <a:avLst/>
            </a:prstGeom>
          </p:spPr>
        </p:pic>
        <p:pic>
          <p:nvPicPr>
            <p:cNvPr id="27" name="Obraz 26">
              <a:extLst>
                <a:ext uri="{FF2B5EF4-FFF2-40B4-BE49-F238E27FC236}">
                  <a16:creationId xmlns:a16="http://schemas.microsoft.com/office/drawing/2014/main" id="{3FDB4C9B-8876-40A6-A2DF-69122E5B597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101242" y="3247045"/>
              <a:ext cx="1906802" cy="1964276"/>
            </a:xfrm>
            <a:prstGeom prst="rect">
              <a:avLst/>
            </a:prstGeom>
          </p:spPr>
        </p:pic>
        <p:pic>
          <p:nvPicPr>
            <p:cNvPr id="21" name="Obraz 20">
              <a:extLst>
                <a:ext uri="{FF2B5EF4-FFF2-40B4-BE49-F238E27FC236}">
                  <a16:creationId xmlns:a16="http://schemas.microsoft.com/office/drawing/2014/main" id="{0AD01FE6-FD7F-4515-8C10-A6B28B92E19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t="9725"/>
            <a:stretch/>
          </p:blipFill>
          <p:spPr>
            <a:xfrm>
              <a:off x="7437748" y="5030771"/>
              <a:ext cx="1007308" cy="239302"/>
            </a:xfrm>
            <a:prstGeom prst="rect">
              <a:avLst/>
            </a:prstGeom>
          </p:spPr>
        </p:pic>
        <p:pic>
          <p:nvPicPr>
            <p:cNvPr id="29" name="Obraz 28">
              <a:extLst>
                <a:ext uri="{FF2B5EF4-FFF2-40B4-BE49-F238E27FC236}">
                  <a16:creationId xmlns:a16="http://schemas.microsoft.com/office/drawing/2014/main" id="{E29B8C88-1022-4428-A304-3D4D67D8D9C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119650" y="5263977"/>
              <a:ext cx="1882109" cy="939407"/>
            </a:xfrm>
            <a:prstGeom prst="rect">
              <a:avLst/>
            </a:prstGeom>
          </p:spPr>
        </p:pic>
      </p:grpSp>
      <p:sp>
        <p:nvSpPr>
          <p:cNvPr id="286" name="pole tekstowe 285">
            <a:extLst>
              <a:ext uri="{FF2B5EF4-FFF2-40B4-BE49-F238E27FC236}">
                <a16:creationId xmlns:a16="http://schemas.microsoft.com/office/drawing/2014/main" id="{1E85CD96-4314-47A5-B86A-57C6E0CCC7E6}"/>
              </a:ext>
            </a:extLst>
          </p:cNvPr>
          <p:cNvSpPr txBox="1"/>
          <p:nvPr/>
        </p:nvSpPr>
        <p:spPr>
          <a:xfrm>
            <a:off x="4965452" y="1577147"/>
            <a:ext cx="14905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 err="1"/>
              <a:t>Used</a:t>
            </a:r>
            <a:r>
              <a:rPr lang="pl-PL" sz="1600" dirty="0"/>
              <a:t> </a:t>
            </a:r>
            <a:r>
              <a:rPr lang="pl-PL" sz="1600" dirty="0" err="1"/>
              <a:t>probes</a:t>
            </a:r>
            <a:r>
              <a:rPr lang="pl-PL" sz="1600" dirty="0"/>
              <a:t>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600" dirty="0" err="1"/>
              <a:t>protons</a:t>
            </a:r>
            <a:r>
              <a:rPr lang="pl-PL" sz="1600" dirty="0"/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600" dirty="0" err="1"/>
              <a:t>pions</a:t>
            </a:r>
            <a:endParaRPr lang="pl-PL" sz="16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600" dirty="0" err="1"/>
              <a:t>electrons</a:t>
            </a:r>
            <a:r>
              <a:rPr lang="pl-PL" sz="1600" dirty="0"/>
              <a:t> </a:t>
            </a:r>
          </a:p>
          <a:p>
            <a:endParaRPr lang="pl-PL" sz="1600" dirty="0"/>
          </a:p>
        </p:txBody>
      </p:sp>
      <p:grpSp>
        <p:nvGrpSpPr>
          <p:cNvPr id="287" name="Grupa 286">
            <a:extLst>
              <a:ext uri="{FF2B5EF4-FFF2-40B4-BE49-F238E27FC236}">
                <a16:creationId xmlns:a16="http://schemas.microsoft.com/office/drawing/2014/main" id="{B329F086-C60A-4636-900C-B7C3E2B27355}"/>
              </a:ext>
            </a:extLst>
          </p:cNvPr>
          <p:cNvGrpSpPr/>
          <p:nvPr/>
        </p:nvGrpSpPr>
        <p:grpSpPr>
          <a:xfrm>
            <a:off x="2719392" y="3268022"/>
            <a:ext cx="392478" cy="286631"/>
            <a:chOff x="7488335" y="3047529"/>
            <a:chExt cx="392478" cy="286631"/>
          </a:xfrm>
        </p:grpSpPr>
        <p:sp>
          <p:nvSpPr>
            <p:cNvPr id="288" name="Elipsa 8">
              <a:extLst>
                <a:ext uri="{FF2B5EF4-FFF2-40B4-BE49-F238E27FC236}">
                  <a16:creationId xmlns:a16="http://schemas.microsoft.com/office/drawing/2014/main" id="{A4BB4F00-B1C5-4DAA-A109-09F0F905D646}"/>
                </a:ext>
              </a:extLst>
            </p:cNvPr>
            <p:cNvSpPr/>
            <p:nvPr/>
          </p:nvSpPr>
          <p:spPr>
            <a:xfrm>
              <a:off x="7570866" y="3047529"/>
              <a:ext cx="264311" cy="259429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solidFill>
                  <a:schemeClr val="tx1"/>
                </a:solidFill>
              </a:endParaRPr>
            </a:p>
          </p:txBody>
        </p:sp>
        <p:sp>
          <p:nvSpPr>
            <p:cNvPr id="289" name="TextBox 45">
              <a:extLst>
                <a:ext uri="{FF2B5EF4-FFF2-40B4-BE49-F238E27FC236}">
                  <a16:creationId xmlns:a16="http://schemas.microsoft.com/office/drawing/2014/main" id="{637E2AF4-5FAF-4A24-BB3A-33515E9E6444}"/>
                </a:ext>
              </a:extLst>
            </p:cNvPr>
            <p:cNvSpPr txBox="1"/>
            <p:nvPr/>
          </p:nvSpPr>
          <p:spPr>
            <a:xfrm>
              <a:off x="7488335" y="3057161"/>
              <a:ext cx="39247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baseline="30000" dirty="0">
                  <a:latin typeface="Calibri" panose="020F0502020204030204" pitchFamily="34" charset="0"/>
                  <a:cs typeface="Corbel"/>
                </a:rPr>
                <a:t>1</a:t>
              </a:r>
              <a:r>
                <a:rPr lang="pl-PL" sz="1200" b="1" baseline="30000" dirty="0">
                  <a:latin typeface="Calibri" panose="020F0502020204030204" pitchFamily="34" charset="0"/>
                  <a:cs typeface="Corbel"/>
                </a:rPr>
                <a:t>7</a:t>
              </a:r>
              <a:r>
                <a:rPr lang="pl-PL" sz="1200" b="1" dirty="0">
                  <a:latin typeface="Calibri" panose="020F0502020204030204" pitchFamily="34" charset="0"/>
                  <a:cs typeface="Corbel"/>
                </a:rPr>
                <a:t>O</a:t>
              </a:r>
              <a:endParaRPr lang="en-US" sz="1200" b="1" dirty="0">
                <a:latin typeface="Calibri" panose="020F0502020204030204" pitchFamily="34" charset="0"/>
                <a:cs typeface="Corbel"/>
              </a:endParaRPr>
            </a:p>
          </p:txBody>
        </p:sp>
      </p:grpSp>
      <p:grpSp>
        <p:nvGrpSpPr>
          <p:cNvPr id="293" name="Grupa 292">
            <a:extLst>
              <a:ext uri="{FF2B5EF4-FFF2-40B4-BE49-F238E27FC236}">
                <a16:creationId xmlns:a16="http://schemas.microsoft.com/office/drawing/2014/main" id="{C2751B43-21A0-40EF-AFF7-B0C17A8E1D50}"/>
              </a:ext>
            </a:extLst>
          </p:cNvPr>
          <p:cNvGrpSpPr/>
          <p:nvPr/>
        </p:nvGrpSpPr>
        <p:grpSpPr>
          <a:xfrm>
            <a:off x="2950720" y="3264493"/>
            <a:ext cx="392478" cy="286631"/>
            <a:chOff x="7501811" y="3047529"/>
            <a:chExt cx="392478" cy="286631"/>
          </a:xfrm>
        </p:grpSpPr>
        <p:sp>
          <p:nvSpPr>
            <p:cNvPr id="294" name="Elipsa 8">
              <a:extLst>
                <a:ext uri="{FF2B5EF4-FFF2-40B4-BE49-F238E27FC236}">
                  <a16:creationId xmlns:a16="http://schemas.microsoft.com/office/drawing/2014/main" id="{C1C30168-4918-4C48-9DF6-4931315F4436}"/>
                </a:ext>
              </a:extLst>
            </p:cNvPr>
            <p:cNvSpPr/>
            <p:nvPr/>
          </p:nvSpPr>
          <p:spPr>
            <a:xfrm>
              <a:off x="7570866" y="3047529"/>
              <a:ext cx="264311" cy="259429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solidFill>
                  <a:schemeClr val="tx1"/>
                </a:solidFill>
              </a:endParaRPr>
            </a:p>
          </p:txBody>
        </p:sp>
        <p:sp>
          <p:nvSpPr>
            <p:cNvPr id="295" name="TextBox 45">
              <a:extLst>
                <a:ext uri="{FF2B5EF4-FFF2-40B4-BE49-F238E27FC236}">
                  <a16:creationId xmlns:a16="http://schemas.microsoft.com/office/drawing/2014/main" id="{BB979647-AD7A-45E3-8349-9DEA69F81CB1}"/>
                </a:ext>
              </a:extLst>
            </p:cNvPr>
            <p:cNvSpPr txBox="1"/>
            <p:nvPr/>
          </p:nvSpPr>
          <p:spPr>
            <a:xfrm>
              <a:off x="7501811" y="3057161"/>
              <a:ext cx="39247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baseline="30000" dirty="0">
                  <a:latin typeface="Calibri" panose="020F0502020204030204" pitchFamily="34" charset="0"/>
                  <a:cs typeface="Corbel"/>
                </a:rPr>
                <a:t>1</a:t>
              </a:r>
              <a:r>
                <a:rPr lang="pl-PL" sz="1200" b="1" baseline="30000" dirty="0">
                  <a:latin typeface="Calibri" panose="020F0502020204030204" pitchFamily="34" charset="0"/>
                  <a:cs typeface="Corbel"/>
                </a:rPr>
                <a:t>8</a:t>
              </a:r>
              <a:r>
                <a:rPr lang="pl-PL" sz="1200" b="1" dirty="0">
                  <a:latin typeface="Calibri" panose="020F0502020204030204" pitchFamily="34" charset="0"/>
                  <a:cs typeface="Corbel"/>
                </a:rPr>
                <a:t>O</a:t>
              </a:r>
              <a:endParaRPr lang="en-US" sz="1200" b="1" dirty="0">
                <a:latin typeface="Calibri" panose="020F0502020204030204" pitchFamily="34" charset="0"/>
                <a:cs typeface="Corbel"/>
              </a:endParaRPr>
            </a:p>
          </p:txBody>
        </p:sp>
      </p:grpSp>
      <p:sp>
        <p:nvSpPr>
          <p:cNvPr id="108" name="pole tekstowe 107">
            <a:extLst>
              <a:ext uri="{FF2B5EF4-FFF2-40B4-BE49-F238E27FC236}">
                <a16:creationId xmlns:a16="http://schemas.microsoft.com/office/drawing/2014/main" id="{59CFE273-D0CD-44A1-A27E-450E42B766C9}"/>
              </a:ext>
            </a:extLst>
          </p:cNvPr>
          <p:cNvSpPr txBox="1"/>
          <p:nvPr/>
        </p:nvSpPr>
        <p:spPr>
          <a:xfrm>
            <a:off x="4248150" y="5105964"/>
            <a:ext cx="284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dirty="0"/>
              <a:t>The </a:t>
            </a:r>
            <a:r>
              <a:rPr lang="pl-PL" sz="1200" b="1" dirty="0" err="1"/>
              <a:t>differential</a:t>
            </a:r>
            <a:r>
              <a:rPr lang="pl-PL" sz="1200" b="1" dirty="0"/>
              <a:t> cross </a:t>
            </a:r>
            <a:r>
              <a:rPr lang="pl-PL" sz="1200" b="1" dirty="0" err="1"/>
              <a:t>sections</a:t>
            </a:r>
            <a:r>
              <a:rPr lang="pl-PL" sz="1200" b="1" dirty="0"/>
              <a:t> </a:t>
            </a:r>
            <a:br>
              <a:rPr lang="pl-PL" sz="1200" b="1" dirty="0"/>
            </a:br>
            <a:r>
              <a:rPr lang="pl-PL" sz="1200" dirty="0"/>
              <a:t>for the </a:t>
            </a:r>
            <a:r>
              <a:rPr lang="pl-PL" sz="1200" dirty="0" err="1"/>
              <a:t>stretched-states</a:t>
            </a:r>
            <a:r>
              <a:rPr lang="pl-PL" sz="1200" dirty="0"/>
              <a:t> </a:t>
            </a:r>
            <a:r>
              <a:rPr lang="pl-PL" sz="1200" dirty="0" err="1"/>
              <a:t>population</a:t>
            </a:r>
            <a:r>
              <a:rPr lang="pl-PL" sz="1200" dirty="0"/>
              <a:t> </a:t>
            </a:r>
            <a:br>
              <a:rPr lang="pl-PL" sz="1200" dirty="0"/>
            </a:br>
            <a:r>
              <a:rPr lang="pl-PL" sz="1200" dirty="0"/>
              <a:t>in (</a:t>
            </a:r>
            <a:r>
              <a:rPr lang="pl-PL" sz="1200" dirty="0" err="1"/>
              <a:t>p,p</a:t>
            </a:r>
            <a:r>
              <a:rPr lang="pl-PL" sz="1200" dirty="0"/>
              <a:t>’) </a:t>
            </a:r>
            <a:r>
              <a:rPr lang="pl-PL" sz="1200" dirty="0" err="1"/>
              <a:t>reactions</a:t>
            </a:r>
            <a:r>
              <a:rPr lang="pl-PL" sz="1200" dirty="0"/>
              <a:t> </a:t>
            </a:r>
            <a:r>
              <a:rPr lang="pl-PL" sz="1200" dirty="0" err="1"/>
              <a:t>are</a:t>
            </a:r>
            <a:r>
              <a:rPr lang="pl-PL" sz="1200" dirty="0"/>
              <a:t> </a:t>
            </a:r>
            <a:r>
              <a:rPr lang="pl-PL" sz="1200" b="1" dirty="0" err="1"/>
              <a:t>peaked</a:t>
            </a:r>
            <a:r>
              <a:rPr lang="pl-PL" sz="1200" b="1" dirty="0"/>
              <a:t> </a:t>
            </a:r>
            <a:r>
              <a:rPr lang="pl-PL" sz="1200" b="1" dirty="0" err="1"/>
              <a:t>at</a:t>
            </a:r>
            <a:r>
              <a:rPr lang="pl-PL" sz="1200" b="1" dirty="0"/>
              <a:t> ~30°</a:t>
            </a:r>
          </a:p>
        </p:txBody>
      </p:sp>
      <p:grpSp>
        <p:nvGrpSpPr>
          <p:cNvPr id="4" name="Grupa 3">
            <a:extLst>
              <a:ext uri="{FF2B5EF4-FFF2-40B4-BE49-F238E27FC236}">
                <a16:creationId xmlns:a16="http://schemas.microsoft.com/office/drawing/2014/main" id="{96B1BC2F-C9B6-4229-AE79-2A0B4B5D6DC3}"/>
              </a:ext>
            </a:extLst>
          </p:cNvPr>
          <p:cNvGrpSpPr/>
          <p:nvPr/>
        </p:nvGrpSpPr>
        <p:grpSpPr>
          <a:xfrm>
            <a:off x="4463765" y="3232588"/>
            <a:ext cx="2278293" cy="2085975"/>
            <a:chOff x="4492340" y="4042213"/>
            <a:chExt cx="2278293" cy="2085975"/>
          </a:xfrm>
        </p:grpSpPr>
        <p:grpSp>
          <p:nvGrpSpPr>
            <p:cNvPr id="2" name="Grupa 1">
              <a:extLst>
                <a:ext uri="{FF2B5EF4-FFF2-40B4-BE49-F238E27FC236}">
                  <a16:creationId xmlns:a16="http://schemas.microsoft.com/office/drawing/2014/main" id="{8A3F5770-D405-4B0C-B9CC-7F4929BA62E4}"/>
                </a:ext>
              </a:extLst>
            </p:cNvPr>
            <p:cNvGrpSpPr/>
            <p:nvPr/>
          </p:nvGrpSpPr>
          <p:grpSpPr>
            <a:xfrm>
              <a:off x="4492340" y="4042213"/>
              <a:ext cx="2278293" cy="2085975"/>
              <a:chOff x="4730465" y="841813"/>
              <a:chExt cx="2278293" cy="2085975"/>
            </a:xfrm>
          </p:grpSpPr>
          <p:grpSp>
            <p:nvGrpSpPr>
              <p:cNvPr id="95" name="Grupa 94">
                <a:extLst>
                  <a:ext uri="{FF2B5EF4-FFF2-40B4-BE49-F238E27FC236}">
                    <a16:creationId xmlns:a16="http://schemas.microsoft.com/office/drawing/2014/main" id="{DD704A52-5AAF-48B2-B2D1-5C34FDA3D300}"/>
                  </a:ext>
                </a:extLst>
              </p:cNvPr>
              <p:cNvGrpSpPr/>
              <p:nvPr/>
            </p:nvGrpSpPr>
            <p:grpSpPr>
              <a:xfrm>
                <a:off x="4730465" y="841813"/>
                <a:ext cx="2278293" cy="2085975"/>
                <a:chOff x="7256232" y="2771632"/>
                <a:chExt cx="1856675" cy="1426609"/>
              </a:xfrm>
            </p:grpSpPr>
            <p:pic>
              <p:nvPicPr>
                <p:cNvPr id="96" name="Obraz 95">
                  <a:extLst>
                    <a:ext uri="{FF2B5EF4-FFF2-40B4-BE49-F238E27FC236}">
                      <a16:creationId xmlns:a16="http://schemas.microsoft.com/office/drawing/2014/main" id="{B704AD46-7E58-4667-8399-316AC3D85DB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8"/>
                <a:srcRect t="23657" b="54838"/>
                <a:stretch/>
              </p:blipFill>
              <p:spPr>
                <a:xfrm>
                  <a:off x="7256232" y="2771632"/>
                  <a:ext cx="1847849" cy="931040"/>
                </a:xfrm>
                <a:prstGeom prst="rect">
                  <a:avLst/>
                </a:prstGeom>
              </p:spPr>
            </p:pic>
            <p:pic>
              <p:nvPicPr>
                <p:cNvPr id="97" name="Obraz 96">
                  <a:extLst>
                    <a:ext uri="{FF2B5EF4-FFF2-40B4-BE49-F238E27FC236}">
                      <a16:creationId xmlns:a16="http://schemas.microsoft.com/office/drawing/2014/main" id="{E7CE1DEF-6510-4278-9E25-FCCB6DF8CA8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8"/>
                <a:srcRect l="5084" t="39110" r="85898" b="40309"/>
                <a:stretch/>
              </p:blipFill>
              <p:spPr>
                <a:xfrm>
                  <a:off x="7371963" y="2869384"/>
                  <a:ext cx="166632" cy="890981"/>
                </a:xfrm>
                <a:prstGeom prst="rect">
                  <a:avLst/>
                </a:prstGeom>
              </p:spPr>
            </p:pic>
            <p:pic>
              <p:nvPicPr>
                <p:cNvPr id="98" name="Obraz 97">
                  <a:extLst>
                    <a:ext uri="{FF2B5EF4-FFF2-40B4-BE49-F238E27FC236}">
                      <a16:creationId xmlns:a16="http://schemas.microsoft.com/office/drawing/2014/main" id="{25F7B4B0-2908-42B4-B8CA-25E819328B7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9">
                  <a:extLst>
                    <a:ext uri="{BEBA8EAE-BF5A-486C-A8C5-ECC9F3942E4B}">
                      <a14:imgProps xmlns:a14="http://schemas.microsoft.com/office/drawing/2010/main">
                        <a14:imgLayer r:embed="rId10">
                          <a14:imgEffect>
                            <a14:brightnessContrast bright="20000"/>
                          </a14:imgEffect>
                        </a14:imgLayer>
                      </a14:imgProps>
                    </a:ext>
                  </a:extLst>
                </a:blip>
                <a:srcRect l="478" t="90266" r="-478" b="-2189"/>
                <a:stretch/>
              </p:blipFill>
              <p:spPr>
                <a:xfrm>
                  <a:off x="7265058" y="3681982"/>
                  <a:ext cx="1847849" cy="516259"/>
                </a:xfrm>
                <a:prstGeom prst="rect">
                  <a:avLst/>
                </a:prstGeom>
              </p:spPr>
            </p:pic>
            <p:sp>
              <p:nvSpPr>
                <p:cNvPr id="99" name="Prostokąt 98">
                  <a:extLst>
                    <a:ext uri="{FF2B5EF4-FFF2-40B4-BE49-F238E27FC236}">
                      <a16:creationId xmlns:a16="http://schemas.microsoft.com/office/drawing/2014/main" id="{71EA1F89-B801-4B17-AC93-5B8FEEBA6DB8}"/>
                    </a:ext>
                  </a:extLst>
                </p:cNvPr>
                <p:cNvSpPr/>
                <p:nvPr/>
              </p:nvSpPr>
              <p:spPr>
                <a:xfrm>
                  <a:off x="8433847" y="2771632"/>
                  <a:ext cx="140809" cy="9775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l-PL"/>
                </a:p>
              </p:txBody>
            </p:sp>
            <p:sp>
              <p:nvSpPr>
                <p:cNvPr id="100" name="Prostokąt 99">
                  <a:extLst>
                    <a:ext uri="{FF2B5EF4-FFF2-40B4-BE49-F238E27FC236}">
                      <a16:creationId xmlns:a16="http://schemas.microsoft.com/office/drawing/2014/main" id="{C8BB6E19-4947-4D0C-BCF9-097BCB0A38CC}"/>
                    </a:ext>
                  </a:extLst>
                </p:cNvPr>
                <p:cNvSpPr/>
                <p:nvPr/>
              </p:nvSpPr>
              <p:spPr>
                <a:xfrm>
                  <a:off x="8351044" y="3652050"/>
                  <a:ext cx="107156" cy="134827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l-PL"/>
                </a:p>
              </p:txBody>
            </p:sp>
            <p:sp>
              <p:nvSpPr>
                <p:cNvPr id="101" name="Prostokąt 100">
                  <a:extLst>
                    <a:ext uri="{FF2B5EF4-FFF2-40B4-BE49-F238E27FC236}">
                      <a16:creationId xmlns:a16="http://schemas.microsoft.com/office/drawing/2014/main" id="{1548690D-C2F7-46AC-8753-DDA0B201B1B8}"/>
                    </a:ext>
                  </a:extLst>
                </p:cNvPr>
                <p:cNvSpPr/>
                <p:nvPr/>
              </p:nvSpPr>
              <p:spPr>
                <a:xfrm>
                  <a:off x="8484664" y="3652050"/>
                  <a:ext cx="75659" cy="134827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l-PL"/>
                </a:p>
              </p:txBody>
            </p:sp>
            <p:sp>
              <p:nvSpPr>
                <p:cNvPr id="102" name="Prostokąt 101">
                  <a:extLst>
                    <a:ext uri="{FF2B5EF4-FFF2-40B4-BE49-F238E27FC236}">
                      <a16:creationId xmlns:a16="http://schemas.microsoft.com/office/drawing/2014/main" id="{07AAA3A4-819F-4071-88E0-912E04316D8C}"/>
                    </a:ext>
                  </a:extLst>
                </p:cNvPr>
                <p:cNvSpPr/>
                <p:nvPr/>
              </p:nvSpPr>
              <p:spPr>
                <a:xfrm>
                  <a:off x="7677151" y="2771632"/>
                  <a:ext cx="1193006" cy="1021699"/>
                </a:xfrm>
                <a:prstGeom prst="rect">
                  <a:avLst/>
                </a:prstGeom>
                <a:noFill/>
                <a:ln w="9525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l-PL"/>
                </a:p>
              </p:txBody>
            </p:sp>
          </p:grpSp>
          <p:sp>
            <p:nvSpPr>
              <p:cNvPr id="103" name="CasellaDiTesto 14">
                <a:extLst>
                  <a:ext uri="{FF2B5EF4-FFF2-40B4-BE49-F238E27FC236}">
                    <a16:creationId xmlns:a16="http://schemas.microsoft.com/office/drawing/2014/main" id="{DB74FCEE-C54C-487B-8038-4DF725907F89}"/>
                  </a:ext>
                </a:extLst>
              </p:cNvPr>
              <p:cNvSpPr txBox="1"/>
              <p:nvPr/>
            </p:nvSpPr>
            <p:spPr>
              <a:xfrm>
                <a:off x="5238196" y="1979642"/>
                <a:ext cx="132288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800" i="1" dirty="0">
                    <a:latin typeface="+mj-lt"/>
                  </a:rPr>
                  <a:t>S.F. Collins et al., </a:t>
                </a:r>
                <a:br>
                  <a:rPr lang="pl-PL" sz="800" i="1" dirty="0">
                    <a:latin typeface="+mj-lt"/>
                  </a:rPr>
                </a:br>
                <a:r>
                  <a:rPr lang="it-IT" sz="800" i="1" dirty="0">
                    <a:latin typeface="+mj-lt"/>
                  </a:rPr>
                  <a:t>Nuc. Phys. A481, 494(1988)</a:t>
                </a:r>
              </a:p>
            </p:txBody>
          </p:sp>
          <p:grpSp>
            <p:nvGrpSpPr>
              <p:cNvPr id="104" name="Grupa 103">
                <a:extLst>
                  <a:ext uri="{FF2B5EF4-FFF2-40B4-BE49-F238E27FC236}">
                    <a16:creationId xmlns:a16="http://schemas.microsoft.com/office/drawing/2014/main" id="{617B8BE8-39FF-4C7D-8460-520EC04FF35D}"/>
                  </a:ext>
                </a:extLst>
              </p:cNvPr>
              <p:cNvGrpSpPr/>
              <p:nvPr/>
            </p:nvGrpSpPr>
            <p:grpSpPr>
              <a:xfrm>
                <a:off x="5582216" y="931167"/>
                <a:ext cx="508361" cy="1623714"/>
                <a:chOff x="10147969" y="256607"/>
                <a:chExt cx="508361" cy="4891400"/>
              </a:xfrm>
            </p:grpSpPr>
            <p:cxnSp>
              <p:nvCxnSpPr>
                <p:cNvPr id="105" name="Łącznik prostoliniowy 23">
                  <a:extLst>
                    <a:ext uri="{FF2B5EF4-FFF2-40B4-BE49-F238E27FC236}">
                      <a16:creationId xmlns:a16="http://schemas.microsoft.com/office/drawing/2014/main" id="{AA84AB72-1553-4025-9656-D0BE1DDF0E8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0302899" y="256607"/>
                  <a:ext cx="0" cy="4328669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6" name="CasellaDiTesto 18">
                  <a:extLst>
                    <a:ext uri="{FF2B5EF4-FFF2-40B4-BE49-F238E27FC236}">
                      <a16:creationId xmlns:a16="http://schemas.microsoft.com/office/drawing/2014/main" id="{0A2718DC-7D79-4A89-B270-D9EE6D8784D5}"/>
                    </a:ext>
                  </a:extLst>
                </p:cNvPr>
                <p:cNvSpPr txBox="1"/>
                <p:nvPr/>
              </p:nvSpPr>
              <p:spPr>
                <a:xfrm>
                  <a:off x="10147969" y="4406272"/>
                  <a:ext cx="508361" cy="74173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pl-PL" sz="1000" b="1" dirty="0">
                      <a:solidFill>
                        <a:srgbClr val="FF0000"/>
                      </a:solidFill>
                      <a:latin typeface="+mj-lt"/>
                    </a:rPr>
                    <a:t>30°</a:t>
                  </a:r>
                  <a:endParaRPr lang="it-IT" sz="1000" b="1" dirty="0">
                    <a:solidFill>
                      <a:srgbClr val="FF0000"/>
                    </a:solidFill>
                    <a:latin typeface="+mj-lt"/>
                  </a:endParaRPr>
                </a:p>
              </p:txBody>
            </p:sp>
          </p:grpSp>
        </p:grpSp>
        <p:sp>
          <p:nvSpPr>
            <p:cNvPr id="3" name="pole tekstowe 2">
              <a:extLst>
                <a:ext uri="{FF2B5EF4-FFF2-40B4-BE49-F238E27FC236}">
                  <a16:creationId xmlns:a16="http://schemas.microsoft.com/office/drawing/2014/main" id="{8CD1AC7C-F41B-4D8B-A76F-2CF1D178B751}"/>
                </a:ext>
              </a:extLst>
            </p:cNvPr>
            <p:cNvSpPr txBox="1"/>
            <p:nvPr/>
          </p:nvSpPr>
          <p:spPr>
            <a:xfrm>
              <a:off x="5972175" y="4048125"/>
              <a:ext cx="4651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baseline="30000" dirty="0">
                  <a:solidFill>
                    <a:srgbClr val="0000FF"/>
                  </a:solidFill>
                </a:rPr>
                <a:t>13</a:t>
              </a:r>
              <a:r>
                <a:rPr lang="pl-PL" dirty="0">
                  <a:solidFill>
                    <a:srgbClr val="0000FF"/>
                  </a:solidFill>
                </a:rPr>
                <a:t>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26229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upa 20">
            <a:extLst>
              <a:ext uri="{FF2B5EF4-FFF2-40B4-BE49-F238E27FC236}">
                <a16:creationId xmlns:a16="http://schemas.microsoft.com/office/drawing/2014/main" id="{DB87778F-185F-4D59-8B4C-CBD4ECF33531}"/>
              </a:ext>
            </a:extLst>
          </p:cNvPr>
          <p:cNvGrpSpPr/>
          <p:nvPr/>
        </p:nvGrpSpPr>
        <p:grpSpPr>
          <a:xfrm>
            <a:off x="74382" y="4257675"/>
            <a:ext cx="2278293" cy="2085975"/>
            <a:chOff x="7256232" y="2771632"/>
            <a:chExt cx="1856675" cy="1426609"/>
          </a:xfrm>
        </p:grpSpPr>
        <p:pic>
          <p:nvPicPr>
            <p:cNvPr id="252" name="Obraz 251">
              <a:extLst>
                <a:ext uri="{FF2B5EF4-FFF2-40B4-BE49-F238E27FC236}">
                  <a16:creationId xmlns:a16="http://schemas.microsoft.com/office/drawing/2014/main" id="{1DC2DF99-6F14-4553-8407-9D5451B77C3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23657" b="54838"/>
            <a:stretch/>
          </p:blipFill>
          <p:spPr>
            <a:xfrm>
              <a:off x="7256232" y="2771632"/>
              <a:ext cx="1847849" cy="931040"/>
            </a:xfrm>
            <a:prstGeom prst="rect">
              <a:avLst/>
            </a:prstGeom>
          </p:spPr>
        </p:pic>
        <p:pic>
          <p:nvPicPr>
            <p:cNvPr id="260" name="Obraz 259">
              <a:extLst>
                <a:ext uri="{FF2B5EF4-FFF2-40B4-BE49-F238E27FC236}">
                  <a16:creationId xmlns:a16="http://schemas.microsoft.com/office/drawing/2014/main" id="{2D240F8F-7A95-4646-ADF9-D93E8F91450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5084" t="39110" r="85898" b="40309"/>
            <a:stretch/>
          </p:blipFill>
          <p:spPr>
            <a:xfrm>
              <a:off x="7371963" y="2869384"/>
              <a:ext cx="166632" cy="890981"/>
            </a:xfrm>
            <a:prstGeom prst="rect">
              <a:avLst/>
            </a:prstGeom>
          </p:spPr>
        </p:pic>
        <p:pic>
          <p:nvPicPr>
            <p:cNvPr id="261" name="Obraz 260">
              <a:extLst>
                <a:ext uri="{FF2B5EF4-FFF2-40B4-BE49-F238E27FC236}">
                  <a16:creationId xmlns:a16="http://schemas.microsoft.com/office/drawing/2014/main" id="{43FDC9E7-DE99-4C9F-A12B-71304024106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/>
                      </a14:imgEffect>
                    </a14:imgLayer>
                  </a14:imgProps>
                </a:ext>
              </a:extLst>
            </a:blip>
            <a:srcRect l="478" t="90266" r="-478" b="-2189"/>
            <a:stretch/>
          </p:blipFill>
          <p:spPr>
            <a:xfrm>
              <a:off x="7265058" y="3681982"/>
              <a:ext cx="1847849" cy="516259"/>
            </a:xfrm>
            <a:prstGeom prst="rect">
              <a:avLst/>
            </a:prstGeom>
          </p:spPr>
        </p:pic>
        <p:sp>
          <p:nvSpPr>
            <p:cNvPr id="19" name="Prostokąt 18">
              <a:extLst>
                <a:ext uri="{FF2B5EF4-FFF2-40B4-BE49-F238E27FC236}">
                  <a16:creationId xmlns:a16="http://schemas.microsoft.com/office/drawing/2014/main" id="{D5B9AAE7-4B38-43CC-8F18-7B4F76E55445}"/>
                </a:ext>
              </a:extLst>
            </p:cNvPr>
            <p:cNvSpPr/>
            <p:nvPr/>
          </p:nvSpPr>
          <p:spPr>
            <a:xfrm>
              <a:off x="8433847" y="2771632"/>
              <a:ext cx="140809" cy="977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65" name="Prostokąt 264">
              <a:extLst>
                <a:ext uri="{FF2B5EF4-FFF2-40B4-BE49-F238E27FC236}">
                  <a16:creationId xmlns:a16="http://schemas.microsoft.com/office/drawing/2014/main" id="{DE792D75-22D2-4147-A529-6F3B1CC504CB}"/>
                </a:ext>
              </a:extLst>
            </p:cNvPr>
            <p:cNvSpPr/>
            <p:nvPr/>
          </p:nvSpPr>
          <p:spPr>
            <a:xfrm>
              <a:off x="8351044" y="3652050"/>
              <a:ext cx="107156" cy="1348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66" name="Prostokąt 265">
              <a:extLst>
                <a:ext uri="{FF2B5EF4-FFF2-40B4-BE49-F238E27FC236}">
                  <a16:creationId xmlns:a16="http://schemas.microsoft.com/office/drawing/2014/main" id="{3C64F9A0-2AE4-4D0C-96E9-3C46090C0756}"/>
                </a:ext>
              </a:extLst>
            </p:cNvPr>
            <p:cNvSpPr/>
            <p:nvPr/>
          </p:nvSpPr>
          <p:spPr>
            <a:xfrm>
              <a:off x="8484664" y="3652050"/>
              <a:ext cx="75659" cy="1348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0" name="Prostokąt 19">
              <a:extLst>
                <a:ext uri="{FF2B5EF4-FFF2-40B4-BE49-F238E27FC236}">
                  <a16:creationId xmlns:a16="http://schemas.microsoft.com/office/drawing/2014/main" id="{60AE086C-E3A7-49F8-B159-68BF4F852E41}"/>
                </a:ext>
              </a:extLst>
            </p:cNvPr>
            <p:cNvSpPr/>
            <p:nvPr/>
          </p:nvSpPr>
          <p:spPr>
            <a:xfrm>
              <a:off x="7677151" y="2771632"/>
              <a:ext cx="1193006" cy="1021699"/>
            </a:xfrm>
            <a:prstGeom prst="rect">
              <a:avLst/>
            </a:prstGeom>
            <a:noFill/>
            <a:ln w="952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pic>
        <p:nvPicPr>
          <p:cNvPr id="249" name="Picture 2" descr="C:\Users\NCieplicka\Dropbox\Przyszlosc_fizyki_WAWA\schemat.png">
            <a:extLst>
              <a:ext uri="{FF2B5EF4-FFF2-40B4-BE49-F238E27FC236}">
                <a16:creationId xmlns:a16="http://schemas.microsoft.com/office/drawing/2014/main" id="{537E55A4-1964-4C1B-BB0B-C2541FC5D3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4931" y="2304637"/>
            <a:ext cx="3069627" cy="3305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D37422C4-C4F9-49D1-817E-0AB84F8E3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8B581E52-F7CC-425B-9779-ED68F05C13BC}" type="slidenum">
              <a:rPr lang="pl-PL" smtClean="0"/>
              <a:t>6</a:t>
            </a:fld>
            <a:endParaRPr lang="pl-PL" dirty="0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F083F1AD-381E-4C0B-8920-C6936E426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4890684" cy="365125"/>
          </a:xfrm>
        </p:spPr>
        <p:txBody>
          <a:bodyPr/>
          <a:lstStyle/>
          <a:p>
            <a:r>
              <a:rPr lang="pl-PL" b="1" dirty="0" err="1">
                <a:solidFill>
                  <a:schemeClr val="bg1"/>
                </a:solidFill>
              </a:rPr>
              <a:t>Measurements</a:t>
            </a:r>
            <a:r>
              <a:rPr lang="pl-PL" b="1" dirty="0">
                <a:solidFill>
                  <a:schemeClr val="bg1"/>
                </a:solidFill>
              </a:rPr>
              <a:t> of </a:t>
            </a:r>
            <a:r>
              <a:rPr lang="pl-PL" b="1" dirty="0" err="1">
                <a:solidFill>
                  <a:schemeClr val="bg1"/>
                </a:solidFill>
              </a:rPr>
              <a:t>stretched</a:t>
            </a:r>
            <a:r>
              <a:rPr lang="pl-PL" b="1" dirty="0">
                <a:solidFill>
                  <a:schemeClr val="bg1"/>
                </a:solidFill>
              </a:rPr>
              <a:t> </a:t>
            </a:r>
            <a:r>
              <a:rPr lang="pl-PL" b="1" dirty="0" err="1">
                <a:solidFill>
                  <a:schemeClr val="bg1"/>
                </a:solidFill>
              </a:rPr>
              <a:t>resonances</a:t>
            </a:r>
            <a:r>
              <a:rPr lang="pl-PL" b="1" dirty="0">
                <a:solidFill>
                  <a:schemeClr val="bg1"/>
                </a:solidFill>
              </a:rPr>
              <a:t> </a:t>
            </a:r>
            <a:r>
              <a:rPr lang="pl-PL" b="1" dirty="0" err="1">
                <a:solidFill>
                  <a:schemeClr val="bg1"/>
                </a:solidFill>
              </a:rPr>
              <a:t>decays</a:t>
            </a:r>
            <a:r>
              <a:rPr lang="pl-PL" b="1" dirty="0">
                <a:solidFill>
                  <a:schemeClr val="bg1"/>
                </a:solidFill>
              </a:rPr>
              <a:t>, N. </a:t>
            </a:r>
            <a:r>
              <a:rPr lang="pl-PL" b="1" dirty="0" err="1">
                <a:solidFill>
                  <a:schemeClr val="bg1"/>
                </a:solidFill>
              </a:rPr>
              <a:t>Cieplicka-Oryńczak</a:t>
            </a:r>
            <a:endParaRPr lang="pl-PL" dirty="0"/>
          </a:p>
        </p:txBody>
      </p:sp>
      <p:sp>
        <p:nvSpPr>
          <p:cNvPr id="8" name="Symbol zastępczy daty 7">
            <a:extLst>
              <a:ext uri="{FF2B5EF4-FFF2-40B4-BE49-F238E27FC236}">
                <a16:creationId xmlns:a16="http://schemas.microsoft.com/office/drawing/2014/main" id="{5616F0D1-12AF-4317-A620-2E189B5AA9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 altLang="pl-PL">
                <a:solidFill>
                  <a:schemeClr val="bg1"/>
                </a:solidFill>
                <a:cs typeface="Times New Roman" panose="02020603050405020304" pitchFamily="18" charset="0"/>
              </a:rPr>
              <a:t>26-27/05/2026</a:t>
            </a:r>
            <a:endParaRPr lang="pl-PL" dirty="0"/>
          </a:p>
        </p:txBody>
      </p:sp>
      <p:sp>
        <p:nvSpPr>
          <p:cNvPr id="184" name="Symbol zastępczy zawartości 2">
            <a:extLst>
              <a:ext uri="{FF2B5EF4-FFF2-40B4-BE49-F238E27FC236}">
                <a16:creationId xmlns:a16="http://schemas.microsoft.com/office/drawing/2014/main" id="{E0676016-3A6B-418F-8A82-2C5375182D56}"/>
              </a:ext>
            </a:extLst>
          </p:cNvPr>
          <p:cNvSpPr txBox="1">
            <a:spLocks/>
          </p:cNvSpPr>
          <p:nvPr/>
        </p:nvSpPr>
        <p:spPr>
          <a:xfrm>
            <a:off x="829350" y="980059"/>
            <a:ext cx="7376894" cy="324785"/>
          </a:xfrm>
          <a:prstGeom prst="rect">
            <a:avLst/>
          </a:prstGeom>
        </p:spPr>
        <p:txBody>
          <a:bodyPr vert="horz">
            <a:no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 algn="ctr">
              <a:spcAft>
                <a:spcPts val="600"/>
              </a:spcAft>
              <a:buNone/>
            </a:pPr>
            <a:r>
              <a:rPr lang="pl-PL" sz="2000" dirty="0" err="1">
                <a:latin typeface="+mj-lt"/>
              </a:rPr>
              <a:t>Experimental</a:t>
            </a:r>
            <a:r>
              <a:rPr lang="pl-PL" sz="2000" dirty="0">
                <a:latin typeface="+mj-lt"/>
              </a:rPr>
              <a:t> </a:t>
            </a:r>
            <a:r>
              <a:rPr lang="pl-PL" sz="2000" dirty="0" err="1">
                <a:latin typeface="+mj-lt"/>
              </a:rPr>
              <a:t>method</a:t>
            </a:r>
            <a:r>
              <a:rPr lang="pl-PL" sz="2000" dirty="0">
                <a:latin typeface="+mj-lt"/>
              </a:rPr>
              <a:t>: </a:t>
            </a:r>
            <a:r>
              <a:rPr lang="pl-PL" sz="2000" dirty="0" err="1">
                <a:latin typeface="+mj-lt"/>
              </a:rPr>
              <a:t>particle</a:t>
            </a:r>
            <a:r>
              <a:rPr lang="pl-PL" sz="2000" dirty="0">
                <a:latin typeface="+mj-lt"/>
              </a:rPr>
              <a:t> – gamma </a:t>
            </a:r>
            <a:r>
              <a:rPr lang="pl-PL" sz="2000" dirty="0" err="1">
                <a:latin typeface="+mj-lt"/>
              </a:rPr>
              <a:t>coincidence</a:t>
            </a:r>
            <a:r>
              <a:rPr lang="pl-PL" sz="2000" dirty="0">
                <a:latin typeface="+mj-lt"/>
              </a:rPr>
              <a:t> </a:t>
            </a:r>
            <a:r>
              <a:rPr lang="pl-PL" sz="2000" dirty="0" err="1">
                <a:latin typeface="+mj-lt"/>
              </a:rPr>
              <a:t>measurement</a:t>
            </a:r>
            <a:endParaRPr lang="pl-PL" sz="2000" dirty="0">
              <a:latin typeface="+mj-lt"/>
            </a:endParaRPr>
          </a:p>
        </p:txBody>
      </p:sp>
      <p:sp>
        <p:nvSpPr>
          <p:cNvPr id="233" name="pole tekstowe 232">
            <a:extLst>
              <a:ext uri="{FF2B5EF4-FFF2-40B4-BE49-F238E27FC236}">
                <a16:creationId xmlns:a16="http://schemas.microsoft.com/office/drawing/2014/main" id="{89888CA1-D8D3-4645-8A24-76A27615F6F7}"/>
              </a:ext>
            </a:extLst>
          </p:cNvPr>
          <p:cNvSpPr txBox="1"/>
          <p:nvPr/>
        </p:nvSpPr>
        <p:spPr>
          <a:xfrm>
            <a:off x="132412" y="1498094"/>
            <a:ext cx="489068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Clr>
                <a:srgbClr val="009999"/>
              </a:buClr>
            </a:pPr>
            <a:r>
              <a:rPr lang="pl-PL" sz="1000" i="1" dirty="0">
                <a:latin typeface="+mj-lt"/>
              </a:rPr>
              <a:t>Experiment </a:t>
            </a:r>
            <a:r>
              <a:rPr lang="pl-PL" sz="1000" i="1" dirty="0" err="1">
                <a:latin typeface="+mj-lt"/>
              </a:rPr>
              <a:t>at</a:t>
            </a:r>
            <a:r>
              <a:rPr lang="pl-PL" sz="1000" i="1" dirty="0">
                <a:latin typeface="+mj-lt"/>
              </a:rPr>
              <a:t> CCB: </a:t>
            </a:r>
            <a:r>
              <a:rPr lang="pl-PL" sz="1000" b="1" i="1" dirty="0">
                <a:solidFill>
                  <a:srgbClr val="002060"/>
                </a:solidFill>
                <a:latin typeface="+mj-lt"/>
              </a:rPr>
              <a:t>STUDY OF M4 STRETCHED CONFIGURATION DECAY IN </a:t>
            </a:r>
            <a:r>
              <a:rPr lang="pl-PL" sz="1000" b="1" i="1" baseline="30000" dirty="0">
                <a:solidFill>
                  <a:srgbClr val="002060"/>
                </a:solidFill>
                <a:latin typeface="+mj-lt"/>
              </a:rPr>
              <a:t>13</a:t>
            </a:r>
            <a:r>
              <a:rPr lang="pl-PL" sz="1000" b="1" i="1" dirty="0">
                <a:solidFill>
                  <a:srgbClr val="002060"/>
                </a:solidFill>
                <a:latin typeface="+mj-lt"/>
              </a:rPr>
              <a:t>C</a:t>
            </a:r>
            <a:br>
              <a:rPr lang="pl-PL" sz="1000" i="1" dirty="0">
                <a:latin typeface="+mj-lt"/>
              </a:rPr>
            </a:br>
            <a:r>
              <a:rPr lang="pl-PL" sz="1000" i="1" dirty="0" err="1">
                <a:latin typeface="+mj-lt"/>
              </a:rPr>
              <a:t>Spokespersons</a:t>
            </a:r>
            <a:r>
              <a:rPr lang="pl-PL" sz="1000" i="1" dirty="0">
                <a:latin typeface="+mj-lt"/>
              </a:rPr>
              <a:t>: B. Fornal (IFJ PAN), S. Leoni (INFN and </a:t>
            </a:r>
            <a:r>
              <a:rPr lang="pl-PL" sz="1000" i="1" dirty="0" err="1">
                <a:latin typeface="+mj-lt"/>
              </a:rPr>
              <a:t>Univ</a:t>
            </a:r>
            <a:r>
              <a:rPr lang="pl-PL" sz="1000" i="1" dirty="0">
                <a:latin typeface="+mj-lt"/>
              </a:rPr>
              <a:t>. </a:t>
            </a:r>
            <a:r>
              <a:rPr lang="pl-PL" sz="1000" i="1" dirty="0" err="1">
                <a:latin typeface="+mj-lt"/>
              </a:rPr>
              <a:t>Milano</a:t>
            </a:r>
            <a:r>
              <a:rPr lang="pl-PL" sz="1000" i="1" dirty="0">
                <a:latin typeface="+mj-lt"/>
              </a:rPr>
              <a:t>), M. </a:t>
            </a:r>
            <a:r>
              <a:rPr lang="pl-PL" sz="1000" i="1" dirty="0" err="1">
                <a:latin typeface="+mj-lt"/>
              </a:rPr>
              <a:t>Ciemała</a:t>
            </a:r>
            <a:r>
              <a:rPr lang="pl-PL" sz="1000" i="1" dirty="0">
                <a:latin typeface="+mj-lt"/>
              </a:rPr>
              <a:t> (IFJ PAN)</a:t>
            </a:r>
          </a:p>
        </p:txBody>
      </p:sp>
      <p:sp>
        <p:nvSpPr>
          <p:cNvPr id="234" name="Prostokąt 233">
            <a:extLst>
              <a:ext uri="{FF2B5EF4-FFF2-40B4-BE49-F238E27FC236}">
                <a16:creationId xmlns:a16="http://schemas.microsoft.com/office/drawing/2014/main" id="{2E29F924-0EDB-4CC4-A983-BF877F4049DB}"/>
              </a:ext>
            </a:extLst>
          </p:cNvPr>
          <p:cNvSpPr/>
          <p:nvPr/>
        </p:nvSpPr>
        <p:spPr>
          <a:xfrm>
            <a:off x="1984070" y="1987341"/>
            <a:ext cx="428625" cy="1490207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235" name="Łącznik: zakrzywiony 234">
            <a:extLst>
              <a:ext uri="{FF2B5EF4-FFF2-40B4-BE49-F238E27FC236}">
                <a16:creationId xmlns:a16="http://schemas.microsoft.com/office/drawing/2014/main" id="{6BE8996F-520F-4503-A51A-A32DD6866784}"/>
              </a:ext>
            </a:extLst>
          </p:cNvPr>
          <p:cNvCxnSpPr/>
          <p:nvPr/>
        </p:nvCxnSpPr>
        <p:spPr>
          <a:xfrm rot="16200000" flipH="1">
            <a:off x="2193626" y="2898829"/>
            <a:ext cx="364332" cy="264319"/>
          </a:xfrm>
          <a:prstGeom prst="curvedConnector3">
            <a:avLst/>
          </a:prstGeom>
          <a:ln w="190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6" name="Owal 235">
            <a:extLst>
              <a:ext uri="{FF2B5EF4-FFF2-40B4-BE49-F238E27FC236}">
                <a16:creationId xmlns:a16="http://schemas.microsoft.com/office/drawing/2014/main" id="{9E52E921-CA4D-4806-872B-973CC2C9B9D4}"/>
              </a:ext>
            </a:extLst>
          </p:cNvPr>
          <p:cNvSpPr/>
          <p:nvPr/>
        </p:nvSpPr>
        <p:spPr>
          <a:xfrm>
            <a:off x="2008927" y="2586869"/>
            <a:ext cx="232475" cy="23247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37" name="Owal 236">
            <a:extLst>
              <a:ext uri="{FF2B5EF4-FFF2-40B4-BE49-F238E27FC236}">
                <a16:creationId xmlns:a16="http://schemas.microsoft.com/office/drawing/2014/main" id="{53FA558B-AC5B-4135-9764-8E77F01FE2D8}"/>
              </a:ext>
            </a:extLst>
          </p:cNvPr>
          <p:cNvSpPr/>
          <p:nvPr/>
        </p:nvSpPr>
        <p:spPr>
          <a:xfrm>
            <a:off x="846586" y="2714294"/>
            <a:ext cx="93340" cy="9334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38" name="Owal 237">
            <a:extLst>
              <a:ext uri="{FF2B5EF4-FFF2-40B4-BE49-F238E27FC236}">
                <a16:creationId xmlns:a16="http://schemas.microsoft.com/office/drawing/2014/main" id="{8CA73D5D-1C41-410A-8873-7A73A4E91743}"/>
              </a:ext>
            </a:extLst>
          </p:cNvPr>
          <p:cNvSpPr/>
          <p:nvPr/>
        </p:nvSpPr>
        <p:spPr>
          <a:xfrm>
            <a:off x="846586" y="2714294"/>
            <a:ext cx="93340" cy="9334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239" name="Łącznik prosty ze strzałką 238">
            <a:extLst>
              <a:ext uri="{FF2B5EF4-FFF2-40B4-BE49-F238E27FC236}">
                <a16:creationId xmlns:a16="http://schemas.microsoft.com/office/drawing/2014/main" id="{87B6EF30-093F-4081-86A6-EB8F98AA89DA}"/>
              </a:ext>
            </a:extLst>
          </p:cNvPr>
          <p:cNvCxnSpPr/>
          <p:nvPr/>
        </p:nvCxnSpPr>
        <p:spPr>
          <a:xfrm>
            <a:off x="893256" y="2760964"/>
            <a:ext cx="284412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0" name="pole tekstowe 239">
            <a:extLst>
              <a:ext uri="{FF2B5EF4-FFF2-40B4-BE49-F238E27FC236}">
                <a16:creationId xmlns:a16="http://schemas.microsoft.com/office/drawing/2014/main" id="{723D3EED-9BF4-49E0-AB62-B8312B548559}"/>
              </a:ext>
            </a:extLst>
          </p:cNvPr>
          <p:cNvSpPr txBox="1"/>
          <p:nvPr/>
        </p:nvSpPr>
        <p:spPr>
          <a:xfrm>
            <a:off x="667287" y="2913833"/>
            <a:ext cx="102076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>
                <a:solidFill>
                  <a:srgbClr val="FF0000"/>
                </a:solidFill>
                <a:latin typeface="+mj-lt"/>
              </a:rPr>
              <a:t>PROTON BEAM</a:t>
            </a:r>
          </a:p>
        </p:txBody>
      </p:sp>
      <p:sp>
        <p:nvSpPr>
          <p:cNvPr id="241" name="pole tekstowe 240">
            <a:extLst>
              <a:ext uri="{FF2B5EF4-FFF2-40B4-BE49-F238E27FC236}">
                <a16:creationId xmlns:a16="http://schemas.microsoft.com/office/drawing/2014/main" id="{D3E1DE94-BAF1-4CA9-A594-9DA73277FEF1}"/>
              </a:ext>
            </a:extLst>
          </p:cNvPr>
          <p:cNvSpPr txBox="1"/>
          <p:nvPr/>
        </p:nvSpPr>
        <p:spPr>
          <a:xfrm>
            <a:off x="1849243" y="2186759"/>
            <a:ext cx="6982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000" baseline="30000" dirty="0">
                <a:latin typeface="+mj-lt"/>
              </a:rPr>
              <a:t>13</a:t>
            </a:r>
            <a:r>
              <a:rPr lang="pl-PL" sz="1000" dirty="0">
                <a:latin typeface="+mj-lt"/>
              </a:rPr>
              <a:t>C</a:t>
            </a:r>
          </a:p>
          <a:p>
            <a:pPr algn="ctr"/>
            <a:r>
              <a:rPr lang="pl-PL" sz="1000" dirty="0">
                <a:latin typeface="+mj-lt"/>
              </a:rPr>
              <a:t>TARGET</a:t>
            </a:r>
          </a:p>
        </p:txBody>
      </p:sp>
      <p:cxnSp>
        <p:nvCxnSpPr>
          <p:cNvPr id="242" name="Łącznik: zakrzywiony 241">
            <a:extLst>
              <a:ext uri="{FF2B5EF4-FFF2-40B4-BE49-F238E27FC236}">
                <a16:creationId xmlns:a16="http://schemas.microsoft.com/office/drawing/2014/main" id="{5C997A29-51BF-4891-874D-66E5B98663FC}"/>
              </a:ext>
            </a:extLst>
          </p:cNvPr>
          <p:cNvCxnSpPr>
            <a:cxnSpLocks/>
          </p:cNvCxnSpPr>
          <p:nvPr/>
        </p:nvCxnSpPr>
        <p:spPr>
          <a:xfrm flipV="1">
            <a:off x="2414466" y="2404988"/>
            <a:ext cx="333642" cy="193427"/>
          </a:xfrm>
          <a:prstGeom prst="curvedConnector3">
            <a:avLst/>
          </a:prstGeom>
          <a:ln w="190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3" name="Łącznik: zakrzywiony 242">
            <a:extLst>
              <a:ext uri="{FF2B5EF4-FFF2-40B4-BE49-F238E27FC236}">
                <a16:creationId xmlns:a16="http://schemas.microsoft.com/office/drawing/2014/main" id="{47B87AA2-EFD7-4E33-B14F-10F902F64386}"/>
              </a:ext>
            </a:extLst>
          </p:cNvPr>
          <p:cNvCxnSpPr>
            <a:cxnSpLocks/>
          </p:cNvCxnSpPr>
          <p:nvPr/>
        </p:nvCxnSpPr>
        <p:spPr>
          <a:xfrm rot="10800000">
            <a:off x="1721426" y="2476785"/>
            <a:ext cx="352255" cy="212783"/>
          </a:xfrm>
          <a:prstGeom prst="curvedConnector3">
            <a:avLst>
              <a:gd name="adj1" fmla="val 50001"/>
            </a:avLst>
          </a:prstGeom>
          <a:ln w="190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4" name="pole tekstowe 243">
            <a:extLst>
              <a:ext uri="{FF2B5EF4-FFF2-40B4-BE49-F238E27FC236}">
                <a16:creationId xmlns:a16="http://schemas.microsoft.com/office/drawing/2014/main" id="{625D5338-06A3-4740-BC6F-A0C55E946310}"/>
              </a:ext>
            </a:extLst>
          </p:cNvPr>
          <p:cNvSpPr txBox="1"/>
          <p:nvPr/>
        </p:nvSpPr>
        <p:spPr>
          <a:xfrm>
            <a:off x="2469503" y="2133217"/>
            <a:ext cx="102076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>
                <a:solidFill>
                  <a:srgbClr val="7030A0"/>
                </a:solidFill>
                <a:latin typeface="+mj-lt"/>
              </a:rPr>
              <a:t>GAMMA RAYS</a:t>
            </a:r>
          </a:p>
        </p:txBody>
      </p:sp>
      <p:sp>
        <p:nvSpPr>
          <p:cNvPr id="245" name="pole tekstowe 244">
            <a:extLst>
              <a:ext uri="{FF2B5EF4-FFF2-40B4-BE49-F238E27FC236}">
                <a16:creationId xmlns:a16="http://schemas.microsoft.com/office/drawing/2014/main" id="{84E4EA8D-5C58-4C62-9469-625268E55532}"/>
              </a:ext>
            </a:extLst>
          </p:cNvPr>
          <p:cNvSpPr txBox="1"/>
          <p:nvPr/>
        </p:nvSpPr>
        <p:spPr>
          <a:xfrm>
            <a:off x="387164" y="3532411"/>
            <a:ext cx="4268178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Clr>
                <a:srgbClr val="009999"/>
              </a:buClr>
            </a:pPr>
            <a:r>
              <a:rPr lang="pl-PL" sz="1000" i="1" dirty="0" err="1">
                <a:latin typeface="+mj-lt"/>
              </a:rPr>
              <a:t>Excitation</a:t>
            </a:r>
            <a:r>
              <a:rPr lang="pl-PL" sz="1000" i="1" dirty="0">
                <a:latin typeface="+mj-lt"/>
              </a:rPr>
              <a:t> to the 21.47-MeV </a:t>
            </a:r>
            <a:r>
              <a:rPr lang="pl-PL" sz="1000" i="1" dirty="0" err="1">
                <a:latin typeface="+mj-lt"/>
              </a:rPr>
              <a:t>state</a:t>
            </a:r>
            <a:r>
              <a:rPr lang="pl-PL" sz="1000" i="1" dirty="0">
                <a:latin typeface="+mj-lt"/>
              </a:rPr>
              <a:t> in </a:t>
            </a:r>
            <a:r>
              <a:rPr lang="pl-PL" sz="1000" b="1" i="1" dirty="0">
                <a:latin typeface="+mj-lt"/>
              </a:rPr>
              <a:t>proton </a:t>
            </a:r>
            <a:r>
              <a:rPr lang="pl-PL" sz="1000" b="1" i="1" dirty="0" err="1">
                <a:latin typeface="+mj-lt"/>
              </a:rPr>
              <a:t>inelastic</a:t>
            </a:r>
            <a:r>
              <a:rPr lang="pl-PL" sz="1000" b="1" i="1" dirty="0">
                <a:latin typeface="+mj-lt"/>
              </a:rPr>
              <a:t> </a:t>
            </a:r>
            <a:r>
              <a:rPr lang="pl-PL" sz="1000" b="1" i="1" dirty="0" err="1">
                <a:latin typeface="+mj-lt"/>
              </a:rPr>
              <a:t>scatering</a:t>
            </a:r>
            <a:r>
              <a:rPr lang="pl-PL" sz="1000" b="1" i="1" dirty="0">
                <a:latin typeface="+mj-lt"/>
              </a:rPr>
              <a:t> </a:t>
            </a:r>
            <a:r>
              <a:rPr lang="pl-PL" sz="1000" b="1" i="1" dirty="0" err="1">
                <a:latin typeface="+mj-lt"/>
              </a:rPr>
              <a:t>reaction</a:t>
            </a:r>
            <a:endParaRPr lang="pl-PL" sz="1000" b="1" i="1" dirty="0">
              <a:latin typeface="+mj-lt"/>
            </a:endParaRPr>
          </a:p>
        </p:txBody>
      </p:sp>
      <p:sp>
        <p:nvSpPr>
          <p:cNvPr id="258" name="CasellaDiTesto 14">
            <a:extLst>
              <a:ext uri="{FF2B5EF4-FFF2-40B4-BE49-F238E27FC236}">
                <a16:creationId xmlns:a16="http://schemas.microsoft.com/office/drawing/2014/main" id="{A0724536-1755-4493-8CD2-4B8CCEB51569}"/>
              </a:ext>
            </a:extLst>
          </p:cNvPr>
          <p:cNvSpPr txBox="1"/>
          <p:nvPr/>
        </p:nvSpPr>
        <p:spPr>
          <a:xfrm>
            <a:off x="582113" y="5395504"/>
            <a:ext cx="13228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800" i="1" dirty="0">
                <a:latin typeface="+mj-lt"/>
              </a:rPr>
              <a:t>S.F. Collins et al., </a:t>
            </a:r>
            <a:br>
              <a:rPr lang="pl-PL" sz="800" i="1" dirty="0">
                <a:latin typeface="+mj-lt"/>
              </a:rPr>
            </a:br>
            <a:r>
              <a:rPr lang="it-IT" sz="800" i="1" dirty="0">
                <a:latin typeface="+mj-lt"/>
              </a:rPr>
              <a:t>Nuc. Phys. A481, 494(1988)</a:t>
            </a:r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3BCD6E93-AC67-43F3-AFB2-4776D5AEF8AC}"/>
              </a:ext>
            </a:extLst>
          </p:cNvPr>
          <p:cNvSpPr txBox="1"/>
          <p:nvPr/>
        </p:nvSpPr>
        <p:spPr>
          <a:xfrm flipH="1">
            <a:off x="632791" y="3039921"/>
            <a:ext cx="10828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rgbClr val="FF0000"/>
                </a:solidFill>
              </a:rPr>
              <a:t>135 </a:t>
            </a:r>
            <a:r>
              <a:rPr lang="pl-PL" dirty="0" err="1">
                <a:solidFill>
                  <a:srgbClr val="FF0000"/>
                </a:solidFill>
              </a:rPr>
              <a:t>MeV</a:t>
            </a:r>
            <a:endParaRPr lang="pl-PL" dirty="0">
              <a:solidFill>
                <a:srgbClr val="FF0000"/>
              </a:solidFill>
            </a:endParaRPr>
          </a:p>
        </p:txBody>
      </p:sp>
      <p:sp>
        <p:nvSpPr>
          <p:cNvPr id="259" name="pole tekstowe 258">
            <a:extLst>
              <a:ext uri="{FF2B5EF4-FFF2-40B4-BE49-F238E27FC236}">
                <a16:creationId xmlns:a16="http://schemas.microsoft.com/office/drawing/2014/main" id="{E1215DAA-8EB0-46D4-9060-9F82701AC95E}"/>
              </a:ext>
            </a:extLst>
          </p:cNvPr>
          <p:cNvSpPr txBox="1"/>
          <p:nvPr/>
        </p:nvSpPr>
        <p:spPr>
          <a:xfrm>
            <a:off x="5678101" y="2035727"/>
            <a:ext cx="320620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Clr>
                <a:srgbClr val="009999"/>
              </a:buClr>
            </a:pPr>
            <a:r>
              <a:rPr lang="pl-PL" sz="1200" i="1" dirty="0">
                <a:solidFill>
                  <a:srgbClr val="FF0000"/>
                </a:solidFill>
                <a:latin typeface="+mj-lt"/>
              </a:rPr>
              <a:t>COINCIDENCE MEASUREMENT OF GAMMA RAYS</a:t>
            </a:r>
          </a:p>
        </p:txBody>
      </p:sp>
      <p:grpSp>
        <p:nvGrpSpPr>
          <p:cNvPr id="254" name="Grupa 253">
            <a:extLst>
              <a:ext uri="{FF2B5EF4-FFF2-40B4-BE49-F238E27FC236}">
                <a16:creationId xmlns:a16="http://schemas.microsoft.com/office/drawing/2014/main" id="{FD729C75-95D6-4DCB-AD27-74EC2EA57A5E}"/>
              </a:ext>
            </a:extLst>
          </p:cNvPr>
          <p:cNvGrpSpPr/>
          <p:nvPr/>
        </p:nvGrpSpPr>
        <p:grpSpPr>
          <a:xfrm>
            <a:off x="926133" y="4347029"/>
            <a:ext cx="508361" cy="1623714"/>
            <a:chOff x="10147969" y="256607"/>
            <a:chExt cx="508361" cy="4891400"/>
          </a:xfrm>
        </p:grpSpPr>
        <p:cxnSp>
          <p:nvCxnSpPr>
            <p:cNvPr id="255" name="Łącznik prostoliniowy 23">
              <a:extLst>
                <a:ext uri="{FF2B5EF4-FFF2-40B4-BE49-F238E27FC236}">
                  <a16:creationId xmlns:a16="http://schemas.microsoft.com/office/drawing/2014/main" id="{CE1BBCE7-8D0A-4EF5-875A-C040BF129240}"/>
                </a:ext>
              </a:extLst>
            </p:cNvPr>
            <p:cNvCxnSpPr>
              <a:cxnSpLocks/>
            </p:cNvCxnSpPr>
            <p:nvPr/>
          </p:nvCxnSpPr>
          <p:spPr>
            <a:xfrm>
              <a:off x="10302899" y="256607"/>
              <a:ext cx="0" cy="4328669"/>
            </a:xfrm>
            <a:prstGeom prst="line">
              <a:avLst/>
            </a:prstGeom>
            <a:ln w="1905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6" name="CasellaDiTesto 18">
              <a:extLst>
                <a:ext uri="{FF2B5EF4-FFF2-40B4-BE49-F238E27FC236}">
                  <a16:creationId xmlns:a16="http://schemas.microsoft.com/office/drawing/2014/main" id="{45794A38-D362-4652-B38E-4F1DD0CE18C0}"/>
                </a:ext>
              </a:extLst>
            </p:cNvPr>
            <p:cNvSpPr txBox="1"/>
            <p:nvPr/>
          </p:nvSpPr>
          <p:spPr>
            <a:xfrm>
              <a:off x="10147969" y="4406272"/>
              <a:ext cx="508361" cy="7417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000" b="1" dirty="0">
                  <a:solidFill>
                    <a:srgbClr val="FF0000"/>
                  </a:solidFill>
                  <a:latin typeface="+mj-lt"/>
                </a:rPr>
                <a:t>30°</a:t>
              </a:r>
              <a:endParaRPr lang="it-IT" sz="1000" b="1" dirty="0">
                <a:solidFill>
                  <a:srgbClr val="FF0000"/>
                </a:solidFill>
                <a:latin typeface="+mj-lt"/>
              </a:endParaRPr>
            </a:p>
          </p:txBody>
        </p:sp>
      </p:grpSp>
      <p:grpSp>
        <p:nvGrpSpPr>
          <p:cNvPr id="18" name="Grupa 17">
            <a:extLst>
              <a:ext uri="{FF2B5EF4-FFF2-40B4-BE49-F238E27FC236}">
                <a16:creationId xmlns:a16="http://schemas.microsoft.com/office/drawing/2014/main" id="{AAEDA769-B04F-4CE0-B253-B2BBB31893FF}"/>
              </a:ext>
            </a:extLst>
          </p:cNvPr>
          <p:cNvGrpSpPr/>
          <p:nvPr/>
        </p:nvGrpSpPr>
        <p:grpSpPr>
          <a:xfrm>
            <a:off x="2319758" y="4088098"/>
            <a:ext cx="3278425" cy="2070414"/>
            <a:chOff x="406338" y="4221763"/>
            <a:chExt cx="3278425" cy="2070414"/>
          </a:xfrm>
        </p:grpSpPr>
        <p:sp>
          <p:nvSpPr>
            <p:cNvPr id="208" name="Prostokąt 207">
              <a:extLst>
                <a:ext uri="{FF2B5EF4-FFF2-40B4-BE49-F238E27FC236}">
                  <a16:creationId xmlns:a16="http://schemas.microsoft.com/office/drawing/2014/main" id="{CF099772-C956-44EA-BA8A-C81164B09F68}"/>
                </a:ext>
              </a:extLst>
            </p:cNvPr>
            <p:cNvSpPr/>
            <p:nvPr/>
          </p:nvSpPr>
          <p:spPr>
            <a:xfrm>
              <a:off x="2255117" y="5806232"/>
              <a:ext cx="712299" cy="17607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10" name="Obraz 9">
              <a:extLst>
                <a:ext uri="{FF2B5EF4-FFF2-40B4-BE49-F238E27FC236}">
                  <a16:creationId xmlns:a16="http://schemas.microsoft.com/office/drawing/2014/main" id="{31E07AE0-DBDB-474E-82E6-52A799F0A10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4389"/>
            <a:stretch/>
          </p:blipFill>
          <p:spPr>
            <a:xfrm>
              <a:off x="406338" y="4221763"/>
              <a:ext cx="3278425" cy="1737182"/>
            </a:xfrm>
            <a:prstGeom prst="rect">
              <a:avLst/>
            </a:prstGeom>
          </p:spPr>
        </p:pic>
        <p:sp>
          <p:nvSpPr>
            <p:cNvPr id="15" name="Prostokąt 14">
              <a:extLst>
                <a:ext uri="{FF2B5EF4-FFF2-40B4-BE49-F238E27FC236}">
                  <a16:creationId xmlns:a16="http://schemas.microsoft.com/office/drawing/2014/main" id="{AEE127DC-8B04-4C30-B907-DA284A94318C}"/>
                </a:ext>
              </a:extLst>
            </p:cNvPr>
            <p:cNvSpPr/>
            <p:nvPr/>
          </p:nvSpPr>
          <p:spPr>
            <a:xfrm>
              <a:off x="2686050" y="4443727"/>
              <a:ext cx="926807" cy="4473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62" name="Prostokąt 261">
              <a:extLst>
                <a:ext uri="{FF2B5EF4-FFF2-40B4-BE49-F238E27FC236}">
                  <a16:creationId xmlns:a16="http://schemas.microsoft.com/office/drawing/2014/main" id="{F0EB8DA7-4F37-44A5-8A93-C489A143DFE0}"/>
                </a:ext>
              </a:extLst>
            </p:cNvPr>
            <p:cNvSpPr/>
            <p:nvPr/>
          </p:nvSpPr>
          <p:spPr>
            <a:xfrm>
              <a:off x="594153" y="5796128"/>
              <a:ext cx="332653" cy="18618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17" name="Obraz 16">
              <a:extLst>
                <a:ext uri="{FF2B5EF4-FFF2-40B4-BE49-F238E27FC236}">
                  <a16:creationId xmlns:a16="http://schemas.microsoft.com/office/drawing/2014/main" id="{53270D7E-8FEF-46E7-9296-6F5663498B3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t="6581"/>
            <a:stretch/>
          </p:blipFill>
          <p:spPr>
            <a:xfrm>
              <a:off x="1070192" y="5977497"/>
              <a:ext cx="2552314" cy="314680"/>
            </a:xfrm>
            <a:prstGeom prst="rect">
              <a:avLst/>
            </a:prstGeom>
          </p:spPr>
        </p:pic>
      </p:grpSp>
      <p:sp>
        <p:nvSpPr>
          <p:cNvPr id="246" name="Prostokąt 245">
            <a:extLst>
              <a:ext uri="{FF2B5EF4-FFF2-40B4-BE49-F238E27FC236}">
                <a16:creationId xmlns:a16="http://schemas.microsoft.com/office/drawing/2014/main" id="{EF4C8AAD-0E30-47A8-A07A-3F310C89BCE6}"/>
              </a:ext>
            </a:extLst>
          </p:cNvPr>
          <p:cNvSpPr/>
          <p:nvPr/>
        </p:nvSpPr>
        <p:spPr>
          <a:xfrm rot="16200000">
            <a:off x="3599305" y="4835858"/>
            <a:ext cx="1549273" cy="354733"/>
          </a:xfrm>
          <a:prstGeom prst="rect">
            <a:avLst/>
          </a:prstGeom>
          <a:solidFill>
            <a:srgbClr val="FFFF00">
              <a:alpha val="74000"/>
            </a:srgb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48" name="Dowolny kształt 222">
            <a:extLst>
              <a:ext uri="{FF2B5EF4-FFF2-40B4-BE49-F238E27FC236}">
                <a16:creationId xmlns:a16="http://schemas.microsoft.com/office/drawing/2014/main" id="{EC269069-FF45-4590-9152-F0E5EFF9D718}"/>
              </a:ext>
            </a:extLst>
          </p:cNvPr>
          <p:cNvSpPr/>
          <p:nvPr/>
        </p:nvSpPr>
        <p:spPr>
          <a:xfrm rot="6343326">
            <a:off x="4717554" y="2846891"/>
            <a:ext cx="2315306" cy="2048299"/>
          </a:xfrm>
          <a:custGeom>
            <a:avLst/>
            <a:gdLst>
              <a:gd name="connsiteX0" fmla="*/ 1627632 w 1627632"/>
              <a:gd name="connsiteY0" fmla="*/ 1060704 h 1060704"/>
              <a:gd name="connsiteX1" fmla="*/ 1234440 w 1627632"/>
              <a:gd name="connsiteY1" fmla="*/ 649224 h 1060704"/>
              <a:gd name="connsiteX2" fmla="*/ 1005840 w 1627632"/>
              <a:gd name="connsiteY2" fmla="*/ 438912 h 1060704"/>
              <a:gd name="connsiteX3" fmla="*/ 704088 w 1627632"/>
              <a:gd name="connsiteY3" fmla="*/ 219456 h 1060704"/>
              <a:gd name="connsiteX4" fmla="*/ 402336 w 1627632"/>
              <a:gd name="connsiteY4" fmla="*/ 82296 h 1060704"/>
              <a:gd name="connsiteX5" fmla="*/ 0 w 1627632"/>
              <a:gd name="connsiteY5" fmla="*/ 0 h 1060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27632" h="1060704">
                <a:moveTo>
                  <a:pt x="1627632" y="1060704"/>
                </a:moveTo>
                <a:cubicBezTo>
                  <a:pt x="1482852" y="906780"/>
                  <a:pt x="1338072" y="752856"/>
                  <a:pt x="1234440" y="649224"/>
                </a:cubicBezTo>
                <a:cubicBezTo>
                  <a:pt x="1130808" y="545592"/>
                  <a:pt x="1094232" y="510540"/>
                  <a:pt x="1005840" y="438912"/>
                </a:cubicBezTo>
                <a:cubicBezTo>
                  <a:pt x="917448" y="367284"/>
                  <a:pt x="804672" y="278892"/>
                  <a:pt x="704088" y="219456"/>
                </a:cubicBezTo>
                <a:cubicBezTo>
                  <a:pt x="603504" y="160020"/>
                  <a:pt x="519684" y="118872"/>
                  <a:pt x="402336" y="82296"/>
                </a:cubicBezTo>
                <a:cubicBezTo>
                  <a:pt x="284988" y="45720"/>
                  <a:pt x="142494" y="22860"/>
                  <a:pt x="0" y="0"/>
                </a:cubicBezTo>
              </a:path>
            </a:pathLst>
          </a:custGeom>
          <a:noFill/>
          <a:ln cap="rnd">
            <a:solidFill>
              <a:srgbClr val="00B0F0"/>
            </a:solidFill>
            <a:headEnd type="none" w="lg" len="lg"/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47" name="pole tekstowe 246">
            <a:extLst>
              <a:ext uri="{FF2B5EF4-FFF2-40B4-BE49-F238E27FC236}">
                <a16:creationId xmlns:a16="http://schemas.microsoft.com/office/drawing/2014/main" id="{606DFFC8-197C-4896-8AE7-58EE1AD9C3A1}"/>
              </a:ext>
            </a:extLst>
          </p:cNvPr>
          <p:cNvSpPr txBox="1"/>
          <p:nvPr/>
        </p:nvSpPr>
        <p:spPr>
          <a:xfrm>
            <a:off x="2567911" y="3960805"/>
            <a:ext cx="320620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Clr>
                <a:srgbClr val="009999"/>
              </a:buClr>
            </a:pPr>
            <a:r>
              <a:rPr lang="pl-PL" sz="1200" i="1" dirty="0">
                <a:solidFill>
                  <a:srgbClr val="FF0000"/>
                </a:solidFill>
                <a:latin typeface="+mj-lt"/>
              </a:rPr>
              <a:t>SETTING THE GATE ON THE RESONANCE</a:t>
            </a:r>
          </a:p>
        </p:txBody>
      </p:sp>
    </p:spTree>
    <p:extLst>
      <p:ext uri="{BB962C8B-B14F-4D97-AF65-F5344CB8AC3E}">
        <p14:creationId xmlns:p14="http://schemas.microsoft.com/office/powerpoint/2010/main" val="1460331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0.00024 C 0.04097 -0.00024 0.13212 -0.00186 0.14219 0.00463 C 0.17431 0.02037 0.26927 0.07777 0.29705 0.09652 " pathEditMode="relative" rAng="0" ptsTypes="AAA">
                                      <p:cBhvr>
                                        <p:cTn id="6" dur="30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44" y="481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6" presetClass="path" presetSubtype="0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1.66667E-6 -2.96296E-6 L 0.01511 -0.00463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7" y="-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6" grpId="0" animBg="1"/>
      <p:bldP spid="237" grpId="0" animBg="1"/>
      <p:bldP spid="244" grpId="0"/>
      <p:bldP spid="259" grpId="0"/>
      <p:bldP spid="246" grpId="0" animBg="1"/>
      <p:bldP spid="248" grpId="0" animBg="1"/>
      <p:bldP spid="24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az 11">
            <a:extLst>
              <a:ext uri="{FF2B5EF4-FFF2-40B4-BE49-F238E27FC236}">
                <a16:creationId xmlns:a16="http://schemas.microsoft.com/office/drawing/2014/main" id="{51A30766-9F9F-4BD5-93CE-986300BA73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406" y="1525647"/>
            <a:ext cx="4686541" cy="4445228"/>
          </a:xfrm>
          <a:prstGeom prst="rect">
            <a:avLst/>
          </a:prstGeom>
        </p:spPr>
      </p:pic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D37422C4-C4F9-49D1-817E-0AB84F8E3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8B581E52-F7CC-425B-9779-ED68F05C13BC}" type="slidenum">
              <a:rPr lang="pl-PL" smtClean="0"/>
              <a:t>7</a:t>
            </a:fld>
            <a:endParaRPr lang="pl-PL" dirty="0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F083F1AD-381E-4C0B-8920-C6936E426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4890684" cy="365125"/>
          </a:xfrm>
        </p:spPr>
        <p:txBody>
          <a:bodyPr/>
          <a:lstStyle/>
          <a:p>
            <a:r>
              <a:rPr lang="pl-PL" b="1" dirty="0" err="1">
                <a:solidFill>
                  <a:schemeClr val="bg1"/>
                </a:solidFill>
              </a:rPr>
              <a:t>Measurements</a:t>
            </a:r>
            <a:r>
              <a:rPr lang="pl-PL" b="1" dirty="0">
                <a:solidFill>
                  <a:schemeClr val="bg1"/>
                </a:solidFill>
              </a:rPr>
              <a:t> of </a:t>
            </a:r>
            <a:r>
              <a:rPr lang="pl-PL" b="1" dirty="0" err="1">
                <a:solidFill>
                  <a:schemeClr val="bg1"/>
                </a:solidFill>
              </a:rPr>
              <a:t>stretched</a:t>
            </a:r>
            <a:r>
              <a:rPr lang="pl-PL" b="1" dirty="0">
                <a:solidFill>
                  <a:schemeClr val="bg1"/>
                </a:solidFill>
              </a:rPr>
              <a:t> </a:t>
            </a:r>
            <a:r>
              <a:rPr lang="pl-PL" b="1" dirty="0" err="1">
                <a:solidFill>
                  <a:schemeClr val="bg1"/>
                </a:solidFill>
              </a:rPr>
              <a:t>resonances</a:t>
            </a:r>
            <a:r>
              <a:rPr lang="pl-PL" b="1" dirty="0">
                <a:solidFill>
                  <a:schemeClr val="bg1"/>
                </a:solidFill>
              </a:rPr>
              <a:t> </a:t>
            </a:r>
            <a:r>
              <a:rPr lang="pl-PL" b="1" dirty="0" err="1">
                <a:solidFill>
                  <a:schemeClr val="bg1"/>
                </a:solidFill>
              </a:rPr>
              <a:t>decays</a:t>
            </a:r>
            <a:r>
              <a:rPr lang="pl-PL" b="1" dirty="0">
                <a:solidFill>
                  <a:schemeClr val="bg1"/>
                </a:solidFill>
              </a:rPr>
              <a:t>, N. </a:t>
            </a:r>
            <a:r>
              <a:rPr lang="pl-PL" b="1" dirty="0" err="1">
                <a:solidFill>
                  <a:schemeClr val="bg1"/>
                </a:solidFill>
              </a:rPr>
              <a:t>Cieplicka-Oryńczak</a:t>
            </a:r>
            <a:endParaRPr lang="pl-PL" dirty="0"/>
          </a:p>
        </p:txBody>
      </p:sp>
      <p:sp>
        <p:nvSpPr>
          <p:cNvPr id="8" name="Symbol zastępczy daty 7">
            <a:extLst>
              <a:ext uri="{FF2B5EF4-FFF2-40B4-BE49-F238E27FC236}">
                <a16:creationId xmlns:a16="http://schemas.microsoft.com/office/drawing/2014/main" id="{5616F0D1-12AF-4317-A620-2E189B5AA9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 altLang="pl-PL">
                <a:solidFill>
                  <a:schemeClr val="bg1"/>
                </a:solidFill>
                <a:cs typeface="Times New Roman" panose="02020603050405020304" pitchFamily="18" charset="0"/>
              </a:rPr>
              <a:t>26-27/05/2026</a:t>
            </a:r>
            <a:endParaRPr lang="pl-PL" dirty="0"/>
          </a:p>
        </p:txBody>
      </p:sp>
      <p:sp>
        <p:nvSpPr>
          <p:cNvPr id="184" name="Symbol zastępczy zawartości 2">
            <a:extLst>
              <a:ext uri="{FF2B5EF4-FFF2-40B4-BE49-F238E27FC236}">
                <a16:creationId xmlns:a16="http://schemas.microsoft.com/office/drawing/2014/main" id="{E0676016-3A6B-418F-8A82-2C5375182D56}"/>
              </a:ext>
            </a:extLst>
          </p:cNvPr>
          <p:cNvSpPr txBox="1">
            <a:spLocks/>
          </p:cNvSpPr>
          <p:nvPr/>
        </p:nvSpPr>
        <p:spPr>
          <a:xfrm>
            <a:off x="829350" y="980059"/>
            <a:ext cx="7376894" cy="324785"/>
          </a:xfrm>
          <a:prstGeom prst="rect">
            <a:avLst/>
          </a:prstGeom>
        </p:spPr>
        <p:txBody>
          <a:bodyPr vert="horz">
            <a:no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 algn="ctr">
              <a:spcAft>
                <a:spcPts val="600"/>
              </a:spcAft>
              <a:buNone/>
            </a:pPr>
            <a:r>
              <a:rPr lang="pl-PL" sz="2000" dirty="0" err="1">
                <a:latin typeface="+mj-lt"/>
              </a:rPr>
              <a:t>Experimental</a:t>
            </a:r>
            <a:r>
              <a:rPr lang="pl-PL" sz="2000" dirty="0">
                <a:latin typeface="+mj-lt"/>
              </a:rPr>
              <a:t> </a:t>
            </a:r>
            <a:r>
              <a:rPr lang="pl-PL" sz="2000" dirty="0" err="1">
                <a:latin typeface="+mj-lt"/>
              </a:rPr>
              <a:t>method</a:t>
            </a:r>
            <a:r>
              <a:rPr lang="pl-PL" sz="2000" dirty="0">
                <a:latin typeface="+mj-lt"/>
              </a:rPr>
              <a:t>: </a:t>
            </a:r>
            <a:r>
              <a:rPr lang="pl-PL" sz="2000" dirty="0" err="1">
                <a:latin typeface="+mj-lt"/>
              </a:rPr>
              <a:t>particle</a:t>
            </a:r>
            <a:r>
              <a:rPr lang="pl-PL" sz="2000" dirty="0">
                <a:latin typeface="+mj-lt"/>
              </a:rPr>
              <a:t> – gamma </a:t>
            </a:r>
            <a:r>
              <a:rPr lang="pl-PL" sz="2000" dirty="0" err="1">
                <a:latin typeface="+mj-lt"/>
              </a:rPr>
              <a:t>coincidence</a:t>
            </a:r>
            <a:r>
              <a:rPr lang="pl-PL" sz="2000" dirty="0">
                <a:latin typeface="+mj-lt"/>
              </a:rPr>
              <a:t> </a:t>
            </a:r>
            <a:r>
              <a:rPr lang="pl-PL" sz="2000" dirty="0" err="1">
                <a:latin typeface="+mj-lt"/>
              </a:rPr>
              <a:t>measurement</a:t>
            </a:r>
            <a:endParaRPr lang="pl-PL" sz="2000" dirty="0">
              <a:latin typeface="+mj-lt"/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2DC7D6A4-AE4E-4344-B331-6E8884EDBE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5154" y="3490525"/>
            <a:ext cx="3130196" cy="2673088"/>
          </a:xfrm>
          <a:prstGeom prst="rect">
            <a:avLst/>
          </a:prstGeom>
        </p:spPr>
      </p:pic>
      <p:sp>
        <p:nvSpPr>
          <p:cNvPr id="50" name="Prostokąt 49">
            <a:extLst>
              <a:ext uri="{FF2B5EF4-FFF2-40B4-BE49-F238E27FC236}">
                <a16:creationId xmlns:a16="http://schemas.microsoft.com/office/drawing/2014/main" id="{1BA2DBAF-19DA-4E4B-BEC8-C8FFA163628B}"/>
              </a:ext>
            </a:extLst>
          </p:cNvPr>
          <p:cNvSpPr/>
          <p:nvPr/>
        </p:nvSpPr>
        <p:spPr>
          <a:xfrm rot="5400000">
            <a:off x="140926" y="3775655"/>
            <a:ext cx="3416476" cy="219075"/>
          </a:xfrm>
          <a:prstGeom prst="rect">
            <a:avLst/>
          </a:prstGeom>
          <a:solidFill>
            <a:srgbClr val="FFFF00">
              <a:alpha val="74000"/>
            </a:srgb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54" name="Grupa 53">
            <a:extLst>
              <a:ext uri="{FF2B5EF4-FFF2-40B4-BE49-F238E27FC236}">
                <a16:creationId xmlns:a16="http://schemas.microsoft.com/office/drawing/2014/main" id="{46149D03-CFA6-49FB-A1EE-4E03CB5EB04A}"/>
              </a:ext>
            </a:extLst>
          </p:cNvPr>
          <p:cNvGrpSpPr/>
          <p:nvPr/>
        </p:nvGrpSpPr>
        <p:grpSpPr>
          <a:xfrm>
            <a:off x="5462788" y="1609725"/>
            <a:ext cx="2740247" cy="1379499"/>
            <a:chOff x="4755213" y="858392"/>
            <a:chExt cx="1793812" cy="1160908"/>
          </a:xfrm>
        </p:grpSpPr>
        <p:grpSp>
          <p:nvGrpSpPr>
            <p:cNvPr id="55" name="Grupa 54">
              <a:extLst>
                <a:ext uri="{FF2B5EF4-FFF2-40B4-BE49-F238E27FC236}">
                  <a16:creationId xmlns:a16="http://schemas.microsoft.com/office/drawing/2014/main" id="{08139D91-1A08-4BA4-8C69-14E747D31D3D}"/>
                </a:ext>
              </a:extLst>
            </p:cNvPr>
            <p:cNvGrpSpPr/>
            <p:nvPr/>
          </p:nvGrpSpPr>
          <p:grpSpPr>
            <a:xfrm>
              <a:off x="4755213" y="858392"/>
              <a:ext cx="1793812" cy="1160908"/>
              <a:chOff x="4013899" y="2652317"/>
              <a:chExt cx="1097393" cy="830916"/>
            </a:xfrm>
          </p:grpSpPr>
          <p:pic>
            <p:nvPicPr>
              <p:cNvPr id="57" name="Picture 2" descr="C:\Users\NCieplicka\Dropbox\13C(p,p')_CCB\annual_report\13C_spectra.png">
                <a:extLst>
                  <a:ext uri="{FF2B5EF4-FFF2-40B4-BE49-F238E27FC236}">
                    <a16:creationId xmlns:a16="http://schemas.microsoft.com/office/drawing/2014/main" id="{F188EDD7-F570-4EF8-AE1F-2F771B7D856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72314"/>
              <a:stretch/>
            </p:blipFill>
            <p:spPr bwMode="auto">
              <a:xfrm>
                <a:off x="4013899" y="2652317"/>
                <a:ext cx="1097393" cy="83091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8" name="pole tekstowe 57">
                <a:extLst>
                  <a:ext uri="{FF2B5EF4-FFF2-40B4-BE49-F238E27FC236}">
                    <a16:creationId xmlns:a16="http://schemas.microsoft.com/office/drawing/2014/main" id="{1DCC6B53-626C-4236-87C3-9C3942E2C14D}"/>
                  </a:ext>
                </a:extLst>
              </p:cNvPr>
              <p:cNvSpPr txBox="1"/>
              <p:nvPr/>
            </p:nvSpPr>
            <p:spPr>
              <a:xfrm>
                <a:off x="4540931" y="2782130"/>
                <a:ext cx="384590" cy="74154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square" lIns="0" tIns="0" rIns="0" bIns="0" rtlCol="0" anchor="ctr" anchorCtr="0">
                <a:spAutoFit/>
              </a:bodyPr>
              <a:lstStyle/>
              <a:p>
                <a:pPr algn="ctr"/>
                <a:r>
                  <a:rPr lang="pl-PL" sz="800" dirty="0">
                    <a:latin typeface="+mj-lt"/>
                  </a:rPr>
                  <a:t>GATE 21.47 </a:t>
                </a:r>
                <a:r>
                  <a:rPr lang="pl-PL" sz="800" dirty="0" err="1">
                    <a:latin typeface="+mj-lt"/>
                  </a:rPr>
                  <a:t>MeV</a:t>
                </a:r>
                <a:r>
                  <a:rPr lang="pl-PL" sz="800" dirty="0">
                    <a:latin typeface="+mj-lt"/>
                  </a:rPr>
                  <a:t> (</a:t>
                </a:r>
                <a:r>
                  <a:rPr lang="pl-PL" sz="800" baseline="30000" dirty="0">
                    <a:latin typeface="+mj-lt"/>
                  </a:rPr>
                  <a:t>13</a:t>
                </a:r>
                <a:r>
                  <a:rPr lang="pl-PL" sz="800" dirty="0">
                    <a:latin typeface="+mj-lt"/>
                  </a:rPr>
                  <a:t>C)</a:t>
                </a:r>
              </a:p>
            </p:txBody>
          </p:sp>
        </p:grpSp>
        <p:sp>
          <p:nvSpPr>
            <p:cNvPr id="56" name="Prostokąt 55">
              <a:extLst>
                <a:ext uri="{FF2B5EF4-FFF2-40B4-BE49-F238E27FC236}">
                  <a16:creationId xmlns:a16="http://schemas.microsoft.com/office/drawing/2014/main" id="{43B1FDF3-D371-4863-88E9-E87FE51ED3EB}"/>
                </a:ext>
              </a:extLst>
            </p:cNvPr>
            <p:cNvSpPr/>
            <p:nvPr/>
          </p:nvSpPr>
          <p:spPr>
            <a:xfrm>
              <a:off x="6346723" y="930683"/>
              <a:ext cx="180975" cy="1090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13" name="Strzałka: w górę 12">
            <a:extLst>
              <a:ext uri="{FF2B5EF4-FFF2-40B4-BE49-F238E27FC236}">
                <a16:creationId xmlns:a16="http://schemas.microsoft.com/office/drawing/2014/main" id="{C758C7D9-ED71-4A6D-ACBD-015746A9AF50}"/>
              </a:ext>
            </a:extLst>
          </p:cNvPr>
          <p:cNvSpPr/>
          <p:nvPr/>
        </p:nvSpPr>
        <p:spPr>
          <a:xfrm rot="4149897">
            <a:off x="3621739" y="1497387"/>
            <a:ext cx="103086" cy="3392302"/>
          </a:xfrm>
          <a:prstGeom prst="upArrow">
            <a:avLst/>
          </a:prstGeom>
          <a:solidFill>
            <a:srgbClr val="00B0F0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2" name="Strzałka: w górę 61">
            <a:extLst>
              <a:ext uri="{FF2B5EF4-FFF2-40B4-BE49-F238E27FC236}">
                <a16:creationId xmlns:a16="http://schemas.microsoft.com/office/drawing/2014/main" id="{8C8253F5-8DDE-4BA7-BD80-1B7289B9BC2C}"/>
              </a:ext>
            </a:extLst>
          </p:cNvPr>
          <p:cNvSpPr/>
          <p:nvPr/>
        </p:nvSpPr>
        <p:spPr>
          <a:xfrm rot="10800000">
            <a:off x="6964750" y="3193538"/>
            <a:ext cx="219076" cy="308164"/>
          </a:xfrm>
          <a:prstGeom prst="upArrow">
            <a:avLst/>
          </a:prstGeom>
          <a:solidFill>
            <a:srgbClr val="00B0F0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296581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D37422C4-C4F9-49D1-817E-0AB84F8E3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8B581E52-F7CC-425B-9779-ED68F05C13BC}" type="slidenum">
              <a:rPr lang="pl-PL" smtClean="0"/>
              <a:t>8</a:t>
            </a:fld>
            <a:endParaRPr lang="pl-PL" dirty="0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F083F1AD-381E-4C0B-8920-C6936E426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4890684" cy="365125"/>
          </a:xfrm>
        </p:spPr>
        <p:txBody>
          <a:bodyPr/>
          <a:lstStyle/>
          <a:p>
            <a:r>
              <a:rPr lang="pl-PL" b="1" dirty="0" err="1">
                <a:solidFill>
                  <a:schemeClr val="bg1"/>
                </a:solidFill>
              </a:rPr>
              <a:t>Measurements</a:t>
            </a:r>
            <a:r>
              <a:rPr lang="pl-PL" b="1" dirty="0">
                <a:solidFill>
                  <a:schemeClr val="bg1"/>
                </a:solidFill>
              </a:rPr>
              <a:t> of </a:t>
            </a:r>
            <a:r>
              <a:rPr lang="pl-PL" b="1" dirty="0" err="1">
                <a:solidFill>
                  <a:schemeClr val="bg1"/>
                </a:solidFill>
              </a:rPr>
              <a:t>stretched</a:t>
            </a:r>
            <a:r>
              <a:rPr lang="pl-PL" b="1" dirty="0">
                <a:solidFill>
                  <a:schemeClr val="bg1"/>
                </a:solidFill>
              </a:rPr>
              <a:t> </a:t>
            </a:r>
            <a:r>
              <a:rPr lang="pl-PL" b="1" dirty="0" err="1">
                <a:solidFill>
                  <a:schemeClr val="bg1"/>
                </a:solidFill>
              </a:rPr>
              <a:t>resonances</a:t>
            </a:r>
            <a:r>
              <a:rPr lang="pl-PL" b="1" dirty="0">
                <a:solidFill>
                  <a:schemeClr val="bg1"/>
                </a:solidFill>
              </a:rPr>
              <a:t> </a:t>
            </a:r>
            <a:r>
              <a:rPr lang="pl-PL" b="1" dirty="0" err="1">
                <a:solidFill>
                  <a:schemeClr val="bg1"/>
                </a:solidFill>
              </a:rPr>
              <a:t>decays</a:t>
            </a:r>
            <a:r>
              <a:rPr lang="pl-PL" b="1" dirty="0">
                <a:solidFill>
                  <a:schemeClr val="bg1"/>
                </a:solidFill>
              </a:rPr>
              <a:t>, N. </a:t>
            </a:r>
            <a:r>
              <a:rPr lang="pl-PL" b="1" dirty="0" err="1">
                <a:solidFill>
                  <a:schemeClr val="bg1"/>
                </a:solidFill>
              </a:rPr>
              <a:t>Cieplicka-Oryńczak</a:t>
            </a:r>
            <a:endParaRPr lang="pl-PL" dirty="0"/>
          </a:p>
        </p:txBody>
      </p:sp>
      <p:sp>
        <p:nvSpPr>
          <p:cNvPr id="8" name="Symbol zastępczy daty 7">
            <a:extLst>
              <a:ext uri="{FF2B5EF4-FFF2-40B4-BE49-F238E27FC236}">
                <a16:creationId xmlns:a16="http://schemas.microsoft.com/office/drawing/2014/main" id="{5616F0D1-12AF-4317-A620-2E189B5AA9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 altLang="pl-PL">
                <a:solidFill>
                  <a:schemeClr val="bg1"/>
                </a:solidFill>
                <a:cs typeface="Times New Roman" panose="02020603050405020304" pitchFamily="18" charset="0"/>
              </a:rPr>
              <a:t>26-27/05/2026</a:t>
            </a:r>
            <a:endParaRPr lang="pl-PL" dirty="0"/>
          </a:p>
        </p:txBody>
      </p:sp>
      <p:sp>
        <p:nvSpPr>
          <p:cNvPr id="184" name="Symbol zastępczy zawartości 2">
            <a:extLst>
              <a:ext uri="{FF2B5EF4-FFF2-40B4-BE49-F238E27FC236}">
                <a16:creationId xmlns:a16="http://schemas.microsoft.com/office/drawing/2014/main" id="{E0676016-3A6B-418F-8A82-2C5375182D56}"/>
              </a:ext>
            </a:extLst>
          </p:cNvPr>
          <p:cNvSpPr txBox="1">
            <a:spLocks/>
          </p:cNvSpPr>
          <p:nvPr/>
        </p:nvSpPr>
        <p:spPr>
          <a:xfrm>
            <a:off x="788043" y="923165"/>
            <a:ext cx="7376894" cy="324785"/>
          </a:xfrm>
          <a:prstGeom prst="rect">
            <a:avLst/>
          </a:prstGeom>
        </p:spPr>
        <p:txBody>
          <a:bodyPr vert="horz">
            <a:no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 algn="ctr">
              <a:spcAft>
                <a:spcPts val="600"/>
              </a:spcAft>
              <a:buNone/>
            </a:pPr>
            <a:r>
              <a:rPr lang="pl-PL" sz="2000" dirty="0" err="1">
                <a:latin typeface="+mj-lt"/>
              </a:rPr>
              <a:t>Comparison</a:t>
            </a:r>
            <a:r>
              <a:rPr lang="pl-PL" sz="2000" dirty="0">
                <a:latin typeface="+mj-lt"/>
              </a:rPr>
              <a:t> with </a:t>
            </a:r>
            <a:r>
              <a:rPr lang="pl-PL" sz="2000" dirty="0" err="1">
                <a:latin typeface="+mj-lt"/>
              </a:rPr>
              <a:t>theory</a:t>
            </a:r>
            <a:r>
              <a:rPr lang="pl-PL" sz="2000" dirty="0">
                <a:latin typeface="+mj-lt"/>
              </a:rPr>
              <a:t> </a:t>
            </a:r>
            <a:r>
              <a:rPr lang="pl-PL" sz="2000" dirty="0" err="1">
                <a:latin typeface="+mj-lt"/>
              </a:rPr>
              <a:t>describing</a:t>
            </a:r>
            <a:r>
              <a:rPr lang="pl-PL" sz="2000" dirty="0">
                <a:latin typeface="+mj-lt"/>
              </a:rPr>
              <a:t> open quantum </a:t>
            </a:r>
            <a:r>
              <a:rPr lang="pl-PL" sz="2000" dirty="0" err="1">
                <a:latin typeface="+mj-lt"/>
              </a:rPr>
              <a:t>systems</a:t>
            </a:r>
            <a:r>
              <a:rPr lang="pl-PL" sz="2000" dirty="0">
                <a:latin typeface="+mj-lt"/>
              </a:rPr>
              <a:t> </a:t>
            </a: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EF28DF2F-F6AF-4039-8B8A-AC28A94B1E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4396" y="4269920"/>
            <a:ext cx="3121610" cy="1696152"/>
          </a:xfrm>
          <a:prstGeom prst="rect">
            <a:avLst/>
          </a:prstGeom>
        </p:spPr>
      </p:pic>
      <p:sp>
        <p:nvSpPr>
          <p:cNvPr id="11" name="Tytuł 1">
            <a:extLst>
              <a:ext uri="{FF2B5EF4-FFF2-40B4-BE49-F238E27FC236}">
                <a16:creationId xmlns:a16="http://schemas.microsoft.com/office/drawing/2014/main" id="{06E3E25E-5718-4161-A2B1-271E111951D8}"/>
              </a:ext>
            </a:extLst>
          </p:cNvPr>
          <p:cNvSpPr txBox="1">
            <a:spLocks/>
          </p:cNvSpPr>
          <p:nvPr/>
        </p:nvSpPr>
        <p:spPr>
          <a:xfrm>
            <a:off x="853645" y="1404867"/>
            <a:ext cx="2668274" cy="40593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1600" b="1" dirty="0" err="1">
                <a:solidFill>
                  <a:srgbClr val="00476C"/>
                </a:solidFill>
              </a:rPr>
              <a:t>Experimental</a:t>
            </a:r>
            <a:r>
              <a:rPr lang="pl-PL" sz="1600" b="1" dirty="0">
                <a:solidFill>
                  <a:srgbClr val="00476C"/>
                </a:solidFill>
              </a:rPr>
              <a:t> </a:t>
            </a:r>
            <a:r>
              <a:rPr lang="pl-PL" sz="1600" b="1" dirty="0" err="1">
                <a:solidFill>
                  <a:srgbClr val="00476C"/>
                </a:solidFill>
              </a:rPr>
              <a:t>results</a:t>
            </a:r>
            <a:endParaRPr lang="pl-PL" sz="1600" b="1" dirty="0">
              <a:solidFill>
                <a:srgbClr val="00476C"/>
              </a:solidFill>
            </a:endParaRPr>
          </a:p>
        </p:txBody>
      </p:sp>
      <p:grpSp>
        <p:nvGrpSpPr>
          <p:cNvPr id="12" name="Grupa 11">
            <a:extLst>
              <a:ext uri="{FF2B5EF4-FFF2-40B4-BE49-F238E27FC236}">
                <a16:creationId xmlns:a16="http://schemas.microsoft.com/office/drawing/2014/main" id="{6B18349C-A652-4283-A40D-B031A57643EB}"/>
              </a:ext>
            </a:extLst>
          </p:cNvPr>
          <p:cNvGrpSpPr/>
          <p:nvPr/>
        </p:nvGrpSpPr>
        <p:grpSpPr>
          <a:xfrm>
            <a:off x="4629700" y="2004069"/>
            <a:ext cx="4125304" cy="1889432"/>
            <a:chOff x="148330" y="1149667"/>
            <a:chExt cx="4714615" cy="2135680"/>
          </a:xfrm>
        </p:grpSpPr>
        <p:pic>
          <p:nvPicPr>
            <p:cNvPr id="13" name="Picture 2">
              <a:extLst>
                <a:ext uri="{FF2B5EF4-FFF2-40B4-BE49-F238E27FC236}">
                  <a16:creationId xmlns:a16="http://schemas.microsoft.com/office/drawing/2014/main" id="{60C3B0FA-AB61-4293-864C-34A5D01FE1A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330" y="1149667"/>
              <a:ext cx="4714615" cy="21356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4" name="Prostokąt 13">
              <a:extLst>
                <a:ext uri="{FF2B5EF4-FFF2-40B4-BE49-F238E27FC236}">
                  <a16:creationId xmlns:a16="http://schemas.microsoft.com/office/drawing/2014/main" id="{9627C245-3A74-4FDA-8375-B5CBAAF8D694}"/>
                </a:ext>
              </a:extLst>
            </p:cNvPr>
            <p:cNvSpPr/>
            <p:nvPr/>
          </p:nvSpPr>
          <p:spPr>
            <a:xfrm>
              <a:off x="2097881" y="2035444"/>
              <a:ext cx="51218" cy="981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5" name="Prostokąt 14">
              <a:extLst>
                <a:ext uri="{FF2B5EF4-FFF2-40B4-BE49-F238E27FC236}">
                  <a16:creationId xmlns:a16="http://schemas.microsoft.com/office/drawing/2014/main" id="{B201201E-AA7E-48A6-868C-2F5C0638C69E}"/>
                </a:ext>
              </a:extLst>
            </p:cNvPr>
            <p:cNvSpPr/>
            <p:nvPr/>
          </p:nvSpPr>
          <p:spPr>
            <a:xfrm>
              <a:off x="1940718" y="2756963"/>
              <a:ext cx="78582" cy="981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16" name="Prostokąt 15">
            <a:extLst>
              <a:ext uri="{FF2B5EF4-FFF2-40B4-BE49-F238E27FC236}">
                <a16:creationId xmlns:a16="http://schemas.microsoft.com/office/drawing/2014/main" id="{349F6891-A515-4A46-91E7-69F516807653}"/>
              </a:ext>
            </a:extLst>
          </p:cNvPr>
          <p:cNvSpPr/>
          <p:nvPr/>
        </p:nvSpPr>
        <p:spPr>
          <a:xfrm>
            <a:off x="7091214" y="2475809"/>
            <a:ext cx="757964" cy="137179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7" name="Prostokąt 16">
            <a:extLst>
              <a:ext uri="{FF2B5EF4-FFF2-40B4-BE49-F238E27FC236}">
                <a16:creationId xmlns:a16="http://schemas.microsoft.com/office/drawing/2014/main" id="{17FC9A2E-9415-4A2A-99BF-B0F4C551A6D1}"/>
              </a:ext>
            </a:extLst>
          </p:cNvPr>
          <p:cNvSpPr/>
          <p:nvPr/>
        </p:nvSpPr>
        <p:spPr>
          <a:xfrm>
            <a:off x="6006127" y="2481953"/>
            <a:ext cx="479074" cy="136115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8" name="Prostokąt 17">
            <a:extLst>
              <a:ext uri="{FF2B5EF4-FFF2-40B4-BE49-F238E27FC236}">
                <a16:creationId xmlns:a16="http://schemas.microsoft.com/office/drawing/2014/main" id="{D6C4C034-85F5-46F0-8F93-29CDBF35563D}"/>
              </a:ext>
            </a:extLst>
          </p:cNvPr>
          <p:cNvSpPr/>
          <p:nvPr/>
        </p:nvSpPr>
        <p:spPr>
          <a:xfrm>
            <a:off x="6576528" y="2200743"/>
            <a:ext cx="925551" cy="246002"/>
          </a:xfrm>
          <a:prstGeom prst="rect">
            <a:avLst/>
          </a:prstGeom>
          <a:solidFill>
            <a:srgbClr val="FFBF00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9" name="Prostokąt 18">
            <a:extLst>
              <a:ext uri="{FF2B5EF4-FFF2-40B4-BE49-F238E27FC236}">
                <a16:creationId xmlns:a16="http://schemas.microsoft.com/office/drawing/2014/main" id="{776F03A3-EE85-44CC-B993-DC28D513513A}"/>
              </a:ext>
            </a:extLst>
          </p:cNvPr>
          <p:cNvSpPr/>
          <p:nvPr/>
        </p:nvSpPr>
        <p:spPr>
          <a:xfrm>
            <a:off x="4748532" y="2212318"/>
            <a:ext cx="925551" cy="246002"/>
          </a:xfrm>
          <a:prstGeom prst="rect">
            <a:avLst/>
          </a:prstGeom>
          <a:solidFill>
            <a:srgbClr val="7998BE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1" name="Tytuł 1">
            <a:extLst>
              <a:ext uri="{FF2B5EF4-FFF2-40B4-BE49-F238E27FC236}">
                <a16:creationId xmlns:a16="http://schemas.microsoft.com/office/drawing/2014/main" id="{2BBC494E-E1D9-44D5-8C2A-4BF795108703}"/>
              </a:ext>
            </a:extLst>
          </p:cNvPr>
          <p:cNvSpPr txBox="1">
            <a:spLocks/>
          </p:cNvSpPr>
          <p:nvPr/>
        </p:nvSpPr>
        <p:spPr>
          <a:xfrm>
            <a:off x="4852033" y="1400985"/>
            <a:ext cx="4200269" cy="755484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1600" b="1" dirty="0" err="1">
                <a:solidFill>
                  <a:srgbClr val="00476C"/>
                </a:solidFill>
              </a:rPr>
              <a:t>Gamow</a:t>
            </a:r>
            <a:r>
              <a:rPr lang="pl-PL" sz="1600" b="1" dirty="0">
                <a:solidFill>
                  <a:srgbClr val="00476C"/>
                </a:solidFill>
              </a:rPr>
              <a:t> Shell Model </a:t>
            </a:r>
            <a:r>
              <a:rPr lang="pl-PL" sz="1600" b="1" dirty="0" err="1">
                <a:solidFill>
                  <a:srgbClr val="00476C"/>
                </a:solidFill>
              </a:rPr>
              <a:t>calculations</a:t>
            </a:r>
            <a:endParaRPr lang="pl-PL" sz="1600" b="1" dirty="0">
              <a:solidFill>
                <a:srgbClr val="00476C"/>
              </a:solidFill>
            </a:endParaRPr>
          </a:p>
          <a:p>
            <a:pPr algn="ctr"/>
            <a:r>
              <a:rPr lang="pl-PL" sz="1200" i="1" dirty="0"/>
              <a:t>(Y. </a:t>
            </a:r>
            <a:r>
              <a:rPr lang="pl-PL" sz="1200" i="1" dirty="0" err="1"/>
              <a:t>Jaganathen</a:t>
            </a:r>
            <a:r>
              <a:rPr lang="pl-PL" sz="1200" i="1" dirty="0"/>
              <a:t> (IFJ PAN) and M. </a:t>
            </a:r>
            <a:r>
              <a:rPr lang="pl-PL" sz="1200" i="1" dirty="0" err="1"/>
              <a:t>Płoszajczak</a:t>
            </a:r>
            <a:r>
              <a:rPr lang="pl-PL" sz="1200" i="1" dirty="0"/>
              <a:t> (GANIL))</a:t>
            </a:r>
          </a:p>
        </p:txBody>
      </p:sp>
      <p:grpSp>
        <p:nvGrpSpPr>
          <p:cNvPr id="33" name="Grupa 32">
            <a:extLst>
              <a:ext uri="{FF2B5EF4-FFF2-40B4-BE49-F238E27FC236}">
                <a16:creationId xmlns:a16="http://schemas.microsoft.com/office/drawing/2014/main" id="{2FF19F7D-3E83-4ED1-838D-22EF269CF520}"/>
              </a:ext>
            </a:extLst>
          </p:cNvPr>
          <p:cNvGrpSpPr/>
          <p:nvPr/>
        </p:nvGrpSpPr>
        <p:grpSpPr>
          <a:xfrm>
            <a:off x="448620" y="1815455"/>
            <a:ext cx="4158726" cy="3261594"/>
            <a:chOff x="448620" y="1815455"/>
            <a:chExt cx="4158726" cy="3261594"/>
          </a:xfrm>
        </p:grpSpPr>
        <p:grpSp>
          <p:nvGrpSpPr>
            <p:cNvPr id="20" name="Grupa 19">
              <a:extLst>
                <a:ext uri="{FF2B5EF4-FFF2-40B4-BE49-F238E27FC236}">
                  <a16:creationId xmlns:a16="http://schemas.microsoft.com/office/drawing/2014/main" id="{A744DFA6-A4C0-4691-8A77-5F6CAF20C5BD}"/>
                </a:ext>
              </a:extLst>
            </p:cNvPr>
            <p:cNvGrpSpPr/>
            <p:nvPr/>
          </p:nvGrpSpPr>
          <p:grpSpPr>
            <a:xfrm>
              <a:off x="448620" y="1815455"/>
              <a:ext cx="4158726" cy="3261594"/>
              <a:chOff x="514808" y="1519775"/>
              <a:chExt cx="4158726" cy="3482129"/>
            </a:xfrm>
          </p:grpSpPr>
          <p:grpSp>
            <p:nvGrpSpPr>
              <p:cNvPr id="21" name="Grupa 20">
                <a:extLst>
                  <a:ext uri="{FF2B5EF4-FFF2-40B4-BE49-F238E27FC236}">
                    <a16:creationId xmlns:a16="http://schemas.microsoft.com/office/drawing/2014/main" id="{5D147F84-0C31-4F40-B602-C439E44135A6}"/>
                  </a:ext>
                </a:extLst>
              </p:cNvPr>
              <p:cNvGrpSpPr/>
              <p:nvPr/>
            </p:nvGrpSpPr>
            <p:grpSpPr>
              <a:xfrm>
                <a:off x="631125" y="1712240"/>
                <a:ext cx="4042409" cy="3289664"/>
                <a:chOff x="6466115" y="3162810"/>
                <a:chExt cx="2559133" cy="1980690"/>
              </a:xfrm>
            </p:grpSpPr>
            <p:pic>
              <p:nvPicPr>
                <p:cNvPr id="25" name="Picture 2">
                  <a:extLst>
                    <a:ext uri="{FF2B5EF4-FFF2-40B4-BE49-F238E27FC236}">
                      <a16:creationId xmlns:a16="http://schemas.microsoft.com/office/drawing/2014/main" id="{26AA0B8A-9E80-41BF-BA61-EAAD48067472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466115" y="3162810"/>
                  <a:ext cx="2499756" cy="198069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26" name="Prostokąt 25">
                  <a:extLst>
                    <a:ext uri="{FF2B5EF4-FFF2-40B4-BE49-F238E27FC236}">
                      <a16:creationId xmlns:a16="http://schemas.microsoft.com/office/drawing/2014/main" id="{D1F35B5D-CC19-4345-9A43-9C56BEC70522}"/>
                    </a:ext>
                  </a:extLst>
                </p:cNvPr>
                <p:cNvSpPr/>
                <p:nvPr/>
              </p:nvSpPr>
              <p:spPr>
                <a:xfrm>
                  <a:off x="6507679" y="3912920"/>
                  <a:ext cx="605641" cy="587829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l-PL"/>
                </a:p>
              </p:txBody>
            </p:sp>
            <p:sp>
              <p:nvSpPr>
                <p:cNvPr id="27" name="Prostokąt 26">
                  <a:extLst>
                    <a:ext uri="{FF2B5EF4-FFF2-40B4-BE49-F238E27FC236}">
                      <a16:creationId xmlns:a16="http://schemas.microsoft.com/office/drawing/2014/main" id="{A9871C65-F2A3-41A9-B611-1C84154A037D}"/>
                    </a:ext>
                  </a:extLst>
                </p:cNvPr>
                <p:cNvSpPr/>
                <p:nvPr/>
              </p:nvSpPr>
              <p:spPr>
                <a:xfrm>
                  <a:off x="8589820" y="3253839"/>
                  <a:ext cx="435428" cy="4572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l-PL"/>
                </a:p>
              </p:txBody>
            </p:sp>
            <p:sp>
              <p:nvSpPr>
                <p:cNvPr id="28" name="Prostokąt 27">
                  <a:extLst>
                    <a:ext uri="{FF2B5EF4-FFF2-40B4-BE49-F238E27FC236}">
                      <a16:creationId xmlns:a16="http://schemas.microsoft.com/office/drawing/2014/main" id="{E4AFA129-B8CD-4DE5-8864-A34CE1415997}"/>
                    </a:ext>
                  </a:extLst>
                </p:cNvPr>
                <p:cNvSpPr/>
                <p:nvPr/>
              </p:nvSpPr>
              <p:spPr>
                <a:xfrm>
                  <a:off x="8409711" y="3477491"/>
                  <a:ext cx="277089" cy="19792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l-PL"/>
                </a:p>
              </p:txBody>
            </p:sp>
          </p:grpSp>
          <p:sp>
            <p:nvSpPr>
              <p:cNvPr id="22" name="pole tekstowe 21">
                <a:extLst>
                  <a:ext uri="{FF2B5EF4-FFF2-40B4-BE49-F238E27FC236}">
                    <a16:creationId xmlns:a16="http://schemas.microsoft.com/office/drawing/2014/main" id="{A5095172-DDC8-4077-AC66-0F47C7000DC4}"/>
                  </a:ext>
                </a:extLst>
              </p:cNvPr>
              <p:cNvSpPr txBox="1"/>
              <p:nvPr/>
            </p:nvSpPr>
            <p:spPr>
              <a:xfrm>
                <a:off x="514808" y="1519775"/>
                <a:ext cx="1399113" cy="27699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pl-PL" sz="1200" i="1" dirty="0">
                    <a:latin typeface="+mj-lt"/>
                  </a:rPr>
                  <a:t>PROTON DECAY</a:t>
                </a:r>
              </a:p>
            </p:txBody>
          </p:sp>
          <p:sp>
            <p:nvSpPr>
              <p:cNvPr id="23" name="pole tekstowe 22">
                <a:extLst>
                  <a:ext uri="{FF2B5EF4-FFF2-40B4-BE49-F238E27FC236}">
                    <a16:creationId xmlns:a16="http://schemas.microsoft.com/office/drawing/2014/main" id="{79480E4C-D15D-41E0-A065-31E19EFA05B0}"/>
                  </a:ext>
                </a:extLst>
              </p:cNvPr>
              <p:cNvSpPr txBox="1"/>
              <p:nvPr/>
            </p:nvSpPr>
            <p:spPr>
              <a:xfrm>
                <a:off x="2753863" y="1543592"/>
                <a:ext cx="1385058" cy="27699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pl-PL" sz="1200" i="1" dirty="0">
                    <a:latin typeface="+mj-lt"/>
                  </a:rPr>
                  <a:t>NEUTRON DECAY</a:t>
                </a:r>
              </a:p>
            </p:txBody>
          </p:sp>
        </p:grpSp>
        <p:sp>
          <p:nvSpPr>
            <p:cNvPr id="32" name="Prostokąt 31">
              <a:extLst>
                <a:ext uri="{FF2B5EF4-FFF2-40B4-BE49-F238E27FC236}">
                  <a16:creationId xmlns:a16="http://schemas.microsoft.com/office/drawing/2014/main" id="{ED117DFB-EDF4-4807-AB94-6B930D4DE187}"/>
                </a:ext>
              </a:extLst>
            </p:cNvPr>
            <p:cNvSpPr/>
            <p:nvPr/>
          </p:nvSpPr>
          <p:spPr>
            <a:xfrm>
              <a:off x="3908527" y="2004069"/>
              <a:ext cx="564979" cy="1607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pic>
        <p:nvPicPr>
          <p:cNvPr id="29" name="Obraz 28">
            <a:extLst>
              <a:ext uri="{FF2B5EF4-FFF2-40B4-BE49-F238E27FC236}">
                <a16:creationId xmlns:a16="http://schemas.microsoft.com/office/drawing/2014/main" id="{E4971EA1-AD6B-4378-9551-D762749FE1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193540">
            <a:off x="231222" y="5138102"/>
            <a:ext cx="2668041" cy="1230161"/>
          </a:xfrm>
          <a:prstGeom prst="rect">
            <a:avLst/>
          </a:prstGeom>
          <a:ln w="28575">
            <a:noFill/>
          </a:ln>
        </p:spPr>
      </p:pic>
    </p:spTree>
    <p:extLst>
      <p:ext uri="{BB962C8B-B14F-4D97-AF65-F5344CB8AC3E}">
        <p14:creationId xmlns:p14="http://schemas.microsoft.com/office/powerpoint/2010/main" val="16742027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F083F1AD-381E-4C0B-8920-C6936E426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4890684" cy="365125"/>
          </a:xfrm>
        </p:spPr>
        <p:txBody>
          <a:bodyPr/>
          <a:lstStyle/>
          <a:p>
            <a:r>
              <a:rPr lang="pl-PL" b="1" dirty="0" err="1">
                <a:solidFill>
                  <a:schemeClr val="bg1"/>
                </a:solidFill>
              </a:rPr>
              <a:t>Measurements</a:t>
            </a:r>
            <a:r>
              <a:rPr lang="pl-PL" b="1" dirty="0">
                <a:solidFill>
                  <a:schemeClr val="bg1"/>
                </a:solidFill>
              </a:rPr>
              <a:t> of </a:t>
            </a:r>
            <a:r>
              <a:rPr lang="pl-PL" b="1" dirty="0" err="1">
                <a:solidFill>
                  <a:schemeClr val="bg1"/>
                </a:solidFill>
              </a:rPr>
              <a:t>stretched</a:t>
            </a:r>
            <a:r>
              <a:rPr lang="pl-PL" b="1" dirty="0">
                <a:solidFill>
                  <a:schemeClr val="bg1"/>
                </a:solidFill>
              </a:rPr>
              <a:t> </a:t>
            </a:r>
            <a:r>
              <a:rPr lang="pl-PL" b="1" dirty="0" err="1">
                <a:solidFill>
                  <a:schemeClr val="bg1"/>
                </a:solidFill>
              </a:rPr>
              <a:t>resonances</a:t>
            </a:r>
            <a:r>
              <a:rPr lang="pl-PL" b="1" dirty="0">
                <a:solidFill>
                  <a:schemeClr val="bg1"/>
                </a:solidFill>
              </a:rPr>
              <a:t> </a:t>
            </a:r>
            <a:r>
              <a:rPr lang="pl-PL" b="1" dirty="0" err="1">
                <a:solidFill>
                  <a:schemeClr val="bg1"/>
                </a:solidFill>
              </a:rPr>
              <a:t>decays</a:t>
            </a:r>
            <a:r>
              <a:rPr lang="pl-PL" b="1" dirty="0">
                <a:solidFill>
                  <a:schemeClr val="bg1"/>
                </a:solidFill>
              </a:rPr>
              <a:t>, N. </a:t>
            </a:r>
            <a:r>
              <a:rPr lang="pl-PL" b="1" dirty="0" err="1">
                <a:solidFill>
                  <a:schemeClr val="bg1"/>
                </a:solidFill>
              </a:rPr>
              <a:t>Cieplicka-Oryńczak</a:t>
            </a:r>
            <a:endParaRPr lang="pl-PL" dirty="0"/>
          </a:p>
        </p:txBody>
      </p:sp>
      <p:sp>
        <p:nvSpPr>
          <p:cNvPr id="8" name="Symbol zastępczy daty 7">
            <a:extLst>
              <a:ext uri="{FF2B5EF4-FFF2-40B4-BE49-F238E27FC236}">
                <a16:creationId xmlns:a16="http://schemas.microsoft.com/office/drawing/2014/main" id="{5616F0D1-12AF-4317-A620-2E189B5AA9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 altLang="pl-PL">
                <a:solidFill>
                  <a:schemeClr val="bg1"/>
                </a:solidFill>
                <a:cs typeface="Times New Roman" panose="02020603050405020304" pitchFamily="18" charset="0"/>
              </a:rPr>
              <a:t>26-27/05/2026</a:t>
            </a:r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2DC7D6A4-AE4E-4344-B331-6E8884EDBE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759" y="3877753"/>
            <a:ext cx="2023005" cy="2155689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14B5D1DC-DE47-4C4C-B47F-DDF0E20B2F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0350" y="1115013"/>
            <a:ext cx="2597619" cy="1669609"/>
          </a:xfrm>
          <a:prstGeom prst="rect">
            <a:avLst/>
          </a:prstGeom>
        </p:spPr>
      </p:pic>
      <p:sp>
        <p:nvSpPr>
          <p:cNvPr id="9" name="Symbol zastępczy zawartości 2">
            <a:extLst>
              <a:ext uri="{FF2B5EF4-FFF2-40B4-BE49-F238E27FC236}">
                <a16:creationId xmlns:a16="http://schemas.microsoft.com/office/drawing/2014/main" id="{CFD40308-D02E-4B78-9000-3C3406FA9955}"/>
              </a:ext>
            </a:extLst>
          </p:cNvPr>
          <p:cNvSpPr txBox="1">
            <a:spLocks/>
          </p:cNvSpPr>
          <p:nvPr/>
        </p:nvSpPr>
        <p:spPr>
          <a:xfrm>
            <a:off x="6752710" y="939579"/>
            <a:ext cx="2161215" cy="431659"/>
          </a:xfrm>
          <a:prstGeom prst="rect">
            <a:avLst/>
          </a:prstGeom>
          <a:ln w="12700">
            <a:noFill/>
          </a:ln>
        </p:spPr>
        <p:txBody>
          <a:bodyPr vert="horz">
            <a:no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 algn="ctr">
              <a:spcAft>
                <a:spcPts val="600"/>
              </a:spcAft>
              <a:buNone/>
            </a:pPr>
            <a:r>
              <a:rPr lang="pl-PL" sz="2000" b="1" dirty="0">
                <a:solidFill>
                  <a:srgbClr val="FF0000"/>
                </a:solidFill>
                <a:latin typeface="+mj-lt"/>
              </a:rPr>
              <a:t>Not </a:t>
            </a:r>
            <a:r>
              <a:rPr lang="pl-PL" sz="2000" b="1" dirty="0" err="1">
                <a:solidFill>
                  <a:srgbClr val="FF0000"/>
                </a:solidFill>
                <a:latin typeface="+mj-lt"/>
              </a:rPr>
              <a:t>yet</a:t>
            </a:r>
            <a:r>
              <a:rPr lang="pl-PL" sz="20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pl-PL" sz="2000" b="1" dirty="0" err="1">
                <a:solidFill>
                  <a:srgbClr val="FF0000"/>
                </a:solidFill>
                <a:latin typeface="+mj-lt"/>
              </a:rPr>
              <a:t>studied</a:t>
            </a:r>
            <a:r>
              <a:rPr lang="pl-PL" sz="2000" b="1" dirty="0">
                <a:solidFill>
                  <a:srgbClr val="FF0000"/>
                </a:solidFill>
                <a:latin typeface="+mj-lt"/>
              </a:rPr>
              <a:t>:</a:t>
            </a:r>
          </a:p>
        </p:txBody>
      </p:sp>
      <p:grpSp>
        <p:nvGrpSpPr>
          <p:cNvPr id="99" name="Grupa 98">
            <a:extLst>
              <a:ext uri="{FF2B5EF4-FFF2-40B4-BE49-F238E27FC236}">
                <a16:creationId xmlns:a16="http://schemas.microsoft.com/office/drawing/2014/main" id="{0E0B102B-9F39-43BD-8EE5-7DE1B5D24689}"/>
              </a:ext>
            </a:extLst>
          </p:cNvPr>
          <p:cNvGrpSpPr/>
          <p:nvPr/>
        </p:nvGrpSpPr>
        <p:grpSpPr>
          <a:xfrm>
            <a:off x="155993" y="2218667"/>
            <a:ext cx="2234206" cy="1539422"/>
            <a:chOff x="-155041" y="2240240"/>
            <a:chExt cx="2776653" cy="1564948"/>
          </a:xfrm>
        </p:grpSpPr>
        <p:grpSp>
          <p:nvGrpSpPr>
            <p:cNvPr id="11" name="Grupa 10">
              <a:extLst>
                <a:ext uri="{FF2B5EF4-FFF2-40B4-BE49-F238E27FC236}">
                  <a16:creationId xmlns:a16="http://schemas.microsoft.com/office/drawing/2014/main" id="{38385A58-B215-463C-91AB-7752BA420A65}"/>
                </a:ext>
              </a:extLst>
            </p:cNvPr>
            <p:cNvGrpSpPr/>
            <p:nvPr/>
          </p:nvGrpSpPr>
          <p:grpSpPr>
            <a:xfrm>
              <a:off x="20109" y="2240240"/>
              <a:ext cx="2601503" cy="1414190"/>
              <a:chOff x="230473" y="2084816"/>
              <a:chExt cx="5205647" cy="2625215"/>
            </a:xfrm>
          </p:grpSpPr>
          <p:pic>
            <p:nvPicPr>
              <p:cNvPr id="12" name="Obraz 11">
                <a:extLst>
                  <a:ext uri="{FF2B5EF4-FFF2-40B4-BE49-F238E27FC236}">
                    <a16:creationId xmlns:a16="http://schemas.microsoft.com/office/drawing/2014/main" id="{4540E0FB-33C5-4ACF-84BD-2D893C360D4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t="6323"/>
              <a:stretch/>
            </p:blipFill>
            <p:spPr>
              <a:xfrm>
                <a:off x="230473" y="2187400"/>
                <a:ext cx="5095216" cy="2522631"/>
              </a:xfrm>
              <a:prstGeom prst="rect">
                <a:avLst/>
              </a:prstGeom>
            </p:spPr>
          </p:pic>
          <p:sp>
            <p:nvSpPr>
              <p:cNvPr id="13" name="Prostokąt 12">
                <a:extLst>
                  <a:ext uri="{FF2B5EF4-FFF2-40B4-BE49-F238E27FC236}">
                    <a16:creationId xmlns:a16="http://schemas.microsoft.com/office/drawing/2014/main" id="{F2673531-5D31-4AAF-B45A-7B9C5C242957}"/>
                  </a:ext>
                </a:extLst>
              </p:cNvPr>
              <p:cNvSpPr/>
              <p:nvPr/>
            </p:nvSpPr>
            <p:spPr>
              <a:xfrm>
                <a:off x="4144553" y="2084816"/>
                <a:ext cx="1291567" cy="56930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14" name="Prostokąt 13">
                <a:extLst>
                  <a:ext uri="{FF2B5EF4-FFF2-40B4-BE49-F238E27FC236}">
                    <a16:creationId xmlns:a16="http://schemas.microsoft.com/office/drawing/2014/main" id="{7D15D10C-ECEB-4FA0-A21E-4A30A3558CDF}"/>
                  </a:ext>
                </a:extLst>
              </p:cNvPr>
              <p:cNvSpPr/>
              <p:nvPr/>
            </p:nvSpPr>
            <p:spPr>
              <a:xfrm>
                <a:off x="621507" y="2262189"/>
                <a:ext cx="4248150" cy="2278307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sp>
          <p:nvSpPr>
            <p:cNvPr id="20" name="pole tekstowe 19">
              <a:extLst>
                <a:ext uri="{FF2B5EF4-FFF2-40B4-BE49-F238E27FC236}">
                  <a16:creationId xmlns:a16="http://schemas.microsoft.com/office/drawing/2014/main" id="{9F40252C-6BA9-48DB-8B07-3F7386C07986}"/>
                </a:ext>
              </a:extLst>
            </p:cNvPr>
            <p:cNvSpPr txBox="1"/>
            <p:nvPr/>
          </p:nvSpPr>
          <p:spPr>
            <a:xfrm>
              <a:off x="619566" y="3586171"/>
              <a:ext cx="1548686" cy="2190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800" dirty="0" err="1">
                  <a:latin typeface="+mj-lt"/>
                </a:rPr>
                <a:t>Excitation</a:t>
              </a:r>
              <a:r>
                <a:rPr lang="pl-PL" sz="800" dirty="0">
                  <a:latin typeface="+mj-lt"/>
                </a:rPr>
                <a:t> Energy [</a:t>
              </a:r>
              <a:r>
                <a:rPr lang="pl-PL" sz="800" dirty="0" err="1">
                  <a:latin typeface="+mj-lt"/>
                </a:rPr>
                <a:t>MeV</a:t>
              </a:r>
              <a:r>
                <a:rPr lang="pl-PL" sz="800" dirty="0">
                  <a:latin typeface="+mj-lt"/>
                </a:rPr>
                <a:t>]</a:t>
              </a:r>
            </a:p>
          </p:txBody>
        </p:sp>
        <p:sp>
          <p:nvSpPr>
            <p:cNvPr id="21" name="pole tekstowe 20">
              <a:extLst>
                <a:ext uri="{FF2B5EF4-FFF2-40B4-BE49-F238E27FC236}">
                  <a16:creationId xmlns:a16="http://schemas.microsoft.com/office/drawing/2014/main" id="{D08BD8FC-8695-4B8E-BDAF-91F07FAF3725}"/>
                </a:ext>
              </a:extLst>
            </p:cNvPr>
            <p:cNvSpPr txBox="1"/>
            <p:nvPr/>
          </p:nvSpPr>
          <p:spPr>
            <a:xfrm rot="16200000">
              <a:off x="-416300" y="2855733"/>
              <a:ext cx="753349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900" dirty="0" err="1">
                  <a:latin typeface="+mj-lt"/>
                </a:rPr>
                <a:t>Counts</a:t>
              </a:r>
              <a:endParaRPr lang="pl-PL" sz="900" dirty="0">
                <a:latin typeface="+mj-lt"/>
              </a:endParaRPr>
            </a:p>
          </p:txBody>
        </p:sp>
      </p:grpSp>
      <p:sp>
        <p:nvSpPr>
          <p:cNvPr id="29" name="pole tekstowe 28">
            <a:extLst>
              <a:ext uri="{FF2B5EF4-FFF2-40B4-BE49-F238E27FC236}">
                <a16:creationId xmlns:a16="http://schemas.microsoft.com/office/drawing/2014/main" id="{F58EF3D6-4D43-4826-8DE2-926A4C9A9FD4}"/>
              </a:ext>
            </a:extLst>
          </p:cNvPr>
          <p:cNvSpPr txBox="1"/>
          <p:nvPr/>
        </p:nvSpPr>
        <p:spPr>
          <a:xfrm>
            <a:off x="1753961" y="5705613"/>
            <a:ext cx="465192" cy="369332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r>
              <a:rPr lang="pl-PL" baseline="30000" dirty="0">
                <a:solidFill>
                  <a:srgbClr val="00B050"/>
                </a:solidFill>
              </a:rPr>
              <a:t>13</a:t>
            </a:r>
            <a:r>
              <a:rPr lang="pl-PL" dirty="0">
                <a:solidFill>
                  <a:srgbClr val="00B050"/>
                </a:solidFill>
              </a:rPr>
              <a:t>C</a:t>
            </a:r>
          </a:p>
        </p:txBody>
      </p:sp>
      <p:sp>
        <p:nvSpPr>
          <p:cNvPr id="31" name="pole tekstowe 30">
            <a:extLst>
              <a:ext uri="{FF2B5EF4-FFF2-40B4-BE49-F238E27FC236}">
                <a16:creationId xmlns:a16="http://schemas.microsoft.com/office/drawing/2014/main" id="{3D46F7E4-5289-4484-99E5-0FBE0F8FC551}"/>
              </a:ext>
            </a:extLst>
          </p:cNvPr>
          <p:cNvSpPr txBox="1"/>
          <p:nvPr/>
        </p:nvSpPr>
        <p:spPr>
          <a:xfrm>
            <a:off x="4618931" y="2463386"/>
            <a:ext cx="494046" cy="369332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r>
              <a:rPr lang="pl-PL" baseline="30000" dirty="0">
                <a:solidFill>
                  <a:srgbClr val="00B050"/>
                </a:solidFill>
              </a:rPr>
              <a:t>16</a:t>
            </a:r>
            <a:r>
              <a:rPr lang="pl-PL" dirty="0">
                <a:solidFill>
                  <a:srgbClr val="00B050"/>
                </a:solidFill>
              </a:rPr>
              <a:t>O</a:t>
            </a:r>
          </a:p>
        </p:txBody>
      </p:sp>
      <p:sp>
        <p:nvSpPr>
          <p:cNvPr id="32" name="pole tekstowe 31">
            <a:extLst>
              <a:ext uri="{FF2B5EF4-FFF2-40B4-BE49-F238E27FC236}">
                <a16:creationId xmlns:a16="http://schemas.microsoft.com/office/drawing/2014/main" id="{5A51CC0D-BC7E-4E3F-A455-7548E4A841F5}"/>
              </a:ext>
            </a:extLst>
          </p:cNvPr>
          <p:cNvSpPr txBox="1"/>
          <p:nvPr/>
        </p:nvSpPr>
        <p:spPr>
          <a:xfrm>
            <a:off x="523659" y="3065848"/>
            <a:ext cx="2203937" cy="369332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r>
              <a:rPr lang="pl-PL" baseline="30000" dirty="0">
                <a:solidFill>
                  <a:srgbClr val="00B050"/>
                </a:solidFill>
              </a:rPr>
              <a:t>12</a:t>
            </a:r>
            <a:r>
              <a:rPr lang="pl-PL" dirty="0">
                <a:solidFill>
                  <a:srgbClr val="00B050"/>
                </a:solidFill>
              </a:rPr>
              <a:t>C – </a:t>
            </a:r>
            <a:r>
              <a:rPr lang="pl-PL" i="1" dirty="0" err="1">
                <a:solidFill>
                  <a:srgbClr val="00B050"/>
                </a:solidFill>
              </a:rPr>
              <a:t>under</a:t>
            </a:r>
            <a:r>
              <a:rPr lang="pl-PL" i="1" dirty="0">
                <a:solidFill>
                  <a:srgbClr val="00B050"/>
                </a:solidFill>
              </a:rPr>
              <a:t> </a:t>
            </a:r>
            <a:r>
              <a:rPr lang="pl-PL" i="1" dirty="0" err="1">
                <a:solidFill>
                  <a:srgbClr val="00B050"/>
                </a:solidFill>
              </a:rPr>
              <a:t>analysis</a:t>
            </a:r>
            <a:r>
              <a:rPr lang="pl-PL" dirty="0">
                <a:solidFill>
                  <a:srgbClr val="00B050"/>
                </a:solidFill>
              </a:rPr>
              <a:t>…</a:t>
            </a:r>
          </a:p>
        </p:txBody>
      </p:sp>
      <p:grpSp>
        <p:nvGrpSpPr>
          <p:cNvPr id="33" name="Grupa 32">
            <a:extLst>
              <a:ext uri="{FF2B5EF4-FFF2-40B4-BE49-F238E27FC236}">
                <a16:creationId xmlns:a16="http://schemas.microsoft.com/office/drawing/2014/main" id="{4791659D-1F65-4660-8AE5-15D54D6E6893}"/>
              </a:ext>
            </a:extLst>
          </p:cNvPr>
          <p:cNvGrpSpPr/>
          <p:nvPr/>
        </p:nvGrpSpPr>
        <p:grpSpPr>
          <a:xfrm>
            <a:off x="2585263" y="2681387"/>
            <a:ext cx="3709752" cy="2947507"/>
            <a:chOff x="5434248" y="2023175"/>
            <a:chExt cx="3709752" cy="2947507"/>
          </a:xfrm>
        </p:grpSpPr>
        <p:pic>
          <p:nvPicPr>
            <p:cNvPr id="34" name="Immagine 9">
              <a:extLst>
                <a:ext uri="{FF2B5EF4-FFF2-40B4-BE49-F238E27FC236}">
                  <a16:creationId xmlns:a16="http://schemas.microsoft.com/office/drawing/2014/main" id="{1EB5972C-5EFB-41B3-9C10-432BB504842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17440" t="1168" r="632" b="5835"/>
            <a:stretch/>
          </p:blipFill>
          <p:spPr>
            <a:xfrm>
              <a:off x="5934075" y="2588419"/>
              <a:ext cx="2993231" cy="1945481"/>
            </a:xfrm>
            <a:prstGeom prst="rect">
              <a:avLst/>
            </a:prstGeom>
          </p:spPr>
        </p:pic>
        <p:sp>
          <p:nvSpPr>
            <p:cNvPr id="35" name="Prostokąt 34">
              <a:extLst>
                <a:ext uri="{FF2B5EF4-FFF2-40B4-BE49-F238E27FC236}">
                  <a16:creationId xmlns:a16="http://schemas.microsoft.com/office/drawing/2014/main" id="{39DB0643-807B-483B-92F9-15B2515D5D35}"/>
                </a:ext>
              </a:extLst>
            </p:cNvPr>
            <p:cNvSpPr/>
            <p:nvPr/>
          </p:nvSpPr>
          <p:spPr>
            <a:xfrm>
              <a:off x="5929622" y="2544075"/>
              <a:ext cx="937548" cy="2760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36" name="Prostokąt 35">
              <a:extLst>
                <a:ext uri="{FF2B5EF4-FFF2-40B4-BE49-F238E27FC236}">
                  <a16:creationId xmlns:a16="http://schemas.microsoft.com/office/drawing/2014/main" id="{7616A2EB-1812-4DF2-BF18-A8E41EFEE42A}"/>
                </a:ext>
              </a:extLst>
            </p:cNvPr>
            <p:cNvSpPr/>
            <p:nvPr/>
          </p:nvSpPr>
          <p:spPr bwMode="auto">
            <a:xfrm>
              <a:off x="6240182" y="4560221"/>
              <a:ext cx="11465" cy="409742"/>
            </a:xfrm>
            <a:prstGeom prst="rect">
              <a:avLst/>
            </a:prstGeom>
            <a:solidFill>
              <a:srgbClr val="009999"/>
            </a:solidFill>
            <a:ln w="28575" cap="flat" cmpd="sng" algn="ctr">
              <a:noFill/>
              <a:prstDash val="solid"/>
              <a:miter lim="800000"/>
              <a:headEnd type="none" w="med" len="med"/>
              <a:tailEnd type="arrow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7" name="Prostokąt 36">
              <a:extLst>
                <a:ext uri="{FF2B5EF4-FFF2-40B4-BE49-F238E27FC236}">
                  <a16:creationId xmlns:a16="http://schemas.microsoft.com/office/drawing/2014/main" id="{280A9A0A-6DEA-40C4-B677-9536C4761878}"/>
                </a:ext>
              </a:extLst>
            </p:cNvPr>
            <p:cNvSpPr/>
            <p:nvPr/>
          </p:nvSpPr>
          <p:spPr bwMode="auto">
            <a:xfrm>
              <a:off x="6639894" y="4560221"/>
              <a:ext cx="11465" cy="409742"/>
            </a:xfrm>
            <a:prstGeom prst="rect">
              <a:avLst/>
            </a:prstGeom>
            <a:solidFill>
              <a:srgbClr val="009999"/>
            </a:solidFill>
            <a:ln w="28575" cap="flat" cmpd="sng" algn="ctr">
              <a:noFill/>
              <a:prstDash val="solid"/>
              <a:miter lim="800000"/>
              <a:headEnd type="none" w="med" len="med"/>
              <a:tailEnd type="arrow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8" name="Prostokąt 37">
              <a:extLst>
                <a:ext uri="{FF2B5EF4-FFF2-40B4-BE49-F238E27FC236}">
                  <a16:creationId xmlns:a16="http://schemas.microsoft.com/office/drawing/2014/main" id="{6B7E777B-7BDD-485B-BC98-DE7959F79028}"/>
                </a:ext>
              </a:extLst>
            </p:cNvPr>
            <p:cNvSpPr/>
            <p:nvPr/>
          </p:nvSpPr>
          <p:spPr bwMode="auto">
            <a:xfrm>
              <a:off x="7472856" y="4560940"/>
              <a:ext cx="11465" cy="409742"/>
            </a:xfrm>
            <a:prstGeom prst="rect">
              <a:avLst/>
            </a:prstGeom>
            <a:solidFill>
              <a:srgbClr val="009999"/>
            </a:solidFill>
            <a:ln w="28575" cap="flat" cmpd="sng" algn="ctr">
              <a:noFill/>
              <a:prstDash val="solid"/>
              <a:miter lim="800000"/>
              <a:headEnd type="none" w="med" len="med"/>
              <a:tailEnd type="arrow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9" name="Prostokąt 38">
              <a:extLst>
                <a:ext uri="{FF2B5EF4-FFF2-40B4-BE49-F238E27FC236}">
                  <a16:creationId xmlns:a16="http://schemas.microsoft.com/office/drawing/2014/main" id="{324C4103-717F-4119-88E1-632905623688}"/>
                </a:ext>
              </a:extLst>
            </p:cNvPr>
            <p:cNvSpPr/>
            <p:nvPr/>
          </p:nvSpPr>
          <p:spPr bwMode="auto">
            <a:xfrm>
              <a:off x="7886711" y="4560221"/>
              <a:ext cx="11465" cy="409742"/>
            </a:xfrm>
            <a:prstGeom prst="rect">
              <a:avLst/>
            </a:prstGeom>
            <a:solidFill>
              <a:srgbClr val="009999"/>
            </a:solidFill>
            <a:ln w="28575" cap="flat" cmpd="sng" algn="ctr">
              <a:noFill/>
              <a:prstDash val="solid"/>
              <a:miter lim="800000"/>
              <a:headEnd type="none" w="med" len="med"/>
              <a:tailEnd type="arrow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40" name="Prostokąt 39">
              <a:extLst>
                <a:ext uri="{FF2B5EF4-FFF2-40B4-BE49-F238E27FC236}">
                  <a16:creationId xmlns:a16="http://schemas.microsoft.com/office/drawing/2014/main" id="{CE6C6D72-42F4-4BA9-B75B-7C3659F1BECB}"/>
                </a:ext>
              </a:extLst>
            </p:cNvPr>
            <p:cNvSpPr/>
            <p:nvPr/>
          </p:nvSpPr>
          <p:spPr bwMode="auto">
            <a:xfrm>
              <a:off x="9132535" y="4554626"/>
              <a:ext cx="11465" cy="409742"/>
            </a:xfrm>
            <a:prstGeom prst="rect">
              <a:avLst/>
            </a:prstGeom>
            <a:solidFill>
              <a:srgbClr val="009999"/>
            </a:solidFill>
            <a:ln w="28575" cap="flat" cmpd="sng" algn="ctr">
              <a:noFill/>
              <a:prstDash val="solid"/>
              <a:miter lim="800000"/>
              <a:headEnd type="none" w="med" len="med"/>
              <a:tailEnd type="arrow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41" name="pole tekstowe 40">
              <a:extLst>
                <a:ext uri="{FF2B5EF4-FFF2-40B4-BE49-F238E27FC236}">
                  <a16:creationId xmlns:a16="http://schemas.microsoft.com/office/drawing/2014/main" id="{EF1FC604-E9D2-4C77-A650-801FCB11C929}"/>
                </a:ext>
              </a:extLst>
            </p:cNvPr>
            <p:cNvSpPr txBox="1"/>
            <p:nvPr/>
          </p:nvSpPr>
          <p:spPr>
            <a:xfrm>
              <a:off x="6213158" y="4697621"/>
              <a:ext cx="43954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1000" dirty="0">
                  <a:latin typeface="Arial" pitchFamily="34" charset="0"/>
                  <a:cs typeface="Arial" pitchFamily="34" charset="0"/>
                </a:rPr>
                <a:t>1s</a:t>
              </a:r>
              <a:r>
                <a:rPr lang="pl-PL" sz="1000" baseline="-25000" dirty="0">
                  <a:latin typeface="Arial" pitchFamily="34" charset="0"/>
                  <a:cs typeface="Arial" pitchFamily="34" charset="0"/>
                </a:rPr>
                <a:t>1/2</a:t>
              </a:r>
            </a:p>
          </p:txBody>
        </p:sp>
        <p:sp>
          <p:nvSpPr>
            <p:cNvPr id="42" name="pole tekstowe 41">
              <a:extLst>
                <a:ext uri="{FF2B5EF4-FFF2-40B4-BE49-F238E27FC236}">
                  <a16:creationId xmlns:a16="http://schemas.microsoft.com/office/drawing/2014/main" id="{3D130EDD-E061-42D0-A93A-C69D29680D1A}"/>
                </a:ext>
              </a:extLst>
            </p:cNvPr>
            <p:cNvSpPr txBox="1"/>
            <p:nvPr/>
          </p:nvSpPr>
          <p:spPr>
            <a:xfrm>
              <a:off x="6843218" y="4697621"/>
              <a:ext cx="44595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1000" dirty="0">
                  <a:latin typeface="Arial" pitchFamily="34" charset="0"/>
                  <a:cs typeface="Arial" pitchFamily="34" charset="0"/>
                </a:rPr>
                <a:t>1p</a:t>
              </a:r>
              <a:r>
                <a:rPr lang="pl-PL" sz="1000" baseline="-25000" dirty="0">
                  <a:latin typeface="Arial" pitchFamily="34" charset="0"/>
                  <a:cs typeface="Arial" pitchFamily="34" charset="0"/>
                </a:rPr>
                <a:t>3/2</a:t>
              </a:r>
            </a:p>
          </p:txBody>
        </p:sp>
        <p:sp>
          <p:nvSpPr>
            <p:cNvPr id="43" name="pole tekstowe 42">
              <a:extLst>
                <a:ext uri="{FF2B5EF4-FFF2-40B4-BE49-F238E27FC236}">
                  <a16:creationId xmlns:a16="http://schemas.microsoft.com/office/drawing/2014/main" id="{6E7ECE70-7EA0-4ED7-AD68-E84E656EB603}"/>
                </a:ext>
              </a:extLst>
            </p:cNvPr>
            <p:cNvSpPr txBox="1"/>
            <p:nvPr/>
          </p:nvSpPr>
          <p:spPr>
            <a:xfrm>
              <a:off x="7451036" y="4700087"/>
              <a:ext cx="44595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1000" dirty="0">
                  <a:latin typeface="Arial" pitchFamily="34" charset="0"/>
                  <a:cs typeface="Arial" pitchFamily="34" charset="0"/>
                </a:rPr>
                <a:t>1p</a:t>
              </a:r>
              <a:r>
                <a:rPr lang="pl-PL" sz="1000" baseline="-25000" dirty="0">
                  <a:latin typeface="Arial" pitchFamily="34" charset="0"/>
                  <a:cs typeface="Arial" pitchFamily="34" charset="0"/>
                </a:rPr>
                <a:t>1/2</a:t>
              </a:r>
            </a:p>
          </p:txBody>
        </p:sp>
        <p:sp>
          <p:nvSpPr>
            <p:cNvPr id="44" name="pole tekstowe 43">
              <a:extLst>
                <a:ext uri="{FF2B5EF4-FFF2-40B4-BE49-F238E27FC236}">
                  <a16:creationId xmlns:a16="http://schemas.microsoft.com/office/drawing/2014/main" id="{CFF1D62C-1456-4AA9-8D3D-5B217855FDB8}"/>
                </a:ext>
              </a:extLst>
            </p:cNvPr>
            <p:cNvSpPr txBox="1"/>
            <p:nvPr/>
          </p:nvSpPr>
          <p:spPr>
            <a:xfrm>
              <a:off x="8314097" y="4712001"/>
              <a:ext cx="44595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1000" dirty="0">
                  <a:latin typeface="Arial" pitchFamily="34" charset="0"/>
                  <a:cs typeface="Arial" pitchFamily="34" charset="0"/>
                </a:rPr>
                <a:t>1d</a:t>
              </a:r>
              <a:r>
                <a:rPr lang="pl-PL" sz="1000" baseline="-25000" dirty="0">
                  <a:latin typeface="Arial" pitchFamily="34" charset="0"/>
                  <a:cs typeface="Arial" pitchFamily="34" charset="0"/>
                </a:rPr>
                <a:t>5/2</a:t>
              </a:r>
            </a:p>
          </p:txBody>
        </p:sp>
        <p:sp>
          <p:nvSpPr>
            <p:cNvPr id="45" name="Prostokąt 44">
              <a:extLst>
                <a:ext uri="{FF2B5EF4-FFF2-40B4-BE49-F238E27FC236}">
                  <a16:creationId xmlns:a16="http://schemas.microsoft.com/office/drawing/2014/main" id="{5BB55C8B-FAA3-4FAA-A8E6-0E2536B723E8}"/>
                </a:ext>
              </a:extLst>
            </p:cNvPr>
            <p:cNvSpPr/>
            <p:nvPr/>
          </p:nvSpPr>
          <p:spPr bwMode="auto">
            <a:xfrm rot="16200000">
              <a:off x="5773927" y="4106895"/>
              <a:ext cx="11134" cy="420732"/>
            </a:xfrm>
            <a:prstGeom prst="rect">
              <a:avLst/>
            </a:prstGeom>
            <a:solidFill>
              <a:srgbClr val="FFC000"/>
            </a:solidFill>
            <a:ln w="28575" cap="flat" cmpd="sng" algn="ctr">
              <a:noFill/>
              <a:prstDash val="solid"/>
              <a:miter lim="800000"/>
              <a:headEnd type="none" w="med" len="med"/>
              <a:tailEnd type="arrow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46" name="Prostokąt 45">
              <a:extLst>
                <a:ext uri="{FF2B5EF4-FFF2-40B4-BE49-F238E27FC236}">
                  <a16:creationId xmlns:a16="http://schemas.microsoft.com/office/drawing/2014/main" id="{A4C88F3B-EDF5-400B-95CA-ED8808DF0DC8}"/>
                </a:ext>
              </a:extLst>
            </p:cNvPr>
            <p:cNvSpPr/>
            <p:nvPr/>
          </p:nvSpPr>
          <p:spPr bwMode="auto">
            <a:xfrm rot="16200000">
              <a:off x="5765444" y="3673453"/>
              <a:ext cx="11134" cy="420732"/>
            </a:xfrm>
            <a:prstGeom prst="rect">
              <a:avLst/>
            </a:prstGeom>
            <a:solidFill>
              <a:srgbClr val="FFC000"/>
            </a:solidFill>
            <a:ln w="28575" cap="flat" cmpd="sng" algn="ctr">
              <a:noFill/>
              <a:prstDash val="solid"/>
              <a:miter lim="800000"/>
              <a:headEnd type="none" w="med" len="med"/>
              <a:tailEnd type="arrow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47" name="Prostokąt 46">
              <a:extLst>
                <a:ext uri="{FF2B5EF4-FFF2-40B4-BE49-F238E27FC236}">
                  <a16:creationId xmlns:a16="http://schemas.microsoft.com/office/drawing/2014/main" id="{C6B406D9-9640-4DBE-853E-F8FFE6EA319B}"/>
                </a:ext>
              </a:extLst>
            </p:cNvPr>
            <p:cNvSpPr/>
            <p:nvPr/>
          </p:nvSpPr>
          <p:spPr bwMode="auto">
            <a:xfrm rot="16200000">
              <a:off x="5765444" y="2788084"/>
              <a:ext cx="11134" cy="420732"/>
            </a:xfrm>
            <a:prstGeom prst="rect">
              <a:avLst/>
            </a:prstGeom>
            <a:solidFill>
              <a:srgbClr val="FFC000"/>
            </a:solidFill>
            <a:ln w="28575" cap="flat" cmpd="sng" algn="ctr">
              <a:noFill/>
              <a:prstDash val="solid"/>
              <a:miter lim="800000"/>
              <a:headEnd type="none" w="med" len="med"/>
              <a:tailEnd type="arrow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48" name="pole tekstowe 47">
              <a:extLst>
                <a:ext uri="{FF2B5EF4-FFF2-40B4-BE49-F238E27FC236}">
                  <a16:creationId xmlns:a16="http://schemas.microsoft.com/office/drawing/2014/main" id="{D1ED54AF-D8AA-4113-BDFD-79AF75C4E49B}"/>
                </a:ext>
              </a:extLst>
            </p:cNvPr>
            <p:cNvSpPr txBox="1"/>
            <p:nvPr/>
          </p:nvSpPr>
          <p:spPr>
            <a:xfrm>
              <a:off x="5453718" y="3976790"/>
              <a:ext cx="43954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1000" dirty="0">
                  <a:latin typeface="Arial" pitchFamily="34" charset="0"/>
                  <a:cs typeface="Arial" pitchFamily="34" charset="0"/>
                </a:rPr>
                <a:t>1s</a:t>
              </a:r>
              <a:r>
                <a:rPr lang="pl-PL" sz="1000" baseline="-25000" dirty="0">
                  <a:latin typeface="Arial" pitchFamily="34" charset="0"/>
                  <a:cs typeface="Arial" pitchFamily="34" charset="0"/>
                </a:rPr>
                <a:t>1/2</a:t>
              </a:r>
            </a:p>
          </p:txBody>
        </p:sp>
        <p:sp>
          <p:nvSpPr>
            <p:cNvPr id="49" name="pole tekstowe 48">
              <a:extLst>
                <a:ext uri="{FF2B5EF4-FFF2-40B4-BE49-F238E27FC236}">
                  <a16:creationId xmlns:a16="http://schemas.microsoft.com/office/drawing/2014/main" id="{0E34AE75-E2F8-4730-8C7B-07729E199859}"/>
                </a:ext>
              </a:extLst>
            </p:cNvPr>
            <p:cNvSpPr txBox="1"/>
            <p:nvPr/>
          </p:nvSpPr>
          <p:spPr>
            <a:xfrm>
              <a:off x="5453720" y="3274494"/>
              <a:ext cx="44595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1000" dirty="0">
                  <a:latin typeface="Arial" pitchFamily="34" charset="0"/>
                  <a:cs typeface="Arial" pitchFamily="34" charset="0"/>
                </a:rPr>
                <a:t>1p</a:t>
              </a:r>
              <a:r>
                <a:rPr lang="pl-PL" sz="1000" baseline="-25000" dirty="0">
                  <a:latin typeface="Arial" pitchFamily="34" charset="0"/>
                  <a:cs typeface="Arial" pitchFamily="34" charset="0"/>
                </a:rPr>
                <a:t>3/2</a:t>
              </a:r>
            </a:p>
          </p:txBody>
        </p:sp>
        <p:sp>
          <p:nvSpPr>
            <p:cNvPr id="50" name="pole tekstowe 49">
              <a:extLst>
                <a:ext uri="{FF2B5EF4-FFF2-40B4-BE49-F238E27FC236}">
                  <a16:creationId xmlns:a16="http://schemas.microsoft.com/office/drawing/2014/main" id="{C4FC8A1B-9548-4211-8974-A4A8D122356A}"/>
                </a:ext>
              </a:extLst>
            </p:cNvPr>
            <p:cNvSpPr txBox="1"/>
            <p:nvPr/>
          </p:nvSpPr>
          <p:spPr>
            <a:xfrm>
              <a:off x="5453720" y="2656146"/>
              <a:ext cx="44595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1000" dirty="0">
                  <a:latin typeface="Arial" pitchFamily="34" charset="0"/>
                  <a:cs typeface="Arial" pitchFamily="34" charset="0"/>
                </a:rPr>
                <a:t>1p</a:t>
              </a:r>
              <a:r>
                <a:rPr lang="pl-PL" sz="1000" baseline="-25000" dirty="0">
                  <a:latin typeface="Arial" pitchFamily="34" charset="0"/>
                  <a:cs typeface="Arial" pitchFamily="34" charset="0"/>
                </a:rPr>
                <a:t>1/2</a:t>
              </a:r>
            </a:p>
          </p:txBody>
        </p:sp>
        <p:sp>
          <p:nvSpPr>
            <p:cNvPr id="51" name="pole tekstowe 50">
              <a:extLst>
                <a:ext uri="{FF2B5EF4-FFF2-40B4-BE49-F238E27FC236}">
                  <a16:creationId xmlns:a16="http://schemas.microsoft.com/office/drawing/2014/main" id="{A5BD4966-0DB7-4134-975B-9DD514AA3F76}"/>
                </a:ext>
              </a:extLst>
            </p:cNvPr>
            <p:cNvSpPr txBox="1"/>
            <p:nvPr/>
          </p:nvSpPr>
          <p:spPr>
            <a:xfrm>
              <a:off x="5434248" y="2033222"/>
              <a:ext cx="44595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1000" dirty="0">
                  <a:latin typeface="Arial" pitchFamily="34" charset="0"/>
                  <a:cs typeface="Arial" pitchFamily="34" charset="0"/>
                </a:rPr>
                <a:t>1d</a:t>
              </a:r>
              <a:r>
                <a:rPr lang="pl-PL" sz="1000" baseline="-25000" dirty="0">
                  <a:latin typeface="Arial" pitchFamily="34" charset="0"/>
                  <a:cs typeface="Arial" pitchFamily="34" charset="0"/>
                </a:rPr>
                <a:t>5/2</a:t>
              </a:r>
            </a:p>
          </p:txBody>
        </p:sp>
        <p:sp>
          <p:nvSpPr>
            <p:cNvPr id="52" name="Prostokąt 51">
              <a:extLst>
                <a:ext uri="{FF2B5EF4-FFF2-40B4-BE49-F238E27FC236}">
                  <a16:creationId xmlns:a16="http://schemas.microsoft.com/office/drawing/2014/main" id="{690FE66C-8CBE-446E-BDD7-79EEF81D9A63}"/>
                </a:ext>
              </a:extLst>
            </p:cNvPr>
            <p:cNvSpPr/>
            <p:nvPr/>
          </p:nvSpPr>
          <p:spPr bwMode="auto">
            <a:xfrm rot="16200000">
              <a:off x="5769844" y="2358376"/>
              <a:ext cx="11134" cy="420732"/>
            </a:xfrm>
            <a:prstGeom prst="rect">
              <a:avLst/>
            </a:prstGeom>
            <a:solidFill>
              <a:srgbClr val="FFC000"/>
            </a:solidFill>
            <a:ln w="28575" cap="flat" cmpd="sng" algn="ctr">
              <a:noFill/>
              <a:prstDash val="solid"/>
              <a:miter lim="800000"/>
              <a:headEnd type="none" w="med" len="med"/>
              <a:tailEnd type="arrow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53" name="Łącznik prosty ze strzałką 52">
              <a:extLst>
                <a:ext uri="{FF2B5EF4-FFF2-40B4-BE49-F238E27FC236}">
                  <a16:creationId xmlns:a16="http://schemas.microsoft.com/office/drawing/2014/main" id="{7606E9E3-8107-41B6-988A-BFCD9BE7A9C5}"/>
                </a:ext>
              </a:extLst>
            </p:cNvPr>
            <p:cNvCxnSpPr/>
            <p:nvPr/>
          </p:nvCxnSpPr>
          <p:spPr>
            <a:xfrm>
              <a:off x="6243623" y="4625682"/>
              <a:ext cx="399713" cy="0"/>
            </a:xfrm>
            <a:prstGeom prst="straightConnector1">
              <a:avLst/>
            </a:prstGeom>
            <a:ln w="28575">
              <a:solidFill>
                <a:srgbClr val="009999"/>
              </a:solidFill>
              <a:headEnd type="stealt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Łącznik prosty ze strzałką 53">
              <a:extLst>
                <a:ext uri="{FF2B5EF4-FFF2-40B4-BE49-F238E27FC236}">
                  <a16:creationId xmlns:a16="http://schemas.microsoft.com/office/drawing/2014/main" id="{9E401013-088F-4721-B922-0945B1AB5743}"/>
                </a:ext>
              </a:extLst>
            </p:cNvPr>
            <p:cNvCxnSpPr/>
            <p:nvPr/>
          </p:nvCxnSpPr>
          <p:spPr>
            <a:xfrm>
              <a:off x="6646775" y="4625682"/>
              <a:ext cx="822295" cy="0"/>
            </a:xfrm>
            <a:prstGeom prst="straightConnector1">
              <a:avLst/>
            </a:prstGeom>
            <a:ln w="28575">
              <a:solidFill>
                <a:srgbClr val="009999"/>
              </a:solidFill>
              <a:headEnd type="stealt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Łącznik prosty ze strzałką 54">
              <a:extLst>
                <a:ext uri="{FF2B5EF4-FFF2-40B4-BE49-F238E27FC236}">
                  <a16:creationId xmlns:a16="http://schemas.microsoft.com/office/drawing/2014/main" id="{C08EEECE-3FDE-4702-8D76-AB1AF44FE4A6}"/>
                </a:ext>
              </a:extLst>
            </p:cNvPr>
            <p:cNvCxnSpPr/>
            <p:nvPr/>
          </p:nvCxnSpPr>
          <p:spPr>
            <a:xfrm>
              <a:off x="7479737" y="4625682"/>
              <a:ext cx="413855" cy="0"/>
            </a:xfrm>
            <a:prstGeom prst="straightConnector1">
              <a:avLst/>
            </a:prstGeom>
            <a:ln w="28575">
              <a:solidFill>
                <a:srgbClr val="009999"/>
              </a:solidFill>
              <a:headEnd type="stealt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Łącznik prosty ze strzałką 55">
              <a:extLst>
                <a:ext uri="{FF2B5EF4-FFF2-40B4-BE49-F238E27FC236}">
                  <a16:creationId xmlns:a16="http://schemas.microsoft.com/office/drawing/2014/main" id="{9DB86B79-59C8-4446-A4DB-B0055C325140}"/>
                </a:ext>
              </a:extLst>
            </p:cNvPr>
            <p:cNvCxnSpPr/>
            <p:nvPr/>
          </p:nvCxnSpPr>
          <p:spPr>
            <a:xfrm>
              <a:off x="7901522" y="4627502"/>
              <a:ext cx="1234456" cy="0"/>
            </a:xfrm>
            <a:prstGeom prst="straightConnector1">
              <a:avLst/>
            </a:prstGeom>
            <a:ln w="28575">
              <a:solidFill>
                <a:srgbClr val="009999"/>
              </a:solidFill>
              <a:headEnd type="stealt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Łącznik prosty ze strzałką 56">
              <a:extLst>
                <a:ext uri="{FF2B5EF4-FFF2-40B4-BE49-F238E27FC236}">
                  <a16:creationId xmlns:a16="http://schemas.microsoft.com/office/drawing/2014/main" id="{2A9E676F-3DC1-4C98-A9F0-C336F0FF49B2}"/>
                </a:ext>
              </a:extLst>
            </p:cNvPr>
            <p:cNvCxnSpPr/>
            <p:nvPr/>
          </p:nvCxnSpPr>
          <p:spPr>
            <a:xfrm>
              <a:off x="5897092" y="3889389"/>
              <a:ext cx="0" cy="422305"/>
            </a:xfrm>
            <a:prstGeom prst="straightConnector1">
              <a:avLst/>
            </a:prstGeom>
            <a:ln w="28575">
              <a:solidFill>
                <a:srgbClr val="FFC000"/>
              </a:solidFill>
              <a:headEnd type="stealt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Łącznik prosty ze strzałką 57">
              <a:extLst>
                <a:ext uri="{FF2B5EF4-FFF2-40B4-BE49-F238E27FC236}">
                  <a16:creationId xmlns:a16="http://schemas.microsoft.com/office/drawing/2014/main" id="{F1AFB3B1-8C1B-47F1-9462-5CFA84D8BB4D}"/>
                </a:ext>
              </a:extLst>
            </p:cNvPr>
            <p:cNvCxnSpPr/>
            <p:nvPr/>
          </p:nvCxnSpPr>
          <p:spPr>
            <a:xfrm>
              <a:off x="5899610" y="2990915"/>
              <a:ext cx="0" cy="895316"/>
            </a:xfrm>
            <a:prstGeom prst="straightConnector1">
              <a:avLst/>
            </a:prstGeom>
            <a:ln w="28575">
              <a:solidFill>
                <a:srgbClr val="FFC000"/>
              </a:solidFill>
              <a:headEnd type="stealt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Łącznik prosty ze strzałką 58">
              <a:extLst>
                <a:ext uri="{FF2B5EF4-FFF2-40B4-BE49-F238E27FC236}">
                  <a16:creationId xmlns:a16="http://schemas.microsoft.com/office/drawing/2014/main" id="{34FBA691-C0AE-4C95-962B-EE562A1AAB12}"/>
                </a:ext>
              </a:extLst>
            </p:cNvPr>
            <p:cNvCxnSpPr/>
            <p:nvPr/>
          </p:nvCxnSpPr>
          <p:spPr>
            <a:xfrm>
              <a:off x="5899610" y="2563176"/>
              <a:ext cx="0" cy="433440"/>
            </a:xfrm>
            <a:prstGeom prst="straightConnector1">
              <a:avLst/>
            </a:prstGeom>
            <a:ln w="28575">
              <a:solidFill>
                <a:srgbClr val="FFC000"/>
              </a:solidFill>
              <a:headEnd type="stealt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Łącznik prosty ze strzałką 59">
              <a:extLst>
                <a:ext uri="{FF2B5EF4-FFF2-40B4-BE49-F238E27FC236}">
                  <a16:creationId xmlns:a16="http://schemas.microsoft.com/office/drawing/2014/main" id="{4962F519-27DB-4992-9B9F-B6A448D23681}"/>
                </a:ext>
              </a:extLst>
            </p:cNvPr>
            <p:cNvCxnSpPr/>
            <p:nvPr/>
          </p:nvCxnSpPr>
          <p:spPr>
            <a:xfrm rot="10800000">
              <a:off x="5899610" y="2023175"/>
              <a:ext cx="0" cy="545567"/>
            </a:xfrm>
            <a:prstGeom prst="straightConnector1">
              <a:avLst/>
            </a:prstGeom>
            <a:ln w="28575">
              <a:solidFill>
                <a:srgbClr val="FFC000"/>
              </a:solidFill>
              <a:headEnd type="stealt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Prostokąt 60">
              <a:extLst>
                <a:ext uri="{FF2B5EF4-FFF2-40B4-BE49-F238E27FC236}">
                  <a16:creationId xmlns:a16="http://schemas.microsoft.com/office/drawing/2014/main" id="{871F12B0-88B8-42B8-B3FA-F2FA44E1F8FC}"/>
                </a:ext>
              </a:extLst>
            </p:cNvPr>
            <p:cNvSpPr/>
            <p:nvPr/>
          </p:nvSpPr>
          <p:spPr>
            <a:xfrm>
              <a:off x="7641741" y="4106175"/>
              <a:ext cx="1359384" cy="4277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grpSp>
        <p:nvGrpSpPr>
          <p:cNvPr id="65" name="Grupa 64">
            <a:extLst>
              <a:ext uri="{FF2B5EF4-FFF2-40B4-BE49-F238E27FC236}">
                <a16:creationId xmlns:a16="http://schemas.microsoft.com/office/drawing/2014/main" id="{F21CC8A1-2CE8-49DE-B39D-0403E4191B66}"/>
              </a:ext>
            </a:extLst>
          </p:cNvPr>
          <p:cNvGrpSpPr/>
          <p:nvPr/>
        </p:nvGrpSpPr>
        <p:grpSpPr>
          <a:xfrm>
            <a:off x="4716002" y="3204459"/>
            <a:ext cx="392478" cy="278806"/>
            <a:chOff x="7491130" y="3047529"/>
            <a:chExt cx="392478" cy="278806"/>
          </a:xfrm>
        </p:grpSpPr>
        <p:sp>
          <p:nvSpPr>
            <p:cNvPr id="66" name="Elipsa 8">
              <a:extLst>
                <a:ext uri="{FF2B5EF4-FFF2-40B4-BE49-F238E27FC236}">
                  <a16:creationId xmlns:a16="http://schemas.microsoft.com/office/drawing/2014/main" id="{96A3E472-60DF-416B-AD52-2A6F87BED418}"/>
                </a:ext>
              </a:extLst>
            </p:cNvPr>
            <p:cNvSpPr/>
            <p:nvPr/>
          </p:nvSpPr>
          <p:spPr>
            <a:xfrm>
              <a:off x="7570866" y="3047529"/>
              <a:ext cx="264311" cy="259429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solidFill>
                  <a:schemeClr val="tx1"/>
                </a:solidFill>
              </a:endParaRPr>
            </a:p>
          </p:txBody>
        </p:sp>
        <p:sp>
          <p:nvSpPr>
            <p:cNvPr id="67" name="TextBox 45">
              <a:extLst>
                <a:ext uri="{FF2B5EF4-FFF2-40B4-BE49-F238E27FC236}">
                  <a16:creationId xmlns:a16="http://schemas.microsoft.com/office/drawing/2014/main" id="{E868028A-F38D-432B-A442-2A15F0889625}"/>
                </a:ext>
              </a:extLst>
            </p:cNvPr>
            <p:cNvSpPr txBox="1"/>
            <p:nvPr/>
          </p:nvSpPr>
          <p:spPr>
            <a:xfrm>
              <a:off x="7491130" y="3049336"/>
              <a:ext cx="39247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baseline="30000" dirty="0">
                  <a:latin typeface="Calibri" panose="020F0502020204030204" pitchFamily="34" charset="0"/>
                  <a:cs typeface="Corbel"/>
                </a:rPr>
                <a:t>1</a:t>
              </a:r>
              <a:r>
                <a:rPr lang="pl-PL" sz="1200" b="1" baseline="30000" dirty="0">
                  <a:latin typeface="Calibri" panose="020F0502020204030204" pitchFamily="34" charset="0"/>
                  <a:cs typeface="Corbel"/>
                </a:rPr>
                <a:t>6</a:t>
              </a:r>
              <a:r>
                <a:rPr lang="pl-PL" sz="1200" b="1" dirty="0">
                  <a:latin typeface="Calibri" panose="020F0502020204030204" pitchFamily="34" charset="0"/>
                  <a:cs typeface="Corbel"/>
                </a:rPr>
                <a:t>O</a:t>
              </a:r>
              <a:endParaRPr lang="en-US" sz="1200" b="1" dirty="0">
                <a:latin typeface="Calibri" panose="020F0502020204030204" pitchFamily="34" charset="0"/>
                <a:cs typeface="Corbel"/>
              </a:endParaRPr>
            </a:p>
          </p:txBody>
        </p:sp>
      </p:grpSp>
      <p:grpSp>
        <p:nvGrpSpPr>
          <p:cNvPr id="68" name="Grupa 67">
            <a:extLst>
              <a:ext uri="{FF2B5EF4-FFF2-40B4-BE49-F238E27FC236}">
                <a16:creationId xmlns:a16="http://schemas.microsoft.com/office/drawing/2014/main" id="{48EF1AC8-FE2C-41CD-A2E0-10C30F2A8739}"/>
              </a:ext>
            </a:extLst>
          </p:cNvPr>
          <p:cNvGrpSpPr/>
          <p:nvPr/>
        </p:nvGrpSpPr>
        <p:grpSpPr>
          <a:xfrm>
            <a:off x="4791756" y="3426626"/>
            <a:ext cx="392478" cy="276999"/>
            <a:chOff x="7513690" y="3037607"/>
            <a:chExt cx="392478" cy="276999"/>
          </a:xfrm>
        </p:grpSpPr>
        <p:sp>
          <p:nvSpPr>
            <p:cNvPr id="69" name="Elipsa 8">
              <a:extLst>
                <a:ext uri="{FF2B5EF4-FFF2-40B4-BE49-F238E27FC236}">
                  <a16:creationId xmlns:a16="http://schemas.microsoft.com/office/drawing/2014/main" id="{47EF5509-50B1-45F4-81C4-0C2AADBD8E3A}"/>
                </a:ext>
              </a:extLst>
            </p:cNvPr>
            <p:cNvSpPr/>
            <p:nvPr/>
          </p:nvSpPr>
          <p:spPr>
            <a:xfrm>
              <a:off x="7570866" y="3047529"/>
              <a:ext cx="264311" cy="259429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solidFill>
                  <a:schemeClr val="tx1"/>
                </a:solidFill>
              </a:endParaRPr>
            </a:p>
          </p:txBody>
        </p:sp>
        <p:sp>
          <p:nvSpPr>
            <p:cNvPr id="70" name="TextBox 45">
              <a:extLst>
                <a:ext uri="{FF2B5EF4-FFF2-40B4-BE49-F238E27FC236}">
                  <a16:creationId xmlns:a16="http://schemas.microsoft.com/office/drawing/2014/main" id="{D1B65430-53F3-4D53-88DD-ED928B534DCB}"/>
                </a:ext>
              </a:extLst>
            </p:cNvPr>
            <p:cNvSpPr txBox="1"/>
            <p:nvPr/>
          </p:nvSpPr>
          <p:spPr>
            <a:xfrm>
              <a:off x="7513690" y="3037607"/>
              <a:ext cx="39247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baseline="30000" dirty="0">
                  <a:latin typeface="Calibri" panose="020F0502020204030204" pitchFamily="34" charset="0"/>
                  <a:cs typeface="Corbel"/>
                </a:rPr>
                <a:t>1</a:t>
              </a:r>
              <a:r>
                <a:rPr lang="pl-PL" sz="1200" b="1" baseline="30000" dirty="0">
                  <a:latin typeface="Calibri" panose="020F0502020204030204" pitchFamily="34" charset="0"/>
                  <a:cs typeface="Corbel"/>
                </a:rPr>
                <a:t>5</a:t>
              </a:r>
              <a:r>
                <a:rPr lang="pl-PL" sz="1200" b="1" dirty="0">
                  <a:latin typeface="Calibri" panose="020F0502020204030204" pitchFamily="34" charset="0"/>
                  <a:cs typeface="Corbel"/>
                </a:rPr>
                <a:t>N</a:t>
              </a:r>
              <a:endParaRPr lang="en-US" sz="1200" b="1" dirty="0">
                <a:latin typeface="Calibri" panose="020F0502020204030204" pitchFamily="34" charset="0"/>
                <a:cs typeface="Corbel"/>
              </a:endParaRPr>
            </a:p>
          </p:txBody>
        </p:sp>
      </p:grpSp>
      <p:grpSp>
        <p:nvGrpSpPr>
          <p:cNvPr id="71" name="Grupa 70">
            <a:extLst>
              <a:ext uri="{FF2B5EF4-FFF2-40B4-BE49-F238E27FC236}">
                <a16:creationId xmlns:a16="http://schemas.microsoft.com/office/drawing/2014/main" id="{B0B122E1-9D98-47D2-A507-3BB9070FCB5B}"/>
              </a:ext>
            </a:extLst>
          </p:cNvPr>
          <p:cNvGrpSpPr/>
          <p:nvPr/>
        </p:nvGrpSpPr>
        <p:grpSpPr>
          <a:xfrm>
            <a:off x="4537489" y="3424305"/>
            <a:ext cx="392478" cy="276999"/>
            <a:chOff x="7499193" y="3044222"/>
            <a:chExt cx="392478" cy="276999"/>
          </a:xfrm>
        </p:grpSpPr>
        <p:sp>
          <p:nvSpPr>
            <p:cNvPr id="72" name="Elipsa 8">
              <a:extLst>
                <a:ext uri="{FF2B5EF4-FFF2-40B4-BE49-F238E27FC236}">
                  <a16:creationId xmlns:a16="http://schemas.microsoft.com/office/drawing/2014/main" id="{63D33074-6378-413A-89DF-A557BD91F922}"/>
                </a:ext>
              </a:extLst>
            </p:cNvPr>
            <p:cNvSpPr/>
            <p:nvPr/>
          </p:nvSpPr>
          <p:spPr>
            <a:xfrm>
              <a:off x="7570866" y="3047529"/>
              <a:ext cx="264311" cy="259429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solidFill>
                  <a:schemeClr val="tx1"/>
                </a:solidFill>
              </a:endParaRPr>
            </a:p>
          </p:txBody>
        </p:sp>
        <p:sp>
          <p:nvSpPr>
            <p:cNvPr id="73" name="TextBox 45">
              <a:extLst>
                <a:ext uri="{FF2B5EF4-FFF2-40B4-BE49-F238E27FC236}">
                  <a16:creationId xmlns:a16="http://schemas.microsoft.com/office/drawing/2014/main" id="{BE600E9A-B215-4219-9D7F-5ACC3DFFE3B9}"/>
                </a:ext>
              </a:extLst>
            </p:cNvPr>
            <p:cNvSpPr txBox="1"/>
            <p:nvPr/>
          </p:nvSpPr>
          <p:spPr>
            <a:xfrm>
              <a:off x="7499193" y="3044222"/>
              <a:ext cx="39247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baseline="30000" dirty="0">
                  <a:latin typeface="Calibri" panose="020F0502020204030204" pitchFamily="34" charset="0"/>
                  <a:cs typeface="Corbel"/>
                </a:rPr>
                <a:t>1</a:t>
              </a:r>
              <a:r>
                <a:rPr lang="pl-PL" sz="1200" b="1" baseline="30000" dirty="0">
                  <a:latin typeface="Calibri" panose="020F0502020204030204" pitchFamily="34" charset="0"/>
                  <a:cs typeface="Corbel"/>
                </a:rPr>
                <a:t>4</a:t>
              </a:r>
              <a:r>
                <a:rPr lang="pl-PL" sz="1200" b="1" dirty="0">
                  <a:latin typeface="Calibri" panose="020F0502020204030204" pitchFamily="34" charset="0"/>
                  <a:cs typeface="Corbel"/>
                </a:rPr>
                <a:t>N</a:t>
              </a:r>
              <a:endParaRPr lang="en-US" sz="1200" b="1" dirty="0">
                <a:latin typeface="Calibri" panose="020F0502020204030204" pitchFamily="34" charset="0"/>
                <a:cs typeface="Corbel"/>
              </a:endParaRPr>
            </a:p>
          </p:txBody>
        </p:sp>
      </p:grpSp>
      <p:grpSp>
        <p:nvGrpSpPr>
          <p:cNvPr id="74" name="Grupa 73">
            <a:extLst>
              <a:ext uri="{FF2B5EF4-FFF2-40B4-BE49-F238E27FC236}">
                <a16:creationId xmlns:a16="http://schemas.microsoft.com/office/drawing/2014/main" id="{19EE79D0-43AA-468A-B11B-A9FF620E406D}"/>
              </a:ext>
            </a:extLst>
          </p:cNvPr>
          <p:cNvGrpSpPr/>
          <p:nvPr/>
        </p:nvGrpSpPr>
        <p:grpSpPr>
          <a:xfrm>
            <a:off x="4301079" y="3646681"/>
            <a:ext cx="392478" cy="274499"/>
            <a:chOff x="7484503" y="3037893"/>
            <a:chExt cx="392478" cy="274499"/>
          </a:xfrm>
        </p:grpSpPr>
        <p:sp>
          <p:nvSpPr>
            <p:cNvPr id="75" name="Elipsa 8">
              <a:extLst>
                <a:ext uri="{FF2B5EF4-FFF2-40B4-BE49-F238E27FC236}">
                  <a16:creationId xmlns:a16="http://schemas.microsoft.com/office/drawing/2014/main" id="{7AADE4D0-4D5D-42CA-A2DC-0A2F06DCC548}"/>
                </a:ext>
              </a:extLst>
            </p:cNvPr>
            <p:cNvSpPr/>
            <p:nvPr/>
          </p:nvSpPr>
          <p:spPr>
            <a:xfrm>
              <a:off x="7570866" y="3047529"/>
              <a:ext cx="264311" cy="259429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solidFill>
                  <a:schemeClr val="tx1"/>
                </a:solidFill>
              </a:endParaRPr>
            </a:p>
          </p:txBody>
        </p:sp>
        <p:sp>
          <p:nvSpPr>
            <p:cNvPr id="76" name="TextBox 45">
              <a:extLst>
                <a:ext uri="{FF2B5EF4-FFF2-40B4-BE49-F238E27FC236}">
                  <a16:creationId xmlns:a16="http://schemas.microsoft.com/office/drawing/2014/main" id="{C5A66097-9D44-4A21-BDE7-35C634BF93BD}"/>
                </a:ext>
              </a:extLst>
            </p:cNvPr>
            <p:cNvSpPr txBox="1"/>
            <p:nvPr/>
          </p:nvSpPr>
          <p:spPr>
            <a:xfrm>
              <a:off x="7484503" y="3037893"/>
              <a:ext cx="392478" cy="2744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baseline="30000" dirty="0">
                  <a:latin typeface="Calibri" panose="020F0502020204030204" pitchFamily="34" charset="0"/>
                  <a:cs typeface="Corbel"/>
                </a:rPr>
                <a:t>1</a:t>
              </a:r>
              <a:r>
                <a:rPr lang="pl-PL" sz="1200" b="1" baseline="30000" dirty="0">
                  <a:latin typeface="Calibri" panose="020F0502020204030204" pitchFamily="34" charset="0"/>
                  <a:cs typeface="Corbel"/>
                </a:rPr>
                <a:t>2</a:t>
              </a:r>
              <a:r>
                <a:rPr lang="pl-PL" sz="1200" b="1" dirty="0">
                  <a:latin typeface="Calibri" panose="020F0502020204030204" pitchFamily="34" charset="0"/>
                  <a:cs typeface="Corbel"/>
                </a:rPr>
                <a:t>C</a:t>
              </a:r>
              <a:endParaRPr lang="en-US" sz="1200" b="1" dirty="0">
                <a:latin typeface="Calibri" panose="020F0502020204030204" pitchFamily="34" charset="0"/>
                <a:cs typeface="Corbel"/>
              </a:endParaRPr>
            </a:p>
          </p:txBody>
        </p:sp>
      </p:grpSp>
      <p:grpSp>
        <p:nvGrpSpPr>
          <p:cNvPr id="77" name="Grupa 76">
            <a:extLst>
              <a:ext uri="{FF2B5EF4-FFF2-40B4-BE49-F238E27FC236}">
                <a16:creationId xmlns:a16="http://schemas.microsoft.com/office/drawing/2014/main" id="{1EEC37D2-C210-4694-8BCA-E07CBD8BF676}"/>
              </a:ext>
            </a:extLst>
          </p:cNvPr>
          <p:cNvGrpSpPr/>
          <p:nvPr/>
        </p:nvGrpSpPr>
        <p:grpSpPr>
          <a:xfrm>
            <a:off x="4333650" y="3887199"/>
            <a:ext cx="392478" cy="274499"/>
            <a:chOff x="7501836" y="3044393"/>
            <a:chExt cx="392478" cy="274499"/>
          </a:xfrm>
        </p:grpSpPr>
        <p:sp>
          <p:nvSpPr>
            <p:cNvPr id="78" name="Elipsa 8">
              <a:extLst>
                <a:ext uri="{FF2B5EF4-FFF2-40B4-BE49-F238E27FC236}">
                  <a16:creationId xmlns:a16="http://schemas.microsoft.com/office/drawing/2014/main" id="{09CF594E-457B-49F3-8C0A-D8E21B01509B}"/>
                </a:ext>
              </a:extLst>
            </p:cNvPr>
            <p:cNvSpPr/>
            <p:nvPr/>
          </p:nvSpPr>
          <p:spPr>
            <a:xfrm>
              <a:off x="7570866" y="3047529"/>
              <a:ext cx="264311" cy="259429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solidFill>
                  <a:schemeClr val="tx1"/>
                </a:solidFill>
              </a:endParaRPr>
            </a:p>
          </p:txBody>
        </p:sp>
        <p:sp>
          <p:nvSpPr>
            <p:cNvPr id="79" name="TextBox 45">
              <a:extLst>
                <a:ext uri="{FF2B5EF4-FFF2-40B4-BE49-F238E27FC236}">
                  <a16:creationId xmlns:a16="http://schemas.microsoft.com/office/drawing/2014/main" id="{49EE3A1B-7BD2-4C96-A354-70513DCB005B}"/>
                </a:ext>
              </a:extLst>
            </p:cNvPr>
            <p:cNvSpPr txBox="1"/>
            <p:nvPr/>
          </p:nvSpPr>
          <p:spPr>
            <a:xfrm>
              <a:off x="7501836" y="3044393"/>
              <a:ext cx="392478" cy="2744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baseline="30000" dirty="0">
                  <a:latin typeface="Calibri" panose="020F0502020204030204" pitchFamily="34" charset="0"/>
                  <a:cs typeface="Corbel"/>
                </a:rPr>
                <a:t>1</a:t>
              </a:r>
              <a:r>
                <a:rPr lang="pl-PL" sz="1200" b="1" baseline="30000" dirty="0">
                  <a:latin typeface="Calibri" panose="020F0502020204030204" pitchFamily="34" charset="0"/>
                  <a:cs typeface="Corbel"/>
                </a:rPr>
                <a:t>1</a:t>
              </a:r>
              <a:r>
                <a:rPr lang="pl-PL" sz="1200" b="1" dirty="0">
                  <a:latin typeface="Calibri" panose="020F0502020204030204" pitchFamily="34" charset="0"/>
                  <a:cs typeface="Corbel"/>
                </a:rPr>
                <a:t>B</a:t>
              </a:r>
              <a:endParaRPr lang="en-US" sz="1200" b="1" dirty="0">
                <a:latin typeface="Calibri" panose="020F0502020204030204" pitchFamily="34" charset="0"/>
                <a:cs typeface="Corbel"/>
              </a:endParaRPr>
            </a:p>
          </p:txBody>
        </p:sp>
      </p:grpSp>
      <p:grpSp>
        <p:nvGrpSpPr>
          <p:cNvPr id="80" name="Grupa 79">
            <a:extLst>
              <a:ext uri="{FF2B5EF4-FFF2-40B4-BE49-F238E27FC236}">
                <a16:creationId xmlns:a16="http://schemas.microsoft.com/office/drawing/2014/main" id="{6CA4521F-50FA-4ADB-B3A1-F67268BCF3BD}"/>
              </a:ext>
            </a:extLst>
          </p:cNvPr>
          <p:cNvGrpSpPr/>
          <p:nvPr/>
        </p:nvGrpSpPr>
        <p:grpSpPr>
          <a:xfrm>
            <a:off x="4523946" y="3659294"/>
            <a:ext cx="392478" cy="276578"/>
            <a:chOff x="7248433" y="3050671"/>
            <a:chExt cx="392478" cy="276578"/>
          </a:xfrm>
        </p:grpSpPr>
        <p:sp>
          <p:nvSpPr>
            <p:cNvPr id="81" name="Elipsa 8">
              <a:extLst>
                <a:ext uri="{FF2B5EF4-FFF2-40B4-BE49-F238E27FC236}">
                  <a16:creationId xmlns:a16="http://schemas.microsoft.com/office/drawing/2014/main" id="{2E7F37FA-46EE-4527-A5A6-2C02740C71B4}"/>
                </a:ext>
              </a:extLst>
            </p:cNvPr>
            <p:cNvSpPr/>
            <p:nvPr/>
          </p:nvSpPr>
          <p:spPr>
            <a:xfrm>
              <a:off x="7333625" y="3050671"/>
              <a:ext cx="264311" cy="259429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82" name="TextBox 45">
              <a:extLst>
                <a:ext uri="{FF2B5EF4-FFF2-40B4-BE49-F238E27FC236}">
                  <a16:creationId xmlns:a16="http://schemas.microsoft.com/office/drawing/2014/main" id="{5B43F8AE-79B7-4529-87A2-785DED64DB74}"/>
                </a:ext>
              </a:extLst>
            </p:cNvPr>
            <p:cNvSpPr txBox="1"/>
            <p:nvPr/>
          </p:nvSpPr>
          <p:spPr>
            <a:xfrm>
              <a:off x="7248433" y="3052750"/>
              <a:ext cx="392478" cy="2744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baseline="30000" dirty="0">
                  <a:latin typeface="Calibri" panose="020F0502020204030204" pitchFamily="34" charset="0"/>
                  <a:cs typeface="Corbel"/>
                </a:rPr>
                <a:t>1</a:t>
              </a:r>
              <a:r>
                <a:rPr lang="pl-PL" sz="1200" b="1" baseline="30000" dirty="0">
                  <a:latin typeface="Calibri" panose="020F0502020204030204" pitchFamily="34" charset="0"/>
                  <a:cs typeface="Corbel"/>
                </a:rPr>
                <a:t>3</a:t>
              </a:r>
              <a:r>
                <a:rPr lang="pl-PL" sz="1200" b="1" dirty="0">
                  <a:latin typeface="Calibri" panose="020F0502020204030204" pitchFamily="34" charset="0"/>
                  <a:cs typeface="Corbel"/>
                </a:rPr>
                <a:t>C</a:t>
              </a:r>
              <a:endParaRPr lang="en-US" sz="1200" b="1" dirty="0">
                <a:latin typeface="Calibri" panose="020F0502020204030204" pitchFamily="34" charset="0"/>
                <a:cs typeface="Corbel"/>
              </a:endParaRPr>
            </a:p>
          </p:txBody>
        </p:sp>
      </p:grpSp>
      <p:sp>
        <p:nvSpPr>
          <p:cNvPr id="184" name="Symbol zastępczy zawartości 2">
            <a:extLst>
              <a:ext uri="{FF2B5EF4-FFF2-40B4-BE49-F238E27FC236}">
                <a16:creationId xmlns:a16="http://schemas.microsoft.com/office/drawing/2014/main" id="{E0676016-3A6B-418F-8A82-2C5375182D56}"/>
              </a:ext>
            </a:extLst>
          </p:cNvPr>
          <p:cNvSpPr txBox="1">
            <a:spLocks/>
          </p:cNvSpPr>
          <p:nvPr/>
        </p:nvSpPr>
        <p:spPr>
          <a:xfrm>
            <a:off x="91072" y="1067211"/>
            <a:ext cx="2128081" cy="751258"/>
          </a:xfrm>
          <a:prstGeom prst="rect">
            <a:avLst/>
          </a:prstGeom>
          <a:ln w="12700">
            <a:noFill/>
          </a:ln>
        </p:spPr>
        <p:txBody>
          <a:bodyPr vert="horz">
            <a:no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 algn="ctr">
              <a:spcAft>
                <a:spcPts val="600"/>
              </a:spcAft>
              <a:buNone/>
            </a:pPr>
            <a:r>
              <a:rPr lang="pl-PL" sz="2000" b="1" dirty="0" err="1">
                <a:solidFill>
                  <a:srgbClr val="00B050"/>
                </a:solidFill>
                <a:latin typeface="+mj-lt"/>
              </a:rPr>
              <a:t>Already</a:t>
            </a:r>
            <a:r>
              <a:rPr lang="pl-PL" sz="2000" b="1" dirty="0">
                <a:solidFill>
                  <a:srgbClr val="00B050"/>
                </a:solidFill>
                <a:latin typeface="+mj-lt"/>
              </a:rPr>
              <a:t> </a:t>
            </a:r>
            <a:r>
              <a:rPr lang="pl-PL" sz="2000" b="1" dirty="0" err="1">
                <a:solidFill>
                  <a:srgbClr val="00B050"/>
                </a:solidFill>
                <a:latin typeface="+mj-lt"/>
              </a:rPr>
              <a:t>done</a:t>
            </a:r>
            <a:r>
              <a:rPr lang="pl-PL" sz="2000" b="1" dirty="0">
                <a:solidFill>
                  <a:srgbClr val="00B050"/>
                </a:solidFill>
                <a:latin typeface="+mj-lt"/>
              </a:rPr>
              <a:t> </a:t>
            </a:r>
            <a:br>
              <a:rPr lang="pl-PL" sz="2000" b="1" dirty="0">
                <a:solidFill>
                  <a:srgbClr val="00B050"/>
                </a:solidFill>
                <a:latin typeface="+mj-lt"/>
              </a:rPr>
            </a:br>
            <a:r>
              <a:rPr lang="pl-PL" sz="2000" b="1" dirty="0" err="1">
                <a:solidFill>
                  <a:srgbClr val="00B050"/>
                </a:solidFill>
                <a:latin typeface="+mj-lt"/>
              </a:rPr>
              <a:t>at</a:t>
            </a:r>
            <a:r>
              <a:rPr lang="pl-PL" sz="2000" b="1" dirty="0">
                <a:solidFill>
                  <a:srgbClr val="00B050"/>
                </a:solidFill>
                <a:latin typeface="+mj-lt"/>
              </a:rPr>
              <a:t> CCB:</a:t>
            </a:r>
          </a:p>
        </p:txBody>
      </p:sp>
      <p:grpSp>
        <p:nvGrpSpPr>
          <p:cNvPr id="100" name="Grupa 99">
            <a:extLst>
              <a:ext uri="{FF2B5EF4-FFF2-40B4-BE49-F238E27FC236}">
                <a16:creationId xmlns:a16="http://schemas.microsoft.com/office/drawing/2014/main" id="{2C0BBAC2-E523-4CA3-AE52-A775CE9006A4}"/>
              </a:ext>
            </a:extLst>
          </p:cNvPr>
          <p:cNvGrpSpPr/>
          <p:nvPr/>
        </p:nvGrpSpPr>
        <p:grpSpPr>
          <a:xfrm>
            <a:off x="4941851" y="3209982"/>
            <a:ext cx="392478" cy="279112"/>
            <a:chOff x="7494550" y="3047529"/>
            <a:chExt cx="392478" cy="279112"/>
          </a:xfrm>
        </p:grpSpPr>
        <p:sp>
          <p:nvSpPr>
            <p:cNvPr id="101" name="Elipsa 8">
              <a:extLst>
                <a:ext uri="{FF2B5EF4-FFF2-40B4-BE49-F238E27FC236}">
                  <a16:creationId xmlns:a16="http://schemas.microsoft.com/office/drawing/2014/main" id="{A02D3B43-9EEF-4E91-8A5E-A62992E69C6D}"/>
                </a:ext>
              </a:extLst>
            </p:cNvPr>
            <p:cNvSpPr/>
            <p:nvPr/>
          </p:nvSpPr>
          <p:spPr>
            <a:xfrm>
              <a:off x="7570866" y="3047529"/>
              <a:ext cx="264311" cy="259429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solidFill>
                  <a:schemeClr val="tx1"/>
                </a:solidFill>
              </a:endParaRPr>
            </a:p>
          </p:txBody>
        </p:sp>
        <p:sp>
          <p:nvSpPr>
            <p:cNvPr id="102" name="TextBox 45">
              <a:extLst>
                <a:ext uri="{FF2B5EF4-FFF2-40B4-BE49-F238E27FC236}">
                  <a16:creationId xmlns:a16="http://schemas.microsoft.com/office/drawing/2014/main" id="{D9D7B383-C312-4FFC-85AD-8592563A8FE8}"/>
                </a:ext>
              </a:extLst>
            </p:cNvPr>
            <p:cNvSpPr txBox="1"/>
            <p:nvPr/>
          </p:nvSpPr>
          <p:spPr>
            <a:xfrm>
              <a:off x="7494550" y="3049642"/>
              <a:ext cx="39247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baseline="30000" dirty="0">
                  <a:latin typeface="Calibri" panose="020F0502020204030204" pitchFamily="34" charset="0"/>
                  <a:cs typeface="Corbel"/>
                </a:rPr>
                <a:t>1</a:t>
              </a:r>
              <a:r>
                <a:rPr lang="pl-PL" sz="1200" b="1" baseline="30000" dirty="0">
                  <a:latin typeface="Calibri" panose="020F0502020204030204" pitchFamily="34" charset="0"/>
                  <a:cs typeface="Corbel"/>
                </a:rPr>
                <a:t>7</a:t>
              </a:r>
              <a:r>
                <a:rPr lang="pl-PL" sz="1200" b="1" dirty="0">
                  <a:latin typeface="Calibri" panose="020F0502020204030204" pitchFamily="34" charset="0"/>
                  <a:cs typeface="Corbel"/>
                </a:rPr>
                <a:t>O</a:t>
              </a:r>
              <a:endParaRPr lang="en-US" sz="1200" b="1" dirty="0">
                <a:latin typeface="Calibri" panose="020F0502020204030204" pitchFamily="34" charset="0"/>
                <a:cs typeface="Corbel"/>
              </a:endParaRPr>
            </a:p>
          </p:txBody>
        </p:sp>
      </p:grpSp>
      <p:grpSp>
        <p:nvGrpSpPr>
          <p:cNvPr id="103" name="Grupa 102">
            <a:extLst>
              <a:ext uri="{FF2B5EF4-FFF2-40B4-BE49-F238E27FC236}">
                <a16:creationId xmlns:a16="http://schemas.microsoft.com/office/drawing/2014/main" id="{1017FD95-8F40-47C8-A0F9-408451DA0F09}"/>
              </a:ext>
            </a:extLst>
          </p:cNvPr>
          <p:cNvGrpSpPr/>
          <p:nvPr/>
        </p:nvGrpSpPr>
        <p:grpSpPr>
          <a:xfrm>
            <a:off x="5193316" y="3215294"/>
            <a:ext cx="392478" cy="276999"/>
            <a:chOff x="7504016" y="3047081"/>
            <a:chExt cx="392478" cy="276999"/>
          </a:xfrm>
        </p:grpSpPr>
        <p:sp>
          <p:nvSpPr>
            <p:cNvPr id="104" name="Elipsa 8">
              <a:extLst>
                <a:ext uri="{FF2B5EF4-FFF2-40B4-BE49-F238E27FC236}">
                  <a16:creationId xmlns:a16="http://schemas.microsoft.com/office/drawing/2014/main" id="{77942C82-604D-40C5-AD00-0D1B32F0E34B}"/>
                </a:ext>
              </a:extLst>
            </p:cNvPr>
            <p:cNvSpPr/>
            <p:nvPr/>
          </p:nvSpPr>
          <p:spPr>
            <a:xfrm>
              <a:off x="7570866" y="3047529"/>
              <a:ext cx="264311" cy="259429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solidFill>
                  <a:schemeClr val="tx1"/>
                </a:solidFill>
              </a:endParaRPr>
            </a:p>
          </p:txBody>
        </p:sp>
        <p:sp>
          <p:nvSpPr>
            <p:cNvPr id="105" name="TextBox 45">
              <a:extLst>
                <a:ext uri="{FF2B5EF4-FFF2-40B4-BE49-F238E27FC236}">
                  <a16:creationId xmlns:a16="http://schemas.microsoft.com/office/drawing/2014/main" id="{C9AA7C26-41FB-4787-BDAD-AE1B75F34090}"/>
                </a:ext>
              </a:extLst>
            </p:cNvPr>
            <p:cNvSpPr txBox="1"/>
            <p:nvPr/>
          </p:nvSpPr>
          <p:spPr>
            <a:xfrm>
              <a:off x="7504016" y="3047081"/>
              <a:ext cx="39247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baseline="30000" dirty="0">
                  <a:latin typeface="Calibri" panose="020F0502020204030204" pitchFamily="34" charset="0"/>
                  <a:cs typeface="Corbel"/>
                </a:rPr>
                <a:t>1</a:t>
              </a:r>
              <a:r>
                <a:rPr lang="pl-PL" sz="1200" b="1" baseline="30000" dirty="0">
                  <a:latin typeface="Calibri" panose="020F0502020204030204" pitchFamily="34" charset="0"/>
                  <a:cs typeface="Corbel"/>
                </a:rPr>
                <a:t>8</a:t>
              </a:r>
              <a:r>
                <a:rPr lang="pl-PL" sz="1200" b="1" dirty="0">
                  <a:latin typeface="Calibri" panose="020F0502020204030204" pitchFamily="34" charset="0"/>
                  <a:cs typeface="Corbel"/>
                </a:rPr>
                <a:t>O</a:t>
              </a:r>
              <a:endParaRPr lang="en-US" sz="1200" b="1" dirty="0">
                <a:latin typeface="Calibri" panose="020F0502020204030204" pitchFamily="34" charset="0"/>
                <a:cs typeface="Corbel"/>
              </a:endParaRPr>
            </a:p>
          </p:txBody>
        </p:sp>
      </p:grpSp>
      <p:grpSp>
        <p:nvGrpSpPr>
          <p:cNvPr id="62" name="Grupa 61">
            <a:extLst>
              <a:ext uri="{FF2B5EF4-FFF2-40B4-BE49-F238E27FC236}">
                <a16:creationId xmlns:a16="http://schemas.microsoft.com/office/drawing/2014/main" id="{5058E4BE-843C-4456-A5F6-4CCB88336F1F}"/>
              </a:ext>
            </a:extLst>
          </p:cNvPr>
          <p:cNvGrpSpPr/>
          <p:nvPr/>
        </p:nvGrpSpPr>
        <p:grpSpPr>
          <a:xfrm>
            <a:off x="4765830" y="3667801"/>
            <a:ext cx="392478" cy="274499"/>
            <a:chOff x="7504221" y="3061113"/>
            <a:chExt cx="392478" cy="274499"/>
          </a:xfrm>
        </p:grpSpPr>
        <p:sp>
          <p:nvSpPr>
            <p:cNvPr id="63" name="Elipsa 8">
              <a:extLst>
                <a:ext uri="{FF2B5EF4-FFF2-40B4-BE49-F238E27FC236}">
                  <a16:creationId xmlns:a16="http://schemas.microsoft.com/office/drawing/2014/main" id="{A717AA23-607F-4665-AB56-687DF7499A51}"/>
                </a:ext>
              </a:extLst>
            </p:cNvPr>
            <p:cNvSpPr/>
            <p:nvPr/>
          </p:nvSpPr>
          <p:spPr>
            <a:xfrm>
              <a:off x="7573530" y="3061113"/>
              <a:ext cx="264311" cy="259429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solidFill>
                  <a:schemeClr val="tx1"/>
                </a:solidFill>
              </a:endParaRPr>
            </a:p>
          </p:txBody>
        </p:sp>
        <p:sp>
          <p:nvSpPr>
            <p:cNvPr id="64" name="TextBox 45">
              <a:extLst>
                <a:ext uri="{FF2B5EF4-FFF2-40B4-BE49-F238E27FC236}">
                  <a16:creationId xmlns:a16="http://schemas.microsoft.com/office/drawing/2014/main" id="{C6F5FF14-103B-48F6-84D9-A0AC95A699A4}"/>
                </a:ext>
              </a:extLst>
            </p:cNvPr>
            <p:cNvSpPr txBox="1"/>
            <p:nvPr/>
          </p:nvSpPr>
          <p:spPr>
            <a:xfrm>
              <a:off x="7504221" y="3061113"/>
              <a:ext cx="392478" cy="2744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baseline="30000" dirty="0">
                  <a:latin typeface="Calibri" panose="020F0502020204030204" pitchFamily="34" charset="0"/>
                  <a:cs typeface="Corbel"/>
                </a:rPr>
                <a:t>1</a:t>
              </a:r>
              <a:r>
                <a:rPr lang="pl-PL" sz="1200" b="1" baseline="30000" dirty="0">
                  <a:latin typeface="Calibri" panose="020F0502020204030204" pitchFamily="34" charset="0"/>
                  <a:cs typeface="Corbel"/>
                </a:rPr>
                <a:t>4</a:t>
              </a:r>
              <a:r>
                <a:rPr lang="pl-PL" sz="1200" b="1" dirty="0">
                  <a:latin typeface="Calibri" panose="020F0502020204030204" pitchFamily="34" charset="0"/>
                  <a:cs typeface="Corbel"/>
                </a:rPr>
                <a:t>C</a:t>
              </a:r>
              <a:endParaRPr lang="en-US" sz="1200" b="1" dirty="0">
                <a:latin typeface="Calibri" panose="020F0502020204030204" pitchFamily="34" charset="0"/>
                <a:cs typeface="Corbel"/>
              </a:endParaRPr>
            </a:p>
          </p:txBody>
        </p:sp>
      </p:grpSp>
      <p:grpSp>
        <p:nvGrpSpPr>
          <p:cNvPr id="117" name="Grupa 116">
            <a:extLst>
              <a:ext uri="{FF2B5EF4-FFF2-40B4-BE49-F238E27FC236}">
                <a16:creationId xmlns:a16="http://schemas.microsoft.com/office/drawing/2014/main" id="{71BF2CF9-BB00-4006-A915-85979E8E1229}"/>
              </a:ext>
            </a:extLst>
          </p:cNvPr>
          <p:cNvGrpSpPr/>
          <p:nvPr/>
        </p:nvGrpSpPr>
        <p:grpSpPr>
          <a:xfrm>
            <a:off x="7026478" y="1440519"/>
            <a:ext cx="1690125" cy="4369603"/>
            <a:chOff x="7026478" y="1440519"/>
            <a:chExt cx="1690125" cy="4369603"/>
          </a:xfrm>
        </p:grpSpPr>
        <p:pic>
          <p:nvPicPr>
            <p:cNvPr id="84" name="Obraz 83">
              <a:extLst>
                <a:ext uri="{FF2B5EF4-FFF2-40B4-BE49-F238E27FC236}">
                  <a16:creationId xmlns:a16="http://schemas.microsoft.com/office/drawing/2014/main" id="{35F3FC1A-BB16-4192-BEC2-09402D8D987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t="2019" b="3380"/>
            <a:stretch/>
          </p:blipFill>
          <p:spPr>
            <a:xfrm>
              <a:off x="7097550" y="2051527"/>
              <a:ext cx="1523712" cy="663777"/>
            </a:xfrm>
            <a:prstGeom prst="rect">
              <a:avLst/>
            </a:prstGeom>
          </p:spPr>
        </p:pic>
        <p:pic>
          <p:nvPicPr>
            <p:cNvPr id="88" name="Obraz 87">
              <a:extLst>
                <a:ext uri="{FF2B5EF4-FFF2-40B4-BE49-F238E27FC236}">
                  <a16:creationId xmlns:a16="http://schemas.microsoft.com/office/drawing/2014/main" id="{1B16AB05-5F2F-4F10-854D-17AF1E4285E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t="7759" b="17814"/>
            <a:stretch/>
          </p:blipFill>
          <p:spPr>
            <a:xfrm>
              <a:off x="7088883" y="1670456"/>
              <a:ext cx="1450039" cy="368359"/>
            </a:xfrm>
            <a:prstGeom prst="rect">
              <a:avLst/>
            </a:prstGeom>
          </p:spPr>
        </p:pic>
        <p:pic>
          <p:nvPicPr>
            <p:cNvPr id="90" name="Obraz 89">
              <a:extLst>
                <a:ext uri="{FF2B5EF4-FFF2-40B4-BE49-F238E27FC236}">
                  <a16:creationId xmlns:a16="http://schemas.microsoft.com/office/drawing/2014/main" id="{12BEDE44-9A36-4892-9A82-0CB64608EFB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r="2835" b="11168"/>
            <a:stretch/>
          </p:blipFill>
          <p:spPr>
            <a:xfrm>
              <a:off x="7036879" y="2696386"/>
              <a:ext cx="1575716" cy="1119226"/>
            </a:xfrm>
            <a:prstGeom prst="rect">
              <a:avLst/>
            </a:prstGeom>
          </p:spPr>
        </p:pic>
        <p:pic>
          <p:nvPicPr>
            <p:cNvPr id="92" name="Obraz 91">
              <a:extLst>
                <a:ext uri="{FF2B5EF4-FFF2-40B4-BE49-F238E27FC236}">
                  <a16:creationId xmlns:a16="http://schemas.microsoft.com/office/drawing/2014/main" id="{1F98EB23-4875-4D3B-9568-286987C8D0E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r="4838" b="4167"/>
            <a:stretch/>
          </p:blipFill>
          <p:spPr>
            <a:xfrm>
              <a:off x="7090280" y="3798278"/>
              <a:ext cx="1526648" cy="697717"/>
            </a:xfrm>
            <a:prstGeom prst="rect">
              <a:avLst/>
            </a:prstGeom>
          </p:spPr>
        </p:pic>
        <p:pic>
          <p:nvPicPr>
            <p:cNvPr id="94" name="Obraz 93">
              <a:extLst>
                <a:ext uri="{FF2B5EF4-FFF2-40B4-BE49-F238E27FC236}">
                  <a16:creationId xmlns:a16="http://schemas.microsoft.com/office/drawing/2014/main" id="{5A145322-0E23-4202-B6AA-ECB3AC8B0ED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7104485" y="4526947"/>
              <a:ext cx="1417104" cy="950343"/>
            </a:xfrm>
            <a:prstGeom prst="rect">
              <a:avLst/>
            </a:prstGeom>
          </p:spPr>
        </p:pic>
        <p:pic>
          <p:nvPicPr>
            <p:cNvPr id="96" name="Obraz 95">
              <a:extLst>
                <a:ext uri="{FF2B5EF4-FFF2-40B4-BE49-F238E27FC236}">
                  <a16:creationId xmlns:a16="http://schemas.microsoft.com/office/drawing/2014/main" id="{40859DBC-EA41-4115-B23D-59D1BECD3AF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/>
            <a:srcRect t="16610" b="-2"/>
            <a:stretch/>
          </p:blipFill>
          <p:spPr>
            <a:xfrm>
              <a:off x="7119719" y="5477497"/>
              <a:ext cx="1445205" cy="154070"/>
            </a:xfrm>
            <a:prstGeom prst="rect">
              <a:avLst/>
            </a:prstGeom>
          </p:spPr>
        </p:pic>
        <p:sp>
          <p:nvSpPr>
            <p:cNvPr id="109" name="pole tekstowe 108">
              <a:extLst>
                <a:ext uri="{FF2B5EF4-FFF2-40B4-BE49-F238E27FC236}">
                  <a16:creationId xmlns:a16="http://schemas.microsoft.com/office/drawing/2014/main" id="{FAE94901-08C6-4F69-8144-7D9D99EDA590}"/>
                </a:ext>
              </a:extLst>
            </p:cNvPr>
            <p:cNvSpPr txBox="1"/>
            <p:nvPr/>
          </p:nvSpPr>
          <p:spPr>
            <a:xfrm>
              <a:off x="7038274" y="2110320"/>
              <a:ext cx="425116" cy="307777"/>
            </a:xfrm>
            <a:prstGeom prst="rect">
              <a:avLst/>
            </a:prstGeom>
            <a:solidFill>
              <a:srgbClr val="FFFF99"/>
            </a:solidFill>
          </p:spPr>
          <p:txBody>
            <a:bodyPr wrap="none" rtlCol="0">
              <a:spAutoFit/>
            </a:bodyPr>
            <a:lstStyle/>
            <a:p>
              <a:r>
                <a:rPr lang="pl-PL" sz="1400" baseline="30000" dirty="0">
                  <a:solidFill>
                    <a:srgbClr val="FF0000"/>
                  </a:solidFill>
                </a:rPr>
                <a:t>17</a:t>
              </a:r>
              <a:r>
                <a:rPr lang="pl-PL" sz="1400" dirty="0">
                  <a:solidFill>
                    <a:srgbClr val="FF0000"/>
                  </a:solidFill>
                </a:rPr>
                <a:t>O</a:t>
              </a:r>
            </a:p>
          </p:txBody>
        </p:sp>
        <p:sp>
          <p:nvSpPr>
            <p:cNvPr id="110" name="pole tekstowe 109">
              <a:extLst>
                <a:ext uri="{FF2B5EF4-FFF2-40B4-BE49-F238E27FC236}">
                  <a16:creationId xmlns:a16="http://schemas.microsoft.com/office/drawing/2014/main" id="{3B61D483-2435-4B81-B1F6-D081F4A5D9D0}"/>
                </a:ext>
              </a:extLst>
            </p:cNvPr>
            <p:cNvSpPr txBox="1"/>
            <p:nvPr/>
          </p:nvSpPr>
          <p:spPr>
            <a:xfrm>
              <a:off x="7050381" y="2767527"/>
              <a:ext cx="421910" cy="307777"/>
            </a:xfrm>
            <a:prstGeom prst="rect">
              <a:avLst/>
            </a:prstGeom>
            <a:solidFill>
              <a:srgbClr val="FFFF99"/>
            </a:solidFill>
          </p:spPr>
          <p:txBody>
            <a:bodyPr wrap="none" rtlCol="0">
              <a:spAutoFit/>
            </a:bodyPr>
            <a:lstStyle/>
            <a:p>
              <a:r>
                <a:rPr lang="pl-PL" sz="1400" baseline="30000" dirty="0">
                  <a:solidFill>
                    <a:srgbClr val="FF0000"/>
                  </a:solidFill>
                </a:rPr>
                <a:t>14</a:t>
              </a:r>
              <a:r>
                <a:rPr lang="pl-PL" sz="1400" dirty="0">
                  <a:solidFill>
                    <a:srgbClr val="FF0000"/>
                  </a:solidFill>
                </a:rPr>
                <a:t>N</a:t>
              </a:r>
            </a:p>
          </p:txBody>
        </p:sp>
        <p:sp>
          <p:nvSpPr>
            <p:cNvPr id="111" name="pole tekstowe 110">
              <a:extLst>
                <a:ext uri="{FF2B5EF4-FFF2-40B4-BE49-F238E27FC236}">
                  <a16:creationId xmlns:a16="http://schemas.microsoft.com/office/drawing/2014/main" id="{FA5F1545-2C55-4730-8112-C85A7F00D062}"/>
                </a:ext>
              </a:extLst>
            </p:cNvPr>
            <p:cNvSpPr txBox="1"/>
            <p:nvPr/>
          </p:nvSpPr>
          <p:spPr>
            <a:xfrm>
              <a:off x="7095235" y="3877639"/>
              <a:ext cx="421910" cy="307777"/>
            </a:xfrm>
            <a:prstGeom prst="rect">
              <a:avLst/>
            </a:prstGeom>
            <a:solidFill>
              <a:srgbClr val="FFFF99"/>
            </a:solidFill>
          </p:spPr>
          <p:txBody>
            <a:bodyPr wrap="none" rtlCol="0">
              <a:spAutoFit/>
            </a:bodyPr>
            <a:lstStyle/>
            <a:p>
              <a:r>
                <a:rPr lang="pl-PL" sz="1400" baseline="30000" dirty="0">
                  <a:solidFill>
                    <a:srgbClr val="FF0000"/>
                  </a:solidFill>
                </a:rPr>
                <a:t>15</a:t>
              </a:r>
              <a:r>
                <a:rPr lang="pl-PL" sz="1400" dirty="0">
                  <a:solidFill>
                    <a:srgbClr val="FF0000"/>
                  </a:solidFill>
                </a:rPr>
                <a:t>N</a:t>
              </a:r>
            </a:p>
          </p:txBody>
        </p:sp>
        <p:sp>
          <p:nvSpPr>
            <p:cNvPr id="112" name="pole tekstowe 111">
              <a:extLst>
                <a:ext uri="{FF2B5EF4-FFF2-40B4-BE49-F238E27FC236}">
                  <a16:creationId xmlns:a16="http://schemas.microsoft.com/office/drawing/2014/main" id="{10F79353-CCA7-47EA-A0B9-E7600DDA9C28}"/>
                </a:ext>
              </a:extLst>
            </p:cNvPr>
            <p:cNvSpPr txBox="1"/>
            <p:nvPr/>
          </p:nvSpPr>
          <p:spPr>
            <a:xfrm>
              <a:off x="7113321" y="4572463"/>
              <a:ext cx="402674" cy="307777"/>
            </a:xfrm>
            <a:prstGeom prst="rect">
              <a:avLst/>
            </a:prstGeom>
            <a:solidFill>
              <a:srgbClr val="FFFF99"/>
            </a:solidFill>
          </p:spPr>
          <p:txBody>
            <a:bodyPr wrap="none" rtlCol="0">
              <a:spAutoFit/>
            </a:bodyPr>
            <a:lstStyle/>
            <a:p>
              <a:r>
                <a:rPr lang="pl-PL" sz="1400" baseline="30000" dirty="0">
                  <a:solidFill>
                    <a:srgbClr val="FF0000"/>
                  </a:solidFill>
                </a:rPr>
                <a:t>14</a:t>
              </a:r>
              <a:r>
                <a:rPr lang="pl-PL" sz="1400" dirty="0">
                  <a:solidFill>
                    <a:srgbClr val="FF0000"/>
                  </a:solidFill>
                </a:rPr>
                <a:t>C</a:t>
              </a:r>
            </a:p>
          </p:txBody>
        </p:sp>
        <p:sp>
          <p:nvSpPr>
            <p:cNvPr id="113" name="pole tekstowe 112">
              <a:extLst>
                <a:ext uri="{FF2B5EF4-FFF2-40B4-BE49-F238E27FC236}">
                  <a16:creationId xmlns:a16="http://schemas.microsoft.com/office/drawing/2014/main" id="{AAF365F7-0F63-48F0-A152-0DA8DD2C040A}"/>
                </a:ext>
              </a:extLst>
            </p:cNvPr>
            <p:cNvSpPr txBox="1"/>
            <p:nvPr/>
          </p:nvSpPr>
          <p:spPr>
            <a:xfrm>
              <a:off x="7121162" y="5502345"/>
              <a:ext cx="404278" cy="307777"/>
            </a:xfrm>
            <a:prstGeom prst="rect">
              <a:avLst/>
            </a:prstGeom>
            <a:solidFill>
              <a:srgbClr val="FFFF99"/>
            </a:solidFill>
          </p:spPr>
          <p:txBody>
            <a:bodyPr wrap="none" rtlCol="0">
              <a:spAutoFit/>
            </a:bodyPr>
            <a:lstStyle/>
            <a:p>
              <a:r>
                <a:rPr lang="pl-PL" sz="1400" baseline="30000" dirty="0">
                  <a:solidFill>
                    <a:srgbClr val="FF0000"/>
                  </a:solidFill>
                </a:rPr>
                <a:t>11</a:t>
              </a:r>
              <a:r>
                <a:rPr lang="pl-PL" sz="1400" dirty="0">
                  <a:solidFill>
                    <a:srgbClr val="FF0000"/>
                  </a:solidFill>
                </a:rPr>
                <a:t>B</a:t>
              </a:r>
            </a:p>
          </p:txBody>
        </p:sp>
        <p:pic>
          <p:nvPicPr>
            <p:cNvPr id="116" name="Obraz 115">
              <a:extLst>
                <a:ext uri="{FF2B5EF4-FFF2-40B4-BE49-F238E27FC236}">
                  <a16:creationId xmlns:a16="http://schemas.microsoft.com/office/drawing/2014/main" id="{48984E21-FE1A-436D-AE43-9072ABC41000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7026478" y="1440519"/>
              <a:ext cx="1690125" cy="233364"/>
            </a:xfrm>
            <a:prstGeom prst="rect">
              <a:avLst/>
            </a:prstGeom>
          </p:spPr>
        </p:pic>
        <p:sp>
          <p:nvSpPr>
            <p:cNvPr id="108" name="pole tekstowe 107">
              <a:extLst>
                <a:ext uri="{FF2B5EF4-FFF2-40B4-BE49-F238E27FC236}">
                  <a16:creationId xmlns:a16="http://schemas.microsoft.com/office/drawing/2014/main" id="{A991D81A-0FF4-4C67-AE7D-CC0F7BFC6290}"/>
                </a:ext>
              </a:extLst>
            </p:cNvPr>
            <p:cNvSpPr txBox="1"/>
            <p:nvPr/>
          </p:nvSpPr>
          <p:spPr>
            <a:xfrm>
              <a:off x="7033377" y="1672899"/>
              <a:ext cx="425116" cy="307777"/>
            </a:xfrm>
            <a:prstGeom prst="rect">
              <a:avLst/>
            </a:prstGeom>
            <a:solidFill>
              <a:srgbClr val="FFFF99"/>
            </a:solidFill>
          </p:spPr>
          <p:txBody>
            <a:bodyPr wrap="none" rtlCol="0">
              <a:spAutoFit/>
            </a:bodyPr>
            <a:lstStyle/>
            <a:p>
              <a:r>
                <a:rPr lang="pl-PL" sz="1400" baseline="30000" dirty="0">
                  <a:solidFill>
                    <a:srgbClr val="FF0000"/>
                  </a:solidFill>
                </a:rPr>
                <a:t>18</a:t>
              </a:r>
              <a:r>
                <a:rPr lang="pl-PL" sz="1400" dirty="0">
                  <a:solidFill>
                    <a:srgbClr val="FF0000"/>
                  </a:solidFill>
                </a:rPr>
                <a:t>O</a:t>
              </a:r>
            </a:p>
          </p:txBody>
        </p:sp>
      </p:grpSp>
      <p:sp>
        <p:nvSpPr>
          <p:cNvPr id="89" name="Symbol zastępczy numeru slajdu 4">
            <a:extLst>
              <a:ext uri="{FF2B5EF4-FFF2-40B4-BE49-F238E27FC236}">
                <a16:creationId xmlns:a16="http://schemas.microsoft.com/office/drawing/2014/main" id="{180EA169-8E3B-428B-AFB0-D6C1160FD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8B581E52-F7CC-425B-9779-ED68F05C13BC}" type="slidenum">
              <a:rPr lang="pl-PL" smtClean="0"/>
              <a:t>9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86719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1" grpId="0" animBg="1"/>
      <p:bldP spid="32" grpId="0" animBg="1"/>
    </p:bldLst>
  </p:timing>
</p:sld>
</file>

<file path=ppt/theme/theme1.xml><?xml version="1.0" encoding="utf-8"?>
<a:theme xmlns:a="http://schemas.openxmlformats.org/drawingml/2006/main" name="Motyw pakietu Offic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7634</TotalTime>
  <Words>1350</Words>
  <Application>Microsoft Macintosh PowerPoint</Application>
  <PresentationFormat>Pokaz na ekranie (4:3)</PresentationFormat>
  <Paragraphs>277</Paragraphs>
  <Slides>14</Slides>
  <Notes>2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14</vt:i4>
      </vt:variant>
    </vt:vector>
  </HeadingPairs>
  <TitlesOfParts>
    <vt:vector size="21" baseType="lpstr">
      <vt:lpstr>Arial</vt:lpstr>
      <vt:lpstr>Calibri</vt:lpstr>
      <vt:lpstr>Calibri Light</vt:lpstr>
      <vt:lpstr>Courier New</vt:lpstr>
      <vt:lpstr>Georgia</vt:lpstr>
      <vt:lpstr>Times New Roman</vt:lpstr>
      <vt:lpstr>Motyw pakietu Office</vt:lpstr>
      <vt:lpstr>Measurements of stretched resonances decays  in light atomic nuclei</vt:lpstr>
      <vt:lpstr>Introduction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Required beam: particle, energy nad properties   Section 3 </vt:lpstr>
      <vt:lpstr>Other requirements (detection system, infrastructure)</vt:lpstr>
      <vt:lpstr>Project SWOT analysis</vt:lpstr>
      <vt:lpstr>Conclusions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prezentacja-ifj-pl</dc:title>
  <dc:creator>Agata Flis</dc:creator>
  <cp:lastModifiedBy>Adam Maj</cp:lastModifiedBy>
  <cp:revision>131</cp:revision>
  <dcterms:created xsi:type="dcterms:W3CDTF">2020-09-23T10:32:17Z</dcterms:created>
  <dcterms:modified xsi:type="dcterms:W3CDTF">2026-05-25T08:27:12Z</dcterms:modified>
</cp:coreProperties>
</file>