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72" r:id="rId4"/>
    <p:sldId id="273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Introduction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Introduction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12" y="2088256"/>
            <a:ext cx="7772400" cy="1973174"/>
          </a:xfrm>
        </p:spPr>
        <p:txBody>
          <a:bodyPr anchor="t">
            <a:noAutofit/>
          </a:bodyPr>
          <a:lstStyle/>
          <a:p>
            <a:r>
              <a:rPr lang="pl-PL" sz="4000" b="1" dirty="0" err="1">
                <a:solidFill>
                  <a:srgbClr val="FFFF00"/>
                </a:solidFill>
                <a:latin typeface="+mn-lt"/>
              </a:rPr>
              <a:t>Introduction</a:t>
            </a:r>
            <a:r>
              <a:rPr lang="pl-PL" sz="4000" b="1" dirty="0">
                <a:solidFill>
                  <a:srgbClr val="FFFF00"/>
                </a:solidFill>
                <a:latin typeface="+mn-lt"/>
              </a:rPr>
              <a:t> to the Workshop</a:t>
            </a:r>
            <a:br>
              <a:rPr lang="pl-PL" sz="4000" b="1" dirty="0">
                <a:solidFill>
                  <a:srgbClr val="FFFF00"/>
                </a:solidFill>
                <a:latin typeface="+mn-lt"/>
              </a:rPr>
            </a:b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Main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goal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: White </a:t>
            </a: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Book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 on </a:t>
            </a: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Reserach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Programme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 for </a:t>
            </a:r>
            <a:r>
              <a:rPr lang="pl-PL" sz="2800" b="1" i="1" dirty="0" err="1">
                <a:solidFill>
                  <a:srgbClr val="FFFF00"/>
                </a:solidFill>
                <a:latin typeface="+mn-lt"/>
              </a:rPr>
              <a:t>Linear</a:t>
            </a:r>
            <a:r>
              <a:rPr lang="pl-PL" sz="2800" b="1" i="1" dirty="0">
                <a:solidFill>
                  <a:srgbClr val="FFFF00"/>
                </a:solidFill>
                <a:latin typeface="+mn-lt"/>
              </a:rPr>
              <a:t> Accelerator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3914888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Adam Maj, Dariusz Bocian, Michał Ciemała</a:t>
            </a: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31" y="1580371"/>
            <a:ext cx="7886700" cy="29624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goal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this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workshop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is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to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present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discuss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the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possible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physics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cases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br>
              <a:rPr lang="pl-PL" sz="3600" b="1" dirty="0">
                <a:solidFill>
                  <a:srgbClr val="C00000"/>
                </a:solidFill>
                <a:latin typeface="+mn-lt"/>
              </a:rPr>
            </a:br>
            <a:r>
              <a:rPr lang="pl-PL" sz="3600" b="1" dirty="0">
                <a:solidFill>
                  <a:srgbClr val="C00000"/>
                </a:solidFill>
                <a:latin typeface="+mn-lt"/>
              </a:rPr>
              <a:t>to be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conducted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at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linear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accelerator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which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will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be the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main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chapter</a:t>
            </a:r>
            <a:r>
              <a:rPr lang="pl-PL" sz="3600" b="1" dirty="0">
                <a:solidFill>
                  <a:srgbClr val="C00000"/>
                </a:solidFill>
                <a:latin typeface="+mn-lt"/>
              </a:rPr>
              <a:t> of the White </a:t>
            </a:r>
            <a:r>
              <a:rPr lang="pl-PL" sz="3600" b="1" dirty="0" err="1">
                <a:solidFill>
                  <a:srgbClr val="C00000"/>
                </a:solidFill>
                <a:latin typeface="+mn-lt"/>
              </a:rPr>
              <a:t>Book</a:t>
            </a:r>
            <a:endParaRPr lang="pl-PL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Introduction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Introduction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DCBF33A-2851-13B0-168B-3B0F0677ADE4}"/>
              </a:ext>
            </a:extLst>
          </p:cNvPr>
          <p:cNvSpPr txBox="1"/>
          <p:nvPr/>
        </p:nvSpPr>
        <p:spPr>
          <a:xfrm>
            <a:off x="228492" y="1009705"/>
            <a:ext cx="851408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rgbClr val="C00000"/>
                </a:solidFill>
              </a:rPr>
              <a:t>Programme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err="1">
                <a:solidFill>
                  <a:srgbClr val="C00000"/>
                </a:solidFill>
              </a:rPr>
              <a:t>Committee</a:t>
            </a:r>
            <a:endParaRPr lang="pl-PL" sz="2800" b="1" dirty="0">
              <a:solidFill>
                <a:srgbClr val="C00000"/>
              </a:solidFill>
            </a:endParaRPr>
          </a:p>
          <a:p>
            <a:pPr algn="ctr"/>
            <a:r>
              <a:rPr lang="pl-PL" sz="2800" b="1" i="1" dirty="0">
                <a:solidFill>
                  <a:srgbClr val="C00000"/>
                </a:solidFill>
              </a:rPr>
              <a:t>(</a:t>
            </a:r>
            <a:r>
              <a:rPr lang="pl-PL" sz="2800" b="1" i="1" dirty="0" err="1">
                <a:solidFill>
                  <a:srgbClr val="C00000"/>
                </a:solidFill>
              </a:rPr>
              <a:t>Editorial</a:t>
            </a:r>
            <a:r>
              <a:rPr lang="pl-PL" sz="2800" b="1" i="1" dirty="0">
                <a:solidFill>
                  <a:srgbClr val="C00000"/>
                </a:solidFill>
              </a:rPr>
              <a:t> Board)</a:t>
            </a:r>
          </a:p>
          <a:p>
            <a:pPr algn="l"/>
            <a:endParaRPr lang="pl-PL" sz="2400" b="1" dirty="0"/>
          </a:p>
          <a:p>
            <a:pPr algn="l"/>
            <a:r>
              <a:rPr lang="pl-PL" sz="2400" b="1" i="0" dirty="0">
                <a:effectLst/>
              </a:rPr>
              <a:t>prof. dr hab. inż. Piotr Bała, AGH</a:t>
            </a:r>
          </a:p>
          <a:p>
            <a:pPr algn="l"/>
            <a:r>
              <a:rPr lang="pl-PL" sz="2400" b="1" i="0" dirty="0">
                <a:effectLst/>
              </a:rPr>
              <a:t>dr hab. Dariusz Bocian, IFJ PAN</a:t>
            </a:r>
          </a:p>
          <a:p>
            <a:pPr algn="l"/>
            <a:r>
              <a:rPr lang="pl-PL" sz="2400" b="1" i="0" dirty="0">
                <a:effectLst/>
              </a:rPr>
              <a:t>dr inż. Michał </a:t>
            </a:r>
            <a:r>
              <a:rPr lang="pl-PL" sz="2400" b="1" i="0" dirty="0" err="1">
                <a:effectLst/>
              </a:rPr>
              <a:t>Ciemała</a:t>
            </a:r>
            <a:r>
              <a:rPr lang="pl-PL" sz="2400" b="1" i="0" dirty="0">
                <a:effectLst/>
              </a:rPr>
              <a:t>, IFJ PAN</a:t>
            </a:r>
          </a:p>
          <a:p>
            <a:pPr algn="l"/>
            <a:r>
              <a:rPr lang="pl-PL" sz="2400" b="1" i="0" dirty="0">
                <a:effectLst/>
              </a:rPr>
              <a:t>prof. dr hab. Bogdan Fornal, IFJ PAN</a:t>
            </a:r>
          </a:p>
          <a:p>
            <a:pPr algn="l"/>
            <a:r>
              <a:rPr lang="pl-PL" sz="2400" b="1" i="0" dirty="0">
                <a:effectLst/>
              </a:rPr>
              <a:t>prof. dr hab. Stanisław </a:t>
            </a:r>
            <a:r>
              <a:rPr lang="pl-PL" sz="2400" b="1" i="0" dirty="0" err="1">
                <a:effectLst/>
              </a:rPr>
              <a:t>Kistryn</a:t>
            </a:r>
            <a:r>
              <a:rPr lang="pl-PL" sz="2400" b="1" i="0" dirty="0">
                <a:effectLst/>
              </a:rPr>
              <a:t>, UJ</a:t>
            </a:r>
          </a:p>
          <a:p>
            <a:pPr algn="l"/>
            <a:r>
              <a:rPr lang="pl-PL" sz="2400" b="1" i="0" dirty="0">
                <a:effectLst/>
              </a:rPr>
              <a:t>prof. dr hab. Tadeusz Lesiak, IFJ PAN</a:t>
            </a:r>
          </a:p>
          <a:p>
            <a:pPr algn="l"/>
            <a:r>
              <a:rPr lang="pl-PL" sz="2400" b="1" i="0" dirty="0">
                <a:solidFill>
                  <a:srgbClr val="FF0000"/>
                </a:solidFill>
                <a:effectLst/>
              </a:rPr>
              <a:t>prof. dr hab. Marek </a:t>
            </a:r>
            <a:r>
              <a:rPr lang="pl-PL" sz="2400" b="1" i="0" dirty="0" err="1">
                <a:solidFill>
                  <a:srgbClr val="FF0000"/>
                </a:solidFill>
                <a:effectLst/>
              </a:rPr>
              <a:t>Lewitowicz</a:t>
            </a:r>
            <a:r>
              <a:rPr lang="pl-PL" sz="2400" b="1" i="0" dirty="0">
                <a:solidFill>
                  <a:srgbClr val="FF0000"/>
                </a:solidFill>
                <a:effectLst/>
              </a:rPr>
              <a:t>, GANIL</a:t>
            </a:r>
          </a:p>
          <a:p>
            <a:pPr algn="l"/>
            <a:r>
              <a:rPr lang="pl-PL" sz="2400" b="1" i="0" dirty="0">
                <a:effectLst/>
              </a:rPr>
              <a:t>prof. dr hab. Adam Maj, IFJ PAN</a:t>
            </a:r>
          </a:p>
          <a:p>
            <a:pPr algn="l"/>
            <a:r>
              <a:rPr lang="pl-PL" sz="2400" b="1" i="0" dirty="0">
                <a:effectLst/>
              </a:rPr>
              <a:t>prof. dr hab. inż. Błażej </a:t>
            </a:r>
            <a:r>
              <a:rPr lang="pl-PL" sz="2400" b="1" i="0" dirty="0" err="1">
                <a:effectLst/>
              </a:rPr>
              <a:t>Skoczeń</a:t>
            </a:r>
            <a:r>
              <a:rPr lang="pl-PL" sz="2400" b="1" i="0" dirty="0">
                <a:effectLst/>
              </a:rPr>
              <a:t>, PK</a:t>
            </a:r>
          </a:p>
          <a:p>
            <a:pPr algn="l"/>
            <a:r>
              <a:rPr lang="pl-PL" sz="2400" b="1" i="0" dirty="0">
                <a:solidFill>
                  <a:srgbClr val="FF0000"/>
                </a:solidFill>
                <a:effectLst/>
              </a:rPr>
              <a:t>dr Maurizio </a:t>
            </a:r>
            <a:r>
              <a:rPr lang="pl-PL" sz="2400" b="1" i="0">
                <a:solidFill>
                  <a:srgbClr val="FF0000"/>
                </a:solidFill>
                <a:effectLst/>
              </a:rPr>
              <a:t>Vretenar</a:t>
            </a:r>
            <a:r>
              <a:rPr lang="pl-PL" sz="2400" b="1" i="0" dirty="0">
                <a:solidFill>
                  <a:srgbClr val="FF0000"/>
                </a:solidFill>
                <a:effectLst/>
              </a:rPr>
              <a:t>, CERN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Introduction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0667640-29A7-45BC-8E41-9E1390AD48DC}"/>
              </a:ext>
            </a:extLst>
          </p:cNvPr>
          <p:cNvSpPr txBox="1"/>
          <p:nvPr/>
        </p:nvSpPr>
        <p:spPr>
          <a:xfrm>
            <a:off x="505790" y="982493"/>
            <a:ext cx="813241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19 </a:t>
            </a:r>
            <a:r>
              <a:rPr lang="pl-PL" dirty="0" err="1"/>
              <a:t>abstracts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submitted</a:t>
            </a:r>
            <a:r>
              <a:rPr lang="pl-PL" dirty="0"/>
              <a:t>:  </a:t>
            </a:r>
          </a:p>
          <a:p>
            <a:r>
              <a:rPr lang="pl-PL" dirty="0"/>
              <a:t>8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, 3 </a:t>
            </a:r>
            <a:r>
              <a:rPr lang="pl-PL" dirty="0" err="1"/>
              <a:t>BioMed</a:t>
            </a:r>
            <a:r>
              <a:rPr lang="pl-PL" dirty="0"/>
              <a:t>, 3 </a:t>
            </a:r>
            <a:r>
              <a:rPr lang="pl-PL" dirty="0" err="1"/>
              <a:t>Irradiations</a:t>
            </a:r>
            <a:r>
              <a:rPr lang="pl-PL" dirty="0"/>
              <a:t>, 5 </a:t>
            </a:r>
            <a:r>
              <a:rPr lang="pl-PL" dirty="0" err="1"/>
              <a:t>applications</a:t>
            </a:r>
            <a:endParaRPr lang="pl-PL" dirty="0"/>
          </a:p>
          <a:p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presented</a:t>
            </a:r>
            <a:r>
              <a:rPr lang="pl-PL" dirty="0"/>
              <a:t> </a:t>
            </a:r>
            <a:r>
              <a:rPr lang="pl-PL" dirty="0" err="1"/>
              <a:t>today</a:t>
            </a:r>
            <a:r>
              <a:rPr lang="pl-PL" dirty="0"/>
              <a:t> and </a:t>
            </a:r>
            <a:r>
              <a:rPr lang="pl-PL" dirty="0" err="1"/>
              <a:t>tomorrow</a:t>
            </a:r>
            <a:r>
              <a:rPr lang="pl-PL" dirty="0"/>
              <a:t>, and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main</a:t>
            </a:r>
            <a:r>
              <a:rPr lang="pl-PL" dirty="0"/>
              <a:t> part of the White </a:t>
            </a:r>
            <a:r>
              <a:rPr lang="pl-PL" dirty="0" err="1"/>
              <a:t>Book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D5FFFE0-AC93-4552-B98A-CD8CE6D5BA45}"/>
              </a:ext>
            </a:extLst>
          </p:cNvPr>
          <p:cNvSpPr txBox="1"/>
          <p:nvPr/>
        </p:nvSpPr>
        <p:spPr>
          <a:xfrm>
            <a:off x="480656" y="2013625"/>
            <a:ext cx="7087133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White </a:t>
            </a:r>
            <a:r>
              <a:rPr lang="pl-PL" sz="2800" dirty="0" err="1">
                <a:solidFill>
                  <a:srgbClr val="FF0000"/>
                </a:solidFill>
              </a:rPr>
              <a:t>Book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organization</a:t>
            </a:r>
            <a:r>
              <a:rPr lang="pl-PL" sz="2800" dirty="0">
                <a:solidFill>
                  <a:srgbClr val="FF0000"/>
                </a:solidFill>
              </a:rPr>
              <a:t>:</a:t>
            </a:r>
          </a:p>
          <a:p>
            <a:endParaRPr lang="pl-PL" sz="2800" dirty="0"/>
          </a:p>
          <a:p>
            <a:r>
              <a:rPr lang="pl-PL" sz="2800" b="1" dirty="0" err="1"/>
              <a:t>Chapter</a:t>
            </a:r>
            <a:r>
              <a:rPr lang="pl-PL" sz="2800" b="1" dirty="0"/>
              <a:t> 1: Idea and </a:t>
            </a:r>
            <a:r>
              <a:rPr lang="pl-PL" sz="2800" b="1" dirty="0" err="1"/>
              <a:t>initial</a:t>
            </a:r>
            <a:r>
              <a:rPr lang="pl-PL" sz="2800" b="1" dirty="0"/>
              <a:t> </a:t>
            </a:r>
            <a:r>
              <a:rPr lang="pl-PL" sz="2800" b="1" dirty="0" err="1"/>
              <a:t>assumptions</a:t>
            </a:r>
            <a:endParaRPr lang="pl-PL" sz="2800" b="1" dirty="0"/>
          </a:p>
          <a:p>
            <a:r>
              <a:rPr lang="pl-PL" sz="2800" b="1" dirty="0" err="1"/>
              <a:t>Chapter</a:t>
            </a:r>
            <a:r>
              <a:rPr lang="pl-PL" sz="2800" b="1" dirty="0"/>
              <a:t> 2: </a:t>
            </a:r>
            <a:r>
              <a:rPr lang="pl-PL" sz="2800" b="1" dirty="0" err="1"/>
              <a:t>Physics</a:t>
            </a:r>
            <a:r>
              <a:rPr lang="pl-PL" sz="2800" b="1" dirty="0"/>
              <a:t> </a:t>
            </a:r>
            <a:r>
              <a:rPr lang="pl-PL" sz="2800" b="1" dirty="0" err="1"/>
              <a:t>cases</a:t>
            </a:r>
            <a:endParaRPr lang="pl-PL" sz="2800" b="1" dirty="0"/>
          </a:p>
          <a:p>
            <a:r>
              <a:rPr lang="pl-PL" sz="2800" b="1" dirty="0" err="1"/>
              <a:t>Chapter</a:t>
            </a:r>
            <a:r>
              <a:rPr lang="pl-PL" sz="2800" b="1" dirty="0"/>
              <a:t> 3: </a:t>
            </a:r>
            <a:r>
              <a:rPr lang="pl-PL" sz="2800" b="1" dirty="0" err="1"/>
              <a:t>Conclusions</a:t>
            </a:r>
            <a:r>
              <a:rPr lang="pl-PL" sz="2800" b="1" dirty="0"/>
              <a:t> and </a:t>
            </a:r>
            <a:r>
              <a:rPr lang="pl-PL" sz="2800" b="1" dirty="0" err="1"/>
              <a:t>Recommendations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76DBB6-134C-D532-B713-EA7ED75EF4A6}"/>
              </a:ext>
            </a:extLst>
          </p:cNvPr>
          <p:cNvSpPr txBox="1"/>
          <p:nvPr/>
        </p:nvSpPr>
        <p:spPr>
          <a:xfrm>
            <a:off x="474327" y="4629012"/>
            <a:ext cx="74453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/>
              <a:t>Chapter</a:t>
            </a:r>
            <a:r>
              <a:rPr lang="pl-PL" dirty="0"/>
              <a:t> 3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prepared</a:t>
            </a:r>
            <a:r>
              <a:rPr lang="pl-PL" dirty="0"/>
              <a:t> by the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Committe</a:t>
            </a:r>
            <a:r>
              <a:rPr lang="pl-PL" dirty="0"/>
              <a:t> (</a:t>
            </a:r>
            <a:r>
              <a:rPr lang="pl-PL" dirty="0" err="1"/>
              <a:t>Editorial</a:t>
            </a:r>
            <a:r>
              <a:rPr lang="pl-PL" dirty="0"/>
              <a:t> Board),</a:t>
            </a:r>
          </a:p>
          <a:p>
            <a:r>
              <a:rPr lang="pl-PL" dirty="0" err="1"/>
              <a:t>coordinated</a:t>
            </a:r>
            <a:r>
              <a:rPr lang="pl-PL" dirty="0"/>
              <a:t> by Marek </a:t>
            </a:r>
            <a:r>
              <a:rPr lang="pl-PL" dirty="0" err="1"/>
              <a:t>Lewitowicz</a:t>
            </a:r>
            <a:r>
              <a:rPr lang="pl-PL" dirty="0"/>
              <a:t> and Maurizio </a:t>
            </a:r>
            <a:r>
              <a:rPr lang="pl-PL" dirty="0" err="1"/>
              <a:t>Vretenar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308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Deadlines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pl-PL" b="1">
                <a:solidFill>
                  <a:schemeClr val="bg1"/>
                </a:solidFill>
              </a:rPr>
              <a:t>Introduction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502354-57AC-615B-F028-CE18D5ED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02409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err="1"/>
              <a:t>Template</a:t>
            </a:r>
            <a:r>
              <a:rPr lang="pl-PL" b="1" dirty="0"/>
              <a:t> for the </a:t>
            </a:r>
            <a:r>
              <a:rPr lang="pl-PL" b="1" dirty="0" err="1"/>
              <a:t>contributions</a:t>
            </a:r>
            <a:r>
              <a:rPr lang="pl-PL" b="1" dirty="0"/>
              <a:t> </a:t>
            </a:r>
            <a:r>
              <a:rPr lang="pl-PL" b="1" dirty="0" err="1"/>
              <a:t>will</a:t>
            </a:r>
            <a:r>
              <a:rPr lang="pl-PL" b="1" dirty="0"/>
              <a:t> be </a:t>
            </a:r>
            <a:r>
              <a:rPr lang="pl-PL" b="1" dirty="0" err="1"/>
              <a:t>distributed</a:t>
            </a:r>
            <a:r>
              <a:rPr lang="pl-PL" b="1" dirty="0"/>
              <a:t> </a:t>
            </a:r>
            <a:r>
              <a:rPr lang="pl-PL" b="1" dirty="0" err="1"/>
              <a:t>until</a:t>
            </a:r>
            <a:r>
              <a:rPr lang="pl-PL" b="1" dirty="0"/>
              <a:t> </a:t>
            </a:r>
            <a:r>
              <a:rPr lang="pl-PL" b="1" dirty="0" err="1">
                <a:solidFill>
                  <a:srgbClr val="FF0000"/>
                </a:solidFill>
              </a:rPr>
              <a:t>next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week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err="1"/>
              <a:t>Contributions</a:t>
            </a:r>
            <a:r>
              <a:rPr lang="pl-PL" b="1" dirty="0"/>
              <a:t> (</a:t>
            </a:r>
            <a:r>
              <a:rPr lang="pl-PL" b="1" dirty="0" err="1"/>
              <a:t>up</a:t>
            </a:r>
            <a:r>
              <a:rPr lang="pl-PL" b="1" dirty="0"/>
              <a:t> to 4 </a:t>
            </a:r>
            <a:r>
              <a:rPr lang="pl-PL" b="1" dirty="0" err="1"/>
              <a:t>pages</a:t>
            </a:r>
            <a:r>
              <a:rPr lang="pl-PL" b="1" dirty="0"/>
              <a:t> per </a:t>
            </a:r>
            <a:r>
              <a:rPr lang="pl-PL" b="1" dirty="0" err="1"/>
              <a:t>proposal</a:t>
            </a:r>
            <a:r>
              <a:rPr lang="pl-PL" b="1" dirty="0"/>
              <a:t>) </a:t>
            </a:r>
            <a:r>
              <a:rPr lang="pl-PL" b="1" dirty="0" err="1"/>
              <a:t>shall</a:t>
            </a:r>
            <a:r>
              <a:rPr lang="pl-PL" b="1" dirty="0"/>
              <a:t> be </a:t>
            </a:r>
            <a:r>
              <a:rPr lang="pl-PL" b="1" dirty="0" err="1"/>
              <a:t>send</a:t>
            </a:r>
            <a:r>
              <a:rPr lang="pl-PL" b="1" dirty="0"/>
              <a:t> </a:t>
            </a:r>
            <a:r>
              <a:rPr lang="pl-PL" b="1" dirty="0" err="1"/>
              <a:t>until</a:t>
            </a:r>
            <a:r>
              <a:rPr lang="pl-PL" b="1" dirty="0"/>
              <a:t> </a:t>
            </a:r>
            <a:r>
              <a:rPr lang="pl-PL" b="1" dirty="0" err="1">
                <a:solidFill>
                  <a:srgbClr val="FF0000"/>
                </a:solidFill>
              </a:rPr>
              <a:t>June</a:t>
            </a:r>
            <a:r>
              <a:rPr lang="pl-PL" b="1" dirty="0">
                <a:solidFill>
                  <a:srgbClr val="FF0000"/>
                </a:solidFill>
              </a:rPr>
              <a:t> 30</a:t>
            </a:r>
          </a:p>
          <a:p>
            <a:r>
              <a:rPr lang="pl-PL" b="1" dirty="0" err="1"/>
              <a:t>Conclusions</a:t>
            </a:r>
            <a:r>
              <a:rPr lang="pl-PL" b="1" dirty="0"/>
              <a:t> and </a:t>
            </a:r>
            <a:r>
              <a:rPr lang="pl-PL" b="1" dirty="0" err="1"/>
              <a:t>Reccomedations</a:t>
            </a:r>
            <a:r>
              <a:rPr lang="pl-PL" b="1" dirty="0"/>
              <a:t> – </a:t>
            </a:r>
            <a:r>
              <a:rPr lang="pl-PL" b="1" dirty="0" err="1"/>
              <a:t>shall</a:t>
            </a:r>
            <a:r>
              <a:rPr lang="pl-PL" b="1" dirty="0"/>
              <a:t> be </a:t>
            </a:r>
            <a:r>
              <a:rPr lang="pl-PL" b="1" dirty="0" err="1"/>
              <a:t>ready</a:t>
            </a:r>
            <a:r>
              <a:rPr lang="pl-PL" b="1" dirty="0"/>
              <a:t> </a:t>
            </a:r>
            <a:r>
              <a:rPr lang="pl-PL" b="1" dirty="0" err="1"/>
              <a:t>until</a:t>
            </a:r>
            <a:r>
              <a:rPr lang="pl-PL" b="1" dirty="0"/>
              <a:t> </a:t>
            </a:r>
            <a:r>
              <a:rPr lang="pl-PL" b="1" dirty="0" err="1">
                <a:solidFill>
                  <a:srgbClr val="FF0000"/>
                </a:solidFill>
              </a:rPr>
              <a:t>mid</a:t>
            </a:r>
            <a:r>
              <a:rPr lang="pl-PL" b="1" dirty="0">
                <a:solidFill>
                  <a:srgbClr val="FF0000"/>
                </a:solidFill>
              </a:rPr>
              <a:t> of </a:t>
            </a:r>
            <a:r>
              <a:rPr lang="pl-PL" b="1" dirty="0" err="1">
                <a:solidFill>
                  <a:srgbClr val="FF0000"/>
                </a:solidFill>
              </a:rPr>
              <a:t>September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/>
              <a:t>White </a:t>
            </a:r>
            <a:r>
              <a:rPr lang="pl-PL" b="1" dirty="0" err="1"/>
              <a:t>Book</a:t>
            </a:r>
            <a:r>
              <a:rPr lang="pl-PL" b="1" dirty="0"/>
              <a:t> </a:t>
            </a:r>
            <a:r>
              <a:rPr lang="pl-PL" b="1" dirty="0" err="1"/>
              <a:t>ready</a:t>
            </a:r>
            <a:r>
              <a:rPr lang="pl-PL" b="1" dirty="0"/>
              <a:t> – </a:t>
            </a:r>
            <a:r>
              <a:rPr lang="pl-PL" b="1" dirty="0" err="1">
                <a:solidFill>
                  <a:srgbClr val="FF0000"/>
                </a:solidFill>
              </a:rPr>
              <a:t>first</a:t>
            </a:r>
            <a:r>
              <a:rPr lang="pl-PL" b="1" dirty="0">
                <a:solidFill>
                  <a:srgbClr val="FF0000"/>
                </a:solidFill>
              </a:rPr>
              <a:t> half of </a:t>
            </a:r>
            <a:r>
              <a:rPr lang="pl-PL" b="1" dirty="0" err="1">
                <a:solidFill>
                  <a:srgbClr val="FF0000"/>
                </a:solidFill>
              </a:rPr>
              <a:t>October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  <a:p>
            <a:pPr marL="0" indent="0">
              <a:lnSpc>
                <a:spcPct val="120000"/>
              </a:lnSpc>
              <a:buNone/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possibility</a:t>
            </a:r>
            <a:r>
              <a:rPr lang="pl-PL" dirty="0"/>
              <a:t> to </a:t>
            </a:r>
            <a:r>
              <a:rPr lang="pl-PL" dirty="0" err="1"/>
              <a:t>publish</a:t>
            </a:r>
            <a:r>
              <a:rPr lang="pl-PL" dirty="0"/>
              <a:t> the White </a:t>
            </a:r>
            <a:r>
              <a:rPr lang="pl-PL" dirty="0" err="1"/>
              <a:t>Book</a:t>
            </a:r>
            <a:r>
              <a:rPr lang="pl-PL" dirty="0"/>
              <a:t> (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parts</a:t>
            </a:r>
            <a:r>
              <a:rPr lang="pl-PL" dirty="0"/>
              <a:t> of </a:t>
            </a:r>
            <a:r>
              <a:rPr lang="pl-PL" dirty="0" err="1"/>
              <a:t>it</a:t>
            </a:r>
            <a:r>
              <a:rPr lang="pl-PL" dirty="0"/>
              <a:t>) in </a:t>
            </a:r>
            <a:r>
              <a:rPr lang="pl-PL" b="1" i="1" dirty="0" err="1">
                <a:solidFill>
                  <a:srgbClr val="FF0000"/>
                </a:solidFill>
              </a:rPr>
              <a:t>European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err="1">
                <a:solidFill>
                  <a:srgbClr val="FF0000"/>
                </a:solidFill>
              </a:rPr>
              <a:t>Physical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err="1">
                <a:solidFill>
                  <a:srgbClr val="FF0000"/>
                </a:solidFill>
              </a:rPr>
              <a:t>Journal</a:t>
            </a:r>
            <a:r>
              <a:rPr lang="pl-PL" b="1" i="1" dirty="0">
                <a:solidFill>
                  <a:srgbClr val="FF0000"/>
                </a:solidFill>
              </a:rPr>
              <a:t> – </a:t>
            </a:r>
            <a:r>
              <a:rPr lang="pl-PL" b="1" i="1" dirty="0" err="1">
                <a:solidFill>
                  <a:srgbClr val="FF0000"/>
                </a:solidFill>
              </a:rPr>
              <a:t>Research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err="1">
                <a:solidFill>
                  <a:srgbClr val="FF0000"/>
                </a:solidFill>
              </a:rPr>
              <a:t>Infrastructures</a:t>
            </a:r>
            <a:endParaRPr lang="pl-PL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934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317</Words>
  <Application>Microsoft Macintosh PowerPoint</Application>
  <PresentationFormat>Pokaz na ekranie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Introduction to the Workshop Main goal: White Book on Reserach Programme for Linear Accelerator</vt:lpstr>
      <vt:lpstr>The goal of this workshop is to present and discuss the possible physics cases  to be conducted at linear accelerator, which will be the main chapter of the White Book</vt:lpstr>
      <vt:lpstr>Prezentacja programu PowerPoint</vt:lpstr>
      <vt:lpstr>Prezentacja programu PowerPoint</vt:lpstr>
      <vt:lpstr>Deadlines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Adam Maj</cp:lastModifiedBy>
  <cp:revision>43</cp:revision>
  <dcterms:created xsi:type="dcterms:W3CDTF">2020-09-23T10:32:17Z</dcterms:created>
  <dcterms:modified xsi:type="dcterms:W3CDTF">2026-05-25T21:49:54Z</dcterms:modified>
</cp:coreProperties>
</file>